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330" r:id="rId3"/>
    <p:sldId id="327" r:id="rId4"/>
    <p:sldId id="265" r:id="rId5"/>
    <p:sldId id="263" r:id="rId6"/>
    <p:sldId id="309" r:id="rId7"/>
    <p:sldId id="324" r:id="rId8"/>
    <p:sldId id="325" r:id="rId9"/>
    <p:sldId id="326" r:id="rId10"/>
    <p:sldId id="316" r:id="rId11"/>
    <p:sldId id="321" r:id="rId12"/>
    <p:sldId id="322" r:id="rId13"/>
    <p:sldId id="323" r:id="rId14"/>
    <p:sldId id="317" r:id="rId15"/>
    <p:sldId id="328" r:id="rId16"/>
    <p:sldId id="329" r:id="rId17"/>
    <p:sldId id="31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95" autoAdjust="0"/>
    <p:restoredTop sz="91499" autoAdjust="0"/>
  </p:normalViewPr>
  <p:slideViewPr>
    <p:cSldViewPr snapToGrid="0">
      <p:cViewPr varScale="1">
        <p:scale>
          <a:sx n="76" d="100"/>
          <a:sy n="76" d="100"/>
        </p:scale>
        <p:origin x="91" y="3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5" qsCatId="simple" csTypeId="urn:microsoft.com/office/officeart/2005/8/colors/colorful5" csCatId="colorful" phldr="1"/>
      <dgm:spPr/>
      <dgm:t>
        <a:bodyPr/>
        <a:lstStyle/>
        <a:p>
          <a:endParaRPr lang="en-US"/>
        </a:p>
      </dgm:t>
    </dgm:pt>
    <dgm:pt modelId="{D423FB80-F2BD-4DDE-80B1-76F84FE09A02}">
      <dgm:prSet phldrT="[Text]" custT="1"/>
      <dgm:spPr/>
      <dgm:t>
        <a:bodyPr/>
        <a:lstStyle/>
        <a:p>
          <a:pPr>
            <a:defRPr b="1"/>
          </a:pPr>
          <a:r>
            <a:rPr lang="en-US" sz="2000" b="1" dirty="0">
              <a:latin typeface="+mj-lt"/>
            </a:rPr>
            <a:t>1re </a:t>
          </a:r>
          <a:r>
            <a:rPr lang="en-US" sz="2000" b="1" dirty="0" err="1">
              <a:latin typeface="+mj-lt"/>
            </a:rPr>
            <a:t>semaine</a:t>
          </a:r>
          <a:r>
            <a:rPr lang="en-US" sz="2000" b="1" dirty="0">
              <a:latin typeface="+mj-lt"/>
            </a:rPr>
            <a:t> </a:t>
          </a:r>
          <a:r>
            <a:rPr lang="en-US" sz="2000" b="1" dirty="0" err="1">
              <a:latin typeface="+mj-lt"/>
            </a:rPr>
            <a:t>d’octobre</a:t>
          </a:r>
          <a:r>
            <a:rPr lang="en-US" sz="2000" b="1" dirty="0">
              <a:latin typeface="+mj-lt"/>
            </a:rPr>
            <a:t> 2022</a:t>
          </a:r>
        </a:p>
      </dgm:t>
    </dgm:pt>
    <dgm:pt modelId="{9B1CA3FF-D252-4AF5-8F50-CFC93ACA9175}" type="parTrans" cxnId="{5BF3B7B1-A779-4E2D-8625-77DE0CA38FEE}">
      <dgm:prSet/>
      <dgm:spPr/>
      <dgm:t>
        <a:bodyPr/>
        <a:lstStyle/>
        <a:p>
          <a:endParaRPr lang="en-US" b="1"/>
        </a:p>
      </dgm:t>
    </dgm:pt>
    <dgm:pt modelId="{EBE862E1-9761-4AA7-AA00-BD79FA3B27DD}" type="sibTrans" cxnId="{5BF3B7B1-A779-4E2D-8625-77DE0CA38FEE}">
      <dgm:prSet/>
      <dgm:spPr/>
      <dgm:t>
        <a:bodyPr/>
        <a:lstStyle/>
        <a:p>
          <a:endParaRPr lang="en-US" b="1"/>
        </a:p>
      </dgm:t>
    </dgm:pt>
    <dgm:pt modelId="{245E128E-7700-4C91-9411-CDD1DCA94D67}">
      <dgm:prSet phldrT="[Text]" custT="1"/>
      <dgm:spPr/>
      <dgm:t>
        <a:bodyPr/>
        <a:lstStyle/>
        <a:p>
          <a:r>
            <a:rPr lang="fr-CA" sz="1400" b="1" i="0" kern="1200" noProof="0" dirty="0">
              <a:latin typeface="+mn-lt"/>
              <a:ea typeface="+mn-ea"/>
              <a:cs typeface="+mn-cs"/>
            </a:rPr>
            <a:t>Mortalité augmentée (0.77%) dans les bâtiments à proximité des entrepôts de fumier</a:t>
          </a:r>
        </a:p>
        <a:p>
          <a:r>
            <a:rPr lang="fr-CA" sz="1400" b="1" i="0" kern="1200" dirty="0">
              <a:latin typeface="+mn-lt"/>
              <a:ea typeface="+mn-ea"/>
              <a:cs typeface="+mn-cs"/>
            </a:rPr>
            <a:t>Points chauds dans quelques bâtiments, 2 à 4 cages avec une mortalité de 100 % en 1 à 2 jours</a:t>
          </a:r>
        </a:p>
        <a:p>
          <a:r>
            <a:rPr lang="fr-CA" sz="1400" b="1" i="0" kern="1200" noProof="0" dirty="0">
              <a:latin typeface="+mn-lt"/>
              <a:ea typeface="+mn-ea"/>
              <a:cs typeface="+mn-cs"/>
            </a:rPr>
            <a:t>Écouvillons oropharyngés 4 </a:t>
          </a:r>
          <a:r>
            <a:rPr lang="fr-CA" sz="1400" b="1" i="0" kern="1200" noProof="0" dirty="0" err="1">
              <a:latin typeface="+mn-lt"/>
              <a:ea typeface="+mn-ea"/>
              <a:cs typeface="+mn-cs"/>
            </a:rPr>
            <a:t>Oct</a:t>
          </a:r>
          <a:endParaRPr lang="fr-CA" sz="1600" b="1" i="0" kern="1200" noProof="0" dirty="0">
            <a:latin typeface="+mn-lt"/>
            <a:ea typeface="+mn-ea"/>
            <a:cs typeface="+mn-cs"/>
          </a:endParaRPr>
        </a:p>
      </dgm:t>
    </dgm:pt>
    <dgm:pt modelId="{B4D95EBA-0423-4AFA-B379-E030341B1F23}" type="parTrans" cxnId="{68D35F9D-DABF-4E5A-94D4-F988D8E84907}">
      <dgm:prSet/>
      <dgm:spPr/>
      <dgm:t>
        <a:bodyPr/>
        <a:lstStyle/>
        <a:p>
          <a:endParaRPr lang="en-US" b="1"/>
        </a:p>
      </dgm:t>
    </dgm:pt>
    <dgm:pt modelId="{4963BA97-D4C5-477B-9B0D-68DB38F61579}" type="sibTrans" cxnId="{68D35F9D-DABF-4E5A-94D4-F988D8E84907}">
      <dgm:prSet/>
      <dgm:spPr/>
      <dgm:t>
        <a:bodyPr/>
        <a:lstStyle/>
        <a:p>
          <a:endParaRPr lang="en-US" b="1"/>
        </a:p>
      </dgm:t>
    </dgm:pt>
    <dgm:pt modelId="{F01D5F9E-ABC5-4560-ACB4-E6CFBC60BFF2}">
      <dgm:prSet custT="1"/>
      <dgm:spPr/>
      <dgm:t>
        <a:bodyPr/>
        <a:lstStyle/>
        <a:p>
          <a:pPr>
            <a:defRPr b="1"/>
          </a:pPr>
          <a:r>
            <a:rPr lang="en-US" sz="2000" b="1" dirty="0">
              <a:latin typeface="+mj-lt"/>
            </a:rPr>
            <a:t>7 </a:t>
          </a:r>
          <a:r>
            <a:rPr lang="en-US" sz="2000" b="1" dirty="0" err="1">
              <a:latin typeface="+mj-lt"/>
            </a:rPr>
            <a:t>octobre</a:t>
          </a:r>
          <a:r>
            <a:rPr lang="en-US" sz="2000" b="1" dirty="0">
              <a:latin typeface="+mj-lt"/>
            </a:rPr>
            <a:t> 2022</a:t>
          </a:r>
        </a:p>
      </dgm:t>
    </dgm:pt>
    <dgm:pt modelId="{FEAC3315-4B36-4E3C-89B3-70A50C7F13CC}" type="parTrans" cxnId="{4B61AF65-3991-4A24-9475-D4AA0127738F}">
      <dgm:prSet/>
      <dgm:spPr/>
      <dgm:t>
        <a:bodyPr/>
        <a:lstStyle/>
        <a:p>
          <a:endParaRPr lang="en-US" b="1"/>
        </a:p>
      </dgm:t>
    </dgm:pt>
    <dgm:pt modelId="{36ABC0D0-B41E-401C-840C-2AFBE73989B4}" type="sibTrans" cxnId="{4B61AF65-3991-4A24-9475-D4AA0127738F}">
      <dgm:prSet/>
      <dgm:spPr/>
      <dgm:t>
        <a:bodyPr/>
        <a:lstStyle/>
        <a:p>
          <a:endParaRPr lang="en-US" b="1"/>
        </a:p>
      </dgm:t>
    </dgm:pt>
    <dgm:pt modelId="{3280BE73-5C4D-4941-9102-E5930904556F}">
      <dgm:prSet custT="1"/>
      <dgm:spPr/>
      <dgm:t>
        <a:bodyPr/>
        <a:lstStyle/>
        <a:p>
          <a:r>
            <a:rPr lang="fr-CA" sz="1400" b="1" i="0" kern="1200" noProof="0" dirty="0">
              <a:latin typeface="+mn-lt"/>
              <a:ea typeface="+mn-ea"/>
              <a:cs typeface="+mn-cs"/>
            </a:rPr>
            <a:t>Augmentation de la mortalité dans des bâtiments adjacents</a:t>
          </a:r>
        </a:p>
        <a:p>
          <a:r>
            <a:rPr lang="fr-CA" sz="1400" b="1" i="0" kern="1200" noProof="0" dirty="0">
              <a:latin typeface="+mn-lt"/>
              <a:ea typeface="+mn-ea"/>
              <a:cs typeface="+mn-cs"/>
            </a:rPr>
            <a:t>Anorexie, apathie, hypersalivation, museaux ensanglantés et signes neurologiques</a:t>
          </a:r>
        </a:p>
        <a:p>
          <a:r>
            <a:rPr lang="fr-CA" sz="1400" b="1" i="0" kern="1200" noProof="0" dirty="0">
              <a:latin typeface="+mn-lt"/>
              <a:ea typeface="+mn-ea"/>
              <a:cs typeface="+mn-cs"/>
            </a:rPr>
            <a:t>PCR positif avec charge virale élevée</a:t>
          </a:r>
        </a:p>
      </dgm:t>
    </dgm:pt>
    <dgm:pt modelId="{596FE3BE-79D4-47E4-8416-EDF8385B1DE9}" type="parTrans" cxnId="{B9B38C7F-D679-4A39-B742-6501D3961044}">
      <dgm:prSet/>
      <dgm:spPr/>
      <dgm:t>
        <a:bodyPr/>
        <a:lstStyle/>
        <a:p>
          <a:endParaRPr lang="en-US" b="1"/>
        </a:p>
      </dgm:t>
    </dgm:pt>
    <dgm:pt modelId="{8E22D1FB-CF90-47F0-B06E-C66C75D54226}" type="sibTrans" cxnId="{B9B38C7F-D679-4A39-B742-6501D3961044}">
      <dgm:prSet/>
      <dgm:spPr/>
      <dgm:t>
        <a:bodyPr/>
        <a:lstStyle/>
        <a:p>
          <a:endParaRPr lang="en-US" b="1"/>
        </a:p>
      </dgm:t>
    </dgm:pt>
    <dgm:pt modelId="{47BE8E0B-496B-44FC-825E-C2A10D821DC9}">
      <dgm:prSet custT="1"/>
      <dgm:spPr/>
      <dgm:t>
        <a:bodyPr/>
        <a:lstStyle/>
        <a:p>
          <a:r>
            <a:rPr lang="en-US" sz="1700" b="1" i="0" kern="1200" dirty="0">
              <a:latin typeface="+mn-lt"/>
              <a:ea typeface="+mn-ea"/>
              <a:cs typeface="+mn-cs"/>
            </a:rPr>
            <a:t>RT-PCR </a:t>
          </a:r>
          <a:r>
            <a:rPr lang="en-US" sz="1700" b="1" i="0" kern="1200" dirty="0" err="1">
              <a:latin typeface="+mn-lt"/>
              <a:ea typeface="+mn-ea"/>
              <a:cs typeface="+mn-cs"/>
            </a:rPr>
            <a:t>positif</a:t>
          </a:r>
          <a:r>
            <a:rPr lang="en-US" sz="1700" b="1" i="0" kern="1200" dirty="0">
              <a:latin typeface="+mn-lt"/>
              <a:ea typeface="+mn-ea"/>
              <a:cs typeface="+mn-cs"/>
            </a:rPr>
            <a:t> pour H5N1 (neg pour COVID)</a:t>
          </a:r>
        </a:p>
        <a:p>
          <a:r>
            <a:rPr lang="en-US" sz="1700" b="1" i="0" kern="1200" dirty="0">
              <a:latin typeface="+mn-lt"/>
              <a:ea typeface="+mn-ea"/>
              <a:cs typeface="+mn-cs"/>
            </a:rPr>
            <a:t>PM = </a:t>
          </a:r>
          <a:r>
            <a:rPr lang="en-US" sz="1700" b="1" i="0" kern="1200" dirty="0" err="1">
              <a:latin typeface="+mn-lt"/>
              <a:ea typeface="+mn-ea"/>
              <a:cs typeface="+mn-cs"/>
            </a:rPr>
            <a:t>pneumonie</a:t>
          </a:r>
          <a:r>
            <a:rPr lang="en-US" sz="1700" b="1" i="0" kern="1200" dirty="0">
              <a:latin typeface="+mn-lt"/>
              <a:ea typeface="+mn-ea"/>
              <a:cs typeface="+mn-cs"/>
            </a:rPr>
            <a:t> </a:t>
          </a:r>
          <a:r>
            <a:rPr lang="en-US" sz="1700" b="1" i="0" kern="1200" dirty="0" err="1">
              <a:latin typeface="+mn-lt"/>
              <a:ea typeface="+mn-ea"/>
              <a:cs typeface="+mn-cs"/>
            </a:rPr>
            <a:t>hémorragique</a:t>
          </a:r>
          <a:endParaRPr lang="en-US" sz="1700" b="1" i="0" kern="1200" dirty="0">
            <a:latin typeface="+mn-lt"/>
            <a:ea typeface="+mn-ea"/>
            <a:cs typeface="+mn-cs"/>
          </a:endParaRPr>
        </a:p>
      </dgm:t>
    </dgm:pt>
    <dgm:pt modelId="{26C37286-A207-4C3A-8F03-B64C4EB72DB8}" type="parTrans" cxnId="{47F4D29A-7D65-4C2F-8677-61780F0F1118}">
      <dgm:prSet/>
      <dgm:spPr/>
      <dgm:t>
        <a:bodyPr/>
        <a:lstStyle/>
        <a:p>
          <a:endParaRPr lang="en-US" b="1"/>
        </a:p>
      </dgm:t>
    </dgm:pt>
    <dgm:pt modelId="{258C30B8-1EDE-458F-9BAB-BD0E5C8E1BF9}" type="sibTrans" cxnId="{47F4D29A-7D65-4C2F-8677-61780F0F1118}">
      <dgm:prSet/>
      <dgm:spPr/>
      <dgm:t>
        <a:bodyPr/>
        <a:lstStyle/>
        <a:p>
          <a:endParaRPr lang="en-US" b="1"/>
        </a:p>
      </dgm:t>
    </dgm:pt>
    <dgm:pt modelId="{1827863D-2FA1-48D1-81C4-0E7D31ADB47E}">
      <dgm:prSet custT="1"/>
      <dgm:spPr/>
      <dgm:t>
        <a:bodyPr/>
        <a:lstStyle/>
        <a:p>
          <a:r>
            <a:rPr lang="fr-CA" sz="1600" b="1" i="0" kern="1200" dirty="0">
              <a:latin typeface="+mn-lt"/>
              <a:ea typeface="+mn-ea"/>
              <a:cs typeface="+mn-cs"/>
            </a:rPr>
            <a:t>Les génotypes de 4 échantillons dans les bâtiments touchés sont regroupés (99,8 - 100 % de similarité).</a:t>
          </a:r>
          <a:endParaRPr lang="en-US" sz="1600" b="1" i="0" kern="1200" dirty="0">
            <a:latin typeface="+mn-lt"/>
            <a:ea typeface="+mn-ea"/>
            <a:cs typeface="+mn-cs"/>
          </a:endParaRPr>
        </a:p>
      </dgm:t>
    </dgm:pt>
    <dgm:pt modelId="{B426C98F-7250-4E9E-84CB-E9FC83F8CB06}" type="parTrans" cxnId="{7749B4AD-5089-49E7-8F6B-1B2382C9B50E}">
      <dgm:prSet/>
      <dgm:spPr/>
      <dgm:t>
        <a:bodyPr/>
        <a:lstStyle/>
        <a:p>
          <a:endParaRPr lang="en-US" b="1"/>
        </a:p>
      </dgm:t>
    </dgm:pt>
    <dgm:pt modelId="{D0D7EB30-49F6-43D6-AF40-1B9302B3ADF0}" type="sibTrans" cxnId="{7749B4AD-5089-49E7-8F6B-1B2382C9B50E}">
      <dgm:prSet/>
      <dgm:spPr/>
      <dgm:t>
        <a:bodyPr/>
        <a:lstStyle/>
        <a:p>
          <a:endParaRPr lang="en-US" b="1"/>
        </a:p>
      </dgm:t>
    </dgm:pt>
    <dgm:pt modelId="{CF564C6C-7771-4FD5-B851-B5B84730268F}">
      <dgm:prSet custT="1"/>
      <dgm:spPr/>
      <dgm:t>
        <a:bodyPr/>
        <a:lstStyle/>
        <a:p>
          <a:r>
            <a:rPr lang="en-US" sz="1600" b="1" i="0" kern="1200" dirty="0" err="1">
              <a:latin typeface="+mn-lt"/>
              <a:ea typeface="+mn-ea"/>
              <a:cs typeface="+mn-cs"/>
            </a:rPr>
            <a:t>Dépopulation</a:t>
          </a:r>
          <a:r>
            <a:rPr lang="en-US" sz="1600" b="1" i="0" kern="1200" dirty="0">
              <a:latin typeface="+mn-lt"/>
              <a:ea typeface="+mn-ea"/>
              <a:cs typeface="+mn-cs"/>
            </a:rPr>
            <a:t> de la </a:t>
          </a:r>
          <a:r>
            <a:rPr lang="en-US" sz="1600" b="1" i="0" kern="1200" dirty="0" err="1">
              <a:latin typeface="+mn-lt"/>
              <a:ea typeface="+mn-ea"/>
              <a:cs typeface="+mn-cs"/>
            </a:rPr>
            <a:t>ferme</a:t>
          </a:r>
          <a:endParaRPr lang="en-US" sz="1600" b="1" i="0" kern="1200" dirty="0">
            <a:latin typeface="+mn-lt"/>
            <a:ea typeface="+mn-ea"/>
            <a:cs typeface="+mn-cs"/>
          </a:endParaRPr>
        </a:p>
      </dgm:t>
    </dgm:pt>
    <dgm:pt modelId="{5A57A755-D716-4DC9-9A51-20693042AFC8}" type="parTrans" cxnId="{5F80C7E1-A7BD-418E-A665-3DAF3DEDF5A4}">
      <dgm:prSet/>
      <dgm:spPr/>
      <dgm:t>
        <a:bodyPr/>
        <a:lstStyle/>
        <a:p>
          <a:endParaRPr lang="en-US" b="1"/>
        </a:p>
      </dgm:t>
    </dgm:pt>
    <dgm:pt modelId="{024A7FBC-BB10-4242-BAF3-82678A4C13DA}" type="sibTrans" cxnId="{5F80C7E1-A7BD-418E-A665-3DAF3DEDF5A4}">
      <dgm:prSet/>
      <dgm:spPr/>
      <dgm:t>
        <a:bodyPr/>
        <a:lstStyle/>
        <a:p>
          <a:endParaRPr lang="en-US" b="1"/>
        </a:p>
      </dgm:t>
    </dgm:pt>
    <dgm:pt modelId="{A59C9EB4-4836-41EA-88FC-E68E29755DEF}">
      <dgm:prSet custT="1"/>
      <dgm:spPr/>
      <dgm:t>
        <a:bodyPr/>
        <a:lstStyle/>
        <a:p>
          <a:pPr>
            <a:defRPr b="1"/>
          </a:pPr>
          <a:r>
            <a:rPr lang="en-US" sz="2000" b="1" dirty="0">
              <a:latin typeface="+mj-lt"/>
            </a:rPr>
            <a:t>17 </a:t>
          </a:r>
          <a:r>
            <a:rPr lang="en-US" sz="2000" b="1" dirty="0" err="1">
              <a:latin typeface="+mj-lt"/>
            </a:rPr>
            <a:t>novembre</a:t>
          </a:r>
          <a:r>
            <a:rPr lang="en-US" sz="2000" b="1" dirty="0">
              <a:latin typeface="+mj-lt"/>
            </a:rPr>
            <a:t> 2022</a:t>
          </a:r>
        </a:p>
      </dgm:t>
    </dgm:pt>
    <dgm:pt modelId="{62C75627-0A71-4E35-B62B-749D8AB3C189}" type="sibTrans" cxnId="{C2A8B52A-540B-46B5-A43B-27FAF06A13EF}">
      <dgm:prSet/>
      <dgm:spPr/>
      <dgm:t>
        <a:bodyPr/>
        <a:lstStyle/>
        <a:p>
          <a:endParaRPr lang="en-US" b="1"/>
        </a:p>
      </dgm:t>
    </dgm:pt>
    <dgm:pt modelId="{C486CA18-5D6B-49AD-B92C-52313E993EC5}" type="parTrans" cxnId="{C2A8B52A-540B-46B5-A43B-27FAF06A13EF}">
      <dgm:prSet/>
      <dgm:spPr/>
      <dgm:t>
        <a:bodyPr/>
        <a:lstStyle/>
        <a:p>
          <a:endParaRPr lang="en-US" b="1"/>
        </a:p>
      </dgm:t>
    </dgm:pt>
    <dgm:pt modelId="{A7F4784E-75AE-4F03-B342-C71355D1ACCF}">
      <dgm:prSet custT="1"/>
      <dgm:spPr/>
      <dgm:t>
        <a:bodyPr/>
        <a:lstStyle/>
        <a:p>
          <a:pPr>
            <a:defRPr b="1"/>
          </a:pPr>
          <a:r>
            <a:rPr lang="en-US" sz="2000" b="1" dirty="0">
              <a:latin typeface="+mj-lt"/>
            </a:rPr>
            <a:t>18 </a:t>
          </a:r>
          <a:r>
            <a:rPr lang="en-US" sz="2000" b="1" dirty="0" err="1">
              <a:latin typeface="+mj-lt"/>
            </a:rPr>
            <a:t>octobre</a:t>
          </a:r>
          <a:r>
            <a:rPr lang="en-US" sz="2000" b="1" dirty="0">
              <a:latin typeface="+mj-lt"/>
            </a:rPr>
            <a:t> 2022</a:t>
          </a:r>
        </a:p>
      </dgm:t>
    </dgm:pt>
    <dgm:pt modelId="{3078DB00-0C2A-4587-8661-74E5E36CBCA7}" type="sibTrans" cxnId="{33DFDD33-182D-44AF-9877-B1DCECE3CC9D}">
      <dgm:prSet/>
      <dgm:spPr/>
      <dgm:t>
        <a:bodyPr/>
        <a:lstStyle/>
        <a:p>
          <a:endParaRPr lang="en-US" b="1"/>
        </a:p>
      </dgm:t>
    </dgm:pt>
    <dgm:pt modelId="{E8170CB0-7D27-4024-BF4D-F79F86202313}" type="parTrans" cxnId="{33DFDD33-182D-44AF-9877-B1DCECE3CC9D}">
      <dgm:prSet/>
      <dgm:spPr/>
      <dgm:t>
        <a:bodyPr/>
        <a:lstStyle/>
        <a:p>
          <a:endParaRPr lang="en-US" b="1"/>
        </a:p>
      </dgm:t>
    </dgm:pt>
    <dgm:pt modelId="{454D56AF-0D14-43A4-A4AA-2274946C5116}">
      <dgm:prSet custT="1"/>
      <dgm:spPr/>
      <dgm:t>
        <a:bodyPr/>
        <a:lstStyle/>
        <a:p>
          <a:pPr>
            <a:defRPr b="1"/>
          </a:pPr>
          <a:r>
            <a:rPr lang="en-US" sz="2000" b="1" dirty="0">
              <a:latin typeface="+mj-lt"/>
            </a:rPr>
            <a:t>17-23 Oct 2022</a:t>
          </a:r>
        </a:p>
      </dgm:t>
    </dgm:pt>
    <dgm:pt modelId="{511F28C0-50D9-4CBB-862C-2AD0ACC17105}" type="sibTrans" cxnId="{5A3B2130-5035-4E61-92B1-343AA432C9DF}">
      <dgm:prSet/>
      <dgm:spPr/>
      <dgm:t>
        <a:bodyPr/>
        <a:lstStyle/>
        <a:p>
          <a:endParaRPr lang="en-US" b="1"/>
        </a:p>
      </dgm:t>
    </dgm:pt>
    <dgm:pt modelId="{340931FA-0A09-49B9-99A7-6650F93FDC08}" type="parTrans" cxnId="{5A3B2130-5035-4E61-92B1-343AA432C9DF}">
      <dgm:prSet/>
      <dgm:spPr/>
      <dgm:t>
        <a:bodyPr/>
        <a:lstStyle/>
        <a:p>
          <a:endParaRPr lang="en-US" b="1"/>
        </a:p>
      </dgm:t>
    </dgm:pt>
    <dgm:pt modelId="{A2ED69A3-F9DF-402D-90D9-873B0249EAAE}">
      <dgm:prSet custT="1"/>
      <dgm:spPr/>
      <dgm:t>
        <a:bodyPr/>
        <a:lstStyle/>
        <a:p>
          <a:pPr>
            <a:defRPr b="1"/>
          </a:pPr>
          <a:r>
            <a:rPr lang="en-US" sz="2000" b="1" dirty="0">
              <a:latin typeface="+mj-lt"/>
            </a:rPr>
            <a:t>18-26 </a:t>
          </a:r>
          <a:r>
            <a:rPr lang="en-US" sz="2000" b="1" dirty="0" err="1">
              <a:latin typeface="+mj-lt"/>
            </a:rPr>
            <a:t>octobre</a:t>
          </a:r>
          <a:r>
            <a:rPr lang="en-US" sz="2000" b="1" dirty="0">
              <a:latin typeface="+mj-lt"/>
            </a:rPr>
            <a:t> 2022 dates </a:t>
          </a:r>
          <a:r>
            <a:rPr lang="en-US" sz="2000" b="1" dirty="0" err="1">
              <a:latin typeface="+mj-lt"/>
            </a:rPr>
            <a:t>d’échantillonnage</a:t>
          </a:r>
          <a:endParaRPr lang="en-US" sz="2000" b="1" dirty="0">
            <a:latin typeface="+mj-lt"/>
          </a:endParaRPr>
        </a:p>
      </dgm:t>
    </dgm:pt>
    <dgm:pt modelId="{D2D6FE12-43A5-4156-9711-515E4E103631}" type="parTrans" cxnId="{74C4B34F-FBA8-425F-92E1-2E5E1B9DA840}">
      <dgm:prSet/>
      <dgm:spPr/>
      <dgm:t>
        <a:bodyPr/>
        <a:lstStyle/>
        <a:p>
          <a:endParaRPr lang="en-US" b="1"/>
        </a:p>
      </dgm:t>
    </dgm:pt>
    <dgm:pt modelId="{57B70675-B008-4082-A833-E4B12A492414}" type="sibTrans" cxnId="{74C4B34F-FBA8-425F-92E1-2E5E1B9DA840}">
      <dgm:prSet/>
      <dgm:spPr/>
      <dgm:t>
        <a:bodyPr/>
        <a:lstStyle/>
        <a:p>
          <a:endParaRPr lang="en-US" b="1"/>
        </a:p>
      </dgm:t>
    </dgm:pt>
    <dgm:pt modelId="{622FBC0A-775E-4153-8477-653A28CB65E2}">
      <dgm:prSet custT="1"/>
      <dgm:spPr/>
      <dgm:t>
        <a:bodyPr/>
        <a:lstStyle/>
        <a:p>
          <a:r>
            <a:rPr lang="fr-CA" sz="1800" b="1" i="0" noProof="0" dirty="0"/>
            <a:t>Taux de mortalité augmenté </a:t>
          </a:r>
          <a:r>
            <a:rPr lang="en-US" sz="1800" b="1" i="0" dirty="0"/>
            <a:t>(4.3%)</a:t>
          </a:r>
        </a:p>
      </dgm:t>
    </dgm:pt>
    <dgm:pt modelId="{54C744BD-9F94-4588-9DE6-587A3CC4C386}" type="parTrans" cxnId="{AA9C99E5-8121-409A-A368-772148054C66}">
      <dgm:prSet/>
      <dgm:spPr/>
      <dgm:t>
        <a:bodyPr/>
        <a:lstStyle/>
        <a:p>
          <a:endParaRPr lang="en-US" b="1"/>
        </a:p>
      </dgm:t>
    </dgm:pt>
    <dgm:pt modelId="{8E3ABB7B-09F6-4EB9-B79A-024F9441F7F6}" type="sibTrans" cxnId="{AA9C99E5-8121-409A-A368-772148054C66}">
      <dgm:prSet/>
      <dgm:spPr/>
      <dgm:t>
        <a:bodyPr/>
        <a:lstStyle/>
        <a:p>
          <a:endParaRPr lang="en-US" b="1"/>
        </a:p>
      </dgm:t>
    </dgm:pt>
    <dgm:pt modelId="{0C0036C2-0095-4EB3-9BE5-242C2EB742A1}">
      <dgm:prSet phldrT="[Text]" custT="1"/>
      <dgm:spPr/>
      <dgm:t>
        <a:bodyPr/>
        <a:lstStyle/>
        <a:p>
          <a:pPr>
            <a:defRPr b="1"/>
          </a:pPr>
          <a:r>
            <a:rPr lang="en-US" sz="2000" b="1" dirty="0" err="1">
              <a:latin typeface="+mj-lt"/>
            </a:rPr>
            <a:t>Septembre</a:t>
          </a:r>
          <a:r>
            <a:rPr lang="en-US" sz="2000" b="1" dirty="0">
              <a:latin typeface="+mj-lt"/>
            </a:rPr>
            <a:t> 2022</a:t>
          </a:r>
        </a:p>
      </dgm:t>
    </dgm:pt>
    <dgm:pt modelId="{F2137D9F-70C0-4AF7-A775-AA799B0EDFE3}" type="parTrans" cxnId="{05D78247-5C5B-4484-A189-859EC588F771}">
      <dgm:prSet/>
      <dgm:spPr/>
      <dgm:t>
        <a:bodyPr/>
        <a:lstStyle/>
        <a:p>
          <a:endParaRPr lang="en-US" b="1"/>
        </a:p>
      </dgm:t>
    </dgm:pt>
    <dgm:pt modelId="{294C5F25-AEE4-49B0-A75F-D791D2AB0C2F}" type="sibTrans" cxnId="{05D78247-5C5B-4484-A189-859EC588F771}">
      <dgm:prSet/>
      <dgm:spPr/>
      <dgm:t>
        <a:bodyPr/>
        <a:lstStyle/>
        <a:p>
          <a:endParaRPr lang="en-US" b="1"/>
        </a:p>
      </dgm:t>
    </dgm:pt>
    <dgm:pt modelId="{68655DBE-48C1-45A2-89F8-6EBD249FDEA5}">
      <dgm:prSet custT="1"/>
      <dgm:spPr/>
      <dgm:t>
        <a:bodyPr/>
        <a:lstStyle/>
        <a:p>
          <a:r>
            <a:rPr lang="fr-CA" sz="1600" b="1" dirty="0"/>
            <a:t>Des oiseaux sauvages de A </a:t>
          </a:r>
          <a:r>
            <a:rPr lang="fr-CA" sz="1600" b="1" dirty="0" err="1"/>
            <a:t>Coruna</a:t>
          </a:r>
          <a:r>
            <a:rPr lang="fr-CA" sz="1600" b="1" dirty="0"/>
            <a:t> et de la province voisine infectés par le virus H5N1</a:t>
          </a:r>
          <a:endParaRPr lang="en-US" sz="1600" b="1" dirty="0"/>
        </a:p>
      </dgm:t>
    </dgm:pt>
    <dgm:pt modelId="{E5A2BBA8-AE8E-4319-B4EB-4830F77CB087}" type="parTrans" cxnId="{AC7AE701-BDB6-4A1C-A8EA-26E9DD74C6A4}">
      <dgm:prSet/>
      <dgm:spPr/>
      <dgm:t>
        <a:bodyPr/>
        <a:lstStyle/>
        <a:p>
          <a:endParaRPr lang="en-US" b="1"/>
        </a:p>
      </dgm:t>
    </dgm:pt>
    <dgm:pt modelId="{3C1F114D-B067-46AD-A84E-2A8C65D78BF5}" type="sibTrans" cxnId="{AC7AE701-BDB6-4A1C-A8EA-26E9DD74C6A4}">
      <dgm:prSet/>
      <dgm:spPr/>
      <dgm:t>
        <a:bodyPr/>
        <a:lstStyle/>
        <a:p>
          <a:endParaRPr lang="en-US" b="1"/>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ED1396C-1B8F-4748-ACB1-15A69922001B}" type="pres">
      <dgm:prSet presAssocID="{0C0036C2-0095-4EB3-9BE5-242C2EB742A1}" presName="composite" presStyleCnt="0"/>
      <dgm:spPr/>
    </dgm:pt>
    <dgm:pt modelId="{7442552F-87D0-4D8B-A8A3-BC0D5A73AF05}" type="pres">
      <dgm:prSet presAssocID="{0C0036C2-0095-4EB3-9BE5-242C2EB742A1}" presName="L1TextContainer" presStyleLbl="alignNode1" presStyleIdx="0" presStyleCnt="7">
        <dgm:presLayoutVars>
          <dgm:chMax val="1"/>
          <dgm:chPref val="1"/>
          <dgm:bulletEnabled val="1"/>
        </dgm:presLayoutVars>
      </dgm:prSet>
      <dgm:spPr/>
    </dgm:pt>
    <dgm:pt modelId="{E7603AF3-5C0B-4D1D-B038-27B7E3E38961}" type="pres">
      <dgm:prSet presAssocID="{0C0036C2-0095-4EB3-9BE5-242C2EB742A1}" presName="L2TextContainerWrapper" presStyleCnt="0">
        <dgm:presLayoutVars>
          <dgm:bulletEnabled val="1"/>
        </dgm:presLayoutVars>
      </dgm:prSet>
      <dgm:spPr/>
    </dgm:pt>
    <dgm:pt modelId="{8D61CC99-4377-4A0C-8A39-A394060CAD63}" type="pres">
      <dgm:prSet presAssocID="{0C0036C2-0095-4EB3-9BE5-242C2EB742A1}" presName="L2TextContainer" presStyleLbl="bgAccFollowNode1" presStyleIdx="0" presStyleCnt="7"/>
      <dgm:spPr/>
    </dgm:pt>
    <dgm:pt modelId="{F56A27FF-0D66-4E0B-8300-FC6C3ABE7914}" type="pres">
      <dgm:prSet presAssocID="{0C0036C2-0095-4EB3-9BE5-242C2EB742A1}" presName="FlexibleEmptyPlaceHolder" presStyleCnt="0"/>
      <dgm:spPr/>
    </dgm:pt>
    <dgm:pt modelId="{427D4455-3EA7-49EC-8C69-1C3D65A8ED9F}" type="pres">
      <dgm:prSet presAssocID="{0C0036C2-0095-4EB3-9BE5-242C2EB742A1}" presName="ConnectLine" presStyleLbl="sibTrans1D1" presStyleIdx="0" presStyleCnt="7"/>
      <dgm:spPr/>
    </dgm:pt>
    <dgm:pt modelId="{E28F718E-12D6-414E-9B67-50C43C136E73}" type="pres">
      <dgm:prSet presAssocID="{0C0036C2-0095-4EB3-9BE5-242C2EB742A1}" presName="ConnectorPoint" presStyleLbl="node1" presStyleIdx="0"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C226B954-599C-4CF4-8503-39A69EF9DDC3}" type="pres">
      <dgm:prSet presAssocID="{0C0036C2-0095-4EB3-9BE5-242C2EB742A1}" presName="EmptyPlaceHolder" presStyleCnt="0"/>
      <dgm:spPr/>
    </dgm:pt>
    <dgm:pt modelId="{FAE5BD54-4D03-4F32-95F8-6795398DD651}" type="pres">
      <dgm:prSet presAssocID="{294C5F25-AEE4-49B0-A75F-D791D2AB0C2F}" presName="spaceBetweenRectangles" presStyleCnt="0"/>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1"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1"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1" presStyleCnt="7"/>
      <dgm:spPr/>
    </dgm:pt>
    <dgm:pt modelId="{6D7F9BE3-3008-4E5E-96F3-C71D72649902}" type="pres">
      <dgm:prSet presAssocID="{D423FB80-F2BD-4DDE-80B1-76F84FE09A02}" presName="ConnectorPoint" presStyleLbl="node1" presStyleIdx="1"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2"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2" presStyleCnt="7"/>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2" presStyleCnt="7"/>
      <dgm:spPr/>
    </dgm:pt>
    <dgm:pt modelId="{D10813CD-B7B7-4CC7-9B2D-B5AE3D30A4DA}" type="pres">
      <dgm:prSet presAssocID="{F01D5F9E-ABC5-4560-ACB4-E6CFBC60BFF2}" presName="ConnectorPoint" presStyleLbl="node1" presStyleIdx="2"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3" presStyleCnt="7" custLinFactNeighborX="350">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3" presStyleCnt="7"/>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3" presStyleCnt="7"/>
      <dgm:spPr/>
    </dgm:pt>
    <dgm:pt modelId="{FE89438A-B301-4219-9492-D30967496E8F}" type="pres">
      <dgm:prSet presAssocID="{454D56AF-0D14-43A4-A4AA-2274946C5116}" presName="ConnectorPoint" presStyleLbl="node1" presStyleIdx="3"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64C69EA5-190E-4843-A707-F52616703916}" type="pres">
      <dgm:prSet presAssocID="{A2ED69A3-F9DF-402D-90D9-873B0249EAAE}" presName="composite" presStyleCnt="0"/>
      <dgm:spPr/>
    </dgm:pt>
    <dgm:pt modelId="{BE83EDE1-1B1B-42E4-8643-B5A448D37D81}" type="pres">
      <dgm:prSet presAssocID="{A2ED69A3-F9DF-402D-90D9-873B0249EAAE}" presName="L1TextContainer" presStyleLbl="alignNode1" presStyleIdx="4" presStyleCnt="7">
        <dgm:presLayoutVars>
          <dgm:chMax val="1"/>
          <dgm:chPref val="1"/>
          <dgm:bulletEnabled val="1"/>
        </dgm:presLayoutVars>
      </dgm:prSet>
      <dgm:spPr/>
    </dgm:pt>
    <dgm:pt modelId="{FF3674FF-3422-477D-9E59-415742912C5E}" type="pres">
      <dgm:prSet presAssocID="{A2ED69A3-F9DF-402D-90D9-873B0249EAAE}" presName="L2TextContainerWrapper" presStyleCnt="0">
        <dgm:presLayoutVars>
          <dgm:bulletEnabled val="1"/>
        </dgm:presLayoutVars>
      </dgm:prSet>
      <dgm:spPr/>
    </dgm:pt>
    <dgm:pt modelId="{DBE3AAA5-8FCB-4C45-9BC7-D80007430F4E}" type="pres">
      <dgm:prSet presAssocID="{A2ED69A3-F9DF-402D-90D9-873B0249EAAE}" presName="L2TextContainer" presStyleLbl="bgAccFollowNode1" presStyleIdx="4" presStyleCnt="7"/>
      <dgm:spPr/>
    </dgm:pt>
    <dgm:pt modelId="{DD7D4339-E3C0-44C8-AC6F-4750C5AC301B}" type="pres">
      <dgm:prSet presAssocID="{A2ED69A3-F9DF-402D-90D9-873B0249EAAE}" presName="FlexibleEmptyPlaceHolder" presStyleCnt="0"/>
      <dgm:spPr/>
    </dgm:pt>
    <dgm:pt modelId="{921E9DB4-D18F-41E1-AFD8-A4C52A2A53D9}" type="pres">
      <dgm:prSet presAssocID="{A2ED69A3-F9DF-402D-90D9-873B0249EAAE}" presName="ConnectLine" presStyleLbl="sibTrans1D1" presStyleIdx="4" presStyleCnt="7"/>
      <dgm:spPr/>
    </dgm:pt>
    <dgm:pt modelId="{D40469E8-20A9-46B0-8835-89CB7389FEB2}" type="pres">
      <dgm:prSet presAssocID="{A2ED69A3-F9DF-402D-90D9-873B0249EAAE}" presName="ConnectorPoint" presStyleLbl="node1" presStyleIdx="4"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E19D56ED-6A80-4ADE-A734-5E065342EE94}" type="pres">
      <dgm:prSet presAssocID="{A2ED69A3-F9DF-402D-90D9-873B0249EAAE}" presName="EmptyPlaceHolder" presStyleCnt="0"/>
      <dgm:spPr/>
    </dgm:pt>
    <dgm:pt modelId="{10016A09-4063-40D1-8E0A-D1BC6D7004A3}" type="pres">
      <dgm:prSet presAssocID="{57B70675-B008-4082-A833-E4B12A492414}"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5"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5" presStyleCnt="7"/>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5" presStyleCnt="7"/>
      <dgm:spPr/>
    </dgm:pt>
    <dgm:pt modelId="{C574381E-6C24-436D-B265-4BCFEFA46591}" type="pres">
      <dgm:prSet presAssocID="{A7F4784E-75AE-4F03-B342-C71355D1ACCF}" presName="ConnectorPoint" presStyleLbl="node1" presStyleIdx="5"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6"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6"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6" presStyleCnt="7"/>
      <dgm:spPr/>
    </dgm:pt>
    <dgm:pt modelId="{F2E81385-B138-4A59-9452-A3C9AC4F2012}" type="pres">
      <dgm:prSet presAssocID="{A59C9EB4-4836-41EA-88FC-E68E29755DEF}" presName="ConnectorPoint" presStyleLbl="node1" presStyleIdx="6" presStyleCnt="7"/>
      <dgm:spPr>
        <a:prstGeom prst="ellipse">
          <a:avLst/>
        </a:prstGeom>
      </dgm:spPr>
    </dgm:pt>
    <dgm:pt modelId="{00C34F8E-67EA-485C-B754-5C6C9BC871C5}" type="pres">
      <dgm:prSet presAssocID="{A59C9EB4-4836-41EA-88FC-E68E29755DEF}" presName="EmptyPlaceHolder" presStyleCnt="0"/>
      <dgm:spPr/>
    </dgm:pt>
  </dgm:ptLst>
  <dgm:cxnLst>
    <dgm:cxn modelId="{AC7AE701-BDB6-4A1C-A8EA-26E9DD74C6A4}" srcId="{0C0036C2-0095-4EB3-9BE5-242C2EB742A1}" destId="{68655DBE-48C1-45A2-89F8-6EBD249FDEA5}" srcOrd="0" destOrd="0" parTransId="{E5A2BBA8-AE8E-4319-B4EB-4830F77CB087}" sibTransId="{3C1F114D-B067-46AD-A84E-2A8C65D78BF5}"/>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6" destOrd="0" parTransId="{C486CA18-5D6B-49AD-B92C-52313E993EC5}" sibTransId="{62C75627-0A71-4E35-B62B-749D8AB3C189}"/>
    <dgm:cxn modelId="{5A3B2130-5035-4E61-92B1-343AA432C9DF}" srcId="{FF3CD410-5E2E-4080-A893-907D31D22CB3}" destId="{454D56AF-0D14-43A4-A4AA-2274946C5116}" srcOrd="3" destOrd="0" parTransId="{340931FA-0A09-49B9-99A7-6650F93FDC08}" sibTransId="{511F28C0-50D9-4CBB-862C-2AD0ACC17105}"/>
    <dgm:cxn modelId="{33DFDD33-182D-44AF-9877-B1DCECE3CC9D}" srcId="{FF3CD410-5E2E-4080-A893-907D31D22CB3}" destId="{A7F4784E-75AE-4F03-B342-C71355D1ACCF}" srcOrd="5" destOrd="0" parTransId="{E8170CB0-7D27-4024-BF4D-F79F86202313}" sibTransId="{3078DB00-0C2A-4587-8661-74E5E36CBCA7}"/>
    <dgm:cxn modelId="{ECBA3B3F-E9B6-4980-A9FA-F9258A6CBBD8}" type="presOf" srcId="{3280BE73-5C4D-4941-9102-E5930904556F}" destId="{DBE3AAA5-8FCB-4C45-9BC7-D80007430F4E}"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72621965-896F-4874-BF14-CF5B29277E08}" type="presOf" srcId="{622FBC0A-775E-4153-8477-653A28CB65E2}" destId="{04897CD2-CF6F-4A55-8E79-1E7393B07B06}" srcOrd="0" destOrd="0" presId="urn:microsoft.com/office/officeart/2017/3/layout/HorizontalLabelsTimeline"/>
    <dgm:cxn modelId="{4B61AF65-3991-4A24-9475-D4AA0127738F}" srcId="{FF3CD410-5E2E-4080-A893-907D31D22CB3}" destId="{F01D5F9E-ABC5-4560-ACB4-E6CFBC60BFF2}" srcOrd="2" destOrd="0" parTransId="{FEAC3315-4B36-4E3C-89B3-70A50C7F13CC}" sibTransId="{36ABC0D0-B41E-401C-840C-2AFBE73989B4}"/>
    <dgm:cxn modelId="{05D78247-5C5B-4484-A189-859EC588F771}" srcId="{FF3CD410-5E2E-4080-A893-907D31D22CB3}" destId="{0C0036C2-0095-4EB3-9BE5-242C2EB742A1}" srcOrd="0" destOrd="0" parTransId="{F2137D9F-70C0-4AF7-A775-AA799B0EDFE3}" sibTransId="{294C5F25-AEE4-49B0-A75F-D791D2AB0C2F}"/>
    <dgm:cxn modelId="{24FE186F-F804-46F5-9C2D-96C1655A06BB}" type="presOf" srcId="{FF3CD410-5E2E-4080-A893-907D31D22CB3}" destId="{687CC7BD-79EF-4A0F-BDD3-809BFA49E6BE}" srcOrd="0" destOrd="0" presId="urn:microsoft.com/office/officeart/2017/3/layout/HorizontalLabelsTimeline"/>
    <dgm:cxn modelId="{AFB0356F-927B-4D83-89D0-682C8D63A099}" type="presOf" srcId="{68655DBE-48C1-45A2-89F8-6EBD249FDEA5}" destId="{8D61CC99-4377-4A0C-8A39-A394060CAD63}" srcOrd="0" destOrd="0" presId="urn:microsoft.com/office/officeart/2017/3/layout/HorizontalLabelsTimeline"/>
    <dgm:cxn modelId="{74C4B34F-FBA8-425F-92E1-2E5E1B9DA840}" srcId="{FF3CD410-5E2E-4080-A893-907D31D22CB3}" destId="{A2ED69A3-F9DF-402D-90D9-873B0249EAAE}" srcOrd="4" destOrd="0" parTransId="{D2D6FE12-43A5-4156-9711-515E4E103631}" sibTransId="{57B70675-B008-4082-A833-E4B12A492414}"/>
    <dgm:cxn modelId="{4EE64951-019C-47EB-B087-9EDEBCC4848D}" type="presOf" srcId="{A2ED69A3-F9DF-402D-90D9-873B0249EAAE}" destId="{BE83EDE1-1B1B-42E4-8643-B5A448D37D81}" srcOrd="0" destOrd="0" presId="urn:microsoft.com/office/officeart/2017/3/layout/HorizontalLabelsTimeline"/>
    <dgm:cxn modelId="{B9B38C7F-D679-4A39-B742-6501D3961044}" srcId="{A2ED69A3-F9DF-402D-90D9-873B0249EAAE}"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0859E888-7971-49CA-A6C8-EAC9AE3F05A3}" type="presOf" srcId="{0C0036C2-0095-4EB3-9BE5-242C2EB742A1}" destId="{7442552F-87D0-4D8B-A8A3-BC0D5A73AF05}" srcOrd="0" destOrd="0"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1"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AA9C99E5-8121-409A-A368-772148054C66}" srcId="{454D56AF-0D14-43A4-A4AA-2274946C5116}" destId="{622FBC0A-775E-4153-8477-653A28CB65E2}" srcOrd="0" destOrd="0" parTransId="{54C744BD-9F94-4588-9DE6-587A3CC4C386}" sibTransId="{8E3ABB7B-09F6-4EB9-B79A-024F9441F7F6}"/>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FF855BCC-1EF0-435D-8C9F-0E928C5474CD}" type="presParOf" srcId="{4C5F54B5-504F-4069-AF1D-9A370FBD268C}" destId="{3ED1396C-1B8F-4748-ACB1-15A69922001B}" srcOrd="0" destOrd="0" presId="urn:microsoft.com/office/officeart/2017/3/layout/HorizontalLabelsTimeline"/>
    <dgm:cxn modelId="{108857F3-7861-4EBD-9370-29C544F639F8}" type="presParOf" srcId="{3ED1396C-1B8F-4748-ACB1-15A69922001B}" destId="{7442552F-87D0-4D8B-A8A3-BC0D5A73AF05}" srcOrd="0" destOrd="0" presId="urn:microsoft.com/office/officeart/2017/3/layout/HorizontalLabelsTimeline"/>
    <dgm:cxn modelId="{10EBEA84-41F9-439B-B09E-3ED9076CAB51}" type="presParOf" srcId="{3ED1396C-1B8F-4748-ACB1-15A69922001B}" destId="{E7603AF3-5C0B-4D1D-B038-27B7E3E38961}" srcOrd="1" destOrd="0" presId="urn:microsoft.com/office/officeart/2017/3/layout/HorizontalLabelsTimeline"/>
    <dgm:cxn modelId="{33C89101-950D-45A7-9010-2F49B84AB81C}" type="presParOf" srcId="{E7603AF3-5C0B-4D1D-B038-27B7E3E38961}" destId="{8D61CC99-4377-4A0C-8A39-A394060CAD63}" srcOrd="0" destOrd="0" presId="urn:microsoft.com/office/officeart/2017/3/layout/HorizontalLabelsTimeline"/>
    <dgm:cxn modelId="{E3DC92C3-BCFD-467D-9A92-C0CC55F0B83D}" type="presParOf" srcId="{E7603AF3-5C0B-4D1D-B038-27B7E3E38961}" destId="{F56A27FF-0D66-4E0B-8300-FC6C3ABE7914}" srcOrd="1" destOrd="0" presId="urn:microsoft.com/office/officeart/2017/3/layout/HorizontalLabelsTimeline"/>
    <dgm:cxn modelId="{10439777-6D15-47DB-A36A-5F0666C282DF}" type="presParOf" srcId="{3ED1396C-1B8F-4748-ACB1-15A69922001B}" destId="{427D4455-3EA7-49EC-8C69-1C3D65A8ED9F}" srcOrd="2" destOrd="0" presId="urn:microsoft.com/office/officeart/2017/3/layout/HorizontalLabelsTimeline"/>
    <dgm:cxn modelId="{C843F0C1-0965-4EE4-B9E9-9866A4479405}" type="presParOf" srcId="{3ED1396C-1B8F-4748-ACB1-15A69922001B}" destId="{E28F718E-12D6-414E-9B67-50C43C136E73}" srcOrd="3" destOrd="0" presId="urn:microsoft.com/office/officeart/2017/3/layout/HorizontalLabelsTimeline"/>
    <dgm:cxn modelId="{30D340B1-971F-44BC-8272-1F8B9F2CB7EE}" type="presParOf" srcId="{3ED1396C-1B8F-4748-ACB1-15A69922001B}" destId="{C226B954-599C-4CF4-8503-39A69EF9DDC3}" srcOrd="4" destOrd="0" presId="urn:microsoft.com/office/officeart/2017/3/layout/HorizontalLabelsTimeline"/>
    <dgm:cxn modelId="{CBF66361-7D7A-4A2C-9DA5-6109C7E29A62}" type="presParOf" srcId="{4C5F54B5-504F-4069-AF1D-9A370FBD268C}" destId="{FAE5BD54-4D03-4F32-95F8-6795398DD651}" srcOrd="1" destOrd="0" presId="urn:microsoft.com/office/officeart/2017/3/layout/HorizontalLabelsTimeline"/>
    <dgm:cxn modelId="{CFDEA283-4601-4089-8563-A85225CFEF1D}" type="presParOf" srcId="{4C5F54B5-504F-4069-AF1D-9A370FBD268C}" destId="{34539F78-7536-446A-B749-4315D26F2C4E}" srcOrd="2"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3" destOrd="0" presId="urn:microsoft.com/office/officeart/2017/3/layout/HorizontalLabelsTimeline"/>
    <dgm:cxn modelId="{25113ECB-44A4-43A3-B2D0-D47302F35B26}" type="presParOf" srcId="{4C5F54B5-504F-4069-AF1D-9A370FBD268C}" destId="{C7F26193-F277-4FC2-96E8-E896E5EFC9BC}" srcOrd="4"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5" destOrd="0" presId="urn:microsoft.com/office/officeart/2017/3/layout/HorizontalLabelsTimeline"/>
    <dgm:cxn modelId="{0C2CFEA1-3FB4-47D5-BA0C-2B2C20EB640F}" type="presParOf" srcId="{4C5F54B5-504F-4069-AF1D-9A370FBD268C}" destId="{795AD8F1-7B20-410C-90F4-2E04F4F4C93D}" srcOrd="6"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7" destOrd="0" presId="urn:microsoft.com/office/officeart/2017/3/layout/HorizontalLabelsTimeline"/>
    <dgm:cxn modelId="{EE43F15E-7F06-4336-9C7E-486306BEFE4F}" type="presParOf" srcId="{4C5F54B5-504F-4069-AF1D-9A370FBD268C}" destId="{64C69EA5-190E-4843-A707-F52616703916}" srcOrd="8" destOrd="0" presId="urn:microsoft.com/office/officeart/2017/3/layout/HorizontalLabelsTimeline"/>
    <dgm:cxn modelId="{A7F6C323-BAB1-4562-8C01-9A35504C86B1}" type="presParOf" srcId="{64C69EA5-190E-4843-A707-F52616703916}" destId="{BE83EDE1-1B1B-42E4-8643-B5A448D37D81}" srcOrd="0" destOrd="0" presId="urn:microsoft.com/office/officeart/2017/3/layout/HorizontalLabelsTimeline"/>
    <dgm:cxn modelId="{168D2C79-AA66-43CB-8479-CC367F00819D}" type="presParOf" srcId="{64C69EA5-190E-4843-A707-F52616703916}" destId="{FF3674FF-3422-477D-9E59-415742912C5E}" srcOrd="1" destOrd="0" presId="urn:microsoft.com/office/officeart/2017/3/layout/HorizontalLabelsTimeline"/>
    <dgm:cxn modelId="{E1AE3B67-C250-484B-990D-BDD62C78D596}" type="presParOf" srcId="{FF3674FF-3422-477D-9E59-415742912C5E}" destId="{DBE3AAA5-8FCB-4C45-9BC7-D80007430F4E}" srcOrd="0" destOrd="0" presId="urn:microsoft.com/office/officeart/2017/3/layout/HorizontalLabelsTimeline"/>
    <dgm:cxn modelId="{D5438E6D-426F-484B-B7AA-DE9522875167}" type="presParOf" srcId="{FF3674FF-3422-477D-9E59-415742912C5E}" destId="{DD7D4339-E3C0-44C8-AC6F-4750C5AC301B}" srcOrd="1" destOrd="0" presId="urn:microsoft.com/office/officeart/2017/3/layout/HorizontalLabelsTimeline"/>
    <dgm:cxn modelId="{07A2AF96-4657-4480-A2B7-912904A756D0}" type="presParOf" srcId="{64C69EA5-190E-4843-A707-F52616703916}" destId="{921E9DB4-D18F-41E1-AFD8-A4C52A2A53D9}" srcOrd="2" destOrd="0" presId="urn:microsoft.com/office/officeart/2017/3/layout/HorizontalLabelsTimeline"/>
    <dgm:cxn modelId="{3471E6DA-C56F-4B31-9B57-B174E39A0281}" type="presParOf" srcId="{64C69EA5-190E-4843-A707-F52616703916}" destId="{D40469E8-20A9-46B0-8835-89CB7389FEB2}" srcOrd="3" destOrd="0" presId="urn:microsoft.com/office/officeart/2017/3/layout/HorizontalLabelsTimeline"/>
    <dgm:cxn modelId="{352180EE-10EF-4BB9-8D52-238534832393}" type="presParOf" srcId="{64C69EA5-190E-4843-A707-F52616703916}" destId="{E19D56ED-6A80-4ADE-A734-5E065342EE94}" srcOrd="4" destOrd="0" presId="urn:microsoft.com/office/officeart/2017/3/layout/HorizontalLabelsTimeline"/>
    <dgm:cxn modelId="{2464FB2C-0800-4182-80FE-3440FFE9E161}" type="presParOf" srcId="{4C5F54B5-504F-4069-AF1D-9A370FBD268C}" destId="{10016A09-4063-40D1-8E0A-D1BC6D7004A3}" srcOrd="9" destOrd="0" presId="urn:microsoft.com/office/officeart/2017/3/layout/HorizontalLabelsTimeline"/>
    <dgm:cxn modelId="{28A719F5-6237-4C83-8EB7-BB9ACE657CCA}" type="presParOf" srcId="{4C5F54B5-504F-4069-AF1D-9A370FBD268C}" destId="{866B658A-D972-4AD8-A7E6-4082FD2CB001}" srcOrd="10"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11" destOrd="0" presId="urn:microsoft.com/office/officeart/2017/3/layout/HorizontalLabelsTimeline"/>
    <dgm:cxn modelId="{187F63AE-22E9-42D8-BA25-F8E70A982232}" type="presParOf" srcId="{4C5F54B5-504F-4069-AF1D-9A370FBD268C}" destId="{5667DB6C-E90F-44DB-BFD7-8570D48D28D4}" srcOrd="12"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986708"/>
          <a:ext cx="12314581" cy="0"/>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42552F-87D0-4D8B-A8A3-BC0D5A73AF05}">
      <dsp:nvSpPr>
        <dsp:cNvPr id="0" name=""/>
        <dsp:cNvSpPr/>
      </dsp:nvSpPr>
      <dsp:spPr>
        <a:xfrm>
          <a:off x="184718" y="1851759"/>
          <a:ext cx="2709208" cy="7168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err="1">
              <a:latin typeface="+mj-lt"/>
            </a:rPr>
            <a:t>Septembre</a:t>
          </a:r>
          <a:r>
            <a:rPr lang="en-US" sz="2000" b="1" kern="1200" dirty="0">
              <a:latin typeface="+mj-lt"/>
            </a:rPr>
            <a:t> 2022</a:t>
          </a:r>
        </a:p>
      </dsp:txBody>
      <dsp:txXfrm>
        <a:off x="184718" y="1851759"/>
        <a:ext cx="2709208" cy="716810"/>
      </dsp:txXfrm>
    </dsp:sp>
    <dsp:sp modelId="{8D61CC99-4377-4A0C-8A39-A394060CAD63}">
      <dsp:nvSpPr>
        <dsp:cNvPr id="0" name=""/>
        <dsp:cNvSpPr/>
      </dsp:nvSpPr>
      <dsp:spPr>
        <a:xfrm>
          <a:off x="184718" y="633070"/>
          <a:ext cx="2709208" cy="121868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fr-CA" sz="1600" b="1" kern="1200" dirty="0"/>
            <a:t>Des oiseaux sauvages de A </a:t>
          </a:r>
          <a:r>
            <a:rPr lang="fr-CA" sz="1600" b="1" kern="1200" dirty="0" err="1"/>
            <a:t>Coruna</a:t>
          </a:r>
          <a:r>
            <a:rPr lang="fr-CA" sz="1600" b="1" kern="1200" dirty="0"/>
            <a:t> et de la province voisine infectés par le virus H5N1</a:t>
          </a:r>
          <a:endParaRPr lang="en-US" sz="1600" b="1" kern="1200" dirty="0"/>
        </a:p>
      </dsp:txBody>
      <dsp:txXfrm>
        <a:off x="184718" y="633070"/>
        <a:ext cx="2709208" cy="1218689"/>
      </dsp:txXfrm>
    </dsp:sp>
    <dsp:sp modelId="{427D4455-3EA7-49EC-8C69-1C3D65A8ED9F}">
      <dsp:nvSpPr>
        <dsp:cNvPr id="0" name=""/>
        <dsp:cNvSpPr/>
      </dsp:nvSpPr>
      <dsp:spPr>
        <a:xfrm>
          <a:off x="1539322" y="2568569"/>
          <a:ext cx="0" cy="418139"/>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E37A6A-8F95-4F28-92FC-1FE8089D7DAF}">
      <dsp:nvSpPr>
        <dsp:cNvPr id="0" name=""/>
        <dsp:cNvSpPr/>
      </dsp:nvSpPr>
      <dsp:spPr>
        <a:xfrm>
          <a:off x="1724041" y="3404848"/>
          <a:ext cx="2709208" cy="716810"/>
        </a:xfrm>
        <a:prstGeom prst="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w="6350" cap="flat" cmpd="sng" algn="ctr">
          <a:solidFill>
            <a:schemeClr val="accent5">
              <a:hueOff val="-1225557"/>
              <a:satOff val="-1705"/>
              <a:lumOff val="-65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1re </a:t>
          </a:r>
          <a:r>
            <a:rPr lang="en-US" sz="2000" b="1" kern="1200" dirty="0" err="1">
              <a:latin typeface="+mj-lt"/>
            </a:rPr>
            <a:t>semaine</a:t>
          </a:r>
          <a:r>
            <a:rPr lang="en-US" sz="2000" b="1" kern="1200" dirty="0">
              <a:latin typeface="+mj-lt"/>
            </a:rPr>
            <a:t> </a:t>
          </a:r>
          <a:r>
            <a:rPr lang="en-US" sz="2000" b="1" kern="1200" dirty="0" err="1">
              <a:latin typeface="+mj-lt"/>
            </a:rPr>
            <a:t>d’octobre</a:t>
          </a:r>
          <a:r>
            <a:rPr lang="en-US" sz="2000" b="1" kern="1200" dirty="0">
              <a:latin typeface="+mj-lt"/>
            </a:rPr>
            <a:t> 2022</a:t>
          </a:r>
        </a:p>
      </dsp:txBody>
      <dsp:txXfrm>
        <a:off x="1724041" y="3404848"/>
        <a:ext cx="2709208" cy="716810"/>
      </dsp:txXfrm>
    </dsp:sp>
    <dsp:sp modelId="{255B3FC7-BD87-4810-87ED-7952D0F23157}">
      <dsp:nvSpPr>
        <dsp:cNvPr id="0" name=""/>
        <dsp:cNvSpPr/>
      </dsp:nvSpPr>
      <dsp:spPr>
        <a:xfrm>
          <a:off x="1724041" y="4121658"/>
          <a:ext cx="2709208" cy="1805465"/>
        </a:xfrm>
        <a:prstGeom prst="rect">
          <a:avLst/>
        </a:prstGeom>
        <a:solidFill>
          <a:schemeClr val="accent5">
            <a:tint val="40000"/>
            <a:alpha val="90000"/>
            <a:hueOff val="-1231959"/>
            <a:satOff val="-2136"/>
            <a:lumOff val="-215"/>
            <a:alphaOff val="0"/>
          </a:schemeClr>
        </a:solidFill>
        <a:ln w="6350" cap="flat" cmpd="sng" algn="ctr">
          <a:solidFill>
            <a:schemeClr val="accent5">
              <a:tint val="40000"/>
              <a:alpha val="90000"/>
              <a:hueOff val="-1231959"/>
              <a:satOff val="-2136"/>
              <a:lumOff val="-2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fr-CA" sz="1400" b="1" i="0" kern="1200" noProof="0" dirty="0">
              <a:latin typeface="+mn-lt"/>
              <a:ea typeface="+mn-ea"/>
              <a:cs typeface="+mn-cs"/>
            </a:rPr>
            <a:t>Mortalité augmentée (0.77%) dans les bâtiments à proximité des entrepôts de fumier</a:t>
          </a:r>
        </a:p>
        <a:p>
          <a:pPr marL="0" lvl="0" indent="0" algn="l" defTabSz="622300">
            <a:lnSpc>
              <a:spcPct val="90000"/>
            </a:lnSpc>
            <a:spcBef>
              <a:spcPct val="0"/>
            </a:spcBef>
            <a:spcAft>
              <a:spcPct val="35000"/>
            </a:spcAft>
            <a:buNone/>
          </a:pPr>
          <a:r>
            <a:rPr lang="fr-CA" sz="1400" b="1" i="0" kern="1200" dirty="0">
              <a:latin typeface="+mn-lt"/>
              <a:ea typeface="+mn-ea"/>
              <a:cs typeface="+mn-cs"/>
            </a:rPr>
            <a:t>Points chauds dans quelques bâtiments, 2 à 4 cages avec une mortalité de 100 % en 1 à 2 jours</a:t>
          </a:r>
        </a:p>
        <a:p>
          <a:pPr marL="0" lvl="0" indent="0" algn="l" defTabSz="622300">
            <a:lnSpc>
              <a:spcPct val="90000"/>
            </a:lnSpc>
            <a:spcBef>
              <a:spcPct val="0"/>
            </a:spcBef>
            <a:spcAft>
              <a:spcPct val="35000"/>
            </a:spcAft>
            <a:buNone/>
          </a:pPr>
          <a:r>
            <a:rPr lang="fr-CA" sz="1400" b="1" i="0" kern="1200" noProof="0" dirty="0">
              <a:latin typeface="+mn-lt"/>
              <a:ea typeface="+mn-ea"/>
              <a:cs typeface="+mn-cs"/>
            </a:rPr>
            <a:t>Écouvillons oropharyngés 4 </a:t>
          </a:r>
          <a:r>
            <a:rPr lang="fr-CA" sz="1400" b="1" i="0" kern="1200" noProof="0" dirty="0" err="1">
              <a:latin typeface="+mn-lt"/>
              <a:ea typeface="+mn-ea"/>
              <a:cs typeface="+mn-cs"/>
            </a:rPr>
            <a:t>Oct</a:t>
          </a:r>
          <a:endParaRPr lang="fr-CA" sz="1600" b="1" i="0" kern="1200" noProof="0" dirty="0">
            <a:latin typeface="+mn-lt"/>
            <a:ea typeface="+mn-ea"/>
            <a:cs typeface="+mn-cs"/>
          </a:endParaRPr>
        </a:p>
      </dsp:txBody>
      <dsp:txXfrm>
        <a:off x="1724041" y="4121658"/>
        <a:ext cx="2709208" cy="1805465"/>
      </dsp:txXfrm>
    </dsp:sp>
    <dsp:sp modelId="{DF478A7F-4668-4E0A-86F7-C1205CF5AA73}">
      <dsp:nvSpPr>
        <dsp:cNvPr id="0" name=""/>
        <dsp:cNvSpPr/>
      </dsp:nvSpPr>
      <dsp:spPr>
        <a:xfrm>
          <a:off x="3078645" y="2986708"/>
          <a:ext cx="0" cy="418139"/>
        </a:xfrm>
        <a:prstGeom prst="line">
          <a:avLst/>
        </a:prstGeom>
        <a:noFill/>
        <a:ln w="6350" cap="flat" cmpd="sng" algn="ctr">
          <a:solidFill>
            <a:schemeClr val="accent5">
              <a:hueOff val="-1225557"/>
              <a:satOff val="-1705"/>
              <a:lumOff val="-65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8F718E-12D6-414E-9B67-50C43C136E73}">
      <dsp:nvSpPr>
        <dsp:cNvPr id="0" name=""/>
        <dsp:cNvSpPr/>
      </dsp:nvSpPr>
      <dsp:spPr>
        <a:xfrm rot="2700000">
          <a:off x="1492860" y="2940246"/>
          <a:ext cx="92924" cy="92924"/>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7F9BE3-3008-4E5E-96F3-C71D72649902}">
      <dsp:nvSpPr>
        <dsp:cNvPr id="0" name=""/>
        <dsp:cNvSpPr/>
      </dsp:nvSpPr>
      <dsp:spPr>
        <a:xfrm rot="2700000">
          <a:off x="3032183" y="2940246"/>
          <a:ext cx="92924" cy="92924"/>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8C37A-C349-49AE-97A1-63D110D2C7D1}">
      <dsp:nvSpPr>
        <dsp:cNvPr id="0" name=""/>
        <dsp:cNvSpPr/>
      </dsp:nvSpPr>
      <dsp:spPr>
        <a:xfrm>
          <a:off x="3263364" y="1851759"/>
          <a:ext cx="2709208" cy="716810"/>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7 </a:t>
          </a:r>
          <a:r>
            <a:rPr lang="en-US" sz="2000" b="1" kern="1200" dirty="0" err="1">
              <a:latin typeface="+mj-lt"/>
            </a:rPr>
            <a:t>octobre</a:t>
          </a:r>
          <a:r>
            <a:rPr lang="en-US" sz="2000" b="1" kern="1200" dirty="0">
              <a:latin typeface="+mj-lt"/>
            </a:rPr>
            <a:t> 2022</a:t>
          </a:r>
        </a:p>
      </dsp:txBody>
      <dsp:txXfrm>
        <a:off x="3263364" y="1851759"/>
        <a:ext cx="2709208" cy="716810"/>
      </dsp:txXfrm>
    </dsp:sp>
    <dsp:sp modelId="{A01D9671-7007-4F3F-98D6-A9730C5B45E4}">
      <dsp:nvSpPr>
        <dsp:cNvPr id="0" name=""/>
        <dsp:cNvSpPr/>
      </dsp:nvSpPr>
      <dsp:spPr>
        <a:xfrm>
          <a:off x="3263364" y="475092"/>
          <a:ext cx="2709208" cy="1376667"/>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2463918"/>
              <a:satOff val="-4272"/>
              <a:lumOff val="-4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b="1" i="0" kern="1200" dirty="0">
              <a:latin typeface="+mn-lt"/>
              <a:ea typeface="+mn-ea"/>
              <a:cs typeface="+mn-cs"/>
            </a:rPr>
            <a:t>RT-PCR </a:t>
          </a:r>
          <a:r>
            <a:rPr lang="en-US" sz="1700" b="1" i="0" kern="1200" dirty="0" err="1">
              <a:latin typeface="+mn-lt"/>
              <a:ea typeface="+mn-ea"/>
              <a:cs typeface="+mn-cs"/>
            </a:rPr>
            <a:t>positif</a:t>
          </a:r>
          <a:r>
            <a:rPr lang="en-US" sz="1700" b="1" i="0" kern="1200" dirty="0">
              <a:latin typeface="+mn-lt"/>
              <a:ea typeface="+mn-ea"/>
              <a:cs typeface="+mn-cs"/>
            </a:rPr>
            <a:t> pour H5N1 (neg pour COVID)</a:t>
          </a:r>
        </a:p>
        <a:p>
          <a:pPr marL="0" lvl="0" indent="0" algn="l" defTabSz="755650">
            <a:lnSpc>
              <a:spcPct val="90000"/>
            </a:lnSpc>
            <a:spcBef>
              <a:spcPct val="0"/>
            </a:spcBef>
            <a:spcAft>
              <a:spcPct val="35000"/>
            </a:spcAft>
            <a:buNone/>
          </a:pPr>
          <a:r>
            <a:rPr lang="en-US" sz="1700" b="1" i="0" kern="1200" dirty="0">
              <a:latin typeface="+mn-lt"/>
              <a:ea typeface="+mn-ea"/>
              <a:cs typeface="+mn-cs"/>
            </a:rPr>
            <a:t>PM = </a:t>
          </a:r>
          <a:r>
            <a:rPr lang="en-US" sz="1700" b="1" i="0" kern="1200" dirty="0" err="1">
              <a:latin typeface="+mn-lt"/>
              <a:ea typeface="+mn-ea"/>
              <a:cs typeface="+mn-cs"/>
            </a:rPr>
            <a:t>pneumonie</a:t>
          </a:r>
          <a:r>
            <a:rPr lang="en-US" sz="1700" b="1" i="0" kern="1200" dirty="0">
              <a:latin typeface="+mn-lt"/>
              <a:ea typeface="+mn-ea"/>
              <a:cs typeface="+mn-cs"/>
            </a:rPr>
            <a:t> </a:t>
          </a:r>
          <a:r>
            <a:rPr lang="en-US" sz="1700" b="1" i="0" kern="1200" dirty="0" err="1">
              <a:latin typeface="+mn-lt"/>
              <a:ea typeface="+mn-ea"/>
              <a:cs typeface="+mn-cs"/>
            </a:rPr>
            <a:t>hémorragique</a:t>
          </a:r>
          <a:endParaRPr lang="en-US" sz="1700" b="1" i="0" kern="1200" dirty="0">
            <a:latin typeface="+mn-lt"/>
            <a:ea typeface="+mn-ea"/>
            <a:cs typeface="+mn-cs"/>
          </a:endParaRPr>
        </a:p>
      </dsp:txBody>
      <dsp:txXfrm>
        <a:off x="3263364" y="475092"/>
        <a:ext cx="2709208" cy="1376667"/>
      </dsp:txXfrm>
    </dsp:sp>
    <dsp:sp modelId="{D4347EDB-4883-4C4B-A672-6266C9702B5A}">
      <dsp:nvSpPr>
        <dsp:cNvPr id="0" name=""/>
        <dsp:cNvSpPr/>
      </dsp:nvSpPr>
      <dsp:spPr>
        <a:xfrm>
          <a:off x="4617968" y="2568569"/>
          <a:ext cx="0" cy="418139"/>
        </a:xfrm>
        <a:prstGeom prst="line">
          <a:avLst/>
        </a:pr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503B6E-C1DB-44F5-ABB8-38EF445ED1E8}">
      <dsp:nvSpPr>
        <dsp:cNvPr id="0" name=""/>
        <dsp:cNvSpPr/>
      </dsp:nvSpPr>
      <dsp:spPr>
        <a:xfrm>
          <a:off x="4812169" y="3404848"/>
          <a:ext cx="2709208" cy="71681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17-23 Oct 2022</a:t>
          </a:r>
        </a:p>
      </dsp:txBody>
      <dsp:txXfrm>
        <a:off x="4812169" y="3404848"/>
        <a:ext cx="2709208" cy="716810"/>
      </dsp:txXfrm>
    </dsp:sp>
    <dsp:sp modelId="{04897CD2-CF6F-4A55-8E79-1E7393B07B06}">
      <dsp:nvSpPr>
        <dsp:cNvPr id="0" name=""/>
        <dsp:cNvSpPr/>
      </dsp:nvSpPr>
      <dsp:spPr>
        <a:xfrm>
          <a:off x="4802686" y="4121658"/>
          <a:ext cx="2709208" cy="857596"/>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fr-CA" sz="1800" b="1" i="0" kern="1200" noProof="0" dirty="0"/>
            <a:t>Taux de mortalité augmenté </a:t>
          </a:r>
          <a:r>
            <a:rPr lang="en-US" sz="1800" b="1" i="0" kern="1200" dirty="0"/>
            <a:t>(4.3%)</a:t>
          </a:r>
        </a:p>
      </dsp:txBody>
      <dsp:txXfrm>
        <a:off x="4802686" y="4121658"/>
        <a:ext cx="2709208" cy="857596"/>
      </dsp:txXfrm>
    </dsp:sp>
    <dsp:sp modelId="{73ACB8E4-FFC1-49E5-BB46-1EBD63F3BF67}">
      <dsp:nvSpPr>
        <dsp:cNvPr id="0" name=""/>
        <dsp:cNvSpPr/>
      </dsp:nvSpPr>
      <dsp:spPr>
        <a:xfrm>
          <a:off x="6166773" y="2986708"/>
          <a:ext cx="0" cy="418139"/>
        </a:xfrm>
        <a:prstGeom prst="line">
          <a:avLst/>
        </a:pr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813CD-B7B7-4CC7-9B2D-B5AE3D30A4DA}">
      <dsp:nvSpPr>
        <dsp:cNvPr id="0" name=""/>
        <dsp:cNvSpPr/>
      </dsp:nvSpPr>
      <dsp:spPr>
        <a:xfrm rot="2700000">
          <a:off x="4571505" y="2940246"/>
          <a:ext cx="92924" cy="92924"/>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89438A-B301-4219-9492-D30967496E8F}">
      <dsp:nvSpPr>
        <dsp:cNvPr id="0" name=""/>
        <dsp:cNvSpPr/>
      </dsp:nvSpPr>
      <dsp:spPr>
        <a:xfrm rot="2700000">
          <a:off x="6120310" y="2940246"/>
          <a:ext cx="92924" cy="92924"/>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3EDE1-1B1B-42E4-8643-B5A448D37D81}">
      <dsp:nvSpPr>
        <dsp:cNvPr id="0" name=""/>
        <dsp:cNvSpPr/>
      </dsp:nvSpPr>
      <dsp:spPr>
        <a:xfrm>
          <a:off x="6342009" y="1851759"/>
          <a:ext cx="2709208" cy="716810"/>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18-26 </a:t>
          </a:r>
          <a:r>
            <a:rPr lang="en-US" sz="2000" b="1" kern="1200" dirty="0" err="1">
              <a:latin typeface="+mj-lt"/>
            </a:rPr>
            <a:t>octobre</a:t>
          </a:r>
          <a:r>
            <a:rPr lang="en-US" sz="2000" b="1" kern="1200" dirty="0">
              <a:latin typeface="+mj-lt"/>
            </a:rPr>
            <a:t> 2022 dates </a:t>
          </a:r>
          <a:r>
            <a:rPr lang="en-US" sz="2000" b="1" kern="1200" dirty="0" err="1">
              <a:latin typeface="+mj-lt"/>
            </a:rPr>
            <a:t>d’échantillonnage</a:t>
          </a:r>
          <a:endParaRPr lang="en-US" sz="2000" b="1" kern="1200" dirty="0">
            <a:latin typeface="+mj-lt"/>
          </a:endParaRPr>
        </a:p>
      </dsp:txBody>
      <dsp:txXfrm>
        <a:off x="6342009" y="1851759"/>
        <a:ext cx="2709208" cy="716810"/>
      </dsp:txXfrm>
    </dsp:sp>
    <dsp:sp modelId="{DBE3AAA5-8FCB-4C45-9BC7-D80007430F4E}">
      <dsp:nvSpPr>
        <dsp:cNvPr id="0" name=""/>
        <dsp:cNvSpPr/>
      </dsp:nvSpPr>
      <dsp:spPr>
        <a:xfrm>
          <a:off x="6342009" y="0"/>
          <a:ext cx="2709208" cy="1851759"/>
        </a:xfrm>
        <a:prstGeom prst="rect">
          <a:avLst/>
        </a:prstGeom>
        <a:solidFill>
          <a:schemeClr val="accent5">
            <a:tint val="40000"/>
            <a:alpha val="90000"/>
            <a:hueOff val="-4927837"/>
            <a:satOff val="-8544"/>
            <a:lumOff val="-859"/>
            <a:alphaOff val="0"/>
          </a:schemeClr>
        </a:solidFill>
        <a:ln w="6350" cap="flat" cmpd="sng" algn="ctr">
          <a:solidFill>
            <a:schemeClr val="accent5">
              <a:tint val="40000"/>
              <a:alpha val="90000"/>
              <a:hueOff val="-4927837"/>
              <a:satOff val="-8544"/>
              <a:lumOff val="-8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fr-CA" sz="1400" b="1" i="0" kern="1200" noProof="0" dirty="0">
              <a:latin typeface="+mn-lt"/>
              <a:ea typeface="+mn-ea"/>
              <a:cs typeface="+mn-cs"/>
            </a:rPr>
            <a:t>Augmentation de la mortalité dans des bâtiments adjacents</a:t>
          </a:r>
        </a:p>
        <a:p>
          <a:pPr marL="0" lvl="0" indent="0" algn="l" defTabSz="622300">
            <a:lnSpc>
              <a:spcPct val="90000"/>
            </a:lnSpc>
            <a:spcBef>
              <a:spcPct val="0"/>
            </a:spcBef>
            <a:spcAft>
              <a:spcPct val="35000"/>
            </a:spcAft>
            <a:buNone/>
          </a:pPr>
          <a:r>
            <a:rPr lang="fr-CA" sz="1400" b="1" i="0" kern="1200" noProof="0" dirty="0">
              <a:latin typeface="+mn-lt"/>
              <a:ea typeface="+mn-ea"/>
              <a:cs typeface="+mn-cs"/>
            </a:rPr>
            <a:t>Anorexie, apathie, hypersalivation, museaux ensanglantés et signes neurologiques</a:t>
          </a:r>
        </a:p>
        <a:p>
          <a:pPr marL="0" lvl="0" indent="0" algn="l" defTabSz="622300">
            <a:lnSpc>
              <a:spcPct val="90000"/>
            </a:lnSpc>
            <a:spcBef>
              <a:spcPct val="0"/>
            </a:spcBef>
            <a:spcAft>
              <a:spcPct val="35000"/>
            </a:spcAft>
            <a:buNone/>
          </a:pPr>
          <a:r>
            <a:rPr lang="fr-CA" sz="1400" b="1" i="0" kern="1200" noProof="0" dirty="0">
              <a:latin typeface="+mn-lt"/>
              <a:ea typeface="+mn-ea"/>
              <a:cs typeface="+mn-cs"/>
            </a:rPr>
            <a:t>PCR positif avec charge virale élevée</a:t>
          </a:r>
        </a:p>
      </dsp:txBody>
      <dsp:txXfrm>
        <a:off x="6342009" y="0"/>
        <a:ext cx="2709208" cy="1851759"/>
      </dsp:txXfrm>
    </dsp:sp>
    <dsp:sp modelId="{921E9DB4-D18F-41E1-AFD8-A4C52A2A53D9}">
      <dsp:nvSpPr>
        <dsp:cNvPr id="0" name=""/>
        <dsp:cNvSpPr/>
      </dsp:nvSpPr>
      <dsp:spPr>
        <a:xfrm>
          <a:off x="7696613" y="2568569"/>
          <a:ext cx="0" cy="418139"/>
        </a:xfrm>
        <a:prstGeom prst="line">
          <a:avLst/>
        </a:pr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7881332" y="3404848"/>
          <a:ext cx="2709208" cy="716810"/>
        </a:xfrm>
        <a:prstGeom prst="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w="6350" cap="flat" cmpd="sng" algn="ctr">
          <a:solidFill>
            <a:schemeClr val="accent5">
              <a:hueOff val="-6127787"/>
              <a:satOff val="-8523"/>
              <a:lumOff val="-32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18 </a:t>
          </a:r>
          <a:r>
            <a:rPr lang="en-US" sz="2000" b="1" kern="1200" dirty="0" err="1">
              <a:latin typeface="+mj-lt"/>
            </a:rPr>
            <a:t>octobre</a:t>
          </a:r>
          <a:r>
            <a:rPr lang="en-US" sz="2000" b="1" kern="1200" dirty="0">
              <a:latin typeface="+mj-lt"/>
            </a:rPr>
            <a:t> 2022</a:t>
          </a:r>
        </a:p>
      </dsp:txBody>
      <dsp:txXfrm>
        <a:off x="7881332" y="3404848"/>
        <a:ext cx="2709208" cy="716810"/>
      </dsp:txXfrm>
    </dsp:sp>
    <dsp:sp modelId="{95B1E40E-26D9-44C8-A99F-14EA44505DF3}">
      <dsp:nvSpPr>
        <dsp:cNvPr id="0" name=""/>
        <dsp:cNvSpPr/>
      </dsp:nvSpPr>
      <dsp:spPr>
        <a:xfrm>
          <a:off x="7881332" y="4121658"/>
          <a:ext cx="2709208" cy="1421804"/>
        </a:xfrm>
        <a:prstGeom prst="rect">
          <a:avLst/>
        </a:prstGeom>
        <a:solidFill>
          <a:schemeClr val="accent5">
            <a:tint val="40000"/>
            <a:alpha val="90000"/>
            <a:hueOff val="-6159796"/>
            <a:satOff val="-10680"/>
            <a:lumOff val="-1074"/>
            <a:alphaOff val="0"/>
          </a:schemeClr>
        </a:solidFill>
        <a:ln w="6350" cap="flat" cmpd="sng" algn="ctr">
          <a:solidFill>
            <a:schemeClr val="accent5">
              <a:tint val="40000"/>
              <a:alpha val="90000"/>
              <a:hueOff val="-6159796"/>
              <a:satOff val="-10680"/>
              <a:lumOff val="-10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fr-CA" sz="1600" b="1" i="0" kern="1200" dirty="0">
              <a:latin typeface="+mn-lt"/>
              <a:ea typeface="+mn-ea"/>
              <a:cs typeface="+mn-cs"/>
            </a:rPr>
            <a:t>Les génotypes de 4 échantillons dans les bâtiments touchés sont regroupés (99,8 - 100 % de similarité).</a:t>
          </a:r>
          <a:endParaRPr lang="en-US" sz="1600" b="1" i="0" kern="1200" dirty="0">
            <a:latin typeface="+mn-lt"/>
            <a:ea typeface="+mn-ea"/>
            <a:cs typeface="+mn-cs"/>
          </a:endParaRPr>
        </a:p>
      </dsp:txBody>
      <dsp:txXfrm>
        <a:off x="7881332" y="4121658"/>
        <a:ext cx="2709208" cy="1421804"/>
      </dsp:txXfrm>
    </dsp:sp>
    <dsp:sp modelId="{BBBD3B06-9C30-48DB-A77E-5A358B1C6E78}">
      <dsp:nvSpPr>
        <dsp:cNvPr id="0" name=""/>
        <dsp:cNvSpPr/>
      </dsp:nvSpPr>
      <dsp:spPr>
        <a:xfrm>
          <a:off x="9235936" y="2986708"/>
          <a:ext cx="0" cy="418139"/>
        </a:xfrm>
        <a:prstGeom prst="line">
          <a:avLst/>
        </a:prstGeom>
        <a:noFill/>
        <a:ln w="6350" cap="flat" cmpd="sng" algn="ctr">
          <a:solidFill>
            <a:schemeClr val="accent5">
              <a:hueOff val="-6127787"/>
              <a:satOff val="-8523"/>
              <a:lumOff val="-3268"/>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0469E8-20A9-46B0-8835-89CB7389FEB2}">
      <dsp:nvSpPr>
        <dsp:cNvPr id="0" name=""/>
        <dsp:cNvSpPr/>
      </dsp:nvSpPr>
      <dsp:spPr>
        <a:xfrm rot="2700000">
          <a:off x="7650151" y="2940246"/>
          <a:ext cx="92924" cy="92924"/>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74381E-6C24-436D-B265-4BCFEFA46591}">
      <dsp:nvSpPr>
        <dsp:cNvPr id="0" name=""/>
        <dsp:cNvSpPr/>
      </dsp:nvSpPr>
      <dsp:spPr>
        <a:xfrm rot="2700000">
          <a:off x="9189474" y="2940246"/>
          <a:ext cx="92924" cy="92924"/>
        </a:xfrm>
        <a:prstGeom prst="ellips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F6D506-033B-4CA4-9572-41E373A6B43C}">
      <dsp:nvSpPr>
        <dsp:cNvPr id="0" name=""/>
        <dsp:cNvSpPr/>
      </dsp:nvSpPr>
      <dsp:spPr>
        <a:xfrm>
          <a:off x="9420655" y="1851759"/>
          <a:ext cx="2709208" cy="71681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mj-lt"/>
            </a:rPr>
            <a:t>17 </a:t>
          </a:r>
          <a:r>
            <a:rPr lang="en-US" sz="2000" b="1" kern="1200" dirty="0" err="1">
              <a:latin typeface="+mj-lt"/>
            </a:rPr>
            <a:t>novembre</a:t>
          </a:r>
          <a:r>
            <a:rPr lang="en-US" sz="2000" b="1" kern="1200" dirty="0">
              <a:latin typeface="+mj-lt"/>
            </a:rPr>
            <a:t> 2022</a:t>
          </a:r>
        </a:p>
      </dsp:txBody>
      <dsp:txXfrm>
        <a:off x="9420655" y="1851759"/>
        <a:ext cx="2709208" cy="716810"/>
      </dsp:txXfrm>
    </dsp:sp>
    <dsp:sp modelId="{FE14A9FC-66E7-4679-B63E-054F98E59204}">
      <dsp:nvSpPr>
        <dsp:cNvPr id="0" name=""/>
        <dsp:cNvSpPr/>
      </dsp:nvSpPr>
      <dsp:spPr>
        <a:xfrm>
          <a:off x="9420655" y="1129573"/>
          <a:ext cx="2709208" cy="722186"/>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1" i="0" kern="1200" dirty="0" err="1">
              <a:latin typeface="+mn-lt"/>
              <a:ea typeface="+mn-ea"/>
              <a:cs typeface="+mn-cs"/>
            </a:rPr>
            <a:t>Dépopulation</a:t>
          </a:r>
          <a:r>
            <a:rPr lang="en-US" sz="1600" b="1" i="0" kern="1200" dirty="0">
              <a:latin typeface="+mn-lt"/>
              <a:ea typeface="+mn-ea"/>
              <a:cs typeface="+mn-cs"/>
            </a:rPr>
            <a:t> de la </a:t>
          </a:r>
          <a:r>
            <a:rPr lang="en-US" sz="1600" b="1" i="0" kern="1200" dirty="0" err="1">
              <a:latin typeface="+mn-lt"/>
              <a:ea typeface="+mn-ea"/>
              <a:cs typeface="+mn-cs"/>
            </a:rPr>
            <a:t>ferme</a:t>
          </a:r>
          <a:endParaRPr lang="en-US" sz="1600" b="1" i="0" kern="1200" dirty="0">
            <a:latin typeface="+mn-lt"/>
            <a:ea typeface="+mn-ea"/>
            <a:cs typeface="+mn-cs"/>
          </a:endParaRPr>
        </a:p>
      </dsp:txBody>
      <dsp:txXfrm>
        <a:off x="9420655" y="1129573"/>
        <a:ext cx="2709208" cy="722186"/>
      </dsp:txXfrm>
    </dsp:sp>
    <dsp:sp modelId="{4702B22B-8EB6-4454-9F8E-9A963F32B8A1}">
      <dsp:nvSpPr>
        <dsp:cNvPr id="0" name=""/>
        <dsp:cNvSpPr/>
      </dsp:nvSpPr>
      <dsp:spPr>
        <a:xfrm>
          <a:off x="10775259" y="2568569"/>
          <a:ext cx="0" cy="418139"/>
        </a:xfrm>
        <a:prstGeom prst="line">
          <a:avLst/>
        </a:pr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10728796" y="2940246"/>
          <a:ext cx="92924" cy="92924"/>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Tous les virus provenant de visons présentent une alanine (A) en position 271 du PB2 (T271A), qui renforce l'activité de la polymérase des virus influenza A dans les cellules hôtes des mammifères et chez les souris.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66757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Ne savons rien de l'état de santé et des comorbidités de ces deux cas.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408015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73567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dirty="0">
                <a:solidFill>
                  <a:schemeClr val="tx1"/>
                </a:solidFill>
                <a:effectLst/>
                <a:latin typeface="+mn-lt"/>
                <a:ea typeface="+mn-ea"/>
                <a:cs typeface="+mn-cs"/>
              </a:rPr>
              <a:t>Les deux travailleurs s'occupaient du ramassage des œufs et des tâches de nettoyage de routine. Ils ont utilisé des équipements de protection individuelle, notamment un masque FFP2, des gants, des bottes et un tablier. Après la confirmation de l'épidémie, ils ont participé au retrait des poules mortes, au nettoyage et à la désinfection des locaux, qui ont pris fin le 22 octobre 2022.</a:t>
            </a:r>
            <a:endParaRPr lang="en-US" sz="1200" b="0" i="0" kern="1200" dirty="0">
              <a:solidFill>
                <a:schemeClr val="tx1"/>
              </a:solidFill>
              <a:effectLst/>
              <a:latin typeface="+mn-lt"/>
              <a:ea typeface="+mn-ea"/>
              <a:cs typeface="+mn-cs"/>
            </a:endParaRPr>
          </a:p>
          <a:p>
            <a:r>
              <a:rPr lang="fr-CA" sz="1200" b="0" i="0" kern="1200" dirty="0">
                <a:solidFill>
                  <a:schemeClr val="tx1"/>
                </a:solidFill>
                <a:effectLst/>
                <a:latin typeface="+mn-lt"/>
                <a:ea typeface="+mn-ea"/>
                <a:cs typeface="+mn-cs"/>
              </a:rPr>
              <a:t>L'absence de symptômes chez les deux travailleurs ainsi que les résultats de laboratoire, qui ont montré une charge virale très faible et l'absence d'anticorps spécifiques H5 contre le virus A/H5, ont suggéré que les résultats positifs du PCR étaient très probablement dus à une contamination environnementale. Il convient de noter que tous les échantillons (écouvillons nasopharyngés) ont été prélevés en dehors de l'exploitation, dans un centre de soins de santé.</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8038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Espèces</a:t>
            </a:r>
            <a:r>
              <a:rPr lang="en-CA" dirty="0"/>
              <a:t> </a:t>
            </a:r>
            <a:r>
              <a:rPr lang="en-CA" dirty="0" err="1"/>
              <a:t>trouvées</a:t>
            </a:r>
            <a:r>
              <a:rPr lang="en-CA" dirty="0"/>
              <a:t> </a:t>
            </a:r>
            <a:r>
              <a:rPr lang="en-CA" dirty="0" err="1"/>
              <a:t>infectées</a:t>
            </a:r>
            <a:r>
              <a:rPr lang="en-CA" dirty="0"/>
              <a:t> </a:t>
            </a:r>
            <a:r>
              <a:rPr lang="en-US" dirty="0"/>
              <a:t>https://www.fao.org/animal-health/situation-updates/global-aiv-with-zoonotic-potential/bird-species-affected-by-h5nx-hpai/en </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425506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8922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Image du tableau de bord en filtrant du 2 décembre au 2 mars</a:t>
            </a:r>
          </a:p>
          <a:p>
            <a:endParaRPr lang="fr-CA" altLang="en-US" dirty="0"/>
          </a:p>
          <a:p>
            <a:r>
              <a:rPr lang="fr-CA" altLang="en-US" dirty="0"/>
              <a:t>H5N1 entièrement eurasien chez une corneille d’Amérique à l’Î.-P.-É. en décembre 2022</a:t>
            </a:r>
          </a:p>
          <a:p>
            <a:endParaRPr lang="fr-CA" altLang="en-US" dirty="0"/>
          </a:p>
          <a:p>
            <a:r>
              <a:rPr lang="en-CA" altLang="en-US" dirty="0"/>
              <a:t>On </a:t>
            </a:r>
            <a:r>
              <a:rPr lang="en-CA" altLang="en-US" dirty="0" err="1"/>
              <a:t>signale</a:t>
            </a:r>
            <a:r>
              <a:rPr lang="en-CA" altLang="en-US" dirty="0"/>
              <a:t> un H5N5 </a:t>
            </a:r>
            <a:r>
              <a:rPr lang="en-CA" altLang="en-US" dirty="0" err="1"/>
              <a:t>entièrement</a:t>
            </a:r>
            <a:r>
              <a:rPr lang="en-CA" altLang="en-US" dirty="0"/>
              <a:t> </a:t>
            </a:r>
            <a:r>
              <a:rPr lang="en-CA" altLang="en-US" dirty="0" err="1"/>
              <a:t>eurasien</a:t>
            </a:r>
            <a:r>
              <a:rPr lang="en-CA" altLang="en-US" dirty="0"/>
              <a:t> </a:t>
            </a:r>
            <a:r>
              <a:rPr lang="fr-CA" altLang="en-US" dirty="0"/>
              <a:t>chez une corneille d’Amérique à l’Île-du-Prince-Édouard, ce qui représente une nouvelle incursion au Canada</a:t>
            </a:r>
            <a:endParaRPr lang="en-CA" alt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signale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aussi</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cas</a:t>
            </a:r>
            <a:r>
              <a:rPr lang="en-US" sz="1200" b="0" i="0" kern="1200" dirty="0">
                <a:solidFill>
                  <a:schemeClr val="tx1"/>
                </a:solidFill>
                <a:effectLst/>
                <a:latin typeface="+mn-lt"/>
                <a:ea typeface="+mn-ea"/>
                <a:cs typeface="+mn-cs"/>
              </a:rPr>
              <a:t> de H5Nx avec un mélange de segments du </a:t>
            </a:r>
            <a:r>
              <a:rPr lang="en-US" sz="1200" b="0" i="0" kern="1200" dirty="0" err="1">
                <a:solidFill>
                  <a:schemeClr val="tx1"/>
                </a:solidFill>
                <a:effectLst/>
                <a:latin typeface="+mn-lt"/>
                <a:ea typeface="+mn-ea"/>
                <a:cs typeface="+mn-cs"/>
              </a:rPr>
              <a:t>génome</a:t>
            </a:r>
            <a:r>
              <a:rPr lang="en-US" sz="1200" b="0" i="0" kern="1200" dirty="0">
                <a:solidFill>
                  <a:schemeClr val="tx1"/>
                </a:solidFill>
                <a:effectLst/>
                <a:latin typeface="+mn-lt"/>
                <a:ea typeface="+mn-ea"/>
                <a:cs typeface="+mn-cs"/>
              </a:rPr>
              <a:t> H5N1 2.3.4.4b avec la </a:t>
            </a:r>
            <a:r>
              <a:rPr lang="en-US" sz="1200" b="0" i="0" kern="1200" dirty="0" err="1">
                <a:solidFill>
                  <a:schemeClr val="tx1"/>
                </a:solidFill>
                <a:effectLst/>
                <a:latin typeface="+mn-lt"/>
                <a:ea typeface="+mn-ea"/>
                <a:cs typeface="+mn-cs"/>
              </a:rPr>
              <a:t>lignée</a:t>
            </a:r>
            <a:r>
              <a:rPr lang="en-US" sz="1200" b="0" i="0" kern="1200" dirty="0">
                <a:solidFill>
                  <a:schemeClr val="tx1"/>
                </a:solidFill>
                <a:effectLst/>
                <a:latin typeface="+mn-lt"/>
                <a:ea typeface="+mn-ea"/>
                <a:cs typeface="+mn-cs"/>
              </a:rPr>
              <a:t> Nord-Américaine H4N6 (H5Nx chez un garrot à oeil d’or au Québec.</a:t>
            </a:r>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152765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Lors de notre dernière réunion, le virus était descendu jusqu'au Pérou, mais il s'est depuis déplacé plus au sud et à l'est.</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91622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79118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289930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41860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‹N°›</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‹N°›</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‹N°›</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‹N°›</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‹N°›</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‹N°›</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‹N°›</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‹N°›</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‹N°›</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3/14/2023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ses.fr/en/content/avian-influenza-virus-infects-ca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urosurveillance.org/content/10.2807/1560-7917.ES.2023.28.3.230000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publications/m/item/assessment-of-risk-associated-with-recent-influenza-a%28h5n1%29-clade-2.3.4.4b-virus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dc.gov/flu/pandemic-resources/monitoring/irat-virus-summarie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eurosurveillance.org/content/10.2807/1560-7917.ES.2023.28.8.2300107#html_fulltex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aadd05f701b34e01b70ae24f33be591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t>Communauté des maladies émergentes et zoonotiques</a:t>
            </a:r>
            <a:b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fr-FR" sz="2000" b="1" i="1" u="none" strike="noStrike" kern="1200" cap="none" spc="0" normalizeH="0" baseline="0" noProof="0" dirty="0">
                <a:ln>
                  <a:noFill/>
                </a:ln>
                <a:solidFill>
                  <a:prstClr val="white"/>
                </a:solidFill>
                <a:effectLst/>
                <a:uLnTx/>
                <a:uFillTx/>
                <a:latin typeface="Calibri" panose="020F0502020204030204"/>
                <a:ea typeface="+mj-ea"/>
                <a:cs typeface="+mj-cs"/>
              </a:rPr>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a:t>
            </a:r>
            <a:r>
              <a:rPr lang="en-CA" altLang="en-US" dirty="0" err="1"/>
              <a:t>Avicole</a:t>
            </a:r>
            <a:r>
              <a:rPr lang="en-CA" altLang="en-US" dirty="0"/>
              <a:t> du SCSSA</a:t>
            </a:r>
          </a:p>
          <a:p>
            <a:pPr eaLnBrk="1" hangingPunct="1"/>
            <a:r>
              <a:rPr lang="en-CA" altLang="en-US" dirty="0"/>
              <a:t>3 Mars 2023</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z="2800" dirty="0" err="1">
                <a:hlinkClick r:id="rId3"/>
              </a:rPr>
              <a:t>Avian</a:t>
            </a:r>
            <a:r>
              <a:rPr lang="fr-FR" sz="2800" dirty="0">
                <a:hlinkClick r:id="rId3"/>
              </a:rPr>
              <a:t> influenza virus infects a cat | Anses - Agence nationale de sécurité sanitaire de l’alimentation, de l’environnement et du travail</a:t>
            </a:r>
            <a:endParaRPr lang="en-CA" sz="2800" dirty="0"/>
          </a:p>
        </p:txBody>
      </p:sp>
      <p:sp>
        <p:nvSpPr>
          <p:cNvPr id="9" name="Content Placeholder 8"/>
          <p:cNvSpPr>
            <a:spLocks noGrp="1"/>
          </p:cNvSpPr>
          <p:nvPr>
            <p:ph sz="half" idx="1"/>
          </p:nvPr>
        </p:nvSpPr>
        <p:spPr>
          <a:xfrm>
            <a:off x="838200" y="2101850"/>
            <a:ext cx="5181600" cy="3489325"/>
          </a:xfrm>
        </p:spPr>
        <p:txBody>
          <a:bodyPr/>
          <a:lstStyle/>
          <a:p>
            <a:r>
              <a:rPr lang="fr-CA" dirty="0"/>
              <a:t>Chat PCR positif d’une ferme avicole infectée</a:t>
            </a:r>
          </a:p>
          <a:p>
            <a:r>
              <a:rPr lang="fr-CA" dirty="0"/>
              <a:t>Le chat a été euthanasié le 23 décembre</a:t>
            </a:r>
          </a:p>
          <a:p>
            <a:r>
              <a:rPr lang="fr-CA" dirty="0"/>
              <a:t>Signes neurologiques sévères dû à l’infection</a:t>
            </a:r>
          </a:p>
        </p:txBody>
      </p:sp>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91325" y="2101850"/>
            <a:ext cx="5181600" cy="3540760"/>
          </a:xfrm>
        </p:spPr>
      </p:pic>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10</a:t>
            </a:fld>
            <a:endParaRPr lang="en-US"/>
          </a:p>
        </p:txBody>
      </p:sp>
    </p:spTree>
    <p:extLst>
      <p:ext uri="{BB962C8B-B14F-4D97-AF65-F5344CB8AC3E}">
        <p14:creationId xmlns:p14="http://schemas.microsoft.com/office/powerpoint/2010/main" val="183908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
        <p:nvSpPr>
          <p:cNvPr id="6" name="Title 1"/>
          <p:cNvSpPr txBox="1">
            <a:spLocks/>
          </p:cNvSpPr>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err="1">
                <a:hlinkClick r:id="rId3"/>
              </a:rPr>
              <a:t>Eurosurveillance</a:t>
            </a:r>
            <a:r>
              <a:rPr lang="en-US" sz="3200" dirty="0">
                <a:hlinkClick r:id="rId3"/>
              </a:rPr>
              <a:t> | Highly pathogenic avian influenza A(H5N1) virus infection in farmed minks, Spain, October 2022</a:t>
            </a:r>
            <a:endParaRPr lang="en-CA" sz="3200" dirty="0"/>
          </a:p>
        </p:txBody>
      </p:sp>
      <p:pic>
        <p:nvPicPr>
          <p:cNvPr id="7" name="Content Placeholder 5"/>
          <p:cNvPicPr>
            <a:picLocks noChangeAspect="1"/>
          </p:cNvPicPr>
          <p:nvPr/>
        </p:nvPicPr>
        <p:blipFill>
          <a:blip r:embed="rId4"/>
          <a:stretch>
            <a:fillRect/>
          </a:stretch>
        </p:blipFill>
        <p:spPr bwMode="auto">
          <a:xfrm>
            <a:off x="393691" y="1825625"/>
            <a:ext cx="613411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6"/>
          <p:cNvPicPr>
            <a:picLocks noChangeAspect="1"/>
          </p:cNvPicPr>
          <p:nvPr/>
        </p:nvPicPr>
        <p:blipFill>
          <a:blip r:embed="rId5"/>
          <a:stretch>
            <a:fillRect/>
          </a:stretch>
        </p:blipFill>
        <p:spPr bwMode="auto">
          <a:xfrm>
            <a:off x="6921213" y="1825625"/>
            <a:ext cx="44325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0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18459C-5D3F-466B-B70D-EFCCECAFA19D}" type="slidenum">
              <a:rPr lang="en-US" smtClean="0"/>
              <a:pPr>
                <a:defRPr/>
              </a:pPr>
              <a:t>12</a:t>
            </a:fld>
            <a:endParaRPr lang="en-US"/>
          </a:p>
        </p:txBody>
      </p:sp>
      <p:sp>
        <p:nvSpPr>
          <p:cNvPr id="3" name="Slide Number Placeholder 3"/>
          <p:cNvSpPr txBox="1">
            <a:spLocks/>
          </p:cNvSpPr>
          <p:nvPr/>
        </p:nvSpPr>
        <p:spPr>
          <a:xfrm>
            <a:off x="8610600" y="6356366"/>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C4E7A136-B623-44AA-A653-F7B0DDAA2C31}" type="slidenum">
              <a:rPr lang="en-US" smtClean="0"/>
              <a:pPr/>
              <a:t>12</a:t>
            </a:fld>
            <a:endParaRPr lang="en-US"/>
          </a:p>
        </p:txBody>
      </p:sp>
      <p:sp>
        <p:nvSpPr>
          <p:cNvPr id="4" name="Title 5"/>
          <p:cNvSpPr txBox="1">
            <a:spLocks/>
          </p:cNvSpPr>
          <p:nvPr/>
        </p:nvSpPr>
        <p:spPr bwMode="auto">
          <a:xfrm>
            <a:off x="739877" y="-170510"/>
            <a:ext cx="10613923" cy="10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b="1" dirty="0" err="1">
                <a:latin typeface="+mn-lt"/>
              </a:rPr>
              <a:t>Chronologie</a:t>
            </a:r>
            <a:r>
              <a:rPr lang="en-CA" b="1" dirty="0">
                <a:latin typeface="+mn-lt"/>
              </a:rPr>
              <a:t> du </a:t>
            </a:r>
            <a:r>
              <a:rPr lang="en-CA" b="1" dirty="0" err="1">
                <a:latin typeface="+mn-lt"/>
              </a:rPr>
              <a:t>cas</a:t>
            </a:r>
            <a:r>
              <a:rPr lang="en-CA" b="1" dirty="0">
                <a:latin typeface="+mn-lt"/>
              </a:rPr>
              <a:t> de la </a:t>
            </a:r>
            <a:r>
              <a:rPr lang="en-CA" b="1" dirty="0" err="1">
                <a:latin typeface="+mn-lt"/>
              </a:rPr>
              <a:t>ferme</a:t>
            </a:r>
            <a:r>
              <a:rPr lang="en-CA" b="1" dirty="0">
                <a:latin typeface="+mn-lt"/>
              </a:rPr>
              <a:t> de visons</a:t>
            </a:r>
          </a:p>
        </p:txBody>
      </p:sp>
      <p:graphicFrame>
        <p:nvGraphicFramePr>
          <p:cNvPr id="5" name="Content Placeholder 3" descr="SmartArt timeline">
            <a:extLst>
              <a:ext uri="{FF2B5EF4-FFF2-40B4-BE49-F238E27FC236}">
                <a16:creationId xmlns:a16="http://schemas.microsoft.com/office/drawing/2014/main" id="{EA7FA95D-F68C-41B4-9C90-A59AFF8D1005}"/>
              </a:ext>
            </a:extLst>
          </p:cNvPr>
          <p:cNvGraphicFramePr>
            <a:graphicFrameLocks/>
          </p:cNvGraphicFramePr>
          <p:nvPr>
            <p:extLst>
              <p:ext uri="{D42A27DB-BD31-4B8C-83A1-F6EECF244321}">
                <p14:modId xmlns:p14="http://schemas.microsoft.com/office/powerpoint/2010/main" val="2314720308"/>
              </p:ext>
            </p:extLst>
          </p:nvPr>
        </p:nvGraphicFramePr>
        <p:xfrm>
          <a:off x="1" y="546653"/>
          <a:ext cx="12314582" cy="597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63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671623" y="546046"/>
            <a:ext cx="5157787" cy="823912"/>
          </a:xfrm>
        </p:spPr>
        <p:txBody>
          <a:bodyPr/>
          <a:lstStyle/>
          <a:p>
            <a:r>
              <a:rPr lang="en-CA" sz="3200" dirty="0"/>
              <a:t>Tests sur les </a:t>
            </a:r>
            <a:r>
              <a:rPr lang="en-CA" sz="3200" dirty="0" err="1"/>
              <a:t>humains</a:t>
            </a:r>
            <a:endParaRPr lang="en-CA" sz="3200" dirty="0"/>
          </a:p>
        </p:txBody>
      </p:sp>
      <p:sp>
        <p:nvSpPr>
          <p:cNvPr id="13" name="Content Placeholder 12"/>
          <p:cNvSpPr>
            <a:spLocks noGrp="1"/>
          </p:cNvSpPr>
          <p:nvPr>
            <p:ph sz="half" idx="2"/>
          </p:nvPr>
        </p:nvSpPr>
        <p:spPr>
          <a:xfrm>
            <a:off x="671623" y="1369958"/>
            <a:ext cx="5157787" cy="3684588"/>
          </a:xfrm>
        </p:spPr>
        <p:txBody>
          <a:bodyPr/>
          <a:lstStyle/>
          <a:p>
            <a:r>
              <a:rPr lang="fr-CA" dirty="0"/>
              <a:t>Tous les travailleurs en contact sont restés </a:t>
            </a:r>
            <a:r>
              <a:rPr lang="fr-CA" b="1" dirty="0"/>
              <a:t>asymptomatiques</a:t>
            </a:r>
          </a:p>
          <a:p>
            <a:r>
              <a:rPr lang="fr-CA" dirty="0"/>
              <a:t>Tous ont testé </a:t>
            </a:r>
            <a:r>
              <a:rPr lang="fr-CA" b="1" dirty="0"/>
              <a:t>négatif</a:t>
            </a:r>
          </a:p>
          <a:p>
            <a:r>
              <a:rPr lang="fr-CA" dirty="0"/>
              <a:t>1 a présenté un écoulement nasal après le prélèvement initial, mais le test est resté négatif.</a:t>
            </a:r>
          </a:p>
          <a:p>
            <a:r>
              <a:rPr lang="fr-CA" dirty="0"/>
              <a:t>Utilisation d'EPI pendant toute la durée de l'événement en raison des mesures de gestion du COVID</a:t>
            </a:r>
            <a:endParaRPr lang="en-CA" dirty="0"/>
          </a:p>
        </p:txBody>
      </p:sp>
      <p:sp>
        <p:nvSpPr>
          <p:cNvPr id="14" name="Text Placeholder 13"/>
          <p:cNvSpPr>
            <a:spLocks noGrp="1"/>
          </p:cNvSpPr>
          <p:nvPr>
            <p:ph type="body" sz="quarter" idx="3"/>
          </p:nvPr>
        </p:nvSpPr>
        <p:spPr>
          <a:xfrm>
            <a:off x="6004037" y="546046"/>
            <a:ext cx="5183188" cy="823912"/>
          </a:xfrm>
        </p:spPr>
        <p:txBody>
          <a:bodyPr/>
          <a:lstStyle/>
          <a:p>
            <a:r>
              <a:rPr lang="fr-CA" sz="3200" dirty="0"/>
              <a:t>Changements viraux</a:t>
            </a:r>
          </a:p>
        </p:txBody>
      </p:sp>
      <p:sp>
        <p:nvSpPr>
          <p:cNvPr id="15" name="Content Placeholder 14"/>
          <p:cNvSpPr>
            <a:spLocks noGrp="1"/>
          </p:cNvSpPr>
          <p:nvPr>
            <p:ph sz="quarter" idx="4"/>
          </p:nvPr>
        </p:nvSpPr>
        <p:spPr>
          <a:xfrm>
            <a:off x="6004037" y="1369958"/>
            <a:ext cx="5183188" cy="3684588"/>
          </a:xfrm>
        </p:spPr>
        <p:txBody>
          <a:bodyPr/>
          <a:lstStyle/>
          <a:p>
            <a:r>
              <a:rPr lang="fr-CA" b="1" dirty="0"/>
              <a:t>Mutation peu courante (T271A) dans le gène PB2</a:t>
            </a:r>
          </a:p>
          <a:p>
            <a:r>
              <a:rPr lang="fr-CA" dirty="0"/>
              <a:t>On ne sait pas si cette mutation est apparue chez le vison ou si elle s'est produite chez les hôtes aviaires.</a:t>
            </a:r>
          </a:p>
          <a:p>
            <a:r>
              <a:rPr lang="fr-CA" dirty="0"/>
              <a:t>Détectée uniquement chez un putois d’Europe au début de l'épidémie actuelle.</a:t>
            </a:r>
          </a:p>
          <a:p>
            <a:r>
              <a:rPr lang="fr-CA" dirty="0"/>
              <a:t>Même mutation présente dans le </a:t>
            </a:r>
            <a:r>
              <a:rPr lang="fr-CA" b="1" dirty="0"/>
              <a:t>gène PB2 </a:t>
            </a:r>
            <a:r>
              <a:rPr lang="fr-CA" b="1" dirty="0" err="1"/>
              <a:t>avian</a:t>
            </a:r>
            <a:r>
              <a:rPr lang="fr-CA" b="1" dirty="0"/>
              <a:t>-like du H1N1 pandémique de 2009</a:t>
            </a:r>
          </a:p>
          <a:p>
            <a:endParaRPr lang="en-CA" dirty="0"/>
          </a:p>
        </p:txBody>
      </p:sp>
      <p:sp>
        <p:nvSpPr>
          <p:cNvPr id="7" name="Slide Number Placeholder 6"/>
          <p:cNvSpPr>
            <a:spLocks noGrp="1"/>
          </p:cNvSpPr>
          <p:nvPr>
            <p:ph type="sldNum" sz="quarter" idx="10"/>
          </p:nvPr>
        </p:nvSpPr>
        <p:spPr>
          <a:xfrm>
            <a:off x="8442434" y="5221233"/>
            <a:ext cx="2743200" cy="365125"/>
          </a:xfrm>
        </p:spPr>
        <p:txBody>
          <a:bodyPr/>
          <a:lstStyle/>
          <a:p>
            <a:pPr>
              <a:defRPr/>
            </a:pPr>
            <a:fld id="{B48FB889-B1E1-40D0-9118-58010DD0FC49}" type="slidenum">
              <a:rPr lang="en-US" smtClean="0"/>
              <a:pPr>
                <a:defRPr/>
              </a:pPr>
              <a:t>13</a:t>
            </a:fld>
            <a:endParaRPr lang="en-US" dirty="0"/>
          </a:p>
        </p:txBody>
      </p:sp>
    </p:spTree>
    <p:extLst>
      <p:ext uri="{BB962C8B-B14F-4D97-AF65-F5344CB8AC3E}">
        <p14:creationId xmlns:p14="http://schemas.microsoft.com/office/powerpoint/2010/main" val="224545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 </a:t>
            </a:r>
            <a:r>
              <a:rPr lang="en-CA" dirty="0" err="1"/>
              <a:t>humains</a:t>
            </a:r>
            <a:r>
              <a:rPr lang="en-CA" dirty="0"/>
              <a:t> </a:t>
            </a:r>
            <a:r>
              <a:rPr lang="en-CA" dirty="0" err="1"/>
              <a:t>sévères</a:t>
            </a:r>
            <a:r>
              <a:rPr lang="en-CA" dirty="0"/>
              <a:t> de H5N1 2.3.4.4b</a:t>
            </a:r>
          </a:p>
        </p:txBody>
      </p:sp>
      <p:sp>
        <p:nvSpPr>
          <p:cNvPr id="6" name="Text Placeholder 5"/>
          <p:cNvSpPr>
            <a:spLocks noGrp="1"/>
          </p:cNvSpPr>
          <p:nvPr>
            <p:ph type="body" idx="1"/>
          </p:nvPr>
        </p:nvSpPr>
        <p:spPr>
          <a:xfrm>
            <a:off x="839789" y="1681163"/>
            <a:ext cx="5157787" cy="552607"/>
          </a:xfrm>
        </p:spPr>
        <p:txBody>
          <a:bodyPr/>
          <a:lstStyle/>
          <a:p>
            <a:r>
              <a:rPr lang="en-CA" dirty="0"/>
              <a:t>Chine</a:t>
            </a:r>
          </a:p>
        </p:txBody>
      </p:sp>
      <p:sp>
        <p:nvSpPr>
          <p:cNvPr id="7" name="Content Placeholder 6"/>
          <p:cNvSpPr>
            <a:spLocks noGrp="1"/>
          </p:cNvSpPr>
          <p:nvPr>
            <p:ph sz="half" idx="2"/>
          </p:nvPr>
        </p:nvSpPr>
        <p:spPr>
          <a:xfrm>
            <a:off x="862011" y="2233770"/>
            <a:ext cx="5157787" cy="3684588"/>
          </a:xfrm>
        </p:spPr>
        <p:txBody>
          <a:bodyPr/>
          <a:lstStyle/>
          <a:p>
            <a:r>
              <a:rPr lang="fr-CA" dirty="0"/>
              <a:t>Femme de 38 ans</a:t>
            </a:r>
          </a:p>
          <a:p>
            <a:r>
              <a:rPr lang="fr-CA" dirty="0"/>
              <a:t>Exposition à de la volaille domestique vivante</a:t>
            </a:r>
          </a:p>
          <a:p>
            <a:r>
              <a:rPr lang="fr-CA" dirty="0"/>
              <a:t>Décédée le 18 octobre</a:t>
            </a:r>
          </a:p>
          <a:p>
            <a:pPr marL="0" indent="0">
              <a:buNone/>
            </a:pPr>
            <a:r>
              <a:rPr lang="en-US" dirty="0"/>
              <a:t>******************</a:t>
            </a:r>
          </a:p>
          <a:p>
            <a:r>
              <a:rPr lang="en-CA" dirty="0"/>
              <a:t>Femme de </a:t>
            </a:r>
            <a:r>
              <a:rPr lang="fr-CA" dirty="0"/>
              <a:t>53 ans</a:t>
            </a:r>
          </a:p>
          <a:p>
            <a:r>
              <a:rPr lang="fr-CA" dirty="0"/>
              <a:t>Exposition à de la volaille fin janvier</a:t>
            </a:r>
          </a:p>
          <a:p>
            <a:r>
              <a:rPr lang="fr-CA" dirty="0"/>
              <a:t>Testée positive en février</a:t>
            </a:r>
          </a:p>
          <a:p>
            <a:endParaRPr lang="en-US" dirty="0"/>
          </a:p>
          <a:p>
            <a:endParaRPr lang="en-CA" dirty="0"/>
          </a:p>
        </p:txBody>
      </p:sp>
      <p:sp>
        <p:nvSpPr>
          <p:cNvPr id="8" name="Text Placeholder 7"/>
          <p:cNvSpPr>
            <a:spLocks noGrp="1"/>
          </p:cNvSpPr>
          <p:nvPr>
            <p:ph type="body" sz="quarter" idx="3"/>
          </p:nvPr>
        </p:nvSpPr>
        <p:spPr>
          <a:xfrm>
            <a:off x="6172203" y="1681163"/>
            <a:ext cx="5183188" cy="552607"/>
          </a:xfrm>
        </p:spPr>
        <p:txBody>
          <a:bodyPr/>
          <a:lstStyle/>
          <a:p>
            <a:r>
              <a:rPr lang="en-CA" dirty="0"/>
              <a:t>Vietnam</a:t>
            </a:r>
          </a:p>
        </p:txBody>
      </p:sp>
      <p:sp>
        <p:nvSpPr>
          <p:cNvPr id="9" name="Content Placeholder 8"/>
          <p:cNvSpPr>
            <a:spLocks noGrp="1"/>
          </p:cNvSpPr>
          <p:nvPr>
            <p:ph sz="quarter" idx="4"/>
          </p:nvPr>
        </p:nvSpPr>
        <p:spPr>
          <a:xfrm>
            <a:off x="6172203" y="2505075"/>
            <a:ext cx="5183188" cy="2219325"/>
          </a:xfrm>
        </p:spPr>
        <p:txBody>
          <a:bodyPr/>
          <a:lstStyle/>
          <a:p>
            <a:r>
              <a:rPr lang="fr-CA" dirty="0"/>
              <a:t>Fille de 5 ans</a:t>
            </a:r>
          </a:p>
          <a:p>
            <a:r>
              <a:rPr lang="fr-CA" dirty="0"/>
              <a:t>Consommé de la viande d’oiseaux malades</a:t>
            </a:r>
          </a:p>
          <a:p>
            <a:r>
              <a:rPr lang="fr-CA" dirty="0"/>
              <a:t>Toux et fièvre le 9 octobre a développé une maladie sévère, a survécu</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14</a:t>
            </a:fld>
            <a:endParaRPr lang="en-US"/>
          </a:p>
        </p:txBody>
      </p:sp>
    </p:spTree>
    <p:extLst>
      <p:ext uri="{BB962C8B-B14F-4D97-AF65-F5344CB8AC3E}">
        <p14:creationId xmlns:p14="http://schemas.microsoft.com/office/powerpoint/2010/main" val="310849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957"/>
            <a:ext cx="10515600" cy="1325563"/>
          </a:xfrm>
        </p:spPr>
        <p:txBody>
          <a:bodyPr/>
          <a:lstStyle/>
          <a:p>
            <a:r>
              <a:rPr lang="en-CA" dirty="0"/>
              <a:t>Cas </a:t>
            </a:r>
            <a:r>
              <a:rPr lang="en-CA" dirty="0" err="1"/>
              <a:t>humains</a:t>
            </a:r>
            <a:r>
              <a:rPr lang="en-CA" dirty="0"/>
              <a:t> </a:t>
            </a:r>
            <a:r>
              <a:rPr lang="en-CA" dirty="0" err="1"/>
              <a:t>sévères</a:t>
            </a:r>
            <a:r>
              <a:rPr lang="en-CA" dirty="0"/>
              <a:t> de H5N1 2.3.4.4b</a:t>
            </a:r>
          </a:p>
        </p:txBody>
      </p:sp>
      <p:sp>
        <p:nvSpPr>
          <p:cNvPr id="6" name="Text Placeholder 5"/>
          <p:cNvSpPr>
            <a:spLocks noGrp="1"/>
          </p:cNvSpPr>
          <p:nvPr>
            <p:ph type="body" idx="1"/>
          </p:nvPr>
        </p:nvSpPr>
        <p:spPr>
          <a:xfrm>
            <a:off x="839788" y="1278733"/>
            <a:ext cx="5157787" cy="462172"/>
          </a:xfrm>
        </p:spPr>
        <p:txBody>
          <a:bodyPr/>
          <a:lstStyle/>
          <a:p>
            <a:r>
              <a:rPr lang="en-CA" dirty="0" err="1"/>
              <a:t>Équateur</a:t>
            </a:r>
            <a:endParaRPr lang="en-CA" dirty="0"/>
          </a:p>
        </p:txBody>
      </p:sp>
      <p:sp>
        <p:nvSpPr>
          <p:cNvPr id="7" name="Content Placeholder 6"/>
          <p:cNvSpPr>
            <a:spLocks noGrp="1"/>
          </p:cNvSpPr>
          <p:nvPr>
            <p:ph sz="half" idx="2"/>
          </p:nvPr>
        </p:nvSpPr>
        <p:spPr>
          <a:xfrm>
            <a:off x="839788" y="2102645"/>
            <a:ext cx="5157787" cy="3684588"/>
          </a:xfrm>
        </p:spPr>
        <p:txBody>
          <a:bodyPr/>
          <a:lstStyle/>
          <a:p>
            <a:r>
              <a:rPr lang="en-CA" dirty="0"/>
              <a:t>Fille de 9 </a:t>
            </a:r>
            <a:r>
              <a:rPr lang="en-CA" dirty="0" err="1"/>
              <a:t>ans</a:t>
            </a:r>
            <a:endParaRPr lang="en-CA" dirty="0"/>
          </a:p>
          <a:p>
            <a:r>
              <a:rPr lang="en-CA" dirty="0"/>
              <a:t>Contact avec volaille de </a:t>
            </a:r>
            <a:r>
              <a:rPr lang="en-CA" dirty="0" err="1"/>
              <a:t>basse-cour</a:t>
            </a:r>
            <a:endParaRPr lang="en-CA" dirty="0"/>
          </a:p>
          <a:p>
            <a:r>
              <a:rPr lang="fr-CA" dirty="0"/>
              <a:t>État critique, choc septique, en soins intensifs</a:t>
            </a:r>
          </a:p>
          <a:p>
            <a:r>
              <a:rPr lang="fr-CA" dirty="0"/>
              <a:t>A survécu</a:t>
            </a:r>
          </a:p>
          <a:p>
            <a:r>
              <a:rPr lang="fr-CA" dirty="0"/>
              <a:t>Contacts étroits non infectés</a:t>
            </a:r>
          </a:p>
        </p:txBody>
      </p:sp>
      <p:sp>
        <p:nvSpPr>
          <p:cNvPr id="10" name="Text Placeholder 9"/>
          <p:cNvSpPr>
            <a:spLocks noGrp="1"/>
          </p:cNvSpPr>
          <p:nvPr>
            <p:ph type="body" sz="quarter" idx="3"/>
          </p:nvPr>
        </p:nvSpPr>
        <p:spPr>
          <a:xfrm>
            <a:off x="6172202" y="1278733"/>
            <a:ext cx="5183188" cy="479729"/>
          </a:xfrm>
        </p:spPr>
        <p:txBody>
          <a:bodyPr/>
          <a:lstStyle/>
          <a:p>
            <a:r>
              <a:rPr lang="en-CA" dirty="0"/>
              <a:t>Analyse du </a:t>
            </a:r>
            <a:r>
              <a:rPr lang="en-CA" dirty="0" err="1"/>
              <a:t>risque</a:t>
            </a:r>
            <a:endParaRPr lang="en-CA" dirty="0"/>
          </a:p>
        </p:txBody>
      </p:sp>
      <p:sp>
        <p:nvSpPr>
          <p:cNvPr id="4" name="Content Placeholder 3"/>
          <p:cNvSpPr>
            <a:spLocks noGrp="1"/>
          </p:cNvSpPr>
          <p:nvPr>
            <p:ph sz="quarter" idx="4"/>
          </p:nvPr>
        </p:nvSpPr>
        <p:spPr>
          <a:xfrm>
            <a:off x="6096000" y="1740905"/>
            <a:ext cx="5183188" cy="3684588"/>
          </a:xfrm>
        </p:spPr>
        <p:txBody>
          <a:bodyPr/>
          <a:lstStyle/>
          <a:p>
            <a:r>
              <a:rPr lang="fr-CA" dirty="0"/>
              <a:t>Aucun cas indique une transmission entre humains</a:t>
            </a:r>
          </a:p>
          <a:p>
            <a:r>
              <a:rPr lang="fr-CA" dirty="0"/>
              <a:t>Tous ont été exposés directement à de la volaille infectée</a:t>
            </a:r>
          </a:p>
          <a:p>
            <a:r>
              <a:rPr lang="fr-CA" dirty="0">
                <a:hlinkClick r:id="rId3"/>
              </a:rPr>
              <a:t>L'analyse de risque de l’OMS</a:t>
            </a:r>
            <a:r>
              <a:rPr lang="fr-CA" dirty="0"/>
              <a:t> reste inchangée</a:t>
            </a:r>
          </a:p>
          <a:p>
            <a:pPr lvl="1"/>
            <a:r>
              <a:rPr lang="fr-CA" dirty="0"/>
              <a:t>Le risque posé aux humains reste bas</a:t>
            </a:r>
          </a:p>
          <a:p>
            <a:r>
              <a:rPr lang="en-US" dirty="0">
                <a:hlinkClick r:id="rId4"/>
              </a:rPr>
              <a:t>CDC IRAT</a:t>
            </a:r>
            <a:endParaRPr lang="en-US" dirty="0"/>
          </a:p>
          <a:p>
            <a:pPr lvl="1"/>
            <a:r>
              <a:rPr lang="fr-CA" dirty="0"/>
              <a:t>Le risque posé au public reste bas</a:t>
            </a:r>
          </a:p>
          <a:p>
            <a:endParaRPr lang="en-CA" dirty="0"/>
          </a:p>
          <a:p>
            <a:pPr lvl="1"/>
            <a:endParaRPr lang="en-CA" dirty="0"/>
          </a:p>
          <a:p>
            <a:pPr lvl="1"/>
            <a:endParaRPr lang="en-CA" dirty="0"/>
          </a:p>
        </p:txBody>
      </p:sp>
      <p:sp>
        <p:nvSpPr>
          <p:cNvPr id="5" name="Slide Number Placeholder 4"/>
          <p:cNvSpPr>
            <a:spLocks noGrp="1"/>
          </p:cNvSpPr>
          <p:nvPr>
            <p:ph type="sldNum" sz="quarter" idx="10"/>
          </p:nvPr>
        </p:nvSpPr>
        <p:spPr>
          <a:xfrm>
            <a:off x="8610599" y="5953920"/>
            <a:ext cx="2743200" cy="365125"/>
          </a:xfrm>
        </p:spPr>
        <p:txBody>
          <a:bodyPr/>
          <a:lstStyle/>
          <a:p>
            <a:pPr>
              <a:defRPr/>
            </a:pPr>
            <a:fld id="{222C2B47-41F2-42A5-AA41-34CCD9669551}" type="slidenum">
              <a:rPr lang="en-US" smtClean="0"/>
              <a:pPr>
                <a:defRPr/>
              </a:pPr>
              <a:t>15</a:t>
            </a:fld>
            <a:endParaRPr lang="en-US"/>
          </a:p>
        </p:txBody>
      </p:sp>
    </p:spTree>
    <p:extLst>
      <p:ext uri="{BB962C8B-B14F-4D97-AF65-F5344CB8AC3E}">
        <p14:creationId xmlns:p14="http://schemas.microsoft.com/office/powerpoint/2010/main" val="244381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err="1"/>
              <a:t>Suivi</a:t>
            </a:r>
            <a:r>
              <a:rPr lang="en-CA" dirty="0"/>
              <a:t>: Infection </a:t>
            </a:r>
            <a:r>
              <a:rPr lang="en-CA" dirty="0" err="1"/>
              <a:t>humaine</a:t>
            </a:r>
            <a:r>
              <a:rPr lang="en-CA" dirty="0"/>
              <a:t> </a:t>
            </a:r>
            <a:r>
              <a:rPr lang="en-CA" dirty="0" err="1"/>
              <a:t>en</a:t>
            </a:r>
            <a:r>
              <a:rPr lang="en-CA" dirty="0"/>
              <a:t> </a:t>
            </a:r>
            <a:r>
              <a:rPr lang="en-CA" dirty="0" err="1"/>
              <a:t>Espagne</a:t>
            </a:r>
            <a:endParaRPr lang="en-CA" dirty="0"/>
          </a:p>
        </p:txBody>
      </p:sp>
      <p:sp>
        <p:nvSpPr>
          <p:cNvPr id="7" name="Slide Number Placeholder 6"/>
          <p:cNvSpPr>
            <a:spLocks noGrp="1"/>
          </p:cNvSpPr>
          <p:nvPr>
            <p:ph type="sldNum" sz="quarter" idx="4294967295"/>
          </p:nvPr>
        </p:nvSpPr>
        <p:spPr>
          <a:xfrm>
            <a:off x="9448800" y="6356350"/>
            <a:ext cx="2743200" cy="365125"/>
          </a:xfrm>
        </p:spPr>
        <p:txBody>
          <a:bodyPr/>
          <a:lstStyle/>
          <a:p>
            <a:pPr>
              <a:defRPr/>
            </a:pPr>
            <a:fld id="{B48FB889-B1E1-40D0-9118-58010DD0FC49}" type="slidenum">
              <a:rPr lang="en-US" smtClean="0"/>
              <a:pPr>
                <a:defRPr/>
              </a:pPr>
              <a:t>16</a:t>
            </a:fld>
            <a:endParaRPr lang="en-US"/>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97" y="1974850"/>
            <a:ext cx="10714463" cy="4153218"/>
          </a:xfrm>
          <a:prstGeom prst="rect">
            <a:avLst/>
          </a:prstGeom>
          <a:noFill/>
        </p:spPr>
      </p:pic>
    </p:spTree>
    <p:extLst>
      <p:ext uri="{BB962C8B-B14F-4D97-AF65-F5344CB8AC3E}">
        <p14:creationId xmlns:p14="http://schemas.microsoft.com/office/powerpoint/2010/main" val="204305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hlinkClick r:id="rId3"/>
              </a:rPr>
              <a:t>Eurosurveillance</a:t>
            </a:r>
            <a:r>
              <a:rPr lang="en-US" sz="2400" dirty="0">
                <a:hlinkClick r:id="rId3"/>
              </a:rPr>
              <a:t> | Influenza A(H5N1) detection in two asymptomatic poultry farm workers in Spain, September to October 2022: suspected environmental contamination</a:t>
            </a:r>
            <a:endParaRPr lang="en-CA" sz="2400" dirty="0"/>
          </a:p>
        </p:txBody>
      </p:sp>
      <p:sp>
        <p:nvSpPr>
          <p:cNvPr id="3" name="Content Placeholder 2"/>
          <p:cNvSpPr>
            <a:spLocks noGrp="1"/>
          </p:cNvSpPr>
          <p:nvPr>
            <p:ph sz="half" idx="1"/>
          </p:nvPr>
        </p:nvSpPr>
        <p:spPr/>
        <p:txBody>
          <a:bodyPr/>
          <a:lstStyle/>
          <a:p>
            <a:r>
              <a:rPr lang="fr-CA" dirty="0"/>
              <a:t>Cas signalé en septembre-octobre qui a été mis à jour</a:t>
            </a:r>
          </a:p>
          <a:p>
            <a:r>
              <a:rPr lang="en-CA" b="1" dirty="0" err="1"/>
              <a:t>Travailleur</a:t>
            </a:r>
            <a:r>
              <a:rPr lang="en-CA" b="1" dirty="0"/>
              <a:t> 1: </a:t>
            </a:r>
          </a:p>
          <a:p>
            <a:pPr lvl="1"/>
            <a:r>
              <a:rPr lang="en-CA" dirty="0"/>
              <a:t>RT-PCR </a:t>
            </a:r>
            <a:r>
              <a:rPr lang="en-CA" dirty="0" err="1"/>
              <a:t>positif</a:t>
            </a:r>
            <a:r>
              <a:rPr lang="en-CA" dirty="0"/>
              <a:t> le 22 </a:t>
            </a:r>
            <a:r>
              <a:rPr lang="en-CA" dirty="0" err="1"/>
              <a:t>septembre</a:t>
            </a:r>
            <a:r>
              <a:rPr lang="en-CA" dirty="0"/>
              <a:t>, RT-PCR </a:t>
            </a:r>
            <a:r>
              <a:rPr lang="en-CA" dirty="0" err="1"/>
              <a:t>négatif</a:t>
            </a:r>
            <a:r>
              <a:rPr lang="en-CA" dirty="0"/>
              <a:t> 6 </a:t>
            </a:r>
            <a:r>
              <a:rPr lang="en-CA" dirty="0" err="1"/>
              <a:t>jours</a:t>
            </a:r>
            <a:r>
              <a:rPr lang="en-CA" dirty="0"/>
              <a:t> plus tard (</a:t>
            </a:r>
            <a:r>
              <a:rPr lang="en-CA" dirty="0" err="1"/>
              <a:t>écouvillon</a:t>
            </a:r>
            <a:r>
              <a:rPr lang="en-CA" dirty="0"/>
              <a:t> </a:t>
            </a:r>
            <a:r>
              <a:rPr lang="en-CA" dirty="0" err="1"/>
              <a:t>nasopharyngé</a:t>
            </a:r>
            <a:r>
              <a:rPr lang="en-CA" dirty="0"/>
              <a:t>)</a:t>
            </a:r>
          </a:p>
          <a:p>
            <a:pPr lvl="1"/>
            <a:r>
              <a:rPr lang="en-CA" dirty="0" err="1"/>
              <a:t>Échantillons</a:t>
            </a:r>
            <a:r>
              <a:rPr lang="en-CA" dirty="0"/>
              <a:t> </a:t>
            </a:r>
            <a:r>
              <a:rPr lang="en-CA" dirty="0" err="1"/>
              <a:t>récoltés</a:t>
            </a:r>
            <a:r>
              <a:rPr lang="en-CA" dirty="0"/>
              <a:t> le 8 </a:t>
            </a:r>
            <a:r>
              <a:rPr lang="en-CA" dirty="0" err="1"/>
              <a:t>octobre</a:t>
            </a:r>
            <a:r>
              <a:rPr lang="en-CA" dirty="0"/>
              <a:t> </a:t>
            </a:r>
            <a:r>
              <a:rPr lang="en-CA" dirty="0" err="1"/>
              <a:t>envoyés</a:t>
            </a:r>
            <a:r>
              <a:rPr lang="en-CA" dirty="0"/>
              <a:t> à </a:t>
            </a:r>
            <a:r>
              <a:rPr lang="en-CA" dirty="0" err="1"/>
              <a:t>l’OMS</a:t>
            </a:r>
            <a:r>
              <a:rPr lang="en-CA" dirty="0"/>
              <a:t> pour PCR et </a:t>
            </a:r>
            <a:r>
              <a:rPr lang="en-CA" dirty="0" err="1"/>
              <a:t>sérologie</a:t>
            </a:r>
            <a:endParaRPr lang="en-CA" dirty="0"/>
          </a:p>
          <a:p>
            <a:pPr lvl="1"/>
            <a:r>
              <a:rPr lang="en-CA" dirty="0" err="1"/>
              <a:t>Négatif</a:t>
            </a:r>
            <a:r>
              <a:rPr lang="en-CA" dirty="0"/>
              <a:t> aux deux tests</a:t>
            </a:r>
          </a:p>
        </p:txBody>
      </p:sp>
      <p:sp>
        <p:nvSpPr>
          <p:cNvPr id="4" name="Content Placeholder 3"/>
          <p:cNvSpPr>
            <a:spLocks noGrp="1"/>
          </p:cNvSpPr>
          <p:nvPr>
            <p:ph sz="half" idx="2"/>
          </p:nvPr>
        </p:nvSpPr>
        <p:spPr/>
        <p:txBody>
          <a:bodyPr/>
          <a:lstStyle/>
          <a:p>
            <a:pPr marL="0" indent="0">
              <a:buNone/>
            </a:pPr>
            <a:r>
              <a:rPr lang="en-CA" b="1" dirty="0" err="1"/>
              <a:t>Travailleur</a:t>
            </a:r>
            <a:r>
              <a:rPr lang="en-CA" b="1" dirty="0"/>
              <a:t> 2: </a:t>
            </a:r>
          </a:p>
          <a:p>
            <a:pPr lvl="1"/>
            <a:r>
              <a:rPr lang="en-CA" dirty="0"/>
              <a:t>RT-PCR </a:t>
            </a:r>
            <a:r>
              <a:rPr lang="en-CA" dirty="0" err="1"/>
              <a:t>positif</a:t>
            </a:r>
            <a:r>
              <a:rPr lang="en-CA" dirty="0"/>
              <a:t> après </a:t>
            </a:r>
            <a:r>
              <a:rPr lang="en-CA" dirty="0" err="1"/>
              <a:t>activités</a:t>
            </a:r>
            <a:r>
              <a:rPr lang="en-CA" dirty="0"/>
              <a:t> </a:t>
            </a:r>
            <a:r>
              <a:rPr lang="en-CA" dirty="0" err="1"/>
              <a:t>d’euthanasie</a:t>
            </a:r>
            <a:r>
              <a:rPr lang="en-CA" dirty="0"/>
              <a:t> le 13 </a:t>
            </a:r>
            <a:r>
              <a:rPr lang="en-CA" dirty="0" err="1"/>
              <a:t>octobre</a:t>
            </a:r>
            <a:r>
              <a:rPr lang="en-CA" dirty="0"/>
              <a:t>, </a:t>
            </a:r>
            <a:r>
              <a:rPr lang="en-CA" dirty="0" err="1"/>
              <a:t>négatif</a:t>
            </a:r>
            <a:r>
              <a:rPr lang="en-CA" dirty="0"/>
              <a:t> 9 </a:t>
            </a:r>
            <a:r>
              <a:rPr lang="en-CA" dirty="0" err="1"/>
              <a:t>jours</a:t>
            </a:r>
            <a:r>
              <a:rPr lang="en-CA" dirty="0"/>
              <a:t> plus tard (</a:t>
            </a:r>
            <a:r>
              <a:rPr lang="en-CA" dirty="0" err="1"/>
              <a:t>écouvillon</a:t>
            </a:r>
            <a:r>
              <a:rPr lang="en-CA" dirty="0"/>
              <a:t> </a:t>
            </a:r>
            <a:r>
              <a:rPr lang="en-CA" dirty="0" err="1"/>
              <a:t>nasopharyngé</a:t>
            </a:r>
            <a:r>
              <a:rPr lang="en-CA" dirty="0"/>
              <a:t>)</a:t>
            </a:r>
          </a:p>
          <a:p>
            <a:pPr lvl="1"/>
            <a:r>
              <a:rPr lang="en-CA" dirty="0" err="1"/>
              <a:t>Échantillons</a:t>
            </a:r>
            <a:r>
              <a:rPr lang="en-CA" dirty="0"/>
              <a:t> </a:t>
            </a:r>
            <a:r>
              <a:rPr lang="en-CA" dirty="0" err="1"/>
              <a:t>récoltés</a:t>
            </a:r>
            <a:r>
              <a:rPr lang="en-CA" dirty="0"/>
              <a:t> pour </a:t>
            </a:r>
            <a:r>
              <a:rPr lang="en-CA" dirty="0" err="1"/>
              <a:t>sérologie</a:t>
            </a:r>
            <a:r>
              <a:rPr lang="en-CA" dirty="0"/>
              <a:t> </a:t>
            </a:r>
            <a:r>
              <a:rPr lang="en-CA" dirty="0" err="1"/>
              <a:t>envoyés</a:t>
            </a:r>
            <a:r>
              <a:rPr lang="en-CA" dirty="0"/>
              <a:t> à </a:t>
            </a:r>
            <a:r>
              <a:rPr lang="en-CA" dirty="0" err="1"/>
              <a:t>l’OMS</a:t>
            </a:r>
            <a:r>
              <a:rPr lang="en-CA" dirty="0"/>
              <a:t> le 19 Oct et le 23 Nov </a:t>
            </a:r>
          </a:p>
          <a:p>
            <a:pPr lvl="1"/>
            <a:r>
              <a:rPr lang="en-CA" dirty="0"/>
              <a:t>Les deux </a:t>
            </a:r>
            <a:r>
              <a:rPr lang="en-CA" dirty="0" err="1"/>
              <a:t>échantillons</a:t>
            </a:r>
            <a:r>
              <a:rPr lang="en-CA" dirty="0"/>
              <a:t> </a:t>
            </a:r>
            <a:r>
              <a:rPr lang="en-CA" dirty="0" err="1"/>
              <a:t>étaient</a:t>
            </a:r>
            <a:r>
              <a:rPr lang="en-CA" dirty="0"/>
              <a:t> </a:t>
            </a:r>
            <a:r>
              <a:rPr lang="en-CA" dirty="0" err="1"/>
              <a:t>sérologiquement</a:t>
            </a:r>
            <a:r>
              <a:rPr lang="en-CA" dirty="0"/>
              <a:t> </a:t>
            </a:r>
            <a:r>
              <a:rPr lang="en-CA" dirty="0" err="1"/>
              <a:t>négatifs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17</a:t>
            </a:fld>
            <a:endParaRPr lang="en-US" dirty="0"/>
          </a:p>
        </p:txBody>
      </p:sp>
      <p:sp>
        <p:nvSpPr>
          <p:cNvPr id="6" name="TextBox 5"/>
          <p:cNvSpPr txBox="1"/>
          <p:nvPr/>
        </p:nvSpPr>
        <p:spPr>
          <a:xfrm>
            <a:off x="130168" y="5681881"/>
            <a:ext cx="11736935" cy="1077218"/>
          </a:xfrm>
          <a:prstGeom prst="rect">
            <a:avLst/>
          </a:prstGeom>
          <a:noFill/>
        </p:spPr>
        <p:txBody>
          <a:bodyPr wrap="square" rtlCol="0">
            <a:spAutoFit/>
          </a:bodyPr>
          <a:lstStyle/>
          <a:p>
            <a:r>
              <a:rPr lang="en-CA" sz="3200" b="1" dirty="0"/>
              <a:t>Conclusion: </a:t>
            </a:r>
            <a:r>
              <a:rPr lang="fr-CA" sz="3200" dirty="0"/>
              <a:t>Ces cas sont probablement dus à une contamination environnementale. Il n'y a pas de preuve sérologique d'infection.</a:t>
            </a:r>
            <a:endParaRPr lang="en-CA" sz="3200" dirty="0"/>
          </a:p>
        </p:txBody>
      </p:sp>
    </p:spTree>
    <p:extLst>
      <p:ext uri="{BB962C8B-B14F-4D97-AF65-F5344CB8AC3E}">
        <p14:creationId xmlns:p14="http://schemas.microsoft.com/office/powerpoint/2010/main" val="18969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pic>
        <p:nvPicPr>
          <p:cNvPr id="8" name="Picture 7"/>
          <p:cNvPicPr>
            <a:picLocks noChangeAspect="1"/>
          </p:cNvPicPr>
          <p:nvPr/>
        </p:nvPicPr>
        <p:blipFill>
          <a:blip r:embed="rId3"/>
          <a:stretch>
            <a:fillRect/>
          </a:stretch>
        </p:blipFill>
        <p:spPr>
          <a:xfrm>
            <a:off x="333233" y="0"/>
            <a:ext cx="11107654" cy="6858000"/>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2</a:t>
            </a:fld>
            <a:endParaRPr lang="en-US"/>
          </a:p>
        </p:txBody>
      </p:sp>
    </p:spTree>
    <p:extLst>
      <p:ext uri="{BB962C8B-B14F-4D97-AF65-F5344CB8AC3E}">
        <p14:creationId xmlns:p14="http://schemas.microsoft.com/office/powerpoint/2010/main" val="260604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1712" t="5231" r="13134"/>
          <a:stretch/>
        </p:blipFill>
        <p:spPr>
          <a:xfrm>
            <a:off x="501513" y="1448396"/>
            <a:ext cx="5659438" cy="5353050"/>
          </a:xfrm>
        </p:spPr>
      </p:pic>
      <p:pic>
        <p:nvPicPr>
          <p:cNvPr id="10" name="Content Placeholder 9"/>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822" t="4793" r="14024"/>
          <a:stretch/>
        </p:blipFill>
        <p:spPr>
          <a:xfrm>
            <a:off x="6402177" y="1516791"/>
            <a:ext cx="5339787" cy="5284655"/>
          </a:xfrm>
        </p:spPr>
      </p:pic>
      <p:sp>
        <p:nvSpPr>
          <p:cNvPr id="11" name="TextBox 10"/>
          <p:cNvSpPr txBox="1"/>
          <p:nvPr/>
        </p:nvSpPr>
        <p:spPr>
          <a:xfrm>
            <a:off x="1534059" y="909799"/>
            <a:ext cx="4376904" cy="369332"/>
          </a:xfrm>
          <a:prstGeom prst="rect">
            <a:avLst/>
          </a:prstGeom>
          <a:noFill/>
        </p:spPr>
        <p:txBody>
          <a:bodyPr wrap="none" rtlCol="0">
            <a:spAutoFit/>
          </a:bodyPr>
          <a:lstStyle/>
          <a:p>
            <a:r>
              <a:rPr lang="en-CA" b="1" dirty="0"/>
              <a:t>Cas </a:t>
            </a:r>
            <a:r>
              <a:rPr lang="en-CA" b="1" dirty="0" err="1"/>
              <a:t>actifs</a:t>
            </a:r>
            <a:r>
              <a:rPr lang="en-CA" b="1" dirty="0"/>
              <a:t> et </a:t>
            </a:r>
            <a:r>
              <a:rPr lang="en-CA" b="1" dirty="0" err="1"/>
              <a:t>résolus</a:t>
            </a:r>
            <a:r>
              <a:rPr lang="en-CA" b="1" dirty="0"/>
              <a:t> </a:t>
            </a:r>
            <a:r>
              <a:rPr lang="en-CA" b="1" dirty="0" err="1"/>
              <a:t>depuis</a:t>
            </a:r>
            <a:r>
              <a:rPr lang="en-CA" b="1" dirty="0"/>
              <a:t> le 1er mars 2023</a:t>
            </a:r>
          </a:p>
        </p:txBody>
      </p:sp>
      <p:sp>
        <p:nvSpPr>
          <p:cNvPr id="12" name="TextBox 11"/>
          <p:cNvSpPr txBox="1"/>
          <p:nvPr/>
        </p:nvSpPr>
        <p:spPr>
          <a:xfrm>
            <a:off x="7476931" y="870460"/>
            <a:ext cx="3993579" cy="646331"/>
          </a:xfrm>
          <a:prstGeom prst="rect">
            <a:avLst/>
          </a:prstGeom>
          <a:noFill/>
        </p:spPr>
        <p:txBody>
          <a:bodyPr wrap="square" rtlCol="0">
            <a:spAutoFit/>
          </a:bodyPr>
          <a:lstStyle/>
          <a:p>
            <a:r>
              <a:rPr lang="en-CA" b="1" dirty="0"/>
              <a:t>Zones de </a:t>
            </a:r>
            <a:r>
              <a:rPr lang="en-CA" b="1" dirty="0" err="1"/>
              <a:t>contrôle</a:t>
            </a:r>
            <a:r>
              <a:rPr lang="en-CA" b="1" dirty="0"/>
              <a:t> </a:t>
            </a:r>
            <a:r>
              <a:rPr lang="en-CA" b="1" dirty="0" err="1"/>
              <a:t>primaire</a:t>
            </a:r>
            <a:r>
              <a:rPr lang="en-CA" b="1" dirty="0"/>
              <a:t> actives et </a:t>
            </a:r>
            <a:r>
              <a:rPr lang="en-CA" b="1" dirty="0" err="1"/>
              <a:t>révoquées</a:t>
            </a:r>
            <a:r>
              <a:rPr lang="en-CA" b="1" dirty="0"/>
              <a:t> </a:t>
            </a:r>
            <a:r>
              <a:rPr lang="en-CA" b="1" dirty="0" err="1"/>
              <a:t>depuis</a:t>
            </a:r>
            <a:r>
              <a:rPr lang="en-CA" b="1" dirty="0"/>
              <a:t> le 1er mars 2023</a:t>
            </a:r>
          </a:p>
        </p:txBody>
      </p:sp>
      <p:sp>
        <p:nvSpPr>
          <p:cNvPr id="2" name="TextBox 1"/>
          <p:cNvSpPr txBox="1"/>
          <p:nvPr/>
        </p:nvSpPr>
        <p:spPr>
          <a:xfrm>
            <a:off x="3124199" y="96831"/>
            <a:ext cx="6484724" cy="400110"/>
          </a:xfrm>
          <a:prstGeom prst="rect">
            <a:avLst/>
          </a:prstGeom>
          <a:noFill/>
        </p:spPr>
        <p:txBody>
          <a:bodyPr wrap="none" rtlCol="0">
            <a:spAutoFit/>
          </a:bodyPr>
          <a:lstStyle/>
          <a:p>
            <a:r>
              <a:rPr lang="fr-CA" sz="2000" b="1" dirty="0"/>
              <a:t>Cas actuels d'IAHP et zones de contrôle primaire au Canada</a:t>
            </a:r>
            <a:endParaRPr lang="en-CA" sz="2000" b="1" dirty="0"/>
          </a:p>
        </p:txBody>
      </p:sp>
    </p:spTree>
    <p:extLst>
      <p:ext uri="{BB962C8B-B14F-4D97-AF65-F5344CB8AC3E}">
        <p14:creationId xmlns:p14="http://schemas.microsoft.com/office/powerpoint/2010/main" val="420815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Influenza </a:t>
            </a:r>
            <a:r>
              <a:rPr lang="en-CA" dirty="0" err="1"/>
              <a:t>aviaire</a:t>
            </a:r>
            <a:r>
              <a:rPr lang="en-CA" dirty="0"/>
              <a:t> H5N1 chez la </a:t>
            </a:r>
            <a:r>
              <a:rPr lang="en-CA" dirty="0" err="1"/>
              <a:t>faune</a:t>
            </a:r>
            <a:endParaRPr lang="en-US" dirty="0"/>
          </a:p>
        </p:txBody>
      </p:sp>
      <p:sp>
        <p:nvSpPr>
          <p:cNvPr id="8" name="Content Placeholder 7"/>
          <p:cNvSpPr>
            <a:spLocks noGrp="1"/>
          </p:cNvSpPr>
          <p:nvPr>
            <p:ph sz="half" idx="2"/>
          </p:nvPr>
        </p:nvSpPr>
        <p:spPr>
          <a:xfrm>
            <a:off x="7782976" y="1378883"/>
            <a:ext cx="4128940" cy="3917946"/>
          </a:xfrm>
        </p:spPr>
        <p:txBody>
          <a:bodyPr/>
          <a:lstStyle/>
          <a:p>
            <a:r>
              <a:rPr lang="fr-CA" dirty="0"/>
              <a:t>Incursion en décembre 2022 d’un nouveau H5N1 entièrement Eurasien (Corneille Î.-P.-É.)</a:t>
            </a:r>
          </a:p>
          <a:p>
            <a:r>
              <a:rPr lang="fr-CA" dirty="0"/>
              <a:t>Incursion en janvier 2023 d’un nouveau H5N5 entièrement Eurasien (Corneille Î.-P.-É.)</a:t>
            </a:r>
          </a:p>
          <a:p>
            <a:r>
              <a:rPr lang="en-CA" dirty="0"/>
              <a:t>H5Nx (mélange de H5N1 et H4N6) chez un garrot à oeil d’or au Québec.</a:t>
            </a:r>
          </a:p>
        </p:txBody>
      </p:sp>
      <p:sp>
        <p:nvSpPr>
          <p:cNvPr id="4" name="Slide Number Placeholder 3"/>
          <p:cNvSpPr>
            <a:spLocks noGrp="1"/>
          </p:cNvSpPr>
          <p:nvPr>
            <p:ph type="sldNum" sz="quarter" idx="10"/>
          </p:nvPr>
        </p:nvSpPr>
        <p:spPr/>
        <p:txBody>
          <a:bodyPr/>
          <a:lstStyle/>
          <a:p>
            <a:pPr>
              <a:defRPr/>
            </a:pPr>
            <a:fld id="{236BBB5A-3629-4845-BA75-5D2D0B1227C3}" type="slidenum">
              <a:rPr lang="en-US" smtClean="0"/>
              <a:pPr>
                <a:defRPr/>
              </a:pPr>
              <a:t>4</a:t>
            </a:fld>
            <a:endParaRPr lang="en-US" dirty="0"/>
          </a:p>
        </p:txBody>
      </p:sp>
      <p:sp>
        <p:nvSpPr>
          <p:cNvPr id="2" name="TextBox 1"/>
          <p:cNvSpPr txBox="1"/>
          <p:nvPr/>
        </p:nvSpPr>
        <p:spPr>
          <a:xfrm>
            <a:off x="1829385" y="6053600"/>
            <a:ext cx="4661850" cy="400110"/>
          </a:xfrm>
          <a:prstGeom prst="rect">
            <a:avLst/>
          </a:prstGeom>
          <a:noFill/>
        </p:spPr>
        <p:txBody>
          <a:bodyPr wrap="square" rtlCol="0">
            <a:spAutoFit/>
          </a:bodyPr>
          <a:lstStyle/>
          <a:p>
            <a:r>
              <a:rPr lang="fr-CA" sz="2000" dirty="0">
                <a:hlinkClick r:id="rId3"/>
              </a:rPr>
              <a:t>Tableau de bord des oiseaux sauvages</a:t>
            </a:r>
            <a:endParaRPr lang="en-US" sz="2000" dirty="0"/>
          </a:p>
        </p:txBody>
      </p:sp>
      <p:sp>
        <p:nvSpPr>
          <p:cNvPr id="7" name="TextBox 6"/>
          <p:cNvSpPr txBox="1"/>
          <p:nvPr/>
        </p:nvSpPr>
        <p:spPr>
          <a:xfrm>
            <a:off x="1007210" y="6068417"/>
            <a:ext cx="649473" cy="369332"/>
          </a:xfrm>
          <a:prstGeom prst="rect">
            <a:avLst/>
          </a:prstGeom>
          <a:noFill/>
        </p:spPr>
        <p:txBody>
          <a:bodyPr wrap="none" rtlCol="0">
            <a:spAutoFit/>
          </a:bodyPr>
          <a:lstStyle/>
          <a:p>
            <a:r>
              <a:rPr lang="en-CA" b="1" dirty="0">
                <a:hlinkClick r:id="rId4"/>
              </a:rPr>
              <a:t>RCSF</a:t>
            </a:r>
            <a:endParaRPr lang="en-US" b="1" dirty="0"/>
          </a:p>
        </p:txBody>
      </p:sp>
      <p:pic>
        <p:nvPicPr>
          <p:cNvPr id="5" name="Content Placeholder 4"/>
          <p:cNvPicPr>
            <a:picLocks noGrp="1" noChangeAspect="1"/>
          </p:cNvPicPr>
          <p:nvPr>
            <p:ph sz="half" idx="1"/>
          </p:nvPr>
        </p:nvPicPr>
        <p:blipFill>
          <a:blip r:embed="rId5"/>
          <a:stretch>
            <a:fillRect/>
          </a:stretch>
        </p:blipFill>
        <p:spPr>
          <a:xfrm>
            <a:off x="180278" y="1228343"/>
            <a:ext cx="7449286" cy="4753881"/>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01037" y="0"/>
            <a:ext cx="5990963" cy="3455657"/>
          </a:xfrm>
          <a:prstGeom prst="rect">
            <a:avLst/>
          </a:prstGeom>
        </p:spPr>
      </p:pic>
      <p:sp>
        <p:nvSpPr>
          <p:cNvPr id="2" name="Title 1"/>
          <p:cNvSpPr>
            <a:spLocks noGrp="1"/>
          </p:cNvSpPr>
          <p:nvPr>
            <p:ph type="title"/>
          </p:nvPr>
        </p:nvSpPr>
        <p:spPr>
          <a:xfrm>
            <a:off x="319219" y="1100818"/>
            <a:ext cx="5562600" cy="802105"/>
          </a:xfrm>
        </p:spPr>
        <p:txBody>
          <a:bodyPr/>
          <a:lstStyle/>
          <a:p>
            <a:r>
              <a:rPr lang="en-CA" dirty="0"/>
              <a:t>Migration des </a:t>
            </a:r>
            <a:r>
              <a:rPr lang="en-CA" dirty="0" err="1"/>
              <a:t>oiseaux</a:t>
            </a:r>
            <a:r>
              <a:rPr lang="en-CA" dirty="0"/>
              <a:t> </a:t>
            </a:r>
            <a:r>
              <a:rPr lang="en-CA" dirty="0" err="1"/>
              <a:t>sauvages</a:t>
            </a:r>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pic>
        <p:nvPicPr>
          <p:cNvPr id="4" name="Picture 3"/>
          <p:cNvPicPr>
            <a:picLocks noChangeAspect="1"/>
          </p:cNvPicPr>
          <p:nvPr/>
        </p:nvPicPr>
        <p:blipFill>
          <a:blip r:embed="rId4"/>
          <a:stretch>
            <a:fillRect/>
          </a:stretch>
        </p:blipFill>
        <p:spPr>
          <a:xfrm>
            <a:off x="0" y="3003741"/>
            <a:ext cx="6684579" cy="3854259"/>
          </a:xfrm>
          <a:prstGeom prst="rect">
            <a:avLst/>
          </a:prstGeom>
        </p:spPr>
      </p:pic>
      <p:sp>
        <p:nvSpPr>
          <p:cNvPr id="3" name="TextBox 2"/>
          <p:cNvSpPr txBox="1"/>
          <p:nvPr/>
        </p:nvSpPr>
        <p:spPr>
          <a:xfrm>
            <a:off x="7241814" y="4233498"/>
            <a:ext cx="4392951" cy="1815882"/>
          </a:xfrm>
          <a:prstGeom prst="rect">
            <a:avLst/>
          </a:prstGeom>
          <a:noFill/>
        </p:spPr>
        <p:txBody>
          <a:bodyPr wrap="square" rtlCol="0">
            <a:spAutoFit/>
          </a:bodyPr>
          <a:lstStyle/>
          <a:p>
            <a:r>
              <a:rPr lang="fr-CA" sz="2800" b="1" dirty="0"/>
              <a:t>Mouvement vers le nord observé pour la première fois au cours de la semaine dernière</a:t>
            </a:r>
            <a:endParaRPr lang="en-CA" dirty="0"/>
          </a:p>
        </p:txBody>
      </p:sp>
    </p:spTree>
    <p:extLst>
      <p:ext uri="{BB962C8B-B14F-4D97-AF65-F5344CB8AC3E}">
        <p14:creationId xmlns:p14="http://schemas.microsoft.com/office/powerpoint/2010/main" val="268759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stretch>
            <a:fillRect/>
          </a:stretch>
        </p:blipFill>
        <p:spPr>
          <a:xfrm>
            <a:off x="6348125" y="69301"/>
            <a:ext cx="5850168" cy="6788699"/>
          </a:xfrm>
          <a:prstGeom prst="rect">
            <a:avLst/>
          </a:prstGeom>
        </p:spPr>
      </p:pic>
      <p:sp>
        <p:nvSpPr>
          <p:cNvPr id="2" name="Title 1"/>
          <p:cNvSpPr>
            <a:spLocks noGrp="1"/>
          </p:cNvSpPr>
          <p:nvPr>
            <p:ph type="title"/>
          </p:nvPr>
        </p:nvSpPr>
        <p:spPr>
          <a:xfrm>
            <a:off x="838200" y="365125"/>
            <a:ext cx="5730766" cy="1325563"/>
          </a:xfrm>
        </p:spPr>
        <p:txBody>
          <a:bodyPr/>
          <a:lstStyle/>
          <a:p>
            <a:r>
              <a:rPr lang="fr-CA" dirty="0"/>
              <a:t>Propagation en cours en Amérique du Sud</a:t>
            </a:r>
            <a:endParaRPr lang="en-CA" dirty="0"/>
          </a:p>
        </p:txBody>
      </p:sp>
      <p:sp>
        <p:nvSpPr>
          <p:cNvPr id="3" name="Content Placeholder 2"/>
          <p:cNvSpPr>
            <a:spLocks noGrp="1"/>
          </p:cNvSpPr>
          <p:nvPr>
            <p:ph sz="half" idx="1"/>
          </p:nvPr>
        </p:nvSpPr>
        <p:spPr>
          <a:xfrm>
            <a:off x="417443" y="1794094"/>
            <a:ext cx="5715000" cy="4351338"/>
          </a:xfrm>
        </p:spPr>
        <p:txBody>
          <a:bodyPr/>
          <a:lstStyle/>
          <a:p>
            <a:r>
              <a:rPr lang="en-CA" dirty="0"/>
              <a:t>Volaille </a:t>
            </a:r>
            <a:r>
              <a:rPr lang="en-CA" dirty="0" err="1"/>
              <a:t>commerciale</a:t>
            </a:r>
            <a:r>
              <a:rPr lang="en-CA" dirty="0"/>
              <a:t> et de </a:t>
            </a:r>
            <a:r>
              <a:rPr lang="en-CA" dirty="0" err="1"/>
              <a:t>basse-cour</a:t>
            </a:r>
            <a:endParaRPr lang="en-CA" dirty="0"/>
          </a:p>
          <a:p>
            <a:r>
              <a:rPr lang="fr-CA" dirty="0"/>
              <a:t>Mortalité massive chez les oiseaux et les mammifères sauvages</a:t>
            </a:r>
          </a:p>
          <a:p>
            <a:r>
              <a:rPr lang="fr-CA" dirty="0"/>
              <a:t>La propagation la plus récente l'amène vers l'est, dans la voie de migration de l'Atlantique.</a:t>
            </a:r>
          </a:p>
          <a:p>
            <a:pPr lvl="1"/>
            <a:r>
              <a:rPr lang="en-CA" dirty="0"/>
              <a:t>Argentine</a:t>
            </a:r>
          </a:p>
          <a:p>
            <a:pPr lvl="2"/>
            <a:r>
              <a:rPr lang="en-CA" dirty="0"/>
              <a:t>19 </a:t>
            </a:r>
            <a:r>
              <a:rPr lang="en-CA" dirty="0" err="1"/>
              <a:t>cas</a:t>
            </a:r>
            <a:r>
              <a:rPr lang="en-CA" dirty="0"/>
              <a:t> de </a:t>
            </a:r>
            <a:r>
              <a:rPr lang="en-CA" dirty="0" err="1"/>
              <a:t>basse-cour</a:t>
            </a:r>
            <a:endParaRPr lang="en-CA" dirty="0"/>
          </a:p>
          <a:p>
            <a:pPr lvl="2"/>
            <a:r>
              <a:rPr lang="en-CA" dirty="0"/>
              <a:t>1</a:t>
            </a:r>
            <a:r>
              <a:rPr lang="en-CA" baseline="30000" dirty="0"/>
              <a:t>er</a:t>
            </a:r>
            <a:r>
              <a:rPr lang="en-CA" dirty="0"/>
              <a:t> </a:t>
            </a:r>
            <a:r>
              <a:rPr lang="en-CA" dirty="0" err="1"/>
              <a:t>troupeau</a:t>
            </a:r>
            <a:r>
              <a:rPr lang="en-CA" dirty="0"/>
              <a:t> commercial </a:t>
            </a:r>
            <a:r>
              <a:rPr lang="en-CA" dirty="0" err="1"/>
              <a:t>cette</a:t>
            </a:r>
            <a:r>
              <a:rPr lang="en-CA" dirty="0"/>
              <a:t> </a:t>
            </a:r>
            <a:r>
              <a:rPr lang="en-CA" dirty="0" err="1"/>
              <a:t>semaine</a:t>
            </a:r>
            <a:endParaRPr lang="en-CA" dirty="0"/>
          </a:p>
          <a:p>
            <a:pPr lvl="1"/>
            <a:r>
              <a:rPr lang="en-CA" dirty="0"/>
              <a:t>Uruguay</a:t>
            </a:r>
          </a:p>
          <a:p>
            <a:pPr lvl="2"/>
            <a:r>
              <a:rPr lang="en-CA" dirty="0"/>
              <a:t>1</a:t>
            </a:r>
            <a:r>
              <a:rPr lang="en-CA" baseline="30000" dirty="0"/>
              <a:t>er</a:t>
            </a:r>
            <a:r>
              <a:rPr lang="en-CA" dirty="0"/>
              <a:t> </a:t>
            </a:r>
            <a:r>
              <a:rPr lang="en-CA" dirty="0" err="1"/>
              <a:t>cas</a:t>
            </a:r>
            <a:r>
              <a:rPr lang="en-CA" dirty="0"/>
              <a:t> chez des </a:t>
            </a:r>
            <a:r>
              <a:rPr lang="en-CA" dirty="0" err="1"/>
              <a:t>cygnes</a:t>
            </a:r>
            <a:r>
              <a:rPr lang="en-CA" dirty="0"/>
              <a:t> à </a:t>
            </a:r>
            <a:r>
              <a:rPr lang="en-CA" dirty="0" err="1"/>
              <a:t>cou</a:t>
            </a:r>
            <a:r>
              <a:rPr lang="en-CA" dirty="0"/>
              <a:t> noir</a:t>
            </a:r>
          </a:p>
          <a:p>
            <a:pPr marL="914400" lvl="2"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sp>
        <p:nvSpPr>
          <p:cNvPr id="4" name="Explosion 2 3"/>
          <p:cNvSpPr/>
          <p:nvPr/>
        </p:nvSpPr>
        <p:spPr>
          <a:xfrm>
            <a:off x="8955157" y="365125"/>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xplosion 2 9"/>
          <p:cNvSpPr/>
          <p:nvPr/>
        </p:nvSpPr>
        <p:spPr>
          <a:xfrm>
            <a:off x="10171044" y="4294534"/>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xplosion 2 11"/>
          <p:cNvSpPr/>
          <p:nvPr/>
        </p:nvSpPr>
        <p:spPr>
          <a:xfrm>
            <a:off x="9432235" y="3969763"/>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Explosion 2 12"/>
          <p:cNvSpPr/>
          <p:nvPr/>
        </p:nvSpPr>
        <p:spPr>
          <a:xfrm>
            <a:off x="8130543" y="13680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Explosion 2 13"/>
          <p:cNvSpPr/>
          <p:nvPr/>
        </p:nvSpPr>
        <p:spPr>
          <a:xfrm>
            <a:off x="8531561" y="5995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Explosion 2 14"/>
          <p:cNvSpPr/>
          <p:nvPr/>
        </p:nvSpPr>
        <p:spPr>
          <a:xfrm>
            <a:off x="9352722" y="2701926"/>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Explosion 2 15"/>
          <p:cNvSpPr/>
          <p:nvPr/>
        </p:nvSpPr>
        <p:spPr>
          <a:xfrm>
            <a:off x="8452048" y="1933990"/>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Explosion 2 16"/>
          <p:cNvSpPr/>
          <p:nvPr/>
        </p:nvSpPr>
        <p:spPr>
          <a:xfrm>
            <a:off x="8953265" y="336073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687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Pérou – Mortalité massive de lions de mer</a:t>
            </a:r>
          </a:p>
        </p:txBody>
      </p:sp>
      <p:sp>
        <p:nvSpPr>
          <p:cNvPr id="8" name="Content Placeholder 7"/>
          <p:cNvSpPr>
            <a:spLocks noGrp="1"/>
          </p:cNvSpPr>
          <p:nvPr>
            <p:ph sz="half" idx="1"/>
          </p:nvPr>
        </p:nvSpPr>
        <p:spPr/>
        <p:txBody>
          <a:bodyPr/>
          <a:lstStyle/>
          <a:p>
            <a:r>
              <a:rPr lang="fr-CA" dirty="0"/>
              <a:t>Mortalité d'oiseaux de mer au Pérou à partir de novembre 2022</a:t>
            </a:r>
          </a:p>
          <a:p>
            <a:r>
              <a:rPr lang="fr-CA" dirty="0"/>
              <a:t>&gt;50,000 oiseaux morts (Pélicans </a:t>
            </a:r>
            <a:r>
              <a:rPr lang="fr-CA" dirty="0" err="1"/>
              <a:t>thages</a:t>
            </a:r>
            <a:r>
              <a:rPr lang="fr-CA" dirty="0"/>
              <a:t> et Fous)</a:t>
            </a:r>
          </a:p>
          <a:p>
            <a:r>
              <a:rPr lang="fr-CA" dirty="0"/>
              <a:t>Jusqu'à 3 500 phoques morts signalés</a:t>
            </a:r>
          </a:p>
          <a:p>
            <a:r>
              <a:rPr lang="fr-CA" dirty="0"/>
              <a:t>Jusqu’à 100 animaux morts trouvés ensemble</a:t>
            </a:r>
          </a:p>
          <a:p>
            <a:r>
              <a:rPr lang="fr-CA" dirty="0"/>
              <a:t>Tous les animaux avaient un bon à très bon état de chair</a:t>
            </a:r>
          </a:p>
        </p:txBody>
      </p:sp>
      <p:pic>
        <p:nvPicPr>
          <p:cNvPr id="10" name="Content Placeholder 9"/>
          <p:cNvPicPr>
            <a:picLocks noGrp="1" noChangeAspect="1"/>
          </p:cNvPicPr>
          <p:nvPr>
            <p:ph sz="half" idx="2"/>
          </p:nvPr>
        </p:nvPicPr>
        <p:blipFill>
          <a:blip r:embed="rId2"/>
          <a:stretch>
            <a:fillRect/>
          </a:stretch>
        </p:blipFill>
        <p:spPr>
          <a:xfrm>
            <a:off x="6172200" y="1923284"/>
            <a:ext cx="6152456" cy="4934716"/>
          </a:xfrm>
          <a:prstGeom prst="rect">
            <a:avLst/>
          </a:prstGeom>
        </p:spPr>
      </p:pic>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7</a:t>
            </a:fld>
            <a:endParaRPr lang="en-US"/>
          </a:p>
        </p:txBody>
      </p:sp>
    </p:spTree>
    <p:extLst>
      <p:ext uri="{BB962C8B-B14F-4D97-AF65-F5344CB8AC3E}">
        <p14:creationId xmlns:p14="http://schemas.microsoft.com/office/powerpoint/2010/main" val="360438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err="1"/>
              <a:t>Pérou</a:t>
            </a:r>
            <a:r>
              <a:rPr lang="en-CA" dirty="0"/>
              <a:t> – </a:t>
            </a:r>
            <a:r>
              <a:rPr lang="en-CA" dirty="0" err="1"/>
              <a:t>Mortalité</a:t>
            </a:r>
            <a:r>
              <a:rPr lang="en-CA" dirty="0"/>
              <a:t> massive de lions de </a:t>
            </a:r>
            <a:r>
              <a:rPr lang="en-CA" dirty="0" err="1"/>
              <a:t>mer</a:t>
            </a:r>
            <a:endParaRPr lang="en-CA" dirty="0"/>
          </a:p>
        </p:txBody>
      </p:sp>
      <p:sp>
        <p:nvSpPr>
          <p:cNvPr id="8" name="Content Placeholder 7"/>
          <p:cNvSpPr>
            <a:spLocks noGrp="1"/>
          </p:cNvSpPr>
          <p:nvPr>
            <p:ph sz="half" idx="1"/>
          </p:nvPr>
        </p:nvSpPr>
        <p:spPr>
          <a:xfrm>
            <a:off x="838200" y="1510315"/>
            <a:ext cx="5181600" cy="4351338"/>
          </a:xfrm>
        </p:spPr>
        <p:txBody>
          <a:bodyPr/>
          <a:lstStyle/>
          <a:p>
            <a:r>
              <a:rPr lang="fr-CA" dirty="0"/>
              <a:t>Signes respiratoires</a:t>
            </a:r>
          </a:p>
          <a:p>
            <a:pPr lvl="1"/>
            <a:r>
              <a:rPr lang="fr-CA" dirty="0"/>
              <a:t>Dyspnée, tachypnée</a:t>
            </a:r>
          </a:p>
          <a:p>
            <a:pPr lvl="1"/>
            <a:r>
              <a:rPr lang="fr-CA" dirty="0"/>
              <a:t>Sécrétions orales et nasales</a:t>
            </a:r>
          </a:p>
          <a:p>
            <a:pPr lvl="1"/>
            <a:r>
              <a:rPr lang="fr-CA" dirty="0"/>
              <a:t>PM - Œdème pulmonaire, pneumonie interstitielle avec foyers hémorragiques</a:t>
            </a:r>
          </a:p>
          <a:p>
            <a:r>
              <a:rPr lang="fr-CA" dirty="0"/>
              <a:t>Signes neurologiques</a:t>
            </a:r>
          </a:p>
          <a:p>
            <a:pPr lvl="1"/>
            <a:r>
              <a:rPr lang="fr-CA" dirty="0"/>
              <a:t>Ataxie, tremblements, convulsions et paralysie</a:t>
            </a:r>
          </a:p>
          <a:p>
            <a:pPr lvl="1"/>
            <a:r>
              <a:rPr lang="fr-CA" dirty="0"/>
              <a:t>PM – Encéphalite avec foyers hémorragiques</a:t>
            </a:r>
          </a:p>
          <a:p>
            <a:pPr lvl="1"/>
            <a:endParaRPr lang="en-CA" dirty="0"/>
          </a:p>
        </p:txBody>
      </p:sp>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8</a:t>
            </a:fld>
            <a:endParaRPr lang="en-US"/>
          </a:p>
        </p:txBody>
      </p:sp>
      <p:pic>
        <p:nvPicPr>
          <p:cNvPr id="4" name="Content Placeholder 3"/>
          <p:cNvPicPr>
            <a:picLocks noGrp="1" noChangeAspect="1"/>
          </p:cNvPicPr>
          <p:nvPr>
            <p:ph sz="half" idx="2"/>
          </p:nvPr>
        </p:nvPicPr>
        <p:blipFill>
          <a:blip r:embed="rId2"/>
          <a:stretch>
            <a:fillRect/>
          </a:stretch>
        </p:blipFill>
        <p:spPr>
          <a:xfrm>
            <a:off x="6657756" y="1177159"/>
            <a:ext cx="5460672" cy="5544316"/>
          </a:xfrm>
          <a:prstGeom prst="rect">
            <a:avLst/>
          </a:prstGeom>
        </p:spPr>
      </p:pic>
    </p:spTree>
    <p:extLst>
      <p:ext uri="{BB962C8B-B14F-4D97-AF65-F5344CB8AC3E}">
        <p14:creationId xmlns:p14="http://schemas.microsoft.com/office/powerpoint/2010/main" val="385527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r>
              <a:rPr lang="fr-CA" dirty="0"/>
              <a:t>Résultats des échantillons</a:t>
            </a:r>
          </a:p>
        </p:txBody>
      </p:sp>
      <p:sp>
        <p:nvSpPr>
          <p:cNvPr id="7" name="Text Placeholder 6"/>
          <p:cNvSpPr>
            <a:spLocks noGrp="1"/>
          </p:cNvSpPr>
          <p:nvPr>
            <p:ph sz="half" idx="1"/>
          </p:nvPr>
        </p:nvSpPr>
        <p:spPr>
          <a:xfrm>
            <a:off x="838200" y="1325563"/>
            <a:ext cx="5181600" cy="4351338"/>
          </a:xfrm>
        </p:spPr>
        <p:txBody>
          <a:bodyPr/>
          <a:lstStyle/>
          <a:p>
            <a:r>
              <a:rPr lang="en-CA" dirty="0"/>
              <a:t>12 </a:t>
            </a:r>
            <a:r>
              <a:rPr lang="en-CA" dirty="0" err="1"/>
              <a:t>animaux</a:t>
            </a:r>
            <a:r>
              <a:rPr lang="en-CA" dirty="0"/>
              <a:t> </a:t>
            </a:r>
            <a:r>
              <a:rPr lang="en-CA" dirty="0" err="1"/>
              <a:t>testés</a:t>
            </a:r>
            <a:r>
              <a:rPr lang="en-CA" dirty="0"/>
              <a:t> (</a:t>
            </a:r>
            <a:r>
              <a:rPr lang="fr-CA" dirty="0"/>
              <a:t>des zones protégées et non protégées</a:t>
            </a:r>
            <a:r>
              <a:rPr lang="en-CA" dirty="0"/>
              <a:t>)</a:t>
            </a:r>
          </a:p>
          <a:p>
            <a:r>
              <a:rPr lang="fr-CA" dirty="0"/>
              <a:t>9/12 Matrice positive et PCR positive pour le H5N1</a:t>
            </a:r>
            <a:endParaRPr lang="en-CA" dirty="0"/>
          </a:p>
        </p:txBody>
      </p:sp>
      <p:sp>
        <p:nvSpPr>
          <p:cNvPr id="8" name="Content Placeholder 7"/>
          <p:cNvSpPr>
            <a:spLocks noGrp="1"/>
          </p:cNvSpPr>
          <p:nvPr>
            <p:ph sz="half" idx="2"/>
          </p:nvPr>
        </p:nvSpPr>
        <p:spPr>
          <a:xfrm>
            <a:off x="6248400" y="1325563"/>
            <a:ext cx="5181600" cy="4351338"/>
          </a:xfrm>
        </p:spPr>
        <p:txBody>
          <a:bodyPr/>
          <a:lstStyle/>
          <a:p>
            <a:pPr marL="0" indent="0">
              <a:buNone/>
            </a:pPr>
            <a:r>
              <a:rPr lang="en-CA" b="1" dirty="0"/>
              <a:t>Diagnostic</a:t>
            </a:r>
          </a:p>
          <a:p>
            <a:pPr marL="0" indent="0">
              <a:buNone/>
            </a:pPr>
            <a:r>
              <a:rPr lang="fr-CA" dirty="0"/>
              <a:t>Mortalité aiguë due à l'IAHP H5N1 chez des animaux apparemment sains</a:t>
            </a:r>
            <a:endParaRPr lang="en-CA" dirty="0"/>
          </a:p>
          <a:p>
            <a:pPr marL="0" indent="0">
              <a:buNone/>
            </a:pPr>
            <a:r>
              <a:rPr lang="fr-CA" dirty="0"/>
              <a:t>Encéphalite et pneumonie</a:t>
            </a:r>
          </a:p>
          <a:p>
            <a:pPr marL="0" indent="0">
              <a:buNone/>
            </a:pPr>
            <a:endParaRPr lang="fr-CA" dirty="0"/>
          </a:p>
          <a:p>
            <a:pPr marL="0" indent="0">
              <a:buNone/>
            </a:pPr>
            <a:r>
              <a:rPr lang="fr-CA" dirty="0"/>
              <a:t>Haut niveau de confiance que la cause de mortalité est le H5N1</a:t>
            </a:r>
          </a:p>
          <a:p>
            <a:pPr marL="0" indent="0">
              <a:buNone/>
            </a:pPr>
            <a:endParaRPr lang="fr-CA" dirty="0"/>
          </a:p>
          <a:p>
            <a:pPr marL="0" indent="0">
              <a:buNone/>
            </a:pPr>
            <a:r>
              <a:rPr lang="fr-CA" dirty="0"/>
              <a:t>Ne pouvons pas exclure la transmission entre mammifères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11" name="Picture 10"/>
          <p:cNvPicPr>
            <a:picLocks noChangeAspect="1"/>
          </p:cNvPicPr>
          <p:nvPr/>
        </p:nvPicPr>
        <p:blipFill>
          <a:blip r:embed="rId2"/>
          <a:stretch>
            <a:fillRect/>
          </a:stretch>
        </p:blipFill>
        <p:spPr>
          <a:xfrm>
            <a:off x="0" y="4009214"/>
            <a:ext cx="6019800" cy="2848786"/>
          </a:xfrm>
          <a:prstGeom prst="rect">
            <a:avLst/>
          </a:prstGeom>
        </p:spPr>
      </p:pic>
    </p:spTree>
    <p:extLst>
      <p:ext uri="{BB962C8B-B14F-4D97-AF65-F5344CB8AC3E}">
        <p14:creationId xmlns:p14="http://schemas.microsoft.com/office/powerpoint/2010/main" val="100366869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20776</TotalTime>
  <Words>1321</Words>
  <Application>Microsoft Office PowerPoint</Application>
  <PresentationFormat>Grand écran</PresentationFormat>
  <Paragraphs>167</Paragraphs>
  <Slides>17</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2_Office Theme</vt:lpstr>
      <vt:lpstr>Communauté des maladies émergentes et zoonotiques Identifier les risques émergents grâce à l’intelligence collective</vt:lpstr>
      <vt:lpstr>Présentation PowerPoint</vt:lpstr>
      <vt:lpstr>Présentation PowerPoint</vt:lpstr>
      <vt:lpstr>Influenza aviaire H5N1 chez la faune</vt:lpstr>
      <vt:lpstr>Migration des oiseaux sauvages</vt:lpstr>
      <vt:lpstr>Propagation en cours en Amérique du Sud</vt:lpstr>
      <vt:lpstr>Pérou – Mortalité massive de lions de mer</vt:lpstr>
      <vt:lpstr>Pérou – Mortalité massive de lions de mer</vt:lpstr>
      <vt:lpstr>Résultats des échantillons</vt:lpstr>
      <vt:lpstr>Avian influenza virus infects a cat | Anses - Agence nationale de sécurité sanitaire de l’alimentation, de l’environnement et du travail</vt:lpstr>
      <vt:lpstr>Présentation PowerPoint</vt:lpstr>
      <vt:lpstr>Présentation PowerPoint</vt:lpstr>
      <vt:lpstr>Présentation PowerPoint</vt:lpstr>
      <vt:lpstr>Cas humains sévères de H5N1 2.3.4.4b</vt:lpstr>
      <vt:lpstr>Cas humains sévères de H5N1 2.3.4.4b</vt:lpstr>
      <vt:lpstr>Suivi: Infection humaine en Espagne</vt:lpstr>
      <vt:lpstr>Eurosurveillance | Influenza A(H5N1) detection in two asymptomatic poultry farm workers in Spain, September to October 2022: suspected environmental contamination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409</cp:revision>
  <dcterms:created xsi:type="dcterms:W3CDTF">2020-02-07T23:34:08Z</dcterms:created>
  <dcterms:modified xsi:type="dcterms:W3CDTF">2023-03-14T16:07:25Z</dcterms:modified>
</cp:coreProperties>
</file>