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372" r:id="rId3"/>
    <p:sldId id="352" r:id="rId4"/>
    <p:sldId id="265" r:id="rId5"/>
    <p:sldId id="368" r:id="rId6"/>
    <p:sldId id="380" r:id="rId7"/>
    <p:sldId id="378" r:id="rId8"/>
    <p:sldId id="381" r:id="rId9"/>
    <p:sldId id="382" r:id="rId10"/>
    <p:sldId id="383" r:id="rId11"/>
    <p:sldId id="384" r:id="rId12"/>
    <p:sldId id="385" r:id="rId13"/>
    <p:sldId id="373" r:id="rId14"/>
    <p:sldId id="386" r:id="rId15"/>
    <p:sldId id="388" r:id="rId16"/>
    <p:sldId id="387" r:id="rId17"/>
    <p:sldId id="379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born, Andrea" initials="" lastIdx="8" clrIdx="0"/>
  <p:cmAuthor id="2" name="Zana Dukadzinac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37" autoAdjust="0"/>
    <p:restoredTop sz="86576" autoAdjust="0"/>
  </p:normalViewPr>
  <p:slideViewPr>
    <p:cSldViewPr snapToGrid="0">
      <p:cViewPr varScale="1">
        <p:scale>
          <a:sx n="60" d="100"/>
          <a:sy n="60" d="100"/>
        </p:scale>
        <p:origin x="7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[Book2]Type of harvest!PivotTable3</c:name>
    <c:fmtId val="3"/>
  </c:pivotSource>
  <c:chart>
    <c:autoTitleDeleted val="1"/>
    <c:pivotFmts>
      <c:pivotFmt>
        <c:idx val="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'Type of harvest'!$B$3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15-4A87-8369-DAED0AF50AE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15-4A87-8369-DAED0AF50AE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15-4A87-8369-DAED0AF50AEF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215-4A87-8369-DAED0AF50AEF}"/>
              </c:ext>
            </c:extLst>
          </c:dPt>
          <c:cat>
            <c:strRef>
              <c:f>'Type of harvest'!$A$4:$A$8</c:f>
              <c:strCache>
                <c:ptCount val="4"/>
                <c:pt idx="0">
                  <c:v>Agency harvest</c:v>
                </c:pt>
                <c:pt idx="1">
                  <c:v>Hunter harvest</c:v>
                </c:pt>
                <c:pt idx="2">
                  <c:v>Live bird</c:v>
                </c:pt>
                <c:pt idx="3">
                  <c:v>Morbidity/Mortality</c:v>
                </c:pt>
              </c:strCache>
            </c:strRef>
          </c:cat>
          <c:val>
            <c:numRef>
              <c:f>'Type of harvest'!$B$4:$B$8</c:f>
              <c:numCache>
                <c:formatCode>General</c:formatCode>
                <c:ptCount val="4"/>
                <c:pt idx="0">
                  <c:v>1</c:v>
                </c:pt>
                <c:pt idx="1">
                  <c:v>812</c:v>
                </c:pt>
                <c:pt idx="2">
                  <c:v>6</c:v>
                </c:pt>
                <c:pt idx="3">
                  <c:v>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215-4A87-8369-DAED0AF50A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71989346919875"/>
          <c:y val="0.23925261609187795"/>
          <c:w val="0.37157422417786018"/>
          <c:h val="0.521494767816244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7F6BD8-1A18-4180-A3DF-28807FE1821A}" type="datetimeFigureOut">
              <a:rPr lang="en-US"/>
              <a:pPr>
                <a:defRPr/>
              </a:pPr>
              <a:t>2023-12-07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F894DF-86D1-411C-9BC2-D3E9C3EA9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649813-F59C-4C61-9890-20F019F245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618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21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CA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19991-06D8-4D70-B041-72BA1BC64FB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01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Wild bird migration</a:t>
            </a:r>
            <a:r>
              <a:rPr lang="en-CA" baseline="0" dirty="0" smtClean="0"/>
              <a:t> </a:t>
            </a:r>
            <a:r>
              <a:rPr lang="en-CA" baseline="0" dirty="0" smtClean="0"/>
              <a:t>has slowed to almost nothing. This is the greatest number of birds I could find in the last week.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67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 dirty="0" smtClean="0"/>
              <a:t>Image from filtering dashboard from Mar 3 – May 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E5DAA-5713-4D49-942C-B1DC1E7FA84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39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97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88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https://france3-regions.francetvinfo.fr/nouvelle-aquitaine/landes/mont-de-marsan/risque-eleve-de-grippe-aviaire-on-s-y-attendait-on-doit-mettre-les-animaux-a-l-abri-2884397.html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47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17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4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093788"/>
            <a:ext cx="9144000" cy="1677987"/>
          </a:xfrm>
        </p:spPr>
        <p:txBody>
          <a:bodyPr anchor="b">
            <a:normAutofit/>
          </a:bodyPr>
          <a:lstStyle>
            <a:lvl1pPr algn="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101976"/>
            <a:ext cx="9144000" cy="1655762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1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C98A-C5DC-4C78-BD0D-CF5DC7D5F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0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BD4FB-196E-454C-890F-574374854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8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 algn="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79"/>
            <a:ext cx="10515600" cy="1500187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20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2B47-41F2-42A5-AA41-34CCD9669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5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B889-B1E1-40D0-9118-58010DD0F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9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10515600" cy="4014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2CC5-A507-4028-B3C9-257C8E707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1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4919663" cy="4014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172200" y="2057400"/>
            <a:ext cx="5181600" cy="4000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C94A-5837-4538-A85E-3BC9A11D4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8459C-5D3F-466B-B70D-EFCCECAF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2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FD813-48F2-42F0-8FCF-ACF9E1873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5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ACA56-2288-4290-B789-2225FFBF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8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95B727-CB92-4FD5-AF0D-B54F541D4673}" type="datetime1">
              <a:rPr lang="en-US"/>
              <a:pPr>
                <a:defRPr/>
              </a:pPr>
              <a:t>2023-12-07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D9DBF5-9739-45F5-BA36-F9FB46B79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zd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laidata.izsvenezie.it/epidemio.ph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urlaidata.izsvenezie.it/epidemio.php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ruokavirasto.fi/en/animals/animal-health-and-diseases/animal-diseases/poultry/avian-influenza/avian-influenza-in-finland/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gov.gs/highly-pathogenic-avian-influenza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tandfonline.com/doi/full/10.1080/22221751.2023.2287683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nature.com/articles/s41564-023-01538-0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full/10.1080/22221751.2023.2287683" TargetMode="External"/><Relationship Id="rId2" Type="http://schemas.openxmlformats.org/officeDocument/2006/relationships/hyperlink" Target="https://www.nature.com/articles/s41564-023-01538-0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cell.com/heliyon/fulltext/S2405-8440(23)06419-8" TargetMode="External"/><Relationship Id="rId4" Type="http://schemas.openxmlformats.org/officeDocument/2006/relationships/hyperlink" Target="https://pubs.acs.org/doi/10.1021/acs.estlett.3c0066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ection.canada.ca/animal-health/terrestrial-animals/diseases/reportable/avian-influenza/response-to-detections-of-highly-pathogenic-avian-/eng/1640207916497/164020791693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fia-ncr.maps.arcgis.com/apps/dashboards/89c779e98cdf492c899df23e1c38fdb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hyperlink" Target="http://www.cwhc-rcsf.ca/avian_influenza_testing_results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uters.com/world/europe/france-orders-third-shot-bird-flu-vaccine-foie-gras-ducks-2023-12-06/#:~:text=PARIS%2C%20Dec%206%20(Reuters),farm%20ministry%20said%20on%20Wednesda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france3-regions.francetvinfo.fr/nouvelle-aquitaine/landes/mont-de-marsan/risque-eleve-de-grippe-aviaire-on-s-y-attendait-on-doit-mettre-les-animaux-a-l-abri-2884397.html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laidata.izsvenezie.it/epidemio.php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dirty="0" err="1"/>
              <a:t>Community</a:t>
            </a:r>
            <a:r>
              <a:rPr lang="fr-FR" sz="2800" dirty="0"/>
              <a:t> for </a:t>
            </a:r>
            <a:r>
              <a:rPr lang="fr-FR" sz="2800" dirty="0" err="1"/>
              <a:t>Emerging</a:t>
            </a:r>
            <a:r>
              <a:rPr lang="fr-FR" sz="2800" dirty="0"/>
              <a:t> and </a:t>
            </a:r>
            <a:r>
              <a:rPr lang="fr-FR" sz="2800" dirty="0" err="1"/>
              <a:t>Zoonotic</a:t>
            </a:r>
            <a:r>
              <a:rPr lang="fr-FR" sz="2800" dirty="0"/>
              <a:t> </a:t>
            </a:r>
            <a:r>
              <a:rPr lang="fr-FR" sz="2800" dirty="0" err="1"/>
              <a:t>Diseases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000" i="1" dirty="0" err="1"/>
              <a:t>Identifying</a:t>
            </a:r>
            <a:r>
              <a:rPr lang="fr-FR" sz="2000" i="1" dirty="0"/>
              <a:t> </a:t>
            </a:r>
            <a:r>
              <a:rPr lang="fr-FR" sz="2000" i="1" dirty="0" err="1"/>
              <a:t>emerging</a:t>
            </a:r>
            <a:r>
              <a:rPr lang="fr-FR" sz="2000" i="1" dirty="0"/>
              <a:t> </a:t>
            </a:r>
            <a:r>
              <a:rPr lang="fr-FR" sz="2000" i="1" dirty="0" err="1"/>
              <a:t>risks</a:t>
            </a:r>
            <a:r>
              <a:rPr lang="fr-FR" sz="2000" i="1" dirty="0"/>
              <a:t> </a:t>
            </a:r>
            <a:r>
              <a:rPr lang="fr-FR" sz="2000" i="1" dirty="0" err="1"/>
              <a:t>through</a:t>
            </a:r>
            <a:r>
              <a:rPr lang="fr-FR" sz="2000" i="1" dirty="0"/>
              <a:t> collective intelligence</a:t>
            </a:r>
            <a:endParaRPr lang="en-CA" sz="2000" i="1" dirty="0"/>
          </a:p>
        </p:txBody>
      </p:sp>
      <p:sp>
        <p:nvSpPr>
          <p:cNvPr id="14339" name="Subtitle 1"/>
          <p:cNvSpPr>
            <a:spLocks noGrp="1"/>
          </p:cNvSpPr>
          <p:nvPr>
            <p:ph type="subTitle" idx="1"/>
          </p:nvPr>
        </p:nvSpPr>
        <p:spPr>
          <a:xfrm>
            <a:off x="3048000" y="3101975"/>
            <a:ext cx="9144000" cy="1123950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CEZD – CAHSS Poultry Update</a:t>
            </a:r>
            <a:endParaRPr lang="en-CA" altLang="en-US" dirty="0"/>
          </a:p>
          <a:p>
            <a:pPr eaLnBrk="1" hangingPunct="1"/>
            <a:r>
              <a:rPr lang="en-CA" altLang="en-US" dirty="0" smtClean="0"/>
              <a:t>08 December 2023</a:t>
            </a:r>
            <a:endParaRPr lang="en-CA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5D84322-D45D-4E35-B089-2601BE7D71B2}" type="slidenum">
              <a:rPr lang="en-US" altLang="en-US" sz="1200" smtClean="0">
                <a:solidFill>
                  <a:srgbClr val="898989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9380538" y="5749925"/>
            <a:ext cx="2811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3600" b="1">
                <a:solidFill>
                  <a:srgbClr val="FFFFFF"/>
                </a:solidFill>
                <a:hlinkClick r:id="rId3"/>
              </a:rPr>
              <a:t>www.cezd.ca</a:t>
            </a:r>
            <a:r>
              <a:rPr lang="en-CA" altLang="en-US" sz="3600">
                <a:solidFill>
                  <a:srgbClr val="FFFFFF"/>
                </a:solidFill>
              </a:rPr>
              <a:t> </a:t>
            </a:r>
            <a:endParaRPr lang="en-US" alt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53356"/>
      </p:ext>
    </p:extLst>
  </p:cSld>
  <p:clrMapOvr>
    <a:masterClrMapping/>
  </p:clrMapOvr>
  <p:transition spd="slow" advTm="264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1530" cy="1325563"/>
          </a:xfrm>
        </p:spPr>
        <p:txBody>
          <a:bodyPr/>
          <a:lstStyle/>
          <a:p>
            <a:r>
              <a:rPr lang="en-CA" dirty="0"/>
              <a:t>Rest of Europe </a:t>
            </a:r>
            <a:r>
              <a:rPr lang="en-CA" dirty="0" smtClean="0"/>
              <a:t>Wild </a:t>
            </a:r>
            <a:r>
              <a:rPr lang="en-CA" dirty="0"/>
              <a:t>Birds </a:t>
            </a:r>
            <a:br>
              <a:rPr lang="en-CA" dirty="0"/>
            </a:br>
            <a:r>
              <a:rPr lang="en-CA" dirty="0"/>
              <a:t>Since </a:t>
            </a:r>
            <a:r>
              <a:rPr lang="en-CA" dirty="0" smtClean="0"/>
              <a:t>Oct 2, </a:t>
            </a:r>
            <a:r>
              <a:rPr lang="en-CA" dirty="0"/>
              <a:t>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95583" y="6239789"/>
            <a:ext cx="3988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EURL Avian Flu Data Portal (izsvenezie.it)</a:t>
            </a:r>
            <a:endParaRPr lang="en-CA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465136" y="1036745"/>
            <a:ext cx="5718152" cy="514021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68079" y="2623342"/>
            <a:ext cx="5181600" cy="1967024"/>
          </a:xfrm>
        </p:spPr>
        <p:txBody>
          <a:bodyPr/>
          <a:lstStyle/>
          <a:p>
            <a:r>
              <a:rPr lang="en-CA" dirty="0" smtClean="0"/>
              <a:t>17 Countries</a:t>
            </a:r>
          </a:p>
          <a:p>
            <a:endParaRPr lang="en-CA" dirty="0" smtClean="0"/>
          </a:p>
          <a:p>
            <a:r>
              <a:rPr lang="en-CA" dirty="0" smtClean="0"/>
              <a:t>164 detections</a:t>
            </a:r>
          </a:p>
          <a:p>
            <a:pPr lvl="1"/>
            <a:r>
              <a:rPr lang="en-CA" dirty="0" smtClean="0"/>
              <a:t>20* species</a:t>
            </a:r>
          </a:p>
        </p:txBody>
      </p:sp>
    </p:spTree>
    <p:extLst>
      <p:ext uri="{BB962C8B-B14F-4D97-AF65-F5344CB8AC3E}">
        <p14:creationId xmlns:p14="http://schemas.microsoft.com/office/powerpoint/2010/main" val="43178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1530" cy="1325563"/>
          </a:xfrm>
        </p:spPr>
        <p:txBody>
          <a:bodyPr/>
          <a:lstStyle/>
          <a:p>
            <a:r>
              <a:rPr lang="en-CA" dirty="0" smtClean="0"/>
              <a:t>Epi curve and farm species affected in Europe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80072" y="2046649"/>
            <a:ext cx="5675416" cy="390929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1934094"/>
            <a:ext cx="5181600" cy="4134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95583" y="6239789"/>
            <a:ext cx="3988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EURL Avian Flu Data Portal (izsvenezie.it)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474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Epi curve and wild birds affected in Europe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79784"/>
            <a:ext cx="5181600" cy="384302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56439"/>
            <a:ext cx="5181600" cy="388971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7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16"/>
            <a:ext cx="8067369" cy="1325563"/>
          </a:xfrm>
        </p:spPr>
        <p:txBody>
          <a:bodyPr/>
          <a:lstStyle/>
          <a:p>
            <a:r>
              <a:rPr lang="en-CA" dirty="0" smtClean="0"/>
              <a:t>HPAI Finnish Fur Farms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57979"/>
            <a:ext cx="6355814" cy="4096523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Increased detections in Fur Farms</a:t>
            </a:r>
          </a:p>
          <a:p>
            <a:r>
              <a:rPr lang="en-CA" dirty="0" smtClean="0"/>
              <a:t>Southward spread of the cases</a:t>
            </a:r>
          </a:p>
          <a:p>
            <a:r>
              <a:rPr lang="en-CA" dirty="0" smtClean="0"/>
              <a:t>66 farms now affected since July</a:t>
            </a:r>
          </a:p>
          <a:p>
            <a:endParaRPr lang="en-CA" dirty="0"/>
          </a:p>
          <a:p>
            <a:pPr lvl="1"/>
            <a:r>
              <a:rPr lang="en-CA" dirty="0" smtClean="0"/>
              <a:t>Blue Fox</a:t>
            </a:r>
          </a:p>
          <a:p>
            <a:pPr lvl="1"/>
            <a:r>
              <a:rPr lang="en-CA" dirty="0" smtClean="0"/>
              <a:t>Raccoon Dog</a:t>
            </a:r>
          </a:p>
          <a:p>
            <a:pPr lvl="1"/>
            <a:r>
              <a:rPr lang="en-CA" dirty="0" smtClean="0"/>
              <a:t>Mink</a:t>
            </a:r>
          </a:p>
          <a:p>
            <a:endParaRPr lang="en-CA" dirty="0"/>
          </a:p>
          <a:p>
            <a:r>
              <a:rPr lang="en-CA" dirty="0" err="1" smtClean="0"/>
              <a:t>Serosurvey</a:t>
            </a:r>
            <a:r>
              <a:rPr lang="en-CA" dirty="0" smtClean="0"/>
              <a:t> of 182 (non-mink) fur farms showed 32 positi</a:t>
            </a:r>
            <a:r>
              <a:rPr lang="en-CA" dirty="0" smtClean="0"/>
              <a:t>ves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067369" y="32416"/>
            <a:ext cx="4019510" cy="682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214" y="195160"/>
            <a:ext cx="4054665" cy="66628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60331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Avian influenza in Finland - Finnish Food Authority (ruokavirasto.fi)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568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hlinkClick r:id="rId2"/>
              </a:rPr>
              <a:t>Highly Pathogenic Avian Influenza (HPAI) has been confirmed in brown </a:t>
            </a:r>
            <a:r>
              <a:rPr lang="en-US" sz="2800" dirty="0" err="1">
                <a:hlinkClick r:id="rId2"/>
              </a:rPr>
              <a:t>skua</a:t>
            </a:r>
            <a:r>
              <a:rPr lang="en-US" sz="2800" dirty="0">
                <a:hlinkClick r:id="rId2"/>
              </a:rPr>
              <a:t> populations on Bird Island, South Georgia – Government of South Georgia &amp; the South Sandwich Islands</a:t>
            </a:r>
            <a:endParaRPr lang="en-CA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75491" y="1829925"/>
            <a:ext cx="5181600" cy="434273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26" name="Picture 2" descr="Brown Skua - eBird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843" y="1829925"/>
            <a:ext cx="5790313" cy="434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74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hlinkClick r:id="rId2"/>
              </a:rPr>
              <a:t>Full article: Emergence of novel reassortant H3N3 avian influenza viruses with increased pathogenicity in chickens in 2023 (tandfonline.com)</a:t>
            </a:r>
            <a:r>
              <a:rPr lang="en-US" sz="3200" dirty="0"/>
              <a:t/>
            </a:r>
            <a:br>
              <a:rPr lang="en-US" sz="3200" dirty="0"/>
            </a:br>
            <a:endParaRPr lang="en-CA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In the last year large scale egg farms in China have had outbreaks of LPAI H3N3</a:t>
            </a:r>
          </a:p>
          <a:p>
            <a:endParaRPr lang="en-CA" dirty="0" smtClean="0"/>
          </a:p>
          <a:p>
            <a:pPr marL="0" indent="0">
              <a:buNone/>
            </a:pPr>
            <a:r>
              <a:rPr lang="en-CA" dirty="0"/>
              <a:t>Recombinant Virus</a:t>
            </a:r>
          </a:p>
          <a:p>
            <a:r>
              <a:rPr lang="en-CA" dirty="0"/>
              <a:t>HA is like human H3N8</a:t>
            </a:r>
          </a:p>
          <a:p>
            <a:r>
              <a:rPr lang="en-CA" dirty="0"/>
              <a:t>NA is like human H10N3</a:t>
            </a:r>
          </a:p>
          <a:p>
            <a:r>
              <a:rPr lang="en-CA" dirty="0"/>
              <a:t>Other genes like circulating H9N2 in poultry</a:t>
            </a:r>
          </a:p>
          <a:p>
            <a:endParaRPr lang="en-CA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822449"/>
            <a:ext cx="5181600" cy="4351338"/>
          </a:xfrm>
        </p:spPr>
        <p:txBody>
          <a:bodyPr/>
          <a:lstStyle/>
          <a:p>
            <a:r>
              <a:rPr lang="en-CA" dirty="0" smtClean="0"/>
              <a:t>Demonstrating </a:t>
            </a:r>
            <a:r>
              <a:rPr lang="en-CA" dirty="0"/>
              <a:t>increased pathogenicity in poultry</a:t>
            </a:r>
          </a:p>
          <a:p>
            <a:pPr lvl="1"/>
            <a:r>
              <a:rPr lang="en-CA" dirty="0"/>
              <a:t>Decreased feed and water intake</a:t>
            </a:r>
          </a:p>
          <a:p>
            <a:pPr lvl="1"/>
            <a:r>
              <a:rPr lang="en-CA" dirty="0"/>
              <a:t>Respiratory signs</a:t>
            </a:r>
          </a:p>
          <a:p>
            <a:pPr lvl="1"/>
            <a:r>
              <a:rPr lang="en-CA" dirty="0"/>
              <a:t>Decreased egg production</a:t>
            </a:r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>
              <a:defRPr/>
            </a:pPr>
            <a:fld id="{A5F12CC5-A507-4028-B3C9-257C8E70738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516" y="4221014"/>
            <a:ext cx="2317898" cy="231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09674"/>
            <a:ext cx="10515600" cy="1325563"/>
          </a:xfrm>
        </p:spPr>
        <p:txBody>
          <a:bodyPr/>
          <a:lstStyle/>
          <a:p>
            <a:r>
              <a:rPr lang="en-US" sz="3200" dirty="0">
                <a:hlinkClick r:id="rId2"/>
              </a:rPr>
              <a:t>Climate change impacts on bird migration and highly pathogenic avian influenza | Nature Microbiology</a:t>
            </a:r>
            <a:r>
              <a:rPr lang="en-US" sz="3200" dirty="0"/>
              <a:t/>
            </a:r>
            <a:br>
              <a:rPr lang="en-US" sz="3200" dirty="0"/>
            </a:br>
            <a:endParaRPr lang="en-CA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0825" y="7675150"/>
            <a:ext cx="6043455" cy="1363522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5F12CC5-A507-4028-B3C9-257C8E70738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052" name="Picture 4" descr="Fig.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92" y="2257557"/>
            <a:ext cx="11597036" cy="3611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0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Scientific Findings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200" y="1690688"/>
            <a:ext cx="10515600" cy="4014788"/>
          </a:xfrm>
        </p:spPr>
        <p:txBody>
          <a:bodyPr/>
          <a:lstStyle/>
          <a:p>
            <a:r>
              <a:rPr lang="en-US" sz="1800" dirty="0">
                <a:hlinkClick r:id="rId2"/>
              </a:rPr>
              <a:t>Climate change impacts on bird migration and highly pathogenic avian influenza | Nature </a:t>
            </a:r>
            <a:r>
              <a:rPr lang="en-US" sz="1800" dirty="0" smtClean="0">
                <a:hlinkClick r:id="rId2"/>
              </a:rPr>
              <a:t>Microbiology</a:t>
            </a:r>
            <a:endParaRPr lang="en-US" sz="1800" dirty="0" smtClean="0"/>
          </a:p>
          <a:p>
            <a:r>
              <a:rPr lang="en-US" sz="1800" dirty="0">
                <a:hlinkClick r:id="rId3"/>
              </a:rPr>
              <a:t>Full article: Emergence of novel reassortant H3N3 avian influenza viruses with increased pathogenicity in chickens in 2023 (tandfonline.com</a:t>
            </a:r>
            <a:r>
              <a:rPr lang="en-US" sz="1800" dirty="0" smtClean="0">
                <a:hlinkClick r:id="rId3"/>
              </a:rPr>
              <a:t>)</a:t>
            </a:r>
            <a:endParaRPr lang="en-US" sz="1800" dirty="0" smtClean="0"/>
          </a:p>
          <a:p>
            <a:r>
              <a:rPr lang="en-US" sz="1800" dirty="0">
                <a:hlinkClick r:id="rId4"/>
              </a:rPr>
              <a:t>Environmental Surveillance and Detection of Infectious Highly Pathogenic Avian Influenza Virus in Iowa Wetlands | Environmental Science &amp; Technology Letters (acs.org</a:t>
            </a:r>
            <a:r>
              <a:rPr lang="en-US" sz="1800" dirty="0" smtClean="0">
                <a:hlinkClick r:id="rId4"/>
              </a:rPr>
              <a:t>)</a:t>
            </a:r>
            <a:endParaRPr lang="en-US" sz="1800" dirty="0" smtClean="0"/>
          </a:p>
          <a:p>
            <a:r>
              <a:rPr lang="en-US" sz="1800" dirty="0">
                <a:hlinkClick r:id="rId5"/>
              </a:rPr>
              <a:t>Exploring the responses of </a:t>
            </a:r>
            <a:r>
              <a:rPr lang="en-US" sz="1800" dirty="0" smtClean="0">
                <a:hlinkClick r:id="rId5"/>
              </a:rPr>
              <a:t>small scale </a:t>
            </a:r>
            <a:r>
              <a:rPr lang="en-US" sz="1800" dirty="0">
                <a:hlinkClick r:id="rId5"/>
              </a:rPr>
              <a:t>poultry keepers to avian influenza regulations and guidance in the United Kingdom, with recommendations for improved biosecurity messaging: </a:t>
            </a:r>
            <a:r>
              <a:rPr lang="en-US" sz="1800" dirty="0" err="1">
                <a:hlinkClick r:id="rId5"/>
              </a:rPr>
              <a:t>Heliyon</a:t>
            </a:r>
            <a:r>
              <a:rPr lang="en-US" sz="1800" dirty="0">
                <a:hlinkClick r:id="rId5"/>
              </a:rPr>
              <a:t> (cell.com)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1669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838200" y="-36118"/>
            <a:ext cx="10515600" cy="690562"/>
          </a:xfrm>
        </p:spPr>
        <p:txBody>
          <a:bodyPr/>
          <a:lstStyle/>
          <a:p>
            <a:pPr>
              <a:defRPr/>
            </a:pPr>
            <a:r>
              <a:rPr lang="en-CA" sz="3200" dirty="0"/>
              <a:t>Canadian Domestic </a:t>
            </a:r>
            <a:r>
              <a:rPr lang="en-CA" sz="3200" dirty="0" smtClean="0"/>
              <a:t>Detections of </a:t>
            </a:r>
            <a:r>
              <a:rPr lang="en-CA" sz="3200" dirty="0" smtClean="0"/>
              <a:t>HPAI 15 Sept – 07 Dec</a:t>
            </a:r>
            <a:endParaRPr lang="en-US" sz="3200" dirty="0"/>
          </a:p>
        </p:txBody>
      </p:sp>
      <p:sp>
        <p:nvSpPr>
          <p:cNvPr id="26627" name="Text Placeholder 21"/>
          <p:cNvSpPr>
            <a:spLocks noGrp="1"/>
          </p:cNvSpPr>
          <p:nvPr>
            <p:ph type="body" idx="1"/>
          </p:nvPr>
        </p:nvSpPr>
        <p:spPr>
          <a:xfrm>
            <a:off x="470190" y="407300"/>
            <a:ext cx="11441948" cy="494287"/>
          </a:xfrm>
        </p:spPr>
        <p:txBody>
          <a:bodyPr/>
          <a:lstStyle/>
          <a:p>
            <a:r>
              <a:rPr lang="en-CA" altLang="en-US" sz="2000" dirty="0"/>
              <a:t>Canadian Detections in Domestic Birds </a:t>
            </a:r>
            <a:r>
              <a:rPr lang="en-CA" altLang="en-US" sz="2000" dirty="0">
                <a:hlinkClick r:id="rId3"/>
              </a:rPr>
              <a:t>CFIA Website</a:t>
            </a:r>
            <a:r>
              <a:rPr lang="en-CA" altLang="en-US" sz="2000" dirty="0"/>
              <a:t> </a:t>
            </a:r>
            <a:endParaRPr lang="en-US" alt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10600" y="6382354"/>
            <a:ext cx="2743200" cy="365125"/>
          </a:xfrm>
        </p:spPr>
        <p:txBody>
          <a:bodyPr/>
          <a:lstStyle/>
          <a:p>
            <a:pPr>
              <a:defRPr/>
            </a:pPr>
            <a:fld id="{3F8BD875-5045-4CD8-9E8A-3FBF3B893FF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9076521"/>
              </p:ext>
            </p:extLst>
          </p:nvPr>
        </p:nvGraphicFramePr>
        <p:xfrm>
          <a:off x="470190" y="901588"/>
          <a:ext cx="10883610" cy="5876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027">
                  <a:extLst>
                    <a:ext uri="{9D8B030D-6E8A-4147-A177-3AD203B41FA5}">
                      <a16:colId xmlns:a16="http://schemas.microsoft.com/office/drawing/2014/main" val="2223790918"/>
                    </a:ext>
                  </a:extLst>
                </a:gridCol>
                <a:gridCol w="3904034">
                  <a:extLst>
                    <a:ext uri="{9D8B030D-6E8A-4147-A177-3AD203B41FA5}">
                      <a16:colId xmlns:a16="http://schemas.microsoft.com/office/drawing/2014/main" val="237867245"/>
                    </a:ext>
                  </a:extLst>
                </a:gridCol>
                <a:gridCol w="2118008">
                  <a:extLst>
                    <a:ext uri="{9D8B030D-6E8A-4147-A177-3AD203B41FA5}">
                      <a16:colId xmlns:a16="http://schemas.microsoft.com/office/drawing/2014/main" val="355555549"/>
                    </a:ext>
                  </a:extLst>
                </a:gridCol>
                <a:gridCol w="2414541">
                  <a:extLst>
                    <a:ext uri="{9D8B030D-6E8A-4147-A177-3AD203B41FA5}">
                      <a16:colId xmlns:a16="http://schemas.microsoft.com/office/drawing/2014/main" val="2560264360"/>
                    </a:ext>
                  </a:extLst>
                </a:gridCol>
              </a:tblGrid>
              <a:tr h="574680">
                <a:tc>
                  <a:txBody>
                    <a:bodyPr/>
                    <a:lstStyle/>
                    <a:p>
                      <a:r>
                        <a:rPr lang="en-CA" sz="1600" dirty="0"/>
                        <a:t>Province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New Cases Since </a:t>
                      </a:r>
                      <a:r>
                        <a:rPr lang="en-CA" sz="1600" dirty="0" smtClean="0"/>
                        <a:t>Sept</a:t>
                      </a:r>
                      <a:r>
                        <a:rPr lang="en-CA" sz="1600" baseline="0" dirty="0" smtClean="0"/>
                        <a:t> 15</a:t>
                      </a:r>
                      <a:r>
                        <a:rPr lang="en-CA" sz="1600" dirty="0" smtClean="0"/>
                        <a:t>, </a:t>
                      </a:r>
                      <a:r>
                        <a:rPr lang="en-CA" sz="1600" dirty="0" smtClean="0"/>
                        <a:t>2023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Commercial</a:t>
                      </a:r>
                    </a:p>
                    <a:p>
                      <a:r>
                        <a:rPr lang="en-CA" sz="1600" dirty="0" smtClean="0"/>
                        <a:t>Small Flock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Poultry</a:t>
                      </a:r>
                    </a:p>
                    <a:p>
                      <a:r>
                        <a:rPr lang="en-US" sz="1600" dirty="0" smtClean="0"/>
                        <a:t>Non-Poultry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121925"/>
                  </a:ext>
                </a:extLst>
              </a:tr>
              <a:tr h="574680"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chemeClr val="tx1"/>
                          </a:solidFill>
                        </a:rPr>
                        <a:t>British Columbia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1" baseline="0" dirty="0" smtClean="0">
                          <a:solidFill>
                            <a:srgbClr val="FF0000"/>
                          </a:solidFill>
                        </a:rPr>
                        <a:t>50 new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Commercial –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-commercial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Poultry –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Non-Poultry –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189362"/>
                  </a:ext>
                </a:extLst>
              </a:tr>
              <a:tr h="574680"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chemeClr val="tx1"/>
                          </a:solidFill>
                        </a:rPr>
                        <a:t>Alberta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baseline="0" dirty="0" smtClean="0">
                          <a:solidFill>
                            <a:srgbClr val="FF0000"/>
                          </a:solidFill>
                        </a:rPr>
                        <a:t>17 new cases</a:t>
                      </a:r>
                      <a:endParaRPr lang="en-CA" sz="2000" b="1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Commercial –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Non-commercial – 8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Poultry –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Non-Poultry –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62917"/>
                  </a:ext>
                </a:extLst>
              </a:tr>
              <a:tr h="582004"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chemeClr val="tx1"/>
                          </a:solidFill>
                        </a:rPr>
                        <a:t>Saskatchewan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1" dirty="0" smtClean="0">
                          <a:solidFill>
                            <a:srgbClr val="FF0000"/>
                          </a:solidFill>
                        </a:rPr>
                        <a:t>11 new cases</a:t>
                      </a:r>
                      <a:endParaRPr lang="en-CA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Commercial –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Commercial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Poultry –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 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Non-Poultry –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 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5500"/>
                  </a:ext>
                </a:extLst>
              </a:tr>
              <a:tr h="574680"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chemeClr val="tx1"/>
                          </a:solidFill>
                        </a:rPr>
                        <a:t>Manitoba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1" baseline="0" dirty="0" smtClean="0">
                          <a:solidFill>
                            <a:srgbClr val="FF0000"/>
                          </a:solidFill>
                        </a:rPr>
                        <a:t>2 </a:t>
                      </a:r>
                      <a:r>
                        <a:rPr lang="en-CA" sz="2000" b="1" baseline="0" dirty="0" smtClean="0">
                          <a:solidFill>
                            <a:srgbClr val="FF0000"/>
                          </a:solidFill>
                        </a:rPr>
                        <a:t>new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Commercial –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commercial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Poultry –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Non-Poultry –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516739"/>
                  </a:ext>
                </a:extLst>
              </a:tr>
              <a:tr h="574680"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chemeClr val="tx1"/>
                          </a:solidFill>
                        </a:rPr>
                        <a:t>Ontario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1" baseline="0" dirty="0" smtClean="0">
                          <a:solidFill>
                            <a:srgbClr val="FF0000"/>
                          </a:solidFill>
                        </a:rPr>
                        <a:t>1 new case</a:t>
                      </a:r>
                      <a:endParaRPr lang="en-CA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Commercial – 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  <a:p>
                      <a:pPr algn="l" rtl="0" fontAlgn="base"/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Non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ommercial 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– 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600" b="0" i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Poultry – 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600" b="0" i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Non-Poultry – 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833778"/>
                  </a:ext>
                </a:extLst>
              </a:tr>
              <a:tr h="574680"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chemeClr val="tx1"/>
                          </a:solidFill>
                        </a:rPr>
                        <a:t>Quebec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4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new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Commercial 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4</a:t>
                      </a:r>
                      <a:endParaRPr lang="en-US" sz="1600" b="0" i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  <a:p>
                      <a:pPr algn="l" rtl="0" fontAlgn="base"/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commercial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– 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Poultry – 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600" b="0" i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  <a:p>
                      <a:pPr algn="l" rtl="0" fontAlgn="base"/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Non-Poultry – 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042554"/>
                  </a:ext>
                </a:extLst>
              </a:tr>
              <a:tr h="57468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New Brunswick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No new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Commercial – 0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Non commercial – 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Poultry –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Non-Poultry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318037"/>
                  </a:ext>
                </a:extLst>
              </a:tr>
              <a:tr h="586503"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Nova Scotia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 new cases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– 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 commercial – 0</a:t>
                      </a:r>
                      <a:endParaRPr lang="en-US" sz="1600" b="0" i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Poultry – 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600" b="0" i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Non-Poultry – 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392087"/>
                  </a:ext>
                </a:extLst>
              </a:tr>
              <a:tr h="65462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Totals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b="1" baseline="0" dirty="0" smtClean="0">
                          <a:solidFill>
                            <a:srgbClr val="7030A0"/>
                          </a:solidFill>
                        </a:rPr>
                        <a:t>85 new cases</a:t>
                      </a:r>
                      <a:endParaRPr lang="en-US" sz="2000" b="1" baseline="0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7030A0"/>
                          </a:solidFill>
                        </a:rPr>
                        <a:t>Commercial </a:t>
                      </a:r>
                      <a:r>
                        <a:rPr lang="en-US" sz="1600" b="1" dirty="0" smtClean="0">
                          <a:solidFill>
                            <a:srgbClr val="7030A0"/>
                          </a:solidFill>
                        </a:rPr>
                        <a:t>67</a:t>
                      </a:r>
                      <a:endParaRPr lang="en-US" sz="1600" b="1" dirty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US" sz="1600" b="1" dirty="0" smtClean="0">
                          <a:solidFill>
                            <a:srgbClr val="7030A0"/>
                          </a:solidFill>
                        </a:rPr>
                        <a:t>Non</a:t>
                      </a:r>
                      <a:r>
                        <a:rPr lang="en-US" sz="1600" b="1" baseline="0" dirty="0" smtClean="0">
                          <a:solidFill>
                            <a:srgbClr val="7030A0"/>
                          </a:solidFill>
                        </a:rPr>
                        <a:t> commercial 18</a:t>
                      </a:r>
                      <a:endParaRPr lang="en-US" sz="16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7030A0"/>
                          </a:solidFill>
                        </a:rPr>
                        <a:t>Poultry </a:t>
                      </a:r>
                      <a:r>
                        <a:rPr lang="en-US" sz="1600" b="1" dirty="0" smtClean="0">
                          <a:solidFill>
                            <a:srgbClr val="7030A0"/>
                          </a:solidFill>
                        </a:rPr>
                        <a:t>71</a:t>
                      </a:r>
                      <a:endParaRPr lang="en-US" sz="1600" b="1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US" sz="1600" b="1" dirty="0" smtClean="0">
                          <a:solidFill>
                            <a:srgbClr val="7030A0"/>
                          </a:solidFill>
                        </a:rPr>
                        <a:t>Non</a:t>
                      </a:r>
                      <a:r>
                        <a:rPr lang="en-US" sz="1600" b="1" baseline="0" dirty="0" smtClean="0">
                          <a:solidFill>
                            <a:srgbClr val="7030A0"/>
                          </a:solidFill>
                        </a:rPr>
                        <a:t> Poultry </a:t>
                      </a:r>
                      <a:r>
                        <a:rPr lang="en-US" sz="1600" b="1" baseline="0" dirty="0" smtClean="0">
                          <a:solidFill>
                            <a:srgbClr val="7030A0"/>
                          </a:solidFill>
                        </a:rPr>
                        <a:t>14</a:t>
                      </a:r>
                      <a:endParaRPr lang="en-US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761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50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2325" y="160337"/>
            <a:ext cx="10515600" cy="780567"/>
          </a:xfrm>
        </p:spPr>
        <p:txBody>
          <a:bodyPr/>
          <a:lstStyle/>
          <a:p>
            <a:r>
              <a:rPr lang="en-CA" dirty="0" smtClean="0"/>
              <a:t>Wild Bird Migration</a:t>
            </a:r>
            <a:endParaRPr lang="en-CA" dirty="0"/>
          </a:p>
        </p:txBody>
      </p:sp>
      <p:sp>
        <p:nvSpPr>
          <p:cNvPr id="8" name="AutoShape 2" descr="https://cac-powerpoint.officeapps.live.com/pods/GetClipboardImage.ashx?Id=b81cb0cd-b8bd-426c-8488-4e6551d60f7c&amp;DC=GCA1&amp;pkey=d5b88816-edda-4ca8-85de-9e812b691fcc&amp;wdwaccluster=GCA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AutoShape 4" descr="https://cac-powerpoint.officeapps.live.com/pods/GetClipboardImage.ashx?Id=5233e83e-bd93-40ec-bc3c-8a9b49972252&amp;DC=GCA1&amp;pkey=029faeeb-6d43-4bf9-be00-bdcc49b4bafa&amp;wdwaccluster=GCA1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940904"/>
            <a:ext cx="9902743" cy="571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7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36624"/>
          </a:xfrm>
        </p:spPr>
        <p:txBody>
          <a:bodyPr/>
          <a:lstStyle/>
          <a:p>
            <a:pPr algn="ctr">
              <a:defRPr/>
            </a:pPr>
            <a:r>
              <a:rPr lang="en-CA" dirty="0" smtClean="0"/>
              <a:t>Wildlife H5N1 </a:t>
            </a:r>
            <a:r>
              <a:rPr lang="en-CA" dirty="0"/>
              <a:t>Avian Influenza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154786" y="1001685"/>
            <a:ext cx="3874918" cy="3917946"/>
          </a:xfrm>
        </p:spPr>
        <p:txBody>
          <a:bodyPr/>
          <a:lstStyle/>
          <a:p>
            <a:r>
              <a:rPr lang="en-CA" sz="2400" dirty="0" smtClean="0"/>
              <a:t>Dashboard Filtered from </a:t>
            </a:r>
            <a:r>
              <a:rPr lang="en-CA" sz="2400" dirty="0" smtClean="0"/>
              <a:t>Sept 15 – Dec 7, 2023</a:t>
            </a:r>
          </a:p>
          <a:p>
            <a:r>
              <a:rPr lang="en-CA" sz="2400" dirty="0" smtClean="0"/>
              <a:t>28 cases (10 suspect/18 confirmed)</a:t>
            </a:r>
            <a:endParaRPr lang="en-CA" sz="2400" dirty="0" smtClean="0"/>
          </a:p>
          <a:p>
            <a:r>
              <a:rPr lang="en-CA" sz="2400" dirty="0" smtClean="0"/>
              <a:t>Of those confirmed:</a:t>
            </a:r>
          </a:p>
          <a:p>
            <a:pPr lvl="1"/>
            <a:r>
              <a:rPr lang="en-CA" sz="2000" dirty="0" smtClean="0"/>
              <a:t>Striped skunk</a:t>
            </a:r>
          </a:p>
          <a:p>
            <a:pPr lvl="1"/>
            <a:r>
              <a:rPr lang="en-CA" sz="2000" dirty="0" smtClean="0"/>
              <a:t>Canada goose</a:t>
            </a:r>
          </a:p>
          <a:p>
            <a:pPr lvl="1"/>
            <a:r>
              <a:rPr lang="en-CA" sz="2000" dirty="0" smtClean="0"/>
              <a:t>Greater white fronted goose</a:t>
            </a:r>
          </a:p>
          <a:p>
            <a:pPr lvl="1"/>
            <a:r>
              <a:rPr lang="en-CA" sz="2000" dirty="0" smtClean="0"/>
              <a:t>Gadwall duck</a:t>
            </a:r>
          </a:p>
          <a:p>
            <a:pPr lvl="1"/>
            <a:r>
              <a:rPr lang="en-CA" sz="2000" dirty="0" smtClean="0"/>
              <a:t>Green winged teal</a:t>
            </a:r>
          </a:p>
          <a:p>
            <a:pPr lvl="1"/>
            <a:r>
              <a:rPr lang="en-CA" sz="2000" dirty="0"/>
              <a:t>Ring billed gull</a:t>
            </a:r>
          </a:p>
          <a:p>
            <a:pPr lvl="1"/>
            <a:r>
              <a:rPr lang="en-CA" sz="2000" dirty="0"/>
              <a:t>Black billed Magpie</a:t>
            </a:r>
          </a:p>
          <a:p>
            <a:pPr lvl="1"/>
            <a:r>
              <a:rPr lang="en-CA" sz="2000" dirty="0" smtClean="0"/>
              <a:t>Bald Eagle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6BBB5A-3629-4845-BA75-5D2D0B1227C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29385" y="6053600"/>
            <a:ext cx="3364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hlinkClick r:id="rId3"/>
              </a:rPr>
              <a:t>Wild Bird Dashboard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07210" y="6068417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hlinkClick r:id="rId4"/>
              </a:rPr>
              <a:t>CWHC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517566" y="1151680"/>
            <a:ext cx="6928208" cy="476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8905"/>
            <a:ext cx="10960100" cy="1325563"/>
          </a:xfrm>
        </p:spPr>
        <p:txBody>
          <a:bodyPr/>
          <a:lstStyle/>
          <a:p>
            <a:r>
              <a:rPr lang="en-CA" dirty="0" smtClean="0"/>
              <a:t>United States – HPAI Domestic Bird Detections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04317" cy="4351338"/>
          </a:xfrm>
        </p:spPr>
        <p:txBody>
          <a:bodyPr>
            <a:normAutofit/>
          </a:bodyPr>
          <a:lstStyle/>
          <a:p>
            <a:r>
              <a:rPr lang="fr-CA" dirty="0" smtClean="0"/>
              <a:t>24 states have </a:t>
            </a:r>
            <a:r>
              <a:rPr lang="fr-CA" dirty="0" err="1" smtClean="0"/>
              <a:t>had</a:t>
            </a:r>
            <a:r>
              <a:rPr lang="fr-CA" dirty="0" smtClean="0"/>
              <a:t> </a:t>
            </a:r>
            <a:r>
              <a:rPr lang="fr-CA" dirty="0" err="1" smtClean="0"/>
              <a:t>outbreaks</a:t>
            </a:r>
            <a:r>
              <a:rPr lang="fr-CA" dirty="0" smtClean="0"/>
              <a:t> in the last</a:t>
            </a:r>
            <a:r>
              <a:rPr lang="fr-CA" dirty="0" smtClean="0"/>
              <a:t> 30 </a:t>
            </a:r>
            <a:r>
              <a:rPr lang="fr-CA" dirty="0" err="1" smtClean="0"/>
              <a:t>days</a:t>
            </a:r>
            <a:endParaRPr lang="fr-CA" dirty="0"/>
          </a:p>
          <a:p>
            <a:r>
              <a:rPr lang="fr-CA" dirty="0" smtClean="0"/>
              <a:t>101 </a:t>
            </a:r>
            <a:r>
              <a:rPr lang="fr-CA" dirty="0" err="1" smtClean="0"/>
              <a:t>flocks</a:t>
            </a:r>
            <a:r>
              <a:rPr lang="fr-CA" dirty="0" smtClean="0"/>
              <a:t> </a:t>
            </a:r>
            <a:r>
              <a:rPr lang="fr-CA" dirty="0" err="1" smtClean="0"/>
              <a:t>confirmed</a:t>
            </a:r>
            <a:r>
              <a:rPr lang="fr-CA" dirty="0" smtClean="0"/>
              <a:t> positive in last 30 </a:t>
            </a:r>
            <a:r>
              <a:rPr lang="fr-CA" dirty="0" err="1" smtClean="0"/>
              <a:t>days</a:t>
            </a:r>
            <a:endParaRPr lang="fr-CA" dirty="0" smtClean="0"/>
          </a:p>
          <a:p>
            <a:endParaRPr lang="fr-CA" dirty="0"/>
          </a:p>
          <a:p>
            <a:r>
              <a:rPr lang="fr-CA" dirty="0" smtClean="0"/>
              <a:t>Total </a:t>
            </a:r>
            <a:r>
              <a:rPr lang="fr-CA" dirty="0" err="1" smtClean="0"/>
              <a:t>losses</a:t>
            </a:r>
            <a:r>
              <a:rPr lang="fr-CA" dirty="0" smtClean="0"/>
              <a:t> to date in US </a:t>
            </a:r>
            <a:r>
              <a:rPr lang="fr-CA" dirty="0" err="1" smtClean="0"/>
              <a:t>almost</a:t>
            </a:r>
            <a:r>
              <a:rPr lang="fr-CA" dirty="0" smtClean="0"/>
              <a:t> 70 million </a:t>
            </a:r>
            <a:r>
              <a:rPr lang="fr-CA" dirty="0" err="1" smtClean="0"/>
              <a:t>birds</a:t>
            </a:r>
            <a:endParaRPr lang="fr-CA" dirty="0" smtClean="0"/>
          </a:p>
          <a:p>
            <a:pPr lvl="1"/>
            <a:endParaRPr lang="en-C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13932" y="1690688"/>
            <a:ext cx="6136768" cy="435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0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US Wild Bird Detections Sept 15- Dec 07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1034 Birds sampled</a:t>
            </a:r>
          </a:p>
          <a:p>
            <a:pPr lvl="1"/>
            <a:r>
              <a:rPr lang="en-CA" dirty="0" smtClean="0"/>
              <a:t>812 Hunter Harvest</a:t>
            </a:r>
          </a:p>
          <a:p>
            <a:pPr lvl="1"/>
            <a:r>
              <a:rPr lang="en-CA" dirty="0" smtClean="0"/>
              <a:t>215 Morbidity Mortality</a:t>
            </a:r>
          </a:p>
          <a:p>
            <a:pPr lvl="1"/>
            <a:r>
              <a:rPr lang="en-CA" dirty="0" smtClean="0"/>
              <a:t>6 Live bird</a:t>
            </a:r>
          </a:p>
          <a:p>
            <a:pPr lvl="1"/>
            <a:r>
              <a:rPr lang="en-CA" dirty="0" smtClean="0"/>
              <a:t>1 Agency harvest</a:t>
            </a:r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r>
              <a:rPr lang="en-CA" dirty="0" smtClean="0"/>
              <a:t>52 Species</a:t>
            </a:r>
          </a:p>
          <a:p>
            <a:pPr lvl="1"/>
            <a:r>
              <a:rPr lang="en-CA" dirty="0" smtClean="0"/>
              <a:t>Mallard</a:t>
            </a:r>
          </a:p>
          <a:p>
            <a:pPr lvl="1"/>
            <a:r>
              <a:rPr lang="en-CA" dirty="0" smtClean="0"/>
              <a:t>Green Winged Teal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35168503"/>
              </p:ext>
            </p:extLst>
          </p:nvPr>
        </p:nvGraphicFramePr>
        <p:xfrm>
          <a:off x="6172200" y="1825625"/>
          <a:ext cx="57531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90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hlinkClick r:id="rId3"/>
              </a:rPr>
              <a:t>France orders third shot of bird flu vaccine for foie </a:t>
            </a:r>
            <a:r>
              <a:rPr lang="en-US" sz="4000" dirty="0" err="1">
                <a:hlinkClick r:id="rId3"/>
              </a:rPr>
              <a:t>gras</a:t>
            </a:r>
            <a:r>
              <a:rPr lang="en-US" sz="4000" dirty="0">
                <a:hlinkClick r:id="rId3"/>
              </a:rPr>
              <a:t> ducks | Reuters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Started vaccinating </a:t>
            </a:r>
            <a:r>
              <a:rPr lang="en-US" dirty="0" err="1" smtClean="0"/>
              <a:t>Mulard</a:t>
            </a:r>
            <a:r>
              <a:rPr lang="en-US" dirty="0" smtClean="0"/>
              <a:t> ducks in October</a:t>
            </a:r>
          </a:p>
          <a:p>
            <a:r>
              <a:rPr lang="en-US" dirty="0" smtClean="0"/>
              <a:t>60 million birds to be vaccinated with two dose protocol this year</a:t>
            </a:r>
          </a:p>
          <a:p>
            <a:r>
              <a:rPr lang="en-US" dirty="0"/>
              <a:t>By Nov. </a:t>
            </a:r>
            <a:r>
              <a:rPr lang="en-US" dirty="0" smtClean="0"/>
              <a:t>19 </a:t>
            </a:r>
          </a:p>
          <a:p>
            <a:pPr lvl="1"/>
            <a:r>
              <a:rPr lang="en-US" dirty="0" smtClean="0"/>
              <a:t>6.9 </a:t>
            </a:r>
            <a:r>
              <a:rPr lang="en-US" dirty="0"/>
              <a:t>million ducks </a:t>
            </a:r>
            <a:r>
              <a:rPr lang="en-US" dirty="0" smtClean="0"/>
              <a:t>first dose</a:t>
            </a:r>
          </a:p>
          <a:p>
            <a:pPr lvl="1"/>
            <a:r>
              <a:rPr lang="en-US" dirty="0" smtClean="0"/>
              <a:t>3.6 </a:t>
            </a:r>
            <a:r>
              <a:rPr lang="en-US" dirty="0"/>
              <a:t>million </a:t>
            </a:r>
            <a:r>
              <a:rPr lang="en-US" dirty="0" smtClean="0"/>
              <a:t>ducks two doses</a:t>
            </a:r>
          </a:p>
          <a:p>
            <a:r>
              <a:rPr lang="en-US" dirty="0" smtClean="0"/>
              <a:t>Now moving to a 3 dose protocol applied until March 31, 2024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Decision was made due to the high risk of exposure</a:t>
            </a:r>
          </a:p>
          <a:p>
            <a:r>
              <a:rPr lang="en-CA" dirty="0" smtClean="0"/>
              <a:t>Evidence showing declining immunity at 11 weeks of age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8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Outbreaks in France this Fall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3 outbreaks on Farm (Nov 27, Dec 1 + 2)</a:t>
            </a:r>
          </a:p>
          <a:p>
            <a:pPr lvl="1"/>
            <a:r>
              <a:rPr lang="en-CA" dirty="0" smtClean="0"/>
              <a:t>All domestic turkeys</a:t>
            </a:r>
          </a:p>
          <a:p>
            <a:pPr lvl="1"/>
            <a:endParaRPr lang="en-CA" dirty="0"/>
          </a:p>
          <a:p>
            <a:r>
              <a:rPr lang="en-CA" dirty="0" smtClean="0"/>
              <a:t>3 detections in wild birds (Nov 23 + 24)</a:t>
            </a:r>
          </a:p>
          <a:p>
            <a:pPr lvl="1"/>
            <a:r>
              <a:rPr lang="en-CA" dirty="0" smtClean="0"/>
              <a:t>European Crane</a:t>
            </a:r>
          </a:p>
          <a:p>
            <a:pPr lvl="1"/>
            <a:r>
              <a:rPr lang="en-CA" dirty="0" smtClean="0"/>
              <a:t>European Herring Gull</a:t>
            </a:r>
          </a:p>
          <a:p>
            <a:pPr marL="457200" lvl="1" indent="0">
              <a:buNone/>
            </a:pPr>
            <a:endParaRPr lang="en-US" dirty="0" smtClean="0">
              <a:hlinkClick r:id="rId2"/>
            </a:endParaRPr>
          </a:p>
          <a:p>
            <a:r>
              <a:rPr lang="en-US" sz="2000" dirty="0" smtClean="0">
                <a:hlinkClick r:id="rId2"/>
              </a:rPr>
              <a:t>High </a:t>
            </a:r>
            <a:r>
              <a:rPr lang="en-US" sz="2000" dirty="0">
                <a:hlinkClick r:id="rId2"/>
              </a:rPr>
              <a:t>risk of avian influenza: "We expected it, we have to take the animals to safety" (francetvinfo.fr)</a:t>
            </a:r>
            <a:endParaRPr lang="en-CA" sz="2000" dirty="0" smtClean="0"/>
          </a:p>
          <a:p>
            <a:pPr lvl="1"/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567543"/>
            <a:ext cx="5803352" cy="439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3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9677400" cy="1325563"/>
          </a:xfrm>
        </p:spPr>
        <p:txBody>
          <a:bodyPr/>
          <a:lstStyle/>
          <a:p>
            <a:r>
              <a:rPr lang="en-CA" dirty="0" smtClean="0"/>
              <a:t>Rest of Europe Farmed Birds </a:t>
            </a:r>
            <a:br>
              <a:rPr lang="en-CA" dirty="0" smtClean="0"/>
            </a:br>
            <a:r>
              <a:rPr lang="en-CA" dirty="0" smtClean="0"/>
              <a:t>Since Sept 1, 2023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11 affected Countries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81 Outbreaks</a:t>
            </a:r>
          </a:p>
          <a:p>
            <a:pPr lvl="1"/>
            <a:r>
              <a:rPr lang="en-CA" dirty="0" smtClean="0"/>
              <a:t>48 in Hungary</a:t>
            </a:r>
          </a:p>
          <a:p>
            <a:pPr lvl="1"/>
            <a:r>
              <a:rPr lang="en-CA" dirty="0" smtClean="0"/>
              <a:t>9 Bulgaria</a:t>
            </a:r>
          </a:p>
          <a:p>
            <a:pPr lvl="1"/>
            <a:r>
              <a:rPr lang="en-CA" dirty="0" smtClean="0"/>
              <a:t>6 Germany</a:t>
            </a:r>
          </a:p>
          <a:p>
            <a:pPr lvl="1"/>
            <a:r>
              <a:rPr lang="en-CA" dirty="0" smtClean="0"/>
              <a:t>All others 1-5</a:t>
            </a:r>
          </a:p>
          <a:p>
            <a:pPr lvl="1"/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50774" y="877288"/>
            <a:ext cx="6460177" cy="58441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0486" y="5498436"/>
            <a:ext cx="3988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EURL Avian Flu Data Portal (izsvenezie.it)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138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21435</TotalTime>
  <Words>862</Words>
  <Application>Microsoft Office PowerPoint</Application>
  <PresentationFormat>Widescreen</PresentationFormat>
  <Paragraphs>190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Segoe UI</vt:lpstr>
      <vt:lpstr>2_Office Theme</vt:lpstr>
      <vt:lpstr>Community for Emerging and Zoonotic Diseases Identifying emerging risks through collective intelligence</vt:lpstr>
      <vt:lpstr>Canadian Domestic Detections of HPAI 15 Sept – 07 Dec</vt:lpstr>
      <vt:lpstr>Wild Bird Migration</vt:lpstr>
      <vt:lpstr>Wildlife H5N1 Avian Influenza</vt:lpstr>
      <vt:lpstr>United States – HPAI Domestic Bird Detections</vt:lpstr>
      <vt:lpstr>US Wild Bird Detections Sept 15- Dec 07</vt:lpstr>
      <vt:lpstr>France orders third shot of bird flu vaccine for foie gras ducks | Reuters</vt:lpstr>
      <vt:lpstr>Outbreaks in France this Fall</vt:lpstr>
      <vt:lpstr>Rest of Europe Farmed Birds  Since Sept 1, 2023</vt:lpstr>
      <vt:lpstr>Rest of Europe Wild Birds  Since Oct 2, 2023</vt:lpstr>
      <vt:lpstr>Epi curve and farm species affected in Europe</vt:lpstr>
      <vt:lpstr>Epi curve and wild birds affected in Europe</vt:lpstr>
      <vt:lpstr>HPAI Finnish Fur Farms</vt:lpstr>
      <vt:lpstr>Highly Pathogenic Avian Influenza (HPAI) has been confirmed in brown skua populations on Bird Island, South Georgia – Government of South Georgia &amp; the South Sandwich Islands</vt:lpstr>
      <vt:lpstr>Full article: Emergence of novel reassortant H3N3 avian influenza viruses with increased pathogenicity in chickens in 2023 (tandfonline.com) </vt:lpstr>
      <vt:lpstr>Climate change impacts on bird migration and highly pathogenic avian influenza | Nature Microbiology </vt:lpstr>
      <vt:lpstr>Scientific Findings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CEZD Provincial Engagement Meetings</dc:title>
  <dc:creator>Osborn, Andrea</dc:creator>
  <cp:lastModifiedBy>Osborn, Andrea (CFIA/ACIA)</cp:lastModifiedBy>
  <cp:revision>438</cp:revision>
  <dcterms:created xsi:type="dcterms:W3CDTF">2020-02-07T23:34:08Z</dcterms:created>
  <dcterms:modified xsi:type="dcterms:W3CDTF">2023-12-08T00:42:50Z</dcterms:modified>
</cp:coreProperties>
</file>