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56" r:id="rId2"/>
    <p:sldId id="259" r:id="rId3"/>
    <p:sldId id="263" r:id="rId4"/>
    <p:sldId id="262" r:id="rId5"/>
    <p:sldId id="265" r:id="rId6"/>
    <p:sldId id="266" r:id="rId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75" autoAdjust="0"/>
    <p:restoredTop sz="84565" autoAdjust="0"/>
  </p:normalViewPr>
  <p:slideViewPr>
    <p:cSldViewPr snapToGrid="0">
      <p:cViewPr varScale="1">
        <p:scale>
          <a:sx n="65" d="100"/>
          <a:sy n="65" d="100"/>
        </p:scale>
        <p:origin x="56" y="1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2023-09-28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186325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4</a:t>
            </a:fld>
            <a:endParaRPr lang="en-US"/>
          </a:p>
        </p:txBody>
      </p:sp>
    </p:spTree>
    <p:extLst>
      <p:ext uri="{BB962C8B-B14F-4D97-AF65-F5344CB8AC3E}">
        <p14:creationId xmlns:p14="http://schemas.microsoft.com/office/powerpoint/2010/main" val="2859792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2023-09-28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aphis.usda.gov/aphis/ourfocus/animalhealth/animal-disease-information/cattle-disease-information/vesicular-stomatitis-info" TargetMode="Externa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2" Type="http://schemas.openxmlformats.org/officeDocument/2006/relationships/hyperlink" Target="https://ann-clinmicrob.biomedcentral.com/articles/10.1186/s12941-023-00602-1"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cdc.gov/eid/article/29/9/23-0049_articl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3201/eid2207.151636"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ate.net/publication/293195700_Equine_Poxvirus_Infection_in_Western_Finland"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Equine Network Update</a:t>
            </a:r>
            <a:endParaRPr lang="en-CA" altLang="en-US" dirty="0"/>
          </a:p>
          <a:p>
            <a:pPr eaLnBrk="1" hangingPunct="1"/>
            <a:r>
              <a:rPr lang="en-CA" altLang="en-US" dirty="0" smtClean="0"/>
              <a:t>29 September 2023</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1912279779"/>
      </p:ext>
    </p:extLst>
  </p:cSld>
  <p:clrMapOvr>
    <a:masterClrMapping/>
  </p:clrMapOvr>
  <p:transition spd="slow" advTm="26445"/>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90"/>
            <a:ext cx="10515600" cy="1325563"/>
          </a:xfrm>
        </p:spPr>
        <p:txBody>
          <a:bodyPr/>
          <a:lstStyle/>
          <a:p>
            <a:r>
              <a:rPr lang="en-US" dirty="0">
                <a:hlinkClick r:id="rId2"/>
              </a:rPr>
              <a:t>USDA APHIS | Vesicular Stomatitis</a:t>
            </a:r>
            <a:endParaRPr lang="en-CA" dirty="0"/>
          </a:p>
        </p:txBody>
      </p:sp>
      <p:sp>
        <p:nvSpPr>
          <p:cNvPr id="3" name="Content Placeholder 2"/>
          <p:cNvSpPr>
            <a:spLocks noGrp="1"/>
          </p:cNvSpPr>
          <p:nvPr>
            <p:ph sz="half" idx="1"/>
          </p:nvPr>
        </p:nvSpPr>
        <p:spPr>
          <a:xfrm>
            <a:off x="275941" y="1329735"/>
            <a:ext cx="5181600" cy="4351338"/>
          </a:xfrm>
        </p:spPr>
        <p:txBody>
          <a:bodyPr/>
          <a:lstStyle/>
          <a:p>
            <a:r>
              <a:rPr lang="en-CA" dirty="0" smtClean="0"/>
              <a:t>Cases have been detected in California, Nevada and Texas</a:t>
            </a:r>
          </a:p>
          <a:p>
            <a:r>
              <a:rPr lang="en-CA" dirty="0" smtClean="0"/>
              <a:t>Currently, only 1 Active </a:t>
            </a:r>
            <a:r>
              <a:rPr lang="en-CA" dirty="0"/>
              <a:t>q</a:t>
            </a:r>
            <a:r>
              <a:rPr lang="en-CA" dirty="0" smtClean="0"/>
              <a:t>uarantine in Santa Barbara County California (Sept 27, 2023)</a:t>
            </a:r>
          </a:p>
          <a:p>
            <a:r>
              <a:rPr lang="en-CA" dirty="0" smtClean="0"/>
              <a:t>200 total premises affected</a:t>
            </a:r>
          </a:p>
          <a:p>
            <a:pPr lvl="1"/>
            <a:r>
              <a:rPr lang="en-CA" dirty="0" smtClean="0"/>
              <a:t>197 California</a:t>
            </a:r>
          </a:p>
          <a:p>
            <a:pPr lvl="1"/>
            <a:r>
              <a:rPr lang="en-CA" dirty="0" smtClean="0"/>
              <a:t>2 Texas</a:t>
            </a:r>
          </a:p>
          <a:p>
            <a:pPr lvl="1"/>
            <a:r>
              <a:rPr lang="en-CA" dirty="0" smtClean="0"/>
              <a:t>1 Nevada</a:t>
            </a:r>
          </a:p>
          <a:p>
            <a:endParaRPr lang="en-CA" dirty="0"/>
          </a:p>
          <a:p>
            <a:pPr marL="0" indent="0">
              <a:buNone/>
            </a:pPr>
            <a:r>
              <a:rPr lang="en-US" dirty="0" smtClean="0">
                <a:hlinkClick r:id="rId2"/>
              </a:rPr>
              <a:t>USDA </a:t>
            </a:r>
            <a:r>
              <a:rPr lang="en-US" dirty="0">
                <a:hlinkClick r:id="rId2"/>
              </a:rPr>
              <a:t>APHIS | Vesicular Stomatitis</a:t>
            </a:r>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2</a:t>
            </a:fld>
            <a:endParaRPr lang="en-US"/>
          </a:p>
        </p:txBody>
      </p:sp>
      <p:pic>
        <p:nvPicPr>
          <p:cNvPr id="7" name="Content Placeholder 6"/>
          <p:cNvPicPr>
            <a:picLocks noGrp="1" noChangeAspect="1"/>
          </p:cNvPicPr>
          <p:nvPr>
            <p:ph sz="half" idx="2"/>
          </p:nvPr>
        </p:nvPicPr>
        <p:blipFill>
          <a:blip r:embed="rId3"/>
          <a:stretch>
            <a:fillRect/>
          </a:stretch>
        </p:blipFill>
        <p:spPr>
          <a:xfrm>
            <a:off x="5580983" y="1070146"/>
            <a:ext cx="6502160" cy="5018313"/>
          </a:xfrm>
          <a:prstGeom prst="rect">
            <a:avLst/>
          </a:prstGeom>
        </p:spPr>
      </p:pic>
      <p:pic>
        <p:nvPicPr>
          <p:cNvPr id="8" name="Picture 7"/>
          <p:cNvPicPr>
            <a:picLocks noChangeAspect="1"/>
          </p:cNvPicPr>
          <p:nvPr/>
        </p:nvPicPr>
        <p:blipFill>
          <a:blip r:embed="rId4"/>
          <a:stretch>
            <a:fillRect/>
          </a:stretch>
        </p:blipFill>
        <p:spPr>
          <a:xfrm>
            <a:off x="5680466" y="1093662"/>
            <a:ext cx="6471690" cy="4994797"/>
          </a:xfrm>
          <a:prstGeom prst="rect">
            <a:avLst/>
          </a:prstGeom>
        </p:spPr>
      </p:pic>
    </p:spTree>
    <p:extLst>
      <p:ext uri="{BB962C8B-B14F-4D97-AF65-F5344CB8AC3E}">
        <p14:creationId xmlns:p14="http://schemas.microsoft.com/office/powerpoint/2010/main" val="326249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hlinkClick r:id="rId2"/>
              </a:rPr>
              <a:t>A case of bacteremia and pneumonia caused by Streptococcus equi subspecies equi infection in a 70-year-old female following horse exposure in rural Wyoming | Annals of Clinical Microbiology and Antimicrobials | Full Text (biomedcentral.com)</a:t>
            </a:r>
            <a:r>
              <a:rPr lang="en-CA" sz="2400" dirty="0"/>
              <a:t/>
            </a:r>
            <a:br>
              <a:rPr lang="en-CA" sz="2400" dirty="0"/>
            </a:br>
            <a:endParaRPr lang="en-CA" sz="2400" dirty="0"/>
          </a:p>
        </p:txBody>
      </p:sp>
      <p:sp>
        <p:nvSpPr>
          <p:cNvPr id="3" name="Content Placeholder 2"/>
          <p:cNvSpPr>
            <a:spLocks noGrp="1"/>
          </p:cNvSpPr>
          <p:nvPr>
            <p:ph sz="half" idx="1"/>
          </p:nvPr>
        </p:nvSpPr>
        <p:spPr/>
        <p:txBody>
          <a:bodyPr/>
          <a:lstStyle/>
          <a:p>
            <a:r>
              <a:rPr lang="en-CA" dirty="0" smtClean="0"/>
              <a:t>70 year old woman (previously healthy) presented to ER</a:t>
            </a:r>
          </a:p>
          <a:p>
            <a:pPr lvl="1"/>
            <a:r>
              <a:rPr lang="en-CA" dirty="0" smtClean="0"/>
              <a:t>Fever</a:t>
            </a:r>
          </a:p>
          <a:p>
            <a:pPr lvl="1"/>
            <a:r>
              <a:rPr lang="en-CA" dirty="0" smtClean="0"/>
              <a:t>Chills</a:t>
            </a:r>
          </a:p>
          <a:p>
            <a:pPr lvl="1"/>
            <a:r>
              <a:rPr lang="en-CA" dirty="0" smtClean="0"/>
              <a:t>Shakes</a:t>
            </a:r>
          </a:p>
          <a:p>
            <a:pPr lvl="1"/>
            <a:r>
              <a:rPr lang="en-CA" dirty="0" smtClean="0"/>
              <a:t>Cough</a:t>
            </a:r>
          </a:p>
          <a:p>
            <a:r>
              <a:rPr lang="en-CA" dirty="0" smtClean="0"/>
              <a:t>2 days previously had a screening colonoscopy</a:t>
            </a:r>
          </a:p>
          <a:p>
            <a:pPr lvl="1"/>
            <a:r>
              <a:rPr lang="en-CA" sz="2000" dirty="0" smtClean="0"/>
              <a:t>Nausea and dry heaving 1 day </a:t>
            </a:r>
            <a:r>
              <a:rPr lang="en-CA" sz="2000" dirty="0" err="1" smtClean="0"/>
              <a:t>p.o.</a:t>
            </a:r>
            <a:endParaRPr lang="en-CA" sz="2000" dirty="0" smtClean="0"/>
          </a:p>
          <a:p>
            <a:r>
              <a:rPr lang="en-CA" dirty="0" smtClean="0"/>
              <a:t>CT scan - Pneumonia</a:t>
            </a:r>
            <a:endParaRPr lang="en-CA" dirty="0"/>
          </a:p>
        </p:txBody>
      </p:sp>
      <p:sp>
        <p:nvSpPr>
          <p:cNvPr id="4" name="Content Placeholder 3"/>
          <p:cNvSpPr>
            <a:spLocks noGrp="1"/>
          </p:cNvSpPr>
          <p:nvPr>
            <p:ph sz="half" idx="2"/>
          </p:nvPr>
        </p:nvSpPr>
        <p:spPr/>
        <p:txBody>
          <a:bodyPr/>
          <a:lstStyle/>
          <a:p>
            <a:r>
              <a:rPr lang="en-CA" dirty="0" smtClean="0"/>
              <a:t>Blood culture - positive for </a:t>
            </a:r>
            <a:r>
              <a:rPr lang="en-CA" i="1" dirty="0" smtClean="0"/>
              <a:t>Streptococcus equi subsp. equi</a:t>
            </a:r>
          </a:p>
          <a:p>
            <a:r>
              <a:rPr lang="en-CA" dirty="0" smtClean="0"/>
              <a:t>Horse had died suddenly 6 days earlier</a:t>
            </a:r>
          </a:p>
          <a:p>
            <a:r>
              <a:rPr lang="en-CA" dirty="0" smtClean="0"/>
              <a:t>Her symptom onset was 2 days after her horse’s death</a:t>
            </a:r>
          </a:p>
          <a:p>
            <a:r>
              <a:rPr lang="en-CA" dirty="0" smtClean="0"/>
              <a:t>Reported cuddling and kissing her horse prior to its death</a:t>
            </a:r>
          </a:p>
          <a:p>
            <a:r>
              <a:rPr lang="en-CA" dirty="0"/>
              <a:t>Horse to human transmission of strangles is “exceedingly rare”</a:t>
            </a:r>
          </a:p>
          <a:p>
            <a:endParaRPr lang="en-CA"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3</a:t>
            </a:fld>
            <a:endParaRPr lang="en-US"/>
          </a:p>
        </p:txBody>
      </p:sp>
    </p:spTree>
    <p:extLst>
      <p:ext uri="{BB962C8B-B14F-4D97-AF65-F5344CB8AC3E}">
        <p14:creationId xmlns:p14="http://schemas.microsoft.com/office/powerpoint/2010/main" val="587196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hlinkClick r:id="rId3"/>
              </a:rPr>
              <a:t>Partial Genome Characterization of Novel </a:t>
            </a:r>
            <a:r>
              <a:rPr lang="en-US" sz="2400" dirty="0" err="1">
                <a:hlinkClick r:id="rId3"/>
              </a:rPr>
              <a:t>Parapoxvirus</a:t>
            </a:r>
            <a:r>
              <a:rPr lang="en-US" sz="2400" dirty="0">
                <a:hlinkClick r:id="rId3"/>
              </a:rPr>
              <a:t> in Horse, Finland - Volume 29, Number 9—September 2023 - Emerging Infectious Diseases journal - CDC</a:t>
            </a:r>
            <a:r>
              <a:rPr lang="en-CA" sz="2400" dirty="0"/>
              <a:t/>
            </a:r>
            <a:br>
              <a:rPr lang="en-CA" sz="2400" dirty="0"/>
            </a:br>
            <a:endParaRPr lang="en-CA" sz="2400" dirty="0"/>
          </a:p>
        </p:txBody>
      </p:sp>
      <p:sp>
        <p:nvSpPr>
          <p:cNvPr id="3" name="Content Placeholder 2"/>
          <p:cNvSpPr>
            <a:spLocks noGrp="1"/>
          </p:cNvSpPr>
          <p:nvPr>
            <p:ph sz="half" idx="1"/>
          </p:nvPr>
        </p:nvSpPr>
        <p:spPr/>
        <p:txBody>
          <a:bodyPr/>
          <a:lstStyle/>
          <a:p>
            <a:r>
              <a:rPr lang="en-CA" dirty="0" smtClean="0"/>
              <a:t>2013 – Parapox like virus caused severe infection in a horse in Finland (</a:t>
            </a:r>
            <a:r>
              <a:rPr lang="en-US" dirty="0" smtClean="0"/>
              <a:t>F14.1158H)</a:t>
            </a:r>
          </a:p>
          <a:p>
            <a:r>
              <a:rPr lang="en-US" dirty="0" smtClean="0"/>
              <a:t>Most closely related to </a:t>
            </a:r>
            <a:r>
              <a:rPr lang="en-US" dirty="0" err="1"/>
              <a:t>P</a:t>
            </a:r>
            <a:r>
              <a:rPr lang="en-US" dirty="0" err="1" smtClean="0"/>
              <a:t>arapox</a:t>
            </a:r>
            <a:r>
              <a:rPr lang="en-US" dirty="0" smtClean="0"/>
              <a:t> viruses from humans in contact with horses and donkeys in the US</a:t>
            </a:r>
            <a:endParaRPr lang="en-CA" dirty="0" smtClean="0"/>
          </a:p>
          <a:p>
            <a:r>
              <a:rPr lang="en-CA" dirty="0"/>
              <a:t>2022 – epidemic of dermatitis emerged in horses across Finland</a:t>
            </a:r>
          </a:p>
          <a:p>
            <a:endParaRPr lang="en-CA" dirty="0" smtClean="0"/>
          </a:p>
        </p:txBody>
      </p:sp>
      <p:sp>
        <p:nvSpPr>
          <p:cNvPr id="4" name="Content Placeholder 3"/>
          <p:cNvSpPr>
            <a:spLocks noGrp="1"/>
          </p:cNvSpPr>
          <p:nvPr>
            <p:ph sz="half" idx="2"/>
          </p:nvPr>
        </p:nvSpPr>
        <p:spPr/>
        <p:txBody>
          <a:bodyPr/>
          <a:lstStyle/>
          <a:p>
            <a:r>
              <a:rPr lang="en-CA" dirty="0" smtClean="0"/>
              <a:t>Parapox virus was identified</a:t>
            </a:r>
          </a:p>
          <a:p>
            <a:r>
              <a:rPr lang="en-CA" dirty="0" smtClean="0"/>
              <a:t>97% similar to the case from 2013</a:t>
            </a:r>
          </a:p>
          <a:p>
            <a:r>
              <a:rPr lang="en-US" dirty="0"/>
              <a:t>F14.1158H represents a novel PPV, designated equine </a:t>
            </a:r>
            <a:r>
              <a:rPr lang="en-US" dirty="0" err="1"/>
              <a:t>parapoxvirus</a:t>
            </a:r>
            <a:r>
              <a:rPr lang="en-US" dirty="0"/>
              <a:t> (</a:t>
            </a:r>
            <a:r>
              <a:rPr lang="en-US" dirty="0" err="1"/>
              <a:t>EqPPV</a:t>
            </a:r>
            <a:r>
              <a:rPr lang="en-US" dirty="0" smtClean="0"/>
              <a:t>)</a:t>
            </a:r>
          </a:p>
          <a:p>
            <a:r>
              <a:rPr lang="en-US" dirty="0"/>
              <a:t>L</a:t>
            </a:r>
            <a:r>
              <a:rPr lang="en-US" dirty="0" smtClean="0"/>
              <a:t>ow </a:t>
            </a:r>
            <a:r>
              <a:rPr lang="en-US" dirty="0"/>
              <a:t>specificity and sensitivity of pan-PPV PCR for </a:t>
            </a:r>
            <a:r>
              <a:rPr lang="en-US" dirty="0" err="1"/>
              <a:t>EqPPV</a:t>
            </a:r>
            <a:endParaRPr lang="en-US" dirty="0" smtClean="0"/>
          </a:p>
          <a:p>
            <a:r>
              <a:rPr lang="en-US" dirty="0" smtClean="0"/>
              <a:t>Most </a:t>
            </a:r>
            <a:r>
              <a:rPr lang="en-US" dirty="0" err="1" smtClean="0"/>
              <a:t>Parapox</a:t>
            </a:r>
            <a:r>
              <a:rPr lang="en-US" dirty="0" smtClean="0"/>
              <a:t> viruses are zoonotic</a:t>
            </a:r>
            <a:endParaRPr lang="en-CA" dirty="0"/>
          </a:p>
          <a:p>
            <a:endParaRPr lang="en-CA" dirty="0" smtClean="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4</a:t>
            </a:fld>
            <a:endParaRPr lang="en-US"/>
          </a:p>
        </p:txBody>
      </p:sp>
    </p:spTree>
    <p:extLst>
      <p:ext uri="{BB962C8B-B14F-4D97-AF65-F5344CB8AC3E}">
        <p14:creationId xmlns:p14="http://schemas.microsoft.com/office/powerpoint/2010/main" val="175050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651000" y="127000"/>
            <a:ext cx="889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b="1">
                <a:solidFill>
                  <a:srgbClr val="000000"/>
                </a:solidFill>
              </a:rPr>
              <a:t>Figure 1</a:t>
            </a:r>
          </a:p>
        </p:txBody>
      </p:sp>
      <p:pic>
        <p:nvPicPr>
          <p:cNvPr id="3" name="New picture"/>
          <p:cNvPicPr/>
          <p:nvPr/>
        </p:nvPicPr>
        <p:blipFill>
          <a:blip r:embed="rId2"/>
          <a:srcRect/>
          <a:stretch>
            <a:fillRect/>
          </a:stretch>
        </p:blipFill>
        <p:spPr>
          <a:xfrm>
            <a:off x="2286000" y="635000"/>
            <a:ext cx="7620000" cy="3606800"/>
          </a:xfrm>
          <a:prstGeom prst="rect">
            <a:avLst/>
          </a:prstGeom>
          <a:noFill/>
          <a:ln>
            <a:noFill/>
          </a:ln>
        </p:spPr>
      </p:pic>
      <p:sp>
        <p:nvSpPr>
          <p:cNvPr id="4" name="New shape"/>
          <p:cNvSpPr/>
          <p:nvPr/>
        </p:nvSpPr>
        <p:spPr>
          <a:xfrm>
            <a:off x="1651000" y="4953000"/>
            <a:ext cx="8890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lnSpcReduction="20000"/>
          </a:bodyPr>
          <a:lstStyle/>
          <a:p>
            <a:pPr algn="l"/>
            <a:r>
              <a:rPr lang="en-US">
                <a:solidFill>
                  <a:srgbClr val="000000"/>
                </a:solidFill>
              </a:rPr>
              <a:t>Figure 1. Macroscopic and histologic images of horse infected with possible novel parapoxvirus, Finland, 2013. A) Proliferative and ulcerative skin lesions were seen multifocally on the muzzle, ventral abdomen, and lower limbs (pictured). B) The main histological changes in samples of the skin lesions were severe multifocal lymphohistiocytic dermatitis with marked ballooning degeneration of the stratum granulosum and eosinophilic intrasytoplasmic inclusion bodies in many keratinocytes (arrows). Scale bar indicates 50 μm.</a:t>
            </a:r>
          </a:p>
        </p:txBody>
      </p:sp>
      <p:sp>
        <p:nvSpPr>
          <p:cNvPr id="5" name="New shape"/>
          <p:cNvSpPr/>
          <p:nvPr/>
        </p:nvSpPr>
        <p:spPr>
          <a:xfrm>
            <a:off x="1651000" y="6223000"/>
            <a:ext cx="8890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62500" lnSpcReduction="20000"/>
          </a:bodyPr>
          <a:lstStyle/>
          <a:p>
            <a:pPr algn="l"/>
            <a:r>
              <a:rPr lang="en-US" dirty="0" err="1">
                <a:solidFill>
                  <a:srgbClr val="000000"/>
                </a:solidFill>
              </a:rPr>
              <a:t>Airas</a:t>
            </a:r>
            <a:r>
              <a:rPr lang="en-US" dirty="0">
                <a:solidFill>
                  <a:srgbClr val="000000"/>
                </a:solidFill>
              </a:rPr>
              <a:t> N, </a:t>
            </a:r>
            <a:r>
              <a:rPr lang="en-US" dirty="0" err="1">
                <a:solidFill>
                  <a:srgbClr val="000000"/>
                </a:solidFill>
              </a:rPr>
              <a:t>Hautaniemi</a:t>
            </a:r>
            <a:r>
              <a:rPr lang="en-US" dirty="0">
                <a:solidFill>
                  <a:srgbClr val="000000"/>
                </a:solidFill>
              </a:rPr>
              <a:t> M, </a:t>
            </a:r>
            <a:r>
              <a:rPr lang="en-US" dirty="0" err="1">
                <a:solidFill>
                  <a:srgbClr val="000000"/>
                </a:solidFill>
              </a:rPr>
              <a:t>Syrjä</a:t>
            </a:r>
            <a:r>
              <a:rPr lang="en-US" dirty="0">
                <a:solidFill>
                  <a:srgbClr val="000000"/>
                </a:solidFill>
              </a:rPr>
              <a:t> P, </a:t>
            </a:r>
            <a:r>
              <a:rPr lang="en-US" dirty="0" err="1">
                <a:solidFill>
                  <a:srgbClr val="000000"/>
                </a:solidFill>
              </a:rPr>
              <a:t>Knuuttila</a:t>
            </a:r>
            <a:r>
              <a:rPr lang="en-US" dirty="0">
                <a:solidFill>
                  <a:srgbClr val="000000"/>
                </a:solidFill>
              </a:rPr>
              <a:t> A, </a:t>
            </a:r>
            <a:r>
              <a:rPr lang="en-US" dirty="0" err="1">
                <a:solidFill>
                  <a:srgbClr val="000000"/>
                </a:solidFill>
              </a:rPr>
              <a:t>Putkuri</a:t>
            </a:r>
            <a:r>
              <a:rPr lang="en-US" dirty="0">
                <a:solidFill>
                  <a:srgbClr val="000000"/>
                </a:solidFill>
              </a:rPr>
              <a:t> N, Coulter L, et al. Infection with Possible Novel </a:t>
            </a:r>
            <a:r>
              <a:rPr lang="en-US" dirty="0" err="1">
                <a:solidFill>
                  <a:srgbClr val="000000"/>
                </a:solidFill>
              </a:rPr>
              <a:t>Parapoxvirus</a:t>
            </a:r>
            <a:r>
              <a:rPr lang="en-US" dirty="0">
                <a:solidFill>
                  <a:srgbClr val="000000"/>
                </a:solidFill>
              </a:rPr>
              <a:t> in Horse, Finland, 2013. </a:t>
            </a:r>
            <a:r>
              <a:rPr lang="en-US" dirty="0" err="1">
                <a:solidFill>
                  <a:srgbClr val="000000"/>
                </a:solidFill>
              </a:rPr>
              <a:t>Emerg</a:t>
            </a:r>
            <a:r>
              <a:rPr lang="en-US" dirty="0">
                <a:solidFill>
                  <a:srgbClr val="000000"/>
                </a:solidFill>
              </a:rPr>
              <a:t> Infect Dis. 2016;22(7):1242-1245. </a:t>
            </a:r>
            <a:r>
              <a:rPr lang="en-US" dirty="0">
                <a:solidFill>
                  <a:srgbClr val="000000"/>
                </a:solidFill>
                <a:hlinkClick r:id="rId3"/>
              </a:rPr>
              <a:t>https://</a:t>
            </a:r>
            <a:r>
              <a:rPr lang="en-US" dirty="0" smtClean="0">
                <a:solidFill>
                  <a:srgbClr val="000000"/>
                </a:solidFill>
                <a:hlinkClick r:id="rId3"/>
              </a:rPr>
              <a:t>doi.org/10.3201/eid2207.151636</a:t>
            </a:r>
            <a:r>
              <a:rPr lang="en-US" dirty="0" smtClean="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385798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B18459C-5D3F-466B-B70D-EFCCECAFA19D}" type="slidenum">
              <a:rPr lang="en-US" smtClean="0"/>
              <a:pPr>
                <a:defRPr/>
              </a:pPr>
              <a:t>6</a:t>
            </a:fld>
            <a:endParaRPr lang="en-US"/>
          </a:p>
        </p:txBody>
      </p:sp>
      <p:pic>
        <p:nvPicPr>
          <p:cNvPr id="3" name="Picture 2"/>
          <p:cNvPicPr>
            <a:picLocks noChangeAspect="1"/>
          </p:cNvPicPr>
          <p:nvPr/>
        </p:nvPicPr>
        <p:blipFill>
          <a:blip r:embed="rId2"/>
          <a:stretch>
            <a:fillRect/>
          </a:stretch>
        </p:blipFill>
        <p:spPr>
          <a:xfrm>
            <a:off x="3448050" y="609600"/>
            <a:ext cx="5295900" cy="5638800"/>
          </a:xfrm>
          <a:prstGeom prst="rect">
            <a:avLst/>
          </a:prstGeom>
        </p:spPr>
      </p:pic>
      <p:sp>
        <p:nvSpPr>
          <p:cNvPr id="4" name="Rectangle 3"/>
          <p:cNvSpPr/>
          <p:nvPr/>
        </p:nvSpPr>
        <p:spPr>
          <a:xfrm>
            <a:off x="560439" y="6211669"/>
            <a:ext cx="6096000" cy="646331"/>
          </a:xfrm>
          <a:prstGeom prst="rect">
            <a:avLst/>
          </a:prstGeom>
        </p:spPr>
        <p:txBody>
          <a:bodyPr>
            <a:spAutoFit/>
          </a:bodyPr>
          <a:lstStyle/>
          <a:p>
            <a:r>
              <a:rPr lang="en-CA" dirty="0">
                <a:hlinkClick r:id="rId3"/>
              </a:rPr>
              <a:t>https://</a:t>
            </a:r>
            <a:r>
              <a:rPr lang="en-CA" dirty="0" smtClean="0">
                <a:hlinkClick r:id="rId3"/>
              </a:rPr>
              <a:t>www.researchgate.net/publication/293195700_Equine_Poxvirus_Infection_in_Western_Finland</a:t>
            </a:r>
            <a:r>
              <a:rPr lang="en-CA" dirty="0" smtClean="0"/>
              <a:t> </a:t>
            </a:r>
            <a:endParaRPr lang="en-CA" dirty="0"/>
          </a:p>
        </p:txBody>
      </p:sp>
    </p:spTree>
    <p:extLst>
      <p:ext uri="{BB962C8B-B14F-4D97-AF65-F5344CB8AC3E}">
        <p14:creationId xmlns:p14="http://schemas.microsoft.com/office/powerpoint/2010/main" val="1860432929"/>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20980</TotalTime>
  <Words>435</Words>
  <Application>Microsoft Office PowerPoint</Application>
  <PresentationFormat>Widescreen</PresentationFormat>
  <Paragraphs>47</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2_Office Theme</vt:lpstr>
      <vt:lpstr>Community for Emerging and Zoonotic Diseases Identifying emerging risks through collective intelligence</vt:lpstr>
      <vt:lpstr>USDA APHIS | Vesicular Stomatitis</vt:lpstr>
      <vt:lpstr>A case of bacteremia and pneumonia caused by Streptococcus equi subspecies equi infection in a 70-year-old female following horse exposure in rural Wyoming | Annals of Clinical Microbiology and Antimicrobials | Full Text (biomedcentral.com) </vt:lpstr>
      <vt:lpstr>Partial Genome Characterization of Novel Parapoxvirus in Horse, Finland - Volume 29, Number 9—September 2023 - Emerging Infectious Diseases journal - CDC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429</cp:revision>
  <dcterms:created xsi:type="dcterms:W3CDTF">2020-02-07T23:34:08Z</dcterms:created>
  <dcterms:modified xsi:type="dcterms:W3CDTF">2023-09-28T22:52:44Z</dcterms:modified>
</cp:coreProperties>
</file>