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330" r:id="rId3"/>
    <p:sldId id="327" r:id="rId4"/>
    <p:sldId id="265" r:id="rId5"/>
    <p:sldId id="263" r:id="rId6"/>
    <p:sldId id="309" r:id="rId7"/>
    <p:sldId id="324" r:id="rId8"/>
    <p:sldId id="325" r:id="rId9"/>
    <p:sldId id="326" r:id="rId10"/>
    <p:sldId id="316" r:id="rId11"/>
    <p:sldId id="321" r:id="rId12"/>
    <p:sldId id="322" r:id="rId13"/>
    <p:sldId id="323" r:id="rId14"/>
    <p:sldId id="317" r:id="rId15"/>
    <p:sldId id="328" r:id="rId16"/>
    <p:sldId id="329" r:id="rId17"/>
    <p:sldId id="31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95" autoAdjust="0"/>
    <p:restoredTop sz="91499" autoAdjust="0"/>
  </p:normalViewPr>
  <p:slideViewPr>
    <p:cSldViewPr snapToGrid="0">
      <p:cViewPr varScale="1">
        <p:scale>
          <a:sx n="59" d="100"/>
          <a:sy n="59" d="100"/>
        </p:scale>
        <p:origin x="76" y="3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5" qsCatId="simple" csTypeId="urn:microsoft.com/office/officeart/2005/8/colors/colorful5" csCatId="colorful" phldr="1"/>
      <dgm:spPr/>
      <dgm:t>
        <a:bodyPr/>
        <a:lstStyle/>
        <a:p>
          <a:endParaRPr lang="en-US"/>
        </a:p>
      </dgm:t>
    </dgm:pt>
    <dgm:pt modelId="{D423FB80-F2BD-4DDE-80B1-76F84FE09A02}">
      <dgm:prSet phldrT="[Text]" custT="1"/>
      <dgm:spPr/>
      <dgm:t>
        <a:bodyPr/>
        <a:lstStyle/>
        <a:p>
          <a:pPr>
            <a:defRPr b="1"/>
          </a:pPr>
          <a:r>
            <a:rPr lang="en-US" sz="2000" b="1" dirty="0" smtClean="0">
              <a:latin typeface="+mj-lt"/>
            </a:rPr>
            <a:t>1</a:t>
          </a:r>
          <a:r>
            <a:rPr lang="en-US" sz="2000" b="1" baseline="30000" dirty="0" smtClean="0">
              <a:latin typeface="+mj-lt"/>
            </a:rPr>
            <a:t>st</a:t>
          </a:r>
          <a:r>
            <a:rPr lang="en-US" sz="2000" b="1" dirty="0" smtClean="0">
              <a:latin typeface="+mj-lt"/>
            </a:rPr>
            <a:t> Week October 2022</a:t>
          </a:r>
          <a:endParaRPr lang="en-US" sz="2000" b="1" dirty="0">
            <a:latin typeface="+mj-lt"/>
          </a:endParaRPr>
        </a:p>
      </dgm:t>
    </dgm:pt>
    <dgm:pt modelId="{9B1CA3FF-D252-4AF5-8F50-CFC93ACA9175}" type="parTrans" cxnId="{5BF3B7B1-A779-4E2D-8625-77DE0CA38FEE}">
      <dgm:prSet/>
      <dgm:spPr/>
      <dgm:t>
        <a:bodyPr/>
        <a:lstStyle/>
        <a:p>
          <a:endParaRPr lang="en-US" b="1"/>
        </a:p>
      </dgm:t>
    </dgm:pt>
    <dgm:pt modelId="{EBE862E1-9761-4AA7-AA00-BD79FA3B27DD}" type="sibTrans" cxnId="{5BF3B7B1-A779-4E2D-8625-77DE0CA38FEE}">
      <dgm:prSet/>
      <dgm:spPr/>
      <dgm:t>
        <a:bodyPr/>
        <a:lstStyle/>
        <a:p>
          <a:endParaRPr lang="en-US" b="1"/>
        </a:p>
      </dgm:t>
    </dgm:pt>
    <dgm:pt modelId="{245E128E-7700-4C91-9411-CDD1DCA94D67}">
      <dgm:prSet phldrT="[Text]" custT="1"/>
      <dgm:spPr/>
      <dgm:t>
        <a:bodyPr/>
        <a:lstStyle/>
        <a:p>
          <a:r>
            <a:rPr lang="en-US" sz="1400" b="1" i="0" kern="1200" dirty="0" smtClean="0">
              <a:latin typeface="+mn-lt"/>
              <a:ea typeface="+mn-ea"/>
              <a:cs typeface="+mn-cs"/>
            </a:rPr>
            <a:t>Increased mortality (0.77%) in barns closest to manure storage facility</a:t>
          </a:r>
        </a:p>
        <a:p>
          <a:r>
            <a:rPr lang="en-US" sz="1400" b="1" i="0" kern="1200" dirty="0" smtClean="0">
              <a:latin typeface="+mn-lt"/>
              <a:ea typeface="+mn-ea"/>
              <a:cs typeface="+mn-cs"/>
            </a:rPr>
            <a:t>Hotspots in a few barns, 2-4 cages with 100% mortality in 1-2 days</a:t>
          </a:r>
        </a:p>
        <a:p>
          <a:r>
            <a:rPr lang="en-US" sz="1400" b="1" i="0" kern="1200" dirty="0" smtClean="0">
              <a:latin typeface="+mn-lt"/>
              <a:ea typeface="+mn-ea"/>
              <a:cs typeface="+mn-cs"/>
            </a:rPr>
            <a:t>Oropharyngeal Swabs Oct </a:t>
          </a:r>
          <a:r>
            <a:rPr lang="en-US" sz="1600" b="1" i="0" kern="1200" dirty="0" smtClean="0">
              <a:latin typeface="+mn-lt"/>
              <a:ea typeface="+mn-ea"/>
              <a:cs typeface="+mn-cs"/>
            </a:rPr>
            <a:t>4</a:t>
          </a:r>
        </a:p>
      </dgm:t>
    </dgm:pt>
    <dgm:pt modelId="{B4D95EBA-0423-4AFA-B379-E030341B1F23}" type="parTrans" cxnId="{68D35F9D-DABF-4E5A-94D4-F988D8E84907}">
      <dgm:prSet/>
      <dgm:spPr/>
      <dgm:t>
        <a:bodyPr/>
        <a:lstStyle/>
        <a:p>
          <a:endParaRPr lang="en-US" b="1"/>
        </a:p>
      </dgm:t>
    </dgm:pt>
    <dgm:pt modelId="{4963BA97-D4C5-477B-9B0D-68DB38F61579}" type="sibTrans" cxnId="{68D35F9D-DABF-4E5A-94D4-F988D8E84907}">
      <dgm:prSet/>
      <dgm:spPr/>
      <dgm:t>
        <a:bodyPr/>
        <a:lstStyle/>
        <a:p>
          <a:endParaRPr lang="en-US" b="1"/>
        </a:p>
      </dgm:t>
    </dgm:pt>
    <dgm:pt modelId="{F01D5F9E-ABC5-4560-ACB4-E6CFBC60BFF2}">
      <dgm:prSet custT="1"/>
      <dgm:spPr/>
      <dgm:t>
        <a:bodyPr/>
        <a:lstStyle/>
        <a:p>
          <a:pPr>
            <a:defRPr b="1"/>
          </a:pPr>
          <a:r>
            <a:rPr lang="en-US" sz="2000" b="1" dirty="0" smtClean="0">
              <a:latin typeface="+mj-lt"/>
            </a:rPr>
            <a:t>October 7 2022</a:t>
          </a:r>
          <a:endParaRPr lang="en-US" sz="2000" b="1" dirty="0">
            <a:latin typeface="+mj-lt"/>
          </a:endParaRPr>
        </a:p>
      </dgm:t>
    </dgm:pt>
    <dgm:pt modelId="{FEAC3315-4B36-4E3C-89B3-70A50C7F13CC}" type="parTrans" cxnId="{4B61AF65-3991-4A24-9475-D4AA0127738F}">
      <dgm:prSet/>
      <dgm:spPr/>
      <dgm:t>
        <a:bodyPr/>
        <a:lstStyle/>
        <a:p>
          <a:endParaRPr lang="en-US" b="1"/>
        </a:p>
      </dgm:t>
    </dgm:pt>
    <dgm:pt modelId="{36ABC0D0-B41E-401C-840C-2AFBE73989B4}" type="sibTrans" cxnId="{4B61AF65-3991-4A24-9475-D4AA0127738F}">
      <dgm:prSet/>
      <dgm:spPr/>
      <dgm:t>
        <a:bodyPr/>
        <a:lstStyle/>
        <a:p>
          <a:endParaRPr lang="en-US" b="1"/>
        </a:p>
      </dgm:t>
    </dgm:pt>
    <dgm:pt modelId="{3280BE73-5C4D-4941-9102-E5930904556F}">
      <dgm:prSet custT="1"/>
      <dgm:spPr/>
      <dgm:t>
        <a:bodyPr/>
        <a:lstStyle/>
        <a:p>
          <a:pPr marL="0" lvl="0" indent="0" algn="l" defTabSz="533400">
            <a:lnSpc>
              <a:spcPct val="90000"/>
            </a:lnSpc>
            <a:spcBef>
              <a:spcPct val="0"/>
            </a:spcBef>
            <a:spcAft>
              <a:spcPct val="35000"/>
            </a:spcAft>
            <a:buNone/>
          </a:pPr>
          <a:r>
            <a:rPr lang="en-US" sz="1400" b="1" i="0" kern="1200" dirty="0" smtClean="0">
              <a:latin typeface="+mn-lt"/>
              <a:ea typeface="+mn-ea"/>
              <a:cs typeface="+mn-cs"/>
            </a:rPr>
            <a:t>Mortality increases in neighboring barns</a:t>
          </a:r>
        </a:p>
        <a:p>
          <a:pPr marL="0" lvl="0" indent="0" algn="l" defTabSz="533400">
            <a:lnSpc>
              <a:spcPct val="90000"/>
            </a:lnSpc>
            <a:spcBef>
              <a:spcPct val="0"/>
            </a:spcBef>
            <a:spcAft>
              <a:spcPct val="35000"/>
            </a:spcAft>
            <a:buNone/>
          </a:pPr>
          <a:r>
            <a:rPr lang="en-US" sz="1400" b="1" i="0" kern="1200" dirty="0" smtClean="0">
              <a:latin typeface="+mn-lt"/>
              <a:ea typeface="+mn-ea"/>
              <a:cs typeface="+mn-cs"/>
            </a:rPr>
            <a:t>Anorexia, depression, </a:t>
          </a:r>
          <a:r>
            <a:rPr lang="en-US" sz="1400" b="1" i="0" kern="1200" dirty="0" err="1" smtClean="0">
              <a:latin typeface="+mn-lt"/>
              <a:ea typeface="+mn-ea"/>
              <a:cs typeface="+mn-cs"/>
            </a:rPr>
            <a:t>hypersalivation</a:t>
          </a:r>
          <a:r>
            <a:rPr lang="en-US" sz="1400" b="1" i="0" kern="1200" dirty="0" smtClean="0">
              <a:latin typeface="+mn-lt"/>
              <a:ea typeface="+mn-ea"/>
              <a:cs typeface="+mn-cs"/>
            </a:rPr>
            <a:t>, bloody snouts and neurological signs</a:t>
          </a:r>
        </a:p>
        <a:p>
          <a:pPr marL="0" lvl="0" indent="0" algn="l" defTabSz="533400">
            <a:lnSpc>
              <a:spcPct val="90000"/>
            </a:lnSpc>
            <a:spcBef>
              <a:spcPct val="0"/>
            </a:spcBef>
            <a:spcAft>
              <a:spcPct val="35000"/>
            </a:spcAft>
            <a:buNone/>
          </a:pPr>
          <a:r>
            <a:rPr lang="en-US" sz="1400" b="1" i="0" kern="1200" dirty="0" smtClean="0">
              <a:latin typeface="+mn-lt"/>
              <a:ea typeface="+mn-ea"/>
              <a:cs typeface="+mn-cs"/>
            </a:rPr>
            <a:t>PCR positive with high viral loads</a:t>
          </a:r>
          <a:endParaRPr lang="en-US" sz="1400" b="1" i="0" kern="1200" dirty="0">
            <a:latin typeface="+mn-lt"/>
            <a:ea typeface="+mn-ea"/>
            <a:cs typeface="+mn-cs"/>
          </a:endParaRPr>
        </a:p>
      </dgm:t>
    </dgm:pt>
    <dgm:pt modelId="{596FE3BE-79D4-47E4-8416-EDF8385B1DE9}" type="parTrans" cxnId="{B9B38C7F-D679-4A39-B742-6501D3961044}">
      <dgm:prSet/>
      <dgm:spPr/>
      <dgm:t>
        <a:bodyPr/>
        <a:lstStyle/>
        <a:p>
          <a:endParaRPr lang="en-US" b="1"/>
        </a:p>
      </dgm:t>
    </dgm:pt>
    <dgm:pt modelId="{8E22D1FB-CF90-47F0-B06E-C66C75D54226}" type="sibTrans" cxnId="{B9B38C7F-D679-4A39-B742-6501D3961044}">
      <dgm:prSet/>
      <dgm:spPr/>
      <dgm:t>
        <a:bodyPr/>
        <a:lstStyle/>
        <a:p>
          <a:endParaRPr lang="en-US" b="1"/>
        </a:p>
      </dgm:t>
    </dgm:pt>
    <dgm:pt modelId="{47BE8E0B-496B-44FC-825E-C2A10D821DC9}">
      <dgm:prSet custT="1"/>
      <dgm:spPr/>
      <dgm:t>
        <a:bodyPr/>
        <a:lstStyle/>
        <a:p>
          <a:pPr marL="0" lvl="0" indent="0" algn="l" defTabSz="533400">
            <a:lnSpc>
              <a:spcPct val="90000"/>
            </a:lnSpc>
            <a:spcBef>
              <a:spcPct val="0"/>
            </a:spcBef>
            <a:spcAft>
              <a:spcPct val="35000"/>
            </a:spcAft>
            <a:buNone/>
          </a:pPr>
          <a:r>
            <a:rPr lang="en-US" sz="1700" b="1" i="0" kern="1200" dirty="0" smtClean="0">
              <a:latin typeface="+mn-lt"/>
              <a:ea typeface="+mn-ea"/>
              <a:cs typeface="+mn-cs"/>
            </a:rPr>
            <a:t>RT-PCR positive for H5N1 (</a:t>
          </a:r>
          <a:r>
            <a:rPr lang="en-US" sz="1700" b="1" i="0" kern="1200" dirty="0" err="1" smtClean="0">
              <a:latin typeface="+mn-lt"/>
              <a:ea typeface="+mn-ea"/>
              <a:cs typeface="+mn-cs"/>
            </a:rPr>
            <a:t>neg</a:t>
          </a:r>
          <a:r>
            <a:rPr lang="en-US" sz="1700" b="1" i="0" kern="1200" dirty="0" smtClean="0">
              <a:latin typeface="+mn-lt"/>
              <a:ea typeface="+mn-ea"/>
              <a:cs typeface="+mn-cs"/>
            </a:rPr>
            <a:t> for COVID)</a:t>
          </a:r>
        </a:p>
        <a:p>
          <a:pPr marL="0" lvl="0" indent="0" algn="l" defTabSz="533400">
            <a:lnSpc>
              <a:spcPct val="90000"/>
            </a:lnSpc>
            <a:spcBef>
              <a:spcPct val="0"/>
            </a:spcBef>
            <a:spcAft>
              <a:spcPct val="35000"/>
            </a:spcAft>
            <a:buNone/>
          </a:pPr>
          <a:r>
            <a:rPr lang="en-US" sz="1700" b="1" i="0" kern="1200" dirty="0" smtClean="0">
              <a:latin typeface="+mn-lt"/>
              <a:ea typeface="+mn-ea"/>
              <a:cs typeface="+mn-cs"/>
            </a:rPr>
            <a:t>PM = hemorrhagic pneumonia</a:t>
          </a:r>
          <a:endParaRPr lang="en-US" sz="1700" b="1" i="0" kern="1200" dirty="0">
            <a:latin typeface="+mn-lt"/>
            <a:ea typeface="+mn-ea"/>
            <a:cs typeface="+mn-cs"/>
          </a:endParaRPr>
        </a:p>
      </dgm:t>
    </dgm:pt>
    <dgm:pt modelId="{26C37286-A207-4C3A-8F03-B64C4EB72DB8}" type="parTrans" cxnId="{47F4D29A-7D65-4C2F-8677-61780F0F1118}">
      <dgm:prSet/>
      <dgm:spPr/>
      <dgm:t>
        <a:bodyPr/>
        <a:lstStyle/>
        <a:p>
          <a:endParaRPr lang="en-US" b="1"/>
        </a:p>
      </dgm:t>
    </dgm:pt>
    <dgm:pt modelId="{258C30B8-1EDE-458F-9BAB-BD0E5C8E1BF9}" type="sibTrans" cxnId="{47F4D29A-7D65-4C2F-8677-61780F0F1118}">
      <dgm:prSet/>
      <dgm:spPr/>
      <dgm:t>
        <a:bodyPr/>
        <a:lstStyle/>
        <a:p>
          <a:endParaRPr lang="en-US" b="1"/>
        </a:p>
      </dgm:t>
    </dgm:pt>
    <dgm:pt modelId="{1827863D-2FA1-48D1-81C4-0E7D31ADB47E}">
      <dgm:prSet custT="1"/>
      <dgm:spPr/>
      <dgm:t>
        <a:bodyPr/>
        <a:lstStyle/>
        <a:p>
          <a:pPr marL="0" lvl="0" indent="0" algn="l" defTabSz="533400">
            <a:lnSpc>
              <a:spcPct val="90000"/>
            </a:lnSpc>
            <a:spcBef>
              <a:spcPct val="0"/>
            </a:spcBef>
            <a:spcAft>
              <a:spcPct val="35000"/>
            </a:spcAft>
            <a:buNone/>
          </a:pPr>
          <a:r>
            <a:rPr lang="en-US" sz="1600" b="1" i="0" kern="1200" dirty="0" smtClean="0">
              <a:latin typeface="+mn-lt"/>
              <a:ea typeface="+mn-ea"/>
              <a:cs typeface="+mn-cs"/>
            </a:rPr>
            <a:t>Genotypes from 4 samples within affected barns cluster together (99.8 – 100% similarity)</a:t>
          </a:r>
          <a:endParaRPr lang="en-US" sz="1600" b="1" i="0" kern="1200" dirty="0">
            <a:latin typeface="+mn-lt"/>
            <a:ea typeface="+mn-ea"/>
            <a:cs typeface="+mn-cs"/>
          </a:endParaRPr>
        </a:p>
      </dgm:t>
    </dgm:pt>
    <dgm:pt modelId="{B426C98F-7250-4E9E-84CB-E9FC83F8CB06}" type="parTrans" cxnId="{7749B4AD-5089-49E7-8F6B-1B2382C9B50E}">
      <dgm:prSet/>
      <dgm:spPr/>
      <dgm:t>
        <a:bodyPr/>
        <a:lstStyle/>
        <a:p>
          <a:endParaRPr lang="en-US" b="1"/>
        </a:p>
      </dgm:t>
    </dgm:pt>
    <dgm:pt modelId="{D0D7EB30-49F6-43D6-AF40-1B9302B3ADF0}" type="sibTrans" cxnId="{7749B4AD-5089-49E7-8F6B-1B2382C9B50E}">
      <dgm:prSet/>
      <dgm:spPr/>
      <dgm:t>
        <a:bodyPr/>
        <a:lstStyle/>
        <a:p>
          <a:endParaRPr lang="en-US" b="1"/>
        </a:p>
      </dgm:t>
    </dgm:pt>
    <dgm:pt modelId="{CF564C6C-7771-4FD5-B851-B5B84730268F}">
      <dgm:prSet custT="1"/>
      <dgm:spPr/>
      <dgm:t>
        <a:bodyPr/>
        <a:lstStyle/>
        <a:p>
          <a:pPr marL="0" lvl="0" indent="0" algn="l" defTabSz="533400">
            <a:lnSpc>
              <a:spcPct val="90000"/>
            </a:lnSpc>
            <a:spcBef>
              <a:spcPct val="0"/>
            </a:spcBef>
            <a:spcAft>
              <a:spcPct val="35000"/>
            </a:spcAft>
            <a:buNone/>
          </a:pPr>
          <a:r>
            <a:rPr lang="en-US" sz="1600" b="1" i="0" kern="1200" dirty="0" smtClean="0">
              <a:latin typeface="+mn-lt"/>
              <a:ea typeface="+mn-ea"/>
              <a:cs typeface="+mn-cs"/>
            </a:rPr>
            <a:t>Farm Depopulated</a:t>
          </a:r>
          <a:endParaRPr lang="en-US" sz="1600" b="1" i="0" kern="1200" dirty="0">
            <a:latin typeface="+mn-lt"/>
            <a:ea typeface="+mn-ea"/>
            <a:cs typeface="+mn-cs"/>
          </a:endParaRPr>
        </a:p>
      </dgm:t>
    </dgm:pt>
    <dgm:pt modelId="{5A57A755-D716-4DC9-9A51-20693042AFC8}" type="parTrans" cxnId="{5F80C7E1-A7BD-418E-A665-3DAF3DEDF5A4}">
      <dgm:prSet/>
      <dgm:spPr/>
      <dgm:t>
        <a:bodyPr/>
        <a:lstStyle/>
        <a:p>
          <a:endParaRPr lang="en-US" b="1"/>
        </a:p>
      </dgm:t>
    </dgm:pt>
    <dgm:pt modelId="{024A7FBC-BB10-4242-BAF3-82678A4C13DA}" type="sibTrans" cxnId="{5F80C7E1-A7BD-418E-A665-3DAF3DEDF5A4}">
      <dgm:prSet/>
      <dgm:spPr/>
      <dgm:t>
        <a:bodyPr/>
        <a:lstStyle/>
        <a:p>
          <a:endParaRPr lang="en-US" b="1"/>
        </a:p>
      </dgm:t>
    </dgm:pt>
    <dgm:pt modelId="{A59C9EB4-4836-41EA-88FC-E68E29755DEF}">
      <dgm:prSet custT="1"/>
      <dgm:spPr/>
      <dgm:t>
        <a:bodyPr/>
        <a:lstStyle/>
        <a:p>
          <a:pPr>
            <a:defRPr b="1"/>
          </a:pPr>
          <a:r>
            <a:rPr lang="en-US" sz="2000" b="1" dirty="0" smtClean="0">
              <a:latin typeface="+mj-lt"/>
            </a:rPr>
            <a:t>November 17 2022</a:t>
          </a:r>
          <a:endParaRPr lang="en-US" sz="2000" b="1" dirty="0">
            <a:latin typeface="+mj-lt"/>
          </a:endParaRPr>
        </a:p>
      </dgm:t>
    </dgm:pt>
    <dgm:pt modelId="{62C75627-0A71-4E35-B62B-749D8AB3C189}" type="sibTrans" cxnId="{C2A8B52A-540B-46B5-A43B-27FAF06A13EF}">
      <dgm:prSet/>
      <dgm:spPr/>
      <dgm:t>
        <a:bodyPr/>
        <a:lstStyle/>
        <a:p>
          <a:endParaRPr lang="en-US" b="1"/>
        </a:p>
      </dgm:t>
    </dgm:pt>
    <dgm:pt modelId="{C486CA18-5D6B-49AD-B92C-52313E993EC5}" type="parTrans" cxnId="{C2A8B52A-540B-46B5-A43B-27FAF06A13EF}">
      <dgm:prSet/>
      <dgm:spPr/>
      <dgm:t>
        <a:bodyPr/>
        <a:lstStyle/>
        <a:p>
          <a:endParaRPr lang="en-US" b="1"/>
        </a:p>
      </dgm:t>
    </dgm:pt>
    <dgm:pt modelId="{A7F4784E-75AE-4F03-B342-C71355D1ACCF}">
      <dgm:prSet custT="1"/>
      <dgm:spPr/>
      <dgm:t>
        <a:bodyPr/>
        <a:lstStyle/>
        <a:p>
          <a:pPr>
            <a:defRPr b="1"/>
          </a:pPr>
          <a:r>
            <a:rPr lang="en-US" sz="2000" b="1" dirty="0" smtClean="0">
              <a:latin typeface="+mj-lt"/>
            </a:rPr>
            <a:t>October 18 2022</a:t>
          </a:r>
          <a:endParaRPr lang="en-US" sz="2000" b="1" dirty="0">
            <a:latin typeface="+mj-lt"/>
          </a:endParaRPr>
        </a:p>
      </dgm:t>
    </dgm:pt>
    <dgm:pt modelId="{3078DB00-0C2A-4587-8661-74E5E36CBCA7}" type="sibTrans" cxnId="{33DFDD33-182D-44AF-9877-B1DCECE3CC9D}">
      <dgm:prSet/>
      <dgm:spPr/>
      <dgm:t>
        <a:bodyPr/>
        <a:lstStyle/>
        <a:p>
          <a:endParaRPr lang="en-US" b="1"/>
        </a:p>
      </dgm:t>
    </dgm:pt>
    <dgm:pt modelId="{E8170CB0-7D27-4024-BF4D-F79F86202313}" type="parTrans" cxnId="{33DFDD33-182D-44AF-9877-B1DCECE3CC9D}">
      <dgm:prSet/>
      <dgm:spPr/>
      <dgm:t>
        <a:bodyPr/>
        <a:lstStyle/>
        <a:p>
          <a:endParaRPr lang="en-US" b="1"/>
        </a:p>
      </dgm:t>
    </dgm:pt>
    <dgm:pt modelId="{454D56AF-0D14-43A4-A4AA-2274946C5116}">
      <dgm:prSet custT="1"/>
      <dgm:spPr/>
      <dgm:t>
        <a:bodyPr/>
        <a:lstStyle/>
        <a:p>
          <a:pPr>
            <a:defRPr b="1"/>
          </a:pPr>
          <a:r>
            <a:rPr lang="en-US" sz="2000" b="1" dirty="0" smtClean="0">
              <a:latin typeface="+mj-lt"/>
            </a:rPr>
            <a:t>Oct 17-23 2022</a:t>
          </a:r>
          <a:endParaRPr lang="en-US" sz="2000" b="1" dirty="0">
            <a:latin typeface="+mj-lt"/>
          </a:endParaRPr>
        </a:p>
      </dgm:t>
    </dgm:pt>
    <dgm:pt modelId="{511F28C0-50D9-4CBB-862C-2AD0ACC17105}" type="sibTrans" cxnId="{5A3B2130-5035-4E61-92B1-343AA432C9DF}">
      <dgm:prSet/>
      <dgm:spPr/>
      <dgm:t>
        <a:bodyPr/>
        <a:lstStyle/>
        <a:p>
          <a:endParaRPr lang="en-US" b="1"/>
        </a:p>
      </dgm:t>
    </dgm:pt>
    <dgm:pt modelId="{340931FA-0A09-49B9-99A7-6650F93FDC08}" type="parTrans" cxnId="{5A3B2130-5035-4E61-92B1-343AA432C9DF}">
      <dgm:prSet/>
      <dgm:spPr/>
      <dgm:t>
        <a:bodyPr/>
        <a:lstStyle/>
        <a:p>
          <a:endParaRPr lang="en-US" b="1"/>
        </a:p>
      </dgm:t>
    </dgm:pt>
    <dgm:pt modelId="{A2ED69A3-F9DF-402D-90D9-873B0249EAAE}">
      <dgm:prSet custT="1"/>
      <dgm:spPr/>
      <dgm:t>
        <a:bodyPr/>
        <a:lstStyle/>
        <a:p>
          <a:pPr>
            <a:defRPr b="1"/>
          </a:pPr>
          <a:r>
            <a:rPr lang="en-US" sz="2000" b="1" dirty="0" smtClean="0">
              <a:latin typeface="+mj-lt"/>
            </a:rPr>
            <a:t>October 18-26 2022 sampling dates</a:t>
          </a:r>
          <a:endParaRPr lang="en-US" sz="2000" b="1" dirty="0">
            <a:latin typeface="+mj-lt"/>
          </a:endParaRPr>
        </a:p>
      </dgm:t>
    </dgm:pt>
    <dgm:pt modelId="{D2D6FE12-43A5-4156-9711-515E4E103631}" type="parTrans" cxnId="{74C4B34F-FBA8-425F-92E1-2E5E1B9DA840}">
      <dgm:prSet/>
      <dgm:spPr/>
      <dgm:t>
        <a:bodyPr/>
        <a:lstStyle/>
        <a:p>
          <a:endParaRPr lang="en-US" b="1"/>
        </a:p>
      </dgm:t>
    </dgm:pt>
    <dgm:pt modelId="{57B70675-B008-4082-A833-E4B12A492414}" type="sibTrans" cxnId="{74C4B34F-FBA8-425F-92E1-2E5E1B9DA840}">
      <dgm:prSet/>
      <dgm:spPr/>
      <dgm:t>
        <a:bodyPr/>
        <a:lstStyle/>
        <a:p>
          <a:endParaRPr lang="en-US" b="1"/>
        </a:p>
      </dgm:t>
    </dgm:pt>
    <dgm:pt modelId="{622FBC0A-775E-4153-8477-653A28CB65E2}">
      <dgm:prSet custT="1"/>
      <dgm:spPr/>
      <dgm:t>
        <a:bodyPr/>
        <a:lstStyle/>
        <a:p>
          <a:pPr algn="l"/>
          <a:r>
            <a:rPr lang="en-US" sz="1800" b="1" i="0" dirty="0" smtClean="0"/>
            <a:t>Mortality rate increased (4.3%)</a:t>
          </a:r>
        </a:p>
      </dgm:t>
    </dgm:pt>
    <dgm:pt modelId="{54C744BD-9F94-4588-9DE6-587A3CC4C386}" type="parTrans" cxnId="{AA9C99E5-8121-409A-A368-772148054C66}">
      <dgm:prSet/>
      <dgm:spPr/>
      <dgm:t>
        <a:bodyPr/>
        <a:lstStyle/>
        <a:p>
          <a:endParaRPr lang="en-US" b="1"/>
        </a:p>
      </dgm:t>
    </dgm:pt>
    <dgm:pt modelId="{8E3ABB7B-09F6-4EB9-B79A-024F9441F7F6}" type="sibTrans" cxnId="{AA9C99E5-8121-409A-A368-772148054C66}">
      <dgm:prSet/>
      <dgm:spPr/>
      <dgm:t>
        <a:bodyPr/>
        <a:lstStyle/>
        <a:p>
          <a:endParaRPr lang="en-US" b="1"/>
        </a:p>
      </dgm:t>
    </dgm:pt>
    <dgm:pt modelId="{0C0036C2-0095-4EB3-9BE5-242C2EB742A1}">
      <dgm:prSet phldrT="[Text]" custT="1"/>
      <dgm:spPr/>
      <dgm:t>
        <a:bodyPr/>
        <a:lstStyle/>
        <a:p>
          <a:pPr>
            <a:defRPr b="1"/>
          </a:pPr>
          <a:r>
            <a:rPr lang="en-US" sz="2000" b="1" dirty="0" smtClean="0">
              <a:latin typeface="+mj-lt"/>
            </a:rPr>
            <a:t>September 2022</a:t>
          </a:r>
          <a:endParaRPr lang="en-US" sz="2000" b="1" dirty="0">
            <a:latin typeface="+mj-lt"/>
          </a:endParaRPr>
        </a:p>
      </dgm:t>
    </dgm:pt>
    <dgm:pt modelId="{F2137D9F-70C0-4AF7-A775-AA799B0EDFE3}" type="parTrans" cxnId="{05D78247-5C5B-4484-A189-859EC588F771}">
      <dgm:prSet/>
      <dgm:spPr/>
      <dgm:t>
        <a:bodyPr/>
        <a:lstStyle/>
        <a:p>
          <a:endParaRPr lang="en-US" b="1"/>
        </a:p>
      </dgm:t>
    </dgm:pt>
    <dgm:pt modelId="{294C5F25-AEE4-49B0-A75F-D791D2AB0C2F}" type="sibTrans" cxnId="{05D78247-5C5B-4484-A189-859EC588F771}">
      <dgm:prSet/>
      <dgm:spPr/>
      <dgm:t>
        <a:bodyPr/>
        <a:lstStyle/>
        <a:p>
          <a:endParaRPr lang="en-US" b="1"/>
        </a:p>
      </dgm:t>
    </dgm:pt>
    <dgm:pt modelId="{68655DBE-48C1-45A2-89F8-6EBD249FDEA5}">
      <dgm:prSet custT="1"/>
      <dgm:spPr/>
      <dgm:t>
        <a:bodyPr/>
        <a:lstStyle/>
        <a:p>
          <a:r>
            <a:rPr lang="en-US" sz="1600" b="1" dirty="0" smtClean="0"/>
            <a:t>Wild birds in A Coruna, and neighboring province found infected with H5N1</a:t>
          </a:r>
        </a:p>
      </dgm:t>
    </dgm:pt>
    <dgm:pt modelId="{E5A2BBA8-AE8E-4319-B4EB-4830F77CB087}" type="parTrans" cxnId="{AC7AE701-BDB6-4A1C-A8EA-26E9DD74C6A4}">
      <dgm:prSet/>
      <dgm:spPr/>
      <dgm:t>
        <a:bodyPr/>
        <a:lstStyle/>
        <a:p>
          <a:endParaRPr lang="en-US" b="1"/>
        </a:p>
      </dgm:t>
    </dgm:pt>
    <dgm:pt modelId="{3C1F114D-B067-46AD-A84E-2A8C65D78BF5}" type="sibTrans" cxnId="{AC7AE701-BDB6-4A1C-A8EA-26E9DD74C6A4}">
      <dgm:prSet/>
      <dgm:spPr/>
      <dgm:t>
        <a:bodyPr/>
        <a:lstStyle/>
        <a:p>
          <a:endParaRPr lang="en-US" b="1"/>
        </a:p>
      </dgm:t>
    </dgm:pt>
    <dgm:pt modelId="{687CC7BD-79EF-4A0F-BDD3-809BFA49E6BE}" type="pres">
      <dgm:prSet presAssocID="{FF3CD410-5E2E-4080-A893-907D31D22CB3}" presName="root" presStyleCnt="0">
        <dgm:presLayoutVars>
          <dgm:chMax/>
          <dgm:chPref/>
          <dgm:animLvl val="lvl"/>
        </dgm:presLayoutVars>
      </dgm:prSet>
      <dgm:spPr/>
      <dgm:t>
        <a:bodyPr/>
        <a:lstStyle/>
        <a:p>
          <a:endParaRPr lang="en-US"/>
        </a:p>
      </dgm:t>
    </dgm:pt>
    <dgm:pt modelId="{6168B371-2815-4661-9209-F8A29814ADCC}" type="pres">
      <dgm:prSet presAssocID="{FF3CD410-5E2E-4080-A893-907D31D22CB3}" presName="divider" presStyleLbl="fgAcc1" presStyleIdx="0" presStyleCnt="1"/>
      <dgm:spPr/>
      <dgm:t>
        <a:bodyPr/>
        <a:lstStyle/>
        <a:p>
          <a:endParaRPr lang="en-US"/>
        </a:p>
      </dgm:t>
    </dgm:pt>
    <dgm:pt modelId="{4C5F54B5-504F-4069-AF1D-9A370FBD268C}" type="pres">
      <dgm:prSet presAssocID="{FF3CD410-5E2E-4080-A893-907D31D22CB3}" presName="nodes" presStyleCnt="0">
        <dgm:presLayoutVars>
          <dgm:chMax/>
          <dgm:chPref/>
          <dgm:animLvl val="lvl"/>
        </dgm:presLayoutVars>
      </dgm:prSet>
      <dgm:spPr/>
      <dgm:t>
        <a:bodyPr/>
        <a:lstStyle/>
        <a:p>
          <a:endParaRPr lang="en-US"/>
        </a:p>
      </dgm:t>
    </dgm:pt>
    <dgm:pt modelId="{3ED1396C-1B8F-4748-ACB1-15A69922001B}" type="pres">
      <dgm:prSet presAssocID="{0C0036C2-0095-4EB3-9BE5-242C2EB742A1}" presName="composite" presStyleCnt="0"/>
      <dgm:spPr/>
    </dgm:pt>
    <dgm:pt modelId="{7442552F-87D0-4D8B-A8A3-BC0D5A73AF05}" type="pres">
      <dgm:prSet presAssocID="{0C0036C2-0095-4EB3-9BE5-242C2EB742A1}" presName="L1TextContainer" presStyleLbl="alignNode1" presStyleIdx="0" presStyleCnt="7">
        <dgm:presLayoutVars>
          <dgm:chMax val="1"/>
          <dgm:chPref val="1"/>
          <dgm:bulletEnabled val="1"/>
        </dgm:presLayoutVars>
      </dgm:prSet>
      <dgm:spPr/>
      <dgm:t>
        <a:bodyPr/>
        <a:lstStyle/>
        <a:p>
          <a:endParaRPr lang="en-US"/>
        </a:p>
      </dgm:t>
    </dgm:pt>
    <dgm:pt modelId="{E7603AF3-5C0B-4D1D-B038-27B7E3E38961}" type="pres">
      <dgm:prSet presAssocID="{0C0036C2-0095-4EB3-9BE5-242C2EB742A1}" presName="L2TextContainerWrapper" presStyleCnt="0">
        <dgm:presLayoutVars>
          <dgm:bulletEnabled val="1"/>
        </dgm:presLayoutVars>
      </dgm:prSet>
      <dgm:spPr/>
    </dgm:pt>
    <dgm:pt modelId="{8D61CC99-4377-4A0C-8A39-A394060CAD63}" type="pres">
      <dgm:prSet presAssocID="{0C0036C2-0095-4EB3-9BE5-242C2EB742A1}" presName="L2TextContainer" presStyleLbl="bgAccFollowNode1" presStyleIdx="0" presStyleCnt="7"/>
      <dgm:spPr/>
      <dgm:t>
        <a:bodyPr/>
        <a:lstStyle/>
        <a:p>
          <a:endParaRPr lang="en-US"/>
        </a:p>
      </dgm:t>
    </dgm:pt>
    <dgm:pt modelId="{F56A27FF-0D66-4E0B-8300-FC6C3ABE7914}" type="pres">
      <dgm:prSet presAssocID="{0C0036C2-0095-4EB3-9BE5-242C2EB742A1}" presName="FlexibleEmptyPlaceHolder" presStyleCnt="0"/>
      <dgm:spPr/>
    </dgm:pt>
    <dgm:pt modelId="{427D4455-3EA7-49EC-8C69-1C3D65A8ED9F}" type="pres">
      <dgm:prSet presAssocID="{0C0036C2-0095-4EB3-9BE5-242C2EB742A1}" presName="ConnectLine" presStyleLbl="sibTrans1D1" presStyleIdx="0" presStyleCnt="7"/>
      <dgm:spPr/>
    </dgm:pt>
    <dgm:pt modelId="{E28F718E-12D6-414E-9B67-50C43C136E73}" type="pres">
      <dgm:prSet presAssocID="{0C0036C2-0095-4EB3-9BE5-242C2EB742A1}" presName="ConnectorPoint" presStyleLbl="node1" presStyleIdx="0" presStyleCnt="7"/>
      <dgm:spPr/>
    </dgm:pt>
    <dgm:pt modelId="{C226B954-599C-4CF4-8503-39A69EF9DDC3}" type="pres">
      <dgm:prSet presAssocID="{0C0036C2-0095-4EB3-9BE5-242C2EB742A1}" presName="EmptyPlaceHolder" presStyleCnt="0"/>
      <dgm:spPr/>
    </dgm:pt>
    <dgm:pt modelId="{FAE5BD54-4D03-4F32-95F8-6795398DD651}" type="pres">
      <dgm:prSet presAssocID="{294C5F25-AEE4-49B0-A75F-D791D2AB0C2F}" presName="spaceBetweenRectangles" presStyleCnt="0"/>
      <dgm:spPr/>
    </dgm:pt>
    <dgm:pt modelId="{34539F78-7536-446A-B749-4315D26F2C4E}" type="pres">
      <dgm:prSet presAssocID="{D423FB80-F2BD-4DDE-80B1-76F84FE09A02}" presName="composite" presStyleCnt="0"/>
      <dgm:spPr/>
      <dgm:t>
        <a:bodyPr/>
        <a:lstStyle/>
        <a:p>
          <a:endParaRPr lang="en-US"/>
        </a:p>
      </dgm:t>
    </dgm:pt>
    <dgm:pt modelId="{64E37A6A-8F95-4F28-92FC-1FE8089D7DAF}" type="pres">
      <dgm:prSet presAssocID="{D423FB80-F2BD-4DDE-80B1-76F84FE09A02}" presName="L1TextContainer" presStyleLbl="alignNode1" presStyleIdx="1" presStyleCnt="7">
        <dgm:presLayoutVars>
          <dgm:chMax val="1"/>
          <dgm:chPref val="1"/>
          <dgm:bulletEnabled val="1"/>
        </dgm:presLayoutVars>
      </dgm:prSet>
      <dgm:spPr/>
      <dgm:t>
        <a:bodyPr/>
        <a:lstStyle/>
        <a:p>
          <a:endParaRPr lang="en-US"/>
        </a:p>
      </dgm:t>
    </dgm:pt>
    <dgm:pt modelId="{301B11E7-9AB9-40DA-A950-87C47281308D}" type="pres">
      <dgm:prSet presAssocID="{D423FB80-F2BD-4DDE-80B1-76F84FE09A02}" presName="L2TextContainerWrapper" presStyleCnt="0">
        <dgm:presLayoutVars>
          <dgm:bulletEnabled val="1"/>
        </dgm:presLayoutVars>
      </dgm:prSet>
      <dgm:spPr/>
      <dgm:t>
        <a:bodyPr/>
        <a:lstStyle/>
        <a:p>
          <a:endParaRPr lang="en-US"/>
        </a:p>
      </dgm:t>
    </dgm:pt>
    <dgm:pt modelId="{255B3FC7-BD87-4810-87ED-7952D0F23157}" type="pres">
      <dgm:prSet presAssocID="{D423FB80-F2BD-4DDE-80B1-76F84FE09A02}" presName="L2TextContainer" presStyleLbl="bgAccFollowNode1" presStyleIdx="1" presStyleCnt="7"/>
      <dgm:spPr/>
      <dgm:t>
        <a:bodyPr/>
        <a:lstStyle/>
        <a:p>
          <a:endParaRPr lang="en-US"/>
        </a:p>
      </dgm:t>
    </dgm:pt>
    <dgm:pt modelId="{4B545162-9690-412E-B970-54DA905B44AF}" type="pres">
      <dgm:prSet presAssocID="{D423FB80-F2BD-4DDE-80B1-76F84FE09A02}" presName="FlexibleEmptyPlaceHolder" presStyleCnt="0"/>
      <dgm:spPr/>
      <dgm:t>
        <a:bodyPr/>
        <a:lstStyle/>
        <a:p>
          <a:endParaRPr lang="en-US"/>
        </a:p>
      </dgm:t>
    </dgm:pt>
    <dgm:pt modelId="{DF478A7F-4668-4E0A-86F7-C1205CF5AA73}" type="pres">
      <dgm:prSet presAssocID="{D423FB80-F2BD-4DDE-80B1-76F84FE09A02}" presName="ConnectLine" presStyleLbl="sibTrans1D1" presStyleIdx="1" presStyleCnt="7"/>
      <dgm:spPr/>
      <dgm:t>
        <a:bodyPr/>
        <a:lstStyle/>
        <a:p>
          <a:endParaRPr lang="en-US"/>
        </a:p>
      </dgm:t>
    </dgm:pt>
    <dgm:pt modelId="{6D7F9BE3-3008-4E5E-96F3-C71D72649902}" type="pres">
      <dgm:prSet presAssocID="{D423FB80-F2BD-4DDE-80B1-76F84FE09A02}" presName="ConnectorPoint" presStyleLbl="node1" presStyleIdx="1" presStyleCnt="7"/>
      <dgm:spPr>
        <a:prstGeom prst="ellipse">
          <a:avLst/>
        </a:prstGeom>
      </dgm:spPr>
      <dgm:t>
        <a:bodyPr/>
        <a:lstStyle/>
        <a:p>
          <a:endParaRPr lang="en-US"/>
        </a:p>
      </dgm:t>
    </dgm:pt>
    <dgm:pt modelId="{02633C3C-6589-41FB-998C-85A7548107A4}" type="pres">
      <dgm:prSet presAssocID="{D423FB80-F2BD-4DDE-80B1-76F84FE09A02}" presName="EmptyPlaceHolder" presStyleCnt="0"/>
      <dgm:spPr/>
      <dgm:t>
        <a:bodyPr/>
        <a:lstStyle/>
        <a:p>
          <a:endParaRPr lang="en-US"/>
        </a:p>
      </dgm:t>
    </dgm:pt>
    <dgm:pt modelId="{41467129-B2CC-4E38-A5B2-56D30FA28409}" type="pres">
      <dgm:prSet presAssocID="{EBE862E1-9761-4AA7-AA00-BD79FA3B27DD}" presName="spaceBetweenRectangles" presStyleCnt="0"/>
      <dgm:spPr/>
      <dgm:t>
        <a:bodyPr/>
        <a:lstStyle/>
        <a:p>
          <a:endParaRPr lang="en-US"/>
        </a:p>
      </dgm:t>
    </dgm:pt>
    <dgm:pt modelId="{C7F26193-F277-4FC2-96E8-E896E5EFC9BC}" type="pres">
      <dgm:prSet presAssocID="{F01D5F9E-ABC5-4560-ACB4-E6CFBC60BFF2}" presName="composite" presStyleCnt="0"/>
      <dgm:spPr/>
      <dgm:t>
        <a:bodyPr/>
        <a:lstStyle/>
        <a:p>
          <a:endParaRPr lang="en-US"/>
        </a:p>
      </dgm:t>
    </dgm:pt>
    <dgm:pt modelId="{5C68C37A-C349-49AE-97A1-63D110D2C7D1}" type="pres">
      <dgm:prSet presAssocID="{F01D5F9E-ABC5-4560-ACB4-E6CFBC60BFF2}" presName="L1TextContainer" presStyleLbl="alignNode1" presStyleIdx="2" presStyleCnt="7">
        <dgm:presLayoutVars>
          <dgm:chMax val="1"/>
          <dgm:chPref val="1"/>
          <dgm:bulletEnabled val="1"/>
        </dgm:presLayoutVars>
      </dgm:prSet>
      <dgm:spPr/>
      <dgm:t>
        <a:bodyPr/>
        <a:lstStyle/>
        <a:p>
          <a:endParaRPr lang="en-US"/>
        </a:p>
      </dgm:t>
    </dgm:pt>
    <dgm:pt modelId="{3E3F09C6-0C94-40B1-A308-6929444363D4}" type="pres">
      <dgm:prSet presAssocID="{F01D5F9E-ABC5-4560-ACB4-E6CFBC60BFF2}" presName="L2TextContainerWrapper" presStyleCnt="0">
        <dgm:presLayoutVars>
          <dgm:bulletEnabled val="1"/>
        </dgm:presLayoutVars>
      </dgm:prSet>
      <dgm:spPr/>
      <dgm:t>
        <a:bodyPr/>
        <a:lstStyle/>
        <a:p>
          <a:endParaRPr lang="en-US"/>
        </a:p>
      </dgm:t>
    </dgm:pt>
    <dgm:pt modelId="{A01D9671-7007-4F3F-98D6-A9730C5B45E4}" type="pres">
      <dgm:prSet presAssocID="{F01D5F9E-ABC5-4560-ACB4-E6CFBC60BFF2}" presName="L2TextContainer" presStyleLbl="bgAccFollowNode1" presStyleIdx="2" presStyleCnt="7"/>
      <dgm:spPr/>
      <dgm:t>
        <a:bodyPr/>
        <a:lstStyle/>
        <a:p>
          <a:endParaRPr lang="en-US"/>
        </a:p>
      </dgm:t>
    </dgm:pt>
    <dgm:pt modelId="{65C95A24-31B5-46D2-BCB4-07372ABDD6F2}" type="pres">
      <dgm:prSet presAssocID="{F01D5F9E-ABC5-4560-ACB4-E6CFBC60BFF2}" presName="FlexibleEmptyPlaceHolder" presStyleCnt="0"/>
      <dgm:spPr/>
      <dgm:t>
        <a:bodyPr/>
        <a:lstStyle/>
        <a:p>
          <a:endParaRPr lang="en-US"/>
        </a:p>
      </dgm:t>
    </dgm:pt>
    <dgm:pt modelId="{D4347EDB-4883-4C4B-A672-6266C9702B5A}" type="pres">
      <dgm:prSet presAssocID="{F01D5F9E-ABC5-4560-ACB4-E6CFBC60BFF2}" presName="ConnectLine" presStyleLbl="sibTrans1D1" presStyleIdx="2" presStyleCnt="7"/>
      <dgm:spPr/>
      <dgm:t>
        <a:bodyPr/>
        <a:lstStyle/>
        <a:p>
          <a:endParaRPr lang="en-US"/>
        </a:p>
      </dgm:t>
    </dgm:pt>
    <dgm:pt modelId="{D10813CD-B7B7-4CC7-9B2D-B5AE3D30A4DA}" type="pres">
      <dgm:prSet presAssocID="{F01D5F9E-ABC5-4560-ACB4-E6CFBC60BFF2}" presName="ConnectorPoint" presStyleLbl="node1" presStyleIdx="2" presStyleCnt="7"/>
      <dgm:spPr>
        <a:prstGeom prst="ellipse">
          <a:avLst/>
        </a:prstGeom>
      </dgm:spPr>
      <dgm:t>
        <a:bodyPr/>
        <a:lstStyle/>
        <a:p>
          <a:endParaRPr lang="en-US"/>
        </a:p>
      </dgm:t>
    </dgm:pt>
    <dgm:pt modelId="{143FACBA-FB69-402B-8D92-68DCE90EA86A}" type="pres">
      <dgm:prSet presAssocID="{F01D5F9E-ABC5-4560-ACB4-E6CFBC60BFF2}" presName="EmptyPlaceHolder" presStyleCnt="0"/>
      <dgm:spPr/>
      <dgm:t>
        <a:bodyPr/>
        <a:lstStyle/>
        <a:p>
          <a:endParaRPr lang="en-US"/>
        </a:p>
      </dgm:t>
    </dgm:pt>
    <dgm:pt modelId="{0587E036-7F91-482C-9B0A-860FD4CCD0E2}" type="pres">
      <dgm:prSet presAssocID="{36ABC0D0-B41E-401C-840C-2AFBE73989B4}" presName="spaceBetweenRectangles" presStyleCnt="0"/>
      <dgm:spPr/>
      <dgm:t>
        <a:bodyPr/>
        <a:lstStyle/>
        <a:p>
          <a:endParaRPr lang="en-US"/>
        </a:p>
      </dgm:t>
    </dgm:pt>
    <dgm:pt modelId="{795AD8F1-7B20-410C-90F4-2E04F4F4C93D}" type="pres">
      <dgm:prSet presAssocID="{454D56AF-0D14-43A4-A4AA-2274946C5116}" presName="composite" presStyleCnt="0"/>
      <dgm:spPr/>
      <dgm:t>
        <a:bodyPr/>
        <a:lstStyle/>
        <a:p>
          <a:endParaRPr lang="en-US"/>
        </a:p>
      </dgm:t>
    </dgm:pt>
    <dgm:pt modelId="{C5503B6E-C1DB-44F5-ABB8-38EF445ED1E8}" type="pres">
      <dgm:prSet presAssocID="{454D56AF-0D14-43A4-A4AA-2274946C5116}" presName="L1TextContainer" presStyleLbl="alignNode1" presStyleIdx="3" presStyleCnt="7" custLinFactNeighborX="350">
        <dgm:presLayoutVars>
          <dgm:chMax val="1"/>
          <dgm:chPref val="1"/>
          <dgm:bulletEnabled val="1"/>
        </dgm:presLayoutVars>
      </dgm:prSet>
      <dgm:spPr/>
      <dgm:t>
        <a:bodyPr/>
        <a:lstStyle/>
        <a:p>
          <a:endParaRPr lang="en-US"/>
        </a:p>
      </dgm:t>
    </dgm:pt>
    <dgm:pt modelId="{FD7DE90B-3DDE-4250-BB93-6AFB95DB30C9}" type="pres">
      <dgm:prSet presAssocID="{454D56AF-0D14-43A4-A4AA-2274946C5116}" presName="L2TextContainerWrapper" presStyleCnt="0">
        <dgm:presLayoutVars>
          <dgm:bulletEnabled val="1"/>
        </dgm:presLayoutVars>
      </dgm:prSet>
      <dgm:spPr/>
      <dgm:t>
        <a:bodyPr/>
        <a:lstStyle/>
        <a:p>
          <a:endParaRPr lang="en-US"/>
        </a:p>
      </dgm:t>
    </dgm:pt>
    <dgm:pt modelId="{04897CD2-CF6F-4A55-8E79-1E7393B07B06}" type="pres">
      <dgm:prSet presAssocID="{454D56AF-0D14-43A4-A4AA-2274946C5116}" presName="L2TextContainer" presStyleLbl="bgAccFollowNode1" presStyleIdx="3" presStyleCnt="7"/>
      <dgm:spPr/>
      <dgm:t>
        <a:bodyPr/>
        <a:lstStyle/>
        <a:p>
          <a:endParaRPr lang="en-US"/>
        </a:p>
      </dgm:t>
    </dgm:pt>
    <dgm:pt modelId="{30F499EF-86B9-43D4-9E36-2ADCD18D3C55}" type="pres">
      <dgm:prSet presAssocID="{454D56AF-0D14-43A4-A4AA-2274946C5116}" presName="FlexibleEmptyPlaceHolder" presStyleCnt="0"/>
      <dgm:spPr/>
      <dgm:t>
        <a:bodyPr/>
        <a:lstStyle/>
        <a:p>
          <a:endParaRPr lang="en-US"/>
        </a:p>
      </dgm:t>
    </dgm:pt>
    <dgm:pt modelId="{73ACB8E4-FFC1-49E5-BB46-1EBD63F3BF67}" type="pres">
      <dgm:prSet presAssocID="{454D56AF-0D14-43A4-A4AA-2274946C5116}" presName="ConnectLine" presStyleLbl="sibTrans1D1" presStyleIdx="3" presStyleCnt="7"/>
      <dgm:spPr/>
      <dgm:t>
        <a:bodyPr/>
        <a:lstStyle/>
        <a:p>
          <a:endParaRPr lang="en-US"/>
        </a:p>
      </dgm:t>
    </dgm:pt>
    <dgm:pt modelId="{FE89438A-B301-4219-9492-D30967496E8F}" type="pres">
      <dgm:prSet presAssocID="{454D56AF-0D14-43A4-A4AA-2274946C5116}" presName="ConnectorPoint" presStyleLbl="node1" presStyleIdx="3" presStyleCnt="7"/>
      <dgm:spPr>
        <a:prstGeom prst="ellipse">
          <a:avLst/>
        </a:prstGeom>
      </dgm:spPr>
      <dgm:t>
        <a:bodyPr/>
        <a:lstStyle/>
        <a:p>
          <a:endParaRPr lang="en-US"/>
        </a:p>
      </dgm:t>
    </dgm:pt>
    <dgm:pt modelId="{80E00C49-A058-42B1-B4A9-8FC8989D4F58}" type="pres">
      <dgm:prSet presAssocID="{454D56AF-0D14-43A4-A4AA-2274946C5116}" presName="EmptyPlaceHolder" presStyleCnt="0"/>
      <dgm:spPr/>
      <dgm:t>
        <a:bodyPr/>
        <a:lstStyle/>
        <a:p>
          <a:endParaRPr lang="en-US"/>
        </a:p>
      </dgm:t>
    </dgm:pt>
    <dgm:pt modelId="{396E0C2C-79C3-4FCA-B5E5-8B3C2758C30F}" type="pres">
      <dgm:prSet presAssocID="{511F28C0-50D9-4CBB-862C-2AD0ACC17105}" presName="spaceBetweenRectangles" presStyleCnt="0"/>
      <dgm:spPr/>
      <dgm:t>
        <a:bodyPr/>
        <a:lstStyle/>
        <a:p>
          <a:endParaRPr lang="en-US"/>
        </a:p>
      </dgm:t>
    </dgm:pt>
    <dgm:pt modelId="{64C69EA5-190E-4843-A707-F52616703916}" type="pres">
      <dgm:prSet presAssocID="{A2ED69A3-F9DF-402D-90D9-873B0249EAAE}" presName="composite" presStyleCnt="0"/>
      <dgm:spPr/>
      <dgm:t>
        <a:bodyPr/>
        <a:lstStyle/>
        <a:p>
          <a:endParaRPr lang="en-US"/>
        </a:p>
      </dgm:t>
    </dgm:pt>
    <dgm:pt modelId="{BE83EDE1-1B1B-42E4-8643-B5A448D37D81}" type="pres">
      <dgm:prSet presAssocID="{A2ED69A3-F9DF-402D-90D9-873B0249EAAE}" presName="L1TextContainer" presStyleLbl="alignNode1" presStyleIdx="4" presStyleCnt="7">
        <dgm:presLayoutVars>
          <dgm:chMax val="1"/>
          <dgm:chPref val="1"/>
          <dgm:bulletEnabled val="1"/>
        </dgm:presLayoutVars>
      </dgm:prSet>
      <dgm:spPr/>
      <dgm:t>
        <a:bodyPr/>
        <a:lstStyle/>
        <a:p>
          <a:endParaRPr lang="en-US"/>
        </a:p>
      </dgm:t>
    </dgm:pt>
    <dgm:pt modelId="{FF3674FF-3422-477D-9E59-415742912C5E}" type="pres">
      <dgm:prSet presAssocID="{A2ED69A3-F9DF-402D-90D9-873B0249EAAE}" presName="L2TextContainerWrapper" presStyleCnt="0">
        <dgm:presLayoutVars>
          <dgm:bulletEnabled val="1"/>
        </dgm:presLayoutVars>
      </dgm:prSet>
      <dgm:spPr/>
      <dgm:t>
        <a:bodyPr/>
        <a:lstStyle/>
        <a:p>
          <a:endParaRPr lang="en-US"/>
        </a:p>
      </dgm:t>
    </dgm:pt>
    <dgm:pt modelId="{DBE3AAA5-8FCB-4C45-9BC7-D80007430F4E}" type="pres">
      <dgm:prSet presAssocID="{A2ED69A3-F9DF-402D-90D9-873B0249EAAE}" presName="L2TextContainer" presStyleLbl="bgAccFollowNode1" presStyleIdx="4" presStyleCnt="7"/>
      <dgm:spPr/>
      <dgm:t>
        <a:bodyPr/>
        <a:lstStyle/>
        <a:p>
          <a:endParaRPr lang="en-US"/>
        </a:p>
      </dgm:t>
    </dgm:pt>
    <dgm:pt modelId="{DD7D4339-E3C0-44C8-AC6F-4750C5AC301B}" type="pres">
      <dgm:prSet presAssocID="{A2ED69A3-F9DF-402D-90D9-873B0249EAAE}" presName="FlexibleEmptyPlaceHolder" presStyleCnt="0"/>
      <dgm:spPr/>
      <dgm:t>
        <a:bodyPr/>
        <a:lstStyle/>
        <a:p>
          <a:endParaRPr lang="en-US"/>
        </a:p>
      </dgm:t>
    </dgm:pt>
    <dgm:pt modelId="{921E9DB4-D18F-41E1-AFD8-A4C52A2A53D9}" type="pres">
      <dgm:prSet presAssocID="{A2ED69A3-F9DF-402D-90D9-873B0249EAAE}" presName="ConnectLine" presStyleLbl="sibTrans1D1" presStyleIdx="4" presStyleCnt="7"/>
      <dgm:spPr/>
      <dgm:t>
        <a:bodyPr/>
        <a:lstStyle/>
        <a:p>
          <a:endParaRPr lang="en-US"/>
        </a:p>
      </dgm:t>
    </dgm:pt>
    <dgm:pt modelId="{D40469E8-20A9-46B0-8835-89CB7389FEB2}" type="pres">
      <dgm:prSet presAssocID="{A2ED69A3-F9DF-402D-90D9-873B0249EAAE}" presName="ConnectorPoint" presStyleLbl="node1" presStyleIdx="4" presStyleCnt="7"/>
      <dgm:spPr/>
      <dgm:t>
        <a:bodyPr/>
        <a:lstStyle/>
        <a:p>
          <a:endParaRPr lang="en-US"/>
        </a:p>
      </dgm:t>
    </dgm:pt>
    <dgm:pt modelId="{E19D56ED-6A80-4ADE-A734-5E065342EE94}" type="pres">
      <dgm:prSet presAssocID="{A2ED69A3-F9DF-402D-90D9-873B0249EAAE}" presName="EmptyPlaceHolder" presStyleCnt="0"/>
      <dgm:spPr/>
      <dgm:t>
        <a:bodyPr/>
        <a:lstStyle/>
        <a:p>
          <a:endParaRPr lang="en-US"/>
        </a:p>
      </dgm:t>
    </dgm:pt>
    <dgm:pt modelId="{10016A09-4063-40D1-8E0A-D1BC6D7004A3}" type="pres">
      <dgm:prSet presAssocID="{57B70675-B008-4082-A833-E4B12A492414}" presName="spaceBetweenRectangles" presStyleCnt="0"/>
      <dgm:spPr/>
      <dgm:t>
        <a:bodyPr/>
        <a:lstStyle/>
        <a:p>
          <a:endParaRPr lang="en-US"/>
        </a:p>
      </dgm:t>
    </dgm:pt>
    <dgm:pt modelId="{866B658A-D972-4AD8-A7E6-4082FD2CB001}" type="pres">
      <dgm:prSet presAssocID="{A7F4784E-75AE-4F03-B342-C71355D1ACCF}" presName="composite" presStyleCnt="0"/>
      <dgm:spPr/>
      <dgm:t>
        <a:bodyPr/>
        <a:lstStyle/>
        <a:p>
          <a:endParaRPr lang="en-US"/>
        </a:p>
      </dgm:t>
    </dgm:pt>
    <dgm:pt modelId="{CBCB6B30-5D46-4B19-B9DE-C0B7FB057712}" type="pres">
      <dgm:prSet presAssocID="{A7F4784E-75AE-4F03-B342-C71355D1ACCF}" presName="L1TextContainer" presStyleLbl="alignNode1" presStyleIdx="5" presStyleCnt="7">
        <dgm:presLayoutVars>
          <dgm:chMax val="1"/>
          <dgm:chPref val="1"/>
          <dgm:bulletEnabled val="1"/>
        </dgm:presLayoutVars>
      </dgm:prSet>
      <dgm:spPr/>
      <dgm:t>
        <a:bodyPr/>
        <a:lstStyle/>
        <a:p>
          <a:endParaRPr lang="en-US"/>
        </a:p>
      </dgm:t>
    </dgm:pt>
    <dgm:pt modelId="{746F6004-1265-4B16-B698-179F0477DB3D}" type="pres">
      <dgm:prSet presAssocID="{A7F4784E-75AE-4F03-B342-C71355D1ACCF}" presName="L2TextContainerWrapper" presStyleCnt="0">
        <dgm:presLayoutVars>
          <dgm:bulletEnabled val="1"/>
        </dgm:presLayoutVars>
      </dgm:prSet>
      <dgm:spPr/>
      <dgm:t>
        <a:bodyPr/>
        <a:lstStyle/>
        <a:p>
          <a:endParaRPr lang="en-US"/>
        </a:p>
      </dgm:t>
    </dgm:pt>
    <dgm:pt modelId="{95B1E40E-26D9-44C8-A99F-14EA44505DF3}" type="pres">
      <dgm:prSet presAssocID="{A7F4784E-75AE-4F03-B342-C71355D1ACCF}" presName="L2TextContainer" presStyleLbl="bgAccFollowNode1" presStyleIdx="5" presStyleCnt="7"/>
      <dgm:spPr/>
      <dgm:t>
        <a:bodyPr/>
        <a:lstStyle/>
        <a:p>
          <a:endParaRPr lang="en-US"/>
        </a:p>
      </dgm:t>
    </dgm:pt>
    <dgm:pt modelId="{752FC6D6-93A6-414C-B65D-6F2858E07E0C}" type="pres">
      <dgm:prSet presAssocID="{A7F4784E-75AE-4F03-B342-C71355D1ACCF}" presName="FlexibleEmptyPlaceHolder" presStyleCnt="0"/>
      <dgm:spPr/>
      <dgm:t>
        <a:bodyPr/>
        <a:lstStyle/>
        <a:p>
          <a:endParaRPr lang="en-US"/>
        </a:p>
      </dgm:t>
    </dgm:pt>
    <dgm:pt modelId="{BBBD3B06-9C30-48DB-A77E-5A358B1C6E78}" type="pres">
      <dgm:prSet presAssocID="{A7F4784E-75AE-4F03-B342-C71355D1ACCF}" presName="ConnectLine" presStyleLbl="sibTrans1D1" presStyleIdx="5" presStyleCnt="7"/>
      <dgm:spPr/>
      <dgm:t>
        <a:bodyPr/>
        <a:lstStyle/>
        <a:p>
          <a:endParaRPr lang="en-US"/>
        </a:p>
      </dgm:t>
    </dgm:pt>
    <dgm:pt modelId="{C574381E-6C24-436D-B265-4BCFEFA46591}" type="pres">
      <dgm:prSet presAssocID="{A7F4784E-75AE-4F03-B342-C71355D1ACCF}" presName="ConnectorPoint" presStyleLbl="node1" presStyleIdx="5" presStyleCnt="7"/>
      <dgm:spPr>
        <a:prstGeom prst="ellipse">
          <a:avLst/>
        </a:prstGeom>
      </dgm:spPr>
      <dgm:t>
        <a:bodyPr/>
        <a:lstStyle/>
        <a:p>
          <a:endParaRPr lang="en-US"/>
        </a:p>
      </dgm:t>
    </dgm:pt>
    <dgm:pt modelId="{CC7E7566-0B46-4E0A-B951-BFE404664D2C}" type="pres">
      <dgm:prSet presAssocID="{A7F4784E-75AE-4F03-B342-C71355D1ACCF}" presName="EmptyPlaceHolder" presStyleCnt="0"/>
      <dgm:spPr/>
      <dgm:t>
        <a:bodyPr/>
        <a:lstStyle/>
        <a:p>
          <a:endParaRPr lang="en-US"/>
        </a:p>
      </dgm:t>
    </dgm:pt>
    <dgm:pt modelId="{F50C4635-5C0A-4C07-B5AD-BABD96009847}" type="pres">
      <dgm:prSet presAssocID="{3078DB00-0C2A-4587-8661-74E5E36CBCA7}" presName="spaceBetweenRectangles" presStyleCnt="0"/>
      <dgm:spPr/>
      <dgm:t>
        <a:bodyPr/>
        <a:lstStyle/>
        <a:p>
          <a:endParaRPr lang="en-US"/>
        </a:p>
      </dgm:t>
    </dgm:pt>
    <dgm:pt modelId="{5667DB6C-E90F-44DB-BFD7-8570D48D28D4}" type="pres">
      <dgm:prSet presAssocID="{A59C9EB4-4836-41EA-88FC-E68E29755DEF}" presName="composite" presStyleCnt="0"/>
      <dgm:spPr/>
      <dgm:t>
        <a:bodyPr/>
        <a:lstStyle/>
        <a:p>
          <a:endParaRPr lang="en-US"/>
        </a:p>
      </dgm:t>
    </dgm:pt>
    <dgm:pt modelId="{88F6D506-033B-4CA4-9572-41E373A6B43C}" type="pres">
      <dgm:prSet presAssocID="{A59C9EB4-4836-41EA-88FC-E68E29755DEF}" presName="L1TextContainer" presStyleLbl="alignNode1" presStyleIdx="6" presStyleCnt="7">
        <dgm:presLayoutVars>
          <dgm:chMax val="1"/>
          <dgm:chPref val="1"/>
          <dgm:bulletEnabled val="1"/>
        </dgm:presLayoutVars>
      </dgm:prSet>
      <dgm:spPr/>
      <dgm:t>
        <a:bodyPr/>
        <a:lstStyle/>
        <a:p>
          <a:endParaRPr lang="en-US"/>
        </a:p>
      </dgm:t>
    </dgm:pt>
    <dgm:pt modelId="{E3303ED6-54B9-4518-AD7C-3197102106EF}" type="pres">
      <dgm:prSet presAssocID="{A59C9EB4-4836-41EA-88FC-E68E29755DEF}" presName="L2TextContainerWrapper" presStyleCnt="0">
        <dgm:presLayoutVars>
          <dgm:bulletEnabled val="1"/>
        </dgm:presLayoutVars>
      </dgm:prSet>
      <dgm:spPr/>
      <dgm:t>
        <a:bodyPr/>
        <a:lstStyle/>
        <a:p>
          <a:endParaRPr lang="en-US"/>
        </a:p>
      </dgm:t>
    </dgm:pt>
    <dgm:pt modelId="{FE14A9FC-66E7-4679-B63E-054F98E59204}" type="pres">
      <dgm:prSet presAssocID="{A59C9EB4-4836-41EA-88FC-E68E29755DEF}" presName="L2TextContainer" presStyleLbl="bgAccFollowNode1" presStyleIdx="6" presStyleCnt="7"/>
      <dgm:spPr/>
      <dgm:t>
        <a:bodyPr/>
        <a:lstStyle/>
        <a:p>
          <a:endParaRPr lang="en-US"/>
        </a:p>
      </dgm:t>
    </dgm:pt>
    <dgm:pt modelId="{8F1DAFAE-685A-4EC1-8FC0-2EE182F59B78}" type="pres">
      <dgm:prSet presAssocID="{A59C9EB4-4836-41EA-88FC-E68E29755DEF}" presName="FlexibleEmptyPlaceHolder" presStyleCnt="0"/>
      <dgm:spPr/>
      <dgm:t>
        <a:bodyPr/>
        <a:lstStyle/>
        <a:p>
          <a:endParaRPr lang="en-US"/>
        </a:p>
      </dgm:t>
    </dgm:pt>
    <dgm:pt modelId="{4702B22B-8EB6-4454-9F8E-9A963F32B8A1}" type="pres">
      <dgm:prSet presAssocID="{A59C9EB4-4836-41EA-88FC-E68E29755DEF}" presName="ConnectLine" presStyleLbl="sibTrans1D1" presStyleIdx="6" presStyleCnt="7"/>
      <dgm:spPr/>
      <dgm:t>
        <a:bodyPr/>
        <a:lstStyle/>
        <a:p>
          <a:endParaRPr lang="en-US"/>
        </a:p>
      </dgm:t>
    </dgm:pt>
    <dgm:pt modelId="{F2E81385-B138-4A59-9452-A3C9AC4F2012}" type="pres">
      <dgm:prSet presAssocID="{A59C9EB4-4836-41EA-88FC-E68E29755DEF}" presName="ConnectorPoint" presStyleLbl="node1" presStyleIdx="6" presStyleCnt="7"/>
      <dgm:spPr>
        <a:prstGeom prst="ellipse">
          <a:avLst/>
        </a:prstGeom>
      </dgm:spPr>
      <dgm:t>
        <a:bodyPr/>
        <a:lstStyle/>
        <a:p>
          <a:endParaRPr lang="en-US"/>
        </a:p>
      </dgm:t>
    </dgm:pt>
    <dgm:pt modelId="{00C34F8E-67EA-485C-B754-5C6C9BC871C5}" type="pres">
      <dgm:prSet presAssocID="{A59C9EB4-4836-41EA-88FC-E68E29755DEF}" presName="EmptyPlaceHolder" presStyleCnt="0"/>
      <dgm:spPr/>
      <dgm:t>
        <a:bodyPr/>
        <a:lstStyle/>
        <a:p>
          <a:endParaRPr lang="en-US"/>
        </a:p>
      </dgm:t>
    </dgm:pt>
  </dgm:ptLst>
  <dgm:cxnLst>
    <dgm:cxn modelId="{72621965-896F-4874-BF14-CF5B29277E08}" type="presOf" srcId="{622FBC0A-775E-4153-8477-653A28CB65E2}" destId="{04897CD2-CF6F-4A55-8E79-1E7393B07B06}" srcOrd="0" destOrd="0" presId="urn:microsoft.com/office/officeart/2017/3/layout/HorizontalLabelsTimeline"/>
    <dgm:cxn modelId="{ECBA3B3F-E9B6-4980-A9FA-F9258A6CBBD8}" type="presOf" srcId="{3280BE73-5C4D-4941-9102-E5930904556F}" destId="{DBE3AAA5-8FCB-4C45-9BC7-D80007430F4E}" srcOrd="0" destOrd="0" presId="urn:microsoft.com/office/officeart/2017/3/layout/HorizontalLabelsTimeline"/>
    <dgm:cxn modelId="{33DFDD33-182D-44AF-9877-B1DCECE3CC9D}" srcId="{FF3CD410-5E2E-4080-A893-907D31D22CB3}" destId="{A7F4784E-75AE-4F03-B342-C71355D1ACCF}" srcOrd="5" destOrd="0" parTransId="{E8170CB0-7D27-4024-BF4D-F79F86202313}" sibTransId="{3078DB00-0C2A-4587-8661-74E5E36CBCA7}"/>
    <dgm:cxn modelId="{47F4D29A-7D65-4C2F-8677-61780F0F1118}" srcId="{F01D5F9E-ABC5-4560-ACB4-E6CFBC60BFF2}" destId="{47BE8E0B-496B-44FC-825E-C2A10D821DC9}" srcOrd="0" destOrd="0" parTransId="{26C37286-A207-4C3A-8F03-B64C4EB72DB8}" sibTransId="{258C30B8-1EDE-458F-9BAB-BD0E5C8E1BF9}"/>
    <dgm:cxn modelId="{74C4B34F-FBA8-425F-92E1-2E5E1B9DA840}" srcId="{FF3CD410-5E2E-4080-A893-907D31D22CB3}" destId="{A2ED69A3-F9DF-402D-90D9-873B0249EAAE}" srcOrd="4" destOrd="0" parTransId="{D2D6FE12-43A5-4156-9711-515E4E103631}" sibTransId="{57B70675-B008-4082-A833-E4B12A492414}"/>
    <dgm:cxn modelId="{0850A4D5-F517-4BE2-AE27-9281E3729461}" type="presOf" srcId="{454D56AF-0D14-43A4-A4AA-2274946C5116}" destId="{C5503B6E-C1DB-44F5-ABB8-38EF445ED1E8}" srcOrd="0" destOrd="0" presId="urn:microsoft.com/office/officeart/2017/3/layout/HorizontalLabelsTimeline"/>
    <dgm:cxn modelId="{4EE64951-019C-47EB-B087-9EDEBCC4848D}" type="presOf" srcId="{A2ED69A3-F9DF-402D-90D9-873B0249EAAE}" destId="{BE83EDE1-1B1B-42E4-8643-B5A448D37D81}"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0859E888-7971-49CA-A6C8-EAC9AE3F05A3}" type="presOf" srcId="{0C0036C2-0095-4EB3-9BE5-242C2EB742A1}" destId="{7442552F-87D0-4D8B-A8A3-BC0D5A73AF05}" srcOrd="0" destOrd="0" presId="urn:microsoft.com/office/officeart/2017/3/layout/HorizontalLabelsTimeline"/>
    <dgm:cxn modelId="{2C87A39F-871C-45C6-8C22-A8C358151D70}" type="presOf" srcId="{A7F4784E-75AE-4F03-B342-C71355D1ACCF}" destId="{CBCB6B30-5D46-4B19-B9DE-C0B7FB057712}" srcOrd="0" destOrd="0" presId="urn:microsoft.com/office/officeart/2017/3/layout/HorizontalLabelsTimeline"/>
    <dgm:cxn modelId="{F68895C0-3F1F-4678-B72B-DB82A8D7873D}" type="presOf" srcId="{245E128E-7700-4C91-9411-CDD1DCA94D67}" destId="{255B3FC7-BD87-4810-87ED-7952D0F23157}"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05D78247-5C5B-4484-A189-859EC588F771}" srcId="{FF3CD410-5E2E-4080-A893-907D31D22CB3}" destId="{0C0036C2-0095-4EB3-9BE5-242C2EB742A1}" srcOrd="0" destOrd="0" parTransId="{F2137D9F-70C0-4AF7-A775-AA799B0EDFE3}" sibTransId="{294C5F25-AEE4-49B0-A75F-D791D2AB0C2F}"/>
    <dgm:cxn modelId="{270F1A8F-053B-4B29-B86C-B8D01B394942}" type="presOf" srcId="{CF564C6C-7771-4FD5-B851-B5B84730268F}" destId="{FE14A9FC-66E7-4679-B63E-054F98E59204}" srcOrd="0" destOrd="0" presId="urn:microsoft.com/office/officeart/2017/3/layout/HorizontalLabelsTimeline"/>
    <dgm:cxn modelId="{4B61AF65-3991-4A24-9475-D4AA0127738F}" srcId="{FF3CD410-5E2E-4080-A893-907D31D22CB3}" destId="{F01D5F9E-ABC5-4560-ACB4-E6CFBC60BFF2}" srcOrd="2" destOrd="0" parTransId="{FEAC3315-4B36-4E3C-89B3-70A50C7F13CC}" sibTransId="{36ABC0D0-B41E-401C-840C-2AFBE73989B4}"/>
    <dgm:cxn modelId="{078029A2-947D-4D6B-B786-5B31CB659BA9}" type="presOf" srcId="{A59C9EB4-4836-41EA-88FC-E68E29755DEF}" destId="{88F6D506-033B-4CA4-9572-41E373A6B43C}" srcOrd="0" destOrd="0" presId="urn:microsoft.com/office/officeart/2017/3/layout/HorizontalLabelsTimeline"/>
    <dgm:cxn modelId="{AC7AE701-BDB6-4A1C-A8EA-26E9DD74C6A4}" srcId="{0C0036C2-0095-4EB3-9BE5-242C2EB742A1}" destId="{68655DBE-48C1-45A2-89F8-6EBD249FDEA5}" srcOrd="0" destOrd="0" parTransId="{E5A2BBA8-AE8E-4319-B4EB-4830F77CB087}" sibTransId="{3C1F114D-B067-46AD-A84E-2A8C65D78BF5}"/>
    <dgm:cxn modelId="{7749B4AD-5089-49E7-8F6B-1B2382C9B50E}" srcId="{A7F4784E-75AE-4F03-B342-C71355D1ACCF}" destId="{1827863D-2FA1-48D1-81C4-0E7D31ADB47E}" srcOrd="0" destOrd="0" parTransId="{B426C98F-7250-4E9E-84CB-E9FC83F8CB06}" sibTransId="{D0D7EB30-49F6-43D6-AF40-1B9302B3ADF0}"/>
    <dgm:cxn modelId="{5F80C7E1-A7BD-418E-A665-3DAF3DEDF5A4}" srcId="{A59C9EB4-4836-41EA-88FC-E68E29755DEF}" destId="{CF564C6C-7771-4FD5-B851-B5B84730268F}" srcOrd="0" destOrd="0" parTransId="{5A57A755-D716-4DC9-9A51-20693042AFC8}" sibTransId="{024A7FBC-BB10-4242-BAF3-82678A4C13DA}"/>
    <dgm:cxn modelId="{C2A8B52A-540B-46B5-A43B-27FAF06A13EF}" srcId="{FF3CD410-5E2E-4080-A893-907D31D22CB3}" destId="{A59C9EB4-4836-41EA-88FC-E68E29755DEF}" srcOrd="6" destOrd="0" parTransId="{C486CA18-5D6B-49AD-B92C-52313E993EC5}" sibTransId="{62C75627-0A71-4E35-B62B-749D8AB3C189}"/>
    <dgm:cxn modelId="{FAEC57FD-E661-46F9-8FC2-72568E9086CE}" type="presOf" srcId="{D423FB80-F2BD-4DDE-80B1-76F84FE09A02}" destId="{64E37A6A-8F95-4F28-92FC-1FE8089D7DAF}" srcOrd="0" destOrd="0" presId="urn:microsoft.com/office/officeart/2017/3/layout/HorizontalLabelsTimeline"/>
    <dgm:cxn modelId="{B9B38C7F-D679-4A39-B742-6501D3961044}" srcId="{A2ED69A3-F9DF-402D-90D9-873B0249EAAE}" destId="{3280BE73-5C4D-4941-9102-E5930904556F}" srcOrd="0" destOrd="0" parTransId="{596FE3BE-79D4-47E4-8416-EDF8385B1DE9}" sibTransId="{8E22D1FB-CF90-47F0-B06E-C66C75D54226}"/>
    <dgm:cxn modelId="{5A3B2130-5035-4E61-92B1-343AA432C9DF}" srcId="{FF3CD410-5E2E-4080-A893-907D31D22CB3}" destId="{454D56AF-0D14-43A4-A4AA-2274946C5116}" srcOrd="3" destOrd="0" parTransId="{340931FA-0A09-49B9-99A7-6650F93FDC08}" sibTransId="{511F28C0-50D9-4CBB-862C-2AD0ACC17105}"/>
    <dgm:cxn modelId="{AA9C99E5-8121-409A-A368-772148054C66}" srcId="{454D56AF-0D14-43A4-A4AA-2274946C5116}" destId="{622FBC0A-775E-4153-8477-653A28CB65E2}" srcOrd="0" destOrd="0" parTransId="{54C744BD-9F94-4588-9DE6-587A3CC4C386}" sibTransId="{8E3ABB7B-09F6-4EB9-B79A-024F9441F7F6}"/>
    <dgm:cxn modelId="{EADCFF1E-172D-4C2D-BDB4-9D2B19597296}" type="presOf" srcId="{47BE8E0B-496B-44FC-825E-C2A10D821DC9}" destId="{A01D9671-7007-4F3F-98D6-A9730C5B45E4}" srcOrd="0" destOrd="0" presId="urn:microsoft.com/office/officeart/2017/3/layout/HorizontalLabelsTimeline"/>
    <dgm:cxn modelId="{68D35F9D-DABF-4E5A-94D4-F988D8E84907}" srcId="{D423FB80-F2BD-4DDE-80B1-76F84FE09A02}" destId="{245E128E-7700-4C91-9411-CDD1DCA94D67}" srcOrd="0" destOrd="0" parTransId="{B4D95EBA-0423-4AFA-B379-E030341B1F23}" sibTransId="{4963BA97-D4C5-477B-9B0D-68DB38F61579}"/>
    <dgm:cxn modelId="{59B27383-B045-4BF7-93D0-B9D2CB156BC5}" type="presOf" srcId="{1827863D-2FA1-48D1-81C4-0E7D31ADB47E}" destId="{95B1E40E-26D9-44C8-A99F-14EA44505DF3}" srcOrd="0" destOrd="0" presId="urn:microsoft.com/office/officeart/2017/3/layout/HorizontalLabelsTimeline"/>
    <dgm:cxn modelId="{5BF3B7B1-A779-4E2D-8625-77DE0CA38FEE}" srcId="{FF3CD410-5E2E-4080-A893-907D31D22CB3}" destId="{D423FB80-F2BD-4DDE-80B1-76F84FE09A02}" srcOrd="1" destOrd="0" parTransId="{9B1CA3FF-D252-4AF5-8F50-CFC93ACA9175}" sibTransId="{EBE862E1-9761-4AA7-AA00-BD79FA3B27DD}"/>
    <dgm:cxn modelId="{AFB0356F-927B-4D83-89D0-682C8D63A099}" type="presOf" srcId="{68655DBE-48C1-45A2-89F8-6EBD249FDEA5}" destId="{8D61CC99-4377-4A0C-8A39-A394060CAD63}"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FF855BCC-1EF0-435D-8C9F-0E928C5474CD}" type="presParOf" srcId="{4C5F54B5-504F-4069-AF1D-9A370FBD268C}" destId="{3ED1396C-1B8F-4748-ACB1-15A69922001B}" srcOrd="0" destOrd="0" presId="urn:microsoft.com/office/officeart/2017/3/layout/HorizontalLabelsTimeline"/>
    <dgm:cxn modelId="{108857F3-7861-4EBD-9370-29C544F639F8}" type="presParOf" srcId="{3ED1396C-1B8F-4748-ACB1-15A69922001B}" destId="{7442552F-87D0-4D8B-A8A3-BC0D5A73AF05}" srcOrd="0" destOrd="0" presId="urn:microsoft.com/office/officeart/2017/3/layout/HorizontalLabelsTimeline"/>
    <dgm:cxn modelId="{10EBEA84-41F9-439B-B09E-3ED9076CAB51}" type="presParOf" srcId="{3ED1396C-1B8F-4748-ACB1-15A69922001B}" destId="{E7603AF3-5C0B-4D1D-B038-27B7E3E38961}" srcOrd="1" destOrd="0" presId="urn:microsoft.com/office/officeart/2017/3/layout/HorizontalLabelsTimeline"/>
    <dgm:cxn modelId="{33C89101-950D-45A7-9010-2F49B84AB81C}" type="presParOf" srcId="{E7603AF3-5C0B-4D1D-B038-27B7E3E38961}" destId="{8D61CC99-4377-4A0C-8A39-A394060CAD63}" srcOrd="0" destOrd="0" presId="urn:microsoft.com/office/officeart/2017/3/layout/HorizontalLabelsTimeline"/>
    <dgm:cxn modelId="{E3DC92C3-BCFD-467D-9A92-C0CC55F0B83D}" type="presParOf" srcId="{E7603AF3-5C0B-4D1D-B038-27B7E3E38961}" destId="{F56A27FF-0D66-4E0B-8300-FC6C3ABE7914}" srcOrd="1" destOrd="0" presId="urn:microsoft.com/office/officeart/2017/3/layout/HorizontalLabelsTimeline"/>
    <dgm:cxn modelId="{10439777-6D15-47DB-A36A-5F0666C282DF}" type="presParOf" srcId="{3ED1396C-1B8F-4748-ACB1-15A69922001B}" destId="{427D4455-3EA7-49EC-8C69-1C3D65A8ED9F}" srcOrd="2" destOrd="0" presId="urn:microsoft.com/office/officeart/2017/3/layout/HorizontalLabelsTimeline"/>
    <dgm:cxn modelId="{C843F0C1-0965-4EE4-B9E9-9866A4479405}" type="presParOf" srcId="{3ED1396C-1B8F-4748-ACB1-15A69922001B}" destId="{E28F718E-12D6-414E-9B67-50C43C136E73}" srcOrd="3" destOrd="0" presId="urn:microsoft.com/office/officeart/2017/3/layout/HorizontalLabelsTimeline"/>
    <dgm:cxn modelId="{30D340B1-971F-44BC-8272-1F8B9F2CB7EE}" type="presParOf" srcId="{3ED1396C-1B8F-4748-ACB1-15A69922001B}" destId="{C226B954-599C-4CF4-8503-39A69EF9DDC3}" srcOrd="4" destOrd="0" presId="urn:microsoft.com/office/officeart/2017/3/layout/HorizontalLabelsTimeline"/>
    <dgm:cxn modelId="{CBF66361-7D7A-4A2C-9DA5-6109C7E29A62}" type="presParOf" srcId="{4C5F54B5-504F-4069-AF1D-9A370FBD268C}" destId="{FAE5BD54-4D03-4F32-95F8-6795398DD651}" srcOrd="1" destOrd="0" presId="urn:microsoft.com/office/officeart/2017/3/layout/HorizontalLabelsTimeline"/>
    <dgm:cxn modelId="{CFDEA283-4601-4089-8563-A85225CFEF1D}" type="presParOf" srcId="{4C5F54B5-504F-4069-AF1D-9A370FBD268C}" destId="{34539F78-7536-446A-B749-4315D26F2C4E}" srcOrd="2"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3" destOrd="0" presId="urn:microsoft.com/office/officeart/2017/3/layout/HorizontalLabelsTimeline"/>
    <dgm:cxn modelId="{25113ECB-44A4-43A3-B2D0-D47302F35B26}" type="presParOf" srcId="{4C5F54B5-504F-4069-AF1D-9A370FBD268C}" destId="{C7F26193-F277-4FC2-96E8-E896E5EFC9BC}" srcOrd="4"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5" destOrd="0" presId="urn:microsoft.com/office/officeart/2017/3/layout/HorizontalLabelsTimeline"/>
    <dgm:cxn modelId="{0C2CFEA1-3FB4-47D5-BA0C-2B2C20EB640F}" type="presParOf" srcId="{4C5F54B5-504F-4069-AF1D-9A370FBD268C}" destId="{795AD8F1-7B20-410C-90F4-2E04F4F4C93D}" srcOrd="6"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7" destOrd="0" presId="urn:microsoft.com/office/officeart/2017/3/layout/HorizontalLabelsTimeline"/>
    <dgm:cxn modelId="{EE43F15E-7F06-4336-9C7E-486306BEFE4F}" type="presParOf" srcId="{4C5F54B5-504F-4069-AF1D-9A370FBD268C}" destId="{64C69EA5-190E-4843-A707-F52616703916}" srcOrd="8" destOrd="0" presId="urn:microsoft.com/office/officeart/2017/3/layout/HorizontalLabelsTimeline"/>
    <dgm:cxn modelId="{A7F6C323-BAB1-4562-8C01-9A35504C86B1}" type="presParOf" srcId="{64C69EA5-190E-4843-A707-F52616703916}" destId="{BE83EDE1-1B1B-42E4-8643-B5A448D37D81}" srcOrd="0" destOrd="0" presId="urn:microsoft.com/office/officeart/2017/3/layout/HorizontalLabelsTimeline"/>
    <dgm:cxn modelId="{168D2C79-AA66-43CB-8479-CC367F00819D}" type="presParOf" srcId="{64C69EA5-190E-4843-A707-F52616703916}" destId="{FF3674FF-3422-477D-9E59-415742912C5E}" srcOrd="1" destOrd="0" presId="urn:microsoft.com/office/officeart/2017/3/layout/HorizontalLabelsTimeline"/>
    <dgm:cxn modelId="{E1AE3B67-C250-484B-990D-BDD62C78D596}" type="presParOf" srcId="{FF3674FF-3422-477D-9E59-415742912C5E}" destId="{DBE3AAA5-8FCB-4C45-9BC7-D80007430F4E}" srcOrd="0" destOrd="0" presId="urn:microsoft.com/office/officeart/2017/3/layout/HorizontalLabelsTimeline"/>
    <dgm:cxn modelId="{D5438E6D-426F-484B-B7AA-DE9522875167}" type="presParOf" srcId="{FF3674FF-3422-477D-9E59-415742912C5E}" destId="{DD7D4339-E3C0-44C8-AC6F-4750C5AC301B}" srcOrd="1" destOrd="0" presId="urn:microsoft.com/office/officeart/2017/3/layout/HorizontalLabelsTimeline"/>
    <dgm:cxn modelId="{07A2AF96-4657-4480-A2B7-912904A756D0}" type="presParOf" srcId="{64C69EA5-190E-4843-A707-F52616703916}" destId="{921E9DB4-D18F-41E1-AFD8-A4C52A2A53D9}" srcOrd="2" destOrd="0" presId="urn:microsoft.com/office/officeart/2017/3/layout/HorizontalLabelsTimeline"/>
    <dgm:cxn modelId="{3471E6DA-C56F-4B31-9B57-B174E39A0281}" type="presParOf" srcId="{64C69EA5-190E-4843-A707-F52616703916}" destId="{D40469E8-20A9-46B0-8835-89CB7389FEB2}" srcOrd="3" destOrd="0" presId="urn:microsoft.com/office/officeart/2017/3/layout/HorizontalLabelsTimeline"/>
    <dgm:cxn modelId="{352180EE-10EF-4BB9-8D52-238534832393}" type="presParOf" srcId="{64C69EA5-190E-4843-A707-F52616703916}" destId="{E19D56ED-6A80-4ADE-A734-5E065342EE94}" srcOrd="4" destOrd="0" presId="urn:microsoft.com/office/officeart/2017/3/layout/HorizontalLabelsTimeline"/>
    <dgm:cxn modelId="{2464FB2C-0800-4182-80FE-3440FFE9E161}" type="presParOf" srcId="{4C5F54B5-504F-4069-AF1D-9A370FBD268C}" destId="{10016A09-4063-40D1-8E0A-D1BC6D7004A3}" srcOrd="9" destOrd="0" presId="urn:microsoft.com/office/officeart/2017/3/layout/HorizontalLabelsTimeline"/>
    <dgm:cxn modelId="{28A719F5-6237-4C83-8EB7-BB9ACE657CCA}" type="presParOf" srcId="{4C5F54B5-504F-4069-AF1D-9A370FBD268C}" destId="{866B658A-D972-4AD8-A7E6-4082FD2CB001}" srcOrd="10"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11" destOrd="0" presId="urn:microsoft.com/office/officeart/2017/3/layout/HorizontalLabelsTimeline"/>
    <dgm:cxn modelId="{187F63AE-22E9-42D8-BA25-F8E70A982232}" type="presParOf" srcId="{4C5F54B5-504F-4069-AF1D-9A370FBD268C}" destId="{5667DB6C-E90F-44DB-BFD7-8570D48D28D4}" srcOrd="12"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986708"/>
          <a:ext cx="12314581" cy="0"/>
        </a:xfrm>
        <a:prstGeom prst="lin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442552F-87D0-4D8B-A8A3-BC0D5A73AF05}">
      <dsp:nvSpPr>
        <dsp:cNvPr id="0" name=""/>
        <dsp:cNvSpPr/>
      </dsp:nvSpPr>
      <dsp:spPr>
        <a:xfrm>
          <a:off x="184718" y="1851759"/>
          <a:ext cx="2709208" cy="71681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September 2022</a:t>
          </a:r>
          <a:endParaRPr lang="en-US" sz="2000" b="1" kern="1200" dirty="0">
            <a:latin typeface="+mj-lt"/>
          </a:endParaRPr>
        </a:p>
      </dsp:txBody>
      <dsp:txXfrm>
        <a:off x="184718" y="1851759"/>
        <a:ext cx="2709208" cy="716810"/>
      </dsp:txXfrm>
    </dsp:sp>
    <dsp:sp modelId="{8D61CC99-4377-4A0C-8A39-A394060CAD63}">
      <dsp:nvSpPr>
        <dsp:cNvPr id="0" name=""/>
        <dsp:cNvSpPr/>
      </dsp:nvSpPr>
      <dsp:spPr>
        <a:xfrm>
          <a:off x="184718" y="858753"/>
          <a:ext cx="2709208" cy="993006"/>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l" defTabSz="711200">
            <a:lnSpc>
              <a:spcPct val="90000"/>
            </a:lnSpc>
            <a:spcBef>
              <a:spcPct val="0"/>
            </a:spcBef>
            <a:spcAft>
              <a:spcPct val="35000"/>
            </a:spcAft>
          </a:pPr>
          <a:r>
            <a:rPr lang="en-US" sz="1600" b="1" kern="1200" dirty="0" smtClean="0"/>
            <a:t>Wild birds in A Coruna, and neighboring province found infected with H5N1</a:t>
          </a:r>
        </a:p>
      </dsp:txBody>
      <dsp:txXfrm>
        <a:off x="184718" y="858753"/>
        <a:ext cx="2709208" cy="993006"/>
      </dsp:txXfrm>
    </dsp:sp>
    <dsp:sp modelId="{427D4455-3EA7-49EC-8C69-1C3D65A8ED9F}">
      <dsp:nvSpPr>
        <dsp:cNvPr id="0" name=""/>
        <dsp:cNvSpPr/>
      </dsp:nvSpPr>
      <dsp:spPr>
        <a:xfrm>
          <a:off x="1539322" y="2568569"/>
          <a:ext cx="0" cy="418139"/>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E37A6A-8F95-4F28-92FC-1FE8089D7DAF}">
      <dsp:nvSpPr>
        <dsp:cNvPr id="0" name=""/>
        <dsp:cNvSpPr/>
      </dsp:nvSpPr>
      <dsp:spPr>
        <a:xfrm>
          <a:off x="1724041" y="3404848"/>
          <a:ext cx="2709208" cy="716810"/>
        </a:xfrm>
        <a:prstGeom prst="rect">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w="6350" cap="flat" cmpd="sng" algn="ctr">
          <a:solidFill>
            <a:schemeClr val="accent5">
              <a:hueOff val="-1225557"/>
              <a:satOff val="-1705"/>
              <a:lumOff val="-65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1</a:t>
          </a:r>
          <a:r>
            <a:rPr lang="en-US" sz="2000" b="1" kern="1200" baseline="30000" dirty="0" smtClean="0">
              <a:latin typeface="+mj-lt"/>
            </a:rPr>
            <a:t>st</a:t>
          </a:r>
          <a:r>
            <a:rPr lang="en-US" sz="2000" b="1" kern="1200" dirty="0" smtClean="0">
              <a:latin typeface="+mj-lt"/>
            </a:rPr>
            <a:t> Week October 2022</a:t>
          </a:r>
          <a:endParaRPr lang="en-US" sz="2000" b="1" kern="1200" dirty="0">
            <a:latin typeface="+mj-lt"/>
          </a:endParaRPr>
        </a:p>
      </dsp:txBody>
      <dsp:txXfrm>
        <a:off x="1724041" y="3404848"/>
        <a:ext cx="2709208" cy="716810"/>
      </dsp:txXfrm>
    </dsp:sp>
    <dsp:sp modelId="{255B3FC7-BD87-4810-87ED-7952D0F23157}">
      <dsp:nvSpPr>
        <dsp:cNvPr id="0" name=""/>
        <dsp:cNvSpPr/>
      </dsp:nvSpPr>
      <dsp:spPr>
        <a:xfrm>
          <a:off x="1724041" y="4121658"/>
          <a:ext cx="2709208" cy="1850602"/>
        </a:xfrm>
        <a:prstGeom prst="rect">
          <a:avLst/>
        </a:prstGeom>
        <a:solidFill>
          <a:schemeClr val="accent5">
            <a:tint val="40000"/>
            <a:alpha val="90000"/>
            <a:hueOff val="-1231959"/>
            <a:satOff val="-2136"/>
            <a:lumOff val="-215"/>
            <a:alphaOff val="0"/>
          </a:schemeClr>
        </a:solidFill>
        <a:ln w="6350" cap="flat" cmpd="sng" algn="ctr">
          <a:solidFill>
            <a:schemeClr val="accent5">
              <a:tint val="40000"/>
              <a:alpha val="90000"/>
              <a:hueOff val="-1231959"/>
              <a:satOff val="-2136"/>
              <a:lumOff val="-2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b="1" i="0" kern="1200" dirty="0" smtClean="0">
              <a:latin typeface="+mn-lt"/>
              <a:ea typeface="+mn-ea"/>
              <a:cs typeface="+mn-cs"/>
            </a:rPr>
            <a:t>Increased mortality (0.77%) in barns closest to manure storage facility</a:t>
          </a:r>
        </a:p>
        <a:p>
          <a:pPr lvl="0" algn="l" defTabSz="622300">
            <a:lnSpc>
              <a:spcPct val="90000"/>
            </a:lnSpc>
            <a:spcBef>
              <a:spcPct val="0"/>
            </a:spcBef>
            <a:spcAft>
              <a:spcPct val="35000"/>
            </a:spcAft>
          </a:pPr>
          <a:r>
            <a:rPr lang="en-US" sz="1400" b="1" i="0" kern="1200" dirty="0" smtClean="0">
              <a:latin typeface="+mn-lt"/>
              <a:ea typeface="+mn-ea"/>
              <a:cs typeface="+mn-cs"/>
            </a:rPr>
            <a:t>Hotspots in a few barns, 2-4 cages with 100% mortality in 1-2 days</a:t>
          </a:r>
        </a:p>
        <a:p>
          <a:pPr lvl="0" algn="l" defTabSz="622300">
            <a:lnSpc>
              <a:spcPct val="90000"/>
            </a:lnSpc>
            <a:spcBef>
              <a:spcPct val="0"/>
            </a:spcBef>
            <a:spcAft>
              <a:spcPct val="35000"/>
            </a:spcAft>
          </a:pPr>
          <a:r>
            <a:rPr lang="en-US" sz="1400" b="1" i="0" kern="1200" dirty="0" smtClean="0">
              <a:latin typeface="+mn-lt"/>
              <a:ea typeface="+mn-ea"/>
              <a:cs typeface="+mn-cs"/>
            </a:rPr>
            <a:t>Oropharyngeal Swabs Oct </a:t>
          </a:r>
          <a:r>
            <a:rPr lang="en-US" sz="1600" b="1" i="0" kern="1200" dirty="0" smtClean="0">
              <a:latin typeface="+mn-lt"/>
              <a:ea typeface="+mn-ea"/>
              <a:cs typeface="+mn-cs"/>
            </a:rPr>
            <a:t>4</a:t>
          </a:r>
        </a:p>
      </dsp:txBody>
      <dsp:txXfrm>
        <a:off x="1724041" y="4121658"/>
        <a:ext cx="2709208" cy="1850602"/>
      </dsp:txXfrm>
    </dsp:sp>
    <dsp:sp modelId="{DF478A7F-4668-4E0A-86F7-C1205CF5AA73}">
      <dsp:nvSpPr>
        <dsp:cNvPr id="0" name=""/>
        <dsp:cNvSpPr/>
      </dsp:nvSpPr>
      <dsp:spPr>
        <a:xfrm>
          <a:off x="3078645" y="2986708"/>
          <a:ext cx="0" cy="418139"/>
        </a:xfrm>
        <a:prstGeom prst="line">
          <a:avLst/>
        </a:prstGeom>
        <a:noFill/>
        <a:ln w="6350" cap="flat" cmpd="sng" algn="ctr">
          <a:solidFill>
            <a:schemeClr val="accent5">
              <a:hueOff val="-1225557"/>
              <a:satOff val="-1705"/>
              <a:lumOff val="-654"/>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8F718E-12D6-414E-9B67-50C43C136E73}">
      <dsp:nvSpPr>
        <dsp:cNvPr id="0" name=""/>
        <dsp:cNvSpPr/>
      </dsp:nvSpPr>
      <dsp:spPr>
        <a:xfrm rot="2700000">
          <a:off x="1492860" y="2940246"/>
          <a:ext cx="92924" cy="929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7F9BE3-3008-4E5E-96F3-C71D72649902}">
      <dsp:nvSpPr>
        <dsp:cNvPr id="0" name=""/>
        <dsp:cNvSpPr/>
      </dsp:nvSpPr>
      <dsp:spPr>
        <a:xfrm rot="2700000">
          <a:off x="3032183" y="2940246"/>
          <a:ext cx="92924" cy="92924"/>
        </a:xfrm>
        <a:prstGeom prst="ellipse">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68C37A-C349-49AE-97A1-63D110D2C7D1}">
      <dsp:nvSpPr>
        <dsp:cNvPr id="0" name=""/>
        <dsp:cNvSpPr/>
      </dsp:nvSpPr>
      <dsp:spPr>
        <a:xfrm>
          <a:off x="3263364" y="1851759"/>
          <a:ext cx="2709208" cy="716810"/>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w="6350" cap="flat" cmpd="sng" algn="ctr">
          <a:solidFill>
            <a:schemeClr val="accent5">
              <a:hueOff val="-2451115"/>
              <a:satOff val="-3409"/>
              <a:lumOff val="-13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October 7 2022</a:t>
          </a:r>
          <a:endParaRPr lang="en-US" sz="2000" b="1" kern="1200" dirty="0">
            <a:latin typeface="+mj-lt"/>
          </a:endParaRPr>
        </a:p>
      </dsp:txBody>
      <dsp:txXfrm>
        <a:off x="3263364" y="1851759"/>
        <a:ext cx="2709208" cy="716810"/>
      </dsp:txXfrm>
    </dsp:sp>
    <dsp:sp modelId="{A01D9671-7007-4F3F-98D6-A9730C5B45E4}">
      <dsp:nvSpPr>
        <dsp:cNvPr id="0" name=""/>
        <dsp:cNvSpPr/>
      </dsp:nvSpPr>
      <dsp:spPr>
        <a:xfrm>
          <a:off x="3263364" y="475092"/>
          <a:ext cx="2709208" cy="1376667"/>
        </a:xfrm>
        <a:prstGeom prst="rect">
          <a:avLst/>
        </a:prstGeom>
        <a:solidFill>
          <a:schemeClr val="accent5">
            <a:tint val="40000"/>
            <a:alpha val="90000"/>
            <a:hueOff val="-2463918"/>
            <a:satOff val="-4272"/>
            <a:lumOff val="-430"/>
            <a:alphaOff val="0"/>
          </a:schemeClr>
        </a:solidFill>
        <a:ln w="6350" cap="flat" cmpd="sng" algn="ctr">
          <a:solidFill>
            <a:schemeClr val="accent5">
              <a:tint val="40000"/>
              <a:alpha val="90000"/>
              <a:hueOff val="-2463918"/>
              <a:satOff val="-4272"/>
              <a:lumOff val="-43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1925" tIns="161925" rIns="161925" bIns="161925" numCol="1" spcCol="1270" anchor="ctr" anchorCtr="0">
          <a:noAutofit/>
        </a:bodyPr>
        <a:lstStyle/>
        <a:p>
          <a:pPr marL="0" lvl="0" indent="0" algn="l" defTabSz="533400">
            <a:lnSpc>
              <a:spcPct val="90000"/>
            </a:lnSpc>
            <a:spcBef>
              <a:spcPct val="0"/>
            </a:spcBef>
            <a:spcAft>
              <a:spcPct val="35000"/>
            </a:spcAft>
            <a:buNone/>
          </a:pPr>
          <a:r>
            <a:rPr lang="en-US" sz="1700" b="1" i="0" kern="1200" dirty="0" smtClean="0">
              <a:latin typeface="+mn-lt"/>
              <a:ea typeface="+mn-ea"/>
              <a:cs typeface="+mn-cs"/>
            </a:rPr>
            <a:t>RT-PCR positive for H5N1 (</a:t>
          </a:r>
          <a:r>
            <a:rPr lang="en-US" sz="1700" b="1" i="0" kern="1200" dirty="0" err="1" smtClean="0">
              <a:latin typeface="+mn-lt"/>
              <a:ea typeface="+mn-ea"/>
              <a:cs typeface="+mn-cs"/>
            </a:rPr>
            <a:t>neg</a:t>
          </a:r>
          <a:r>
            <a:rPr lang="en-US" sz="1700" b="1" i="0" kern="1200" dirty="0" smtClean="0">
              <a:latin typeface="+mn-lt"/>
              <a:ea typeface="+mn-ea"/>
              <a:cs typeface="+mn-cs"/>
            </a:rPr>
            <a:t> for COVID)</a:t>
          </a:r>
        </a:p>
        <a:p>
          <a:pPr marL="0" lvl="0" indent="0" algn="l" defTabSz="533400">
            <a:lnSpc>
              <a:spcPct val="90000"/>
            </a:lnSpc>
            <a:spcBef>
              <a:spcPct val="0"/>
            </a:spcBef>
            <a:spcAft>
              <a:spcPct val="35000"/>
            </a:spcAft>
            <a:buNone/>
          </a:pPr>
          <a:r>
            <a:rPr lang="en-US" sz="1700" b="1" i="0" kern="1200" dirty="0" smtClean="0">
              <a:latin typeface="+mn-lt"/>
              <a:ea typeface="+mn-ea"/>
              <a:cs typeface="+mn-cs"/>
            </a:rPr>
            <a:t>PM = hemorrhagic pneumonia</a:t>
          </a:r>
          <a:endParaRPr lang="en-US" sz="1700" b="1" i="0" kern="1200" dirty="0">
            <a:latin typeface="+mn-lt"/>
            <a:ea typeface="+mn-ea"/>
            <a:cs typeface="+mn-cs"/>
          </a:endParaRPr>
        </a:p>
      </dsp:txBody>
      <dsp:txXfrm>
        <a:off x="3263364" y="475092"/>
        <a:ext cx="2709208" cy="1376667"/>
      </dsp:txXfrm>
    </dsp:sp>
    <dsp:sp modelId="{D4347EDB-4883-4C4B-A672-6266C9702B5A}">
      <dsp:nvSpPr>
        <dsp:cNvPr id="0" name=""/>
        <dsp:cNvSpPr/>
      </dsp:nvSpPr>
      <dsp:spPr>
        <a:xfrm>
          <a:off x="4617968" y="2568569"/>
          <a:ext cx="0" cy="418139"/>
        </a:xfrm>
        <a:prstGeom prst="line">
          <a:avLst/>
        </a:pr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503B6E-C1DB-44F5-ABB8-38EF445ED1E8}">
      <dsp:nvSpPr>
        <dsp:cNvPr id="0" name=""/>
        <dsp:cNvSpPr/>
      </dsp:nvSpPr>
      <dsp:spPr>
        <a:xfrm>
          <a:off x="4812169" y="3404848"/>
          <a:ext cx="2709208" cy="71681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Oct 17-23 2022</a:t>
          </a:r>
          <a:endParaRPr lang="en-US" sz="2000" b="1" kern="1200" dirty="0">
            <a:latin typeface="+mj-lt"/>
          </a:endParaRPr>
        </a:p>
      </dsp:txBody>
      <dsp:txXfrm>
        <a:off x="4812169" y="3404848"/>
        <a:ext cx="2709208" cy="716810"/>
      </dsp:txXfrm>
    </dsp:sp>
    <dsp:sp modelId="{04897CD2-CF6F-4A55-8E79-1E7393B07B06}">
      <dsp:nvSpPr>
        <dsp:cNvPr id="0" name=""/>
        <dsp:cNvSpPr/>
      </dsp:nvSpPr>
      <dsp:spPr>
        <a:xfrm>
          <a:off x="4802686" y="4121658"/>
          <a:ext cx="2709208" cy="857596"/>
        </a:xfrm>
        <a:prstGeom prst="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lvl="0" algn="l" defTabSz="800100">
            <a:lnSpc>
              <a:spcPct val="90000"/>
            </a:lnSpc>
            <a:spcBef>
              <a:spcPct val="0"/>
            </a:spcBef>
            <a:spcAft>
              <a:spcPct val="35000"/>
            </a:spcAft>
          </a:pPr>
          <a:r>
            <a:rPr lang="en-US" sz="1800" b="1" i="0" kern="1200" dirty="0" smtClean="0"/>
            <a:t>Mortality rate increased (4.3%)</a:t>
          </a:r>
        </a:p>
      </dsp:txBody>
      <dsp:txXfrm>
        <a:off x="4802686" y="4121658"/>
        <a:ext cx="2709208" cy="857596"/>
      </dsp:txXfrm>
    </dsp:sp>
    <dsp:sp modelId="{73ACB8E4-FFC1-49E5-BB46-1EBD63F3BF67}">
      <dsp:nvSpPr>
        <dsp:cNvPr id="0" name=""/>
        <dsp:cNvSpPr/>
      </dsp:nvSpPr>
      <dsp:spPr>
        <a:xfrm>
          <a:off x="6166773" y="2986708"/>
          <a:ext cx="0" cy="418139"/>
        </a:xfrm>
        <a:prstGeom prst="line">
          <a:avLst/>
        </a:prstGeom>
        <a:noFill/>
        <a:ln w="6350" cap="flat" cmpd="sng" algn="ctr">
          <a:solidFill>
            <a:schemeClr val="accent5">
              <a:hueOff val="-3676672"/>
              <a:satOff val="-5114"/>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0813CD-B7B7-4CC7-9B2D-B5AE3D30A4DA}">
      <dsp:nvSpPr>
        <dsp:cNvPr id="0" name=""/>
        <dsp:cNvSpPr/>
      </dsp:nvSpPr>
      <dsp:spPr>
        <a:xfrm rot="2700000">
          <a:off x="4571505" y="2940246"/>
          <a:ext cx="92924" cy="92924"/>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89438A-B301-4219-9492-D30967496E8F}">
      <dsp:nvSpPr>
        <dsp:cNvPr id="0" name=""/>
        <dsp:cNvSpPr/>
      </dsp:nvSpPr>
      <dsp:spPr>
        <a:xfrm rot="2700000">
          <a:off x="6120310" y="2940246"/>
          <a:ext cx="92924" cy="92924"/>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83EDE1-1B1B-42E4-8643-B5A448D37D81}">
      <dsp:nvSpPr>
        <dsp:cNvPr id="0" name=""/>
        <dsp:cNvSpPr/>
      </dsp:nvSpPr>
      <dsp:spPr>
        <a:xfrm>
          <a:off x="6342009" y="1851759"/>
          <a:ext cx="2709208" cy="716810"/>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w="6350" cap="flat" cmpd="sng" algn="ctr">
          <a:solidFill>
            <a:schemeClr val="accent5">
              <a:hueOff val="-4902230"/>
              <a:satOff val="-6819"/>
              <a:lumOff val="-261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October 18-26 2022 sampling dates</a:t>
          </a:r>
          <a:endParaRPr lang="en-US" sz="2000" b="1" kern="1200" dirty="0">
            <a:latin typeface="+mj-lt"/>
          </a:endParaRPr>
        </a:p>
      </dsp:txBody>
      <dsp:txXfrm>
        <a:off x="6342009" y="1851759"/>
        <a:ext cx="2709208" cy="716810"/>
      </dsp:txXfrm>
    </dsp:sp>
    <dsp:sp modelId="{DBE3AAA5-8FCB-4C45-9BC7-D80007430F4E}">
      <dsp:nvSpPr>
        <dsp:cNvPr id="0" name=""/>
        <dsp:cNvSpPr/>
      </dsp:nvSpPr>
      <dsp:spPr>
        <a:xfrm>
          <a:off x="6342009" y="226840"/>
          <a:ext cx="2709208" cy="1624919"/>
        </a:xfrm>
        <a:prstGeom prst="rect">
          <a:avLst/>
        </a:prstGeom>
        <a:solidFill>
          <a:schemeClr val="accent5">
            <a:tint val="40000"/>
            <a:alpha val="90000"/>
            <a:hueOff val="-4927837"/>
            <a:satOff val="-8544"/>
            <a:lumOff val="-859"/>
            <a:alphaOff val="0"/>
          </a:schemeClr>
        </a:solidFill>
        <a:ln w="6350" cap="flat" cmpd="sng" algn="ctr">
          <a:solidFill>
            <a:schemeClr val="accent5">
              <a:tint val="40000"/>
              <a:alpha val="90000"/>
              <a:hueOff val="-4927837"/>
              <a:satOff val="-8544"/>
              <a:lumOff val="-8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l" defTabSz="533400">
            <a:lnSpc>
              <a:spcPct val="90000"/>
            </a:lnSpc>
            <a:spcBef>
              <a:spcPct val="0"/>
            </a:spcBef>
            <a:spcAft>
              <a:spcPct val="35000"/>
            </a:spcAft>
            <a:buNone/>
          </a:pPr>
          <a:r>
            <a:rPr lang="en-US" sz="1400" b="1" i="0" kern="1200" dirty="0" smtClean="0">
              <a:latin typeface="+mn-lt"/>
              <a:ea typeface="+mn-ea"/>
              <a:cs typeface="+mn-cs"/>
            </a:rPr>
            <a:t>Mortality increases in neighboring barns</a:t>
          </a:r>
        </a:p>
        <a:p>
          <a:pPr marL="0" lvl="0" indent="0" algn="l" defTabSz="533400">
            <a:lnSpc>
              <a:spcPct val="90000"/>
            </a:lnSpc>
            <a:spcBef>
              <a:spcPct val="0"/>
            </a:spcBef>
            <a:spcAft>
              <a:spcPct val="35000"/>
            </a:spcAft>
            <a:buNone/>
          </a:pPr>
          <a:r>
            <a:rPr lang="en-US" sz="1400" b="1" i="0" kern="1200" dirty="0" smtClean="0">
              <a:latin typeface="+mn-lt"/>
              <a:ea typeface="+mn-ea"/>
              <a:cs typeface="+mn-cs"/>
            </a:rPr>
            <a:t>Anorexia, depression, </a:t>
          </a:r>
          <a:r>
            <a:rPr lang="en-US" sz="1400" b="1" i="0" kern="1200" dirty="0" err="1" smtClean="0">
              <a:latin typeface="+mn-lt"/>
              <a:ea typeface="+mn-ea"/>
              <a:cs typeface="+mn-cs"/>
            </a:rPr>
            <a:t>hypersalivation</a:t>
          </a:r>
          <a:r>
            <a:rPr lang="en-US" sz="1400" b="1" i="0" kern="1200" dirty="0" smtClean="0">
              <a:latin typeface="+mn-lt"/>
              <a:ea typeface="+mn-ea"/>
              <a:cs typeface="+mn-cs"/>
            </a:rPr>
            <a:t>, bloody snouts and neurological signs</a:t>
          </a:r>
        </a:p>
        <a:p>
          <a:pPr marL="0" lvl="0" indent="0" algn="l" defTabSz="533400">
            <a:lnSpc>
              <a:spcPct val="90000"/>
            </a:lnSpc>
            <a:spcBef>
              <a:spcPct val="0"/>
            </a:spcBef>
            <a:spcAft>
              <a:spcPct val="35000"/>
            </a:spcAft>
            <a:buNone/>
          </a:pPr>
          <a:r>
            <a:rPr lang="en-US" sz="1400" b="1" i="0" kern="1200" dirty="0" smtClean="0">
              <a:latin typeface="+mn-lt"/>
              <a:ea typeface="+mn-ea"/>
              <a:cs typeface="+mn-cs"/>
            </a:rPr>
            <a:t>PCR positive with high viral loads</a:t>
          </a:r>
          <a:endParaRPr lang="en-US" sz="1400" b="1" i="0" kern="1200" dirty="0">
            <a:latin typeface="+mn-lt"/>
            <a:ea typeface="+mn-ea"/>
            <a:cs typeface="+mn-cs"/>
          </a:endParaRPr>
        </a:p>
      </dsp:txBody>
      <dsp:txXfrm>
        <a:off x="6342009" y="226840"/>
        <a:ext cx="2709208" cy="1624919"/>
      </dsp:txXfrm>
    </dsp:sp>
    <dsp:sp modelId="{921E9DB4-D18F-41E1-AFD8-A4C52A2A53D9}">
      <dsp:nvSpPr>
        <dsp:cNvPr id="0" name=""/>
        <dsp:cNvSpPr/>
      </dsp:nvSpPr>
      <dsp:spPr>
        <a:xfrm>
          <a:off x="7696613" y="2568569"/>
          <a:ext cx="0" cy="418139"/>
        </a:xfrm>
        <a:prstGeom prst="line">
          <a:avLst/>
        </a:pr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CB6B30-5D46-4B19-B9DE-C0B7FB057712}">
      <dsp:nvSpPr>
        <dsp:cNvPr id="0" name=""/>
        <dsp:cNvSpPr/>
      </dsp:nvSpPr>
      <dsp:spPr>
        <a:xfrm>
          <a:off x="7881332" y="3404848"/>
          <a:ext cx="2709208" cy="716810"/>
        </a:xfrm>
        <a:prstGeom prst="rect">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w="6350" cap="flat" cmpd="sng" algn="ctr">
          <a:solidFill>
            <a:schemeClr val="accent5">
              <a:hueOff val="-6127787"/>
              <a:satOff val="-8523"/>
              <a:lumOff val="-32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October 18 2022</a:t>
          </a:r>
          <a:endParaRPr lang="en-US" sz="2000" b="1" kern="1200" dirty="0">
            <a:latin typeface="+mj-lt"/>
          </a:endParaRPr>
        </a:p>
      </dsp:txBody>
      <dsp:txXfrm>
        <a:off x="7881332" y="3404848"/>
        <a:ext cx="2709208" cy="716810"/>
      </dsp:txXfrm>
    </dsp:sp>
    <dsp:sp modelId="{95B1E40E-26D9-44C8-A99F-14EA44505DF3}">
      <dsp:nvSpPr>
        <dsp:cNvPr id="0" name=""/>
        <dsp:cNvSpPr/>
      </dsp:nvSpPr>
      <dsp:spPr>
        <a:xfrm>
          <a:off x="7881332" y="4121658"/>
          <a:ext cx="2709208" cy="1218689"/>
        </a:xfrm>
        <a:prstGeom prst="rect">
          <a:avLst/>
        </a:prstGeom>
        <a:solidFill>
          <a:schemeClr val="accent5">
            <a:tint val="40000"/>
            <a:alpha val="90000"/>
            <a:hueOff val="-6159796"/>
            <a:satOff val="-10680"/>
            <a:lumOff val="-1074"/>
            <a:alphaOff val="0"/>
          </a:schemeClr>
        </a:solidFill>
        <a:ln w="6350" cap="flat" cmpd="sng" algn="ctr">
          <a:solidFill>
            <a:schemeClr val="accent5">
              <a:tint val="40000"/>
              <a:alpha val="90000"/>
              <a:hueOff val="-6159796"/>
              <a:satOff val="-10680"/>
              <a:lumOff val="-10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l" defTabSz="533400">
            <a:lnSpc>
              <a:spcPct val="90000"/>
            </a:lnSpc>
            <a:spcBef>
              <a:spcPct val="0"/>
            </a:spcBef>
            <a:spcAft>
              <a:spcPct val="35000"/>
            </a:spcAft>
            <a:buNone/>
          </a:pPr>
          <a:r>
            <a:rPr lang="en-US" sz="1600" b="1" i="0" kern="1200" dirty="0" smtClean="0">
              <a:latin typeface="+mn-lt"/>
              <a:ea typeface="+mn-ea"/>
              <a:cs typeface="+mn-cs"/>
            </a:rPr>
            <a:t>Genotypes from 4 samples within affected barns cluster together (99.8 – 100% similarity)</a:t>
          </a:r>
          <a:endParaRPr lang="en-US" sz="1600" b="1" i="0" kern="1200" dirty="0">
            <a:latin typeface="+mn-lt"/>
            <a:ea typeface="+mn-ea"/>
            <a:cs typeface="+mn-cs"/>
          </a:endParaRPr>
        </a:p>
      </dsp:txBody>
      <dsp:txXfrm>
        <a:off x="7881332" y="4121658"/>
        <a:ext cx="2709208" cy="1218689"/>
      </dsp:txXfrm>
    </dsp:sp>
    <dsp:sp modelId="{BBBD3B06-9C30-48DB-A77E-5A358B1C6E78}">
      <dsp:nvSpPr>
        <dsp:cNvPr id="0" name=""/>
        <dsp:cNvSpPr/>
      </dsp:nvSpPr>
      <dsp:spPr>
        <a:xfrm>
          <a:off x="9235936" y="2986708"/>
          <a:ext cx="0" cy="418139"/>
        </a:xfrm>
        <a:prstGeom prst="line">
          <a:avLst/>
        </a:prstGeom>
        <a:noFill/>
        <a:ln w="6350" cap="flat" cmpd="sng" algn="ctr">
          <a:solidFill>
            <a:schemeClr val="accent5">
              <a:hueOff val="-6127787"/>
              <a:satOff val="-8523"/>
              <a:lumOff val="-3268"/>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0469E8-20A9-46B0-8835-89CB7389FEB2}">
      <dsp:nvSpPr>
        <dsp:cNvPr id="0" name=""/>
        <dsp:cNvSpPr/>
      </dsp:nvSpPr>
      <dsp:spPr>
        <a:xfrm rot="2700000">
          <a:off x="7650151" y="2940246"/>
          <a:ext cx="92924" cy="92924"/>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574381E-6C24-436D-B265-4BCFEFA46591}">
      <dsp:nvSpPr>
        <dsp:cNvPr id="0" name=""/>
        <dsp:cNvSpPr/>
      </dsp:nvSpPr>
      <dsp:spPr>
        <a:xfrm rot="2700000">
          <a:off x="9189474" y="2940246"/>
          <a:ext cx="92924" cy="92924"/>
        </a:xfrm>
        <a:prstGeom prst="ellipse">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F6D506-033B-4CA4-9572-41E373A6B43C}">
      <dsp:nvSpPr>
        <dsp:cNvPr id="0" name=""/>
        <dsp:cNvSpPr/>
      </dsp:nvSpPr>
      <dsp:spPr>
        <a:xfrm>
          <a:off x="9420655" y="1851759"/>
          <a:ext cx="2709208" cy="71681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en-US" sz="2000" b="1" kern="1200" dirty="0" smtClean="0">
              <a:latin typeface="+mj-lt"/>
            </a:rPr>
            <a:t>November 17 2022</a:t>
          </a:r>
          <a:endParaRPr lang="en-US" sz="2000" b="1" kern="1200" dirty="0">
            <a:latin typeface="+mj-lt"/>
          </a:endParaRPr>
        </a:p>
      </dsp:txBody>
      <dsp:txXfrm>
        <a:off x="9420655" y="1851759"/>
        <a:ext cx="2709208" cy="716810"/>
      </dsp:txXfrm>
    </dsp:sp>
    <dsp:sp modelId="{FE14A9FC-66E7-4679-B63E-054F98E59204}">
      <dsp:nvSpPr>
        <dsp:cNvPr id="0" name=""/>
        <dsp:cNvSpPr/>
      </dsp:nvSpPr>
      <dsp:spPr>
        <a:xfrm>
          <a:off x="9420655" y="1129573"/>
          <a:ext cx="2709208" cy="722186"/>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marL="0" lvl="0" indent="0" algn="l" defTabSz="533400">
            <a:lnSpc>
              <a:spcPct val="90000"/>
            </a:lnSpc>
            <a:spcBef>
              <a:spcPct val="0"/>
            </a:spcBef>
            <a:spcAft>
              <a:spcPct val="35000"/>
            </a:spcAft>
            <a:buNone/>
          </a:pPr>
          <a:r>
            <a:rPr lang="en-US" sz="1600" b="1" i="0" kern="1200" dirty="0" smtClean="0">
              <a:latin typeface="+mn-lt"/>
              <a:ea typeface="+mn-ea"/>
              <a:cs typeface="+mn-cs"/>
            </a:rPr>
            <a:t>Farm Depopulated</a:t>
          </a:r>
          <a:endParaRPr lang="en-US" sz="1600" b="1" i="0" kern="1200" dirty="0">
            <a:latin typeface="+mn-lt"/>
            <a:ea typeface="+mn-ea"/>
            <a:cs typeface="+mn-cs"/>
          </a:endParaRPr>
        </a:p>
      </dsp:txBody>
      <dsp:txXfrm>
        <a:off x="9420655" y="1129573"/>
        <a:ext cx="2709208" cy="722186"/>
      </dsp:txXfrm>
    </dsp:sp>
    <dsp:sp modelId="{4702B22B-8EB6-4454-9F8E-9A963F32B8A1}">
      <dsp:nvSpPr>
        <dsp:cNvPr id="0" name=""/>
        <dsp:cNvSpPr/>
      </dsp:nvSpPr>
      <dsp:spPr>
        <a:xfrm>
          <a:off x="10775259" y="2568569"/>
          <a:ext cx="0" cy="418139"/>
        </a:xfrm>
        <a:prstGeom prst="line">
          <a:avLst/>
        </a:pr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E81385-B138-4A59-9452-A3C9AC4F2012}">
      <dsp:nvSpPr>
        <dsp:cNvPr id="0" name=""/>
        <dsp:cNvSpPr/>
      </dsp:nvSpPr>
      <dsp:spPr>
        <a:xfrm rot="2700000">
          <a:off x="10728796" y="2940246"/>
          <a:ext cx="92924" cy="92924"/>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2023-03-03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All of the viruses from minks present an alanine (A) at position 271 of PB2 (T271A), which enhances the polymerase activity of influenza A viruses in mammalian host cells and mice</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366757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Know nothing about</a:t>
            </a:r>
            <a:r>
              <a:rPr lang="en-CA" baseline="0" dirty="0" smtClean="0"/>
              <a:t> health status, comorbidities of these two cases.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408015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73567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Both workers were involved in egg collection and routine cleaning tasks. They used personal protection equipment, including an FFP2 mask, gloves, boots and an apron. After the outbreak confirmation, they helped in removal of dead hens, cleaning and disinfection of the premises, which ended on 22 October 2022.</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absence of symptoms in both workers together with the laboratory results, which showed a very low viral load and the absence of specific H5 antibodies against the A/H5 virus, suggested that the positive results in the PCR were most likely due to environmental contamination. Of note, all samples (nasopharyngeal swabs) were taken outside the farm at a healthcare centre.</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380387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Species found</a:t>
            </a:r>
            <a:r>
              <a:rPr lang="en-CA" baseline="0" dirty="0" smtClean="0"/>
              <a:t> infected </a:t>
            </a:r>
            <a:r>
              <a:rPr lang="en-US" dirty="0" smtClean="0"/>
              <a:t>https://www.fao.org/animal-health/situation-updates/global-aiv-with-zoonotic-potential/bird-species-affected-by-h5nx-hpai/en </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425506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8922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Image from filtering dashboard from Dec 2 – Mar</a:t>
            </a:r>
            <a:r>
              <a:rPr lang="en-CA" altLang="en-US" baseline="0" dirty="0" smtClean="0"/>
              <a:t> 2nd</a:t>
            </a:r>
            <a:endParaRPr lang="en-CA" altLang="en-US" dirty="0" smtClean="0"/>
          </a:p>
          <a:p>
            <a:r>
              <a:rPr lang="en-CA" altLang="en-US" dirty="0" smtClean="0"/>
              <a:t>Wholly Eurasian H5N1 in an American Crow</a:t>
            </a:r>
            <a:r>
              <a:rPr lang="en-CA" altLang="en-US" baseline="0" dirty="0" smtClean="0"/>
              <a:t> from PEI in December 2022</a:t>
            </a:r>
          </a:p>
          <a:p>
            <a:endParaRPr lang="en-CA" altLang="en-US" dirty="0" smtClean="0"/>
          </a:p>
          <a:p>
            <a:r>
              <a:rPr lang="en-US" sz="1200" b="0" i="0" kern="1200" dirty="0" smtClean="0">
                <a:solidFill>
                  <a:schemeClr val="tx1"/>
                </a:solidFill>
                <a:effectLst/>
                <a:latin typeface="+mn-lt"/>
                <a:ea typeface="+mn-ea"/>
                <a:cs typeface="+mn-cs"/>
              </a:rPr>
              <a:t>We report a wholly Eurasian H5N5 in an American crow from Prince Edward Island, which represents a new incursion into Canada.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also report a H5Nx case with a mixture of H5N1 2.3.4.4b genome segments with North American lineage H4N6 (H5Nx) in a Common Goldeneye from Québec. </a:t>
            </a:r>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4</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endParaRPr lang="en-CA" baseline="0" dirty="0" smtClean="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152765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During our last</a:t>
            </a:r>
            <a:r>
              <a:rPr lang="en-CA" baseline="0" dirty="0" smtClean="0"/>
              <a:t> meeting the virus had gone as far south as Peru, but it has since moved further south and east.</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391622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179118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289930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341860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2023-03-03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ses.fr/en/content/avian-influenza-virus-infects-ca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urosurveillance.org/content/10.2807/1560-7917.ES.2023.28.3.230000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publications/m/item/assessment-of-risk-associated-with-recent-influenza-a%28h5n1%29-clade-2.3.4.4b-virus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dc.gov/flu/pandemic-resources/monitoring/irat-virus-summaries.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eurosurveillance.org/content/10.2807/1560-7917.ES.2023.28.8.2300107#html_fulltex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www.cwhc-rcsf.ca/avian_influenza_testing_result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Poultry Update</a:t>
            </a:r>
            <a:endParaRPr lang="en-CA" altLang="en-US" dirty="0"/>
          </a:p>
          <a:p>
            <a:pPr eaLnBrk="1" hangingPunct="1"/>
            <a:r>
              <a:rPr lang="en-CA" altLang="en-US" dirty="0"/>
              <a:t>3</a:t>
            </a:r>
            <a:r>
              <a:rPr lang="en-CA" altLang="en-US" dirty="0" smtClean="0"/>
              <a:t> March 2023</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z="2800" dirty="0" err="1">
                <a:hlinkClick r:id="rId3"/>
              </a:rPr>
              <a:t>Avian</a:t>
            </a:r>
            <a:r>
              <a:rPr lang="fr-FR" sz="2800" dirty="0">
                <a:hlinkClick r:id="rId3"/>
              </a:rPr>
              <a:t> influenza virus infects a cat | Anses - Agence nationale de sécurité sanitaire de l’alimentation, de l’environnement et du travail</a:t>
            </a:r>
            <a:endParaRPr lang="en-CA" sz="2800" dirty="0"/>
          </a:p>
        </p:txBody>
      </p:sp>
      <p:sp>
        <p:nvSpPr>
          <p:cNvPr id="9" name="Content Placeholder 8"/>
          <p:cNvSpPr>
            <a:spLocks noGrp="1"/>
          </p:cNvSpPr>
          <p:nvPr>
            <p:ph sz="half" idx="1"/>
          </p:nvPr>
        </p:nvSpPr>
        <p:spPr>
          <a:xfrm>
            <a:off x="838200" y="2101850"/>
            <a:ext cx="5181600" cy="3489325"/>
          </a:xfrm>
        </p:spPr>
        <p:txBody>
          <a:bodyPr/>
          <a:lstStyle/>
          <a:p>
            <a:r>
              <a:rPr lang="en-CA" dirty="0" smtClean="0"/>
              <a:t>PCR positive cat from an infected poultry farm</a:t>
            </a:r>
          </a:p>
          <a:p>
            <a:r>
              <a:rPr lang="en-CA" dirty="0" smtClean="0"/>
              <a:t>Cat was euthanized Dec 23</a:t>
            </a:r>
          </a:p>
          <a:p>
            <a:r>
              <a:rPr lang="en-CA" dirty="0" smtClean="0"/>
              <a:t>Severe neurological signs due to the infection</a:t>
            </a:r>
          </a:p>
        </p:txBody>
      </p:sp>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91325" y="2101850"/>
            <a:ext cx="5181600" cy="3540760"/>
          </a:xfrm>
        </p:spPr>
      </p:pic>
      <p:sp>
        <p:nvSpPr>
          <p:cNvPr id="7" name="Slide Number Placeholder 6"/>
          <p:cNvSpPr>
            <a:spLocks noGrp="1"/>
          </p:cNvSpPr>
          <p:nvPr>
            <p:ph type="sldNum" sz="quarter" idx="10"/>
          </p:nvPr>
        </p:nvSpPr>
        <p:spPr/>
        <p:txBody>
          <a:bodyPr/>
          <a:lstStyle/>
          <a:p>
            <a:pPr>
              <a:defRPr/>
            </a:pPr>
            <a:fld id="{B48FB889-B1E1-40D0-9118-58010DD0FC49}" type="slidenum">
              <a:rPr lang="en-US" smtClean="0"/>
              <a:pPr>
                <a:defRPr/>
              </a:pPr>
              <a:t>10</a:t>
            </a:fld>
            <a:endParaRPr lang="en-US"/>
          </a:p>
        </p:txBody>
      </p:sp>
    </p:spTree>
    <p:extLst>
      <p:ext uri="{BB962C8B-B14F-4D97-AF65-F5344CB8AC3E}">
        <p14:creationId xmlns:p14="http://schemas.microsoft.com/office/powerpoint/2010/main" val="183908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
        <p:nvSpPr>
          <p:cNvPr id="6" name="Title 1"/>
          <p:cNvSpPr txBox="1">
            <a:spLocks/>
          </p:cNvSpPr>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err="1" smtClean="0">
                <a:hlinkClick r:id="rId3"/>
              </a:rPr>
              <a:t>Eurosurveillance</a:t>
            </a:r>
            <a:r>
              <a:rPr lang="en-US" sz="3200" dirty="0" smtClean="0">
                <a:hlinkClick r:id="rId3"/>
              </a:rPr>
              <a:t> | Highly pathogenic avian influenza A(H5N1) virus infection in farmed minks, Spain, October 2022</a:t>
            </a:r>
            <a:endParaRPr lang="en-CA" sz="3200" dirty="0"/>
          </a:p>
        </p:txBody>
      </p:sp>
      <p:pic>
        <p:nvPicPr>
          <p:cNvPr id="7" name="Content Placeholder 5"/>
          <p:cNvPicPr>
            <a:picLocks noChangeAspect="1"/>
          </p:cNvPicPr>
          <p:nvPr/>
        </p:nvPicPr>
        <p:blipFill>
          <a:blip r:embed="rId4"/>
          <a:stretch>
            <a:fillRect/>
          </a:stretch>
        </p:blipFill>
        <p:spPr bwMode="auto">
          <a:xfrm>
            <a:off x="393691" y="1825625"/>
            <a:ext cx="613411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6"/>
          <p:cNvPicPr>
            <a:picLocks noChangeAspect="1"/>
          </p:cNvPicPr>
          <p:nvPr/>
        </p:nvPicPr>
        <p:blipFill>
          <a:blip r:embed="rId5"/>
          <a:stretch>
            <a:fillRect/>
          </a:stretch>
        </p:blipFill>
        <p:spPr bwMode="auto">
          <a:xfrm>
            <a:off x="6921213" y="1825625"/>
            <a:ext cx="44325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02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18459C-5D3F-466B-B70D-EFCCECAFA19D}" type="slidenum">
              <a:rPr lang="en-US" smtClean="0"/>
              <a:pPr>
                <a:defRPr/>
              </a:pPr>
              <a:t>12</a:t>
            </a:fld>
            <a:endParaRPr lang="en-US"/>
          </a:p>
        </p:txBody>
      </p:sp>
      <p:sp>
        <p:nvSpPr>
          <p:cNvPr id="3" name="Slide Number Placeholder 3"/>
          <p:cNvSpPr txBox="1">
            <a:spLocks/>
          </p:cNvSpPr>
          <p:nvPr/>
        </p:nvSpPr>
        <p:spPr>
          <a:xfrm>
            <a:off x="8610600" y="6356366"/>
            <a:ext cx="2743200"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C4E7A136-B623-44AA-A653-F7B0DDAA2C31}" type="slidenum">
              <a:rPr lang="en-US" smtClean="0"/>
              <a:pPr/>
              <a:t>12</a:t>
            </a:fld>
            <a:endParaRPr lang="en-US"/>
          </a:p>
        </p:txBody>
      </p:sp>
      <p:sp>
        <p:nvSpPr>
          <p:cNvPr id="4" name="Title 5"/>
          <p:cNvSpPr txBox="1">
            <a:spLocks/>
          </p:cNvSpPr>
          <p:nvPr/>
        </p:nvSpPr>
        <p:spPr bwMode="auto">
          <a:xfrm>
            <a:off x="739877" y="-170510"/>
            <a:ext cx="10613923" cy="103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b="1" smtClean="0">
                <a:latin typeface="+mn-lt"/>
              </a:rPr>
              <a:t>Mink Farm Case Timeline</a:t>
            </a:r>
            <a:endParaRPr lang="en-CA" b="1" dirty="0">
              <a:latin typeface="+mn-lt"/>
            </a:endParaRPr>
          </a:p>
        </p:txBody>
      </p:sp>
      <p:graphicFrame>
        <p:nvGraphicFramePr>
          <p:cNvPr id="5" name="Content Placeholder 3" descr="SmartArt timeline">
            <a:extLst>
              <a:ext uri="{FF2B5EF4-FFF2-40B4-BE49-F238E27FC236}">
                <a16:creationId xmlns:a16="http://schemas.microsoft.com/office/drawing/2014/main" id="{EA7FA95D-F68C-41B4-9C90-A59AFF8D1005}"/>
              </a:ext>
            </a:extLst>
          </p:cNvPr>
          <p:cNvGraphicFramePr>
            <a:graphicFrameLocks/>
          </p:cNvGraphicFramePr>
          <p:nvPr>
            <p:extLst/>
          </p:nvPr>
        </p:nvGraphicFramePr>
        <p:xfrm>
          <a:off x="1" y="546653"/>
          <a:ext cx="12314582" cy="5973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639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671623" y="546046"/>
            <a:ext cx="5157787" cy="823912"/>
          </a:xfrm>
        </p:spPr>
        <p:txBody>
          <a:bodyPr/>
          <a:lstStyle/>
          <a:p>
            <a:r>
              <a:rPr lang="en-CA" sz="3200" dirty="0" smtClean="0"/>
              <a:t>Human Testing</a:t>
            </a:r>
            <a:endParaRPr lang="en-CA" sz="3200" dirty="0"/>
          </a:p>
        </p:txBody>
      </p:sp>
      <p:sp>
        <p:nvSpPr>
          <p:cNvPr id="13" name="Content Placeholder 12"/>
          <p:cNvSpPr>
            <a:spLocks noGrp="1"/>
          </p:cNvSpPr>
          <p:nvPr>
            <p:ph sz="half" idx="2"/>
          </p:nvPr>
        </p:nvSpPr>
        <p:spPr>
          <a:xfrm>
            <a:off x="671623" y="1369958"/>
            <a:ext cx="5157787" cy="3684588"/>
          </a:xfrm>
        </p:spPr>
        <p:txBody>
          <a:bodyPr/>
          <a:lstStyle/>
          <a:p>
            <a:r>
              <a:rPr lang="en-US" dirty="0"/>
              <a:t>All in contact workers remained </a:t>
            </a:r>
            <a:r>
              <a:rPr lang="en-US" b="1" dirty="0"/>
              <a:t>asymptomatic</a:t>
            </a:r>
          </a:p>
          <a:p>
            <a:r>
              <a:rPr lang="en-US" dirty="0"/>
              <a:t>All tested </a:t>
            </a:r>
            <a:r>
              <a:rPr lang="en-US" b="1" dirty="0"/>
              <a:t>negative</a:t>
            </a:r>
          </a:p>
          <a:p>
            <a:r>
              <a:rPr lang="en-US" dirty="0"/>
              <a:t>1 developed a runny nose after initial sampling, continued to test negative</a:t>
            </a:r>
          </a:p>
          <a:p>
            <a:r>
              <a:rPr lang="en-US" dirty="0"/>
              <a:t>PPE used throughout event due to COVID management measures</a:t>
            </a:r>
            <a:endParaRPr lang="en-CA" dirty="0"/>
          </a:p>
          <a:p>
            <a:endParaRPr lang="en-CA" dirty="0"/>
          </a:p>
        </p:txBody>
      </p:sp>
      <p:sp>
        <p:nvSpPr>
          <p:cNvPr id="14" name="Text Placeholder 13"/>
          <p:cNvSpPr>
            <a:spLocks noGrp="1"/>
          </p:cNvSpPr>
          <p:nvPr>
            <p:ph type="body" sz="quarter" idx="3"/>
          </p:nvPr>
        </p:nvSpPr>
        <p:spPr>
          <a:xfrm>
            <a:off x="6004037" y="546046"/>
            <a:ext cx="5183188" cy="823912"/>
          </a:xfrm>
        </p:spPr>
        <p:txBody>
          <a:bodyPr/>
          <a:lstStyle/>
          <a:p>
            <a:r>
              <a:rPr lang="en-CA" sz="3200" dirty="0" smtClean="0"/>
              <a:t>Viral Changes</a:t>
            </a:r>
            <a:endParaRPr lang="en-CA" sz="3200" dirty="0"/>
          </a:p>
        </p:txBody>
      </p:sp>
      <p:sp>
        <p:nvSpPr>
          <p:cNvPr id="15" name="Content Placeholder 14"/>
          <p:cNvSpPr>
            <a:spLocks noGrp="1"/>
          </p:cNvSpPr>
          <p:nvPr>
            <p:ph sz="quarter" idx="4"/>
          </p:nvPr>
        </p:nvSpPr>
        <p:spPr>
          <a:xfrm>
            <a:off x="6004037" y="1369958"/>
            <a:ext cx="5183188" cy="3684588"/>
          </a:xfrm>
        </p:spPr>
        <p:txBody>
          <a:bodyPr/>
          <a:lstStyle/>
          <a:p>
            <a:r>
              <a:rPr lang="en-US" b="1" dirty="0"/>
              <a:t>Uncommon mutation (T271A) in the PB2 gene</a:t>
            </a:r>
          </a:p>
          <a:p>
            <a:r>
              <a:rPr lang="en-US" dirty="0"/>
              <a:t>Don’t know if this mutation arose in the mink, or occurred in the avian hosts</a:t>
            </a:r>
          </a:p>
          <a:p>
            <a:r>
              <a:rPr lang="en-US" dirty="0"/>
              <a:t>Only previously detected in a European Polecat </a:t>
            </a:r>
            <a:r>
              <a:rPr lang="en-US" dirty="0" smtClean="0"/>
              <a:t>earlier in </a:t>
            </a:r>
            <a:r>
              <a:rPr lang="en-US" dirty="0"/>
              <a:t>current outbreak</a:t>
            </a:r>
          </a:p>
          <a:p>
            <a:r>
              <a:rPr lang="en-US" dirty="0"/>
              <a:t>Same mutation present in the </a:t>
            </a:r>
            <a:r>
              <a:rPr lang="en-US" b="1" dirty="0"/>
              <a:t>avian-like PB2 gene of the 2009 pandemic H1N1</a:t>
            </a:r>
          </a:p>
          <a:p>
            <a:endParaRPr lang="en-CA" dirty="0"/>
          </a:p>
        </p:txBody>
      </p:sp>
      <p:sp>
        <p:nvSpPr>
          <p:cNvPr id="7" name="Slide Number Placeholder 6"/>
          <p:cNvSpPr>
            <a:spLocks noGrp="1"/>
          </p:cNvSpPr>
          <p:nvPr>
            <p:ph type="sldNum" sz="quarter" idx="10"/>
          </p:nvPr>
        </p:nvSpPr>
        <p:spPr>
          <a:xfrm>
            <a:off x="8442434" y="5221233"/>
            <a:ext cx="2743200" cy="365125"/>
          </a:xfrm>
        </p:spPr>
        <p:txBody>
          <a:bodyPr/>
          <a:lstStyle/>
          <a:p>
            <a:pPr>
              <a:defRPr/>
            </a:pPr>
            <a:fld id="{B48FB889-B1E1-40D0-9118-58010DD0FC49}" type="slidenum">
              <a:rPr lang="en-US" smtClean="0"/>
              <a:pPr>
                <a:defRPr/>
              </a:pPr>
              <a:t>13</a:t>
            </a:fld>
            <a:endParaRPr lang="en-US"/>
          </a:p>
        </p:txBody>
      </p:sp>
    </p:spTree>
    <p:extLst>
      <p:ext uri="{BB962C8B-B14F-4D97-AF65-F5344CB8AC3E}">
        <p14:creationId xmlns:p14="http://schemas.microsoft.com/office/powerpoint/2010/main" val="2245458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Severe Human cases with H5N1 2.3.4.4b</a:t>
            </a:r>
            <a:endParaRPr lang="en-CA" dirty="0"/>
          </a:p>
        </p:txBody>
      </p:sp>
      <p:sp>
        <p:nvSpPr>
          <p:cNvPr id="6" name="Text Placeholder 5"/>
          <p:cNvSpPr>
            <a:spLocks noGrp="1"/>
          </p:cNvSpPr>
          <p:nvPr>
            <p:ph type="body" idx="1"/>
          </p:nvPr>
        </p:nvSpPr>
        <p:spPr/>
        <p:txBody>
          <a:bodyPr/>
          <a:lstStyle/>
          <a:p>
            <a:r>
              <a:rPr lang="en-CA" dirty="0" smtClean="0"/>
              <a:t>China</a:t>
            </a:r>
            <a:endParaRPr lang="en-CA" dirty="0"/>
          </a:p>
        </p:txBody>
      </p:sp>
      <p:sp>
        <p:nvSpPr>
          <p:cNvPr id="7" name="Content Placeholder 6"/>
          <p:cNvSpPr>
            <a:spLocks noGrp="1"/>
          </p:cNvSpPr>
          <p:nvPr>
            <p:ph sz="half" idx="2"/>
          </p:nvPr>
        </p:nvSpPr>
        <p:spPr/>
        <p:txBody>
          <a:bodyPr/>
          <a:lstStyle/>
          <a:p>
            <a:r>
              <a:rPr lang="en-US" dirty="0" smtClean="0"/>
              <a:t>38-year-old woman</a:t>
            </a:r>
            <a:endParaRPr lang="en-US" dirty="0"/>
          </a:p>
          <a:p>
            <a:r>
              <a:rPr lang="en-US" dirty="0" smtClean="0"/>
              <a:t>exposure </a:t>
            </a:r>
            <a:r>
              <a:rPr lang="en-US" dirty="0"/>
              <a:t>to live domestic </a:t>
            </a:r>
            <a:r>
              <a:rPr lang="en-US" dirty="0" smtClean="0"/>
              <a:t>poultry </a:t>
            </a:r>
          </a:p>
          <a:p>
            <a:r>
              <a:rPr lang="en-US" dirty="0" smtClean="0"/>
              <a:t>Passed </a:t>
            </a:r>
            <a:r>
              <a:rPr lang="en-US" dirty="0"/>
              <a:t>away </a:t>
            </a:r>
            <a:r>
              <a:rPr lang="en-US" dirty="0" smtClean="0"/>
              <a:t>on </a:t>
            </a:r>
            <a:r>
              <a:rPr lang="en-US" dirty="0"/>
              <a:t>October </a:t>
            </a:r>
            <a:r>
              <a:rPr lang="en-US" dirty="0" smtClean="0"/>
              <a:t>18</a:t>
            </a:r>
          </a:p>
          <a:p>
            <a:pPr marL="0" indent="0">
              <a:buNone/>
            </a:pPr>
            <a:r>
              <a:rPr lang="en-US" dirty="0" smtClean="0"/>
              <a:t>******************</a:t>
            </a:r>
            <a:endParaRPr lang="en-US" dirty="0"/>
          </a:p>
          <a:p>
            <a:r>
              <a:rPr lang="en-CA" dirty="0" smtClean="0"/>
              <a:t>53 </a:t>
            </a:r>
            <a:r>
              <a:rPr lang="en-CA" dirty="0"/>
              <a:t>year old woman</a:t>
            </a:r>
          </a:p>
          <a:p>
            <a:r>
              <a:rPr lang="en-CA" dirty="0"/>
              <a:t>Exposure to poultry late January</a:t>
            </a:r>
          </a:p>
          <a:p>
            <a:r>
              <a:rPr lang="en-CA" dirty="0"/>
              <a:t>Tested positive February</a:t>
            </a:r>
          </a:p>
          <a:p>
            <a:endParaRPr lang="en-US" dirty="0" smtClean="0"/>
          </a:p>
          <a:p>
            <a:endParaRPr lang="en-CA" dirty="0"/>
          </a:p>
        </p:txBody>
      </p:sp>
      <p:sp>
        <p:nvSpPr>
          <p:cNvPr id="8" name="Text Placeholder 7"/>
          <p:cNvSpPr>
            <a:spLocks noGrp="1"/>
          </p:cNvSpPr>
          <p:nvPr>
            <p:ph type="body" sz="quarter" idx="3"/>
          </p:nvPr>
        </p:nvSpPr>
        <p:spPr/>
        <p:txBody>
          <a:bodyPr/>
          <a:lstStyle/>
          <a:p>
            <a:r>
              <a:rPr lang="en-CA" dirty="0" smtClean="0"/>
              <a:t>Vietnam</a:t>
            </a:r>
            <a:endParaRPr lang="en-CA" dirty="0"/>
          </a:p>
        </p:txBody>
      </p:sp>
      <p:sp>
        <p:nvSpPr>
          <p:cNvPr id="9" name="Content Placeholder 8"/>
          <p:cNvSpPr>
            <a:spLocks noGrp="1"/>
          </p:cNvSpPr>
          <p:nvPr>
            <p:ph sz="quarter" idx="4"/>
          </p:nvPr>
        </p:nvSpPr>
        <p:spPr>
          <a:xfrm>
            <a:off x="6172203" y="2505075"/>
            <a:ext cx="5183188" cy="2219325"/>
          </a:xfrm>
        </p:spPr>
        <p:txBody>
          <a:bodyPr/>
          <a:lstStyle/>
          <a:p>
            <a:r>
              <a:rPr lang="en-CA" dirty="0" smtClean="0"/>
              <a:t>5 year old girl</a:t>
            </a:r>
          </a:p>
          <a:p>
            <a:r>
              <a:rPr lang="en-CA" dirty="0" smtClean="0"/>
              <a:t>Eaten meat from sick birds</a:t>
            </a:r>
          </a:p>
          <a:p>
            <a:r>
              <a:rPr lang="en-CA" dirty="0" smtClean="0"/>
              <a:t>Coughing and fever October 9 developed severe illness, survived</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14</a:t>
            </a:fld>
            <a:endParaRPr lang="en-US"/>
          </a:p>
        </p:txBody>
      </p:sp>
    </p:spTree>
    <p:extLst>
      <p:ext uri="{BB962C8B-B14F-4D97-AF65-F5344CB8AC3E}">
        <p14:creationId xmlns:p14="http://schemas.microsoft.com/office/powerpoint/2010/main" val="3108494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957"/>
            <a:ext cx="10515600" cy="1325563"/>
          </a:xfrm>
        </p:spPr>
        <p:txBody>
          <a:bodyPr/>
          <a:lstStyle/>
          <a:p>
            <a:r>
              <a:rPr lang="en-CA" dirty="0" smtClean="0"/>
              <a:t>Severe Human cases with H5N1 2.3.4.4b</a:t>
            </a:r>
            <a:endParaRPr lang="en-CA" dirty="0"/>
          </a:p>
        </p:txBody>
      </p:sp>
      <p:sp>
        <p:nvSpPr>
          <p:cNvPr id="6" name="Text Placeholder 5"/>
          <p:cNvSpPr>
            <a:spLocks noGrp="1"/>
          </p:cNvSpPr>
          <p:nvPr>
            <p:ph type="body" idx="1"/>
          </p:nvPr>
        </p:nvSpPr>
        <p:spPr>
          <a:xfrm>
            <a:off x="839788" y="1278733"/>
            <a:ext cx="5157787" cy="823912"/>
          </a:xfrm>
        </p:spPr>
        <p:txBody>
          <a:bodyPr/>
          <a:lstStyle/>
          <a:p>
            <a:r>
              <a:rPr lang="en-CA" dirty="0" smtClean="0"/>
              <a:t>Ecuador</a:t>
            </a:r>
            <a:endParaRPr lang="en-CA" dirty="0"/>
          </a:p>
        </p:txBody>
      </p:sp>
      <p:sp>
        <p:nvSpPr>
          <p:cNvPr id="7" name="Content Placeholder 6"/>
          <p:cNvSpPr>
            <a:spLocks noGrp="1"/>
          </p:cNvSpPr>
          <p:nvPr>
            <p:ph sz="half" idx="2"/>
          </p:nvPr>
        </p:nvSpPr>
        <p:spPr>
          <a:xfrm>
            <a:off x="839788" y="2102645"/>
            <a:ext cx="5157787" cy="3684588"/>
          </a:xfrm>
        </p:spPr>
        <p:txBody>
          <a:bodyPr/>
          <a:lstStyle/>
          <a:p>
            <a:r>
              <a:rPr lang="en-CA" dirty="0" smtClean="0"/>
              <a:t>9 year old girl</a:t>
            </a:r>
          </a:p>
          <a:p>
            <a:r>
              <a:rPr lang="en-CA" dirty="0" smtClean="0"/>
              <a:t>Contact with backyard poultry</a:t>
            </a:r>
          </a:p>
          <a:p>
            <a:r>
              <a:rPr lang="en-CA" dirty="0" smtClean="0"/>
              <a:t>Critical condition, septic shock, in ICU</a:t>
            </a:r>
          </a:p>
          <a:p>
            <a:r>
              <a:rPr lang="en-CA" dirty="0" smtClean="0"/>
              <a:t>Survived </a:t>
            </a:r>
          </a:p>
          <a:p>
            <a:r>
              <a:rPr lang="en-CA" dirty="0" smtClean="0"/>
              <a:t>Close contacts not infected</a:t>
            </a:r>
          </a:p>
        </p:txBody>
      </p:sp>
      <p:sp>
        <p:nvSpPr>
          <p:cNvPr id="10" name="Text Placeholder 9"/>
          <p:cNvSpPr>
            <a:spLocks noGrp="1"/>
          </p:cNvSpPr>
          <p:nvPr>
            <p:ph type="body" sz="quarter" idx="3"/>
          </p:nvPr>
        </p:nvSpPr>
        <p:spPr>
          <a:xfrm>
            <a:off x="6172202" y="1278733"/>
            <a:ext cx="5183188" cy="823912"/>
          </a:xfrm>
        </p:spPr>
        <p:txBody>
          <a:bodyPr/>
          <a:lstStyle/>
          <a:p>
            <a:r>
              <a:rPr lang="en-CA" dirty="0" smtClean="0"/>
              <a:t>Risk Assessments</a:t>
            </a:r>
            <a:endParaRPr lang="en-CA" dirty="0"/>
          </a:p>
        </p:txBody>
      </p:sp>
      <p:sp>
        <p:nvSpPr>
          <p:cNvPr id="4" name="Content Placeholder 3"/>
          <p:cNvSpPr>
            <a:spLocks noGrp="1"/>
          </p:cNvSpPr>
          <p:nvPr>
            <p:ph sz="quarter" idx="4"/>
          </p:nvPr>
        </p:nvSpPr>
        <p:spPr>
          <a:xfrm>
            <a:off x="6172202" y="2102645"/>
            <a:ext cx="5183188" cy="3684588"/>
          </a:xfrm>
        </p:spPr>
        <p:txBody>
          <a:bodyPr/>
          <a:lstStyle/>
          <a:p>
            <a:r>
              <a:rPr lang="en-CA" dirty="0" smtClean="0"/>
              <a:t>None of the cases indicate human to human transmission occurred</a:t>
            </a:r>
          </a:p>
          <a:p>
            <a:r>
              <a:rPr lang="en-CA" dirty="0" smtClean="0"/>
              <a:t>All had direct exposure to infected poultry</a:t>
            </a:r>
          </a:p>
          <a:p>
            <a:r>
              <a:rPr lang="en-CA" dirty="0" smtClean="0">
                <a:hlinkClick r:id="rId3"/>
              </a:rPr>
              <a:t>WHO risk assessment </a:t>
            </a:r>
            <a:r>
              <a:rPr lang="en-CA" dirty="0" smtClean="0"/>
              <a:t>remains unchanged </a:t>
            </a:r>
          </a:p>
          <a:p>
            <a:pPr lvl="1"/>
            <a:r>
              <a:rPr lang="en-US" dirty="0" smtClean="0"/>
              <a:t>Risk </a:t>
            </a:r>
            <a:r>
              <a:rPr lang="en-US" dirty="0"/>
              <a:t>to humans remains </a:t>
            </a:r>
            <a:r>
              <a:rPr lang="en-US" dirty="0" smtClean="0"/>
              <a:t>low</a:t>
            </a:r>
          </a:p>
          <a:p>
            <a:r>
              <a:rPr lang="en-US" dirty="0" smtClean="0">
                <a:hlinkClick r:id="rId4"/>
              </a:rPr>
              <a:t>CDC IRAT</a:t>
            </a:r>
            <a:endParaRPr lang="en-US" dirty="0" smtClean="0"/>
          </a:p>
          <a:p>
            <a:pPr lvl="1"/>
            <a:r>
              <a:rPr lang="en-US" dirty="0" smtClean="0"/>
              <a:t>Risk to general public remains low</a:t>
            </a:r>
            <a:endParaRPr lang="en-US" dirty="0"/>
          </a:p>
          <a:p>
            <a:endParaRPr lang="en-CA" dirty="0" smtClean="0"/>
          </a:p>
          <a:p>
            <a:pPr lvl="1"/>
            <a:endParaRPr lang="en-CA" dirty="0" smtClean="0"/>
          </a:p>
          <a:p>
            <a:pPr lvl="1"/>
            <a:endParaRPr lang="en-CA" dirty="0"/>
          </a:p>
        </p:txBody>
      </p:sp>
      <p:sp>
        <p:nvSpPr>
          <p:cNvPr id="5" name="Slide Number Placeholder 4"/>
          <p:cNvSpPr>
            <a:spLocks noGrp="1"/>
          </p:cNvSpPr>
          <p:nvPr>
            <p:ph type="sldNum" sz="quarter" idx="10"/>
          </p:nvPr>
        </p:nvSpPr>
        <p:spPr>
          <a:xfrm>
            <a:off x="8610599" y="5953920"/>
            <a:ext cx="2743200" cy="365125"/>
          </a:xfrm>
        </p:spPr>
        <p:txBody>
          <a:bodyPr/>
          <a:lstStyle/>
          <a:p>
            <a:pPr>
              <a:defRPr/>
            </a:pPr>
            <a:fld id="{222C2B47-41F2-42A5-AA41-34CCD9669551}" type="slidenum">
              <a:rPr lang="en-US" smtClean="0"/>
              <a:pPr>
                <a:defRPr/>
              </a:pPr>
              <a:t>15</a:t>
            </a:fld>
            <a:endParaRPr lang="en-US"/>
          </a:p>
        </p:txBody>
      </p:sp>
    </p:spTree>
    <p:extLst>
      <p:ext uri="{BB962C8B-B14F-4D97-AF65-F5344CB8AC3E}">
        <p14:creationId xmlns:p14="http://schemas.microsoft.com/office/powerpoint/2010/main" val="2443813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smtClean="0"/>
              <a:t>Follow up: Human Infection in Spain</a:t>
            </a:r>
            <a:endParaRPr lang="en-CA" dirty="0"/>
          </a:p>
        </p:txBody>
      </p:sp>
      <p:sp>
        <p:nvSpPr>
          <p:cNvPr id="7" name="Slide Number Placeholder 6"/>
          <p:cNvSpPr>
            <a:spLocks noGrp="1"/>
          </p:cNvSpPr>
          <p:nvPr>
            <p:ph type="sldNum" sz="quarter" idx="4294967295"/>
          </p:nvPr>
        </p:nvSpPr>
        <p:spPr>
          <a:xfrm>
            <a:off x="9448800" y="6356350"/>
            <a:ext cx="2743200" cy="365125"/>
          </a:xfrm>
        </p:spPr>
        <p:txBody>
          <a:bodyPr/>
          <a:lstStyle/>
          <a:p>
            <a:pPr>
              <a:defRPr/>
            </a:pPr>
            <a:fld id="{B48FB889-B1E1-40D0-9118-58010DD0FC49}" type="slidenum">
              <a:rPr lang="en-US" smtClean="0"/>
              <a:pPr>
                <a:defRPr/>
              </a:pPr>
              <a:t>16</a:t>
            </a:fld>
            <a:endParaRPr lang="en-US"/>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897" y="1974850"/>
            <a:ext cx="10714463" cy="4153218"/>
          </a:xfrm>
          <a:prstGeom prst="rect">
            <a:avLst/>
          </a:prstGeom>
          <a:noFill/>
        </p:spPr>
      </p:pic>
    </p:spTree>
    <p:extLst>
      <p:ext uri="{BB962C8B-B14F-4D97-AF65-F5344CB8AC3E}">
        <p14:creationId xmlns:p14="http://schemas.microsoft.com/office/powerpoint/2010/main" val="2043058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hlinkClick r:id="rId3"/>
              </a:rPr>
              <a:t>Eurosurveillance</a:t>
            </a:r>
            <a:r>
              <a:rPr lang="en-US" sz="2400" dirty="0" smtClean="0">
                <a:hlinkClick r:id="rId3"/>
              </a:rPr>
              <a:t> </a:t>
            </a:r>
            <a:r>
              <a:rPr lang="en-US" sz="2400" dirty="0">
                <a:hlinkClick r:id="rId3"/>
              </a:rPr>
              <a:t>| Influenza A(H5N1) detection in two asymptomatic poultry farm workers in Spain, September to October 2022: suspected environmental contamination</a:t>
            </a:r>
            <a:endParaRPr lang="en-CA" sz="2400" dirty="0"/>
          </a:p>
        </p:txBody>
      </p:sp>
      <p:sp>
        <p:nvSpPr>
          <p:cNvPr id="3" name="Content Placeholder 2"/>
          <p:cNvSpPr>
            <a:spLocks noGrp="1"/>
          </p:cNvSpPr>
          <p:nvPr>
            <p:ph sz="half" idx="1"/>
          </p:nvPr>
        </p:nvSpPr>
        <p:spPr/>
        <p:txBody>
          <a:bodyPr/>
          <a:lstStyle/>
          <a:p>
            <a:r>
              <a:rPr lang="en-CA" dirty="0" smtClean="0"/>
              <a:t>Case reported in September – October that has been updated</a:t>
            </a:r>
          </a:p>
          <a:p>
            <a:pPr marL="0" indent="0">
              <a:buNone/>
            </a:pPr>
            <a:r>
              <a:rPr lang="en-CA" b="1" dirty="0" smtClean="0"/>
              <a:t>Worker 1: </a:t>
            </a:r>
          </a:p>
          <a:p>
            <a:pPr lvl="1"/>
            <a:r>
              <a:rPr lang="en-CA" dirty="0" smtClean="0"/>
              <a:t>Positive RT-PCR September 22, Negative RT-PCR 6 days later (nasopharyngeal swab)</a:t>
            </a:r>
            <a:endParaRPr lang="en-CA" dirty="0"/>
          </a:p>
          <a:p>
            <a:pPr lvl="1"/>
            <a:r>
              <a:rPr lang="en-CA" dirty="0" smtClean="0"/>
              <a:t>Samples </a:t>
            </a:r>
            <a:r>
              <a:rPr lang="en-CA" dirty="0"/>
              <a:t>collected on </a:t>
            </a:r>
            <a:r>
              <a:rPr lang="en-CA" dirty="0" smtClean="0"/>
              <a:t>October </a:t>
            </a:r>
            <a:r>
              <a:rPr lang="en-CA" dirty="0"/>
              <a:t>8 sent to WHO for PCR and </a:t>
            </a:r>
            <a:r>
              <a:rPr lang="en-CA" dirty="0" smtClean="0"/>
              <a:t>Serology</a:t>
            </a:r>
          </a:p>
          <a:p>
            <a:pPr lvl="1"/>
            <a:r>
              <a:rPr lang="en-CA" dirty="0" smtClean="0"/>
              <a:t>Negative by both methods</a:t>
            </a:r>
          </a:p>
        </p:txBody>
      </p:sp>
      <p:sp>
        <p:nvSpPr>
          <p:cNvPr id="4" name="Content Placeholder 3"/>
          <p:cNvSpPr>
            <a:spLocks noGrp="1"/>
          </p:cNvSpPr>
          <p:nvPr>
            <p:ph sz="half" idx="2"/>
          </p:nvPr>
        </p:nvSpPr>
        <p:spPr/>
        <p:txBody>
          <a:bodyPr/>
          <a:lstStyle/>
          <a:p>
            <a:pPr marL="0" indent="0">
              <a:buNone/>
            </a:pPr>
            <a:r>
              <a:rPr lang="en-CA" b="1" dirty="0"/>
              <a:t>Worker 2: </a:t>
            </a:r>
          </a:p>
          <a:p>
            <a:pPr lvl="1"/>
            <a:r>
              <a:rPr lang="en-CA" dirty="0" smtClean="0"/>
              <a:t>Positive RT-PCR post culling activities October 13, negative 9 days later (nasopharyngeal swab)</a:t>
            </a:r>
          </a:p>
          <a:p>
            <a:pPr lvl="1"/>
            <a:r>
              <a:rPr lang="en-CA" dirty="0" smtClean="0"/>
              <a:t>Samples collected for serology sent to WHO, Oct 19 and Nov 23</a:t>
            </a:r>
            <a:r>
              <a:rPr lang="en-CA" baseline="30000" dirty="0" smtClean="0"/>
              <a:t>rd</a:t>
            </a:r>
            <a:endParaRPr lang="en-CA" dirty="0" smtClean="0"/>
          </a:p>
          <a:p>
            <a:pPr lvl="1"/>
            <a:r>
              <a:rPr lang="en-CA" dirty="0" smtClean="0"/>
              <a:t>Both samples serologically negative</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17</a:t>
            </a:fld>
            <a:endParaRPr lang="en-US" dirty="0"/>
          </a:p>
        </p:txBody>
      </p:sp>
      <p:sp>
        <p:nvSpPr>
          <p:cNvPr id="6" name="TextBox 5"/>
          <p:cNvSpPr txBox="1"/>
          <p:nvPr/>
        </p:nvSpPr>
        <p:spPr>
          <a:xfrm>
            <a:off x="130168" y="5681881"/>
            <a:ext cx="12223411" cy="1077218"/>
          </a:xfrm>
          <a:prstGeom prst="rect">
            <a:avLst/>
          </a:prstGeom>
          <a:noFill/>
        </p:spPr>
        <p:txBody>
          <a:bodyPr wrap="none" rtlCol="0">
            <a:spAutoFit/>
          </a:bodyPr>
          <a:lstStyle/>
          <a:p>
            <a:r>
              <a:rPr lang="en-CA" sz="3200" b="1" dirty="0" smtClean="0"/>
              <a:t>Conclusion: </a:t>
            </a:r>
            <a:r>
              <a:rPr lang="en-CA" sz="3200" dirty="0" smtClean="0"/>
              <a:t>These cases were likely from environmental contamination. </a:t>
            </a:r>
          </a:p>
          <a:p>
            <a:r>
              <a:rPr lang="en-CA" sz="3200" dirty="0" smtClean="0"/>
              <a:t>There is no serological evidence of infection.</a:t>
            </a:r>
            <a:endParaRPr lang="en-CA" sz="3200" dirty="0"/>
          </a:p>
        </p:txBody>
      </p:sp>
    </p:spTree>
    <p:extLst>
      <p:ext uri="{BB962C8B-B14F-4D97-AF65-F5344CB8AC3E}">
        <p14:creationId xmlns:p14="http://schemas.microsoft.com/office/powerpoint/2010/main" val="189699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pic>
        <p:nvPicPr>
          <p:cNvPr id="8" name="Picture 7"/>
          <p:cNvPicPr>
            <a:picLocks noChangeAspect="1"/>
          </p:cNvPicPr>
          <p:nvPr/>
        </p:nvPicPr>
        <p:blipFill>
          <a:blip r:embed="rId3"/>
          <a:stretch>
            <a:fillRect/>
          </a:stretch>
        </p:blipFill>
        <p:spPr>
          <a:xfrm>
            <a:off x="333233" y="0"/>
            <a:ext cx="11107654" cy="6858000"/>
          </a:xfrm>
          <a:prstGeom prst="rect">
            <a:avLst/>
          </a:prstGeom>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2</a:t>
            </a:fld>
            <a:endParaRPr lang="en-US"/>
          </a:p>
        </p:txBody>
      </p:sp>
    </p:spTree>
    <p:extLst>
      <p:ext uri="{BB962C8B-B14F-4D97-AF65-F5344CB8AC3E}">
        <p14:creationId xmlns:p14="http://schemas.microsoft.com/office/powerpoint/2010/main" val="2606042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11712" t="5231" r="13134"/>
          <a:stretch/>
        </p:blipFill>
        <p:spPr>
          <a:xfrm>
            <a:off x="501513" y="1448396"/>
            <a:ext cx="5659438" cy="5353050"/>
          </a:xfrm>
        </p:spPr>
      </p:pic>
      <p:pic>
        <p:nvPicPr>
          <p:cNvPr id="10" name="Content Placeholder 9"/>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13822" t="4793" r="14024"/>
          <a:stretch/>
        </p:blipFill>
        <p:spPr>
          <a:xfrm>
            <a:off x="6402177" y="1516791"/>
            <a:ext cx="5339787" cy="5284655"/>
          </a:xfrm>
        </p:spPr>
      </p:pic>
      <p:sp>
        <p:nvSpPr>
          <p:cNvPr id="11" name="TextBox 10"/>
          <p:cNvSpPr txBox="1"/>
          <p:nvPr/>
        </p:nvSpPr>
        <p:spPr>
          <a:xfrm>
            <a:off x="1534059" y="909799"/>
            <a:ext cx="3902992" cy="646331"/>
          </a:xfrm>
          <a:prstGeom prst="rect">
            <a:avLst/>
          </a:prstGeom>
          <a:noFill/>
        </p:spPr>
        <p:txBody>
          <a:bodyPr wrap="none" rtlCol="0">
            <a:spAutoFit/>
          </a:bodyPr>
          <a:lstStyle/>
          <a:p>
            <a:r>
              <a:rPr lang="en-CA" b="1" dirty="0" smtClean="0"/>
              <a:t>Active and Resolved Infected Premises </a:t>
            </a:r>
          </a:p>
          <a:p>
            <a:r>
              <a:rPr lang="en-CA" b="1" dirty="0" smtClean="0"/>
              <a:t>as of March 1, 2023</a:t>
            </a:r>
            <a:endParaRPr lang="en-CA" b="1" dirty="0"/>
          </a:p>
        </p:txBody>
      </p:sp>
      <p:sp>
        <p:nvSpPr>
          <p:cNvPr id="12" name="TextBox 11"/>
          <p:cNvSpPr txBox="1"/>
          <p:nvPr/>
        </p:nvSpPr>
        <p:spPr>
          <a:xfrm>
            <a:off x="7476931" y="870460"/>
            <a:ext cx="3993579" cy="646331"/>
          </a:xfrm>
          <a:prstGeom prst="rect">
            <a:avLst/>
          </a:prstGeom>
          <a:noFill/>
        </p:spPr>
        <p:txBody>
          <a:bodyPr wrap="square" rtlCol="0">
            <a:spAutoFit/>
          </a:bodyPr>
          <a:lstStyle/>
          <a:p>
            <a:r>
              <a:rPr lang="en-CA" b="1" dirty="0" smtClean="0"/>
              <a:t>Active and Resolved Primary Control Zones as of March 1, 2023</a:t>
            </a:r>
            <a:endParaRPr lang="en-CA" b="1" dirty="0"/>
          </a:p>
        </p:txBody>
      </p:sp>
      <p:sp>
        <p:nvSpPr>
          <p:cNvPr id="2" name="TextBox 1"/>
          <p:cNvSpPr txBox="1"/>
          <p:nvPr/>
        </p:nvSpPr>
        <p:spPr>
          <a:xfrm>
            <a:off x="3124199" y="96831"/>
            <a:ext cx="6204134" cy="400110"/>
          </a:xfrm>
          <a:prstGeom prst="rect">
            <a:avLst/>
          </a:prstGeom>
          <a:noFill/>
        </p:spPr>
        <p:txBody>
          <a:bodyPr wrap="none" rtlCol="0">
            <a:spAutoFit/>
          </a:bodyPr>
          <a:lstStyle/>
          <a:p>
            <a:r>
              <a:rPr lang="en-CA" sz="2000" b="1" dirty="0" smtClean="0"/>
              <a:t>Current HPAI Cases and Primary Control Zones in Canada</a:t>
            </a:r>
            <a:endParaRPr lang="en-CA" sz="2000" b="1" dirty="0"/>
          </a:p>
        </p:txBody>
      </p:sp>
    </p:spTree>
    <p:extLst>
      <p:ext uri="{BB962C8B-B14F-4D97-AF65-F5344CB8AC3E}">
        <p14:creationId xmlns:p14="http://schemas.microsoft.com/office/powerpoint/2010/main" val="4208159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smtClean="0"/>
              <a:t>Wildlife H5N1 </a:t>
            </a:r>
            <a:r>
              <a:rPr lang="en-CA" dirty="0"/>
              <a:t>Avian Influenza</a:t>
            </a:r>
            <a:endParaRPr lang="en-US" dirty="0"/>
          </a:p>
        </p:txBody>
      </p:sp>
      <p:sp>
        <p:nvSpPr>
          <p:cNvPr id="8" name="Content Placeholder 7"/>
          <p:cNvSpPr>
            <a:spLocks noGrp="1"/>
          </p:cNvSpPr>
          <p:nvPr>
            <p:ph sz="half" idx="2"/>
          </p:nvPr>
        </p:nvSpPr>
        <p:spPr>
          <a:xfrm>
            <a:off x="7782976" y="1378883"/>
            <a:ext cx="4128940" cy="3917946"/>
          </a:xfrm>
        </p:spPr>
        <p:txBody>
          <a:bodyPr/>
          <a:lstStyle/>
          <a:p>
            <a:r>
              <a:rPr lang="en-CA" dirty="0" smtClean="0"/>
              <a:t>New fully Eurasian H5N1 incursion in December 2022 (PEI crow)</a:t>
            </a:r>
          </a:p>
          <a:p>
            <a:r>
              <a:rPr lang="en-CA" dirty="0" smtClean="0"/>
              <a:t>New fully Eurasian H5N5 incursion in January 2023 (PEI crow)</a:t>
            </a:r>
          </a:p>
          <a:p>
            <a:r>
              <a:rPr lang="en-CA" dirty="0" smtClean="0"/>
              <a:t>H5Nx (mixture of H5N1 and H4N6) in a common goldeneye in Quebec.</a:t>
            </a:r>
          </a:p>
        </p:txBody>
      </p:sp>
      <p:sp>
        <p:nvSpPr>
          <p:cNvPr id="4" name="Slide Number Placeholder 3"/>
          <p:cNvSpPr>
            <a:spLocks noGrp="1"/>
          </p:cNvSpPr>
          <p:nvPr>
            <p:ph type="sldNum" sz="quarter" idx="10"/>
          </p:nvPr>
        </p:nvSpPr>
        <p:spPr/>
        <p:txBody>
          <a:bodyPr/>
          <a:lstStyle/>
          <a:p>
            <a:pPr>
              <a:defRPr/>
            </a:pPr>
            <a:fld id="{236BBB5A-3629-4845-BA75-5D2D0B1227C3}" type="slidenum">
              <a:rPr lang="en-US" smtClean="0"/>
              <a:pPr>
                <a:defRPr/>
              </a:pPr>
              <a:t>4</a:t>
            </a:fld>
            <a:endParaRPr lang="en-US" dirty="0"/>
          </a:p>
        </p:txBody>
      </p:sp>
      <p:sp>
        <p:nvSpPr>
          <p:cNvPr id="2" name="TextBox 1"/>
          <p:cNvSpPr txBox="1"/>
          <p:nvPr/>
        </p:nvSpPr>
        <p:spPr>
          <a:xfrm>
            <a:off x="1829385" y="6053600"/>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1007210" y="6068417"/>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p:cNvPicPr>
            <a:picLocks noGrp="1" noChangeAspect="1"/>
          </p:cNvPicPr>
          <p:nvPr>
            <p:ph sz="half" idx="1"/>
          </p:nvPr>
        </p:nvPicPr>
        <p:blipFill>
          <a:blip r:embed="rId5"/>
          <a:stretch>
            <a:fillRect/>
          </a:stretch>
        </p:blipFill>
        <p:spPr>
          <a:xfrm>
            <a:off x="180278" y="1228343"/>
            <a:ext cx="7449286" cy="4753881"/>
          </a:xfrm>
          <a:prstGeom prst="rect">
            <a:avLst/>
          </a:prstGeom>
        </p:spPr>
      </p:pic>
    </p:spTree>
    <p:extLst>
      <p:ext uri="{BB962C8B-B14F-4D97-AF65-F5344CB8AC3E}">
        <p14:creationId xmlns:p14="http://schemas.microsoft.com/office/powerpoint/2010/main" val="161103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01037" y="0"/>
            <a:ext cx="5990963" cy="3455657"/>
          </a:xfrm>
          <a:prstGeom prst="rect">
            <a:avLst/>
          </a:prstGeom>
        </p:spPr>
      </p:pic>
      <p:sp>
        <p:nvSpPr>
          <p:cNvPr id="2" name="Title 1"/>
          <p:cNvSpPr>
            <a:spLocks noGrp="1"/>
          </p:cNvSpPr>
          <p:nvPr>
            <p:ph type="title"/>
          </p:nvPr>
        </p:nvSpPr>
        <p:spPr>
          <a:xfrm>
            <a:off x="319219" y="1100818"/>
            <a:ext cx="5562600" cy="802105"/>
          </a:xfrm>
        </p:spPr>
        <p:txBody>
          <a:bodyPr/>
          <a:lstStyle/>
          <a:p>
            <a:r>
              <a:rPr lang="en-CA" dirty="0"/>
              <a:t>Wild Bird Migration</a:t>
            </a:r>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pic>
        <p:nvPicPr>
          <p:cNvPr id="4" name="Picture 3"/>
          <p:cNvPicPr>
            <a:picLocks noChangeAspect="1"/>
          </p:cNvPicPr>
          <p:nvPr/>
        </p:nvPicPr>
        <p:blipFill>
          <a:blip r:embed="rId4"/>
          <a:stretch>
            <a:fillRect/>
          </a:stretch>
        </p:blipFill>
        <p:spPr>
          <a:xfrm>
            <a:off x="0" y="3003741"/>
            <a:ext cx="6684579" cy="3854259"/>
          </a:xfrm>
          <a:prstGeom prst="rect">
            <a:avLst/>
          </a:prstGeom>
        </p:spPr>
      </p:pic>
      <p:sp>
        <p:nvSpPr>
          <p:cNvPr id="3" name="TextBox 2"/>
          <p:cNvSpPr txBox="1"/>
          <p:nvPr/>
        </p:nvSpPr>
        <p:spPr>
          <a:xfrm>
            <a:off x="7241814" y="4233498"/>
            <a:ext cx="4392951" cy="1661993"/>
          </a:xfrm>
          <a:prstGeom prst="rect">
            <a:avLst/>
          </a:prstGeom>
          <a:noFill/>
        </p:spPr>
        <p:txBody>
          <a:bodyPr wrap="square" rtlCol="0">
            <a:spAutoFit/>
          </a:bodyPr>
          <a:lstStyle/>
          <a:p>
            <a:r>
              <a:rPr lang="en-CA" sz="2800" b="1" dirty="0" smtClean="0"/>
              <a:t>Northward movement seen for the first time in the last  week</a:t>
            </a:r>
          </a:p>
          <a:p>
            <a:endParaRPr lang="en-CA" dirty="0"/>
          </a:p>
        </p:txBody>
      </p:sp>
    </p:spTree>
    <p:extLst>
      <p:ext uri="{BB962C8B-B14F-4D97-AF65-F5344CB8AC3E}">
        <p14:creationId xmlns:p14="http://schemas.microsoft.com/office/powerpoint/2010/main" val="268759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stretch>
            <a:fillRect/>
          </a:stretch>
        </p:blipFill>
        <p:spPr>
          <a:xfrm>
            <a:off x="6348125" y="69301"/>
            <a:ext cx="5850168" cy="6788699"/>
          </a:xfrm>
          <a:prstGeom prst="rect">
            <a:avLst/>
          </a:prstGeom>
        </p:spPr>
      </p:pic>
      <p:sp>
        <p:nvSpPr>
          <p:cNvPr id="2" name="Title 1"/>
          <p:cNvSpPr>
            <a:spLocks noGrp="1"/>
          </p:cNvSpPr>
          <p:nvPr>
            <p:ph type="title"/>
          </p:nvPr>
        </p:nvSpPr>
        <p:spPr>
          <a:xfrm>
            <a:off x="838200" y="365125"/>
            <a:ext cx="5730766" cy="1325563"/>
          </a:xfrm>
        </p:spPr>
        <p:txBody>
          <a:bodyPr/>
          <a:lstStyle/>
          <a:p>
            <a:r>
              <a:rPr lang="en-CA" dirty="0" smtClean="0"/>
              <a:t>Ongoing Spread in South America</a:t>
            </a:r>
            <a:endParaRPr lang="en-CA" dirty="0"/>
          </a:p>
        </p:txBody>
      </p:sp>
      <p:sp>
        <p:nvSpPr>
          <p:cNvPr id="3" name="Content Placeholder 2"/>
          <p:cNvSpPr>
            <a:spLocks noGrp="1"/>
          </p:cNvSpPr>
          <p:nvPr>
            <p:ph sz="half" idx="1"/>
          </p:nvPr>
        </p:nvSpPr>
        <p:spPr>
          <a:xfrm>
            <a:off x="417443" y="1794094"/>
            <a:ext cx="5715000" cy="4351338"/>
          </a:xfrm>
        </p:spPr>
        <p:txBody>
          <a:bodyPr/>
          <a:lstStyle/>
          <a:p>
            <a:r>
              <a:rPr lang="en-CA" dirty="0" smtClean="0"/>
              <a:t>Commercial and backyard poultry</a:t>
            </a:r>
          </a:p>
          <a:p>
            <a:r>
              <a:rPr lang="en-CA" dirty="0" smtClean="0"/>
              <a:t>Mass mortality events in wild birds and mammals</a:t>
            </a:r>
          </a:p>
          <a:p>
            <a:r>
              <a:rPr lang="en-CA" dirty="0" smtClean="0"/>
              <a:t>Most recent spread takes it easterly into the Atlantic Flyway</a:t>
            </a:r>
          </a:p>
          <a:p>
            <a:pPr lvl="1"/>
            <a:r>
              <a:rPr lang="en-CA" dirty="0" smtClean="0"/>
              <a:t>Argentina</a:t>
            </a:r>
          </a:p>
          <a:p>
            <a:pPr lvl="2"/>
            <a:r>
              <a:rPr lang="en-CA" dirty="0" smtClean="0"/>
              <a:t>19 cases in backyard birds</a:t>
            </a:r>
          </a:p>
          <a:p>
            <a:pPr lvl="2"/>
            <a:r>
              <a:rPr lang="en-CA" dirty="0" smtClean="0"/>
              <a:t>1</a:t>
            </a:r>
            <a:r>
              <a:rPr lang="en-CA" baseline="30000" dirty="0" smtClean="0"/>
              <a:t>st</a:t>
            </a:r>
            <a:r>
              <a:rPr lang="en-CA" dirty="0" smtClean="0"/>
              <a:t> commercial flock this week</a:t>
            </a:r>
          </a:p>
          <a:p>
            <a:pPr lvl="1"/>
            <a:r>
              <a:rPr lang="en-CA" dirty="0" smtClean="0"/>
              <a:t>Uruguay</a:t>
            </a:r>
          </a:p>
          <a:p>
            <a:pPr lvl="2"/>
            <a:r>
              <a:rPr lang="en-CA" dirty="0" smtClean="0"/>
              <a:t>1</a:t>
            </a:r>
            <a:r>
              <a:rPr lang="en-CA" baseline="30000" dirty="0" smtClean="0"/>
              <a:t>st</a:t>
            </a:r>
            <a:r>
              <a:rPr lang="en-CA" dirty="0" smtClean="0"/>
              <a:t> cases in black necked swans</a:t>
            </a:r>
          </a:p>
          <a:p>
            <a:pPr marL="914400" lvl="2"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sp>
        <p:nvSpPr>
          <p:cNvPr id="4" name="Explosion 2 3"/>
          <p:cNvSpPr/>
          <p:nvPr/>
        </p:nvSpPr>
        <p:spPr>
          <a:xfrm>
            <a:off x="8955157" y="365125"/>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Explosion 2 9"/>
          <p:cNvSpPr/>
          <p:nvPr/>
        </p:nvSpPr>
        <p:spPr>
          <a:xfrm>
            <a:off x="10171044" y="4294534"/>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xplosion 2 11"/>
          <p:cNvSpPr/>
          <p:nvPr/>
        </p:nvSpPr>
        <p:spPr>
          <a:xfrm>
            <a:off x="9432235" y="3969763"/>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Explosion 2 12"/>
          <p:cNvSpPr/>
          <p:nvPr/>
        </p:nvSpPr>
        <p:spPr>
          <a:xfrm>
            <a:off x="8130543" y="136807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Explosion 2 13"/>
          <p:cNvSpPr/>
          <p:nvPr/>
        </p:nvSpPr>
        <p:spPr>
          <a:xfrm>
            <a:off x="8531561" y="59957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Explosion 2 14"/>
          <p:cNvSpPr/>
          <p:nvPr/>
        </p:nvSpPr>
        <p:spPr>
          <a:xfrm>
            <a:off x="9352722" y="2701926"/>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Explosion 2 15"/>
          <p:cNvSpPr/>
          <p:nvPr/>
        </p:nvSpPr>
        <p:spPr>
          <a:xfrm>
            <a:off x="8452048" y="1933990"/>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Explosion 2 16"/>
          <p:cNvSpPr/>
          <p:nvPr/>
        </p:nvSpPr>
        <p:spPr>
          <a:xfrm>
            <a:off x="8953265" y="3360737"/>
            <a:ext cx="159026" cy="1490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687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Peru - </a:t>
            </a:r>
            <a:r>
              <a:rPr lang="en-CA" dirty="0" err="1" smtClean="0"/>
              <a:t>Sealion</a:t>
            </a:r>
            <a:r>
              <a:rPr lang="en-CA" dirty="0" smtClean="0"/>
              <a:t> Mass Mortality Event</a:t>
            </a:r>
            <a:endParaRPr lang="en-CA" dirty="0"/>
          </a:p>
        </p:txBody>
      </p:sp>
      <p:sp>
        <p:nvSpPr>
          <p:cNvPr id="8" name="Content Placeholder 7"/>
          <p:cNvSpPr>
            <a:spLocks noGrp="1"/>
          </p:cNvSpPr>
          <p:nvPr>
            <p:ph sz="half" idx="1"/>
          </p:nvPr>
        </p:nvSpPr>
        <p:spPr/>
        <p:txBody>
          <a:bodyPr/>
          <a:lstStyle/>
          <a:p>
            <a:r>
              <a:rPr lang="en-CA" dirty="0" smtClean="0"/>
              <a:t>Seabird mortality event in Peru starting in November 2022</a:t>
            </a:r>
          </a:p>
          <a:p>
            <a:r>
              <a:rPr lang="en-CA" dirty="0" smtClean="0"/>
              <a:t>&gt;50,000 dead birds (Peruvian Pelicans and Boobies)</a:t>
            </a:r>
          </a:p>
          <a:p>
            <a:r>
              <a:rPr lang="en-CA" dirty="0" smtClean="0"/>
              <a:t>Now reporting up to 3,500 dead </a:t>
            </a:r>
            <a:r>
              <a:rPr lang="en-CA" dirty="0" err="1" smtClean="0"/>
              <a:t>sealions</a:t>
            </a:r>
            <a:endParaRPr lang="en-CA" dirty="0" smtClean="0"/>
          </a:p>
          <a:p>
            <a:r>
              <a:rPr lang="en-CA" dirty="0" smtClean="0"/>
              <a:t>Up to 100 dead animals found together</a:t>
            </a:r>
          </a:p>
          <a:p>
            <a:r>
              <a:rPr lang="en-CA" dirty="0" smtClean="0"/>
              <a:t>All animals in good to very good body condition</a:t>
            </a:r>
            <a:endParaRPr lang="en-CA" dirty="0"/>
          </a:p>
        </p:txBody>
      </p:sp>
      <p:pic>
        <p:nvPicPr>
          <p:cNvPr id="10" name="Content Placeholder 9"/>
          <p:cNvPicPr>
            <a:picLocks noGrp="1" noChangeAspect="1"/>
          </p:cNvPicPr>
          <p:nvPr>
            <p:ph sz="half" idx="2"/>
          </p:nvPr>
        </p:nvPicPr>
        <p:blipFill>
          <a:blip r:embed="rId2"/>
          <a:stretch>
            <a:fillRect/>
          </a:stretch>
        </p:blipFill>
        <p:spPr>
          <a:xfrm>
            <a:off x="6172200" y="1923284"/>
            <a:ext cx="6152456" cy="4934716"/>
          </a:xfrm>
          <a:prstGeom prst="rect">
            <a:avLst/>
          </a:prstGeom>
        </p:spPr>
      </p:pic>
      <p:sp>
        <p:nvSpPr>
          <p:cNvPr id="7" name="Slide Number Placeholder 6"/>
          <p:cNvSpPr>
            <a:spLocks noGrp="1"/>
          </p:cNvSpPr>
          <p:nvPr>
            <p:ph type="sldNum" sz="quarter" idx="10"/>
          </p:nvPr>
        </p:nvSpPr>
        <p:spPr/>
        <p:txBody>
          <a:bodyPr/>
          <a:lstStyle/>
          <a:p>
            <a:pPr>
              <a:defRPr/>
            </a:pPr>
            <a:fld id="{B48FB889-B1E1-40D0-9118-58010DD0FC49}" type="slidenum">
              <a:rPr lang="en-US" smtClean="0"/>
              <a:pPr>
                <a:defRPr/>
              </a:pPr>
              <a:t>7</a:t>
            </a:fld>
            <a:endParaRPr lang="en-US"/>
          </a:p>
        </p:txBody>
      </p:sp>
    </p:spTree>
    <p:extLst>
      <p:ext uri="{BB962C8B-B14F-4D97-AF65-F5344CB8AC3E}">
        <p14:creationId xmlns:p14="http://schemas.microsoft.com/office/powerpoint/2010/main" val="360438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Peru - </a:t>
            </a:r>
            <a:r>
              <a:rPr lang="en-CA" dirty="0" err="1" smtClean="0"/>
              <a:t>Sealion</a:t>
            </a:r>
            <a:r>
              <a:rPr lang="en-CA" dirty="0" smtClean="0"/>
              <a:t> Mass Mortality Event</a:t>
            </a:r>
            <a:endParaRPr lang="en-CA" dirty="0"/>
          </a:p>
        </p:txBody>
      </p:sp>
      <p:sp>
        <p:nvSpPr>
          <p:cNvPr id="8" name="Content Placeholder 7"/>
          <p:cNvSpPr>
            <a:spLocks noGrp="1"/>
          </p:cNvSpPr>
          <p:nvPr>
            <p:ph sz="half" idx="1"/>
          </p:nvPr>
        </p:nvSpPr>
        <p:spPr>
          <a:xfrm>
            <a:off x="838200" y="1510315"/>
            <a:ext cx="5181600" cy="4351338"/>
          </a:xfrm>
        </p:spPr>
        <p:txBody>
          <a:bodyPr/>
          <a:lstStyle/>
          <a:p>
            <a:r>
              <a:rPr lang="en-CA" dirty="0" smtClean="0"/>
              <a:t>Respiratory signs</a:t>
            </a:r>
          </a:p>
          <a:p>
            <a:pPr lvl="1"/>
            <a:r>
              <a:rPr lang="en-CA" dirty="0" smtClean="0"/>
              <a:t>Dyspnea, tachypnea</a:t>
            </a:r>
          </a:p>
          <a:p>
            <a:pPr lvl="1"/>
            <a:r>
              <a:rPr lang="en-CA" dirty="0" smtClean="0"/>
              <a:t>Oral and nasal secretions</a:t>
            </a:r>
          </a:p>
          <a:p>
            <a:pPr lvl="1"/>
            <a:r>
              <a:rPr lang="en-CA" dirty="0" smtClean="0"/>
              <a:t>PM - Pulmonary edema, interstitial pneumonia with hemorrhagic focus</a:t>
            </a:r>
          </a:p>
          <a:p>
            <a:r>
              <a:rPr lang="en-CA" dirty="0" smtClean="0"/>
              <a:t>Neurological signs</a:t>
            </a:r>
          </a:p>
          <a:p>
            <a:pPr lvl="1"/>
            <a:r>
              <a:rPr lang="en-CA" dirty="0" smtClean="0"/>
              <a:t>Ataxia, tremors, convulsions and paralysis</a:t>
            </a:r>
          </a:p>
          <a:p>
            <a:pPr lvl="1"/>
            <a:r>
              <a:rPr lang="en-CA" dirty="0" smtClean="0"/>
              <a:t>PM - Encephalitis with hemorrhagic focus</a:t>
            </a:r>
          </a:p>
          <a:p>
            <a:pPr lvl="1"/>
            <a:endParaRPr lang="en-CA" dirty="0"/>
          </a:p>
        </p:txBody>
      </p:sp>
      <p:sp>
        <p:nvSpPr>
          <p:cNvPr id="7" name="Slide Number Placeholder 6"/>
          <p:cNvSpPr>
            <a:spLocks noGrp="1"/>
          </p:cNvSpPr>
          <p:nvPr>
            <p:ph type="sldNum" sz="quarter" idx="10"/>
          </p:nvPr>
        </p:nvSpPr>
        <p:spPr/>
        <p:txBody>
          <a:bodyPr/>
          <a:lstStyle/>
          <a:p>
            <a:pPr>
              <a:defRPr/>
            </a:pPr>
            <a:fld id="{B48FB889-B1E1-40D0-9118-58010DD0FC49}" type="slidenum">
              <a:rPr lang="en-US" smtClean="0"/>
              <a:pPr>
                <a:defRPr/>
              </a:pPr>
              <a:t>8</a:t>
            </a:fld>
            <a:endParaRPr lang="en-US"/>
          </a:p>
        </p:txBody>
      </p:sp>
      <p:pic>
        <p:nvPicPr>
          <p:cNvPr id="4" name="Content Placeholder 3"/>
          <p:cNvPicPr>
            <a:picLocks noGrp="1" noChangeAspect="1"/>
          </p:cNvPicPr>
          <p:nvPr>
            <p:ph sz="half" idx="2"/>
          </p:nvPr>
        </p:nvPicPr>
        <p:blipFill>
          <a:blip r:embed="rId2"/>
          <a:stretch>
            <a:fillRect/>
          </a:stretch>
        </p:blipFill>
        <p:spPr>
          <a:xfrm>
            <a:off x="6657756" y="1177159"/>
            <a:ext cx="5460672" cy="5544316"/>
          </a:xfrm>
          <a:prstGeom prst="rect">
            <a:avLst/>
          </a:prstGeom>
        </p:spPr>
      </p:pic>
    </p:spTree>
    <p:extLst>
      <p:ext uri="{BB962C8B-B14F-4D97-AF65-F5344CB8AC3E}">
        <p14:creationId xmlns:p14="http://schemas.microsoft.com/office/powerpoint/2010/main" val="3855271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25563"/>
          </a:xfrm>
        </p:spPr>
        <p:txBody>
          <a:bodyPr/>
          <a:lstStyle/>
          <a:p>
            <a:r>
              <a:rPr lang="en-CA" dirty="0" smtClean="0"/>
              <a:t>Sample Results</a:t>
            </a:r>
            <a:endParaRPr lang="en-CA" dirty="0"/>
          </a:p>
        </p:txBody>
      </p:sp>
      <p:sp>
        <p:nvSpPr>
          <p:cNvPr id="7" name="Text Placeholder 6"/>
          <p:cNvSpPr>
            <a:spLocks noGrp="1"/>
          </p:cNvSpPr>
          <p:nvPr>
            <p:ph sz="half" idx="1"/>
          </p:nvPr>
        </p:nvSpPr>
        <p:spPr>
          <a:xfrm>
            <a:off x="838200" y="1325563"/>
            <a:ext cx="5181600" cy="4351338"/>
          </a:xfrm>
        </p:spPr>
        <p:txBody>
          <a:bodyPr/>
          <a:lstStyle/>
          <a:p>
            <a:r>
              <a:rPr lang="en-CA" dirty="0" smtClean="0"/>
              <a:t>12 animals tested (from both protected and non-protected areas)</a:t>
            </a:r>
          </a:p>
          <a:p>
            <a:r>
              <a:rPr lang="en-CA" dirty="0" smtClean="0"/>
              <a:t>9/12 Matrix positive and PCR positive for H5N1</a:t>
            </a:r>
          </a:p>
          <a:p>
            <a:endParaRPr lang="en-CA" dirty="0"/>
          </a:p>
        </p:txBody>
      </p:sp>
      <p:sp>
        <p:nvSpPr>
          <p:cNvPr id="8" name="Content Placeholder 7"/>
          <p:cNvSpPr>
            <a:spLocks noGrp="1"/>
          </p:cNvSpPr>
          <p:nvPr>
            <p:ph sz="half" idx="2"/>
          </p:nvPr>
        </p:nvSpPr>
        <p:spPr>
          <a:xfrm>
            <a:off x="6248400" y="1325563"/>
            <a:ext cx="5181600" cy="4351338"/>
          </a:xfrm>
        </p:spPr>
        <p:txBody>
          <a:bodyPr/>
          <a:lstStyle/>
          <a:p>
            <a:pPr marL="0" indent="0">
              <a:buNone/>
            </a:pPr>
            <a:r>
              <a:rPr lang="en-CA" b="1" dirty="0" smtClean="0"/>
              <a:t>Diagnosis</a:t>
            </a:r>
          </a:p>
          <a:p>
            <a:pPr marL="0" indent="0">
              <a:buNone/>
            </a:pPr>
            <a:r>
              <a:rPr lang="en-CA" dirty="0" smtClean="0"/>
              <a:t>Acute Mortality from HPAI H5N1 in apparently healthy animals</a:t>
            </a:r>
          </a:p>
          <a:p>
            <a:pPr marL="0" indent="0">
              <a:buNone/>
            </a:pPr>
            <a:r>
              <a:rPr lang="en-CA" dirty="0" smtClean="0"/>
              <a:t>Encephalitis and Pneumonia</a:t>
            </a:r>
          </a:p>
          <a:p>
            <a:pPr marL="0" indent="0">
              <a:buNone/>
            </a:pPr>
            <a:endParaRPr lang="en-CA" dirty="0"/>
          </a:p>
          <a:p>
            <a:pPr marL="0" indent="0">
              <a:buNone/>
            </a:pPr>
            <a:r>
              <a:rPr lang="en-CA" dirty="0" smtClean="0"/>
              <a:t>High level of confidence that H5N1 is the cause of mortality</a:t>
            </a:r>
          </a:p>
          <a:p>
            <a:pPr marL="0" indent="0">
              <a:buNone/>
            </a:pPr>
            <a:endParaRPr lang="en-CA" dirty="0"/>
          </a:p>
          <a:p>
            <a:pPr marL="0" indent="0">
              <a:buNone/>
            </a:pPr>
            <a:r>
              <a:rPr lang="en-CA" dirty="0" smtClean="0"/>
              <a:t>Cannot rule out mammal to mammal transmission</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pic>
        <p:nvPicPr>
          <p:cNvPr id="11" name="Picture 10"/>
          <p:cNvPicPr>
            <a:picLocks noChangeAspect="1"/>
          </p:cNvPicPr>
          <p:nvPr/>
        </p:nvPicPr>
        <p:blipFill>
          <a:blip r:embed="rId2"/>
          <a:stretch>
            <a:fillRect/>
          </a:stretch>
        </p:blipFill>
        <p:spPr>
          <a:xfrm>
            <a:off x="0" y="4009214"/>
            <a:ext cx="6019800" cy="2848786"/>
          </a:xfrm>
          <a:prstGeom prst="rect">
            <a:avLst/>
          </a:prstGeom>
        </p:spPr>
      </p:pic>
    </p:spTree>
    <p:extLst>
      <p:ext uri="{BB962C8B-B14F-4D97-AF65-F5344CB8AC3E}">
        <p14:creationId xmlns:p14="http://schemas.microsoft.com/office/powerpoint/2010/main" val="1003668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20777</TotalTime>
  <Words>1124</Words>
  <Application>Microsoft Office PowerPoint</Application>
  <PresentationFormat>Widescreen</PresentationFormat>
  <Paragraphs>169</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2_Office Theme</vt:lpstr>
      <vt:lpstr>Community for Emerging and Zoonotic Diseases Identifying emerging risks through collective intelligence</vt:lpstr>
      <vt:lpstr>PowerPoint Presentation</vt:lpstr>
      <vt:lpstr>PowerPoint Presentation</vt:lpstr>
      <vt:lpstr>Wildlife H5N1 Avian Influenza</vt:lpstr>
      <vt:lpstr>Wild Bird Migration</vt:lpstr>
      <vt:lpstr>Ongoing Spread in South America</vt:lpstr>
      <vt:lpstr>Peru - Sealion Mass Mortality Event</vt:lpstr>
      <vt:lpstr>Peru - Sealion Mass Mortality Event</vt:lpstr>
      <vt:lpstr>Sample Results</vt:lpstr>
      <vt:lpstr>Avian influenza virus infects a cat | Anses - Agence nationale de sécurité sanitaire de l’alimentation, de l’environnement et du travail</vt:lpstr>
      <vt:lpstr>PowerPoint Presentation</vt:lpstr>
      <vt:lpstr>PowerPoint Presentation</vt:lpstr>
      <vt:lpstr>PowerPoint Presentation</vt:lpstr>
      <vt:lpstr>Severe Human cases with H5N1 2.3.4.4b</vt:lpstr>
      <vt:lpstr>Severe Human cases with H5N1 2.3.4.4b</vt:lpstr>
      <vt:lpstr>Follow up: Human Infection in Spain</vt:lpstr>
      <vt:lpstr>Eurosurveillance | Influenza A(H5N1) detection in two asymptomatic poultry farm workers in Spain, September to October 2022: suspected environmental contamination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406</cp:revision>
  <dcterms:created xsi:type="dcterms:W3CDTF">2020-02-07T23:34:08Z</dcterms:created>
  <dcterms:modified xsi:type="dcterms:W3CDTF">2023-03-03T19:28:29Z</dcterms:modified>
</cp:coreProperties>
</file>