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372" r:id="rId3"/>
    <p:sldId id="352" r:id="rId4"/>
    <p:sldId id="265" r:id="rId5"/>
    <p:sldId id="368" r:id="rId6"/>
    <p:sldId id="375" r:id="rId7"/>
    <p:sldId id="370" r:id="rId8"/>
    <p:sldId id="374" r:id="rId9"/>
    <p:sldId id="377" r:id="rId10"/>
    <p:sldId id="380" r:id="rId11"/>
    <p:sldId id="378" r:id="rId12"/>
    <p:sldId id="353" r:id="rId13"/>
    <p:sldId id="364" r:id="rId14"/>
    <p:sldId id="362" r:id="rId15"/>
    <p:sldId id="358" r:id="rId16"/>
    <p:sldId id="373" r:id="rId17"/>
    <p:sldId id="379" r:id="rId18"/>
    <p:sldId id="355"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37" autoAdjust="0"/>
    <p:restoredTop sz="90470" autoAdjust="0"/>
  </p:normalViewPr>
  <p:slideViewPr>
    <p:cSldViewPr snapToGrid="0">
      <p:cViewPr varScale="1">
        <p:scale>
          <a:sx n="62" d="100"/>
          <a:sy n="62" d="100"/>
        </p:scale>
        <p:origin x="36" y="2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2023-10-13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**One news source states that chicken</a:t>
            </a:r>
            <a:r>
              <a:rPr lang="en-CA" baseline="0" dirty="0" smtClean="0"/>
              <a:t> purchased at a shop was given to a cat raw and this was chicken for human consumption. </a:t>
            </a:r>
            <a:endParaRPr lang="en-CA" dirty="0" smtClean="0"/>
          </a:p>
          <a:p>
            <a:endParaRPr lang="en-CA" dirty="0" smtClean="0"/>
          </a:p>
          <a:p>
            <a:r>
              <a:rPr lang="en-CA" dirty="0" smtClean="0"/>
              <a:t>*isolates</a:t>
            </a:r>
            <a:r>
              <a:rPr lang="en-CA" baseline="0" dirty="0" smtClean="0"/>
              <a:t> all the same, closest to white stork (wildlife virus) </a:t>
            </a:r>
          </a:p>
          <a:p>
            <a:endParaRPr lang="en-CA" baseline="0" dirty="0" smtClean="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2288729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Sources:</a:t>
            </a:r>
          </a:p>
          <a:p>
            <a:pPr marL="171450" indent="-171450">
              <a:buFontTx/>
              <a:buChar char="-"/>
            </a:pPr>
            <a:r>
              <a:rPr lang="en-CA" dirty="0" smtClean="0"/>
              <a:t>https://www.eurosurveillance.org/content/10.2807/1560-7917.ES.2023.28.31.2300366</a:t>
            </a:r>
          </a:p>
          <a:p>
            <a:pPr marL="171450" indent="-171450">
              <a:buFontTx/>
              <a:buChar char="-"/>
            </a:pPr>
            <a:r>
              <a:rPr lang="en-CA" dirty="0" smtClean="0"/>
              <a:t>https://www.eurosurveillance.org/content/10.2807/1560-7917.ES.2023.28.31.2300390</a:t>
            </a:r>
          </a:p>
          <a:p>
            <a:pPr marL="0" indent="0">
              <a:buFontTx/>
              <a:buNone/>
            </a:pPr>
            <a:endParaRPr lang="en-CA" dirty="0" smtClean="0"/>
          </a:p>
          <a:p>
            <a:pPr marL="171450" indent="-171450">
              <a:buFontTx/>
              <a:buChar char="-"/>
            </a:pPr>
            <a:r>
              <a:rPr lang="en-CA" dirty="0" smtClean="0"/>
              <a:t>Risk is assessed as low to moderate for those living with infected</a:t>
            </a:r>
            <a:r>
              <a:rPr lang="en-CA" baseline="0" dirty="0" smtClean="0"/>
              <a:t> cats, low for the general population</a:t>
            </a:r>
          </a:p>
          <a:p>
            <a:pPr marL="171450" indent="-171450">
              <a:buFontTx/>
              <a:buChar char="-"/>
            </a:pPr>
            <a:r>
              <a:rPr lang="en-CA" baseline="0" dirty="0" smtClean="0"/>
              <a:t>No cat to cat transmission has been identified </a:t>
            </a:r>
          </a:p>
          <a:p>
            <a:pPr marL="171450" indent="-171450">
              <a:buFontTx/>
              <a:buChar char="-"/>
            </a:pPr>
            <a:r>
              <a:rPr lang="en-CA" dirty="0" smtClean="0"/>
              <a:t>https://www.gavi.org/vaccineswork/silence-cats-should-we-worry-about-deadly-bird-flu-outbreaks-mammals</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13</a:t>
            </a:fld>
            <a:endParaRPr lang="en-US"/>
          </a:p>
        </p:txBody>
      </p:sp>
    </p:spTree>
    <p:extLst>
      <p:ext uri="{BB962C8B-B14F-4D97-AF65-F5344CB8AC3E}">
        <p14:creationId xmlns:p14="http://schemas.microsoft.com/office/powerpoint/2010/main" val="236289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2 cats positive in 1 shelter, 3 cats positive in a 2</a:t>
            </a:r>
            <a:r>
              <a:rPr lang="en-CA" baseline="30000" dirty="0" smtClean="0"/>
              <a:t>nd</a:t>
            </a:r>
            <a:r>
              <a:rPr lang="en-CA" dirty="0" smtClean="0"/>
              <a:t> </a:t>
            </a:r>
          </a:p>
          <a:p>
            <a:pPr marL="171450" indent="-171450">
              <a:buFontTx/>
              <a:buChar char="-"/>
            </a:pPr>
            <a:r>
              <a:rPr lang="en-CA" dirty="0" smtClean="0"/>
              <a:t>Anorexia &amp;</a:t>
            </a:r>
            <a:r>
              <a:rPr lang="en-CA" baseline="0" dirty="0" smtClean="0"/>
              <a:t> respiratory symptoms reported in cats </a:t>
            </a:r>
          </a:p>
          <a:p>
            <a:pPr marL="171450" indent="-171450">
              <a:buFontTx/>
              <a:buChar char="-"/>
            </a:pPr>
            <a:r>
              <a:rPr lang="en-CA" baseline="0" dirty="0" smtClean="0"/>
              <a:t>1 died in hospital under veterinary care </a:t>
            </a:r>
          </a:p>
          <a:p>
            <a:pPr marL="171450" indent="-171450">
              <a:buFontTx/>
              <a:buChar char="-"/>
            </a:pPr>
            <a:r>
              <a:rPr lang="en-CA" baseline="0" dirty="0" smtClean="0"/>
              <a:t>Food tested: “Nature’s row” – in May, 2023 found that they were manufacturing food without proper sterilization techniques </a:t>
            </a:r>
          </a:p>
          <a:p>
            <a:pPr marL="628650" lvl="1" indent="-171450">
              <a:buFontTx/>
              <a:buChar char="-"/>
            </a:pPr>
            <a:r>
              <a:rPr lang="en-CA" baseline="0" dirty="0" smtClean="0"/>
              <a:t>Media reports August 1</a:t>
            </a:r>
            <a:r>
              <a:rPr lang="en-CA" baseline="30000" dirty="0" smtClean="0"/>
              <a:t>st</a:t>
            </a:r>
            <a:r>
              <a:rPr lang="en-CA" baseline="0" dirty="0" smtClean="0"/>
              <a:t> of cat food recall </a:t>
            </a:r>
          </a:p>
          <a:p>
            <a:pPr marL="628650" lvl="1" indent="-171450">
              <a:buFontTx/>
              <a:buChar char="-"/>
            </a:pPr>
            <a:r>
              <a:rPr lang="en-CA" baseline="0" dirty="0" smtClean="0"/>
              <a:t>Immediate order for the manufacture to stop manufacturing &amp; selling the food and to recall products</a:t>
            </a:r>
          </a:p>
          <a:p>
            <a:pPr marL="628650" lvl="1" indent="-171450">
              <a:buFontTx/>
              <a:buChar char="-"/>
            </a:pPr>
            <a:r>
              <a:rPr lang="en-CA" baseline="0" dirty="0" smtClean="0"/>
              <a:t>Food was either “Balanced Chicken” or “Balanced Duck” by </a:t>
            </a:r>
            <a:r>
              <a:rPr lang="en-CA" baseline="0" dirty="0" err="1" smtClean="0"/>
              <a:t>Tosil</a:t>
            </a:r>
            <a:r>
              <a:rPr lang="en-CA" baseline="0" dirty="0" smtClean="0"/>
              <a:t> </a:t>
            </a:r>
            <a:r>
              <a:rPr lang="en-CA" baseline="0" dirty="0" err="1" smtClean="0"/>
              <a:t>Tosil</a:t>
            </a:r>
            <a:r>
              <a:rPr lang="en-CA" baseline="0" dirty="0" smtClean="0"/>
              <a:t> Kitchen</a:t>
            </a:r>
          </a:p>
          <a:p>
            <a:pPr marL="171450" indent="-171450">
              <a:buFontTx/>
              <a:buChar char="-"/>
            </a:pPr>
            <a:endParaRPr lang="en-CA" dirty="0" smtClean="0"/>
          </a:p>
          <a:p>
            <a:pPr marL="0" indent="0">
              <a:buFontTx/>
              <a:buNone/>
            </a:pPr>
            <a:r>
              <a:rPr lang="en-CA" dirty="0" smtClean="0"/>
              <a:t>LINKS:</a:t>
            </a:r>
            <a:r>
              <a:rPr lang="en-CA" baseline="0" dirty="0" smtClean="0"/>
              <a:t> </a:t>
            </a:r>
            <a:endParaRPr lang="en-CA" dirty="0" smtClean="0"/>
          </a:p>
          <a:p>
            <a:pPr marL="171450" indent="-171450">
              <a:buFontTx/>
              <a:buChar char="-"/>
            </a:pPr>
            <a:r>
              <a:rPr lang="en-CA" dirty="0" smtClean="0"/>
              <a:t>https://www.cidrap.umn.edu/avian-influenza-bird-flu/south-korea-detects-h5n1-avian-flu-shelter-cats</a:t>
            </a:r>
          </a:p>
          <a:p>
            <a:pPr marL="171450" indent="-171450">
              <a:buFontTx/>
              <a:buChar char="-"/>
            </a:pPr>
            <a:r>
              <a:rPr lang="en-CA" dirty="0" smtClean="0"/>
              <a:t>https://www.mafra.go.kr/home/5109/subview.do?enc=Zm5jdDF8QEB8JTJGYmJzJTJGaG9tZSUyRjc5MiUyRjU2Njk0OSUyRmFydGNsVmlldy5kbyUzRg%3D%3D</a:t>
            </a:r>
          </a:p>
          <a:p>
            <a:pPr marL="171450" indent="-171450">
              <a:buFontTx/>
              <a:buChar char="-"/>
            </a:pPr>
            <a:r>
              <a:rPr lang="en-CA" dirty="0" smtClean="0"/>
              <a:t>https://www.koreaherald.com/view.php?ud=20230730000086</a:t>
            </a:r>
          </a:p>
          <a:p>
            <a:pPr marL="171450" indent="-171450">
              <a:buFontTx/>
              <a:buChar char="-"/>
            </a:pPr>
            <a:r>
              <a:rPr lang="en-CA" dirty="0" smtClean="0"/>
              <a:t>https://www.reuters.com/business/healthcare-pharmaceuticals/south-korea-detects-h5n1-bird-flu-two-cats-shelter-2023-07-26/</a:t>
            </a:r>
          </a:p>
          <a:p>
            <a:pPr marL="171450" indent="-171450">
              <a:buFontTx/>
              <a:buChar char="-"/>
            </a:pPr>
            <a:r>
              <a:rPr lang="en-CA" dirty="0" smtClean="0"/>
              <a:t>https://afludiary.blogspot.com/search?updated-max=2023-08-02T08:48:00-04:00&amp;max-results=6</a:t>
            </a:r>
          </a:p>
          <a:p>
            <a:pPr marL="171450" indent="-171450">
              <a:buFontTx/>
              <a:buChar char="-"/>
            </a:pPr>
            <a:r>
              <a:rPr lang="en-CA" dirty="0" smtClean="0"/>
              <a:t>Food manufacturer: https://smartstore.naver.com/tosiltosilrestaurant/notice/detail?id=5000553560</a:t>
            </a:r>
          </a:p>
          <a:p>
            <a:pPr marL="171450" indent="-171450">
              <a:buFontTx/>
              <a:buChar char="-"/>
            </a:pPr>
            <a:endParaRPr lang="en-CA" dirty="0" smtClean="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14</a:t>
            </a:fld>
            <a:endParaRPr lang="en-US"/>
          </a:p>
        </p:txBody>
      </p:sp>
    </p:spTree>
    <p:extLst>
      <p:ext uri="{BB962C8B-B14F-4D97-AF65-F5344CB8AC3E}">
        <p14:creationId xmlns:p14="http://schemas.microsoft.com/office/powerpoint/2010/main" val="3494292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CA" dirty="0" smtClean="0"/>
              <a:t>First incidence in farmed fur animals – previously 2 detections</a:t>
            </a:r>
            <a:r>
              <a:rPr lang="en-CA" baseline="0" dirty="0" smtClean="0"/>
              <a:t> in WILD foxes </a:t>
            </a:r>
          </a:p>
          <a:p>
            <a:pPr marL="171450" indent="-171450">
              <a:buFontTx/>
              <a:buChar char="-"/>
            </a:pPr>
            <a:r>
              <a:rPr lang="en-CA" baseline="0" dirty="0" smtClean="0"/>
              <a:t>With HPAI being added to list of diseases to be combated, </a:t>
            </a:r>
            <a:r>
              <a:rPr lang="en-CA" sz="1200" b="0" i="0" kern="1200" dirty="0" smtClean="0">
                <a:solidFill>
                  <a:schemeClr val="tx1"/>
                </a:solidFill>
                <a:effectLst/>
                <a:latin typeface="+mn-lt"/>
                <a:ea typeface="+mn-ea"/>
                <a:cs typeface="+mn-cs"/>
              </a:rPr>
              <a:t>animal health authorities have the right to take the necessary measures to eradicate the infection and prevent the spread of the disease. Owners will be entitled to receive compensation from the government for killed animals. </a:t>
            </a:r>
          </a:p>
          <a:p>
            <a:pPr marL="171450" indent="-171450">
              <a:buFontTx/>
              <a:buChar char="-"/>
            </a:pPr>
            <a:r>
              <a:rPr lang="en-CA" sz="1200" b="0" i="0" kern="1200" dirty="0" smtClean="0">
                <a:solidFill>
                  <a:schemeClr val="tx1"/>
                </a:solidFill>
                <a:effectLst/>
                <a:latin typeface="+mn-lt"/>
                <a:ea typeface="+mn-ea"/>
                <a:cs typeface="+mn-cs"/>
              </a:rPr>
              <a:t>While the source of infection of these 5 farms remains unclear, authorities are looking at a variety of sources of contamination, including </a:t>
            </a:r>
            <a:r>
              <a:rPr lang="en-CA" sz="1200" b="1" i="0" kern="1200" dirty="0" smtClean="0">
                <a:solidFill>
                  <a:schemeClr val="tx1"/>
                </a:solidFill>
                <a:effectLst/>
                <a:latin typeface="+mn-lt"/>
                <a:ea typeface="+mn-ea"/>
                <a:cs typeface="+mn-cs"/>
              </a:rPr>
              <a:t>feed and feed storage facilities.</a:t>
            </a:r>
            <a:r>
              <a:rPr lang="en-CA" sz="1200" b="0" i="0" kern="1200" dirty="0" smtClean="0">
                <a:solidFill>
                  <a:schemeClr val="tx1"/>
                </a:solidFill>
                <a:effectLst/>
                <a:latin typeface="+mn-lt"/>
                <a:ea typeface="+mn-ea"/>
                <a:cs typeface="+mn-cs"/>
              </a:rPr>
              <a:t> </a:t>
            </a:r>
            <a:endParaRPr lang="en-CA" dirty="0" smtClean="0"/>
          </a:p>
          <a:p>
            <a:r>
              <a:rPr lang="en-CA" dirty="0" smtClean="0"/>
              <a:t>LINKS: </a:t>
            </a:r>
          </a:p>
          <a:p>
            <a:pPr marL="171450" indent="-171450">
              <a:buFontTx/>
              <a:buChar char="-"/>
            </a:pPr>
            <a:r>
              <a:rPr lang="en-CA" baseline="0" dirty="0" smtClean="0"/>
              <a:t>https://www.ecdc.europa.eu/sites/default/files/documents/communicable-disease-threats-report-week-28-2023.pdf</a:t>
            </a:r>
          </a:p>
          <a:p>
            <a:pPr marL="171450" indent="-171450">
              <a:buFontTx/>
              <a:buChar char="-"/>
            </a:pPr>
            <a:r>
              <a:rPr lang="en-CA" dirty="0" smtClean="0"/>
              <a:t>https://wahis.woah.org/#/in-review/5119?reportId=161810&amp;fromPage=event-dashboard-url</a:t>
            </a:r>
          </a:p>
          <a:p>
            <a:pPr marL="171450" indent="-171450">
              <a:buFontTx/>
              <a:buChar char="-"/>
            </a:pPr>
            <a:r>
              <a:rPr lang="en-CA" baseline="0" dirty="0" smtClean="0"/>
              <a:t>https://www.ruokavirasto.fi/elaimet/elainten-terveys-ja-elaintaudit/elaintaudit/ajankohtaista-elaintaudeista/turkistarhan-ketuilla-todettu-lintuinfluenssaa/</a:t>
            </a:r>
          </a:p>
          <a:p>
            <a:pPr marL="171450" indent="-171450">
              <a:buFontTx/>
              <a:buChar char="-"/>
            </a:pPr>
            <a:r>
              <a:rPr lang="en-CA" baseline="0" dirty="0" smtClean="0"/>
              <a:t>https://www.ruokavirasto.fi/elaimet/elainten-terveys-ja-elaintaudit/elaintaudit/ajankohtaista-elaintaudeista/lintuinfluenssaa-myos-neljan-turkistarhan-elaimissa/</a:t>
            </a:r>
          </a:p>
          <a:p>
            <a:pPr marL="171450" indent="-171450">
              <a:buFontTx/>
              <a:buChar char="-"/>
            </a:pPr>
            <a:r>
              <a:rPr lang="en-CA" baseline="0" dirty="0" smtClean="0"/>
              <a:t>https://valtioneuvosto.fi/en/-//1410837/finland-intensifies-measures-to-combat-avian-influenza-at-fur-farms</a:t>
            </a:r>
          </a:p>
          <a:p>
            <a:pPr marL="171450" indent="-171450">
              <a:buFontTx/>
              <a:buChar char="-"/>
            </a:pPr>
            <a:r>
              <a:rPr lang="en-CA" baseline="0" dirty="0" smtClean="0"/>
              <a:t>https://www.ruokavirasto.fi/en/animals/animal-health-and-diseases/animal-diseases/poultry/avian-influenza/avian-influenza-in-finland/</a:t>
            </a:r>
          </a:p>
          <a:p>
            <a:pPr marL="171450" indent="-171450">
              <a:buFontTx/>
              <a:buChar char="-"/>
            </a:pPr>
            <a:r>
              <a:rPr lang="en-CA" baseline="0" dirty="0" smtClean="0"/>
              <a:t>https://afludiary.blogspot.com/</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15</a:t>
            </a:fld>
            <a:endParaRPr lang="en-US"/>
          </a:p>
        </p:txBody>
      </p:sp>
    </p:spTree>
    <p:extLst>
      <p:ext uri="{BB962C8B-B14F-4D97-AF65-F5344CB8AC3E}">
        <p14:creationId xmlns:p14="http://schemas.microsoft.com/office/powerpoint/2010/main" val="3866236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LINKS: </a:t>
            </a:r>
          </a:p>
          <a:p>
            <a:pPr marL="171450" indent="-171450">
              <a:buFontTx/>
              <a:buChar char="-"/>
            </a:pPr>
            <a:r>
              <a:rPr lang="en-CA" baseline="0" dirty="0" smtClean="0"/>
              <a:t>https://www.ecdc.europa.eu/sites/default/files/documents/communicable-disease-threats-report-week-28-2023.pdf</a:t>
            </a:r>
          </a:p>
          <a:p>
            <a:pPr marL="628650" lvl="1" indent="-171450">
              <a:buFontTx/>
              <a:buChar char="-"/>
            </a:pPr>
            <a:r>
              <a:rPr lang="en-CA" dirty="0" smtClean="0"/>
              <a:t>https://www.ruokavirasto.fi/en/animals/animal-health-and-diseases/animal-diseases/poultry/avian-influenza/avian-influenza-in-finland/</a:t>
            </a:r>
          </a:p>
          <a:p>
            <a:pPr marL="1085850" lvl="2" indent="-171450">
              <a:buFontTx/>
              <a:buChar char="-"/>
            </a:pPr>
            <a:r>
              <a:rPr lang="en-CA" dirty="0" smtClean="0"/>
              <a:t>Map</a:t>
            </a:r>
            <a:r>
              <a:rPr lang="en-CA" baseline="0" dirty="0" smtClean="0"/>
              <a:t> taken from this website</a:t>
            </a:r>
          </a:p>
          <a:p>
            <a:pPr marL="628650" lvl="1" indent="-171450">
              <a:buFontTx/>
              <a:buChar char="-"/>
            </a:pPr>
            <a:r>
              <a:rPr lang="en-CA" baseline="0" dirty="0" smtClean="0"/>
              <a:t>https://www.eurosurveillance.org/content/10.2807/1560-7917.ES.2023.28.31.2300400</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16</a:t>
            </a:fld>
            <a:endParaRPr lang="en-US"/>
          </a:p>
        </p:txBody>
      </p:sp>
    </p:spTree>
    <p:extLst>
      <p:ext uri="{BB962C8B-B14F-4D97-AF65-F5344CB8AC3E}">
        <p14:creationId xmlns:p14="http://schemas.microsoft.com/office/powerpoint/2010/main" val="3079421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Convention on Migratory Species (CMS) and the Food and Agriculture Organization (FAO) co-convened the Scientific Task Force on Avian Influenza and Wild Birds in 2005. It works as a communication and coordination network and continues to review the role of wild birds in the epidemiology of AI and the impact of the disease on wild birds, promoting a balanced opinion based on currently available evidence. Task Force observers include the United Nations Environment </a:t>
            </a:r>
            <a:r>
              <a:rPr lang="en-US" sz="1200" dirty="0" err="1"/>
              <a:t>Programme</a:t>
            </a:r>
            <a:r>
              <a:rPr lang="en-US" sz="1200" dirty="0"/>
              <a:t>, World Health </a:t>
            </a:r>
            <a:r>
              <a:rPr lang="en-US" sz="1200" dirty="0" err="1"/>
              <a:t>Organisation</a:t>
            </a:r>
            <a:r>
              <a:rPr lang="en-US" sz="1200" dirty="0"/>
              <a:t> and World </a:t>
            </a:r>
            <a:r>
              <a:rPr lang="en-US" sz="1200" dirty="0" err="1"/>
              <a:t>Organisation</a:t>
            </a:r>
            <a:r>
              <a:rPr lang="en-US" sz="1200" dirty="0"/>
              <a:t> for Animal Health. Task Force members are displayed here. </a:t>
            </a:r>
            <a:endParaRPr lang="en-CA" sz="1200" dirty="0"/>
          </a:p>
          <a:p>
            <a:endParaRPr lang="en-US" dirty="0"/>
          </a:p>
          <a:p>
            <a:r>
              <a:rPr lang="en-US" sz="1200" b="1" dirty="0"/>
              <a:t>Purpose</a:t>
            </a:r>
          </a:p>
          <a:p>
            <a:r>
              <a:rPr lang="en-US" sz="1200" dirty="0"/>
              <a:t>The purpose of the statement is to inform stakeholders in governments, disease control, wildlife management, site management, conservation and poultry sectors about HPAI viruses in wild birds and appropriate responses. The statement provides firstly a situation update and secondly recommendations and guidance for those responding to the threat of HPAI to wild birds. </a:t>
            </a:r>
          </a:p>
          <a:p>
            <a:endParaRPr lang="en-CA" dirty="0" smtClean="0"/>
          </a:p>
          <a:p>
            <a:endParaRPr lang="en-CA" dirty="0" smtClean="0"/>
          </a:p>
          <a:p>
            <a:r>
              <a:rPr lang="en-CA" dirty="0" smtClean="0"/>
              <a:t>https://www.cms.int/en/publication/h5n1-high-pathogenicity-avian-influenza-wild-birds-unprecedented-conservation-impacts </a:t>
            </a:r>
            <a:endParaRPr lang="en-CA" dirty="0"/>
          </a:p>
        </p:txBody>
      </p:sp>
      <p:sp>
        <p:nvSpPr>
          <p:cNvPr id="4" name="Slide Number Placeholder 3"/>
          <p:cNvSpPr>
            <a:spLocks noGrp="1"/>
          </p:cNvSpPr>
          <p:nvPr>
            <p:ph type="sldNum" sz="quarter" idx="10"/>
          </p:nvPr>
        </p:nvSpPr>
        <p:spPr/>
        <p:txBody>
          <a:bodyPr/>
          <a:lstStyle/>
          <a:p>
            <a:fld id="{86824228-19B0-4BDB-BBFF-58C267890A0F}" type="slidenum">
              <a:rPr lang="en-CA" smtClean="0"/>
              <a:t>18</a:t>
            </a:fld>
            <a:endParaRPr lang="en-CA"/>
          </a:p>
        </p:txBody>
      </p:sp>
    </p:spTree>
    <p:extLst>
      <p:ext uri="{BB962C8B-B14F-4D97-AF65-F5344CB8AC3E}">
        <p14:creationId xmlns:p14="http://schemas.microsoft.com/office/powerpoint/2010/main" val="126712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b="1" baseline="0" dirty="0" err="1" smtClean="0"/>
              <a:t>SitReps</a:t>
            </a:r>
            <a:r>
              <a:rPr lang="en-CA" altLang="en-US" b="1" baseline="0" dirty="0" smtClean="0"/>
              <a:t> are no longer being distributed</a:t>
            </a:r>
          </a:p>
          <a:p>
            <a:pPr marL="171450" indent="-171450">
              <a:buFontTx/>
              <a:buChar char="-"/>
            </a:pPr>
            <a:r>
              <a:rPr lang="en-CA" altLang="en-US" b="0" baseline="0" dirty="0" smtClean="0"/>
              <a:t>Last PCZ was revoked </a:t>
            </a:r>
          </a:p>
          <a:p>
            <a:pPr marL="171450" indent="-171450">
              <a:buFontTx/>
              <a:buChar char="-"/>
            </a:pPr>
            <a:r>
              <a:rPr lang="en-CA" altLang="en-US" b="0" baseline="0" dirty="0" smtClean="0"/>
              <a:t>No new cases in Canada! </a:t>
            </a:r>
            <a:endParaRPr lang="en-CA" altLang="en-US" baseline="0" dirty="0" smtClean="0"/>
          </a:p>
          <a:p>
            <a:pPr marL="171450" indent="-171450">
              <a:buFontTx/>
              <a:buChar char="-"/>
            </a:pPr>
            <a:endParaRPr lang="en-CA" altLang="en-US" baseline="0" dirty="0" smtClean="0"/>
          </a:p>
        </p:txBody>
      </p:sp>
      <p:sp>
        <p:nvSpPr>
          <p:cNvPr id="4" name="Slide Number Placeholder 3"/>
          <p:cNvSpPr>
            <a:spLocks noGrp="1"/>
          </p:cNvSpPr>
          <p:nvPr>
            <p:ph type="sldNum" sz="quarter" idx="5"/>
          </p:nvPr>
        </p:nvSpPr>
        <p:spPr/>
        <p:txBody>
          <a:bodyPr/>
          <a:lstStyle/>
          <a:p>
            <a:pPr>
              <a:defRPr/>
            </a:pPr>
            <a:fld id="{62B19991-06D8-4D70-B041-72BA1BC64FBF}" type="slidenum">
              <a:rPr lang="en-US" smtClean="0"/>
              <a:pPr>
                <a:defRPr/>
              </a:pPr>
              <a:t>2</a:t>
            </a:fld>
            <a:endParaRPr lang="en-US"/>
          </a:p>
        </p:txBody>
      </p:sp>
    </p:spTree>
    <p:extLst>
      <p:ext uri="{BB962C8B-B14F-4D97-AF65-F5344CB8AC3E}">
        <p14:creationId xmlns:p14="http://schemas.microsoft.com/office/powerpoint/2010/main" val="507701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Wild bird migration</a:t>
            </a:r>
            <a:r>
              <a:rPr lang="en-CA" baseline="0" dirty="0" smtClean="0"/>
              <a:t> is well underway with hundreds of millions of birds in flight now.</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3</a:t>
            </a:fld>
            <a:endParaRPr lang="en-US"/>
          </a:p>
        </p:txBody>
      </p:sp>
    </p:spTree>
    <p:extLst>
      <p:ext uri="{BB962C8B-B14F-4D97-AF65-F5344CB8AC3E}">
        <p14:creationId xmlns:p14="http://schemas.microsoft.com/office/powerpoint/2010/main" val="576267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smtClean="0"/>
              <a:t>Image from filtering dashboard from Mar 3 – May 31</a:t>
            </a:r>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pPr>
                <a:defRPr/>
              </a:pPr>
              <a:t>4</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Washington: </a:t>
            </a:r>
          </a:p>
          <a:p>
            <a:pPr marL="171450" indent="-171450">
              <a:buFontTx/>
              <a:buChar char="-"/>
            </a:pPr>
            <a:r>
              <a:rPr lang="en-CA" dirty="0" smtClean="0"/>
              <a:t>https://www.seattletimes.com/seattle-news/health/wa-officials-warn-of-bird-flu-outbreak-in-state-park-more-than-1700-dead-birds-removed/</a:t>
            </a:r>
          </a:p>
          <a:p>
            <a:pPr marL="171450" indent="-171450">
              <a:buFontTx/>
              <a:buChar char="-"/>
            </a:pPr>
            <a:r>
              <a:rPr lang="en-CA" dirty="0" smtClean="0"/>
              <a:t>https://wahis.woah.org/#/in-review/4451?reportId=162659&amp;fromPage=event-dashboard-url</a:t>
            </a:r>
          </a:p>
          <a:p>
            <a:pPr marL="171450" indent="-171450">
              <a:buFontTx/>
              <a:buChar char="-"/>
            </a:pPr>
            <a:r>
              <a:rPr lang="en-CA" dirty="0" smtClean="0"/>
              <a:t>https://www.fisheries.noaa.gov/feature-story/highly-pathogenic-avian-influenza-found-seals-marrowstone-island-puget-sound</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5</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Washington: </a:t>
            </a:r>
          </a:p>
          <a:p>
            <a:pPr marL="171450" indent="-171450">
              <a:buFontTx/>
              <a:buChar char="-"/>
            </a:pPr>
            <a:r>
              <a:rPr lang="en-CA" dirty="0" smtClean="0"/>
              <a:t>https://www.seattletimes.com/seattle-news/health/wa-officials-warn-of-bird-flu-outbreak-in-state-park-more-than-1700-dead-birds-removed/</a:t>
            </a:r>
          </a:p>
          <a:p>
            <a:pPr marL="171450" indent="-171450">
              <a:buFontTx/>
              <a:buChar char="-"/>
            </a:pPr>
            <a:r>
              <a:rPr lang="en-CA" dirty="0" smtClean="0"/>
              <a:t>https://wahis.woah.org/#/in-review/4451?reportId=162659&amp;fromPage=event-dashboard-url</a:t>
            </a:r>
          </a:p>
          <a:p>
            <a:pPr marL="171450" indent="-171450">
              <a:buFontTx/>
              <a:buChar char="-"/>
            </a:pPr>
            <a:r>
              <a:rPr lang="en-CA" dirty="0" smtClean="0"/>
              <a:t>https://www.fisheries.noaa.gov/feature-story/highly-pathogenic-avian-influenza-found-seals-marrowstone-island-puget-sound</a:t>
            </a:r>
          </a:p>
          <a:p>
            <a:endParaRPr lang="en-CA" dirty="0" smtClean="0"/>
          </a:p>
          <a:p>
            <a:r>
              <a:rPr lang="en-CA" dirty="0" smtClean="0"/>
              <a:t>South Africa: </a:t>
            </a:r>
          </a:p>
          <a:p>
            <a:pPr marL="171450" indent="-171450">
              <a:buFontTx/>
              <a:buChar char="-"/>
            </a:pPr>
            <a:r>
              <a:rPr lang="en-CA" baseline="0" dirty="0" smtClean="0"/>
              <a:t>http://empres-i.fao.org/eipws3g/2/obd?idOutbreak=361464&amp;rss=t</a:t>
            </a:r>
          </a:p>
          <a:p>
            <a:pPr marL="171450" indent="-171450">
              <a:buFontTx/>
              <a:buChar char="-"/>
            </a:pPr>
            <a:endParaRPr lang="en-CA" baseline="0" dirty="0" smtClean="0"/>
          </a:p>
          <a:p>
            <a:pPr marL="171450" indent="-171450">
              <a:buFontTx/>
              <a:buChar char="-"/>
            </a:pPr>
            <a:r>
              <a:rPr lang="en-CA" baseline="0" dirty="0" smtClean="0"/>
              <a:t>Nigeria: http://empres-i.fao.org/eipws3g/2/obd?idOutbreak=361689&amp;rss=t</a:t>
            </a:r>
          </a:p>
          <a:p>
            <a:pPr marL="628650" lvl="1" indent="-171450">
              <a:buFontTx/>
              <a:buChar char="-"/>
            </a:pPr>
            <a:r>
              <a:rPr lang="en-CA" baseline="0" dirty="0" smtClean="0"/>
              <a:t>5098 cases (1878 deaths, 3220 destroyed) </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6</a:t>
            </a:fld>
            <a:endParaRPr lang="en-US"/>
          </a:p>
        </p:txBody>
      </p:sp>
    </p:spTree>
    <p:extLst>
      <p:ext uri="{BB962C8B-B14F-4D97-AF65-F5344CB8AC3E}">
        <p14:creationId xmlns:p14="http://schemas.microsoft.com/office/powerpoint/2010/main" val="120803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smtClean="0"/>
              <a:t>Wild bird reports have been ongoing, and almost 38% greater numbers than reported in first 9 months of 2022</a:t>
            </a:r>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7</a:t>
            </a:fld>
            <a:endParaRPr lang="en-US"/>
          </a:p>
        </p:txBody>
      </p:sp>
    </p:spTree>
    <p:extLst>
      <p:ext uri="{BB962C8B-B14F-4D97-AF65-F5344CB8AC3E}">
        <p14:creationId xmlns:p14="http://schemas.microsoft.com/office/powerpoint/2010/main" val="1916716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A(H5N1) virus continues  to circulate  in breeding  colonies of  black-headed  gulls, affecting now also juvenile birds that have hatched and are fledging, resulting in high mortality. At the same time, as predicted in the last report ,the host range has been expanded to other gulls and terns, including Mediterranean gulls, black-legged kittiwakes,  common  terns  and  sandwich  terns . During  this  reporting  period, compared to the situation observed in 2022, seabird species were not only found along coastlines but also in land. The increasing number of wild bird species involved in the A(H5) epidemic may alter the pattern of virus spread.</a:t>
            </a:r>
          </a:p>
          <a:p>
            <a:pPr lvl="0"/>
            <a:endParaRPr lang="en-US"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9662094C-1496-489D-B497-1131CF2A6BE1}" type="slidenum">
              <a:rPr lang="en-CA" smtClean="0"/>
              <a:t>8</a:t>
            </a:fld>
            <a:endParaRPr lang="en-CA"/>
          </a:p>
        </p:txBody>
      </p:sp>
    </p:spTree>
    <p:extLst>
      <p:ext uri="{BB962C8B-B14F-4D97-AF65-F5344CB8AC3E}">
        <p14:creationId xmlns:p14="http://schemas.microsoft.com/office/powerpoint/2010/main" val="333414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662094C-1496-489D-B497-1131CF2A6BE1}" type="slidenum">
              <a:rPr lang="en-CA" smtClean="0"/>
              <a:t>9</a:t>
            </a:fld>
            <a:endParaRPr lang="en-CA"/>
          </a:p>
        </p:txBody>
      </p:sp>
    </p:spTree>
    <p:extLst>
      <p:ext uri="{BB962C8B-B14F-4D97-AF65-F5344CB8AC3E}">
        <p14:creationId xmlns:p14="http://schemas.microsoft.com/office/powerpoint/2010/main" val="3038164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2023-10-13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hyperlink" Target="https://www.francebleu.fr/infos/agriculture-peche/grippe-aviaire-le-groupe-landais-maisadour-pret-a-vacciner-les-canards-des-le-1er-octobre-4366884"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n.yna.co.kr/view/AEN20230804002000320"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ruokavirasto.fi/elaimet/elainten-terveys-ja-elaintaudit/elaintaudit/ajankohtaista-elaintaudeista/ruokavirasto-maaraa-kaikki-elaimet-lopetettavaksi-lintuinfluenssatartunnan-saaneilta-turkistarhoilta/"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hyperlink" Target="https://www.mdpi.com/1999-4915/15/9/1836" TargetMode="External"/><Relationship Id="rId3" Type="http://schemas.openxmlformats.org/officeDocument/2006/relationships/hyperlink" Target="https://www.eurosurveillance.org/content/10.2807/1560-7917.ES.2023.28.31.2300400" TargetMode="External"/><Relationship Id="rId7" Type="http://schemas.openxmlformats.org/officeDocument/2006/relationships/hyperlink" Target="https://www.offlu.org/wp-content/uploads/2023/08/OFFLU-statement-HPAI-wildlife-South-America-20230823.pdf" TargetMode="External"/><Relationship Id="rId2" Type="http://schemas.openxmlformats.org/officeDocument/2006/relationships/hyperlink" Target="https://www.sciencedirect.com/science/article/pii/S1045105623000325?via%3Dihub" TargetMode="External"/><Relationship Id="rId1" Type="http://schemas.openxmlformats.org/officeDocument/2006/relationships/slideLayout" Target="../slideLayouts/slideLayout5.xml"/><Relationship Id="rId6" Type="http://schemas.openxmlformats.org/officeDocument/2006/relationships/hyperlink" Target="https://wwwnc.cdc.gov/eid/article/29/10/23-0536_article#:~:text=In%20summer%202022%2C%20highly%20pathogenic,limiting%20outbreak%20with%20low%20mortality." TargetMode="External"/><Relationship Id="rId5" Type="http://schemas.openxmlformats.org/officeDocument/2006/relationships/hyperlink" Target="https://pubmed.ncbi.nlm.nih.gov/37572517/" TargetMode="External"/><Relationship Id="rId4" Type="http://schemas.openxmlformats.org/officeDocument/2006/relationships/hyperlink" Target="https://www.frontiersin.org/articles/10.3389/fvets.2023.1207289/ful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inspection.canada.ca/animal-health/terrestrial-animals/diseases/reportable/avian-influenza/response-to-detections-of-highly-pathogenic-avian-/eng/1640207916497/1640207916934"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www.cwhc-rcsf.ca/avian_influenza_testing_results.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fisheries.noaa.gov/feature-story/highly-pathogenic-avian-influenza-found-seals-marrowstone-island-puget-sound"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s://www.seattletimes.com/seattle-news/health/wa-officials-warn-of-bird-flu-outbreak-in-state-park-more-than-1700-dead-birds-remov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efsa.onlinelibrary.wiley.com/doi/epdf/10.2903/j.efsa.2023.8191"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r>
              <a:rPr lang="fr-FR" sz="2800" dirty="0"/>
              <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smtClean="0"/>
              <a:t>CEZD – CAHSS </a:t>
            </a:r>
            <a:r>
              <a:rPr lang="en-CA" altLang="en-US" dirty="0" smtClean="0"/>
              <a:t>Poultry Network </a:t>
            </a:r>
            <a:r>
              <a:rPr lang="en-CA" altLang="en-US" dirty="0" smtClean="0"/>
              <a:t>Update</a:t>
            </a:r>
            <a:endParaRPr lang="en-CA" altLang="en-US" dirty="0"/>
          </a:p>
          <a:p>
            <a:pPr eaLnBrk="1" hangingPunct="1"/>
            <a:r>
              <a:rPr lang="en-CA" altLang="en-US" dirty="0" smtClean="0"/>
              <a:t>15 September 2023</a:t>
            </a:r>
            <a:endParaRPr lang="en-CA" altLang="en-US" dirty="0"/>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advTm="2644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France – Domestic Ducks</a:t>
            </a:r>
            <a:endParaRPr lang="en-CA" dirty="0"/>
          </a:p>
        </p:txBody>
      </p:sp>
      <p:sp>
        <p:nvSpPr>
          <p:cNvPr id="3" name="Content Placeholder 2"/>
          <p:cNvSpPr>
            <a:spLocks noGrp="1"/>
          </p:cNvSpPr>
          <p:nvPr>
            <p:ph sz="half" idx="1"/>
          </p:nvPr>
        </p:nvSpPr>
        <p:spPr>
          <a:xfrm>
            <a:off x="972828" y="1690688"/>
            <a:ext cx="5181600" cy="4019550"/>
          </a:xfrm>
        </p:spPr>
        <p:txBody>
          <a:bodyPr/>
          <a:lstStyle/>
          <a:p>
            <a:r>
              <a:rPr lang="en-CA" dirty="0" smtClean="0"/>
              <a:t>Domestic ducks have been a large portion of the European cases detected in 2023</a:t>
            </a:r>
          </a:p>
          <a:p>
            <a:r>
              <a:rPr lang="en-CA" dirty="0" smtClean="0"/>
              <a:t>France has had the largest proportion of these cases</a:t>
            </a:r>
          </a:p>
          <a:p>
            <a:r>
              <a:rPr lang="en-CA" dirty="0" smtClean="0"/>
              <a:t>They have not been from independent introductions from wild birds</a:t>
            </a:r>
          </a:p>
          <a:p>
            <a:r>
              <a:rPr lang="en-CA" dirty="0" smtClean="0"/>
              <a:t>Genotyping indicates they are from farm to farm spread </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10</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1832" y="1626397"/>
            <a:ext cx="713088" cy="71308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5160" y="1158516"/>
            <a:ext cx="1488077" cy="148807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1907" y="4382029"/>
            <a:ext cx="1539205" cy="153920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56813" y="3248225"/>
            <a:ext cx="1577454" cy="157745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4267" y="4761968"/>
            <a:ext cx="1159266" cy="1159266"/>
          </a:xfrm>
          <a:prstGeom prst="rect">
            <a:avLst/>
          </a:prstGeom>
        </p:spPr>
      </p:pic>
      <p:cxnSp>
        <p:nvCxnSpPr>
          <p:cNvPr id="11" name="Straight Arrow Connector 10"/>
          <p:cNvCxnSpPr/>
          <p:nvPr/>
        </p:nvCxnSpPr>
        <p:spPr>
          <a:xfrm flipV="1">
            <a:off x="8168640" y="4382029"/>
            <a:ext cx="488173" cy="350520"/>
          </a:xfrm>
          <a:prstGeom prst="straightConnector1">
            <a:avLst/>
          </a:prstGeom>
          <a:ln w="2857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p:cNvCxnSpPr/>
          <p:nvPr/>
        </p:nvCxnSpPr>
        <p:spPr>
          <a:xfrm>
            <a:off x="10209968" y="4522469"/>
            <a:ext cx="451401" cy="379939"/>
          </a:xfrm>
          <a:prstGeom prst="straightConnector1">
            <a:avLst/>
          </a:prstGeom>
          <a:ln w="25400">
            <a:headEnd type="arrow" w="lg" len="med"/>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785045" y="5509241"/>
            <a:ext cx="1320990" cy="0"/>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922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hlinkClick r:id="rId2"/>
              </a:rPr>
              <a:t>Bird flu: the </a:t>
            </a:r>
            <a:r>
              <a:rPr lang="en-US" sz="3200" dirty="0" err="1">
                <a:hlinkClick r:id="rId2"/>
              </a:rPr>
              <a:t>Landes</a:t>
            </a:r>
            <a:r>
              <a:rPr lang="en-US" sz="3200" dirty="0">
                <a:hlinkClick r:id="rId2"/>
              </a:rPr>
              <a:t> group </a:t>
            </a:r>
            <a:r>
              <a:rPr lang="en-US" sz="3200" dirty="0" err="1">
                <a:hlinkClick r:id="rId2"/>
              </a:rPr>
              <a:t>Maïsadour</a:t>
            </a:r>
            <a:r>
              <a:rPr lang="en-US" sz="3200" dirty="0">
                <a:hlinkClick r:id="rId2"/>
              </a:rPr>
              <a:t> ready to vaccinate ducks from October 1st (francebleu.fr)</a:t>
            </a:r>
            <a:endParaRPr lang="en-CA" sz="3200" dirty="0"/>
          </a:p>
        </p:txBody>
      </p:sp>
      <p:sp>
        <p:nvSpPr>
          <p:cNvPr id="3" name="Content Placeholder 2"/>
          <p:cNvSpPr>
            <a:spLocks noGrp="1"/>
          </p:cNvSpPr>
          <p:nvPr>
            <p:ph sz="half" idx="1"/>
          </p:nvPr>
        </p:nvSpPr>
        <p:spPr/>
        <p:txBody>
          <a:bodyPr/>
          <a:lstStyle/>
          <a:p>
            <a:r>
              <a:rPr lang="en-US" dirty="0" smtClean="0"/>
              <a:t>Vaccination of broiler ducks is mandatory</a:t>
            </a:r>
          </a:p>
          <a:p>
            <a:r>
              <a:rPr lang="en-US" dirty="0" smtClean="0"/>
              <a:t>Plans </a:t>
            </a:r>
            <a:r>
              <a:rPr lang="en-US" dirty="0"/>
              <a:t>to vaccinate between 60,000 and 80,000 ducks per </a:t>
            </a:r>
            <a:r>
              <a:rPr lang="en-US" dirty="0" smtClean="0"/>
              <a:t>week</a:t>
            </a:r>
            <a:r>
              <a:rPr lang="en-US" dirty="0" smtClean="0"/>
              <a:t> </a:t>
            </a:r>
            <a:r>
              <a:rPr lang="en-US" dirty="0"/>
              <a:t>from October 1, </a:t>
            </a:r>
            <a:r>
              <a:rPr lang="en-US" dirty="0" smtClean="0"/>
              <a:t>2023</a:t>
            </a:r>
          </a:p>
          <a:p>
            <a:r>
              <a:rPr lang="en-US" dirty="0" smtClean="0"/>
              <a:t>Eighty </a:t>
            </a:r>
            <a:r>
              <a:rPr lang="en-US" dirty="0"/>
              <a:t>million doses have been ordered by the French state from the German laboratory </a:t>
            </a:r>
            <a:r>
              <a:rPr lang="en-US" dirty="0" err="1"/>
              <a:t>Boehringer</a:t>
            </a:r>
            <a:r>
              <a:rPr lang="en-US" dirty="0"/>
              <a:t> </a:t>
            </a:r>
            <a:r>
              <a:rPr lang="en-US" dirty="0" err="1" smtClean="0"/>
              <a:t>Ingheleim</a:t>
            </a:r>
            <a:endParaRPr lang="en-US" dirty="0" smtClean="0"/>
          </a:p>
        </p:txBody>
      </p:sp>
      <p:sp>
        <p:nvSpPr>
          <p:cNvPr id="4" name="Content Placeholder 3"/>
          <p:cNvSpPr>
            <a:spLocks noGrp="1"/>
          </p:cNvSpPr>
          <p:nvPr>
            <p:ph sz="half" idx="2"/>
          </p:nvPr>
        </p:nvSpPr>
        <p:spPr/>
        <p:txBody>
          <a:bodyPr/>
          <a:lstStyle/>
          <a:p>
            <a:r>
              <a:rPr lang="en-US" dirty="0"/>
              <a:t>The first dose of </a:t>
            </a:r>
            <a:r>
              <a:rPr lang="en-US" dirty="0" smtClean="0"/>
              <a:t>will </a:t>
            </a:r>
            <a:r>
              <a:rPr lang="en-US" dirty="0"/>
              <a:t>be given on 10-day-old </a:t>
            </a:r>
            <a:r>
              <a:rPr lang="en-US" dirty="0" smtClean="0"/>
              <a:t>ducklings</a:t>
            </a:r>
          </a:p>
          <a:p>
            <a:r>
              <a:rPr lang="en-US" dirty="0" smtClean="0"/>
              <a:t>The </a:t>
            </a:r>
            <a:r>
              <a:rPr lang="en-US" dirty="0"/>
              <a:t>second will have to be injected 18 days later. </a:t>
            </a:r>
            <a:endParaRPr lang="en-US" dirty="0" smtClean="0"/>
          </a:p>
          <a:p>
            <a:r>
              <a:rPr lang="en-US" dirty="0" smtClean="0"/>
              <a:t>The </a:t>
            </a:r>
            <a:r>
              <a:rPr lang="en-US" dirty="0"/>
              <a:t>goal is to vaccinate between 800 and 1000 animals per hour.</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11</a:t>
            </a:fld>
            <a:endParaRPr lang="en-US"/>
          </a:p>
        </p:txBody>
      </p:sp>
    </p:spTree>
    <p:extLst>
      <p:ext uri="{BB962C8B-B14F-4D97-AF65-F5344CB8AC3E}">
        <p14:creationId xmlns:p14="http://schemas.microsoft.com/office/powerpoint/2010/main" val="375548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42" y="232535"/>
            <a:ext cx="5879375" cy="1325563"/>
          </a:xfrm>
        </p:spPr>
        <p:txBody>
          <a:bodyPr/>
          <a:lstStyle/>
          <a:p>
            <a:r>
              <a:rPr lang="en-CA" dirty="0" smtClean="0"/>
              <a:t>Poland – HPAI in domestic cats</a:t>
            </a:r>
            <a:endParaRPr lang="en-CA" dirty="0"/>
          </a:p>
        </p:txBody>
      </p:sp>
      <p:sp>
        <p:nvSpPr>
          <p:cNvPr id="3" name="Content Placeholder 2"/>
          <p:cNvSpPr>
            <a:spLocks noGrp="1"/>
          </p:cNvSpPr>
          <p:nvPr>
            <p:ph sz="half" idx="1"/>
          </p:nvPr>
        </p:nvSpPr>
        <p:spPr>
          <a:xfrm>
            <a:off x="234042" y="1946366"/>
            <a:ext cx="4958443" cy="4049485"/>
          </a:xfrm>
        </p:spPr>
        <p:txBody>
          <a:bodyPr>
            <a:normAutofit/>
          </a:bodyPr>
          <a:lstStyle/>
          <a:p>
            <a:r>
              <a:rPr lang="en-CA" dirty="0" smtClean="0"/>
              <a:t>June - Deaths of domestic cats in households across Poland</a:t>
            </a:r>
          </a:p>
          <a:p>
            <a:r>
              <a:rPr lang="en-CA" dirty="0" smtClean="0"/>
              <a:t>&gt;70 suspect cases</a:t>
            </a:r>
          </a:p>
          <a:p>
            <a:r>
              <a:rPr lang="en-CA" dirty="0" smtClean="0"/>
              <a:t>H5N1 confirmed in 29/46 cats and 1 Caracal tested</a:t>
            </a:r>
            <a:endParaRPr lang="en-CA" dirty="0"/>
          </a:p>
          <a:p>
            <a:r>
              <a:rPr lang="en-CA" dirty="0" smtClean="0"/>
              <a:t>Clinical signs: neurological and respiratory symptoms including seizures and difficulties breathing</a:t>
            </a:r>
          </a:p>
          <a:p>
            <a:endParaRPr lang="en-CA" dirty="0"/>
          </a:p>
        </p:txBody>
      </p:sp>
      <p:sp>
        <p:nvSpPr>
          <p:cNvPr id="4" name="Content Placeholder 3"/>
          <p:cNvSpPr>
            <a:spLocks noGrp="1"/>
          </p:cNvSpPr>
          <p:nvPr>
            <p:ph sz="half" idx="2"/>
          </p:nvPr>
        </p:nvSpPr>
        <p:spPr>
          <a:xfrm>
            <a:off x="6294664" y="1691028"/>
            <a:ext cx="5181600" cy="5093493"/>
          </a:xfrm>
        </p:spPr>
        <p:txBody>
          <a:bodyPr>
            <a:normAutofit/>
          </a:bodyPr>
          <a:lstStyle/>
          <a:p>
            <a:pPr lvl="1"/>
            <a:endParaRPr lang="en-CA" dirty="0" smtClean="0"/>
          </a:p>
          <a:p>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12</a:t>
            </a:fld>
            <a:endParaRPr lang="en-US"/>
          </a:p>
        </p:txBody>
      </p:sp>
      <p:pic>
        <p:nvPicPr>
          <p:cNvPr id="6" name="Picture 5"/>
          <p:cNvPicPr>
            <a:picLocks noChangeAspect="1"/>
          </p:cNvPicPr>
          <p:nvPr/>
        </p:nvPicPr>
        <p:blipFill>
          <a:blip r:embed="rId3"/>
          <a:stretch>
            <a:fillRect/>
          </a:stretch>
        </p:blipFill>
        <p:spPr>
          <a:xfrm>
            <a:off x="5721169" y="190046"/>
            <a:ext cx="6328589" cy="65314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55193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Poland – H5N1 in cats</a:t>
            </a:r>
            <a:endParaRPr lang="en-CA" dirty="0"/>
          </a:p>
        </p:txBody>
      </p:sp>
      <p:sp>
        <p:nvSpPr>
          <p:cNvPr id="3" name="Content Placeholder 2"/>
          <p:cNvSpPr>
            <a:spLocks noGrp="1"/>
          </p:cNvSpPr>
          <p:nvPr>
            <p:ph sz="half" idx="1"/>
          </p:nvPr>
        </p:nvSpPr>
        <p:spPr>
          <a:xfrm>
            <a:off x="6019800" y="1690688"/>
            <a:ext cx="5181600" cy="4351338"/>
          </a:xfrm>
        </p:spPr>
        <p:txBody>
          <a:bodyPr/>
          <a:lstStyle/>
          <a:p>
            <a:r>
              <a:rPr lang="en-CA" dirty="0" smtClean="0"/>
              <a:t>Same genotype as wild birds &amp; poultry</a:t>
            </a:r>
          </a:p>
          <a:p>
            <a:pPr lvl="1"/>
            <a:r>
              <a:rPr lang="en-CA" dirty="0" smtClean="0"/>
              <a:t>highly </a:t>
            </a:r>
            <a:r>
              <a:rPr lang="en-CA" dirty="0"/>
              <a:t>related to each other </a:t>
            </a:r>
            <a:endParaRPr lang="en-CA" dirty="0" smtClean="0"/>
          </a:p>
          <a:p>
            <a:r>
              <a:rPr lang="en-CA" dirty="0" smtClean="0"/>
              <a:t>Suspect common source – not identified yet </a:t>
            </a:r>
          </a:p>
          <a:p>
            <a:r>
              <a:rPr lang="fr-CA" dirty="0" smtClean="0"/>
              <a:t>70 people identified as close contacts, all asymptomatic</a:t>
            </a:r>
            <a:endParaRPr lang="en-CA" dirty="0" smtClean="0"/>
          </a:p>
          <a:p>
            <a:pPr lvl="1"/>
            <a:endParaRPr lang="en-CA" dirty="0"/>
          </a:p>
        </p:txBody>
      </p:sp>
      <p:sp>
        <p:nvSpPr>
          <p:cNvPr id="4" name="Content Placeholder 3"/>
          <p:cNvSpPr>
            <a:spLocks noGrp="1"/>
          </p:cNvSpPr>
          <p:nvPr>
            <p:ph sz="half" idx="2"/>
          </p:nvPr>
        </p:nvSpPr>
        <p:spPr>
          <a:xfrm>
            <a:off x="607423" y="1690688"/>
            <a:ext cx="5181600" cy="4351338"/>
          </a:xfrm>
        </p:spPr>
        <p:txBody>
          <a:bodyPr/>
          <a:lstStyle/>
          <a:p>
            <a:r>
              <a:rPr lang="en-CA" dirty="0"/>
              <a:t>Not all cats had access to the outdoors </a:t>
            </a:r>
          </a:p>
          <a:p>
            <a:r>
              <a:rPr lang="en-CA" dirty="0"/>
              <a:t>Cause? Still under investigation</a:t>
            </a:r>
          </a:p>
          <a:p>
            <a:r>
              <a:rPr lang="en-CA" dirty="0"/>
              <a:t>Raw chicken? </a:t>
            </a:r>
          </a:p>
          <a:p>
            <a:pPr lvl="1"/>
            <a:r>
              <a:rPr lang="en-CA" dirty="0"/>
              <a:t>Feeding of raw chicken was implicated but has not been proven </a:t>
            </a:r>
          </a:p>
          <a:p>
            <a:pPr lvl="1"/>
            <a:r>
              <a:rPr lang="en-CA" dirty="0"/>
              <a:t>5 feed samples tested, 1 was positive for infectious virus (BNO news—reliable source?)</a:t>
            </a:r>
          </a:p>
          <a:p>
            <a:endParaRPr lang="en-CA" dirty="0"/>
          </a:p>
          <a:p>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13</a:t>
            </a:fld>
            <a:endParaRPr lang="en-US"/>
          </a:p>
        </p:txBody>
      </p:sp>
    </p:spTree>
    <p:extLst>
      <p:ext uri="{BB962C8B-B14F-4D97-AF65-F5344CB8AC3E}">
        <p14:creationId xmlns:p14="http://schemas.microsoft.com/office/powerpoint/2010/main" val="2611772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2360"/>
            <a:ext cx="10515600" cy="1325563"/>
          </a:xfrm>
        </p:spPr>
        <p:txBody>
          <a:bodyPr/>
          <a:lstStyle/>
          <a:p>
            <a:r>
              <a:rPr lang="en-CA" dirty="0" smtClean="0"/>
              <a:t>South Korea: HPAI H5N1 in cats</a:t>
            </a:r>
            <a:endParaRPr lang="en-CA" dirty="0"/>
          </a:p>
        </p:txBody>
      </p:sp>
      <p:sp>
        <p:nvSpPr>
          <p:cNvPr id="3" name="Content Placeholder 2"/>
          <p:cNvSpPr>
            <a:spLocks noGrp="1"/>
          </p:cNvSpPr>
          <p:nvPr>
            <p:ph sz="half" idx="1"/>
          </p:nvPr>
        </p:nvSpPr>
        <p:spPr>
          <a:xfrm>
            <a:off x="1113184" y="1502229"/>
            <a:ext cx="9422296" cy="4650576"/>
          </a:xfrm>
        </p:spPr>
        <p:txBody>
          <a:bodyPr>
            <a:normAutofit lnSpcReduction="10000"/>
          </a:bodyPr>
          <a:lstStyle/>
          <a:p>
            <a:r>
              <a:rPr lang="en-CA" dirty="0" smtClean="0"/>
              <a:t>H5N1 confirmed in 5 cats at two different shelters in Seoul</a:t>
            </a:r>
          </a:p>
          <a:p>
            <a:pPr marL="0" indent="0">
              <a:buNone/>
            </a:pPr>
            <a:endParaRPr lang="en-CA" dirty="0"/>
          </a:p>
          <a:p>
            <a:r>
              <a:rPr lang="en-CA" dirty="0" smtClean="0"/>
              <a:t>First shelter had 38 cats die in a month, 2 confirmed to have HPAI H5N1</a:t>
            </a:r>
          </a:p>
          <a:p>
            <a:pPr marL="0" indent="0">
              <a:buNone/>
            </a:pPr>
            <a:endParaRPr lang="en-CA" dirty="0" smtClean="0"/>
          </a:p>
          <a:p>
            <a:r>
              <a:rPr lang="en-CA" dirty="0" smtClean="0"/>
              <a:t>Human contact tracing performed – no identified contacts are symptomatic to-date</a:t>
            </a:r>
          </a:p>
          <a:p>
            <a:pPr marL="0" indent="0">
              <a:buNone/>
            </a:pPr>
            <a:endParaRPr lang="en-CA" dirty="0" smtClean="0"/>
          </a:p>
          <a:p>
            <a:r>
              <a:rPr lang="en-CA" dirty="0" smtClean="0">
                <a:hlinkClick r:id="rId3"/>
              </a:rPr>
              <a:t>Pet food </a:t>
            </a:r>
            <a:r>
              <a:rPr lang="en-CA" dirty="0" smtClean="0"/>
              <a:t>was determined to be the likely source of the outbreak</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14</a:t>
            </a:fld>
            <a:endParaRPr lang="en-US"/>
          </a:p>
        </p:txBody>
      </p:sp>
    </p:spTree>
    <p:extLst>
      <p:ext uri="{BB962C8B-B14F-4D97-AF65-F5344CB8AC3E}">
        <p14:creationId xmlns:p14="http://schemas.microsoft.com/office/powerpoint/2010/main" val="1253658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416"/>
            <a:ext cx="8067369" cy="1325563"/>
          </a:xfrm>
        </p:spPr>
        <p:txBody>
          <a:bodyPr/>
          <a:lstStyle/>
          <a:p>
            <a:r>
              <a:rPr lang="en-CA" dirty="0" smtClean="0"/>
              <a:t>HPAI Finnish Fur Farms</a:t>
            </a:r>
            <a:endParaRPr lang="en-CA" dirty="0"/>
          </a:p>
        </p:txBody>
      </p:sp>
      <p:sp>
        <p:nvSpPr>
          <p:cNvPr id="3" name="Content Placeholder 2"/>
          <p:cNvSpPr>
            <a:spLocks noGrp="1"/>
          </p:cNvSpPr>
          <p:nvPr>
            <p:ph sz="half" idx="1"/>
          </p:nvPr>
        </p:nvSpPr>
        <p:spPr>
          <a:xfrm>
            <a:off x="838200" y="1357979"/>
            <a:ext cx="6496090" cy="5363496"/>
          </a:xfrm>
        </p:spPr>
        <p:txBody>
          <a:bodyPr>
            <a:normAutofit/>
          </a:bodyPr>
          <a:lstStyle/>
          <a:p>
            <a:r>
              <a:rPr lang="en-CA" dirty="0" smtClean="0"/>
              <a:t>Background</a:t>
            </a:r>
            <a:r>
              <a:rPr lang="en-CA" dirty="0"/>
              <a:t>:</a:t>
            </a:r>
          </a:p>
          <a:p>
            <a:pPr lvl="1"/>
            <a:r>
              <a:rPr lang="en-CA" dirty="0"/>
              <a:t>&gt;500 fur farms, mostly in Western Finland </a:t>
            </a:r>
          </a:p>
          <a:p>
            <a:pPr lvl="1"/>
            <a:r>
              <a:rPr lang="en-CA" dirty="0"/>
              <a:t>Species farmed: American mink, arctic (blue) fox, red (silver) fox, fox crossbreeds, raccoon dog, and sable </a:t>
            </a:r>
          </a:p>
          <a:p>
            <a:pPr lvl="1"/>
            <a:r>
              <a:rPr lang="en-CA" dirty="0"/>
              <a:t>Farms usually have a roof and no closed walls</a:t>
            </a:r>
          </a:p>
          <a:p>
            <a:r>
              <a:rPr lang="en-CA" dirty="0"/>
              <a:t>July 13</a:t>
            </a:r>
            <a:r>
              <a:rPr lang="en-CA" baseline="30000" dirty="0"/>
              <a:t>th</a:t>
            </a:r>
            <a:r>
              <a:rPr lang="en-CA" dirty="0"/>
              <a:t> – Finnish food authority reported AI detected in foxes on fur farms</a:t>
            </a:r>
          </a:p>
          <a:p>
            <a:pPr lvl="1"/>
            <a:endParaRPr lang="en-CA" dirty="0"/>
          </a:p>
          <a:p>
            <a:r>
              <a:rPr lang="en-CA" dirty="0" smtClean="0"/>
              <a:t>26 </a:t>
            </a:r>
            <a:r>
              <a:rPr lang="en-CA" dirty="0"/>
              <a:t>fur farms</a:t>
            </a:r>
          </a:p>
          <a:p>
            <a:pPr lvl="1"/>
            <a:r>
              <a:rPr lang="en-CA" dirty="0" smtClean="0"/>
              <a:t>Affected </a:t>
            </a:r>
            <a:r>
              <a:rPr lang="en-CA" dirty="0"/>
              <a:t>farms vary in size from 600-50,000 animals </a:t>
            </a:r>
          </a:p>
          <a:p>
            <a:pPr lvl="1"/>
            <a:endParaRPr lang="en-CA" dirty="0"/>
          </a:p>
          <a:p>
            <a:endParaRPr lang="en-CA" dirty="0" smtClean="0"/>
          </a:p>
        </p:txBody>
      </p:sp>
      <p:sp>
        <p:nvSpPr>
          <p:cNvPr id="4" name="Content Placeholder 3"/>
          <p:cNvSpPr>
            <a:spLocks noGrp="1"/>
          </p:cNvSpPr>
          <p:nvPr>
            <p:ph sz="half" idx="2"/>
          </p:nvPr>
        </p:nvSpPr>
        <p:spPr/>
        <p:txBody>
          <a:bodyPr/>
          <a:lstStyle/>
          <a:p>
            <a:endParaRPr lang="en-CA" dirty="0" smtClean="0"/>
          </a:p>
          <a:p>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15</a:t>
            </a:fld>
            <a:endParaRPr lang="en-US"/>
          </a:p>
        </p:txBody>
      </p:sp>
      <p:pic>
        <p:nvPicPr>
          <p:cNvPr id="6" name="Content Placeholder 5"/>
          <p:cNvPicPr>
            <a:picLocks noChangeAspect="1"/>
          </p:cNvPicPr>
          <p:nvPr/>
        </p:nvPicPr>
        <p:blipFill>
          <a:blip r:embed="rId3"/>
          <a:stretch>
            <a:fillRect/>
          </a:stretch>
        </p:blipFill>
        <p:spPr bwMode="auto">
          <a:xfrm>
            <a:off x="8067369" y="32416"/>
            <a:ext cx="4019510" cy="682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88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416"/>
            <a:ext cx="8067369" cy="1325563"/>
          </a:xfrm>
        </p:spPr>
        <p:txBody>
          <a:bodyPr/>
          <a:lstStyle/>
          <a:p>
            <a:r>
              <a:rPr lang="en-CA" dirty="0" smtClean="0"/>
              <a:t>HPAI Finnish Fur Farms</a:t>
            </a:r>
            <a:endParaRPr lang="en-CA" dirty="0"/>
          </a:p>
        </p:txBody>
      </p:sp>
      <p:sp>
        <p:nvSpPr>
          <p:cNvPr id="3" name="Content Placeholder 2"/>
          <p:cNvSpPr>
            <a:spLocks noGrp="1"/>
          </p:cNvSpPr>
          <p:nvPr>
            <p:ph sz="half" idx="1"/>
          </p:nvPr>
        </p:nvSpPr>
        <p:spPr>
          <a:xfrm>
            <a:off x="838200" y="1357979"/>
            <a:ext cx="6355814" cy="5363496"/>
          </a:xfrm>
        </p:spPr>
        <p:txBody>
          <a:bodyPr>
            <a:normAutofit/>
          </a:bodyPr>
          <a:lstStyle/>
          <a:p>
            <a:r>
              <a:rPr lang="en-CA" dirty="0" smtClean="0"/>
              <a:t>BB </a:t>
            </a:r>
            <a:r>
              <a:rPr lang="en-CA" dirty="0"/>
              <a:t>genotype confirmed on the fur farms </a:t>
            </a:r>
            <a:endParaRPr lang="en-CA" dirty="0" smtClean="0"/>
          </a:p>
          <a:p>
            <a:r>
              <a:rPr lang="en-CA" dirty="0" smtClean="0"/>
              <a:t>Suspect </a:t>
            </a:r>
            <a:r>
              <a:rPr lang="en-CA" dirty="0"/>
              <a:t>introduction from wild birds as well as transmission between the fur animals </a:t>
            </a:r>
          </a:p>
          <a:p>
            <a:pPr lvl="1"/>
            <a:r>
              <a:rPr lang="en-CA" dirty="0"/>
              <a:t>Detection in wild mammals: fox &amp; otter in the West Finland (first wild mammalian detections of 2023 in the country) </a:t>
            </a:r>
          </a:p>
          <a:p>
            <a:r>
              <a:rPr lang="en-US" dirty="0">
                <a:hlinkClick r:id="rId3"/>
              </a:rPr>
              <a:t>Finnish Food Authority orders all animals to be euthanized from fur farms infected with avian influenza - Finnish Food Authority (ruokavirasto.fi)</a:t>
            </a:r>
            <a:endParaRPr lang="en-CA" dirty="0" smtClean="0"/>
          </a:p>
        </p:txBody>
      </p:sp>
      <p:sp>
        <p:nvSpPr>
          <p:cNvPr id="4" name="Content Placeholder 3"/>
          <p:cNvSpPr>
            <a:spLocks noGrp="1"/>
          </p:cNvSpPr>
          <p:nvPr>
            <p:ph sz="half" idx="2"/>
          </p:nvPr>
        </p:nvSpPr>
        <p:spPr/>
        <p:txBody>
          <a:bodyPr/>
          <a:lstStyle/>
          <a:p>
            <a:endParaRPr lang="en-CA" dirty="0" smtClean="0"/>
          </a:p>
          <a:p>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16</a:t>
            </a:fld>
            <a:endParaRPr lang="en-US"/>
          </a:p>
        </p:txBody>
      </p:sp>
      <p:pic>
        <p:nvPicPr>
          <p:cNvPr id="6" name="Content Placeholder 5"/>
          <p:cNvPicPr>
            <a:picLocks noChangeAspect="1"/>
          </p:cNvPicPr>
          <p:nvPr/>
        </p:nvPicPr>
        <p:blipFill>
          <a:blip r:embed="rId4"/>
          <a:stretch>
            <a:fillRect/>
          </a:stretch>
        </p:blipFill>
        <p:spPr bwMode="auto">
          <a:xfrm>
            <a:off x="8067369" y="32416"/>
            <a:ext cx="4019510" cy="6825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5689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Scientific Findings</a:t>
            </a:r>
            <a:endParaRPr lang="en-CA" dirty="0"/>
          </a:p>
        </p:txBody>
      </p:sp>
      <p:sp>
        <p:nvSpPr>
          <p:cNvPr id="5" name="Text Placeholder 4"/>
          <p:cNvSpPr>
            <a:spLocks noGrp="1"/>
          </p:cNvSpPr>
          <p:nvPr>
            <p:ph type="body" sz="quarter" idx="13"/>
          </p:nvPr>
        </p:nvSpPr>
        <p:spPr>
          <a:xfrm>
            <a:off x="838200" y="1690688"/>
            <a:ext cx="10515600" cy="4014788"/>
          </a:xfrm>
        </p:spPr>
        <p:txBody>
          <a:bodyPr/>
          <a:lstStyle/>
          <a:p>
            <a:r>
              <a:rPr lang="en-US" sz="1800" dirty="0">
                <a:hlinkClick r:id="rId2"/>
              </a:rPr>
              <a:t>Epidemiology-driven approaches to surveillance in HPAI-vaccinated poultry flocks aiming to demonstrate freedom from circulating HPAIV </a:t>
            </a:r>
            <a:r>
              <a:rPr lang="en-US" sz="1800" dirty="0" smtClean="0">
                <a:hlinkClick r:id="rId2"/>
              </a:rPr>
              <a:t>– </a:t>
            </a:r>
            <a:r>
              <a:rPr lang="en-US" sz="1800" dirty="0" err="1" smtClean="0">
                <a:hlinkClick r:id="rId2"/>
              </a:rPr>
              <a:t>ScienceDirect</a:t>
            </a:r>
            <a:endParaRPr lang="en-US" sz="1800" dirty="0" smtClean="0"/>
          </a:p>
          <a:p>
            <a:r>
              <a:rPr lang="en-US" sz="1800" dirty="0" err="1">
                <a:hlinkClick r:id="rId3"/>
              </a:rPr>
              <a:t>Eurosurveillance</a:t>
            </a:r>
            <a:r>
              <a:rPr lang="en-US" sz="1800" dirty="0">
                <a:hlinkClick r:id="rId3"/>
              </a:rPr>
              <a:t> | Highly pathogenic avian influenza A(H5N1) virus infection on multiple fur farms in the </a:t>
            </a:r>
            <a:r>
              <a:rPr lang="en-US" sz="1800" dirty="0" smtClean="0">
                <a:hlinkClick r:id="rId3"/>
              </a:rPr>
              <a:t>South </a:t>
            </a:r>
            <a:r>
              <a:rPr lang="en-US" sz="1800" dirty="0">
                <a:hlinkClick r:id="rId3"/>
              </a:rPr>
              <a:t>and Central Ostrobothnia regions of Finland, July </a:t>
            </a:r>
            <a:r>
              <a:rPr lang="en-US" sz="1800" dirty="0" smtClean="0">
                <a:hlinkClick r:id="rId3"/>
              </a:rPr>
              <a:t>2023</a:t>
            </a:r>
            <a:endParaRPr lang="en-US" sz="1800" dirty="0" smtClean="0"/>
          </a:p>
          <a:p>
            <a:r>
              <a:rPr lang="en-US" sz="1800" dirty="0">
                <a:hlinkClick r:id="rId4"/>
              </a:rPr>
              <a:t>Frontiers | Age is a determinant factor in the susceptibility of domestic ducks to H5 clade 2.3.2.1c and 2.3.4.4e high pathogenicity avian influenza viruses (frontiersin.org</a:t>
            </a:r>
            <a:r>
              <a:rPr lang="en-US" sz="1800" dirty="0" smtClean="0">
                <a:hlinkClick r:id="rId4"/>
              </a:rPr>
              <a:t>)</a:t>
            </a:r>
            <a:endParaRPr lang="en-US" sz="1800" dirty="0" smtClean="0"/>
          </a:p>
          <a:p>
            <a:r>
              <a:rPr lang="en-US" sz="1800" dirty="0">
                <a:hlinkClick r:id="rId5"/>
              </a:rPr>
              <a:t>H5N1 highly pathogenic avian influenza clade 2.3.4.4b in wild and domestic birds: Introductions into the United States </a:t>
            </a:r>
            <a:r>
              <a:rPr lang="en-US" sz="1800" dirty="0" smtClean="0">
                <a:hlinkClick r:id="rId5"/>
              </a:rPr>
              <a:t>and </a:t>
            </a:r>
            <a:r>
              <a:rPr lang="en-US" sz="1800" dirty="0">
                <a:hlinkClick r:id="rId5"/>
              </a:rPr>
              <a:t>reassortments, December 2021-April 2022 - PubMed (nih.gov</a:t>
            </a:r>
            <a:r>
              <a:rPr lang="en-US" sz="1800" dirty="0" smtClean="0">
                <a:hlinkClick r:id="rId5"/>
              </a:rPr>
              <a:t>)</a:t>
            </a:r>
            <a:endParaRPr lang="en-US" sz="1800" dirty="0" smtClean="0"/>
          </a:p>
          <a:p>
            <a:r>
              <a:rPr lang="en-US" sz="1800" dirty="0">
                <a:hlinkClick r:id="rId6"/>
              </a:rPr>
              <a:t>Early Release - Limited Outbreak of Highly Pathogenic Influenza A(H5N1) in Herring Gull Colony, Canada, 2022 - Volume 29, Number 10—October 2023 - Emerging Infectious Diseases journal </a:t>
            </a:r>
            <a:r>
              <a:rPr lang="en-US" sz="1800" dirty="0" smtClean="0">
                <a:hlinkClick r:id="rId6"/>
              </a:rPr>
              <a:t>– CDC</a:t>
            </a:r>
            <a:endParaRPr lang="en-US" sz="1800" dirty="0" smtClean="0"/>
          </a:p>
          <a:p>
            <a:r>
              <a:rPr lang="en-CA" sz="1800" dirty="0">
                <a:hlinkClick r:id="rId7"/>
              </a:rPr>
              <a:t>https://</a:t>
            </a:r>
            <a:r>
              <a:rPr lang="en-CA" sz="1800" dirty="0" smtClean="0">
                <a:hlinkClick r:id="rId7"/>
              </a:rPr>
              <a:t>www.offlu.org/wp-content/uploads/2023/08/OFFLU-statement-HPAI-wildlife-South-America-20230823.pdf</a:t>
            </a:r>
            <a:r>
              <a:rPr lang="en-CA" sz="1800" dirty="0" smtClean="0"/>
              <a:t> </a:t>
            </a:r>
          </a:p>
          <a:p>
            <a:r>
              <a:rPr lang="en-US" sz="1800" dirty="0">
                <a:hlinkClick r:id="rId8"/>
              </a:rPr>
              <a:t>Viruses | Free Full-Text | Recurring Trans-Atlantic Incursion of Clade 2.3.4.4b H5N1 Viruses by Long Distance Migratory Birds from Northern Europe to Canada in 2022/2023 (mdpi.com</a:t>
            </a:r>
            <a:r>
              <a:rPr lang="en-US" sz="1800" dirty="0" smtClean="0">
                <a:hlinkClick r:id="rId8"/>
              </a:rPr>
              <a:t>)</a:t>
            </a:r>
            <a:r>
              <a:rPr lang="en-US" sz="1800" dirty="0" smtClean="0"/>
              <a:t> </a:t>
            </a:r>
            <a:endParaRPr lang="en-CA" sz="1800" dirty="0"/>
          </a:p>
        </p:txBody>
      </p:sp>
    </p:spTree>
    <p:extLst>
      <p:ext uri="{BB962C8B-B14F-4D97-AF65-F5344CB8AC3E}">
        <p14:creationId xmlns:p14="http://schemas.microsoft.com/office/powerpoint/2010/main" val="21669396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61676"/>
            <a:ext cx="9144000" cy="1126511"/>
          </a:xfrm>
        </p:spPr>
        <p:txBody>
          <a:bodyPr>
            <a:normAutofit/>
          </a:bodyPr>
          <a:lstStyle/>
          <a:p>
            <a:r>
              <a:rPr lang="en-US" sz="3600" dirty="0"/>
              <a:t>SCIENTIFIC TASK FORCE ON AVIAN INFLUENZA AND WILD BIRDS STATEMENT - JULY 2023</a:t>
            </a:r>
            <a:endParaRPr lang="en-CA" sz="36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774" r="51535" b="15270"/>
          <a:stretch/>
        </p:blipFill>
        <p:spPr>
          <a:xfrm>
            <a:off x="3988035" y="103091"/>
            <a:ext cx="4215931" cy="1151467"/>
          </a:xfrm>
          <a:prstGeom prst="rect">
            <a:avLst/>
          </a:prstGeom>
        </p:spPr>
      </p:pic>
      <p:sp>
        <p:nvSpPr>
          <p:cNvPr id="5" name="Rectangle 4"/>
          <p:cNvSpPr/>
          <p:nvPr/>
        </p:nvSpPr>
        <p:spPr>
          <a:xfrm>
            <a:off x="3048000" y="2595305"/>
            <a:ext cx="6096000" cy="646331"/>
          </a:xfrm>
          <a:prstGeom prst="rect">
            <a:avLst/>
          </a:prstGeom>
        </p:spPr>
        <p:txBody>
          <a:bodyPr>
            <a:spAutoFit/>
          </a:bodyPr>
          <a:lstStyle/>
          <a:p>
            <a:pPr algn="ctr"/>
            <a:r>
              <a:rPr lang="en-US" dirty="0">
                <a:solidFill>
                  <a:schemeClr val="bg1"/>
                </a:solidFill>
              </a:rPr>
              <a:t>H5N1 High pathogenicity avian influenza in wild birds - Unprecedented conservation impacts and urgent needs</a:t>
            </a:r>
            <a:endParaRPr lang="en-CA" dirty="0">
              <a:solidFill>
                <a:schemeClr val="bg1"/>
              </a:solidFil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83" t="10310"/>
          <a:stretch/>
        </p:blipFill>
        <p:spPr>
          <a:xfrm>
            <a:off x="338789" y="3041225"/>
            <a:ext cx="2709211" cy="340773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4144" y="3673412"/>
            <a:ext cx="5283712" cy="2973307"/>
          </a:xfrm>
          <a:prstGeom prst="rect">
            <a:avLst/>
          </a:prstGeom>
        </p:spPr>
      </p:pic>
      <p:sp>
        <p:nvSpPr>
          <p:cNvPr id="10" name="Rectangle 9"/>
          <p:cNvSpPr/>
          <p:nvPr/>
        </p:nvSpPr>
        <p:spPr>
          <a:xfrm>
            <a:off x="8893386" y="3673412"/>
            <a:ext cx="3020907" cy="2308324"/>
          </a:xfrm>
          <a:prstGeom prst="rect">
            <a:avLst/>
          </a:prstGeom>
        </p:spPr>
        <p:txBody>
          <a:bodyPr wrap="square">
            <a:spAutoFit/>
          </a:bodyPr>
          <a:lstStyle/>
          <a:p>
            <a:r>
              <a:rPr lang="en-US" dirty="0">
                <a:solidFill>
                  <a:schemeClr val="bg1"/>
                </a:solidFill>
              </a:rPr>
              <a:t>The </a:t>
            </a:r>
            <a:r>
              <a:rPr lang="en-US" b="1" dirty="0">
                <a:solidFill>
                  <a:schemeClr val="bg1"/>
                </a:solidFill>
              </a:rPr>
              <a:t>purpose</a:t>
            </a:r>
            <a:r>
              <a:rPr lang="en-US" dirty="0">
                <a:solidFill>
                  <a:schemeClr val="bg1"/>
                </a:solidFill>
              </a:rPr>
              <a:t> is to inform stakeholders in governments, disease control, wildlife management, site management, conservation and poultry sectors about HPAI viruses in wild birds and appropriate responses. </a:t>
            </a:r>
            <a:endParaRPr lang="en-CA" dirty="0">
              <a:solidFill>
                <a:schemeClr val="bg1"/>
              </a:solidFill>
            </a:endParaRPr>
          </a:p>
        </p:txBody>
      </p:sp>
    </p:spTree>
    <p:extLst>
      <p:ext uri="{BB962C8B-B14F-4D97-AF65-F5344CB8AC3E}">
        <p14:creationId xmlns:p14="http://schemas.microsoft.com/office/powerpoint/2010/main" val="20079047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a:xfrm>
            <a:off x="838200" y="-36118"/>
            <a:ext cx="10515600" cy="690562"/>
          </a:xfrm>
        </p:spPr>
        <p:txBody>
          <a:bodyPr/>
          <a:lstStyle/>
          <a:p>
            <a:pPr>
              <a:defRPr/>
            </a:pPr>
            <a:r>
              <a:rPr lang="en-CA" sz="3200" dirty="0"/>
              <a:t>Canadian Domestic </a:t>
            </a:r>
            <a:r>
              <a:rPr lang="en-CA" sz="3200" dirty="0" smtClean="0"/>
              <a:t>Detections of HPAI to end of August</a:t>
            </a:r>
            <a:endParaRPr lang="en-US" sz="3200" dirty="0"/>
          </a:p>
        </p:txBody>
      </p:sp>
      <p:sp>
        <p:nvSpPr>
          <p:cNvPr id="26627" name="Text Placeholder 21"/>
          <p:cNvSpPr>
            <a:spLocks noGrp="1"/>
          </p:cNvSpPr>
          <p:nvPr>
            <p:ph type="body" idx="1"/>
          </p:nvPr>
        </p:nvSpPr>
        <p:spPr>
          <a:xfrm>
            <a:off x="470190" y="407300"/>
            <a:ext cx="11441948" cy="494287"/>
          </a:xfrm>
        </p:spPr>
        <p:txBody>
          <a:bodyPr/>
          <a:lstStyle/>
          <a:p>
            <a:r>
              <a:rPr lang="en-CA" altLang="en-US" sz="2000" dirty="0"/>
              <a:t>Canadian Detections in Domestic Birds </a:t>
            </a:r>
            <a:r>
              <a:rPr lang="en-CA" altLang="en-US" sz="2000" dirty="0">
                <a:hlinkClick r:id="rId3"/>
              </a:rPr>
              <a:t>CFIA Website</a:t>
            </a:r>
            <a:r>
              <a:rPr lang="en-CA" altLang="en-US" sz="2000" dirty="0"/>
              <a:t> </a:t>
            </a:r>
            <a:endParaRPr lang="en-US" altLang="en-US" sz="2000" dirty="0"/>
          </a:p>
        </p:txBody>
      </p:sp>
      <p:sp>
        <p:nvSpPr>
          <p:cNvPr id="5" name="Slide Number Placeholder 4"/>
          <p:cNvSpPr>
            <a:spLocks noGrp="1"/>
          </p:cNvSpPr>
          <p:nvPr>
            <p:ph type="sldNum" sz="quarter" idx="10"/>
          </p:nvPr>
        </p:nvSpPr>
        <p:spPr>
          <a:xfrm>
            <a:off x="8610600" y="6382354"/>
            <a:ext cx="2743200" cy="365125"/>
          </a:xfrm>
        </p:spPr>
        <p:txBody>
          <a:bodyPr/>
          <a:lstStyle/>
          <a:p>
            <a:pPr>
              <a:defRPr/>
            </a:pPr>
            <a:fld id="{3F8BD875-5045-4CD8-9E8A-3FBF3B893FF4}" type="slidenum">
              <a:rPr lang="en-US" smtClean="0"/>
              <a:pPr>
                <a:defRPr/>
              </a:pPr>
              <a:t>2</a:t>
            </a:fld>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2537168154"/>
              </p:ext>
            </p:extLst>
          </p:nvPr>
        </p:nvGraphicFramePr>
        <p:xfrm>
          <a:off x="470190" y="1017874"/>
          <a:ext cx="11022513" cy="5441720"/>
        </p:xfrm>
        <a:graphic>
          <a:graphicData uri="http://schemas.openxmlformats.org/drawingml/2006/table">
            <a:tbl>
              <a:tblPr firstRow="1" bandRow="1">
                <a:tableStyleId>{5C22544A-7EE6-4342-B048-85BDC9FD1C3A}</a:tableStyleId>
              </a:tblPr>
              <a:tblGrid>
                <a:gridCol w="1602423">
                  <a:extLst>
                    <a:ext uri="{9D8B030D-6E8A-4147-A177-3AD203B41FA5}">
                      <a16:colId xmlns:a16="http://schemas.microsoft.com/office/drawing/2014/main" val="2223790918"/>
                    </a:ext>
                  </a:extLst>
                </a:gridCol>
                <a:gridCol w="2556537">
                  <a:extLst>
                    <a:ext uri="{9D8B030D-6E8A-4147-A177-3AD203B41FA5}">
                      <a16:colId xmlns:a16="http://schemas.microsoft.com/office/drawing/2014/main" val="237867245"/>
                    </a:ext>
                  </a:extLst>
                </a:gridCol>
                <a:gridCol w="1386967">
                  <a:extLst>
                    <a:ext uri="{9D8B030D-6E8A-4147-A177-3AD203B41FA5}">
                      <a16:colId xmlns:a16="http://schemas.microsoft.com/office/drawing/2014/main" val="355555549"/>
                    </a:ext>
                  </a:extLst>
                </a:gridCol>
                <a:gridCol w="1581150">
                  <a:extLst>
                    <a:ext uri="{9D8B030D-6E8A-4147-A177-3AD203B41FA5}">
                      <a16:colId xmlns:a16="http://schemas.microsoft.com/office/drawing/2014/main" val="2560264360"/>
                    </a:ext>
                  </a:extLst>
                </a:gridCol>
                <a:gridCol w="3895436">
                  <a:extLst>
                    <a:ext uri="{9D8B030D-6E8A-4147-A177-3AD203B41FA5}">
                      <a16:colId xmlns:a16="http://schemas.microsoft.com/office/drawing/2014/main" val="1806305320"/>
                    </a:ext>
                  </a:extLst>
                </a:gridCol>
              </a:tblGrid>
              <a:tr h="345550">
                <a:tc>
                  <a:txBody>
                    <a:bodyPr/>
                    <a:lstStyle/>
                    <a:p>
                      <a:r>
                        <a:rPr lang="en-CA" sz="1600" dirty="0"/>
                        <a:t>Province</a:t>
                      </a:r>
                      <a:endParaRPr lang="en-US" sz="1600" dirty="0"/>
                    </a:p>
                  </a:txBody>
                  <a:tcPr/>
                </a:tc>
                <a:tc>
                  <a:txBody>
                    <a:bodyPr/>
                    <a:lstStyle/>
                    <a:p>
                      <a:r>
                        <a:rPr lang="en-CA" sz="1600" dirty="0"/>
                        <a:t>New Cases Since </a:t>
                      </a:r>
                      <a:r>
                        <a:rPr lang="en-CA" sz="1600" dirty="0" smtClean="0"/>
                        <a:t>May 24, 2023</a:t>
                      </a:r>
                      <a:endParaRPr lang="en-US" sz="1600" dirty="0"/>
                    </a:p>
                  </a:txBody>
                  <a:tcPr/>
                </a:tc>
                <a:tc>
                  <a:txBody>
                    <a:bodyPr/>
                    <a:lstStyle/>
                    <a:p>
                      <a:r>
                        <a:rPr lang="en-CA" sz="1600" dirty="0" smtClean="0"/>
                        <a:t>Commercial</a:t>
                      </a:r>
                    </a:p>
                    <a:p>
                      <a:r>
                        <a:rPr lang="en-CA" sz="1600" dirty="0" smtClean="0"/>
                        <a:t>Small Flock</a:t>
                      </a:r>
                      <a:endParaRPr lang="en-US" sz="1600" dirty="0"/>
                    </a:p>
                  </a:txBody>
                  <a:tcPr/>
                </a:tc>
                <a:tc>
                  <a:txBody>
                    <a:bodyPr/>
                    <a:lstStyle/>
                    <a:p>
                      <a:r>
                        <a:rPr lang="en-US" sz="1600" dirty="0" smtClean="0"/>
                        <a:t>Poultry</a:t>
                      </a:r>
                    </a:p>
                    <a:p>
                      <a:r>
                        <a:rPr lang="en-US" sz="1600" dirty="0" smtClean="0"/>
                        <a:t>Non-Poultry</a:t>
                      </a:r>
                      <a:endParaRPr lang="en-US" sz="1600" dirty="0"/>
                    </a:p>
                  </a:txBody>
                  <a:tcPr/>
                </a:tc>
                <a:tc>
                  <a:txBody>
                    <a:bodyPr/>
                    <a:lstStyle/>
                    <a:p>
                      <a:r>
                        <a:rPr lang="en-US" sz="1600" dirty="0" err="1" smtClean="0"/>
                        <a:t>SitReps</a:t>
                      </a:r>
                      <a:r>
                        <a:rPr lang="en-US" sz="1600" dirty="0" smtClean="0"/>
                        <a:t> ended July 28, 2023</a:t>
                      </a:r>
                      <a:endParaRPr lang="en-US" sz="1600" dirty="0"/>
                    </a:p>
                  </a:txBody>
                  <a:tcPr/>
                </a:tc>
                <a:extLst>
                  <a:ext uri="{0D108BD9-81ED-4DB2-BD59-A6C34878D82A}">
                    <a16:rowId xmlns:a16="http://schemas.microsoft.com/office/drawing/2014/main" val="1506121925"/>
                  </a:ext>
                </a:extLst>
              </a:tr>
              <a:tr h="493674">
                <a:tc>
                  <a:txBody>
                    <a:bodyPr/>
                    <a:lstStyle/>
                    <a:p>
                      <a:r>
                        <a:rPr lang="en-CA" sz="1300" b="0" dirty="0">
                          <a:solidFill>
                            <a:schemeClr val="tx1"/>
                          </a:solidFill>
                        </a:rPr>
                        <a:t>British Columbia</a:t>
                      </a:r>
                      <a:endParaRPr lang="en-US" sz="1300" b="0" dirty="0">
                        <a:solidFill>
                          <a:schemeClr val="tx1"/>
                        </a:solidFill>
                      </a:endParaRPr>
                    </a:p>
                  </a:txBody>
                  <a:tcPr/>
                </a:tc>
                <a:tc>
                  <a:txBody>
                    <a:bodyPr/>
                    <a:lstStyle/>
                    <a:p>
                      <a:r>
                        <a:rPr lang="en-CA" sz="1300" b="0" baseline="0" dirty="0" smtClean="0">
                          <a:solidFill>
                            <a:schemeClr val="tx1"/>
                          </a:solidFill>
                        </a:rPr>
                        <a:t>No new cases </a:t>
                      </a:r>
                    </a:p>
                  </a:txBody>
                  <a:tcPr/>
                </a:tc>
                <a:tc>
                  <a:txBody>
                    <a:bodyPr/>
                    <a:lstStyle/>
                    <a:p>
                      <a:r>
                        <a:rPr lang="en-US" sz="1300" dirty="0" smtClean="0">
                          <a:solidFill>
                            <a:schemeClr val="tx1"/>
                          </a:solidFill>
                        </a:rPr>
                        <a:t>Commercial – 78 </a:t>
                      </a:r>
                    </a:p>
                    <a:p>
                      <a:r>
                        <a:rPr lang="en-US" sz="1300" dirty="0" smtClean="0">
                          <a:solidFill>
                            <a:schemeClr val="tx1"/>
                          </a:solidFill>
                        </a:rPr>
                        <a:t>Small Flock – 26</a:t>
                      </a:r>
                    </a:p>
                  </a:txBody>
                  <a:tcPr/>
                </a:tc>
                <a:tc>
                  <a:txBody>
                    <a:bodyPr/>
                    <a:lstStyle/>
                    <a:p>
                      <a:r>
                        <a:rPr lang="en-US" sz="1300" dirty="0" smtClean="0">
                          <a:solidFill>
                            <a:schemeClr val="tx1"/>
                          </a:solidFill>
                        </a:rPr>
                        <a:t>Poultry – 95</a:t>
                      </a:r>
                    </a:p>
                    <a:p>
                      <a:r>
                        <a:rPr lang="en-US" sz="1300" dirty="0" smtClean="0">
                          <a:solidFill>
                            <a:schemeClr val="tx1"/>
                          </a:solidFill>
                        </a:rPr>
                        <a:t>Non-Poultry – 9 </a:t>
                      </a:r>
                    </a:p>
                    <a:p>
                      <a:endParaRPr lang="en-US" sz="13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1" baseline="0" dirty="0" smtClean="0">
                        <a:solidFill>
                          <a:srgbClr val="7030A0"/>
                        </a:solidFill>
                      </a:endParaRPr>
                    </a:p>
                  </a:txBody>
                  <a:tcPr/>
                </a:tc>
                <a:extLst>
                  <a:ext uri="{0D108BD9-81ED-4DB2-BD59-A6C34878D82A}">
                    <a16:rowId xmlns:a16="http://schemas.microsoft.com/office/drawing/2014/main" val="4098189362"/>
                  </a:ext>
                </a:extLst>
              </a:tr>
              <a:tr h="465834">
                <a:tc>
                  <a:txBody>
                    <a:bodyPr/>
                    <a:lstStyle/>
                    <a:p>
                      <a:r>
                        <a:rPr lang="en-CA" sz="1300" b="0" dirty="0">
                          <a:solidFill>
                            <a:schemeClr val="tx1"/>
                          </a:solidFill>
                        </a:rPr>
                        <a:t>Alberta</a:t>
                      </a:r>
                      <a:endParaRPr lang="en-US" sz="13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300" b="0" baseline="0" dirty="0" smtClean="0">
                          <a:solidFill>
                            <a:srgbClr val="FF0000"/>
                          </a:solidFill>
                        </a:rPr>
                        <a:t>1 case awaiting confirmation</a:t>
                      </a:r>
                    </a:p>
                  </a:txBody>
                  <a:tcPr/>
                </a:tc>
                <a:tc>
                  <a:txBody>
                    <a:bodyPr/>
                    <a:lstStyle/>
                    <a:p>
                      <a:r>
                        <a:rPr lang="en-US" sz="1300" dirty="0" smtClean="0">
                          <a:solidFill>
                            <a:schemeClr val="tx1"/>
                          </a:solidFill>
                        </a:rPr>
                        <a:t>Commercial – 38</a:t>
                      </a:r>
                    </a:p>
                    <a:p>
                      <a:r>
                        <a:rPr lang="en-US" sz="1300" dirty="0" smtClean="0">
                          <a:solidFill>
                            <a:schemeClr val="tx1"/>
                          </a:solidFill>
                        </a:rPr>
                        <a:t>Small Flock – 23</a:t>
                      </a:r>
                    </a:p>
                  </a:txBody>
                  <a:tcPr/>
                </a:tc>
                <a:tc>
                  <a:txBody>
                    <a:bodyPr/>
                    <a:lstStyle/>
                    <a:p>
                      <a:r>
                        <a:rPr lang="en-US" sz="1300" dirty="0" smtClean="0">
                          <a:solidFill>
                            <a:schemeClr val="tx1"/>
                          </a:solidFill>
                        </a:rPr>
                        <a:t>Poultry – 44</a:t>
                      </a:r>
                    </a:p>
                    <a:p>
                      <a:r>
                        <a:rPr lang="en-US" sz="1300" dirty="0" smtClean="0">
                          <a:solidFill>
                            <a:schemeClr val="tx1"/>
                          </a:solidFill>
                        </a:rPr>
                        <a:t>Non-Poultry – 17</a:t>
                      </a:r>
                    </a:p>
                  </a:txBody>
                  <a:tcPr/>
                </a:tc>
                <a:tc>
                  <a:txBody>
                    <a:bodyPr/>
                    <a:lstStyle/>
                    <a:p>
                      <a:endParaRPr lang="en-US" sz="1300" b="1" dirty="0" smtClean="0">
                        <a:solidFill>
                          <a:srgbClr val="7030A0"/>
                        </a:solidFill>
                      </a:endParaRPr>
                    </a:p>
                  </a:txBody>
                  <a:tcPr/>
                </a:tc>
                <a:extLst>
                  <a:ext uri="{0D108BD9-81ED-4DB2-BD59-A6C34878D82A}">
                    <a16:rowId xmlns:a16="http://schemas.microsoft.com/office/drawing/2014/main" val="112962917"/>
                  </a:ext>
                </a:extLst>
              </a:tr>
              <a:tr h="380282">
                <a:tc>
                  <a:txBody>
                    <a:bodyPr/>
                    <a:lstStyle/>
                    <a:p>
                      <a:r>
                        <a:rPr lang="en-CA" sz="1300" b="0" dirty="0">
                          <a:solidFill>
                            <a:schemeClr val="tx1"/>
                          </a:solidFill>
                        </a:rPr>
                        <a:t>Saskatchewan</a:t>
                      </a:r>
                      <a:endParaRPr lang="en-US" sz="1300" b="0" dirty="0">
                        <a:solidFill>
                          <a:schemeClr val="tx1"/>
                        </a:solidFill>
                      </a:endParaRPr>
                    </a:p>
                  </a:txBody>
                  <a:tcPr/>
                </a:tc>
                <a:tc>
                  <a:txBody>
                    <a:bodyPr/>
                    <a:lstStyle/>
                    <a:p>
                      <a:r>
                        <a:rPr lang="en-CA" sz="1300" b="0" dirty="0" smtClean="0">
                          <a:solidFill>
                            <a:schemeClr val="tx1"/>
                          </a:solidFill>
                        </a:rPr>
                        <a:t>No new cases</a:t>
                      </a:r>
                    </a:p>
                  </a:txBody>
                  <a:tcPr/>
                </a:tc>
                <a:tc>
                  <a:txBody>
                    <a:bodyPr/>
                    <a:lstStyle/>
                    <a:p>
                      <a:r>
                        <a:rPr lang="en-US" sz="1300" dirty="0" smtClean="0">
                          <a:solidFill>
                            <a:schemeClr val="tx1"/>
                          </a:solidFill>
                        </a:rPr>
                        <a:t>Commercial – 16</a:t>
                      </a:r>
                    </a:p>
                    <a:p>
                      <a:r>
                        <a:rPr lang="en-US" sz="1300" dirty="0" smtClean="0">
                          <a:solidFill>
                            <a:schemeClr val="tx1"/>
                          </a:solidFill>
                        </a:rPr>
                        <a:t>Small Flock – 16</a:t>
                      </a:r>
                    </a:p>
                  </a:txBody>
                  <a:tcPr/>
                </a:tc>
                <a:tc>
                  <a:txBody>
                    <a:bodyPr/>
                    <a:lstStyle/>
                    <a:p>
                      <a:r>
                        <a:rPr lang="en-US" sz="1300" dirty="0" smtClean="0">
                          <a:solidFill>
                            <a:schemeClr val="tx1"/>
                          </a:solidFill>
                        </a:rPr>
                        <a:t>Poultry – 26 </a:t>
                      </a:r>
                    </a:p>
                    <a:p>
                      <a:r>
                        <a:rPr lang="en-US" sz="1300" dirty="0" smtClean="0">
                          <a:solidFill>
                            <a:schemeClr val="tx1"/>
                          </a:solidFill>
                        </a:rPr>
                        <a:t>Non-Poultry – 6 </a:t>
                      </a:r>
                    </a:p>
                  </a:txBody>
                  <a:tcPr/>
                </a:tc>
                <a:tc>
                  <a:txBody>
                    <a:bodyPr/>
                    <a:lstStyle/>
                    <a:p>
                      <a:endParaRPr lang="en-US" sz="1300" b="1" baseline="0" dirty="0" smtClean="0">
                        <a:solidFill>
                          <a:srgbClr val="7030A0"/>
                        </a:solidFill>
                      </a:endParaRPr>
                    </a:p>
                  </a:txBody>
                  <a:tcPr/>
                </a:tc>
                <a:extLst>
                  <a:ext uri="{0D108BD9-81ED-4DB2-BD59-A6C34878D82A}">
                    <a16:rowId xmlns:a16="http://schemas.microsoft.com/office/drawing/2014/main" val="34185500"/>
                  </a:ext>
                </a:extLst>
              </a:tr>
              <a:tr h="252474">
                <a:tc>
                  <a:txBody>
                    <a:bodyPr/>
                    <a:lstStyle/>
                    <a:p>
                      <a:r>
                        <a:rPr lang="en-CA" sz="1300" b="0" dirty="0">
                          <a:solidFill>
                            <a:schemeClr val="tx1"/>
                          </a:solidFill>
                        </a:rPr>
                        <a:t>Manitoba</a:t>
                      </a:r>
                      <a:endParaRPr lang="en-US" sz="1300" b="0" dirty="0">
                        <a:solidFill>
                          <a:schemeClr val="tx1"/>
                        </a:solidFill>
                      </a:endParaRPr>
                    </a:p>
                  </a:txBody>
                  <a:tcPr/>
                </a:tc>
                <a:tc>
                  <a:txBody>
                    <a:bodyPr/>
                    <a:lstStyle/>
                    <a:p>
                      <a:r>
                        <a:rPr lang="en-CA" sz="1300" b="0" baseline="0" dirty="0" smtClean="0">
                          <a:solidFill>
                            <a:schemeClr val="tx1"/>
                          </a:solidFill>
                        </a:rPr>
                        <a:t>No new cases</a:t>
                      </a:r>
                    </a:p>
                  </a:txBody>
                  <a:tcPr/>
                </a:tc>
                <a:tc>
                  <a:txBody>
                    <a:bodyPr/>
                    <a:lstStyle/>
                    <a:p>
                      <a:r>
                        <a:rPr lang="en-US" sz="1300" dirty="0" smtClean="0">
                          <a:solidFill>
                            <a:schemeClr val="tx1"/>
                          </a:solidFill>
                        </a:rPr>
                        <a:t>Commercial – 17 </a:t>
                      </a:r>
                    </a:p>
                    <a:p>
                      <a:r>
                        <a:rPr lang="en-US" sz="1300" dirty="0" smtClean="0">
                          <a:solidFill>
                            <a:schemeClr val="tx1"/>
                          </a:solidFill>
                        </a:rPr>
                        <a:t>Small Flock – 4</a:t>
                      </a:r>
                    </a:p>
                  </a:txBody>
                  <a:tcPr/>
                </a:tc>
                <a:tc>
                  <a:txBody>
                    <a:bodyPr/>
                    <a:lstStyle/>
                    <a:p>
                      <a:r>
                        <a:rPr lang="en-US" sz="1300" dirty="0" smtClean="0">
                          <a:solidFill>
                            <a:schemeClr val="tx1"/>
                          </a:solidFill>
                        </a:rPr>
                        <a:t>Poultry – 17 </a:t>
                      </a:r>
                    </a:p>
                    <a:p>
                      <a:r>
                        <a:rPr lang="en-US" sz="1300" dirty="0" smtClean="0">
                          <a:solidFill>
                            <a:schemeClr val="tx1"/>
                          </a:solidFill>
                        </a:rPr>
                        <a:t>Non-Poultry – 4</a:t>
                      </a:r>
                    </a:p>
                  </a:txBody>
                  <a:tcPr/>
                </a:tc>
                <a:tc>
                  <a:txBody>
                    <a:bodyPr/>
                    <a:lstStyle/>
                    <a:p>
                      <a:endParaRPr lang="en-US" sz="1300" b="1" baseline="0" dirty="0" smtClean="0">
                        <a:solidFill>
                          <a:srgbClr val="7030A0"/>
                        </a:solidFill>
                      </a:endParaRPr>
                    </a:p>
                  </a:txBody>
                  <a:tcPr/>
                </a:tc>
                <a:extLst>
                  <a:ext uri="{0D108BD9-81ED-4DB2-BD59-A6C34878D82A}">
                    <a16:rowId xmlns:a16="http://schemas.microsoft.com/office/drawing/2014/main" val="3397516739"/>
                  </a:ext>
                </a:extLst>
              </a:tr>
              <a:tr h="460119">
                <a:tc>
                  <a:txBody>
                    <a:bodyPr/>
                    <a:lstStyle/>
                    <a:p>
                      <a:r>
                        <a:rPr lang="en-CA" sz="1300" b="0" dirty="0">
                          <a:solidFill>
                            <a:schemeClr val="tx1"/>
                          </a:solidFill>
                        </a:rPr>
                        <a:t>Ontario</a:t>
                      </a:r>
                      <a:endParaRPr lang="en-US" sz="1300" b="0" dirty="0">
                        <a:solidFill>
                          <a:schemeClr val="tx1"/>
                        </a:solidFill>
                      </a:endParaRPr>
                    </a:p>
                  </a:txBody>
                  <a:tcPr/>
                </a:tc>
                <a:tc>
                  <a:txBody>
                    <a:bodyPr/>
                    <a:lstStyle/>
                    <a:p>
                      <a:r>
                        <a:rPr lang="en-CA" sz="1300" b="0" baseline="0" dirty="0" smtClean="0">
                          <a:solidFill>
                            <a:schemeClr val="tx1"/>
                          </a:solidFill>
                        </a:rPr>
                        <a:t>No new cases</a:t>
                      </a:r>
                      <a:endParaRPr lang="en-CA" sz="1300" b="0" dirty="0" smtClean="0">
                        <a:solidFill>
                          <a:schemeClr val="tx1"/>
                        </a:solidFill>
                      </a:endParaRPr>
                    </a:p>
                  </a:txBody>
                  <a:tcPr/>
                </a:tc>
                <a:tc>
                  <a:txBody>
                    <a:bodyPr/>
                    <a:lstStyle/>
                    <a:p>
                      <a:pPr algn="l" rtl="0" fontAlgn="base"/>
                      <a:r>
                        <a:rPr lang="en-US" sz="1300" b="0" i="0" dirty="0" smtClean="0">
                          <a:solidFill>
                            <a:schemeClr val="tx1"/>
                          </a:solidFill>
                          <a:effectLst/>
                          <a:latin typeface="Calibri" panose="020F0502020204030204" pitchFamily="34" charset="0"/>
                        </a:rPr>
                        <a:t>Commercial – 32</a:t>
                      </a:r>
                      <a:endParaRPr lang="en-US" sz="1300" b="0" i="0" dirty="0" smtClean="0">
                        <a:solidFill>
                          <a:schemeClr val="tx1"/>
                        </a:solidFill>
                        <a:effectLst/>
                        <a:latin typeface="Segoe UI" panose="020B0502040204020203" pitchFamily="34" charset="0"/>
                      </a:endParaRPr>
                    </a:p>
                    <a:p>
                      <a:pPr algn="l" rtl="0" fontAlgn="base"/>
                      <a:r>
                        <a:rPr lang="en-US" sz="1300" b="0" i="0" dirty="0" smtClean="0">
                          <a:solidFill>
                            <a:schemeClr val="tx1"/>
                          </a:solidFill>
                          <a:effectLst/>
                          <a:latin typeface="Calibri" panose="020F0502020204030204" pitchFamily="34" charset="0"/>
                        </a:rPr>
                        <a:t>Small Flock – 15</a:t>
                      </a:r>
                      <a:endParaRPr lang="en-US" sz="1300" b="0" i="0" dirty="0" smtClean="0">
                        <a:solidFill>
                          <a:schemeClr val="tx1"/>
                        </a:solidFill>
                        <a:effectLst/>
                        <a:latin typeface="Segoe UI" panose="020B0502040204020203" pitchFamily="34" charset="0"/>
                      </a:endParaRPr>
                    </a:p>
                  </a:txBody>
                  <a:tcPr/>
                </a:tc>
                <a:tc>
                  <a:txBody>
                    <a:bodyPr/>
                    <a:lstStyle/>
                    <a:p>
                      <a:pPr algn="l" rtl="0" fontAlgn="base"/>
                      <a:r>
                        <a:rPr lang="en-US" sz="1300" b="0" i="0" dirty="0" smtClean="0">
                          <a:solidFill>
                            <a:schemeClr val="tx1"/>
                          </a:solidFill>
                          <a:effectLst/>
                          <a:latin typeface="+mn-lt"/>
                        </a:rPr>
                        <a:t>Poultry – 42</a:t>
                      </a:r>
                    </a:p>
                    <a:p>
                      <a:pPr algn="l" rtl="0" fontAlgn="base"/>
                      <a:r>
                        <a:rPr lang="en-US" sz="1300" b="0" i="0" dirty="0" smtClean="0">
                          <a:solidFill>
                            <a:schemeClr val="tx1"/>
                          </a:solidFill>
                          <a:effectLst/>
                          <a:latin typeface="+mn-lt"/>
                        </a:rPr>
                        <a:t>Non-Poultry – 5 </a:t>
                      </a:r>
                      <a:r>
                        <a:rPr lang="en-US" sz="1300" b="0" i="0" kern="1200" dirty="0" smtClean="0">
                          <a:solidFill>
                            <a:schemeClr val="tx1"/>
                          </a:solidFill>
                          <a:effectLst/>
                          <a:latin typeface="+mn-lt"/>
                          <a:ea typeface="+mn-ea"/>
                          <a:cs typeface="+mn-cs"/>
                        </a:rPr>
                        <a:t> </a:t>
                      </a:r>
                    </a:p>
                  </a:txBody>
                  <a:tcPr/>
                </a:tc>
                <a:tc>
                  <a:txBody>
                    <a:bodyPr/>
                    <a:lstStyle/>
                    <a:p>
                      <a:endParaRPr lang="en-US" sz="1300" b="1" dirty="0" smtClean="0">
                        <a:solidFill>
                          <a:srgbClr val="7030A0"/>
                        </a:solidFill>
                      </a:endParaRPr>
                    </a:p>
                  </a:txBody>
                  <a:tcPr/>
                </a:tc>
                <a:extLst>
                  <a:ext uri="{0D108BD9-81ED-4DB2-BD59-A6C34878D82A}">
                    <a16:rowId xmlns:a16="http://schemas.microsoft.com/office/drawing/2014/main" val="3072833778"/>
                  </a:ext>
                </a:extLst>
              </a:tr>
              <a:tr h="460119">
                <a:tc>
                  <a:txBody>
                    <a:bodyPr/>
                    <a:lstStyle/>
                    <a:p>
                      <a:r>
                        <a:rPr lang="en-CA" sz="1300" b="0" dirty="0">
                          <a:solidFill>
                            <a:schemeClr val="tx1"/>
                          </a:solidFill>
                        </a:rPr>
                        <a:t>Quebec</a:t>
                      </a:r>
                      <a:endParaRPr lang="en-US" sz="1300" b="0" dirty="0">
                        <a:solidFill>
                          <a:schemeClr val="tx1"/>
                        </a:solidFill>
                      </a:endParaRPr>
                    </a:p>
                  </a:txBody>
                  <a:tcPr/>
                </a:tc>
                <a:tc>
                  <a:txBody>
                    <a:bodyPr/>
                    <a:lstStyle/>
                    <a:p>
                      <a:r>
                        <a:rPr lang="en-US" sz="1300" b="0" baseline="0" dirty="0" smtClean="0">
                          <a:solidFill>
                            <a:schemeClr val="tx1"/>
                          </a:solidFill>
                        </a:rPr>
                        <a:t>No new cases</a:t>
                      </a:r>
                    </a:p>
                  </a:txBody>
                  <a:tcPr/>
                </a:tc>
                <a:tc>
                  <a:txBody>
                    <a:bodyPr/>
                    <a:lstStyle/>
                    <a:p>
                      <a:pPr algn="l" rtl="0" fontAlgn="base"/>
                      <a:r>
                        <a:rPr lang="en-US" sz="1300" b="0" i="0" dirty="0" smtClean="0">
                          <a:solidFill>
                            <a:schemeClr val="tx1"/>
                          </a:solidFill>
                          <a:effectLst/>
                          <a:latin typeface="Calibri" panose="020F0502020204030204" pitchFamily="34" charset="0"/>
                        </a:rPr>
                        <a:t>Commercial – 39</a:t>
                      </a:r>
                      <a:endParaRPr lang="en-US" sz="1300" b="0" i="0" dirty="0" smtClean="0">
                        <a:solidFill>
                          <a:schemeClr val="tx1"/>
                        </a:solidFill>
                        <a:effectLst/>
                        <a:latin typeface="Segoe UI" panose="020B0502040204020203" pitchFamily="34" charset="0"/>
                      </a:endParaRPr>
                    </a:p>
                    <a:p>
                      <a:pPr algn="l" rtl="0" fontAlgn="base"/>
                      <a:r>
                        <a:rPr lang="en-US" sz="1300" b="0" i="0" dirty="0" smtClean="0">
                          <a:solidFill>
                            <a:schemeClr val="tx1"/>
                          </a:solidFill>
                          <a:effectLst/>
                          <a:latin typeface="Calibri" panose="020F0502020204030204" pitchFamily="34" charset="0"/>
                        </a:rPr>
                        <a:t>Small Flock – 8</a:t>
                      </a:r>
                      <a:endParaRPr lang="en-US" sz="1300" b="0" i="0" dirty="0" smtClean="0">
                        <a:solidFill>
                          <a:schemeClr val="tx1"/>
                        </a:solidFill>
                        <a:effectLst/>
                        <a:latin typeface="Segoe UI" panose="020B0502040204020203" pitchFamily="34" charset="0"/>
                      </a:endParaRPr>
                    </a:p>
                  </a:txBody>
                  <a:tcPr/>
                </a:tc>
                <a:tc>
                  <a:txBody>
                    <a:bodyPr/>
                    <a:lstStyle/>
                    <a:p>
                      <a:pPr algn="l" rtl="0" fontAlgn="base"/>
                      <a:r>
                        <a:rPr lang="en-US" sz="1300" b="0" i="0" dirty="0" smtClean="0">
                          <a:solidFill>
                            <a:schemeClr val="tx1"/>
                          </a:solidFill>
                          <a:effectLst/>
                          <a:latin typeface="Calibri" panose="020F0502020204030204" pitchFamily="34" charset="0"/>
                        </a:rPr>
                        <a:t>Poultry – 44</a:t>
                      </a:r>
                      <a:endParaRPr lang="en-US" sz="1300" b="0" i="0" dirty="0" smtClean="0">
                        <a:solidFill>
                          <a:schemeClr val="tx1"/>
                        </a:solidFill>
                        <a:effectLst/>
                        <a:latin typeface="Segoe UI" panose="020B0502040204020203" pitchFamily="34" charset="0"/>
                      </a:endParaRPr>
                    </a:p>
                    <a:p>
                      <a:pPr algn="l" rtl="0" fontAlgn="base"/>
                      <a:r>
                        <a:rPr lang="en-US" sz="1300" b="0" i="0" dirty="0" smtClean="0">
                          <a:solidFill>
                            <a:schemeClr val="tx1"/>
                          </a:solidFill>
                          <a:effectLst/>
                          <a:latin typeface="Calibri" panose="020F0502020204030204" pitchFamily="34" charset="0"/>
                        </a:rPr>
                        <a:t>Non-Poultry – 3</a:t>
                      </a:r>
                      <a:endParaRPr lang="en-US" sz="1300" b="0" i="0" dirty="0" smtClean="0">
                        <a:solidFill>
                          <a:schemeClr val="tx1"/>
                        </a:solidFill>
                        <a:effectLst/>
                        <a:latin typeface="Segoe UI" panose="020B0502040204020203" pitchFamily="34" charset="0"/>
                      </a:endParaRPr>
                    </a:p>
                  </a:txBody>
                  <a:tcPr/>
                </a:tc>
                <a:tc>
                  <a:txBody>
                    <a:bodyPr/>
                    <a:lstStyle/>
                    <a:p>
                      <a:endParaRPr lang="en-US" sz="1300" b="1" dirty="0" smtClean="0">
                        <a:solidFill>
                          <a:srgbClr val="7030A0"/>
                        </a:solidFill>
                      </a:endParaRPr>
                    </a:p>
                  </a:txBody>
                  <a:tcPr/>
                </a:tc>
                <a:extLst>
                  <a:ext uri="{0D108BD9-81ED-4DB2-BD59-A6C34878D82A}">
                    <a16:rowId xmlns:a16="http://schemas.microsoft.com/office/drawing/2014/main" val="1277042554"/>
                  </a:ext>
                </a:extLst>
              </a:tr>
              <a:tr h="462152">
                <a:tc>
                  <a:txBody>
                    <a:bodyPr/>
                    <a:lstStyle/>
                    <a:p>
                      <a:r>
                        <a:rPr lang="en-US" sz="1300" b="0" dirty="0" smtClean="0">
                          <a:solidFill>
                            <a:schemeClr val="tx1"/>
                          </a:solidFill>
                        </a:rPr>
                        <a:t>New Brunswick</a:t>
                      </a:r>
                      <a:endParaRPr lang="en-US" sz="1300" b="0" dirty="0">
                        <a:solidFill>
                          <a:schemeClr val="tx1"/>
                        </a:solidFill>
                      </a:endParaRPr>
                    </a:p>
                  </a:txBody>
                  <a:tcPr/>
                </a:tc>
                <a:tc>
                  <a:txBody>
                    <a:bodyPr/>
                    <a:lstStyle/>
                    <a:p>
                      <a:r>
                        <a:rPr lang="en-US" sz="1300" b="0" baseline="0" dirty="0" smtClean="0">
                          <a:solidFill>
                            <a:schemeClr val="tx1"/>
                          </a:solidFill>
                        </a:rPr>
                        <a:t>No new cases</a:t>
                      </a:r>
                    </a:p>
                  </a:txBody>
                  <a:tcPr/>
                </a:tc>
                <a:tc>
                  <a:txBody>
                    <a:bodyPr/>
                    <a:lstStyle/>
                    <a:p>
                      <a:r>
                        <a:rPr lang="en-US" sz="1300" dirty="0" smtClean="0">
                          <a:solidFill>
                            <a:schemeClr val="tx1"/>
                          </a:solidFill>
                        </a:rPr>
                        <a:t>Commercial – 0</a:t>
                      </a:r>
                    </a:p>
                    <a:p>
                      <a:r>
                        <a:rPr lang="en-US" sz="1300" dirty="0" smtClean="0">
                          <a:solidFill>
                            <a:schemeClr val="tx1"/>
                          </a:solidFill>
                        </a:rPr>
                        <a:t>Small Flock – 2</a:t>
                      </a:r>
                      <a:endParaRPr lang="en-US" sz="1300" dirty="0">
                        <a:solidFill>
                          <a:schemeClr val="tx1"/>
                        </a:solidFill>
                      </a:endParaRPr>
                    </a:p>
                  </a:txBody>
                  <a:tcPr/>
                </a:tc>
                <a:tc>
                  <a:txBody>
                    <a:bodyPr/>
                    <a:lstStyle/>
                    <a:p>
                      <a:r>
                        <a:rPr lang="en-US" sz="1300" dirty="0" smtClean="0">
                          <a:solidFill>
                            <a:schemeClr val="tx1"/>
                          </a:solidFill>
                        </a:rPr>
                        <a:t>Poultry – 1</a:t>
                      </a:r>
                    </a:p>
                    <a:p>
                      <a:r>
                        <a:rPr lang="en-US" sz="1300" dirty="0" smtClean="0">
                          <a:solidFill>
                            <a:schemeClr val="tx1"/>
                          </a:solidFill>
                        </a:rPr>
                        <a:t>Non-Poultry</a:t>
                      </a:r>
                      <a:r>
                        <a:rPr lang="en-US" sz="1300" baseline="0" dirty="0" smtClean="0">
                          <a:solidFill>
                            <a:schemeClr val="tx1"/>
                          </a:solidFill>
                        </a:rPr>
                        <a:t> 1</a:t>
                      </a:r>
                      <a:endParaRPr lang="en-US" sz="1300" dirty="0">
                        <a:solidFill>
                          <a:schemeClr val="tx1"/>
                        </a:solidFill>
                      </a:endParaRPr>
                    </a:p>
                  </a:txBody>
                  <a:tcPr/>
                </a:tc>
                <a:tc>
                  <a:txBody>
                    <a:bodyPr/>
                    <a:lstStyle/>
                    <a:p>
                      <a:pPr marL="0" indent="0">
                        <a:buFont typeface="Arial" panose="020B0604020202020204" pitchFamily="34" charset="0"/>
                        <a:buNone/>
                      </a:pPr>
                      <a:endParaRPr lang="en-US" sz="1300" b="1" dirty="0">
                        <a:solidFill>
                          <a:srgbClr val="7030A0"/>
                        </a:solidFill>
                      </a:endParaRPr>
                    </a:p>
                  </a:txBody>
                  <a:tcPr/>
                </a:tc>
                <a:extLst>
                  <a:ext uri="{0D108BD9-81ED-4DB2-BD59-A6C34878D82A}">
                    <a16:rowId xmlns:a16="http://schemas.microsoft.com/office/drawing/2014/main" val="2013318037"/>
                  </a:ext>
                </a:extLst>
              </a:tr>
              <a:tr h="591035">
                <a:tc>
                  <a:txBody>
                    <a:bodyPr/>
                    <a:lstStyle/>
                    <a:p>
                      <a:r>
                        <a:rPr lang="en-CA" sz="1300" b="0" dirty="0">
                          <a:solidFill>
                            <a:schemeClr val="tx1"/>
                          </a:solidFill>
                          <a:latin typeface="+mn-lt"/>
                        </a:rPr>
                        <a:t>Nova Scotia</a:t>
                      </a:r>
                    </a:p>
                  </a:txBody>
                  <a:tcPr/>
                </a:tc>
                <a:tc>
                  <a:txBody>
                    <a:bodyPr/>
                    <a:lstStyle/>
                    <a:p>
                      <a:r>
                        <a:rPr lang="en-CA" sz="1300" b="0" dirty="0" smtClean="0">
                          <a:solidFill>
                            <a:schemeClr val="tx1"/>
                          </a:solidFill>
                          <a:latin typeface="+mn-lt"/>
                        </a:rPr>
                        <a:t>No new cases</a:t>
                      </a:r>
                      <a:endParaRPr lang="en-US" sz="1300" b="0" dirty="0">
                        <a:solidFill>
                          <a:schemeClr val="tx1"/>
                        </a:solidFill>
                        <a:latin typeface="+mn-lt"/>
                      </a:endParaRPr>
                    </a:p>
                  </a:txBody>
                  <a:tcPr/>
                </a:tc>
                <a:tc>
                  <a:txBody>
                    <a:bodyPr/>
                    <a:lstStyle/>
                    <a:p>
                      <a:pPr algn="l" rtl="0" fontAlgn="base"/>
                      <a:r>
                        <a:rPr lang="en-US" sz="1300" b="0" i="0" dirty="0" smtClean="0">
                          <a:solidFill>
                            <a:srgbClr val="000000"/>
                          </a:solidFill>
                          <a:effectLst/>
                          <a:latin typeface="+mn-lt"/>
                        </a:rPr>
                        <a:t>Commercial – 2 </a:t>
                      </a:r>
                    </a:p>
                    <a:p>
                      <a:pPr algn="l" rtl="0" fontAlgn="base"/>
                      <a:r>
                        <a:rPr lang="en-US" sz="1300" b="0" i="0" dirty="0" smtClean="0">
                          <a:solidFill>
                            <a:srgbClr val="000000"/>
                          </a:solidFill>
                          <a:effectLst/>
                          <a:latin typeface="+mn-lt"/>
                        </a:rPr>
                        <a:t>Small Flock – 4</a:t>
                      </a:r>
                    </a:p>
                  </a:txBody>
                  <a:tcPr/>
                </a:tc>
                <a:tc>
                  <a:txBody>
                    <a:bodyPr/>
                    <a:lstStyle/>
                    <a:p>
                      <a:pPr algn="l" rtl="0" fontAlgn="base"/>
                      <a:r>
                        <a:rPr lang="en-US" sz="1300" b="0" i="0" dirty="0" smtClean="0">
                          <a:solidFill>
                            <a:srgbClr val="000000"/>
                          </a:solidFill>
                          <a:effectLst/>
                          <a:latin typeface="+mn-lt"/>
                        </a:rPr>
                        <a:t>Poultry – 3</a:t>
                      </a:r>
                    </a:p>
                    <a:p>
                      <a:pPr algn="l" rtl="0" fontAlgn="base"/>
                      <a:r>
                        <a:rPr lang="en-US" sz="1300" b="0" i="0" dirty="0" smtClean="0">
                          <a:solidFill>
                            <a:srgbClr val="000000"/>
                          </a:solidFill>
                          <a:effectLst/>
                          <a:latin typeface="+mn-lt"/>
                        </a:rPr>
                        <a:t>Non-Poultry – 3 </a:t>
                      </a:r>
                    </a:p>
                  </a:txBody>
                  <a:tcPr/>
                </a:tc>
                <a:tc>
                  <a:txBody>
                    <a:bodyPr/>
                    <a:lstStyle/>
                    <a:p>
                      <a:endParaRPr lang="en-US" sz="1300" b="1" dirty="0">
                        <a:solidFill>
                          <a:srgbClr val="7030A0"/>
                        </a:solidFill>
                        <a:latin typeface="+mn-lt"/>
                      </a:endParaRPr>
                    </a:p>
                  </a:txBody>
                  <a:tcPr/>
                </a:tc>
                <a:extLst>
                  <a:ext uri="{0D108BD9-81ED-4DB2-BD59-A6C34878D82A}">
                    <a16:rowId xmlns:a16="http://schemas.microsoft.com/office/drawing/2014/main" val="765392087"/>
                  </a:ext>
                </a:extLst>
              </a:tr>
              <a:tr h="659685">
                <a:tc>
                  <a:txBody>
                    <a:bodyPr/>
                    <a:lstStyle/>
                    <a:p>
                      <a:r>
                        <a:rPr lang="en-US" sz="1300" b="1" dirty="0" smtClean="0">
                          <a:solidFill>
                            <a:srgbClr val="7030A0"/>
                          </a:solidFill>
                        </a:rPr>
                        <a:t>Totals</a:t>
                      </a:r>
                      <a:endParaRPr lang="en-US" sz="1300" b="1" dirty="0">
                        <a:solidFill>
                          <a:srgbClr val="7030A0"/>
                        </a:solidFill>
                      </a:endParaRPr>
                    </a:p>
                  </a:txBody>
                  <a:tcPr/>
                </a:tc>
                <a:tc>
                  <a:txBody>
                    <a:bodyPr/>
                    <a:lstStyle/>
                    <a:p>
                      <a:pPr marL="0" indent="0">
                        <a:buFont typeface="Arial" panose="020B0604020202020204" pitchFamily="34" charset="0"/>
                        <a:buNone/>
                      </a:pPr>
                      <a:r>
                        <a:rPr lang="en-US" sz="1300" b="1" baseline="0" dirty="0" smtClean="0">
                          <a:solidFill>
                            <a:srgbClr val="7030A0"/>
                          </a:solidFill>
                        </a:rPr>
                        <a:t>No new cases! </a:t>
                      </a:r>
                    </a:p>
                  </a:txBody>
                  <a:tcPr/>
                </a:tc>
                <a:tc>
                  <a:txBody>
                    <a:bodyPr/>
                    <a:lstStyle/>
                    <a:p>
                      <a:r>
                        <a:rPr lang="en-US" sz="1300" b="1" dirty="0" smtClean="0">
                          <a:solidFill>
                            <a:srgbClr val="7030A0"/>
                          </a:solidFill>
                        </a:rPr>
                        <a:t>Commercial 222</a:t>
                      </a:r>
                    </a:p>
                    <a:p>
                      <a:r>
                        <a:rPr lang="en-US" sz="1300" b="1" dirty="0" smtClean="0">
                          <a:solidFill>
                            <a:srgbClr val="7030A0"/>
                          </a:solidFill>
                        </a:rPr>
                        <a:t>Small</a:t>
                      </a:r>
                      <a:r>
                        <a:rPr lang="en-US" sz="1300" b="1" baseline="0" dirty="0" smtClean="0">
                          <a:solidFill>
                            <a:srgbClr val="7030A0"/>
                          </a:solidFill>
                        </a:rPr>
                        <a:t> Flock 100</a:t>
                      </a:r>
                      <a:endParaRPr lang="en-US" sz="1300" b="1" dirty="0">
                        <a:solidFill>
                          <a:srgbClr val="7030A0"/>
                        </a:solidFill>
                      </a:endParaRPr>
                    </a:p>
                  </a:txBody>
                  <a:tcPr/>
                </a:tc>
                <a:tc>
                  <a:txBody>
                    <a:bodyPr/>
                    <a:lstStyle/>
                    <a:p>
                      <a:r>
                        <a:rPr lang="en-US" sz="1300" b="1" dirty="0" smtClean="0">
                          <a:solidFill>
                            <a:srgbClr val="7030A0"/>
                          </a:solidFill>
                        </a:rPr>
                        <a:t>Poultry 272</a:t>
                      </a:r>
                    </a:p>
                    <a:p>
                      <a:r>
                        <a:rPr lang="en-US" sz="1300" b="1" dirty="0" smtClean="0">
                          <a:solidFill>
                            <a:srgbClr val="7030A0"/>
                          </a:solidFill>
                        </a:rPr>
                        <a:t>Non</a:t>
                      </a:r>
                      <a:r>
                        <a:rPr lang="en-US" sz="1300" b="1" baseline="0" dirty="0" smtClean="0">
                          <a:solidFill>
                            <a:srgbClr val="7030A0"/>
                          </a:solidFill>
                        </a:rPr>
                        <a:t> Poultry 50</a:t>
                      </a:r>
                      <a:endParaRPr lang="en-US" sz="1300" b="1" dirty="0">
                        <a:solidFill>
                          <a:srgbClr val="7030A0"/>
                        </a:solidFill>
                      </a:endParaRPr>
                    </a:p>
                  </a:txBody>
                  <a:tcPr/>
                </a:tc>
                <a:tc>
                  <a:txBody>
                    <a:bodyPr/>
                    <a:lstStyle/>
                    <a:p>
                      <a:pPr marL="0" indent="0">
                        <a:buFont typeface="Arial" panose="020B0604020202020204" pitchFamily="34" charset="0"/>
                        <a:buNone/>
                      </a:pPr>
                      <a:endParaRPr lang="en-US" sz="1300" b="0" dirty="0">
                        <a:solidFill>
                          <a:schemeClr val="tx1"/>
                        </a:solidFill>
                      </a:endParaRPr>
                    </a:p>
                  </a:txBody>
                  <a:tcPr/>
                </a:tc>
                <a:extLst>
                  <a:ext uri="{0D108BD9-81ED-4DB2-BD59-A6C34878D82A}">
                    <a16:rowId xmlns:a16="http://schemas.microsoft.com/office/drawing/2014/main" val="2688761878"/>
                  </a:ext>
                </a:extLst>
              </a:tr>
            </a:tbl>
          </a:graphicData>
        </a:graphic>
      </p:graphicFrame>
    </p:spTree>
    <p:extLst>
      <p:ext uri="{BB962C8B-B14F-4D97-AF65-F5344CB8AC3E}">
        <p14:creationId xmlns:p14="http://schemas.microsoft.com/office/powerpoint/2010/main" val="2866502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2325" y="160337"/>
            <a:ext cx="10515600" cy="780567"/>
          </a:xfrm>
        </p:spPr>
        <p:txBody>
          <a:bodyPr/>
          <a:lstStyle/>
          <a:p>
            <a:r>
              <a:rPr lang="en-CA" dirty="0" smtClean="0"/>
              <a:t>Wild Bird Migration</a:t>
            </a:r>
            <a:endParaRPr lang="en-CA" dirty="0"/>
          </a:p>
        </p:txBody>
      </p:sp>
      <p:pic>
        <p:nvPicPr>
          <p:cNvPr id="10" name="Picture 9"/>
          <p:cNvPicPr>
            <a:picLocks noChangeAspect="1"/>
          </p:cNvPicPr>
          <p:nvPr/>
        </p:nvPicPr>
        <p:blipFill>
          <a:blip r:embed="rId3"/>
          <a:stretch>
            <a:fillRect/>
          </a:stretch>
        </p:blipFill>
        <p:spPr>
          <a:xfrm>
            <a:off x="1577171" y="940904"/>
            <a:ext cx="9212493" cy="5347251"/>
          </a:xfrm>
          <a:prstGeom prst="rect">
            <a:avLst/>
          </a:prstGeom>
        </p:spPr>
      </p:pic>
      <p:sp>
        <p:nvSpPr>
          <p:cNvPr id="8" name="AutoShape 2" descr="https://cac-powerpoint.officeapps.live.com/pods/GetClipboardImage.ashx?Id=b81cb0cd-b8bd-426c-8488-4e6551d60f7c&amp;DC=GCA1&amp;pkey=d5b88816-edda-4ca8-85de-9e812b691fcc&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4" descr="https://cac-powerpoint.officeapps.live.com/pods/GetClipboardImage.ashx?Id=5233e83e-bd93-40ec-bc3c-8a9b49972252&amp;DC=GCA1&amp;pkey=029faeeb-6d43-4bf9-be00-bdcc49b4bafa&amp;wdwaccluster=GCA1"/>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029579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126"/>
            <a:ext cx="10515600" cy="336624"/>
          </a:xfrm>
        </p:spPr>
        <p:txBody>
          <a:bodyPr/>
          <a:lstStyle/>
          <a:p>
            <a:pPr algn="ctr">
              <a:defRPr/>
            </a:pPr>
            <a:r>
              <a:rPr lang="en-CA" dirty="0" smtClean="0"/>
              <a:t>Wildlife H5N1 </a:t>
            </a:r>
            <a:r>
              <a:rPr lang="en-CA" dirty="0"/>
              <a:t>Avian Influenza</a:t>
            </a:r>
            <a:endParaRPr lang="en-US" dirty="0"/>
          </a:p>
        </p:txBody>
      </p:sp>
      <p:sp>
        <p:nvSpPr>
          <p:cNvPr id="8" name="Content Placeholder 7"/>
          <p:cNvSpPr>
            <a:spLocks noGrp="1"/>
          </p:cNvSpPr>
          <p:nvPr>
            <p:ph sz="half" idx="2"/>
          </p:nvPr>
        </p:nvSpPr>
        <p:spPr>
          <a:xfrm>
            <a:off x="8451669" y="1690454"/>
            <a:ext cx="3460247" cy="3917946"/>
          </a:xfrm>
        </p:spPr>
        <p:txBody>
          <a:bodyPr/>
          <a:lstStyle/>
          <a:p>
            <a:r>
              <a:rPr lang="en-CA" sz="2400" dirty="0" smtClean="0"/>
              <a:t>Dashboard Filtered from June 2 – Sept 13, 2023</a:t>
            </a:r>
          </a:p>
          <a:p>
            <a:r>
              <a:rPr lang="en-CA" sz="2400" dirty="0" smtClean="0"/>
              <a:t>Most suspect and H5 positive</a:t>
            </a:r>
          </a:p>
          <a:p>
            <a:r>
              <a:rPr lang="en-CA" sz="2400" dirty="0" smtClean="0"/>
              <a:t>ON – cormorant fully Eurasian H5N1</a:t>
            </a:r>
          </a:p>
          <a:p>
            <a:r>
              <a:rPr lang="en-CA" sz="2400" dirty="0" smtClean="0"/>
              <a:t>NS – common tern fully Eurasian H5N5</a:t>
            </a:r>
          </a:p>
        </p:txBody>
      </p:sp>
      <p:sp>
        <p:nvSpPr>
          <p:cNvPr id="4" name="Slide Number Placeholder 3"/>
          <p:cNvSpPr>
            <a:spLocks noGrp="1"/>
          </p:cNvSpPr>
          <p:nvPr>
            <p:ph type="sldNum" sz="quarter" idx="10"/>
          </p:nvPr>
        </p:nvSpPr>
        <p:spPr/>
        <p:txBody>
          <a:bodyPr/>
          <a:lstStyle/>
          <a:p>
            <a:pPr>
              <a:defRPr/>
            </a:pPr>
            <a:fld id="{236BBB5A-3629-4845-BA75-5D2D0B1227C3}" type="slidenum">
              <a:rPr lang="en-US" smtClean="0"/>
              <a:pPr>
                <a:defRPr/>
              </a:pPr>
              <a:t>4</a:t>
            </a:fld>
            <a:endParaRPr lang="en-US" dirty="0"/>
          </a:p>
        </p:txBody>
      </p:sp>
      <p:sp>
        <p:nvSpPr>
          <p:cNvPr id="2" name="TextBox 1"/>
          <p:cNvSpPr txBox="1"/>
          <p:nvPr/>
        </p:nvSpPr>
        <p:spPr>
          <a:xfrm>
            <a:off x="1829385" y="6053600"/>
            <a:ext cx="3364214" cy="400110"/>
          </a:xfrm>
          <a:prstGeom prst="rect">
            <a:avLst/>
          </a:prstGeom>
          <a:noFill/>
        </p:spPr>
        <p:txBody>
          <a:bodyPr wrap="square" rtlCol="0">
            <a:spAutoFit/>
          </a:bodyPr>
          <a:lstStyle/>
          <a:p>
            <a:r>
              <a:rPr lang="en-CA" sz="2000" dirty="0">
                <a:hlinkClick r:id="rId3"/>
              </a:rPr>
              <a:t>Wild Bird Dashboard </a:t>
            </a:r>
            <a:endParaRPr lang="en-US" sz="2000" dirty="0"/>
          </a:p>
        </p:txBody>
      </p:sp>
      <p:sp>
        <p:nvSpPr>
          <p:cNvPr id="7" name="TextBox 6"/>
          <p:cNvSpPr txBox="1"/>
          <p:nvPr/>
        </p:nvSpPr>
        <p:spPr>
          <a:xfrm>
            <a:off x="1007210" y="6068417"/>
            <a:ext cx="780983" cy="369332"/>
          </a:xfrm>
          <a:prstGeom prst="rect">
            <a:avLst/>
          </a:prstGeom>
          <a:noFill/>
        </p:spPr>
        <p:txBody>
          <a:bodyPr wrap="none" rtlCol="0">
            <a:spAutoFit/>
          </a:bodyPr>
          <a:lstStyle/>
          <a:p>
            <a:r>
              <a:rPr lang="en-CA" b="1" dirty="0">
                <a:hlinkClick r:id="rId4"/>
              </a:rPr>
              <a:t>CWHC</a:t>
            </a:r>
            <a:endParaRPr lang="en-US" b="1" dirty="0"/>
          </a:p>
        </p:txBody>
      </p:sp>
      <p:pic>
        <p:nvPicPr>
          <p:cNvPr id="5" name="Content Placeholder 4"/>
          <p:cNvPicPr>
            <a:picLocks noGrp="1" noChangeAspect="1"/>
          </p:cNvPicPr>
          <p:nvPr>
            <p:ph sz="half" idx="1"/>
          </p:nvPr>
        </p:nvPicPr>
        <p:blipFill>
          <a:blip r:embed="rId5"/>
          <a:stretch>
            <a:fillRect/>
          </a:stretch>
        </p:blipFill>
        <p:spPr>
          <a:xfrm>
            <a:off x="339307" y="1031965"/>
            <a:ext cx="8006737" cy="4794069"/>
          </a:xfrm>
          <a:prstGeom prst="rect">
            <a:avLst/>
          </a:prstGeom>
        </p:spPr>
      </p:pic>
    </p:spTree>
    <p:extLst>
      <p:ext uri="{BB962C8B-B14F-4D97-AF65-F5344CB8AC3E}">
        <p14:creationId xmlns:p14="http://schemas.microsoft.com/office/powerpoint/2010/main" val="1611031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United States – HPAI Domestic Bird Detections</a:t>
            </a:r>
            <a:endParaRPr lang="en-CA" dirty="0"/>
          </a:p>
        </p:txBody>
      </p:sp>
      <p:sp>
        <p:nvSpPr>
          <p:cNvPr id="3" name="Content Placeholder 2"/>
          <p:cNvSpPr>
            <a:spLocks noGrp="1"/>
          </p:cNvSpPr>
          <p:nvPr>
            <p:ph sz="half" idx="1"/>
          </p:nvPr>
        </p:nvSpPr>
        <p:spPr>
          <a:xfrm>
            <a:off x="838200" y="1825625"/>
            <a:ext cx="4804317" cy="4351338"/>
          </a:xfrm>
        </p:spPr>
        <p:txBody>
          <a:bodyPr>
            <a:normAutofit/>
          </a:bodyPr>
          <a:lstStyle/>
          <a:p>
            <a:r>
              <a:rPr lang="fr-CA" dirty="0" smtClean="0"/>
              <a:t>In Last 30 </a:t>
            </a:r>
            <a:r>
              <a:rPr lang="fr-CA" dirty="0" err="1" smtClean="0"/>
              <a:t>days</a:t>
            </a:r>
            <a:r>
              <a:rPr lang="fr-CA" dirty="0" smtClean="0"/>
              <a:t> </a:t>
            </a:r>
            <a:r>
              <a:rPr lang="fr-CA" dirty="0" err="1" smtClean="0"/>
              <a:t>there</a:t>
            </a:r>
            <a:r>
              <a:rPr lang="fr-CA" dirty="0" smtClean="0"/>
              <a:t> have been no </a:t>
            </a:r>
            <a:r>
              <a:rPr lang="fr-CA" dirty="0" err="1" smtClean="0"/>
              <a:t>domestic</a:t>
            </a:r>
            <a:r>
              <a:rPr lang="fr-CA" dirty="0" smtClean="0"/>
              <a:t> </a:t>
            </a:r>
            <a:r>
              <a:rPr lang="fr-CA" dirty="0" err="1" smtClean="0"/>
              <a:t>bird</a:t>
            </a:r>
            <a:r>
              <a:rPr lang="fr-CA" dirty="0" smtClean="0"/>
              <a:t> </a:t>
            </a:r>
            <a:r>
              <a:rPr lang="fr-CA" dirty="0" err="1" smtClean="0"/>
              <a:t>detections</a:t>
            </a:r>
            <a:endParaRPr lang="fr-CA" dirty="0" smtClean="0"/>
          </a:p>
          <a:p>
            <a:r>
              <a:rPr lang="fr-CA" dirty="0" smtClean="0"/>
              <a:t>Last </a:t>
            </a:r>
            <a:r>
              <a:rPr lang="fr-CA" dirty="0" err="1" smtClean="0"/>
              <a:t>ones</a:t>
            </a:r>
            <a:r>
              <a:rPr lang="fr-CA" dirty="0" smtClean="0"/>
              <a:t> </a:t>
            </a:r>
            <a:r>
              <a:rPr lang="fr-CA" dirty="0" err="1" smtClean="0"/>
              <a:t>were</a:t>
            </a:r>
            <a:r>
              <a:rPr lang="fr-CA" dirty="0" smtClean="0"/>
              <a:t> at end of July and August in a live </a:t>
            </a:r>
            <a:r>
              <a:rPr lang="fr-CA" dirty="0" err="1" smtClean="0"/>
              <a:t>bird</a:t>
            </a:r>
            <a:r>
              <a:rPr lang="fr-CA" dirty="0" smtClean="0"/>
              <a:t> </a:t>
            </a:r>
            <a:r>
              <a:rPr lang="fr-CA" dirty="0" err="1" smtClean="0"/>
              <a:t>market</a:t>
            </a:r>
            <a:r>
              <a:rPr lang="fr-CA" dirty="0" smtClean="0"/>
              <a:t> in New York State</a:t>
            </a:r>
          </a:p>
          <a:p>
            <a:pPr lvl="1"/>
            <a:endParaRPr lang="fr-CA" dirty="0" smtClean="0"/>
          </a:p>
          <a:p>
            <a:pPr lvl="1"/>
            <a:endParaRPr lang="en-CA" dirty="0" smtClean="0"/>
          </a:p>
        </p:txBody>
      </p:sp>
      <p:pic>
        <p:nvPicPr>
          <p:cNvPr id="7" name="Content Placeholder 6"/>
          <p:cNvPicPr>
            <a:picLocks noGrp="1" noChangeAspect="1"/>
          </p:cNvPicPr>
          <p:nvPr>
            <p:ph sz="half" idx="2"/>
          </p:nvPr>
        </p:nvPicPr>
        <p:blipFill>
          <a:blip r:embed="rId3"/>
          <a:stretch>
            <a:fillRect/>
          </a:stretch>
        </p:blipFill>
        <p:spPr>
          <a:xfrm>
            <a:off x="5785624" y="1758156"/>
            <a:ext cx="6166803" cy="4486275"/>
          </a:xfrm>
          <a:prstGeom prst="rect">
            <a:avLst/>
          </a:prstGeom>
        </p:spPr>
      </p:pic>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5</a:t>
            </a:fld>
            <a:endParaRPr lang="en-US" dirty="0"/>
          </a:p>
        </p:txBody>
      </p:sp>
    </p:spTree>
    <p:extLst>
      <p:ext uri="{BB962C8B-B14F-4D97-AF65-F5344CB8AC3E}">
        <p14:creationId xmlns:p14="http://schemas.microsoft.com/office/powerpoint/2010/main" val="1739207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CA" dirty="0" smtClean="0"/>
              <a:t>United States – Wild Bird Detections</a:t>
            </a:r>
            <a:endParaRPr lang="en-CA" dirty="0"/>
          </a:p>
        </p:txBody>
      </p:sp>
      <p:sp>
        <p:nvSpPr>
          <p:cNvPr id="3" name="Content Placeholder 2"/>
          <p:cNvSpPr>
            <a:spLocks noGrp="1"/>
          </p:cNvSpPr>
          <p:nvPr>
            <p:ph sz="half" idx="1"/>
          </p:nvPr>
        </p:nvSpPr>
        <p:spPr>
          <a:xfrm>
            <a:off x="-1" y="1135476"/>
            <a:ext cx="6502401" cy="5585999"/>
          </a:xfrm>
        </p:spPr>
        <p:txBody>
          <a:bodyPr>
            <a:normAutofit lnSpcReduction="10000"/>
          </a:bodyPr>
          <a:lstStyle/>
          <a:p>
            <a:pPr marL="457200" lvl="1" indent="0">
              <a:buNone/>
            </a:pPr>
            <a:endParaRPr lang="en-CA" dirty="0" smtClean="0"/>
          </a:p>
          <a:p>
            <a:pPr lvl="1"/>
            <a:endParaRPr lang="fr-CA" dirty="0" smtClean="0"/>
          </a:p>
          <a:p>
            <a:pPr lvl="1"/>
            <a:endParaRPr lang="fr-CA" dirty="0" smtClean="0"/>
          </a:p>
          <a:p>
            <a:pPr lvl="1"/>
            <a:endParaRPr lang="en-CA" dirty="0" smtClean="0"/>
          </a:p>
        </p:txBody>
      </p:sp>
      <p:sp>
        <p:nvSpPr>
          <p:cNvPr id="4" name="Content Placeholder 3"/>
          <p:cNvSpPr>
            <a:spLocks noGrp="1"/>
          </p:cNvSpPr>
          <p:nvPr>
            <p:ph sz="half" idx="2"/>
          </p:nvPr>
        </p:nvSpPr>
        <p:spPr>
          <a:xfrm>
            <a:off x="6604000" y="1135476"/>
            <a:ext cx="5500318" cy="5124450"/>
          </a:xfrm>
        </p:spPr>
        <p:txBody>
          <a:bodyPr>
            <a:normAutofit lnSpcReduction="10000"/>
          </a:bodyPr>
          <a:lstStyle/>
          <a:p>
            <a:r>
              <a:rPr lang="en-CA" dirty="0">
                <a:hlinkClick r:id="rId3"/>
              </a:rPr>
              <a:t>Highly Pathogenic Avian Influenza Found in Seals on </a:t>
            </a:r>
            <a:r>
              <a:rPr lang="en-CA" dirty="0" err="1">
                <a:hlinkClick r:id="rId3"/>
              </a:rPr>
              <a:t>Marrowstone</a:t>
            </a:r>
            <a:r>
              <a:rPr lang="en-CA" dirty="0">
                <a:hlinkClick r:id="rId3"/>
              </a:rPr>
              <a:t> Island in Puget Sound | NOAA Fisheries</a:t>
            </a:r>
            <a:endParaRPr lang="en-CA" dirty="0"/>
          </a:p>
          <a:p>
            <a:pPr lvl="1"/>
            <a:r>
              <a:rPr lang="en-CA" dirty="0"/>
              <a:t>3 seals in Puget Sound (WA) have tested positive for HPAI H5N1</a:t>
            </a:r>
          </a:p>
          <a:p>
            <a:pPr lvl="1"/>
            <a:r>
              <a:rPr lang="fr-CA" dirty="0"/>
              <a:t>Found on Marrowstone Island in August </a:t>
            </a:r>
          </a:p>
          <a:p>
            <a:pPr lvl="1"/>
            <a:r>
              <a:rPr lang="fr-CA" dirty="0"/>
              <a:t>First incidence of HPAI in marine </a:t>
            </a:r>
            <a:r>
              <a:rPr lang="fr-CA" dirty="0" err="1"/>
              <a:t>mammals</a:t>
            </a:r>
            <a:r>
              <a:rPr lang="fr-CA" dirty="0"/>
              <a:t> on the West </a:t>
            </a:r>
            <a:r>
              <a:rPr lang="fr-CA" dirty="0" err="1"/>
              <a:t>Coast</a:t>
            </a:r>
            <a:r>
              <a:rPr lang="fr-CA" dirty="0"/>
              <a:t> of the USA </a:t>
            </a:r>
          </a:p>
          <a:p>
            <a:pPr marL="0" indent="0">
              <a:buNone/>
            </a:pPr>
            <a:r>
              <a:rPr lang="en-US" dirty="0">
                <a:hlinkClick r:id="rId4"/>
              </a:rPr>
              <a:t>Rat Island (Wildlife preserve in Washington State) had &gt;1700 Caspian terns and gulls removed</a:t>
            </a:r>
            <a:endParaRPr lang="en-US" dirty="0"/>
          </a:p>
          <a:p>
            <a:pPr marL="0" indent="0">
              <a:buNone/>
            </a:pP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6</a:t>
            </a:fld>
            <a:endParaRPr lang="en-US" dirty="0"/>
          </a:p>
        </p:txBody>
      </p:sp>
      <p:pic>
        <p:nvPicPr>
          <p:cNvPr id="6" name="Picture 5"/>
          <p:cNvPicPr>
            <a:picLocks noChangeAspect="1"/>
          </p:cNvPicPr>
          <p:nvPr/>
        </p:nvPicPr>
        <p:blipFill>
          <a:blip r:embed="rId5"/>
          <a:stretch>
            <a:fillRect/>
          </a:stretch>
        </p:blipFill>
        <p:spPr>
          <a:xfrm>
            <a:off x="244475" y="1204325"/>
            <a:ext cx="6257925" cy="5448300"/>
          </a:xfrm>
          <a:prstGeom prst="rect">
            <a:avLst/>
          </a:prstGeom>
        </p:spPr>
      </p:pic>
    </p:spTree>
    <p:extLst>
      <p:ext uri="{BB962C8B-B14F-4D97-AF65-F5344CB8AC3E}">
        <p14:creationId xmlns:p14="http://schemas.microsoft.com/office/powerpoint/2010/main" val="2634454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36823"/>
          </a:xfrm>
        </p:spPr>
        <p:txBody>
          <a:bodyPr/>
          <a:lstStyle/>
          <a:p>
            <a:r>
              <a:rPr lang="en-CA" dirty="0" smtClean="0"/>
              <a:t>HPAI Wild Birds in Europe</a:t>
            </a:r>
            <a:endParaRPr lang="en-CA" dirty="0"/>
          </a:p>
        </p:txBody>
      </p:sp>
      <p:sp>
        <p:nvSpPr>
          <p:cNvPr id="3" name="Text Placeholder 2"/>
          <p:cNvSpPr>
            <a:spLocks noGrp="1"/>
          </p:cNvSpPr>
          <p:nvPr>
            <p:ph type="body" sz="quarter" idx="13"/>
          </p:nvPr>
        </p:nvSpPr>
        <p:spPr/>
        <p:txBody>
          <a:bodyPr/>
          <a:lstStyle/>
          <a:p>
            <a:endParaRPr lang="en-CA" dirty="0"/>
          </a:p>
        </p:txBody>
      </p:sp>
      <p:sp>
        <p:nvSpPr>
          <p:cNvPr id="4" name="Slide Number Placeholder 3"/>
          <p:cNvSpPr>
            <a:spLocks noGrp="1"/>
          </p:cNvSpPr>
          <p:nvPr>
            <p:ph type="sldNum" sz="quarter" idx="14"/>
          </p:nvPr>
        </p:nvSpPr>
        <p:spPr/>
        <p:txBody>
          <a:bodyPr/>
          <a:lstStyle/>
          <a:p>
            <a:pPr>
              <a:defRPr/>
            </a:pPr>
            <a:fld id="{A5F12CC5-A507-4028-B3C9-257C8E707382}" type="slidenum">
              <a:rPr lang="en-US" smtClean="0"/>
              <a:pPr>
                <a:defRPr/>
              </a:pPr>
              <a:t>7</a:t>
            </a:fld>
            <a:endParaRPr lang="en-US"/>
          </a:p>
        </p:txBody>
      </p:sp>
      <p:pic>
        <p:nvPicPr>
          <p:cNvPr id="5" name="Content Placeholder 10"/>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1439" y="1136823"/>
            <a:ext cx="11029121" cy="52876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529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b="1" dirty="0" smtClean="0"/>
              <a:t>HPAI Viral Reassortment in Europe</a:t>
            </a:r>
            <a:endParaRPr lang="en-CA" sz="3600" b="1" dirty="0"/>
          </a:p>
        </p:txBody>
      </p:sp>
      <p:sp>
        <p:nvSpPr>
          <p:cNvPr id="7" name="Content Placeholder 6"/>
          <p:cNvSpPr>
            <a:spLocks noGrp="1"/>
          </p:cNvSpPr>
          <p:nvPr>
            <p:ph sz="half" idx="1"/>
          </p:nvPr>
        </p:nvSpPr>
        <p:spPr>
          <a:xfrm>
            <a:off x="838200" y="1540042"/>
            <a:ext cx="5181600" cy="4636921"/>
          </a:xfrm>
        </p:spPr>
        <p:txBody>
          <a:bodyPr>
            <a:normAutofit/>
          </a:bodyPr>
          <a:lstStyle/>
          <a:p>
            <a:pPr marL="0" indent="0">
              <a:buNone/>
            </a:pPr>
            <a:endParaRPr lang="en-CA" dirty="0"/>
          </a:p>
          <a:p>
            <a:r>
              <a:rPr lang="en-CA" dirty="0" smtClean="0"/>
              <a:t>‘BB’ </a:t>
            </a:r>
            <a:r>
              <a:rPr lang="en-CA" dirty="0"/>
              <a:t>genotype has emerged in 2023 – recombinant with </a:t>
            </a:r>
            <a:r>
              <a:rPr lang="en-CA" dirty="0" smtClean="0"/>
              <a:t>H13</a:t>
            </a:r>
          </a:p>
          <a:p>
            <a:pPr lvl="1"/>
            <a:r>
              <a:rPr lang="en-CA" dirty="0" smtClean="0"/>
              <a:t>By May/June 90% ‘BB’</a:t>
            </a:r>
          </a:p>
          <a:p>
            <a:pPr lvl="1"/>
            <a:endParaRPr lang="en-CA" dirty="0"/>
          </a:p>
          <a:p>
            <a:r>
              <a:rPr lang="en-CA" dirty="0"/>
              <a:t>BB Genotype is now dominant</a:t>
            </a:r>
          </a:p>
          <a:p>
            <a:pPr lvl="1"/>
            <a:r>
              <a:rPr lang="en-CA" dirty="0"/>
              <a:t>Both wild and farmed birds</a:t>
            </a:r>
          </a:p>
          <a:p>
            <a:pPr lvl="1"/>
            <a:r>
              <a:rPr lang="en-CA" dirty="0"/>
              <a:t>Farmed fox and mink</a:t>
            </a:r>
          </a:p>
          <a:p>
            <a:pPr lvl="1"/>
            <a:r>
              <a:rPr lang="en-CA" dirty="0"/>
              <a:t>Seabirds affected inland as well as on coasts</a:t>
            </a:r>
          </a:p>
          <a:p>
            <a:pPr marL="457200" lvl="1" indent="0">
              <a:buNone/>
            </a:pPr>
            <a:endParaRPr lang="en-CA" dirty="0"/>
          </a:p>
        </p:txBody>
      </p:sp>
      <p:sp>
        <p:nvSpPr>
          <p:cNvPr id="13" name="Content Placeholder 12"/>
          <p:cNvSpPr>
            <a:spLocks noGrp="1"/>
          </p:cNvSpPr>
          <p:nvPr>
            <p:ph sz="half" idx="2"/>
          </p:nvPr>
        </p:nvSpPr>
        <p:spPr>
          <a:xfrm>
            <a:off x="6096000" y="2557462"/>
            <a:ext cx="5634789" cy="3333917"/>
          </a:xfrm>
        </p:spPr>
        <p:txBody>
          <a:bodyPr>
            <a:normAutofit/>
          </a:bodyPr>
          <a:lstStyle/>
          <a:p>
            <a:pPr marL="457200" lvl="1" indent="0">
              <a:buNone/>
            </a:pPr>
            <a:endParaRPr lang="en-CA" dirty="0" smtClean="0"/>
          </a:p>
          <a:p>
            <a:r>
              <a:rPr lang="en-CA" dirty="0"/>
              <a:t>The increasing number of wild bird species involved in the A(H5) epidemic may alter the pattern of virus spread.</a:t>
            </a:r>
            <a:endParaRPr lang="en-CA" dirty="0" smtClean="0"/>
          </a:p>
          <a:p>
            <a:endParaRPr lang="en-CA" dirty="0"/>
          </a:p>
        </p:txBody>
      </p:sp>
      <p:sp>
        <p:nvSpPr>
          <p:cNvPr id="3" name="Rectangle 2"/>
          <p:cNvSpPr/>
          <p:nvPr/>
        </p:nvSpPr>
        <p:spPr>
          <a:xfrm>
            <a:off x="771029" y="6176963"/>
            <a:ext cx="5315942" cy="369332"/>
          </a:xfrm>
          <a:prstGeom prst="rect">
            <a:avLst/>
          </a:prstGeom>
        </p:spPr>
        <p:txBody>
          <a:bodyPr wrap="none">
            <a:spAutoFit/>
          </a:bodyPr>
          <a:lstStyle/>
          <a:p>
            <a:r>
              <a:rPr lang="en-US" dirty="0">
                <a:hlinkClick r:id="rId3"/>
              </a:rPr>
              <a:t>Avian influenza overview April – June 2023 (wiley.com)</a:t>
            </a:r>
            <a:endParaRPr lang="en-CA" dirty="0"/>
          </a:p>
        </p:txBody>
      </p:sp>
    </p:spTree>
    <p:extLst>
      <p:ext uri="{BB962C8B-B14F-4D97-AF65-F5344CB8AC3E}">
        <p14:creationId xmlns:p14="http://schemas.microsoft.com/office/powerpoint/2010/main" val="1963259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25B12-23D9-6B3C-02E9-16FAB297087E}"/>
              </a:ext>
            </a:extLst>
          </p:cNvPr>
          <p:cNvSpPr>
            <a:spLocks noGrp="1"/>
          </p:cNvSpPr>
          <p:nvPr>
            <p:ph type="title"/>
          </p:nvPr>
        </p:nvSpPr>
        <p:spPr/>
        <p:txBody>
          <a:bodyPr>
            <a:normAutofit/>
          </a:bodyPr>
          <a:lstStyle/>
          <a:p>
            <a:r>
              <a:rPr lang="fr-FR" sz="3600" b="1" dirty="0" smtClean="0"/>
              <a:t>HPAI - </a:t>
            </a:r>
            <a:r>
              <a:rPr lang="fr-FR" sz="3600" b="1" dirty="0" err="1" smtClean="0"/>
              <a:t>Domestic</a:t>
            </a:r>
            <a:r>
              <a:rPr lang="fr-FR" sz="3600" b="1" dirty="0" smtClean="0"/>
              <a:t> </a:t>
            </a:r>
            <a:r>
              <a:rPr lang="fr-FR" sz="3600" b="1" dirty="0" err="1" smtClean="0"/>
              <a:t>Birds</a:t>
            </a:r>
            <a:r>
              <a:rPr lang="fr-FR" sz="3600" b="1" dirty="0" smtClean="0"/>
              <a:t> in Europe</a:t>
            </a:r>
            <a:endParaRPr lang="fr-FR" sz="3600" b="1" dirty="0"/>
          </a:p>
        </p:txBody>
      </p:sp>
      <p:sp>
        <p:nvSpPr>
          <p:cNvPr id="3" name="Espace réservé du contenu 2">
            <a:extLst>
              <a:ext uri="{FF2B5EF4-FFF2-40B4-BE49-F238E27FC236}">
                <a16:creationId xmlns:a16="http://schemas.microsoft.com/office/drawing/2014/main" id="{AF295A54-14D3-448E-BD70-979CBB703E95}"/>
              </a:ext>
            </a:extLst>
          </p:cNvPr>
          <p:cNvSpPr>
            <a:spLocks noGrp="1"/>
          </p:cNvSpPr>
          <p:nvPr>
            <p:ph sz="half" idx="1"/>
          </p:nvPr>
        </p:nvSpPr>
        <p:spPr>
          <a:xfrm>
            <a:off x="308758" y="2018805"/>
            <a:ext cx="4242853" cy="4158158"/>
          </a:xfrm>
        </p:spPr>
        <p:txBody>
          <a:bodyPr>
            <a:normAutofit/>
          </a:bodyPr>
          <a:lstStyle/>
          <a:p>
            <a:pPr marL="0" indent="0">
              <a:lnSpc>
                <a:spcPct val="100000"/>
              </a:lnSpc>
              <a:spcBef>
                <a:spcPts val="0"/>
              </a:spcBef>
              <a:buNone/>
              <a:defRPr/>
            </a:pPr>
            <a:r>
              <a:rPr lang="en-CA" dirty="0" smtClean="0"/>
              <a:t>In first 9 months of 2023:</a:t>
            </a:r>
          </a:p>
          <a:p>
            <a:pPr>
              <a:lnSpc>
                <a:spcPct val="100000"/>
              </a:lnSpc>
              <a:spcBef>
                <a:spcPts val="0"/>
              </a:spcBef>
              <a:defRPr/>
            </a:pPr>
            <a:r>
              <a:rPr lang="en-CA" dirty="0" smtClean="0"/>
              <a:t>Same number of countries reporting domestic cases (24)</a:t>
            </a:r>
          </a:p>
          <a:p>
            <a:pPr>
              <a:lnSpc>
                <a:spcPct val="100000"/>
              </a:lnSpc>
              <a:spcBef>
                <a:spcPts val="0"/>
              </a:spcBef>
              <a:defRPr/>
            </a:pPr>
            <a:r>
              <a:rPr lang="en-CA" dirty="0" smtClean="0"/>
              <a:t>Dramatic decline in cases in general (1863 to 480)</a:t>
            </a:r>
          </a:p>
          <a:p>
            <a:pPr>
              <a:lnSpc>
                <a:spcPct val="100000"/>
              </a:lnSpc>
              <a:spcBef>
                <a:spcPts val="0"/>
              </a:spcBef>
              <a:defRPr/>
            </a:pPr>
            <a:endParaRPr lang="en-CA" dirty="0"/>
          </a:p>
          <a:p>
            <a:pPr>
              <a:lnSpc>
                <a:spcPct val="100000"/>
              </a:lnSpc>
              <a:spcBef>
                <a:spcPts val="0"/>
              </a:spcBef>
              <a:defRPr/>
            </a:pPr>
            <a:endParaRPr lang="en-CA" dirty="0" smtClean="0"/>
          </a:p>
          <a:p>
            <a:pPr>
              <a:lnSpc>
                <a:spcPct val="100000"/>
              </a:lnSpc>
              <a:spcBef>
                <a:spcPts val="0"/>
              </a:spcBef>
              <a:defRPr/>
            </a:pPr>
            <a:endParaRPr lang="en-CA" dirty="0"/>
          </a:p>
        </p:txBody>
      </p:sp>
      <p:sp>
        <p:nvSpPr>
          <p:cNvPr id="5" name="Content Placeholder 4"/>
          <p:cNvSpPr>
            <a:spLocks noGrp="1"/>
          </p:cNvSpPr>
          <p:nvPr>
            <p:ph sz="half" idx="2"/>
          </p:nvPr>
        </p:nvSpPr>
        <p:spPr/>
        <p:txBody>
          <a:bodyPr/>
          <a:lstStyle/>
          <a:p>
            <a:endParaRPr lang="en-CA"/>
          </a:p>
        </p:txBody>
      </p:sp>
      <p:graphicFrame>
        <p:nvGraphicFramePr>
          <p:cNvPr id="6" name="Table 5"/>
          <p:cNvGraphicFramePr>
            <a:graphicFrameLocks noGrp="1"/>
          </p:cNvGraphicFramePr>
          <p:nvPr>
            <p:extLst>
              <p:ext uri="{D42A27DB-BD31-4B8C-83A1-F6EECF244321}">
                <p14:modId xmlns:p14="http://schemas.microsoft.com/office/powerpoint/2010/main" val="2189895091"/>
              </p:ext>
            </p:extLst>
          </p:nvPr>
        </p:nvGraphicFramePr>
        <p:xfrm>
          <a:off x="4999512" y="1825625"/>
          <a:ext cx="7026234" cy="4389120"/>
        </p:xfrm>
        <a:graphic>
          <a:graphicData uri="http://schemas.openxmlformats.org/drawingml/2006/table">
            <a:tbl>
              <a:tblPr firstRow="1" firstCol="1" bandRow="1">
                <a:tableStyleId>{5C22544A-7EE6-4342-B048-85BDC9FD1C3A}</a:tableStyleId>
              </a:tblPr>
              <a:tblGrid>
                <a:gridCol w="2726803">
                  <a:extLst>
                    <a:ext uri="{9D8B030D-6E8A-4147-A177-3AD203B41FA5}">
                      <a16:colId xmlns:a16="http://schemas.microsoft.com/office/drawing/2014/main" val="1974171360"/>
                    </a:ext>
                  </a:extLst>
                </a:gridCol>
                <a:gridCol w="2152014">
                  <a:extLst>
                    <a:ext uri="{9D8B030D-6E8A-4147-A177-3AD203B41FA5}">
                      <a16:colId xmlns:a16="http://schemas.microsoft.com/office/drawing/2014/main" val="2807228649"/>
                    </a:ext>
                  </a:extLst>
                </a:gridCol>
                <a:gridCol w="2147417">
                  <a:extLst>
                    <a:ext uri="{9D8B030D-6E8A-4147-A177-3AD203B41FA5}">
                      <a16:colId xmlns:a16="http://schemas.microsoft.com/office/drawing/2014/main" val="1120105170"/>
                    </a:ext>
                  </a:extLst>
                </a:gridCol>
              </a:tblGrid>
              <a:tr h="799456">
                <a:tc>
                  <a:txBody>
                    <a:bodyPr/>
                    <a:lstStyle/>
                    <a:p>
                      <a:pPr marL="0" marR="0">
                        <a:spcBef>
                          <a:spcPts val="0"/>
                        </a:spcBef>
                        <a:spcAft>
                          <a:spcPts val="0"/>
                        </a:spcAft>
                      </a:pPr>
                      <a:r>
                        <a:rPr lang="en-CA"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CA" sz="2400" dirty="0">
                          <a:effectLst/>
                        </a:rPr>
                        <a:t>2022 </a:t>
                      </a:r>
                      <a:endParaRPr lang="en-US" sz="2400" dirty="0">
                        <a:effectLst/>
                      </a:endParaRPr>
                    </a:p>
                    <a:p>
                      <a:pPr marL="0" marR="0" algn="ctr">
                        <a:spcBef>
                          <a:spcPts val="0"/>
                        </a:spcBef>
                        <a:spcAft>
                          <a:spcPts val="0"/>
                        </a:spcAft>
                      </a:pPr>
                      <a:r>
                        <a:rPr lang="en-CA" sz="2400" dirty="0">
                          <a:effectLst/>
                        </a:rPr>
                        <a:t>(to Sept 1, 2022)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CA" sz="2400">
                          <a:effectLst/>
                        </a:rPr>
                        <a:t>2023 </a:t>
                      </a:r>
                      <a:endParaRPr lang="en-US" sz="2400">
                        <a:effectLst/>
                      </a:endParaRPr>
                    </a:p>
                    <a:p>
                      <a:pPr marL="0" marR="0" algn="ctr">
                        <a:spcBef>
                          <a:spcPts val="0"/>
                        </a:spcBef>
                        <a:spcAft>
                          <a:spcPts val="0"/>
                        </a:spcAft>
                      </a:pPr>
                      <a:r>
                        <a:rPr lang="en-CA" sz="2400">
                          <a:effectLst/>
                        </a:rPr>
                        <a:t>(to Sept 1, 2023)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4224552"/>
                  </a:ext>
                </a:extLst>
              </a:tr>
              <a:tr h="1598913">
                <a:tc>
                  <a:txBody>
                    <a:bodyPr/>
                    <a:lstStyle/>
                    <a:p>
                      <a:pPr marL="0" marR="0">
                        <a:spcBef>
                          <a:spcPts val="0"/>
                        </a:spcBef>
                        <a:spcAft>
                          <a:spcPts val="0"/>
                        </a:spcAft>
                      </a:pPr>
                      <a:r>
                        <a:rPr lang="en-CA" sz="2400" dirty="0">
                          <a:effectLst/>
                        </a:rPr>
                        <a:t>Number of European Countries Reporting HPAI in domestic birds (H5N1 and H5)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CA" sz="2400">
                          <a:effectLst/>
                        </a:rPr>
                        <a:t>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CA" sz="2400">
                          <a:effectLst/>
                        </a:rPr>
                        <a:t>24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6372104"/>
                  </a:ext>
                </a:extLst>
              </a:tr>
              <a:tr h="1065943">
                <a:tc>
                  <a:txBody>
                    <a:bodyPr/>
                    <a:lstStyle/>
                    <a:p>
                      <a:pPr marL="0" marR="0">
                        <a:spcBef>
                          <a:spcPts val="0"/>
                        </a:spcBef>
                        <a:spcAft>
                          <a:spcPts val="0"/>
                        </a:spcAft>
                      </a:pPr>
                      <a:r>
                        <a:rPr lang="en-CA" sz="2400">
                          <a:effectLst/>
                        </a:rPr>
                        <a:t>Number of Domestic Bird Detections (H5N1 and H5)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CA" sz="2400" dirty="0">
                          <a:effectLst/>
                        </a:rPr>
                        <a:t>1863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CA" sz="2400" dirty="0">
                          <a:effectLst/>
                        </a:rPr>
                        <a:t>480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157438"/>
                  </a:ext>
                </a:extLst>
              </a:tr>
            </a:tbl>
          </a:graphicData>
        </a:graphic>
      </p:graphicFrame>
      <p:sp>
        <p:nvSpPr>
          <p:cNvPr id="7" name="Rectangle 2"/>
          <p:cNvSpPr>
            <a:spLocks noChangeArrowheads="1"/>
          </p:cNvSpPr>
          <p:nvPr/>
        </p:nvSpPr>
        <p:spPr bwMode="auto">
          <a:xfrm>
            <a:off x="3127375" y="33305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3475800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21238</TotalTime>
  <Words>1955</Words>
  <Application>Microsoft Office PowerPoint</Application>
  <PresentationFormat>Widescreen</PresentationFormat>
  <Paragraphs>273</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Segoe UI</vt:lpstr>
      <vt:lpstr>Times New Roman</vt:lpstr>
      <vt:lpstr>2_Office Theme</vt:lpstr>
      <vt:lpstr>Community for Emerging and Zoonotic Diseases Identifying emerging risks through collective intelligence</vt:lpstr>
      <vt:lpstr>Canadian Domestic Detections of HPAI to end of August</vt:lpstr>
      <vt:lpstr>Wild Bird Migration</vt:lpstr>
      <vt:lpstr>Wildlife H5N1 Avian Influenza</vt:lpstr>
      <vt:lpstr>United States – HPAI Domestic Bird Detections</vt:lpstr>
      <vt:lpstr>United States – Wild Bird Detections</vt:lpstr>
      <vt:lpstr>HPAI Wild Birds in Europe</vt:lpstr>
      <vt:lpstr>HPAI Viral Reassortment in Europe</vt:lpstr>
      <vt:lpstr>HPAI - Domestic Birds in Europe</vt:lpstr>
      <vt:lpstr>France – Domestic Ducks</vt:lpstr>
      <vt:lpstr>Bird flu: the Landes group Maïsadour ready to vaccinate ducks from October 1st (francebleu.fr)</vt:lpstr>
      <vt:lpstr>Poland – HPAI in domestic cats</vt:lpstr>
      <vt:lpstr>Poland – H5N1 in cats</vt:lpstr>
      <vt:lpstr>South Korea: HPAI H5N1 in cats</vt:lpstr>
      <vt:lpstr>HPAI Finnish Fur Farms</vt:lpstr>
      <vt:lpstr>HPAI Finnish Fur Farms</vt:lpstr>
      <vt:lpstr>Scientific Findings</vt:lpstr>
      <vt:lpstr>SCIENTIFIC TASK FORCE ON AVIAN INFLUENZA AND WILD BIRDS STATEMENT - JULY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428</cp:revision>
  <dcterms:created xsi:type="dcterms:W3CDTF">2020-02-07T23:34:08Z</dcterms:created>
  <dcterms:modified xsi:type="dcterms:W3CDTF">2023-10-13T17:38:36Z</dcterms:modified>
</cp:coreProperties>
</file>