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78" r:id="rId3"/>
    <p:sldId id="281" r:id="rId4"/>
    <p:sldId id="284" r:id="rId5"/>
    <p:sldId id="285" r:id="rId6"/>
    <p:sldId id="283" r:id="rId7"/>
    <p:sldId id="279" r:id="rId8"/>
    <p:sldId id="280" r:id="rId9"/>
    <p:sldId id="277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, Andrea" initials="" lastIdx="8" clrIdx="0"/>
  <p:cmAuthor id="2" name="Zana Dukadzina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59" autoAdjust="0"/>
    <p:restoredTop sz="79363" autoAdjust="0"/>
  </p:normalViewPr>
  <p:slideViewPr>
    <p:cSldViewPr snapToGrid="0">
      <p:cViewPr varScale="1">
        <p:scale>
          <a:sx n="59" d="100"/>
          <a:sy n="59" d="100"/>
        </p:scale>
        <p:origin x="76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F6BD8-1A18-4180-A3DF-28807FE1821A}" type="datetimeFigureOut">
              <a:rPr lang="en-US"/>
              <a:pPr>
                <a:defRPr/>
              </a:pPr>
              <a:t>2023-04-18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894DF-86D1-411C-9BC2-D3E9C3EA9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49813-F59C-4C61-9890-20F019F245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9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0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retrospective report from Spain indicated that Mycobacterium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caprae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a hidden cause of human TB, which had been missed due to the testing methodologies available. https://www.eurosurveillance.org/content/10.2807/1560-7917.ES.2023.28.12.2200852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Reference Centre for Mycobacteriology is responsible for the testing of Mycobacterium spp. in humans in Canada. A guide to their services can be found here: https://cnphi.canada.ca/gts/laboratory/1004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Molecular differentiation is undertaken on all rare members of Mycobacterium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complex; these will be systematically sequenced for zoonotic TB surveillance. https://cnphi.canada.ca/gts/reference-diagnostic-test/5075?labId=1004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feel confident that our teams in Canada are on the job! In fact, the team from NML has only recently published a preprint on whole genome sequencing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M.orygis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is another rare zoonotic TB. https://www.biorxiv.org/content/10.1101/2023.02.27.530375v1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animal health side, our program specialists tell me that all isolates undergo whole genome sequencing, so M.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caprae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it was present is unlikely to be missed.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6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7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2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93788"/>
            <a:ext cx="9144000" cy="1677987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101976"/>
            <a:ext cx="9144000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C98A-C5DC-4C78-BD0D-CF5DC7D5F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D4FB-196E-454C-890F-57437485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 algn="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2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2B47-41F2-42A5-AA41-34CCD9669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B889-B1E1-40D0-9118-58010DD0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4014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2CC5-A507-4028-B3C9-257C8E707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4919663" cy="4014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72200" y="2057400"/>
            <a:ext cx="5181600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C94A-5837-4538-A85E-3BC9A11D4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459C-5D3F-466B-B70D-EFCCECAF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813-48F2-42F0-8FCF-ACF9E1873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CA56-2288-4290-B789-2225FFBF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5B727-CB92-4FD5-AF0D-B54F541D4673}" type="datetime1">
              <a:rPr lang="en-US"/>
              <a:pPr>
                <a:defRPr/>
              </a:pPr>
              <a:t>2023-04-18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D9DBF5-9739-45F5-BA36-F9FB46B7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d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dfg.idaho.gov/article/mule-deer-near-homedale-tests-positive-bluetongue-vir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surveillance.org/content/10.2807/1560-7917.ES.2023.28.12.220085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rxiv.org/content/10.1101/2023.02.27.530375v1" TargetMode="External"/><Relationship Id="rId2" Type="http://schemas.openxmlformats.org/officeDocument/2006/relationships/hyperlink" Target="https://cnphi.canada.ca/gts/laboratory/100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ection.canada.ca/animal-health/terrestrial-animals/diseases/reportable/sheep-and-goat-pox/fact-sheet/eng/1330068538425/13300692188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PB2ntRlnEAc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 err="1"/>
              <a:t>Community</a:t>
            </a:r>
            <a:r>
              <a:rPr lang="fr-FR" sz="2800" dirty="0"/>
              <a:t> for </a:t>
            </a:r>
            <a:r>
              <a:rPr lang="fr-FR" sz="2800" dirty="0" err="1"/>
              <a:t>Emerging</a:t>
            </a:r>
            <a:r>
              <a:rPr lang="fr-FR" sz="2800" dirty="0"/>
              <a:t> and </a:t>
            </a:r>
            <a:r>
              <a:rPr lang="fr-FR" sz="2800" dirty="0" err="1"/>
              <a:t>Zoonotic</a:t>
            </a:r>
            <a:r>
              <a:rPr lang="fr-FR" sz="2800" dirty="0"/>
              <a:t> </a:t>
            </a:r>
            <a:r>
              <a:rPr lang="fr-FR" sz="2800" dirty="0" err="1"/>
              <a:t>Diseases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000" i="1" dirty="0" err="1"/>
              <a:t>Identifying</a:t>
            </a:r>
            <a:r>
              <a:rPr lang="fr-FR" sz="2000" i="1" dirty="0"/>
              <a:t> </a:t>
            </a:r>
            <a:r>
              <a:rPr lang="fr-FR" sz="2000" i="1" dirty="0" err="1"/>
              <a:t>emerging</a:t>
            </a:r>
            <a:r>
              <a:rPr lang="fr-FR" sz="2000" i="1" dirty="0"/>
              <a:t> </a:t>
            </a:r>
            <a:r>
              <a:rPr lang="fr-FR" sz="2000" i="1" dirty="0" err="1"/>
              <a:t>risks</a:t>
            </a:r>
            <a:r>
              <a:rPr lang="fr-FR" sz="2000" i="1" dirty="0"/>
              <a:t> </a:t>
            </a:r>
            <a:r>
              <a:rPr lang="fr-FR" sz="2000" i="1" dirty="0" err="1"/>
              <a:t>through</a:t>
            </a:r>
            <a:r>
              <a:rPr lang="fr-FR" sz="2000" i="1" dirty="0"/>
              <a:t> collective intelligence</a:t>
            </a:r>
            <a:endParaRPr lang="en-CA" sz="2000" i="1" dirty="0"/>
          </a:p>
        </p:txBody>
      </p:sp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3048000" y="3101975"/>
            <a:ext cx="9144000" cy="112395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CEZD – CAHSS Small Ruminant Network Update</a:t>
            </a:r>
            <a:endParaRPr lang="en-CA" altLang="en-US" dirty="0"/>
          </a:p>
          <a:p>
            <a:pPr eaLnBrk="1" hangingPunct="1"/>
            <a:r>
              <a:rPr lang="en-CA" altLang="en-US" dirty="0" smtClean="0"/>
              <a:t>18 April 2023</a:t>
            </a:r>
            <a:endParaRPr lang="en-CA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D84322-D45D-4E35-B089-2601BE7D71B2}" type="slidenum">
              <a:rPr lang="en-US" altLang="en-US" sz="1200" smtClean="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9380538" y="5749925"/>
            <a:ext cx="2811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3600" b="1">
                <a:solidFill>
                  <a:srgbClr val="FFFFFF"/>
                </a:solidFill>
                <a:hlinkClick r:id="rId3"/>
              </a:rPr>
              <a:t>www.cezd.ca</a:t>
            </a:r>
            <a:r>
              <a:rPr lang="en-CA" altLang="en-US" sz="3600">
                <a:solidFill>
                  <a:srgbClr val="FFFFFF"/>
                </a:solidFill>
              </a:rPr>
              <a:t> </a:t>
            </a:r>
            <a:endParaRPr lang="en-US" alt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82483"/>
      </p:ext>
    </p:extLst>
  </p:cSld>
  <p:clrMapOvr>
    <a:masterClrMapping/>
  </p:clrMapOvr>
  <p:transition spd="slow" advTm="264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Mule deer near Homedale tests positive for bluetongue virus | Idaho Fish and Game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22514" y="1825624"/>
            <a:ext cx="4973034" cy="4442649"/>
          </a:xfrm>
        </p:spPr>
        <p:txBody>
          <a:bodyPr/>
          <a:lstStyle/>
          <a:p>
            <a:r>
              <a:rPr lang="en-US" dirty="0" smtClean="0"/>
              <a:t>March 12</a:t>
            </a:r>
          </a:p>
          <a:p>
            <a:r>
              <a:rPr lang="en-US" dirty="0" smtClean="0"/>
              <a:t>A landowner </a:t>
            </a:r>
            <a:r>
              <a:rPr lang="en-US" dirty="0"/>
              <a:t>reported seeing three dead </a:t>
            </a:r>
            <a:r>
              <a:rPr lang="en-US" dirty="0" smtClean="0"/>
              <a:t>deer</a:t>
            </a:r>
          </a:p>
          <a:p>
            <a:r>
              <a:rPr lang="en-US" dirty="0" smtClean="0"/>
              <a:t>2 necropsied, 1 positive for BTV</a:t>
            </a:r>
          </a:p>
          <a:p>
            <a:r>
              <a:rPr lang="en-US" dirty="0" smtClean="0"/>
              <a:t>Serotype not included in report</a:t>
            </a:r>
          </a:p>
          <a:p>
            <a:r>
              <a:rPr lang="en-US" dirty="0" smtClean="0"/>
              <a:t>Far from border, but unusual time of year for BTV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34269" y="1825625"/>
            <a:ext cx="6182310" cy="44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hlinkClick r:id="rId3"/>
              </a:rPr>
              <a:t>Eurosurveillance</a:t>
            </a:r>
            <a:r>
              <a:rPr lang="en-US" sz="3200" dirty="0">
                <a:hlinkClick r:id="rId3"/>
              </a:rPr>
              <a:t> | A One Health approach revealed the long-term role of </a:t>
            </a:r>
            <a:r>
              <a:rPr lang="en-US" sz="3200" i="1" dirty="0">
                <a:hlinkClick r:id="rId3"/>
              </a:rPr>
              <a:t>Mycobacterium </a:t>
            </a:r>
            <a:r>
              <a:rPr lang="en-US" sz="3200" i="1" dirty="0" err="1">
                <a:hlinkClick r:id="rId3"/>
              </a:rPr>
              <a:t>caprae</a:t>
            </a:r>
            <a:r>
              <a:rPr lang="en-US" sz="3200" i="1" dirty="0">
                <a:hlinkClick r:id="rId3"/>
              </a:rPr>
              <a:t> </a:t>
            </a:r>
            <a:r>
              <a:rPr lang="en-US" sz="3200" dirty="0">
                <a:hlinkClick r:id="rId3"/>
              </a:rPr>
              <a:t>as the hidden cause of human tuberculosis in a region of Spain, 2003 to 2022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2400" dirty="0" smtClean="0"/>
              <a:t>Retrospective study into Human Tuberculosis cases in a region of Spain</a:t>
            </a:r>
          </a:p>
          <a:p>
            <a:r>
              <a:rPr lang="en-CA" sz="2400" dirty="0"/>
              <a:t>Investigation due to a cluster of </a:t>
            </a:r>
            <a:r>
              <a:rPr lang="en-CA" sz="2400" dirty="0" smtClean="0"/>
              <a:t>human TB </a:t>
            </a:r>
            <a:r>
              <a:rPr lang="en-CA" sz="2400" dirty="0"/>
              <a:t>in Almeria</a:t>
            </a:r>
          </a:p>
          <a:p>
            <a:r>
              <a:rPr lang="en-CA" sz="2400" dirty="0"/>
              <a:t>Farmers; workers on the farms; consumed unpasteurized milk</a:t>
            </a:r>
          </a:p>
          <a:p>
            <a:r>
              <a:rPr lang="en-CA" sz="2400" dirty="0" smtClean="0"/>
              <a:t>The testing methodology used in some hospitals, did not differentiate the species of Mycobacterium complex</a:t>
            </a:r>
          </a:p>
          <a:p>
            <a:pPr lvl="1"/>
            <a:r>
              <a:rPr lang="en-CA" sz="2000" dirty="0" smtClean="0"/>
              <a:t>Had been misdiagnosing M. caprae for ~18 years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41720" y="1944402"/>
            <a:ext cx="5862422" cy="33438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71861" y="5671930"/>
            <a:ext cx="4715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Ping poll results varied from somewhat relevant </a:t>
            </a:r>
          </a:p>
          <a:p>
            <a:r>
              <a:rPr lang="en-CA" dirty="0" smtClean="0"/>
              <a:t>to very relevant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53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" y="0"/>
            <a:ext cx="10381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8459C-5D3F-466B-B70D-EFCCECAFA19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51620" cy="687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Ping Follow Up – What Happens in Canada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278733"/>
            <a:ext cx="5157787" cy="823912"/>
          </a:xfrm>
        </p:spPr>
        <p:txBody>
          <a:bodyPr/>
          <a:lstStyle/>
          <a:p>
            <a:r>
              <a:rPr lang="en-CA" dirty="0" smtClean="0"/>
              <a:t>PHAC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93120"/>
            <a:ext cx="5157787" cy="3684588"/>
          </a:xfrm>
        </p:spPr>
        <p:txBody>
          <a:bodyPr/>
          <a:lstStyle/>
          <a:p>
            <a:r>
              <a:rPr lang="en-CA" dirty="0"/>
              <a:t>National Reference Centre for Mycobacterium </a:t>
            </a:r>
            <a:r>
              <a:rPr lang="en-US" dirty="0">
                <a:hlinkClick r:id="rId2"/>
              </a:rPr>
              <a:t>https://cnphi.canada.ca/gts/laboratory/1004</a:t>
            </a:r>
            <a:r>
              <a:rPr lang="en-US" dirty="0"/>
              <a:t> </a:t>
            </a:r>
          </a:p>
          <a:p>
            <a:r>
              <a:rPr lang="en-US" dirty="0"/>
              <a:t>Molecular differentiation undertaken. Systematically sequenced for zoonotic </a:t>
            </a:r>
            <a:r>
              <a:rPr lang="en-US" dirty="0" smtClean="0"/>
              <a:t>TB</a:t>
            </a:r>
          </a:p>
          <a:p>
            <a:r>
              <a:rPr lang="en-US" dirty="0" smtClean="0"/>
              <a:t>Recently published paper on dx of rare zoonotic </a:t>
            </a:r>
            <a:r>
              <a:rPr lang="en-US" dirty="0" err="1" smtClean="0"/>
              <a:t>tb</a:t>
            </a:r>
            <a:r>
              <a:rPr lang="en-US" dirty="0" smtClean="0"/>
              <a:t> </a:t>
            </a: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www.biorxiv.org/content/10.1101/2023.02.27.530375v1</a:t>
            </a:r>
            <a:r>
              <a:rPr lang="en-US" sz="1800" dirty="0" smtClean="0"/>
              <a:t> </a:t>
            </a:r>
            <a:endParaRPr lang="en-CA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278733"/>
            <a:ext cx="5183188" cy="823912"/>
          </a:xfrm>
        </p:spPr>
        <p:txBody>
          <a:bodyPr/>
          <a:lstStyle/>
          <a:p>
            <a:r>
              <a:rPr lang="en-CA" dirty="0" smtClean="0"/>
              <a:t>CFIA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181225"/>
            <a:ext cx="5183188" cy="3684588"/>
          </a:xfrm>
        </p:spPr>
        <p:txBody>
          <a:bodyPr/>
          <a:lstStyle/>
          <a:p>
            <a:r>
              <a:rPr lang="en-CA" dirty="0" smtClean="0"/>
              <a:t>Program specialist indicates that all TB cases are genotyped so we are unlikely to miss it if reported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FB889-B1E1-40D0-9118-58010DD0FC4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3698082"/>
            <a:ext cx="2413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2245"/>
            <a:ext cx="10515600" cy="1325563"/>
          </a:xfrm>
        </p:spPr>
        <p:txBody>
          <a:bodyPr/>
          <a:lstStyle/>
          <a:p>
            <a:r>
              <a:rPr lang="en-CA" sz="2800" dirty="0" smtClean="0"/>
              <a:t>Sheep and Goat Pox in Spain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76985"/>
            <a:ext cx="5181600" cy="4351338"/>
          </a:xfrm>
        </p:spPr>
        <p:txBody>
          <a:bodyPr/>
          <a:lstStyle/>
          <a:p>
            <a:r>
              <a:rPr lang="en-CA" dirty="0" smtClean="0"/>
              <a:t>Recurrence last fall after absence for ~50 years</a:t>
            </a:r>
          </a:p>
          <a:p>
            <a:r>
              <a:rPr lang="en-CA" dirty="0" smtClean="0"/>
              <a:t>Source of outbreak is unknown</a:t>
            </a:r>
          </a:p>
          <a:p>
            <a:pPr marL="457200" lvl="1" indent="0">
              <a:buNone/>
            </a:pPr>
            <a:r>
              <a:rPr lang="en-CA" b="1" dirty="0" smtClean="0"/>
              <a:t>Hypotheses:</a:t>
            </a:r>
          </a:p>
          <a:p>
            <a:pPr lvl="1"/>
            <a:r>
              <a:rPr lang="en-CA" sz="2000" dirty="0" smtClean="0"/>
              <a:t>Workers from North African countries on farm wearing dirty clothes</a:t>
            </a:r>
          </a:p>
          <a:p>
            <a:pPr lvl="1"/>
            <a:r>
              <a:rPr lang="en-CA" sz="2000" dirty="0" smtClean="0"/>
              <a:t>Illegal sale of animals to North Africans for Eid (July 2022); buyers on farm to choose animals</a:t>
            </a:r>
          </a:p>
          <a:p>
            <a:pPr lvl="1"/>
            <a:r>
              <a:rPr lang="en-CA" sz="2000" dirty="0" smtClean="0"/>
              <a:t>Vehicles not properly cleaned and disinfected (</a:t>
            </a:r>
            <a:r>
              <a:rPr lang="en-CA" sz="2000" dirty="0" err="1" smtClean="0"/>
              <a:t>esp</a:t>
            </a:r>
            <a:r>
              <a:rPr lang="en-CA" sz="2000" dirty="0" smtClean="0"/>
              <a:t> feed transport vehicles) considered unlikely due to FMD control measures</a:t>
            </a:r>
          </a:p>
          <a:p>
            <a:r>
              <a:rPr lang="en-US" dirty="0"/>
              <a:t>Very hardy, persists in the </a:t>
            </a:r>
            <a:r>
              <a:rPr lang="en-US" dirty="0" smtClean="0"/>
              <a:t>environment</a:t>
            </a:r>
            <a:endParaRPr lang="en-CA" dirty="0" smtClean="0"/>
          </a:p>
          <a:p>
            <a:pPr lvl="2"/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Sheep </a:t>
            </a:r>
            <a:r>
              <a:rPr lang="en-US" dirty="0">
                <a:hlinkClick r:id="rId3"/>
              </a:rPr>
              <a:t>and Goat Pox - Fact Sheet - Canadian Food Inspection Agency (canada.ca</a:t>
            </a:r>
            <a:r>
              <a:rPr lang="en-US" dirty="0" smtClean="0">
                <a:hlinkClick r:id="rId3"/>
              </a:rPr>
              <a:t>)</a:t>
            </a:r>
            <a:endParaRPr lang="en-US" dirty="0" smtClean="0"/>
          </a:p>
          <a:p>
            <a:r>
              <a:rPr lang="en-CA" dirty="0"/>
              <a:t>Reportable disease in </a:t>
            </a:r>
            <a:r>
              <a:rPr lang="en-CA" dirty="0" smtClean="0"/>
              <a:t>Canada, never been found here</a:t>
            </a:r>
            <a:endParaRPr lang="en-CA" dirty="0"/>
          </a:p>
          <a:p>
            <a:r>
              <a:rPr lang="en-US" dirty="0" smtClean="0"/>
              <a:t>Import controls on live animals and products from positive countries</a:t>
            </a:r>
          </a:p>
        </p:txBody>
      </p:sp>
    </p:spTree>
    <p:extLst>
      <p:ext uri="{BB962C8B-B14F-4D97-AF65-F5344CB8AC3E}">
        <p14:creationId xmlns:p14="http://schemas.microsoft.com/office/powerpoint/2010/main" val="16038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21334" y="246569"/>
            <a:ext cx="10807676" cy="5794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34" y="297871"/>
            <a:ext cx="9962197" cy="6058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33" y="278045"/>
            <a:ext cx="11001799" cy="61813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1580" y="6459359"/>
            <a:ext cx="834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5"/>
              </a:rPr>
              <a:t>Sheep Pox and Goat Pox Information meeting // 22 November 2022 (English) - YouTube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495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1050" y="255811"/>
            <a:ext cx="10515600" cy="857885"/>
          </a:xfrm>
        </p:spPr>
        <p:txBody>
          <a:bodyPr/>
          <a:lstStyle/>
          <a:p>
            <a:r>
              <a:rPr lang="en-CA" sz="2800" dirty="0" smtClean="0"/>
              <a:t>Foot and Mouth Disease</a:t>
            </a:r>
            <a:endParaRPr lang="en-CA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509905"/>
            <a:ext cx="2862280" cy="1946275"/>
          </a:xfrm>
        </p:spPr>
        <p:txBody>
          <a:bodyPr/>
          <a:lstStyle/>
          <a:p>
            <a:r>
              <a:rPr lang="en-CA" dirty="0" smtClean="0"/>
              <a:t>Budget 2023 has funded a vaccine bank for FMD in Canada</a:t>
            </a:r>
          </a:p>
          <a:p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62280" y="1348740"/>
            <a:ext cx="9242989" cy="5063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18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21099</TotalTime>
  <Words>551</Words>
  <Application>Microsoft Office PowerPoint</Application>
  <PresentationFormat>Widescreen</PresentationFormat>
  <Paragraphs>52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2_Office Theme</vt:lpstr>
      <vt:lpstr>Community for Emerging and Zoonotic Diseases Identifying emerging risks through collective intelligence</vt:lpstr>
      <vt:lpstr>Mule deer near Homedale tests positive for bluetongue virus | Idaho Fish and Game</vt:lpstr>
      <vt:lpstr>Eurosurveillance | A One Health approach revealed the long-term role of Mycobacterium caprae as the hidden cause of human tuberculosis in a region of Spain, 2003 to 2022</vt:lpstr>
      <vt:lpstr>PowerPoint Presentation</vt:lpstr>
      <vt:lpstr>PowerPoint Presentation</vt:lpstr>
      <vt:lpstr>Ping Follow Up – What Happens in Canada</vt:lpstr>
      <vt:lpstr>Sheep and Goat Pox in Spain</vt:lpstr>
      <vt:lpstr>PowerPoint Presentation</vt:lpstr>
      <vt:lpstr>Foot and Mouth Disease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CEZD Provincial Engagement Meetings</dc:title>
  <dc:creator>Osborn, Andrea</dc:creator>
  <cp:lastModifiedBy>Osborn, Andrea (CFIA/ACIA)</cp:lastModifiedBy>
  <cp:revision>427</cp:revision>
  <dcterms:created xsi:type="dcterms:W3CDTF">2020-02-07T23:34:08Z</dcterms:created>
  <dcterms:modified xsi:type="dcterms:W3CDTF">2023-04-18T17:17:52Z</dcterms:modified>
</cp:coreProperties>
</file>