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23" r:id="rId2"/>
    <p:sldId id="342" r:id="rId3"/>
    <p:sldId id="392" r:id="rId4"/>
    <p:sldId id="411" r:id="rId5"/>
    <p:sldId id="405" r:id="rId6"/>
    <p:sldId id="417" r:id="rId7"/>
    <p:sldId id="418" r:id="rId8"/>
    <p:sldId id="412" r:id="rId9"/>
    <p:sldId id="414" r:id="rId10"/>
    <p:sldId id="415" r:id="rId11"/>
    <p:sldId id="416" r:id="rId12"/>
    <p:sldId id="413" r:id="rId13"/>
    <p:sldId id="408" r:id="rId14"/>
    <p:sldId id="407" r:id="rId15"/>
    <p:sldId id="374" r:id="rId16"/>
    <p:sldId id="4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2" autoAdjust="0"/>
    <p:restoredTop sz="76667" autoAdjust="0"/>
  </p:normalViewPr>
  <p:slideViewPr>
    <p:cSldViewPr snapToGrid="0">
      <p:cViewPr varScale="1">
        <p:scale>
          <a:sx n="64" d="100"/>
          <a:sy n="64" d="100"/>
        </p:scale>
        <p:origin x="4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2023-05-17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12</a:t>
            </a:fld>
            <a:endParaRPr lang="en-US"/>
          </a:p>
        </p:txBody>
      </p:sp>
    </p:spTree>
    <p:extLst>
      <p:ext uri="{BB962C8B-B14F-4D97-AF65-F5344CB8AC3E}">
        <p14:creationId xmlns:p14="http://schemas.microsoft.com/office/powerpoint/2010/main" val="245806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408464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No major change in distribution</a:t>
            </a:r>
          </a:p>
          <a:p>
            <a:endParaRPr lang="en-CA" baseline="0" dirty="0" smtClean="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Indonesia has</a:t>
            </a:r>
            <a:r>
              <a:rPr lang="en-CA" baseline="0" dirty="0" smtClean="0"/>
              <a:t> been so occupied with FMD management that it’s questionable whether the reporting on other diseases is accurate. </a:t>
            </a:r>
          </a:p>
          <a:p>
            <a:r>
              <a:rPr lang="en-CA" baseline="0" dirty="0" smtClean="0"/>
              <a:t>May 15</a:t>
            </a:r>
            <a:r>
              <a:rPr lang="en-CA" baseline="30000" dirty="0" smtClean="0"/>
              <a:t>th</a:t>
            </a:r>
            <a:r>
              <a:rPr lang="en-CA" baseline="0" dirty="0" smtClean="0"/>
              <a:t> they reported on a case of HPAI in ducks from over 1 year ago, only confirmed and reported this week.</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12310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339172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Promising results of another ASF vaccine reported by ANSES's laboratory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France | March 31: </a:t>
            </a:r>
            <a:r>
              <a:rPr lang="en-US" sz="1200" b="0" i="0" u="none" strike="noStrike" kern="1200" baseline="0" dirty="0" smtClean="0">
                <a:solidFill>
                  <a:schemeClr val="tx1"/>
                </a:solidFill>
                <a:latin typeface="+mn-lt"/>
                <a:ea typeface="+mn-ea"/>
                <a:cs typeface="+mn-cs"/>
              </a:rPr>
              <a:t>The Pig Virology and Immunology Unit of ANSES (Ploufragan-</a:t>
            </a:r>
            <a:r>
              <a:rPr lang="en-US" sz="1200" b="0" i="0" u="none" strike="noStrike" kern="1200" baseline="0" dirty="0" err="1" smtClean="0">
                <a:solidFill>
                  <a:schemeClr val="tx1"/>
                </a:solidFill>
                <a:latin typeface="+mn-lt"/>
                <a:ea typeface="+mn-ea"/>
                <a:cs typeface="+mn-cs"/>
              </a:rPr>
              <a:t>Plouzané</a:t>
            </a:r>
            <a:r>
              <a:rPr lang="en-US" sz="1200" b="0" i="0" u="none" strike="noStrike" kern="1200" baseline="0" dirty="0" smtClean="0">
                <a:solidFill>
                  <a:schemeClr val="tx1"/>
                </a:solidFill>
                <a:latin typeface="+mn-lt"/>
                <a:ea typeface="+mn-ea"/>
                <a:cs typeface="+mn-cs"/>
              </a:rPr>
              <a:t>-Niort), the National Reference Laboratory for ASF, detected an attenuated variant of the Georgia 2007/1 viral strain currently circulating in the European Union while performing inactivation assays with the wild strain. In experimental trials, this attenuated strain caused only slight fever in infected animals, while the Georgia strain is normally fatal in 100% of cases. Further studies confirmed that most pigs inoculated with this virus showed only mild symptoms and were able to develop an immune response that enabled them to resist ASF virus infection within two weeks of vaccination. ANSES scientists persisted with their work on the attenuated strain to enable its mass production, which was successful using in vitro-produced cell lines. The vaccine created through this method caused fewer symptoms compared to the original attenuated strain and retained its effectiveness. Ongoing studies aim to verify that the attenuated strain cannot be transmitted between animals or regain its virulence and to evaluate the vaccine's efficacy in preventing vaccinated animals from transmitting the pathogenic ASF virus. This vaccine presents the advantage that it is not genetically modified, making it more feasible to obtain authorization for its use in natural settings. The vaccine is expected to initially target the wild boar population in Western Europe, which is the species most heavily affected by ASF and poses a significant risk to pig farming if left unchecked. </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333846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 pigs</a:t>
            </a:r>
            <a:r>
              <a:rPr lang="en-CA" baseline="0" dirty="0" smtClean="0"/>
              <a:t> exposed to the Georgia strain died</a:t>
            </a:r>
          </a:p>
          <a:p>
            <a:r>
              <a:rPr lang="en-CA" baseline="0" dirty="0" smtClean="0"/>
              <a:t>3/17 pigs vaccinated IM with the attenuated strain died</a:t>
            </a:r>
          </a:p>
          <a:p>
            <a:r>
              <a:rPr lang="en-CA" baseline="0" dirty="0" smtClean="0"/>
              <a:t>0/17 pigs vaccinated by </a:t>
            </a:r>
            <a:r>
              <a:rPr lang="en-CA" baseline="0" dirty="0" err="1" smtClean="0"/>
              <a:t>oronasal</a:t>
            </a:r>
            <a:r>
              <a:rPr lang="en-CA" baseline="0" dirty="0" smtClean="0"/>
              <a:t> route with attenuated strain died</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294108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month post exposure,</a:t>
            </a:r>
            <a:r>
              <a:rPr lang="en-CA" baseline="0" dirty="0" smtClean="0"/>
              <a:t> no pigs died upon exposure to the virulent Georgia strain</a:t>
            </a:r>
          </a:p>
          <a:p>
            <a:r>
              <a:rPr lang="en-CA" baseline="0" dirty="0" smtClean="0"/>
              <a:t>Repeat experiments at 14 days post exposure had similar results.</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267912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Peak from Feb 2023 is 3 standard deviations greater than the baseline.</a:t>
            </a:r>
          </a:p>
          <a:p>
            <a:r>
              <a:rPr lang="en-CA" dirty="0" smtClean="0"/>
              <a:t>Even last week we had signals 1 standard deviation</a:t>
            </a:r>
            <a:r>
              <a:rPr lang="en-CA" baseline="0" dirty="0" smtClean="0"/>
              <a:t> greater than baseline.</a:t>
            </a:r>
          </a:p>
          <a:p>
            <a:endParaRPr lang="en-CA" baseline="0" dirty="0" smtClean="0"/>
          </a:p>
          <a:p>
            <a:r>
              <a:rPr lang="en-CA" baseline="0" dirty="0" smtClean="0"/>
              <a:t>Peak in 2022 is due to the outbreak of FMD in Indonesia</a:t>
            </a:r>
          </a:p>
          <a:p>
            <a:r>
              <a:rPr lang="en-CA" baseline="0" dirty="0" smtClean="0"/>
              <a:t>Peak in 2023 is due to changes in FMD in the middle east, notably SAT-2</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202789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958760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2023-05-17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2023-05-17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2023-05-17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2023-05-17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2023-05-17</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romedmail.org/promed-post/?id=8709637"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romedmail.org/promed-post/?id=871003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iastate.app.box.com/s/z0x62cvnfph36b5zn9qtvjtfd7emsdoh" TargetMode="External"/><Relationship Id="rId2" Type="http://schemas.openxmlformats.org/officeDocument/2006/relationships/hyperlink" Target="https://swineweb.com/eastern-states-at-imminent-risk-of-prrs-lineage-1c-variant-incursion/"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ealth.wa.gov.au/Media-releases/2023/March/Evidence-of-prior-Japanese-encephalitis-virus-activity-in-northern-Kimberle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37111514/" TargetMode="External"/><Relationship Id="rId2" Type="http://schemas.openxmlformats.org/officeDocument/2006/relationships/hyperlink" Target="https://www.mdpi.com/2076-0817/12/4/622" TargetMode="External"/><Relationship Id="rId1" Type="http://schemas.openxmlformats.org/officeDocument/2006/relationships/slideLayout" Target="../slideLayouts/slideLayout7.xml"/><Relationship Id="rId6" Type="http://schemas.openxmlformats.org/officeDocument/2006/relationships/hyperlink" Target="https://iastate.app.box.com/s/v7qrynhciw5af08cc4bq9jk1ze3b4qm7" TargetMode="External"/><Relationship Id="rId5" Type="http://schemas.openxmlformats.org/officeDocument/2006/relationships/hyperlink" Target="https://www.mdpi.com/1999-4915/15/4/980" TargetMode="External"/><Relationship Id="rId4" Type="http://schemas.openxmlformats.org/officeDocument/2006/relationships/hyperlink" Target="https://pubmed.ncbi.nlm.nih.gov/3683955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reuters.com/world/china/chinas-pig-farms-battle-new-surge-african-swine-fever-2023-03-1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armscape.ca/f2ShowScript.aspx?i=2810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anses.fr/en/content/prospect-vaccine-african-swine-fev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hal.science/anses-03922446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oah.org/en/document/enhanced-passive-surveillance-to-early-detect-african-and-classical-swine-fever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err="1">
                <a:solidFill>
                  <a:schemeClr val="bg1"/>
                </a:solidFill>
                <a:latin typeface="+mn-lt"/>
              </a:rPr>
              <a:t>Community</a:t>
            </a:r>
            <a:r>
              <a:rPr lang="fr-FR" sz="2800" b="1" dirty="0">
                <a:solidFill>
                  <a:schemeClr val="bg1"/>
                </a:solidFill>
                <a:latin typeface="+mn-lt"/>
              </a:rPr>
              <a:t> for Emerging and Zoonotic Diseases</a:t>
            </a:r>
            <a:br>
              <a:rPr lang="fr-FR" sz="2800" b="1" dirty="0">
                <a:solidFill>
                  <a:schemeClr val="bg1"/>
                </a:solidFill>
                <a:latin typeface="+mn-lt"/>
              </a:rPr>
            </a:b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r>
              <a:rPr lang="fr-FR" sz="2800" b="1" dirty="0" smtClean="0">
                <a:solidFill>
                  <a:schemeClr val="bg1"/>
                </a:solidFill>
                <a:latin typeface="+mn-lt"/>
              </a:rPr>
              <a:t>Q1</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err="1">
                <a:solidFill>
                  <a:schemeClr val="bg1"/>
                </a:solidFill>
              </a:rPr>
              <a:t>Dr</a:t>
            </a:r>
            <a:r>
              <a:rPr lang="en-CA" b="1" dirty="0">
                <a:solidFill>
                  <a:schemeClr val="bg1"/>
                </a:solidFill>
              </a:rPr>
              <a:t> Andrea Osborn</a:t>
            </a:r>
          </a:p>
          <a:p>
            <a:pPr algn="r"/>
            <a:r>
              <a:rPr lang="en-CA" b="1" dirty="0" smtClean="0">
                <a:solidFill>
                  <a:schemeClr val="bg1"/>
                </a:solidFill>
              </a:rPr>
              <a:t>17 May 2023</a:t>
            </a:r>
            <a:endParaRPr lang="en-CA" b="1" dirty="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hlinkClick r:id="rId3"/>
              </a:rPr>
              <a:t>FMD virus type SAT-2</a:t>
            </a:r>
            <a:endParaRPr lang="en-CA" b="1" dirty="0">
              <a:latin typeface="+mn-lt"/>
            </a:endParaRPr>
          </a:p>
        </p:txBody>
      </p:sp>
      <p:sp>
        <p:nvSpPr>
          <p:cNvPr id="3" name="Content Placeholder 2"/>
          <p:cNvSpPr>
            <a:spLocks noGrp="1"/>
          </p:cNvSpPr>
          <p:nvPr>
            <p:ph sz="half" idx="1"/>
          </p:nvPr>
        </p:nvSpPr>
        <p:spPr/>
        <p:txBody>
          <a:bodyPr/>
          <a:lstStyle/>
          <a:p>
            <a:r>
              <a:rPr lang="en-CA" dirty="0" smtClean="0"/>
              <a:t>Spread in the Middle East and Western Asia</a:t>
            </a:r>
          </a:p>
          <a:p>
            <a:r>
              <a:rPr lang="en-CA" dirty="0" smtClean="0"/>
              <a:t>More aggressive than the other serotypes present in the region</a:t>
            </a:r>
          </a:p>
          <a:p>
            <a:r>
              <a:rPr lang="en-CA" dirty="0" smtClean="0"/>
              <a:t>So far in 2023 outbreaks have been reported </a:t>
            </a:r>
            <a:r>
              <a:rPr lang="en-CA" dirty="0"/>
              <a:t>in Türkiye, Jordan, and </a:t>
            </a:r>
            <a:r>
              <a:rPr lang="en-CA" dirty="0" smtClean="0"/>
              <a:t>Iraq</a:t>
            </a:r>
          </a:p>
          <a:p>
            <a:r>
              <a:rPr lang="en-CA" dirty="0" smtClean="0"/>
              <a:t>EU FMD vaccine bank released SAT-2 monovalent vaccines </a:t>
            </a:r>
            <a:r>
              <a:rPr lang="en-CA" dirty="0"/>
              <a:t>to </a:t>
            </a:r>
            <a:r>
              <a:rPr lang="en-CA" dirty="0" smtClean="0"/>
              <a:t>Türkiye </a:t>
            </a:r>
            <a:endParaRPr lang="en-CA" dirty="0"/>
          </a:p>
        </p:txBody>
      </p:sp>
      <p:sp>
        <p:nvSpPr>
          <p:cNvPr id="4" name="Content Placeholder 3"/>
          <p:cNvSpPr>
            <a:spLocks noGrp="1"/>
          </p:cNvSpPr>
          <p:nvPr>
            <p:ph sz="half" idx="2"/>
          </p:nvPr>
        </p:nvSpPr>
        <p:spPr/>
        <p:txBody>
          <a:bodyPr/>
          <a:lstStyle/>
          <a:p>
            <a:r>
              <a:rPr lang="en-CA" dirty="0" smtClean="0"/>
              <a:t>Russia has released 3.5 million doses of a vaccine containing strain SAT-2</a:t>
            </a:r>
          </a:p>
          <a:p>
            <a:r>
              <a:rPr lang="en-CA" dirty="0" smtClean="0"/>
              <a:t>2.5 million doses released to countries of the Persian Gulf</a:t>
            </a:r>
          </a:p>
          <a:p>
            <a:r>
              <a:rPr lang="en-CA" dirty="0"/>
              <a:t>Iran has a large susceptible population (</a:t>
            </a:r>
            <a:r>
              <a:rPr lang="en-US" dirty="0"/>
              <a:t>5.4 million cattle and 58.2 million small ruminants</a:t>
            </a:r>
            <a:r>
              <a:rPr lang="en-US" dirty="0" smtClean="0"/>
              <a:t>)</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292790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Vaccination </a:t>
            </a:r>
            <a:r>
              <a:rPr lang="en-CA" b="1" dirty="0" smtClean="0">
                <a:latin typeface="+mn-lt"/>
              </a:rPr>
              <a:t>in Türkiye</a:t>
            </a:r>
            <a:endParaRPr lang="en-CA" b="1" dirty="0">
              <a:latin typeface="+mn-lt"/>
            </a:endParaRPr>
          </a:p>
        </p:txBody>
      </p:sp>
      <p:pic>
        <p:nvPicPr>
          <p:cNvPr id="6" name="Content Placeholder 5"/>
          <p:cNvPicPr>
            <a:picLocks noGrp="1" noChangeAspect="1"/>
          </p:cNvPicPr>
          <p:nvPr>
            <p:ph sz="half" idx="1"/>
          </p:nvPr>
        </p:nvPicPr>
        <p:blipFill>
          <a:blip r:embed="rId2"/>
          <a:stretch>
            <a:fillRect/>
          </a:stretch>
        </p:blipFill>
        <p:spPr>
          <a:xfrm>
            <a:off x="748747" y="1825625"/>
            <a:ext cx="6924261" cy="4439928"/>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8150086" y="2680390"/>
            <a:ext cx="3432313" cy="2199723"/>
          </a:xfrm>
        </p:spPr>
        <p:txBody>
          <a:bodyPr/>
          <a:lstStyle/>
          <a:p>
            <a:r>
              <a:rPr lang="en-CA" dirty="0" smtClean="0"/>
              <a:t>High risk areas next to Armenia and Iraq</a:t>
            </a:r>
          </a:p>
          <a:p>
            <a:r>
              <a:rPr lang="en-CA" dirty="0" smtClean="0"/>
              <a:t>Thrace to protect the Balkan countries</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11</a:t>
            </a:fld>
            <a:endParaRPr lang="en-US"/>
          </a:p>
        </p:txBody>
      </p:sp>
    </p:spTree>
    <p:extLst>
      <p:ext uri="{BB962C8B-B14F-4D97-AF65-F5344CB8AC3E}">
        <p14:creationId xmlns:p14="http://schemas.microsoft.com/office/powerpoint/2010/main" val="2453392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hlinkClick r:id="rId3"/>
              </a:rPr>
              <a:t>FMD in Korea</a:t>
            </a:r>
            <a:endParaRPr lang="en-CA" b="1" dirty="0">
              <a:latin typeface="+mn-lt"/>
            </a:endParaRPr>
          </a:p>
        </p:txBody>
      </p:sp>
      <p:sp>
        <p:nvSpPr>
          <p:cNvPr id="3" name="Content Placeholder 2"/>
          <p:cNvSpPr>
            <a:spLocks noGrp="1"/>
          </p:cNvSpPr>
          <p:nvPr>
            <p:ph sz="half" idx="1"/>
          </p:nvPr>
        </p:nvSpPr>
        <p:spPr/>
        <p:txBody>
          <a:bodyPr/>
          <a:lstStyle/>
          <a:p>
            <a:r>
              <a:rPr lang="en-CA" dirty="0" smtClean="0"/>
              <a:t>FMD reoccurrence in Korea (Q2 May)</a:t>
            </a:r>
          </a:p>
          <a:p>
            <a:r>
              <a:rPr lang="en-CA" dirty="0" smtClean="0"/>
              <a:t>1</a:t>
            </a:r>
            <a:r>
              <a:rPr lang="en-CA" baseline="30000" dirty="0" smtClean="0"/>
              <a:t>st</a:t>
            </a:r>
            <a:r>
              <a:rPr lang="en-CA" dirty="0" smtClean="0"/>
              <a:t> time in 4 years, as they were about to declare disease freedom</a:t>
            </a:r>
          </a:p>
          <a:p>
            <a:r>
              <a:rPr lang="en-CA" dirty="0" smtClean="0"/>
              <a:t>Serotype not yet known</a:t>
            </a:r>
          </a:p>
          <a:p>
            <a:r>
              <a:rPr lang="en-CA" dirty="0" smtClean="0"/>
              <a:t>6 cases to date</a:t>
            </a:r>
          </a:p>
          <a:p>
            <a:r>
              <a:rPr lang="en-CA" dirty="0"/>
              <a:t>Not yet in </a:t>
            </a:r>
            <a:r>
              <a:rPr lang="en-CA" dirty="0" smtClean="0"/>
              <a:t>WAHIS</a:t>
            </a:r>
            <a:endParaRPr lang="en-CA" dirty="0"/>
          </a:p>
        </p:txBody>
      </p:sp>
      <p:pic>
        <p:nvPicPr>
          <p:cNvPr id="6" name="Content Placeholder 5"/>
          <p:cNvPicPr>
            <a:picLocks noGrp="1" noChangeAspect="1"/>
          </p:cNvPicPr>
          <p:nvPr>
            <p:ph sz="half" idx="2"/>
          </p:nvPr>
        </p:nvPicPr>
        <p:blipFill>
          <a:blip r:embed="rId4"/>
          <a:stretch>
            <a:fillRect/>
          </a:stretch>
        </p:blipFill>
        <p:spPr>
          <a:xfrm>
            <a:off x="6019800" y="1690689"/>
            <a:ext cx="5944659" cy="417432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896773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mn-lt"/>
                <a:hlinkClick r:id="rId2"/>
              </a:rPr>
              <a:t>Eastern States at Imminent Risk of PRRS Lineage 1C Variant Incursion - Swineweb.com - Complete Swine News, Markets, Commentary, and Technical Info</a:t>
            </a:r>
            <a:endParaRPr lang="en-CA" sz="2800" b="1" dirty="0">
              <a:latin typeface="+mn-lt"/>
            </a:endParaRPr>
          </a:p>
        </p:txBody>
      </p:sp>
      <p:sp>
        <p:nvSpPr>
          <p:cNvPr id="3" name="Content Placeholder 2"/>
          <p:cNvSpPr>
            <a:spLocks noGrp="1"/>
          </p:cNvSpPr>
          <p:nvPr>
            <p:ph sz="half" idx="1"/>
          </p:nvPr>
        </p:nvSpPr>
        <p:spPr>
          <a:xfrm>
            <a:off x="838200" y="1825625"/>
            <a:ext cx="10363200" cy="4351338"/>
          </a:xfrm>
        </p:spPr>
        <p:txBody>
          <a:bodyPr/>
          <a:lstStyle/>
          <a:p>
            <a:r>
              <a:rPr lang="en-CA" dirty="0" smtClean="0"/>
              <a:t>SHIC issued an alert about the risk of PRRS Lineage 1C variants and likely spread to Eastern States</a:t>
            </a:r>
          </a:p>
          <a:p>
            <a:r>
              <a:rPr lang="en-CA" dirty="0" smtClean="0">
                <a:hlinkClick r:id="rId3"/>
              </a:rPr>
              <a:t>Podcast Recorded </a:t>
            </a:r>
            <a:r>
              <a:rPr lang="en-CA" dirty="0" smtClean="0"/>
              <a:t>to provide more information on the current situation</a:t>
            </a:r>
          </a:p>
          <a:p>
            <a:endParaRPr lang="en-CA" dirty="0"/>
          </a:p>
        </p:txBody>
      </p:sp>
      <p:pic>
        <p:nvPicPr>
          <p:cNvPr id="6" name="Content Placeholder 5"/>
          <p:cNvPicPr>
            <a:picLocks noGrp="1" noChangeAspect="1"/>
          </p:cNvPicPr>
          <p:nvPr>
            <p:ph sz="half" idx="2"/>
          </p:nvPr>
        </p:nvPicPr>
        <p:blipFill>
          <a:blip r:embed="rId4"/>
          <a:stretch>
            <a:fillRect/>
          </a:stretch>
        </p:blipFill>
        <p:spPr>
          <a:xfrm>
            <a:off x="3891018" y="3398993"/>
            <a:ext cx="7323634" cy="332249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13</a:t>
            </a:fld>
            <a:endParaRPr lang="en-US"/>
          </a:p>
        </p:txBody>
      </p:sp>
    </p:spTree>
    <p:extLst>
      <p:ext uri="{BB962C8B-B14F-4D97-AF65-F5344CB8AC3E}">
        <p14:creationId xmlns:p14="http://schemas.microsoft.com/office/powerpoint/2010/main" val="16911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normAutofit/>
          </a:bodyPr>
          <a:lstStyle/>
          <a:p>
            <a:r>
              <a:rPr lang="en-US" sz="2800" dirty="0">
                <a:latin typeface="+mn-lt"/>
                <a:hlinkClick r:id="rId2"/>
              </a:rPr>
              <a:t>Evidence of prior Japanese encephalitis virus activity in northern Kimberley (health.wa.gov.au)</a:t>
            </a:r>
            <a:endParaRPr lang="en-CA" sz="2800" dirty="0">
              <a:latin typeface="+mn-lt"/>
            </a:endParaRPr>
          </a:p>
        </p:txBody>
      </p:sp>
      <p:sp>
        <p:nvSpPr>
          <p:cNvPr id="3" name="Content Placeholder 2"/>
          <p:cNvSpPr>
            <a:spLocks noGrp="1"/>
          </p:cNvSpPr>
          <p:nvPr>
            <p:ph sz="half" idx="1"/>
          </p:nvPr>
        </p:nvSpPr>
        <p:spPr>
          <a:xfrm>
            <a:off x="390938" y="1766291"/>
            <a:ext cx="5433391" cy="4605886"/>
          </a:xfrm>
        </p:spPr>
        <p:txBody>
          <a:bodyPr/>
          <a:lstStyle/>
          <a:p>
            <a:r>
              <a:rPr lang="en-CA" dirty="0" smtClean="0"/>
              <a:t>1</a:t>
            </a:r>
            <a:r>
              <a:rPr lang="en-CA" baseline="30000" dirty="0" smtClean="0"/>
              <a:t>st</a:t>
            </a:r>
            <a:r>
              <a:rPr lang="en-CA" dirty="0" smtClean="0"/>
              <a:t> evidence of JE in Western Australia</a:t>
            </a:r>
          </a:p>
          <a:p>
            <a:r>
              <a:rPr lang="en-CA" dirty="0" smtClean="0"/>
              <a:t>Remote area 300 km west of Kununurra</a:t>
            </a:r>
          </a:p>
          <a:p>
            <a:r>
              <a:rPr lang="en-CA" dirty="0" smtClean="0"/>
              <a:t>2 Wild boar found seropositive </a:t>
            </a:r>
          </a:p>
          <a:p>
            <a:r>
              <a:rPr lang="en-CA" dirty="0" smtClean="0"/>
              <a:t>If habitat is suitable, and susceptible hosts are present, it will spread</a:t>
            </a:r>
            <a:endParaRPr lang="en-CA" dirty="0"/>
          </a:p>
        </p:txBody>
      </p:sp>
      <p:pic>
        <p:nvPicPr>
          <p:cNvPr id="7" name="Content Placeholder 6"/>
          <p:cNvPicPr>
            <a:picLocks noGrp="1" noChangeAspect="1"/>
          </p:cNvPicPr>
          <p:nvPr>
            <p:ph sz="half" idx="2"/>
          </p:nvPr>
        </p:nvPicPr>
        <p:blipFill>
          <a:blip r:embed="rId3"/>
          <a:stretch>
            <a:fillRect/>
          </a:stretch>
        </p:blipFill>
        <p:spPr>
          <a:xfrm>
            <a:off x="6096000" y="1466924"/>
            <a:ext cx="5040510" cy="4844208"/>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14</a:t>
            </a:fld>
            <a:endParaRPr lang="en-US"/>
          </a:p>
        </p:txBody>
      </p:sp>
      <p:sp>
        <p:nvSpPr>
          <p:cNvPr id="6" name="Title 1"/>
          <p:cNvSpPr txBox="1">
            <a:spLocks/>
          </p:cNvSpPr>
          <p:nvPr/>
        </p:nvSpPr>
        <p:spPr>
          <a:xfrm>
            <a:off x="6019800" y="410360"/>
            <a:ext cx="49264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400" dirty="0">
              <a:latin typeface="+mn-lt"/>
            </a:endParaRPr>
          </a:p>
        </p:txBody>
      </p:sp>
    </p:spTree>
    <p:extLst>
      <p:ext uri="{BB962C8B-B14F-4D97-AF65-F5344CB8AC3E}">
        <p14:creationId xmlns:p14="http://schemas.microsoft.com/office/powerpoint/2010/main" val="2046184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HPAI </a:t>
            </a:r>
            <a:r>
              <a:rPr lang="en-CA" b="1" dirty="0" smtClean="0">
                <a:latin typeface="+mn-lt"/>
              </a:rPr>
              <a:t>in Canada Update</a:t>
            </a:r>
            <a:endParaRPr lang="en-CA" b="1" dirty="0">
              <a:latin typeface="+mn-lt"/>
            </a:endParaRPr>
          </a:p>
        </p:txBody>
      </p:sp>
      <p:sp>
        <p:nvSpPr>
          <p:cNvPr id="3" name="Content Placeholder 2"/>
          <p:cNvSpPr>
            <a:spLocks noGrp="1"/>
          </p:cNvSpPr>
          <p:nvPr>
            <p:ph sz="half" idx="1"/>
          </p:nvPr>
        </p:nvSpPr>
        <p:spPr>
          <a:xfrm>
            <a:off x="737044" y="1993265"/>
            <a:ext cx="4789715" cy="3279775"/>
          </a:xfrm>
        </p:spPr>
        <p:txBody>
          <a:bodyPr>
            <a:normAutofit/>
          </a:bodyPr>
          <a:lstStyle/>
          <a:p>
            <a:pPr marL="0" indent="0">
              <a:buNone/>
            </a:pPr>
            <a:r>
              <a:rPr lang="en-CA" dirty="0"/>
              <a:t>As of </a:t>
            </a:r>
            <a:r>
              <a:rPr lang="en-CA" dirty="0" smtClean="0"/>
              <a:t>May 11, 2023:</a:t>
            </a:r>
            <a:endParaRPr lang="en-CA" dirty="0"/>
          </a:p>
          <a:p>
            <a:r>
              <a:rPr lang="en-CA" dirty="0"/>
              <a:t>Total of </a:t>
            </a:r>
            <a:r>
              <a:rPr lang="en-CA" dirty="0" smtClean="0"/>
              <a:t>322 </a:t>
            </a:r>
            <a:r>
              <a:rPr lang="en-CA" dirty="0"/>
              <a:t>infected premises</a:t>
            </a:r>
          </a:p>
          <a:p>
            <a:r>
              <a:rPr lang="en-CA" dirty="0" smtClean="0"/>
              <a:t>52 </a:t>
            </a:r>
            <a:r>
              <a:rPr lang="en-CA" dirty="0"/>
              <a:t>currently active</a:t>
            </a:r>
          </a:p>
          <a:p>
            <a:r>
              <a:rPr lang="en-CA" dirty="0" smtClean="0"/>
              <a:t>&gt;7.6 </a:t>
            </a:r>
            <a:r>
              <a:rPr lang="en-CA" dirty="0"/>
              <a:t>million </a:t>
            </a:r>
            <a:r>
              <a:rPr lang="en-CA" dirty="0" smtClean="0"/>
              <a:t>birds</a:t>
            </a:r>
          </a:p>
          <a:p>
            <a:pPr marL="0" indent="0">
              <a:buNone/>
            </a:pPr>
            <a:endParaRPr lang="en-CA"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15</a:t>
            </a:fld>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49899" y="1613806"/>
            <a:ext cx="6425924" cy="4819443"/>
          </a:xfrm>
        </p:spPr>
      </p:pic>
    </p:spTree>
    <p:extLst>
      <p:ext uri="{BB962C8B-B14F-4D97-AF65-F5344CB8AC3E}">
        <p14:creationId xmlns:p14="http://schemas.microsoft.com/office/powerpoint/2010/main" val="239199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4E7A136-B623-44AA-A653-F7B0DDAA2C31}" type="slidenum">
              <a:rPr lang="en-US" smtClean="0"/>
              <a:t>16</a:t>
            </a:fld>
            <a:endParaRPr lang="en-US"/>
          </a:p>
        </p:txBody>
      </p:sp>
      <p:sp>
        <p:nvSpPr>
          <p:cNvPr id="2" name="Title 1"/>
          <p:cNvSpPr>
            <a:spLocks noGrp="1"/>
          </p:cNvSpPr>
          <p:nvPr>
            <p:ph type="title" idx="4294967295"/>
          </p:nvPr>
        </p:nvSpPr>
        <p:spPr>
          <a:xfrm>
            <a:off x="335280" y="365125"/>
            <a:ext cx="11856720" cy="721995"/>
          </a:xfrm>
        </p:spPr>
        <p:txBody>
          <a:bodyPr>
            <a:normAutofit/>
          </a:bodyPr>
          <a:lstStyle/>
          <a:p>
            <a:r>
              <a:rPr lang="en-CA" b="1" dirty="0" smtClean="0"/>
              <a:t>Items of Interest</a:t>
            </a:r>
            <a:endParaRPr lang="en-CA" b="1" dirty="0"/>
          </a:p>
        </p:txBody>
      </p:sp>
      <p:sp>
        <p:nvSpPr>
          <p:cNvPr id="4" name="Content Placeholder 3"/>
          <p:cNvSpPr>
            <a:spLocks noGrp="1"/>
          </p:cNvSpPr>
          <p:nvPr>
            <p:ph sz="half" idx="4294967295"/>
          </p:nvPr>
        </p:nvSpPr>
        <p:spPr>
          <a:xfrm>
            <a:off x="568960" y="1690688"/>
            <a:ext cx="11155680" cy="3684588"/>
          </a:xfrm>
        </p:spPr>
        <p:txBody>
          <a:bodyPr>
            <a:normAutofit/>
          </a:bodyPr>
          <a:lstStyle/>
          <a:p>
            <a:pPr marL="0" indent="0">
              <a:buNone/>
            </a:pPr>
            <a:r>
              <a:rPr lang="en-US" sz="2000" b="1" dirty="0" smtClean="0"/>
              <a:t>Scientific Findings</a:t>
            </a:r>
            <a:endParaRPr lang="en-US" sz="2000" b="1" dirty="0" smtClean="0">
              <a:hlinkClick r:id="rId2"/>
            </a:endParaRPr>
          </a:p>
          <a:p>
            <a:r>
              <a:rPr lang="en-US" sz="2000" dirty="0" smtClean="0">
                <a:hlinkClick r:id="rId2"/>
              </a:rPr>
              <a:t>Pathogens </a:t>
            </a:r>
            <a:r>
              <a:rPr lang="en-US" sz="2000" dirty="0">
                <a:hlinkClick r:id="rId2"/>
              </a:rPr>
              <a:t>| Free Full-Text | Feral Swine as Indirect Indicators of Environmental Anthrax Contamination and Potential Mechanical Vectors of Infectious Spores </a:t>
            </a:r>
            <a:r>
              <a:rPr lang="en-US" sz="2000" dirty="0" smtClean="0">
                <a:hlinkClick r:id="rId2"/>
              </a:rPr>
              <a:t>(mdpi.com)</a:t>
            </a:r>
            <a:endParaRPr lang="en-US" sz="2000" dirty="0" smtClean="0"/>
          </a:p>
          <a:p>
            <a:r>
              <a:rPr lang="en-US" sz="2000" dirty="0">
                <a:hlinkClick r:id="rId3"/>
              </a:rPr>
              <a:t>Viability of African Swine Fever Virus with the Shallow Burial with Carbon Carcass Disposal Method - PubMed (nih.gov</a:t>
            </a:r>
            <a:r>
              <a:rPr lang="en-US" sz="2000" dirty="0" smtClean="0">
                <a:hlinkClick r:id="rId3"/>
              </a:rPr>
              <a:t>)</a:t>
            </a:r>
            <a:endParaRPr lang="en-US" sz="2000" dirty="0" smtClean="0"/>
          </a:p>
          <a:p>
            <a:r>
              <a:rPr lang="en-US" sz="2000" dirty="0">
                <a:hlinkClick r:id="rId4"/>
              </a:rPr>
              <a:t>Composting of Wild Boar Carcasses in Lithuania Leads to Inactivation of African Swine Fever Virus in Wintertime - PubMed (nih.gov)</a:t>
            </a:r>
            <a:endParaRPr lang="en-US" sz="2000" dirty="0" smtClean="0"/>
          </a:p>
          <a:p>
            <a:r>
              <a:rPr lang="en-US" sz="2000" dirty="0" smtClean="0">
                <a:hlinkClick r:id="rId5"/>
              </a:rPr>
              <a:t>Viruses </a:t>
            </a:r>
            <a:r>
              <a:rPr lang="en-US" sz="2000" dirty="0">
                <a:hlinkClick r:id="rId5"/>
              </a:rPr>
              <a:t>| Free Full-Text | </a:t>
            </a:r>
            <a:r>
              <a:rPr lang="en-US" sz="2000" dirty="0" smtClean="0">
                <a:hlinkClick r:id="rId5"/>
              </a:rPr>
              <a:t>Zoonotic </a:t>
            </a:r>
            <a:r>
              <a:rPr lang="en-US" sz="2000" dirty="0">
                <a:hlinkClick r:id="rId5"/>
              </a:rPr>
              <a:t>Animal Influenza Virus and Potential Mixing Vessel Hosts (mdpi.com</a:t>
            </a:r>
            <a:r>
              <a:rPr lang="en-US" sz="2000" dirty="0" smtClean="0">
                <a:hlinkClick r:id="rId5"/>
              </a:rPr>
              <a:t>)</a:t>
            </a:r>
            <a:endParaRPr lang="en-US" sz="2000" dirty="0" smtClean="0"/>
          </a:p>
          <a:p>
            <a:pPr marL="0" indent="0">
              <a:buNone/>
            </a:pPr>
            <a:r>
              <a:rPr lang="en-US" sz="2000" b="1" dirty="0" smtClean="0"/>
              <a:t>SHIC Webinars</a:t>
            </a:r>
            <a:endParaRPr lang="en-US" sz="2000" b="1" dirty="0"/>
          </a:p>
          <a:p>
            <a:r>
              <a:rPr lang="en-US" sz="2000" dirty="0" err="1">
                <a:hlinkClick r:id="rId6"/>
              </a:rPr>
              <a:t>Actinobacillus</a:t>
            </a:r>
            <a:r>
              <a:rPr lang="en-US" sz="2000" dirty="0">
                <a:hlinkClick r:id="rId6"/>
              </a:rPr>
              <a:t> </a:t>
            </a:r>
            <a:r>
              <a:rPr lang="en-US" sz="2000" dirty="0" err="1">
                <a:hlinkClick r:id="rId6"/>
              </a:rPr>
              <a:t>pleuropneumoniae</a:t>
            </a:r>
            <a:r>
              <a:rPr lang="en-US" sz="2000" dirty="0">
                <a:hlinkClick r:id="rId6"/>
              </a:rPr>
              <a:t> (APP) Management Webinar.mp4 | Powered by </a:t>
            </a:r>
            <a:r>
              <a:rPr lang="en-US" sz="2000" dirty="0" smtClean="0">
                <a:hlinkClick r:id="rId6"/>
              </a:rPr>
              <a:t>Box</a:t>
            </a:r>
            <a:endParaRPr lang="en-US" sz="2000" dirty="0" smtClean="0"/>
          </a:p>
          <a:p>
            <a:endParaRPr lang="en-US" sz="2000" dirty="0" smtClean="0"/>
          </a:p>
          <a:p>
            <a:endParaRPr lang="en-CA" sz="2000" dirty="0"/>
          </a:p>
        </p:txBody>
      </p:sp>
    </p:spTree>
    <p:extLst>
      <p:ext uri="{BB962C8B-B14F-4D97-AF65-F5344CB8AC3E}">
        <p14:creationId xmlns:p14="http://schemas.microsoft.com/office/powerpoint/2010/main" val="69048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rPr>
              <a:t>ASF spread – </a:t>
            </a:r>
            <a:r>
              <a:rPr lang="en-CA" b="1" dirty="0" smtClean="0">
                <a:latin typeface="+mn-lt"/>
              </a:rPr>
              <a:t>Q1 &gt;</a:t>
            </a:r>
            <a:r>
              <a:rPr lang="en-CA" b="1" dirty="0">
                <a:latin typeface="+mn-lt"/>
              </a:rPr>
              <a:t> </a:t>
            </a:r>
            <a:r>
              <a:rPr lang="en-CA" b="1" dirty="0" smtClean="0">
                <a:latin typeface="+mn-lt"/>
              </a:rPr>
              <a:t>2148 </a:t>
            </a:r>
            <a:r>
              <a:rPr lang="en-CA" b="1" dirty="0">
                <a:latin typeface="+mn-lt"/>
              </a:rPr>
              <a:t>events reported (</a:t>
            </a:r>
            <a:r>
              <a:rPr lang="en-CA" b="1" i="1" dirty="0">
                <a:latin typeface="+mn-lt"/>
                <a:hlinkClick r:id="rId3"/>
              </a:rPr>
              <a:t>Empress </a:t>
            </a:r>
            <a:r>
              <a:rPr lang="en-CA" b="1" i="1" dirty="0" err="1">
                <a:latin typeface="+mn-lt"/>
                <a:hlinkClick r:id="rId3"/>
              </a:rPr>
              <a:t>i</a:t>
            </a:r>
            <a:r>
              <a:rPr lang="en-CA" b="1" dirty="0">
                <a:latin typeface="+mn-lt"/>
              </a:rPr>
              <a:t>) in </a:t>
            </a:r>
            <a:r>
              <a:rPr lang="en-CA" b="1" dirty="0" smtClean="0">
                <a:latin typeface="+mn-lt"/>
              </a:rPr>
              <a:t>Q2 </a:t>
            </a:r>
            <a:r>
              <a:rPr lang="en-CA" b="1" dirty="0">
                <a:latin typeface="+mn-lt"/>
              </a:rPr>
              <a:t>so far - </a:t>
            </a:r>
            <a:r>
              <a:rPr lang="en-CA" b="1" dirty="0" smtClean="0">
                <a:latin typeface="+mn-lt"/>
              </a:rPr>
              <a:t>472</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pic>
        <p:nvPicPr>
          <p:cNvPr id="11" name="Content Placeholder 10"/>
          <p:cNvPicPr>
            <a:picLocks noGrp="1" noChangeAspect="1"/>
          </p:cNvPicPr>
          <p:nvPr>
            <p:ph sz="half" idx="2"/>
          </p:nvPr>
        </p:nvPicPr>
        <p:blipFill>
          <a:blip r:embed="rId4"/>
          <a:stretch>
            <a:fillRect/>
          </a:stretch>
        </p:blipFill>
        <p:spPr>
          <a:xfrm>
            <a:off x="6235038" y="2164080"/>
            <a:ext cx="5570882" cy="4691270"/>
          </a:xfrm>
          <a:prstGeom prst="rect">
            <a:avLst/>
          </a:prstGeom>
        </p:spPr>
      </p:pic>
      <p:pic>
        <p:nvPicPr>
          <p:cNvPr id="13" name="Content Placeholder 12"/>
          <p:cNvPicPr>
            <a:picLocks noGrp="1" noChangeAspect="1"/>
          </p:cNvPicPr>
          <p:nvPr>
            <p:ph sz="half" idx="1"/>
          </p:nvPr>
        </p:nvPicPr>
        <p:blipFill>
          <a:blip r:embed="rId5"/>
          <a:stretch>
            <a:fillRect/>
          </a:stretch>
        </p:blipFill>
        <p:spPr>
          <a:xfrm>
            <a:off x="264177" y="2164080"/>
            <a:ext cx="5696542" cy="4691270"/>
          </a:xfrm>
          <a:prstGeom prst="rect">
            <a:avLst/>
          </a:prstGeom>
        </p:spPr>
      </p:pic>
    </p:spTree>
    <p:extLst>
      <p:ext uri="{BB962C8B-B14F-4D97-AF65-F5344CB8AC3E}">
        <p14:creationId xmlns:p14="http://schemas.microsoft.com/office/powerpoint/2010/main" val="273675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03910" y="1513934"/>
            <a:ext cx="6181725" cy="4482053"/>
          </a:xfrm>
          <a:prstGeom prst="rect">
            <a:avLst/>
          </a:prstGeom>
        </p:spPr>
      </p:pic>
      <p:sp>
        <p:nvSpPr>
          <p:cNvPr id="2" name="Title 1"/>
          <p:cNvSpPr>
            <a:spLocks noGrp="1"/>
          </p:cNvSpPr>
          <p:nvPr>
            <p:ph type="title"/>
          </p:nvPr>
        </p:nvSpPr>
        <p:spPr>
          <a:xfrm>
            <a:off x="838200" y="0"/>
            <a:ext cx="10515600" cy="1325563"/>
          </a:xfrm>
        </p:spPr>
        <p:txBody>
          <a:bodyPr>
            <a:normAutofit/>
          </a:bodyPr>
          <a:lstStyle/>
          <a:p>
            <a:r>
              <a:rPr lang="en-CA" b="1" dirty="0" smtClean="0">
                <a:latin typeface="+mn-lt"/>
              </a:rPr>
              <a:t>Specific ASF Cases of Interest</a:t>
            </a:r>
            <a:endParaRPr lang="en-CA" b="1" dirty="0">
              <a:latin typeface="+mn-lt"/>
            </a:endParaRPr>
          </a:p>
        </p:txBody>
      </p:sp>
      <p:sp>
        <p:nvSpPr>
          <p:cNvPr id="3" name="Content Placeholder 2"/>
          <p:cNvSpPr>
            <a:spLocks noGrp="1"/>
          </p:cNvSpPr>
          <p:nvPr>
            <p:ph sz="half" idx="1"/>
          </p:nvPr>
        </p:nvSpPr>
        <p:spPr>
          <a:xfrm>
            <a:off x="386986" y="1699591"/>
            <a:ext cx="5181600" cy="4656775"/>
          </a:xfrm>
        </p:spPr>
        <p:txBody>
          <a:bodyPr>
            <a:normAutofit lnSpcReduction="10000"/>
          </a:bodyPr>
          <a:lstStyle/>
          <a:p>
            <a:r>
              <a:rPr lang="en-US" dirty="0">
                <a:hlinkClick r:id="rId4"/>
              </a:rPr>
              <a:t>China's pig farms battle new surge in African swine fever | Reuters</a:t>
            </a:r>
            <a:endParaRPr lang="en-US" dirty="0"/>
          </a:p>
          <a:p>
            <a:pPr lvl="1"/>
            <a:r>
              <a:rPr lang="en-US" dirty="0"/>
              <a:t>Cases increased after the New Year’s holiday (Q1 Mar</a:t>
            </a:r>
            <a:r>
              <a:rPr lang="en-US" dirty="0" smtClean="0"/>
              <a:t>)</a:t>
            </a:r>
          </a:p>
          <a:p>
            <a:pPr lvl="1">
              <a:spcAft>
                <a:spcPts val="600"/>
              </a:spcAft>
            </a:pPr>
            <a:r>
              <a:rPr lang="en-US" dirty="0" smtClean="0"/>
              <a:t>Last reports to WOAH Jan 2021</a:t>
            </a:r>
          </a:p>
          <a:p>
            <a:r>
              <a:rPr lang="en-CA" dirty="0" smtClean="0"/>
              <a:t>Indonesia </a:t>
            </a:r>
            <a:r>
              <a:rPr lang="en-CA" dirty="0"/>
              <a:t>case very close to Australia (Q1 Feb)</a:t>
            </a:r>
          </a:p>
          <a:p>
            <a:pPr lvl="1"/>
            <a:r>
              <a:rPr lang="en-CA" dirty="0"/>
              <a:t>Reporting impacts due to FMD</a:t>
            </a:r>
            <a:r>
              <a:rPr lang="en-CA" dirty="0" smtClean="0"/>
              <a:t>?</a:t>
            </a:r>
          </a:p>
          <a:p>
            <a:pPr marL="457200" lvl="1" indent="0">
              <a:buNone/>
            </a:pPr>
            <a:endParaRPr lang="en-CA" dirty="0"/>
          </a:p>
          <a:p>
            <a:r>
              <a:rPr lang="en-CA" dirty="0" smtClean="0"/>
              <a:t>Italy, very big geographic jump (Q2 cases from late April-May)</a:t>
            </a:r>
          </a:p>
          <a:p>
            <a:pPr marL="0" indent="0">
              <a:buNone/>
            </a:pPr>
            <a:endParaRPr lang="en-CA"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a:p>
        </p:txBody>
      </p:sp>
      <p:pic>
        <p:nvPicPr>
          <p:cNvPr id="6" name="Content Placeholder 5"/>
          <p:cNvPicPr>
            <a:picLocks noGrp="1" noChangeAspect="1"/>
          </p:cNvPicPr>
          <p:nvPr>
            <p:ph sz="half" idx="2"/>
          </p:nvPr>
        </p:nvPicPr>
        <p:blipFill>
          <a:blip r:embed="rId5"/>
          <a:stretch>
            <a:fillRect/>
          </a:stretch>
        </p:blipFill>
        <p:spPr>
          <a:xfrm>
            <a:off x="6003910" y="1872177"/>
            <a:ext cx="5997547" cy="3765566"/>
          </a:xfrm>
          <a:prstGeom prst="rect">
            <a:avLst/>
          </a:prstGeom>
        </p:spPr>
      </p:pic>
    </p:spTree>
    <p:extLst>
      <p:ext uri="{BB962C8B-B14F-4D97-AF65-F5344CB8AC3E}">
        <p14:creationId xmlns:p14="http://schemas.microsoft.com/office/powerpoint/2010/main" val="33250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hlinkClick r:id="rId3"/>
              </a:rPr>
              <a:t>New ASF Strategy in Dominican Republic</a:t>
            </a:r>
            <a:endParaRPr lang="en-CA" b="1" dirty="0">
              <a:latin typeface="+mn-lt"/>
            </a:endParaRPr>
          </a:p>
        </p:txBody>
      </p:sp>
      <p:sp>
        <p:nvSpPr>
          <p:cNvPr id="3" name="Content Placeholder 2"/>
          <p:cNvSpPr>
            <a:spLocks noGrp="1"/>
          </p:cNvSpPr>
          <p:nvPr>
            <p:ph sz="half" idx="1"/>
          </p:nvPr>
        </p:nvSpPr>
        <p:spPr/>
        <p:txBody>
          <a:bodyPr>
            <a:normAutofit lnSpcReduction="10000"/>
          </a:bodyPr>
          <a:lstStyle/>
          <a:p>
            <a:r>
              <a:rPr lang="en-CA" dirty="0" smtClean="0"/>
              <a:t>Shifted from eradication to managing the disease</a:t>
            </a:r>
          </a:p>
          <a:p>
            <a:r>
              <a:rPr lang="en-CA" dirty="0" smtClean="0"/>
              <a:t>Positive rate has changed over time from 40% to ~10%</a:t>
            </a:r>
          </a:p>
          <a:p>
            <a:r>
              <a:rPr lang="en-CA" dirty="0" smtClean="0"/>
              <a:t>New Regulatory Requirements </a:t>
            </a:r>
          </a:p>
          <a:p>
            <a:pPr lvl="1"/>
            <a:r>
              <a:rPr lang="en-CA" dirty="0" smtClean="0"/>
              <a:t>Testing q21 days if &gt;25 pigs on farm</a:t>
            </a:r>
          </a:p>
          <a:p>
            <a:pPr lvl="1"/>
            <a:r>
              <a:rPr lang="en-CA" dirty="0" smtClean="0"/>
              <a:t>Mandatory reporting of suspicion of disease</a:t>
            </a:r>
          </a:p>
          <a:p>
            <a:pPr lvl="1"/>
            <a:r>
              <a:rPr lang="en-CA" dirty="0" smtClean="0"/>
              <a:t>Prohibition on restocking positive sites</a:t>
            </a:r>
          </a:p>
        </p:txBody>
      </p:sp>
      <p:pic>
        <p:nvPicPr>
          <p:cNvPr id="6" name="Content Placeholder 5"/>
          <p:cNvPicPr>
            <a:picLocks noGrp="1" noChangeAspect="1"/>
          </p:cNvPicPr>
          <p:nvPr>
            <p:ph sz="half" idx="2"/>
          </p:nvPr>
        </p:nvPicPr>
        <p:blipFill>
          <a:blip r:embed="rId4"/>
          <a:stretch>
            <a:fillRect/>
          </a:stretch>
        </p:blipFill>
        <p:spPr>
          <a:xfrm>
            <a:off x="6221896" y="1993039"/>
            <a:ext cx="5668024" cy="363250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Tree>
    <p:extLst>
      <p:ext uri="{BB962C8B-B14F-4D97-AF65-F5344CB8AC3E}">
        <p14:creationId xmlns:p14="http://schemas.microsoft.com/office/powerpoint/2010/main" val="2567248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a:latin typeface="+mn-lt"/>
                <a:hlinkClick r:id="rId3"/>
              </a:rPr>
              <a:t>The prospect of a vaccine for </a:t>
            </a:r>
            <a:r>
              <a:rPr lang="fr-FR" sz="2800" b="1" dirty="0" err="1">
                <a:latin typeface="+mn-lt"/>
                <a:hlinkClick r:id="rId3"/>
              </a:rPr>
              <a:t>African</a:t>
            </a:r>
            <a:r>
              <a:rPr lang="fr-FR" sz="2800" b="1" dirty="0">
                <a:latin typeface="+mn-lt"/>
                <a:hlinkClick r:id="rId3"/>
              </a:rPr>
              <a:t> </a:t>
            </a:r>
            <a:r>
              <a:rPr lang="fr-FR" sz="2800" b="1" dirty="0" err="1">
                <a:latin typeface="+mn-lt"/>
                <a:hlinkClick r:id="rId3"/>
              </a:rPr>
              <a:t>swine</a:t>
            </a:r>
            <a:r>
              <a:rPr lang="fr-FR" sz="2800" b="1" dirty="0">
                <a:latin typeface="+mn-lt"/>
                <a:hlinkClick r:id="rId3"/>
              </a:rPr>
              <a:t> </a:t>
            </a:r>
            <a:r>
              <a:rPr lang="fr-FR" sz="2800" b="1" dirty="0" err="1">
                <a:latin typeface="+mn-lt"/>
                <a:hlinkClick r:id="rId3"/>
              </a:rPr>
              <a:t>fever</a:t>
            </a:r>
            <a:r>
              <a:rPr lang="fr-FR" sz="2800" b="1" dirty="0">
                <a:latin typeface="+mn-lt"/>
                <a:hlinkClick r:id="rId3"/>
              </a:rPr>
              <a:t> | Anses - Agence nationale de sécurité sanitaire de l’alimentation, de l’environnement et du travail</a:t>
            </a:r>
            <a:endParaRPr lang="en-CA" sz="2800" b="1" dirty="0">
              <a:latin typeface="+mn-lt"/>
            </a:endParaRPr>
          </a:p>
        </p:txBody>
      </p:sp>
      <p:sp>
        <p:nvSpPr>
          <p:cNvPr id="3" name="Content Placeholder 2"/>
          <p:cNvSpPr>
            <a:spLocks noGrp="1"/>
          </p:cNvSpPr>
          <p:nvPr>
            <p:ph sz="half" idx="1"/>
          </p:nvPr>
        </p:nvSpPr>
        <p:spPr/>
        <p:txBody>
          <a:bodyPr/>
          <a:lstStyle/>
          <a:p>
            <a:r>
              <a:rPr lang="en-CA" dirty="0" smtClean="0"/>
              <a:t>ANSES – National Reference Lab for ASF</a:t>
            </a:r>
          </a:p>
          <a:p>
            <a:r>
              <a:rPr lang="en-CA" dirty="0" smtClean="0"/>
              <a:t>Unintentionally created an attenuated variant of the current circulating strain in the European Union</a:t>
            </a:r>
          </a:p>
          <a:p>
            <a:r>
              <a:rPr lang="en-CA" dirty="0" smtClean="0"/>
              <a:t>Caused only mild fever</a:t>
            </a:r>
          </a:p>
          <a:p>
            <a:r>
              <a:rPr lang="en-CA" dirty="0" smtClean="0"/>
              <a:t>Protective within 2 weeks of vaccination in experimental studies</a:t>
            </a:r>
          </a:p>
          <a:p>
            <a:endParaRPr lang="en-CA" dirty="0"/>
          </a:p>
        </p:txBody>
      </p:sp>
      <p:sp>
        <p:nvSpPr>
          <p:cNvPr id="4" name="Content Placeholder 3"/>
          <p:cNvSpPr>
            <a:spLocks noGrp="1"/>
          </p:cNvSpPr>
          <p:nvPr>
            <p:ph sz="half" idx="2"/>
          </p:nvPr>
        </p:nvSpPr>
        <p:spPr/>
        <p:txBody>
          <a:bodyPr/>
          <a:lstStyle/>
          <a:p>
            <a:r>
              <a:rPr lang="en-CA" dirty="0" smtClean="0"/>
              <a:t>Verification of transmissibility between pigs, and ability to revert to pathogenic strain are still pending</a:t>
            </a:r>
          </a:p>
          <a:p>
            <a:r>
              <a:rPr lang="en-CA" dirty="0" smtClean="0"/>
              <a:t>Expected that initial target will be wild boar population (oral baits)</a:t>
            </a:r>
          </a:p>
          <a:p>
            <a:r>
              <a:rPr lang="en-CA" dirty="0" smtClean="0">
                <a:hlinkClick r:id="rId4"/>
              </a:rPr>
              <a:t>Study published </a:t>
            </a:r>
            <a:r>
              <a:rPr lang="en-CA" dirty="0" smtClean="0"/>
              <a:t>Dec 2022</a:t>
            </a:r>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dirty="0"/>
          </a:p>
        </p:txBody>
      </p:sp>
    </p:spTree>
    <p:extLst>
      <p:ext uri="{BB962C8B-B14F-4D97-AF65-F5344CB8AC3E}">
        <p14:creationId xmlns:p14="http://schemas.microsoft.com/office/powerpoint/2010/main" val="208077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b="1" dirty="0" smtClean="0">
                <a:latin typeface="+mn-lt"/>
              </a:rPr>
              <a:t>Healthy pigs inoculated with Georgia or attenuated 989 strains</a:t>
            </a:r>
            <a:endParaRPr lang="en-CA" b="1" dirty="0">
              <a:latin typeface="+mn-lt"/>
            </a:endParaRPr>
          </a:p>
        </p:txBody>
      </p:sp>
      <p:pic>
        <p:nvPicPr>
          <p:cNvPr id="9" name="Content Placeholder 8"/>
          <p:cNvPicPr>
            <a:picLocks noGrp="1" noChangeAspect="1"/>
          </p:cNvPicPr>
          <p:nvPr>
            <p:ph idx="1"/>
          </p:nvPr>
        </p:nvPicPr>
        <p:blipFill>
          <a:blip r:embed="rId3"/>
          <a:stretch>
            <a:fillRect/>
          </a:stretch>
        </p:blipFill>
        <p:spPr>
          <a:xfrm>
            <a:off x="0" y="1972967"/>
            <a:ext cx="11975991" cy="4101121"/>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spTree>
    <p:extLst>
      <p:ext uri="{BB962C8B-B14F-4D97-AF65-F5344CB8AC3E}">
        <p14:creationId xmlns:p14="http://schemas.microsoft.com/office/powerpoint/2010/main" val="1554272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794422" y="79175"/>
            <a:ext cx="7157452" cy="6778825"/>
          </a:xfrm>
          <a:prstGeom prst="rect">
            <a:avLst/>
          </a:prstGeom>
        </p:spPr>
      </p:pic>
      <p:sp>
        <p:nvSpPr>
          <p:cNvPr id="4" name="Slide Number Placeholder 3"/>
          <p:cNvSpPr>
            <a:spLocks noGrp="1"/>
          </p:cNvSpPr>
          <p:nvPr>
            <p:ph type="sldNum" sz="quarter" idx="12"/>
          </p:nvPr>
        </p:nvSpPr>
        <p:spPr/>
        <p:txBody>
          <a:bodyPr/>
          <a:lstStyle/>
          <a:p>
            <a:fld id="{C4E7A136-B623-44AA-A653-F7B0DDAA2C31}" type="slidenum">
              <a:rPr lang="en-US" smtClean="0"/>
              <a:t>7</a:t>
            </a:fld>
            <a:endParaRPr lang="en-US"/>
          </a:p>
        </p:txBody>
      </p:sp>
      <p:sp>
        <p:nvSpPr>
          <p:cNvPr id="6" name="TextBox 5"/>
          <p:cNvSpPr txBox="1"/>
          <p:nvPr/>
        </p:nvSpPr>
        <p:spPr>
          <a:xfrm>
            <a:off x="296563" y="963826"/>
            <a:ext cx="4497860" cy="5262979"/>
          </a:xfrm>
          <a:prstGeom prst="rect">
            <a:avLst/>
          </a:prstGeom>
          <a:noFill/>
        </p:spPr>
        <p:txBody>
          <a:bodyPr wrap="square" rtlCol="0">
            <a:spAutoFit/>
          </a:bodyPr>
          <a:lstStyle/>
          <a:p>
            <a:pPr marL="457200" indent="-457200">
              <a:buFont typeface="Arial" panose="020B0604020202020204" pitchFamily="34" charset="0"/>
              <a:buChar char="•"/>
            </a:pPr>
            <a:r>
              <a:rPr lang="en-CA" sz="2800" dirty="0" smtClean="0"/>
              <a:t>One month post vaccination, pigs vaccinated with the attenuated strain do not develop fever after exposure to the Georgia strain</a:t>
            </a:r>
          </a:p>
          <a:p>
            <a:pPr marL="457200" indent="-457200">
              <a:buFont typeface="Arial" panose="020B0604020202020204" pitchFamily="34" charset="0"/>
              <a:buChar char="•"/>
            </a:pPr>
            <a:r>
              <a:rPr lang="en-CA" sz="2800" dirty="0" smtClean="0"/>
              <a:t>Unvaccinated pigs spike a fever and are euthanized ~6 dpi</a:t>
            </a:r>
          </a:p>
          <a:p>
            <a:pPr marL="457200" indent="-457200">
              <a:buFont typeface="Arial" panose="020B0604020202020204" pitchFamily="34" charset="0"/>
              <a:buChar char="•"/>
            </a:pPr>
            <a:r>
              <a:rPr lang="en-CA" sz="2800" dirty="0" smtClean="0"/>
              <a:t>Results duplicated at 14 days post vaccination</a:t>
            </a:r>
            <a:endParaRPr lang="en-CA" sz="2800" dirty="0"/>
          </a:p>
        </p:txBody>
      </p:sp>
    </p:spTree>
    <p:extLst>
      <p:ext uri="{BB962C8B-B14F-4D97-AF65-F5344CB8AC3E}">
        <p14:creationId xmlns:p14="http://schemas.microsoft.com/office/powerpoint/2010/main" val="91176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3405"/>
            <a:ext cx="10515600" cy="1252817"/>
          </a:xfrm>
        </p:spPr>
        <p:txBody>
          <a:bodyPr>
            <a:normAutofit fontScale="90000"/>
          </a:bodyPr>
          <a:lstStyle/>
          <a:p>
            <a:r>
              <a:rPr lang="en-US" sz="3200" b="1" dirty="0">
                <a:latin typeface="+mn-lt"/>
                <a:hlinkClick r:id="rId2"/>
              </a:rPr>
              <a:t>Enhanced passive surveillance to early detect African and classical swine fevers – WOAH – </a:t>
            </a:r>
            <a:r>
              <a:rPr lang="en-US" sz="3200" b="1">
                <a:latin typeface="+mn-lt"/>
                <a:hlinkClick r:id="rId2"/>
              </a:rPr>
              <a:t>World </a:t>
            </a:r>
            <a:r>
              <a:rPr lang="en-US" sz="3200" b="1" smtClean="0">
                <a:latin typeface="+mn-lt"/>
                <a:hlinkClick r:id="rId2"/>
              </a:rPr>
              <a:t>Organisation </a:t>
            </a:r>
            <a:r>
              <a:rPr lang="en-US" sz="3200" b="1" dirty="0">
                <a:latin typeface="+mn-lt"/>
                <a:hlinkClick r:id="rId2"/>
              </a:rPr>
              <a:t>for Animal </a:t>
            </a:r>
            <a:r>
              <a:rPr lang="en-US" sz="3200" b="1" dirty="0" smtClean="0">
                <a:latin typeface="+mn-lt"/>
                <a:hlinkClick r:id="rId2"/>
              </a:rPr>
              <a:t>Health</a:t>
            </a:r>
            <a:r>
              <a:rPr lang="en-CA" sz="3200" b="1" dirty="0">
                <a:latin typeface="+mn-lt"/>
              </a:rPr>
              <a:t/>
            </a:r>
            <a:br>
              <a:rPr lang="en-CA" sz="3200" b="1" dirty="0">
                <a:latin typeface="+mn-lt"/>
              </a:rPr>
            </a:br>
            <a:endParaRPr lang="en-CA" sz="3200" b="1" dirty="0">
              <a:latin typeface="+mn-lt"/>
            </a:endParaRPr>
          </a:p>
        </p:txBody>
      </p:sp>
      <p:sp>
        <p:nvSpPr>
          <p:cNvPr id="3" name="Content Placeholder 2"/>
          <p:cNvSpPr>
            <a:spLocks noGrp="1"/>
          </p:cNvSpPr>
          <p:nvPr>
            <p:ph sz="half" idx="1"/>
          </p:nvPr>
        </p:nvSpPr>
        <p:spPr>
          <a:xfrm>
            <a:off x="816935" y="1825625"/>
            <a:ext cx="5181600" cy="4234932"/>
          </a:xfrm>
        </p:spPr>
        <p:txBody>
          <a:bodyPr>
            <a:normAutofit lnSpcReduction="10000"/>
          </a:bodyPr>
          <a:lstStyle/>
          <a:p>
            <a:r>
              <a:rPr lang="en-CA" dirty="0" smtClean="0"/>
              <a:t>Pilot Project to determine if EPS could be used for early detection of ASF and CSF</a:t>
            </a:r>
          </a:p>
          <a:p>
            <a:r>
              <a:rPr lang="en-CA" dirty="0" smtClean="0"/>
              <a:t>2 farms in Dominican Republic</a:t>
            </a:r>
          </a:p>
          <a:p>
            <a:r>
              <a:rPr lang="en-CA" dirty="0" smtClean="0"/>
              <a:t>Followed for 10 weeks</a:t>
            </a:r>
          </a:p>
          <a:p>
            <a:r>
              <a:rPr lang="en-CA" dirty="0" smtClean="0"/>
              <a:t>Assigned a risk score based on:</a:t>
            </a:r>
          </a:p>
          <a:p>
            <a:pPr lvl="1"/>
            <a:r>
              <a:rPr lang="en-CA" dirty="0" smtClean="0"/>
              <a:t>Biosecurity background</a:t>
            </a:r>
          </a:p>
          <a:p>
            <a:pPr lvl="1"/>
            <a:r>
              <a:rPr lang="en-CA" dirty="0" smtClean="0"/>
              <a:t>Routine observation of clinical signs/syndromes</a:t>
            </a:r>
          </a:p>
          <a:p>
            <a:pPr lvl="1"/>
            <a:r>
              <a:rPr lang="en-CA" dirty="0" smtClean="0"/>
              <a:t>Necropsy Results</a:t>
            </a:r>
            <a:endParaRPr lang="en-CA" dirty="0"/>
          </a:p>
        </p:txBody>
      </p:sp>
      <p:sp>
        <p:nvSpPr>
          <p:cNvPr id="4" name="Content Placeholder 3"/>
          <p:cNvSpPr>
            <a:spLocks noGrp="1"/>
          </p:cNvSpPr>
          <p:nvPr>
            <p:ph sz="half" idx="2"/>
          </p:nvPr>
        </p:nvSpPr>
        <p:spPr/>
        <p:txBody>
          <a:bodyPr>
            <a:normAutofit lnSpcReduction="10000"/>
          </a:bodyPr>
          <a:lstStyle/>
          <a:p>
            <a:r>
              <a:rPr lang="en-US" dirty="0" smtClean="0"/>
              <a:t>Looked at temporal variation in the scores assigned for each factor</a:t>
            </a:r>
          </a:p>
          <a:p>
            <a:r>
              <a:rPr lang="en-US" dirty="0" smtClean="0"/>
              <a:t>Anomaly detection algorithm triggers testing</a:t>
            </a:r>
          </a:p>
          <a:p>
            <a:endParaRPr lang="en-US"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spTree>
    <p:extLst>
      <p:ext uri="{BB962C8B-B14F-4D97-AF65-F5344CB8AC3E}">
        <p14:creationId xmlns:p14="http://schemas.microsoft.com/office/powerpoint/2010/main" val="61082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0154"/>
          </a:xfrm>
        </p:spPr>
        <p:txBody>
          <a:bodyPr/>
          <a:lstStyle/>
          <a:p>
            <a:r>
              <a:rPr lang="en-CA" b="1" dirty="0" smtClean="0">
                <a:latin typeface="+mn-lt"/>
              </a:rPr>
              <a:t>FMD Hazard Trend</a:t>
            </a:r>
            <a:endParaRPr lang="en-CA" b="1" dirty="0">
              <a:latin typeface="+mn-lt"/>
            </a:endParaRPr>
          </a:p>
        </p:txBody>
      </p:sp>
      <p:pic>
        <p:nvPicPr>
          <p:cNvPr id="6" name="Content Placeholder 5"/>
          <p:cNvPicPr>
            <a:picLocks noGrp="1" noChangeAspect="1"/>
          </p:cNvPicPr>
          <p:nvPr>
            <p:ph sz="half" idx="2"/>
          </p:nvPr>
        </p:nvPicPr>
        <p:blipFill>
          <a:blip r:embed="rId3"/>
          <a:stretch>
            <a:fillRect/>
          </a:stretch>
        </p:blipFill>
        <p:spPr>
          <a:xfrm>
            <a:off x="1598955" y="1209500"/>
            <a:ext cx="8792565" cy="514686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11919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10298</TotalTime>
  <Words>1179</Words>
  <Application>Microsoft Office PowerPoint</Application>
  <PresentationFormat>Widescreen</PresentationFormat>
  <Paragraphs>123</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Community for Emerging and Zoonotic Diseases Signals of Interest for CSHIN Q1</vt:lpstr>
      <vt:lpstr>ASF spread – Q1 &gt; 2148 events reported (Empress i) in Q2 so far - 472</vt:lpstr>
      <vt:lpstr>Specific ASF Cases of Interest</vt:lpstr>
      <vt:lpstr>New ASF Strategy in Dominican Republic</vt:lpstr>
      <vt:lpstr>The prospect of a vaccine for African swine fever | Anses - Agence nationale de sécurité sanitaire de l’alimentation, de l’environnement et du travail</vt:lpstr>
      <vt:lpstr>Healthy pigs inoculated with Georgia or attenuated 989 strains</vt:lpstr>
      <vt:lpstr>PowerPoint Presentation</vt:lpstr>
      <vt:lpstr>Enhanced passive surveillance to early detect African and classical swine fevers – WOAH – World Organisation for Animal Health </vt:lpstr>
      <vt:lpstr>FMD Hazard Trend</vt:lpstr>
      <vt:lpstr>FMD virus type SAT-2</vt:lpstr>
      <vt:lpstr>Vaccination in Türkiye</vt:lpstr>
      <vt:lpstr>FMD in Korea</vt:lpstr>
      <vt:lpstr>Eastern States at Imminent Risk of PRRS Lineage 1C Variant Incursion - Swineweb.com - Complete Swine News, Markets, Commentary, and Technical Info</vt:lpstr>
      <vt:lpstr>Evidence of prior Japanese encephalitis virus activity in northern Kimberley (health.wa.gov.au)</vt:lpstr>
      <vt:lpstr>HPAI in Canada Update</vt:lpstr>
      <vt:lpstr>Items of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136</cp:revision>
  <dcterms:created xsi:type="dcterms:W3CDTF">2020-02-07T23:34:08Z</dcterms:created>
  <dcterms:modified xsi:type="dcterms:W3CDTF">2023-05-17T16:06:57Z</dcterms:modified>
</cp:coreProperties>
</file>