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8" autoAdjust="0"/>
    <p:restoredTop sz="67742" autoAdjust="0"/>
  </p:normalViewPr>
  <p:slideViewPr>
    <p:cSldViewPr snapToGrid="0">
      <p:cViewPr varScale="1">
        <p:scale>
          <a:sx n="60" d="100"/>
          <a:sy n="60" d="100"/>
        </p:scale>
        <p:origin x="84" y="4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vwa.nl/onderwerpen/dierziekten/actuele-dierziekten-in-nederland-en-europa"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nadis.org.uk/disease-a-z/cattle/bluetongue-in-cattle-and-sheep/" TargetMode="External"/><Relationship Id="rId4" Type="http://schemas.openxmlformats.org/officeDocument/2006/relationships/hyperlink" Target="https://www.wur.nl/en/research-results/research-institutes/bioveterinary-research/show-bvr/european-reference-laboratory-confirms-bluetongue-virus-serotype-3.htm"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beefcentral.com/live-export/more-lumpy-skin-disease-detections-in-aus-cattle-in-indonesia-reported/" TargetMode="External"/><Relationship Id="rId3" Type="http://schemas.openxmlformats.org/officeDocument/2006/relationships/hyperlink" Target="https://timesofindia.indiatimes.com/city/guwahati/assam-40000-cows-affected-as-lumpy-skin-disease-resurfaces/articleshow/99800643.cms?from=mdr" TargetMode="External"/><Relationship Id="rId7" Type="http://schemas.openxmlformats.org/officeDocument/2006/relationships/hyperlink" Target="https://www.abc.net.au/news/2023-07-30/lsd-in-australian-cattle-in-indonesia/102666812"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ahis.woah.org/#/in-review/5091?reportId=161780" TargetMode="External"/><Relationship Id="rId5" Type="http://schemas.openxmlformats.org/officeDocument/2006/relationships/hyperlink" Target="https://srilankamirror.com/news/lumpy-skin-disease-spreading-towards-wp/" TargetMode="External"/><Relationship Id="rId4" Type="http://schemas.openxmlformats.org/officeDocument/2006/relationships/hyperlink" Target="https://thehimalayantimes.com/business/nearly-50000-cattle-perish-due-to-lumpy-skin-disease" TargetMode="External"/><Relationship Id="rId9" Type="http://schemas.openxmlformats.org/officeDocument/2006/relationships/hyperlink" Target="https://www.miragenews.com/australia-remains-free-from-lumpy-skin-disease-107684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outbreaknewstoday.com/paraguay-reports-an-increase-in-dengue-in-eight-health-regions-chikungunya-continues-decline-33021/" TargetMode="External"/><Relationship Id="rId13" Type="http://schemas.openxmlformats.org/officeDocument/2006/relationships/hyperlink" Target="https://outbreaknewstoday.com/dengue-fever-italy-locally-transmitted-cases-rise-to-27-29333/" TargetMode="External"/><Relationship Id="rId3" Type="http://schemas.openxmlformats.org/officeDocument/2006/relationships/hyperlink" Target="https://outbreaknewstoday.com/bangladesh-dengue-deaths-near-650-in-record-season-16011/" TargetMode="External"/><Relationship Id="rId7" Type="http://schemas.openxmlformats.org/officeDocument/2006/relationships/hyperlink" Target="https://outbreaknewstoday.com/guatemala-declares-national-emergency-due-to-dengue-cases-up-152-percent-this-year-76867/" TargetMode="External"/><Relationship Id="rId12" Type="http://schemas.openxmlformats.org/officeDocument/2006/relationships/hyperlink" Target="https://outbreaknewstoday.com/africa-dengue-outbreaks-reported-in-cote-divoire-and-mauritius-13267/"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outbreaknewstoday.com/colombia-ministry-of-health-alerts-the-community-to-reinforce-preventive-and-control-actions-in-the-face-of-a-dengue-outbreak-33664/" TargetMode="External"/><Relationship Id="rId11" Type="http://schemas.openxmlformats.org/officeDocument/2006/relationships/hyperlink" Target="https://outbreaknewstoday.com/africa-dengue-outbreak-declared-in-chad-97641/" TargetMode="External"/><Relationship Id="rId5" Type="http://schemas.openxmlformats.org/officeDocument/2006/relationships/hyperlink" Target="https://outbreaknewstoday.com/philippines-dengue-cases-are-up-in-zamboanga-del-norte-10165/" TargetMode="External"/><Relationship Id="rId10" Type="http://schemas.openxmlformats.org/officeDocument/2006/relationships/hyperlink" Target="https://outbreaknewstoday.com/florida-additional-local-dengue-transmission-in-miami-dade-county-west-nile-virus-case-in-escambia-county-32644/" TargetMode="External"/><Relationship Id="rId4" Type="http://schemas.openxmlformats.org/officeDocument/2006/relationships/hyperlink" Target="https://outbreaknewstoday.com/taiwan-reports-more-than-1300-additional-dengue-cases-last-week-3-deaths-60155/" TargetMode="External"/><Relationship Id="rId9" Type="http://schemas.openxmlformats.org/officeDocument/2006/relationships/hyperlink" Target="https://outbreaknewstoday.com/dengue-outbreak-declared-in-jamaica-22814/" TargetMode="External"/><Relationship Id="rId14" Type="http://schemas.openxmlformats.org/officeDocument/2006/relationships/hyperlink" Target="https://outbreaknewstoday.com/france-reports-1st-locally-transmitted-dengue-cases-of-202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99/jgv.0.00129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6623FC4-14C6-412B-987E-5026345C5F8E}" type="slidenum">
              <a:rPr lang="en-US" smtClean="0"/>
              <a:pPr>
                <a:defRPr/>
              </a:pPr>
              <a:t>14</a:t>
            </a:fld>
            <a:endParaRPr lang="en-US"/>
          </a:p>
        </p:txBody>
      </p:sp>
    </p:spTree>
    <p:extLst>
      <p:ext uri="{BB962C8B-B14F-4D97-AF65-F5344CB8AC3E}">
        <p14:creationId xmlns:p14="http://schemas.microsoft.com/office/powerpoint/2010/main" val="307601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of September 23, the </a:t>
            </a:r>
            <a:r>
              <a:rPr lang="en-US" altLang="en-US" u="sng" smtClean="0">
                <a:hlinkClick r:id="rId3"/>
              </a:rPr>
              <a:t>Netherlands</a:t>
            </a:r>
            <a:r>
              <a:rPr lang="en-US" altLang="en-US" smtClean="0"/>
              <a:t> have reported 89 outbreaks of BTV on sheep farms in Noord-Holland and Utrecht. BTV was last reported in the Netherlands in 2009. The Netherlands will lose its EU disease-free status, meaning sheep will have to be vaccinated before they can be exported.</a:t>
            </a:r>
            <a:endParaRPr lang="en-CA" altLang="en-US" smtClean="0"/>
          </a:p>
          <a:p>
            <a:endParaRPr lang="en-US" altLang="en-US" smtClean="0"/>
          </a:p>
          <a:p>
            <a:endParaRPr lang="en-US" altLang="en-US" smtClean="0"/>
          </a:p>
          <a:p>
            <a:r>
              <a:rPr lang="en-US" altLang="en-US" smtClean="0"/>
              <a:t>The bluetongue virus found on sheep farms in the </a:t>
            </a:r>
            <a:r>
              <a:rPr lang="en-US" altLang="en-US" u="sng" smtClean="0">
                <a:hlinkClick r:id="rId4"/>
              </a:rPr>
              <a:t>Netherlands</a:t>
            </a:r>
            <a:r>
              <a:rPr lang="en-US" altLang="en-US" smtClean="0"/>
              <a:t> has been confirmed as serotype 3, the most recently reported serotype in Europe, and presumably entered from Tunisia to Italy; the source of infection with this serotype in the Netherlands is unknown</a:t>
            </a:r>
            <a:endParaRPr lang="en-CA" altLang="en-US" smtClean="0"/>
          </a:p>
          <a:p>
            <a:endParaRPr lang="en-US" altLang="en-US" smtClean="0"/>
          </a:p>
          <a:p>
            <a:endParaRPr lang="en-US" altLang="en-US" smtClean="0"/>
          </a:p>
          <a:p>
            <a:r>
              <a:rPr lang="en-US" altLang="en-US" smtClean="0"/>
              <a:t>An investigation has begun into the source of the infection and the farms involved are no longer allowed to move live animals as a temporary measure. </a:t>
            </a:r>
          </a:p>
          <a:p>
            <a:endParaRPr lang="en-US" altLang="en-US" smtClean="0"/>
          </a:p>
          <a:p>
            <a:r>
              <a:rPr lang="en-US" altLang="en-US" smtClean="0"/>
              <a:t>Bluetongue is spread by midges, not by direct contact between animals, opening up the possibility of more cases in the next few weeks, Farmers have been told to use insect repellents to stop the disease from spreading.</a:t>
            </a:r>
          </a:p>
          <a:p>
            <a:r>
              <a:rPr lang="en-US" altLang="en-US" smtClean="0"/>
              <a:t>Contrary to bird flu, foot and mouth disease or mad cow disease, no animals will have to be destroyed as a result of the disease, which is </a:t>
            </a:r>
            <a:r>
              <a:rPr lang="en-US" altLang="en-US" u="sng" smtClean="0">
                <a:hlinkClick r:id="rId5"/>
              </a:rPr>
              <a:t>characterised</a:t>
            </a:r>
            <a:r>
              <a:rPr lang="en-US" altLang="en-US" smtClean="0"/>
              <a:t> by high fever, swelling of the lips and red to purply mucous membranes of the mouth and tongue.</a:t>
            </a:r>
          </a:p>
          <a:p>
            <a:endParaRPr lang="en-US" altLang="en-US" smtClean="0"/>
          </a:p>
          <a:p>
            <a:endParaRPr lang="en-US" altLang="en-US" smtClean="0"/>
          </a:p>
          <a:p>
            <a:r>
              <a:rPr lang="en-US" altLang="en-US" smtClean="0"/>
              <a:t>In France -  More than 300 herds in Aveyron have already been affected. At least one clinical case of BTV-8 has been confirmed in the neighbouring departments of Lot, Lozère, Cantal and Tarn-et-Garonne</a:t>
            </a:r>
            <a:endParaRPr lang="en-CA" altLang="en-US" smtClean="0"/>
          </a:p>
        </p:txBody>
      </p:sp>
      <p:sp>
        <p:nvSpPr>
          <p:cNvPr id="4" name="Slide Number Placeholder 3"/>
          <p:cNvSpPr>
            <a:spLocks noGrp="1"/>
          </p:cNvSpPr>
          <p:nvPr>
            <p:ph type="sldNum" sz="quarter" idx="5"/>
          </p:nvPr>
        </p:nvSpPr>
        <p:spPr/>
        <p:txBody>
          <a:bodyPr/>
          <a:lstStyle/>
          <a:p>
            <a:pPr>
              <a:defRPr/>
            </a:pPr>
            <a:fld id="{8BAC6D56-A7A0-4D11-9F48-60576A107EFE}" type="slidenum">
              <a:rPr lang="en-US" smtClean="0"/>
              <a:pPr>
                <a:defRPr/>
              </a:pPr>
              <a:t>2</a:t>
            </a:fld>
            <a:endParaRPr lang="en-US"/>
          </a:p>
        </p:txBody>
      </p:sp>
    </p:spTree>
    <p:extLst>
      <p:ext uri="{BB962C8B-B14F-4D97-AF65-F5344CB8AC3E}">
        <p14:creationId xmlns:p14="http://schemas.microsoft.com/office/powerpoint/2010/main" val="201142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LSD has resurfaced in Assam, </a:t>
            </a:r>
            <a:r>
              <a:rPr lang="en-CA" altLang="en-US" u="sng" smtClean="0">
                <a:hlinkClick r:id="rId3"/>
              </a:rPr>
              <a:t>India</a:t>
            </a:r>
            <a:r>
              <a:rPr lang="en-CA" altLang="en-US" smtClean="0"/>
              <a:t>, affecting ~40,000 cows in at least seven districts of the state. </a:t>
            </a:r>
          </a:p>
          <a:p>
            <a:r>
              <a:rPr lang="en-CA" altLang="en-US" smtClean="0"/>
              <a:t>In </a:t>
            </a:r>
            <a:r>
              <a:rPr lang="en-CA" altLang="en-US" u="sng" smtClean="0">
                <a:hlinkClick r:id="rId4"/>
              </a:rPr>
              <a:t>Nepal</a:t>
            </a:r>
            <a:r>
              <a:rPr lang="en-CA" altLang="en-US" smtClean="0"/>
              <a:t> &gt;47 000 cattle have succumbed to the disease in ~5 months </a:t>
            </a:r>
          </a:p>
          <a:p>
            <a:r>
              <a:rPr lang="en-CA" altLang="en-US" smtClean="0"/>
              <a:t>In </a:t>
            </a:r>
            <a:r>
              <a:rPr lang="en-CA" altLang="en-US" u="sng" smtClean="0">
                <a:hlinkClick r:id="rId5"/>
              </a:rPr>
              <a:t>Sri Lanka</a:t>
            </a:r>
            <a:r>
              <a:rPr lang="en-CA" altLang="en-US" smtClean="0"/>
              <a:t>, LSD has spread further in the North Central province</a:t>
            </a:r>
          </a:p>
          <a:p>
            <a:r>
              <a:rPr lang="en-CA" altLang="en-US" u="sng" smtClean="0">
                <a:hlinkClick r:id="rId6"/>
              </a:rPr>
              <a:t>Libya</a:t>
            </a:r>
            <a:r>
              <a:rPr lang="en-CA" altLang="en-US" smtClean="0"/>
              <a:t> has reported its first outbreaks of LSD, reported a total of 8 outbreaks as of mid-July 2023</a:t>
            </a:r>
          </a:p>
          <a:p>
            <a:endParaRPr lang="en-US" altLang="en-US" smtClean="0"/>
          </a:p>
          <a:p>
            <a:r>
              <a:rPr lang="en-US" altLang="en-US" smtClean="0"/>
              <a:t>At the end of July 2023, </a:t>
            </a:r>
            <a:r>
              <a:rPr lang="en-US" altLang="en-US" u="sng" smtClean="0">
                <a:hlinkClick r:id="rId7"/>
              </a:rPr>
              <a:t>Indonesia</a:t>
            </a:r>
            <a:r>
              <a:rPr lang="en-US" altLang="en-US" smtClean="0"/>
              <a:t> suspended imports of live cattle from four Australian export facilities, following the detection of LSD in livestock shipped from Australia. However, it is unclear if the cattle were infected in Australia as they were tested a number of days after they had entered Indonesia. LSD was first reported in livestock in Indonesia in March 2022. LSD has not yet been reported in Australia, but an analysis conducted last year found a 28% likelihood of an outbreak in the country within the next five years. </a:t>
            </a:r>
            <a:endParaRPr lang="en-CA" altLang="en-US" smtClean="0"/>
          </a:p>
          <a:p>
            <a:r>
              <a:rPr lang="en-CA" altLang="en-US" smtClean="0"/>
              <a:t>August 12, an </a:t>
            </a:r>
            <a:r>
              <a:rPr lang="en-CA" altLang="en-US" u="sng" smtClean="0">
                <a:hlinkClick r:id="rId8"/>
              </a:rPr>
              <a:t>additional three Australian cattle</a:t>
            </a:r>
            <a:r>
              <a:rPr lang="en-CA" altLang="en-US" smtClean="0"/>
              <a:t> tested positive for LSD in Indonesia, for a total of 16 positive cattle.</a:t>
            </a:r>
          </a:p>
          <a:p>
            <a:r>
              <a:rPr lang="en-CA" altLang="en-US" smtClean="0"/>
              <a:t>September 3, the Australian investigation into the initial four export facilities has concluded and no cases of LSD were identified, </a:t>
            </a:r>
            <a:r>
              <a:rPr lang="en-CA" altLang="en-US" u="sng" smtClean="0">
                <a:hlinkClick r:id="rId9"/>
              </a:rPr>
              <a:t>Australia remains free of LSD</a:t>
            </a:r>
            <a:r>
              <a:rPr lang="en-CA" altLang="en-US" smtClean="0"/>
              <a:t>.  Rapid diagnostic testing of more than 1,000 head of cattle across northern Australia, across numerous properties spanning WA, Qld and the NT (across a distance of approximately 2,800 km). </a:t>
            </a:r>
            <a:r>
              <a:rPr lang="en-CA" altLang="en-US" b="1" smtClean="0"/>
              <a:t>Testing did not detect LSD in Australia and the disease status has not changed.</a:t>
            </a:r>
            <a:r>
              <a:rPr lang="en-CA" altLang="en-US" smtClean="0"/>
              <a:t> </a:t>
            </a:r>
          </a:p>
        </p:txBody>
      </p:sp>
      <p:sp>
        <p:nvSpPr>
          <p:cNvPr id="4" name="Slide Number Placeholder 3"/>
          <p:cNvSpPr>
            <a:spLocks noGrp="1"/>
          </p:cNvSpPr>
          <p:nvPr>
            <p:ph type="sldNum" sz="quarter" idx="5"/>
          </p:nvPr>
        </p:nvSpPr>
        <p:spPr/>
        <p:txBody>
          <a:bodyPr/>
          <a:lstStyle/>
          <a:p>
            <a:pPr>
              <a:defRPr/>
            </a:pPr>
            <a:fld id="{7C553B93-C72B-4590-A168-D97FF62EF512}" type="slidenum">
              <a:rPr lang="en-US" smtClean="0"/>
              <a:pPr>
                <a:defRPr/>
              </a:pPr>
              <a:t>6</a:t>
            </a:fld>
            <a:endParaRPr lang="en-US"/>
          </a:p>
        </p:txBody>
      </p:sp>
    </p:spTree>
    <p:extLst>
      <p:ext uri="{BB962C8B-B14F-4D97-AF65-F5344CB8AC3E}">
        <p14:creationId xmlns:p14="http://schemas.microsoft.com/office/powerpoint/2010/main" val="44648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Reports have decreased in last 4 weeks</a:t>
            </a:r>
            <a:endParaRPr lang="en-CA" altLang="en-US" smtClean="0"/>
          </a:p>
        </p:txBody>
      </p:sp>
      <p:sp>
        <p:nvSpPr>
          <p:cNvPr id="4" name="Slide Number Placeholder 3"/>
          <p:cNvSpPr>
            <a:spLocks noGrp="1"/>
          </p:cNvSpPr>
          <p:nvPr>
            <p:ph type="sldNum" sz="quarter" idx="5"/>
          </p:nvPr>
        </p:nvSpPr>
        <p:spPr/>
        <p:txBody>
          <a:bodyPr/>
          <a:lstStyle/>
          <a:p>
            <a:pPr>
              <a:defRPr/>
            </a:pPr>
            <a:fld id="{BE9BF89F-DE31-4707-ABDE-EDD38B4256EA}" type="slidenum">
              <a:rPr lang="en-US" smtClean="0"/>
              <a:pPr>
                <a:defRPr/>
              </a:pPr>
              <a:t>7</a:t>
            </a:fld>
            <a:endParaRPr lang="en-US"/>
          </a:p>
        </p:txBody>
      </p:sp>
    </p:spTree>
    <p:extLst>
      <p:ext uri="{BB962C8B-B14F-4D97-AF65-F5344CB8AC3E}">
        <p14:creationId xmlns:p14="http://schemas.microsoft.com/office/powerpoint/2010/main" val="332814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Asia</a:t>
            </a:r>
            <a:endParaRPr lang="en-CA" altLang="en-US" smtClean="0"/>
          </a:p>
          <a:p>
            <a:r>
              <a:rPr lang="en-US" altLang="en-US" u="sng" smtClean="0">
                <a:hlinkClick r:id="rId3"/>
              </a:rPr>
              <a:t>Bangladesh</a:t>
            </a:r>
            <a:r>
              <a:rPr lang="en-US" altLang="en-US" smtClean="0"/>
              <a:t> – most cases this year with 133,134 reported as of Sept 4, and 646 deaths</a:t>
            </a:r>
            <a:endParaRPr lang="en-CA" altLang="en-US" smtClean="0"/>
          </a:p>
          <a:p>
            <a:r>
              <a:rPr lang="en-US" altLang="en-US" u="sng" smtClean="0">
                <a:hlinkClick r:id="rId4"/>
              </a:rPr>
              <a:t>Taiwan</a:t>
            </a:r>
            <a:r>
              <a:rPr lang="en-US" altLang="en-US" smtClean="0"/>
              <a:t> – 2nd highest number of cases in past 10 years, ~1300 cases in the first week of Sept</a:t>
            </a:r>
            <a:endParaRPr lang="en-CA" altLang="en-US" smtClean="0"/>
          </a:p>
          <a:p>
            <a:r>
              <a:rPr lang="en-US" altLang="en-US" u="sng" smtClean="0">
                <a:hlinkClick r:id="rId5"/>
              </a:rPr>
              <a:t>Philippines</a:t>
            </a:r>
            <a:r>
              <a:rPr lang="en-US" altLang="en-US" smtClean="0"/>
              <a:t> - 2,413 cases this year vs 2,386 in all of 2022</a:t>
            </a:r>
            <a:endParaRPr lang="en-CA" altLang="en-US" smtClean="0"/>
          </a:p>
          <a:p>
            <a:r>
              <a:rPr lang="en-US" altLang="en-US" smtClean="0"/>
              <a:t> </a:t>
            </a:r>
            <a:endParaRPr lang="en-CA" altLang="en-US" smtClean="0"/>
          </a:p>
          <a:p>
            <a:r>
              <a:rPr lang="en-US" altLang="en-US" smtClean="0"/>
              <a:t>South America</a:t>
            </a:r>
            <a:endParaRPr lang="en-CA" altLang="en-US" smtClean="0"/>
          </a:p>
          <a:p>
            <a:r>
              <a:rPr lang="en-US" altLang="en-US" u="sng" smtClean="0">
                <a:hlinkClick r:id="rId6"/>
              </a:rPr>
              <a:t>Colombia</a:t>
            </a:r>
            <a:r>
              <a:rPr lang="en-US" altLang="en-US" smtClean="0"/>
              <a:t> – 67,944 cases this year, those &lt;15yrs affect the most (48.7% of cases)</a:t>
            </a:r>
            <a:endParaRPr lang="en-CA" altLang="en-US" smtClean="0"/>
          </a:p>
          <a:p>
            <a:r>
              <a:rPr lang="en-US" altLang="en-US" u="sng" smtClean="0">
                <a:hlinkClick r:id="rId7"/>
              </a:rPr>
              <a:t>Guatemala</a:t>
            </a:r>
            <a:r>
              <a:rPr lang="en-US" altLang="en-US" smtClean="0"/>
              <a:t> -  declared national emergency 152% compared to last year</a:t>
            </a:r>
            <a:endParaRPr lang="en-CA" altLang="en-US" smtClean="0"/>
          </a:p>
          <a:p>
            <a:r>
              <a:rPr lang="en-US" altLang="en-US" u="sng" smtClean="0">
                <a:hlinkClick r:id="rId8"/>
              </a:rPr>
              <a:t>Paraguay</a:t>
            </a:r>
            <a:r>
              <a:rPr lang="en-US" altLang="en-US" smtClean="0"/>
              <a:t> -  last three weeks 118 cases (90% cases from 5 regions) DEN-1, DEN-2</a:t>
            </a:r>
            <a:endParaRPr lang="en-CA" altLang="en-US" smtClean="0"/>
          </a:p>
          <a:p>
            <a:r>
              <a:rPr lang="en-US" altLang="en-US" u="sng" smtClean="0">
                <a:hlinkClick r:id="rId9"/>
              </a:rPr>
              <a:t>Jamaica</a:t>
            </a:r>
            <a:r>
              <a:rPr lang="en-US" altLang="en-US" smtClean="0"/>
              <a:t> – declared outbreak of dengue (565 suspected, presumed and confirmed cases of Dengue)</a:t>
            </a:r>
            <a:endParaRPr lang="en-CA" altLang="en-US" smtClean="0"/>
          </a:p>
          <a:p>
            <a:r>
              <a:rPr lang="en-US" altLang="en-US" smtClean="0"/>
              <a:t> </a:t>
            </a:r>
            <a:endParaRPr lang="en-CA" altLang="en-US" smtClean="0"/>
          </a:p>
          <a:p>
            <a:r>
              <a:rPr lang="en-US" altLang="en-US" smtClean="0"/>
              <a:t>North America</a:t>
            </a:r>
            <a:endParaRPr lang="en-CA" altLang="en-US" smtClean="0"/>
          </a:p>
          <a:p>
            <a:r>
              <a:rPr lang="en-US" altLang="en-US" smtClean="0"/>
              <a:t>USA – </a:t>
            </a:r>
            <a:r>
              <a:rPr lang="en-US" altLang="en-US" u="sng" smtClean="0">
                <a:hlinkClick r:id="rId10"/>
              </a:rPr>
              <a:t>Florida</a:t>
            </a:r>
            <a:r>
              <a:rPr lang="en-US" altLang="en-US" smtClean="0"/>
              <a:t> local transmission in Miami-Dade County (9 cases) and Broward County (2)</a:t>
            </a:r>
            <a:endParaRPr lang="en-CA" altLang="en-US" smtClean="0"/>
          </a:p>
          <a:p>
            <a:pPr lvl="1"/>
            <a:r>
              <a:rPr lang="en-US" altLang="en-US" smtClean="0"/>
              <a:t>Two hundred and four cases with onset in 2023 have been reported in individuals with travel history to a dengue-endemic area in the two weeks prior to onset</a:t>
            </a:r>
            <a:endParaRPr lang="en-CA" altLang="en-US" smtClean="0"/>
          </a:p>
          <a:p>
            <a:r>
              <a:rPr lang="en-US" altLang="en-US" smtClean="0"/>
              <a:t>Africa </a:t>
            </a:r>
            <a:endParaRPr lang="en-CA" altLang="en-US" smtClean="0"/>
          </a:p>
          <a:p>
            <a:r>
              <a:rPr lang="en-US" altLang="en-US" u="sng" smtClean="0">
                <a:hlinkClick r:id="rId11"/>
              </a:rPr>
              <a:t>Chad</a:t>
            </a:r>
            <a:r>
              <a:rPr lang="en-US" altLang="en-US" smtClean="0"/>
              <a:t> – declared dengue outbreak mid-August </a:t>
            </a:r>
            <a:endParaRPr lang="en-CA" altLang="en-US" smtClean="0"/>
          </a:p>
          <a:p>
            <a:r>
              <a:rPr lang="en-US" altLang="en-US" u="sng" smtClean="0">
                <a:hlinkClick r:id="rId12"/>
              </a:rPr>
              <a:t>Ivory Coast and Mauritius</a:t>
            </a:r>
            <a:r>
              <a:rPr lang="en-US" altLang="en-US" smtClean="0"/>
              <a:t> have also reported cases </a:t>
            </a:r>
            <a:endParaRPr lang="en-CA" altLang="en-US" smtClean="0"/>
          </a:p>
          <a:p>
            <a:r>
              <a:rPr lang="en-US" altLang="en-US" smtClean="0"/>
              <a:t> </a:t>
            </a:r>
            <a:endParaRPr lang="en-CA" altLang="en-US" smtClean="0"/>
          </a:p>
          <a:p>
            <a:r>
              <a:rPr lang="en-US" altLang="en-US" smtClean="0"/>
              <a:t>Europe</a:t>
            </a:r>
            <a:endParaRPr lang="en-CA" altLang="en-US" smtClean="0"/>
          </a:p>
          <a:p>
            <a:r>
              <a:rPr lang="en-US" altLang="en-US" u="sng" smtClean="0">
                <a:hlinkClick r:id="rId13"/>
              </a:rPr>
              <a:t>Italy</a:t>
            </a:r>
            <a:r>
              <a:rPr lang="en-US" altLang="en-US" smtClean="0"/>
              <a:t> – local transmission up to 27 (Lodi (21 confirmed cases), in the province of Latina (2 cases) and in the province of Rome (4 cases with exposures in different parts of the metropolitan city of Rome) – 181 travel cases this year</a:t>
            </a:r>
            <a:endParaRPr lang="en-CA" altLang="en-US" smtClean="0"/>
          </a:p>
          <a:p>
            <a:r>
              <a:rPr lang="en-US" altLang="en-US" u="sng" smtClean="0">
                <a:hlinkClick r:id="rId14"/>
              </a:rPr>
              <a:t>France</a:t>
            </a:r>
            <a:r>
              <a:rPr lang="en-US" altLang="en-US" smtClean="0"/>
              <a:t> reported a locally transmitted case of dengue in mid-August</a:t>
            </a:r>
            <a:endParaRPr lang="en-CA" altLang="en-US" smtClean="0"/>
          </a:p>
        </p:txBody>
      </p:sp>
      <p:sp>
        <p:nvSpPr>
          <p:cNvPr id="4" name="Slide Number Placeholder 3"/>
          <p:cNvSpPr>
            <a:spLocks noGrp="1"/>
          </p:cNvSpPr>
          <p:nvPr>
            <p:ph type="sldNum" sz="quarter" idx="5"/>
          </p:nvPr>
        </p:nvSpPr>
        <p:spPr/>
        <p:txBody>
          <a:bodyPr/>
          <a:lstStyle/>
          <a:p>
            <a:pPr>
              <a:defRPr/>
            </a:pPr>
            <a:fld id="{5612B4C1-5153-4699-8027-2813B6F1BF5C}" type="slidenum">
              <a:rPr lang="en-US" smtClean="0"/>
              <a:pPr>
                <a:defRPr/>
              </a:pPr>
              <a:t>8</a:t>
            </a:fld>
            <a:endParaRPr lang="en-US"/>
          </a:p>
        </p:txBody>
      </p:sp>
    </p:spTree>
    <p:extLst>
      <p:ext uri="{BB962C8B-B14F-4D97-AF65-F5344CB8AC3E}">
        <p14:creationId xmlns:p14="http://schemas.microsoft.com/office/powerpoint/2010/main" val="341659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6536017-85FD-4116-A366-5FBD5704908F}" type="slidenum">
              <a:rPr lang="en-US" smtClean="0"/>
              <a:pPr>
                <a:defRPr/>
              </a:pPr>
              <a:t>9</a:t>
            </a:fld>
            <a:endParaRPr lang="en-US"/>
          </a:p>
        </p:txBody>
      </p:sp>
    </p:spTree>
    <p:extLst>
      <p:ext uri="{BB962C8B-B14F-4D97-AF65-F5344CB8AC3E}">
        <p14:creationId xmlns:p14="http://schemas.microsoft.com/office/powerpoint/2010/main" val="144813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“RVFV cycle. Between epidemics RVFV may be maintained through transovarial transmission in </a:t>
            </a:r>
            <a:r>
              <a:rPr lang="en-US" altLang="en-US" i="1" smtClean="0"/>
              <a:t>Aedes (Neomelaniconion) mcintoshi</a:t>
            </a:r>
            <a:r>
              <a:rPr lang="en-US" altLang="en-US" smtClean="0"/>
              <a:t> eggs. Wild ungulates and livestock can also harbour low-level infection. During heavy rains, a surge in mosquito populations leads to increased infection of livestock and viral amplification between numerous vector species and ruminants occurs. As more livestock become infected, the chances of spillover into humans increases. Human infection can occur via mosquito bite, or more commonly, via contact with infected animal tissue and fluid.”</a:t>
            </a:r>
          </a:p>
          <a:p>
            <a:endParaRPr lang="en-US" altLang="en-US" smtClean="0"/>
          </a:p>
          <a:p>
            <a:r>
              <a:rPr lang="en-US" altLang="en-US" smtClean="0"/>
              <a:t>Image and text here from </a:t>
            </a:r>
            <a:r>
              <a:rPr lang="en-US" altLang="en-US" b="1" smtClean="0"/>
              <a:t>J. Gen. Virol. 100, 1187 (2019);  </a:t>
            </a:r>
            <a:r>
              <a:rPr lang="en-US" altLang="en-US" smtClean="0">
                <a:hlinkClick r:id="rId3"/>
              </a:rPr>
              <a:t>https://doi.org/10.1099/jgv.0.001296</a:t>
            </a:r>
            <a:r>
              <a:rPr lang="en-US" altLang="en-US" smtClean="0"/>
              <a:t>   </a:t>
            </a:r>
          </a:p>
          <a:p>
            <a:endParaRPr lang="en-CA" altLang="en-US" smtClean="0"/>
          </a:p>
          <a:p>
            <a:endParaRPr lang="en-CA" altLang="en-US" smtClean="0"/>
          </a:p>
          <a:p>
            <a:r>
              <a:rPr lang="en-CA" altLang="en-US" smtClean="0"/>
              <a:t>Can cause serious illness in animals</a:t>
            </a:r>
          </a:p>
          <a:p>
            <a:pPr lvl="1"/>
            <a:r>
              <a:rPr lang="en-CA" altLang="en-US" smtClean="0"/>
              <a:t>Cattle</a:t>
            </a:r>
          </a:p>
          <a:p>
            <a:pPr lvl="1"/>
            <a:r>
              <a:rPr lang="en-CA" altLang="en-US" b="1" smtClean="0"/>
              <a:t>Sheep &gt; other species</a:t>
            </a:r>
          </a:p>
          <a:p>
            <a:pPr lvl="1"/>
            <a:r>
              <a:rPr lang="en-CA" altLang="en-US" smtClean="0"/>
              <a:t>Goats</a:t>
            </a:r>
          </a:p>
          <a:p>
            <a:pPr lvl="1"/>
            <a:r>
              <a:rPr lang="en-CA" altLang="en-US" smtClean="0"/>
              <a:t>Camels</a:t>
            </a:r>
          </a:p>
          <a:p>
            <a:r>
              <a:rPr lang="en-CA" altLang="en-US" smtClean="0"/>
              <a:t>Young affected &gt; adults</a:t>
            </a:r>
          </a:p>
          <a:p>
            <a:r>
              <a:rPr lang="en-CA" altLang="en-US" smtClean="0"/>
              <a:t>High rates of mortality and abortion</a:t>
            </a:r>
          </a:p>
          <a:p>
            <a:r>
              <a:rPr lang="en-CA" altLang="en-US" smtClean="0"/>
              <a:t>Significant economic impact</a:t>
            </a:r>
          </a:p>
          <a:p>
            <a:endParaRPr lang="en-CA" altLang="en-US" smtClean="0"/>
          </a:p>
          <a:p>
            <a:r>
              <a:rPr lang="en-CA" altLang="en-US" smtClean="0"/>
              <a:t>Horizontal, vertical and vector borne transmission are possible in humans and animals</a:t>
            </a:r>
          </a:p>
          <a:p>
            <a:r>
              <a:rPr lang="en-CA" altLang="en-US" smtClean="0"/>
              <a:t>Humans infected by contact with livestock, especially blood and body fluids; consumption of unpasteurized milk</a:t>
            </a:r>
          </a:p>
          <a:p>
            <a:r>
              <a:rPr lang="en-CA" altLang="en-US" smtClean="0"/>
              <a:t>Low level of virus circulation can exist in livestock as is evidenced by seropositivity with no clinical outbreak</a:t>
            </a:r>
          </a:p>
          <a:p>
            <a:endParaRPr lang="en-CA" altLang="en-US" smtClean="0"/>
          </a:p>
        </p:txBody>
      </p:sp>
      <p:sp>
        <p:nvSpPr>
          <p:cNvPr id="4" name="Slide Number Placeholder 3"/>
          <p:cNvSpPr>
            <a:spLocks noGrp="1"/>
          </p:cNvSpPr>
          <p:nvPr>
            <p:ph type="sldNum" sz="quarter" idx="5"/>
          </p:nvPr>
        </p:nvSpPr>
        <p:spPr/>
        <p:txBody>
          <a:bodyPr/>
          <a:lstStyle/>
          <a:p>
            <a:pPr>
              <a:defRPr/>
            </a:pPr>
            <a:fld id="{48357272-6F1C-406B-A052-DDF6275786A5}" type="slidenum">
              <a:rPr lang="en-US" smtClean="0"/>
              <a:pPr>
                <a:defRPr/>
              </a:pPr>
              <a:t>10</a:t>
            </a:fld>
            <a:endParaRPr lang="en-US"/>
          </a:p>
        </p:txBody>
      </p:sp>
    </p:spTree>
    <p:extLst>
      <p:ext uri="{BB962C8B-B14F-4D97-AF65-F5344CB8AC3E}">
        <p14:creationId xmlns:p14="http://schemas.microsoft.com/office/powerpoint/2010/main" val="316909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Range Extension</a:t>
            </a:r>
          </a:p>
          <a:p>
            <a:r>
              <a:rPr lang="en-CA" altLang="en-US" smtClean="0"/>
              <a:t>1931 epidemic in Kenya – virus first isolated from sheep</a:t>
            </a:r>
          </a:p>
          <a:p>
            <a:r>
              <a:rPr lang="en-CA" altLang="en-US" smtClean="0"/>
              <a:t>Since then major outbreaks in</a:t>
            </a:r>
          </a:p>
          <a:p>
            <a:pPr lvl="1"/>
            <a:r>
              <a:rPr lang="en-US" altLang="en-US" smtClean="0"/>
              <a:t>Egypt, Kenya, South Africa, Madagascar, Mauritania, Senegal, and Gambia</a:t>
            </a:r>
          </a:p>
          <a:p>
            <a:pPr lvl="1"/>
            <a:r>
              <a:rPr lang="en-US" altLang="en-US" smtClean="0"/>
              <a:t>Sub-Saharan Africa</a:t>
            </a:r>
            <a:endParaRPr lang="en-CA" altLang="en-US" smtClean="0"/>
          </a:p>
          <a:p>
            <a:r>
              <a:rPr lang="en-CA" altLang="en-US" smtClean="0"/>
              <a:t>2000-2001 major outbreak in Saudi Arabia and Yemen</a:t>
            </a:r>
          </a:p>
          <a:p>
            <a:pPr lvl="1"/>
            <a:r>
              <a:rPr lang="en-CA" altLang="en-US" smtClean="0"/>
              <a:t>Turkiye and Tunisia</a:t>
            </a:r>
          </a:p>
          <a:p>
            <a:endParaRPr lang="en-CA" altLang="en-US" smtClean="0"/>
          </a:p>
          <a:p>
            <a:r>
              <a:rPr lang="en-CA" altLang="en-US" smtClean="0"/>
              <a:t>Comoros Archipelago in Indian Ocean – 2007</a:t>
            </a:r>
          </a:p>
          <a:p>
            <a:pPr lvl="1"/>
            <a:r>
              <a:rPr lang="en-CA" altLang="en-US" smtClean="0"/>
              <a:t>Re-emergence in 2018</a:t>
            </a:r>
          </a:p>
          <a:p>
            <a:pPr lvl="1"/>
            <a:endParaRPr lang="en-CA" altLang="en-US" smtClean="0"/>
          </a:p>
          <a:p>
            <a:r>
              <a:rPr lang="en-CA" altLang="en-US" smtClean="0"/>
              <a:t>Libya – 2020 </a:t>
            </a:r>
          </a:p>
          <a:p>
            <a:pPr lvl="1"/>
            <a:r>
              <a:rPr lang="en-CA" altLang="en-US" smtClean="0"/>
              <a:t>2 cases</a:t>
            </a:r>
          </a:p>
          <a:p>
            <a:pPr lvl="2"/>
            <a:r>
              <a:rPr lang="en-CA" altLang="en-US" smtClean="0"/>
              <a:t>Sheep</a:t>
            </a:r>
          </a:p>
          <a:p>
            <a:pPr lvl="2"/>
            <a:r>
              <a:rPr lang="en-CA" altLang="en-US" smtClean="0"/>
              <a:t>Sheep and goats</a:t>
            </a:r>
          </a:p>
          <a:p>
            <a:endParaRPr lang="en-CA" altLang="en-US" smtClean="0"/>
          </a:p>
        </p:txBody>
      </p:sp>
      <p:sp>
        <p:nvSpPr>
          <p:cNvPr id="4" name="Slide Number Placeholder 3"/>
          <p:cNvSpPr>
            <a:spLocks noGrp="1"/>
          </p:cNvSpPr>
          <p:nvPr>
            <p:ph type="sldNum" sz="quarter" idx="5"/>
          </p:nvPr>
        </p:nvSpPr>
        <p:spPr/>
        <p:txBody>
          <a:bodyPr/>
          <a:lstStyle/>
          <a:p>
            <a:pPr>
              <a:defRPr/>
            </a:pPr>
            <a:fld id="{BBF62D4E-4598-429B-AD7C-A4F08A63B55F}" type="slidenum">
              <a:rPr lang="en-US" smtClean="0"/>
              <a:pPr>
                <a:defRPr/>
              </a:pPr>
              <a:t>11</a:t>
            </a:fld>
            <a:endParaRPr lang="en-US"/>
          </a:p>
        </p:txBody>
      </p:sp>
    </p:spTree>
    <p:extLst>
      <p:ext uri="{BB962C8B-B14F-4D97-AF65-F5344CB8AC3E}">
        <p14:creationId xmlns:p14="http://schemas.microsoft.com/office/powerpoint/2010/main" val="99138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From 2018 to April 2023 – most traffic from Egypt, however last reported RVF outbreak was in 2003.</a:t>
            </a:r>
          </a:p>
          <a:p>
            <a:endParaRPr lang="en-US" altLang="en-US" smtClean="0"/>
          </a:p>
          <a:p>
            <a:endParaRPr lang="en-US" altLang="en-US" smtClean="0"/>
          </a:p>
          <a:p>
            <a:endParaRPr lang="en-CA" altLang="en-US" smtClean="0"/>
          </a:p>
        </p:txBody>
      </p:sp>
      <p:sp>
        <p:nvSpPr>
          <p:cNvPr id="4" name="Slide Number Placeholder 3"/>
          <p:cNvSpPr>
            <a:spLocks noGrp="1"/>
          </p:cNvSpPr>
          <p:nvPr>
            <p:ph type="sldNum" sz="quarter" idx="5"/>
          </p:nvPr>
        </p:nvSpPr>
        <p:spPr/>
        <p:txBody>
          <a:bodyPr/>
          <a:lstStyle/>
          <a:p>
            <a:pPr>
              <a:defRPr/>
            </a:pPr>
            <a:fld id="{7099D6AD-FE61-4226-A008-0941C039A2BA}" type="slidenum">
              <a:rPr lang="en-US" smtClean="0"/>
              <a:pPr>
                <a:defRPr/>
              </a:pPr>
              <a:t>12</a:t>
            </a:fld>
            <a:endParaRPr lang="en-US"/>
          </a:p>
        </p:txBody>
      </p:sp>
    </p:spTree>
    <p:extLst>
      <p:ext uri="{BB962C8B-B14F-4D97-AF65-F5344CB8AC3E}">
        <p14:creationId xmlns:p14="http://schemas.microsoft.com/office/powerpoint/2010/main" val="3120410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9/26/2023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doi.org/10.1099/jgv.0.00129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fsa.onlinelibrary.wiley.com/doi/10.2903/j.efsa.2020.604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mdpi.com/2076-0817/12/6/763" TargetMode="External"/><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hyperlink" Target="https://pubmed.ncbi.nlm.nih.gov/37366176/" TargetMode="External"/><Relationship Id="rId5" Type="http://schemas.openxmlformats.org/officeDocument/2006/relationships/hyperlink" Target="https://www.sciencedirect.com/science/article/pii/S2352340923004717?via%3Dihub" TargetMode="External"/><Relationship Id="rId4" Type="http://schemas.openxmlformats.org/officeDocument/2006/relationships/hyperlink" Target="https://pubmed.ncbi.nlm.nih.gov/3755141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cwds.shinyapps.io/haemaphysali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hyperlink" Target="https://wwwnc.cdc.gov/eid/article/29/9/23-0559_article" TargetMode="External"/><Relationship Id="rId3" Type="http://schemas.openxmlformats.org/officeDocument/2006/relationships/hyperlink" Target="https://www.cdc.gov/mmwr/volumes/72/wr/mm7230a2.htm?s_cid=mm7230a2_w" TargetMode="External"/><Relationship Id="rId7" Type="http://schemas.openxmlformats.org/officeDocument/2006/relationships/hyperlink" Target="https://academic.oup.com/jid/advance-article-abstract/doi/10.1093/infdis/jiad302/7234315" TargetMode="External"/><Relationship Id="rId2" Type="http://schemas.openxmlformats.org/officeDocument/2006/relationships/hyperlink" Target="https://wwwnc.cdc.gov/eid/article/29/8/23-0528_article" TargetMode="External"/><Relationship Id="rId1" Type="http://schemas.openxmlformats.org/officeDocument/2006/relationships/slideLayout" Target="../slideLayouts/slideLayout5.xml"/><Relationship Id="rId6" Type="http://schemas.openxmlformats.org/officeDocument/2006/relationships/hyperlink" Target="https://pubmed.ncbi.nlm.nih.gov/37467875/" TargetMode="External"/><Relationship Id="rId5" Type="http://schemas.openxmlformats.org/officeDocument/2006/relationships/hyperlink" Target="https://pubmed.ncbi.nlm.nih.gov/37436911/" TargetMode="External"/><Relationship Id="rId4" Type="http://schemas.openxmlformats.org/officeDocument/2006/relationships/hyperlink" Target="https://www.cdc.gov/mmwr/volumes/72/wr/mm7229a1.htm?s_cid=mm7229a1_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mdpi.com/2813-0227/3/3/16" TargetMode="External"/><Relationship Id="rId2" Type="http://schemas.openxmlformats.org/officeDocument/2006/relationships/hyperlink" Target="https://wwwnc.cdc.gov/eid/article/29/9/23-0523_article" TargetMode="External"/><Relationship Id="rId1" Type="http://schemas.openxmlformats.org/officeDocument/2006/relationships/slideLayout" Target="../slideLayouts/slideLayout5.xml"/><Relationship Id="rId6" Type="http://schemas.openxmlformats.org/officeDocument/2006/relationships/hyperlink" Target="https://www.ecdc.europa.eu/en/publications-data/surveillance-prevention-and-control-west-nile-virus-and-usutu-virus-infections" TargetMode="External"/><Relationship Id="rId5" Type="http://schemas.openxmlformats.org/officeDocument/2006/relationships/hyperlink" Target="https://pubmed.ncbi.nlm.nih.gov/37595529/" TargetMode="External"/><Relationship Id="rId4" Type="http://schemas.openxmlformats.org/officeDocument/2006/relationships/hyperlink" Target="https://www.mdpi.com/2076-2607/11/3/54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dierziekten/actuele-dierziekten-in-nederland-en-europ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promedmail.org/promed-post/?id=8712262" TargetMode="External"/><Relationship Id="rId4" Type="http://schemas.openxmlformats.org/officeDocument/2006/relationships/hyperlink" Target="https://www.tridge.com/news/type-of-bluetongue-virus-not-previously-identified"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cnn.com/2023/08/18/health/malaria-maryland/index.html" TargetMode="External"/><Relationship Id="rId2" Type="http://schemas.openxmlformats.org/officeDocument/2006/relationships/hyperlink" Target="https://www.bradenton.com/news/local/article277404923.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animal_health/downloads/animal_diseases/vsv/sitrep-09-15-23.pdf" TargetMode="Externa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hyperlink" Target="https://www.abc.net.au/news/2023-07-30/lsd-in-australian-cattle-in-indonesia/102666812" TargetMode="External"/><Relationship Id="rId3" Type="http://schemas.openxmlformats.org/officeDocument/2006/relationships/notesSlide" Target="../notesSlides/notesSlide3.xml"/><Relationship Id="rId7" Type="http://schemas.openxmlformats.org/officeDocument/2006/relationships/hyperlink" Target="https://wahis.woah.org/#/in-review/5091?reportId=161780" TargetMode="Externa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hyperlink" Target="https://thehimalayantimes.com/business/nearly-50000-cattle-perish-due-to-lumpy-skin-disease" TargetMode="External"/><Relationship Id="rId11" Type="http://schemas.openxmlformats.org/officeDocument/2006/relationships/image" Target="../media/image6.png"/><Relationship Id="rId5" Type="http://schemas.openxmlformats.org/officeDocument/2006/relationships/hyperlink" Target="https://srilankamirror.com/news/lumpy-skin-disease-spreading-towards-wp/" TargetMode="External"/><Relationship Id="rId10" Type="http://schemas.openxmlformats.org/officeDocument/2006/relationships/oleObject" Target="../embeddings/oleObject3.bin"/><Relationship Id="rId4" Type="http://schemas.openxmlformats.org/officeDocument/2006/relationships/hyperlink" Target="https://timesofindia.indiatimes.com/city/guwahati/assam-40000-cows-affected-as-lumpy-skin-disease-resurfaces/articleshow/99800643.cms?from=mdr" TargetMode="External"/><Relationship Id="rId9" Type="http://schemas.openxmlformats.org/officeDocument/2006/relationships/hyperlink" Target="https://www.miragenews.com/australia-remains-free-from-lumpy-skin-disease-1076842/"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hyperlink" Target="https://www.gorodche.ru/society/4540832-v-gruzii-epidemiya-lihoradki-est-pogibshiy/" TargetMode="External"/><Relationship Id="rId5" Type="http://schemas.openxmlformats.org/officeDocument/2006/relationships/hyperlink" Target="https://360stepeni.mk/tret-sluchaj-na-kongo-krimska-hemoragichna-treska-vo-zemjava-patsientot-e-42-godishen-veleshanets/" TargetMode="External"/><Relationship Id="rId4" Type="http://schemas.openxmlformats.org/officeDocument/2006/relationships/hyperlink" Target="https://outbreaknewstoday.com/cchf-in-afghanistan-949-total-cases-through-august-17613/"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hyperlink" Target="https://inspection.canada.ca/animal-health/terrestrial-animals/diseases/reportable/rift-valley-fever/fact-sheet/eng/1329685061778/1329685186043"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r>
              <a:rPr lang="fr-FR" sz="2800" dirty="0"/>
              <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CEZD – CAHSS Vector Network Update</a:t>
            </a:r>
            <a:endParaRPr lang="en-CA" altLang="en-US" dirty="0"/>
          </a:p>
          <a:p>
            <a:pPr eaLnBrk="1" hangingPunct="1"/>
            <a:r>
              <a:rPr lang="en-CA" altLang="en-US" dirty="0" smtClean="0"/>
              <a:t>26 </a:t>
            </a:r>
            <a:r>
              <a:rPr lang="en-CA" altLang="en-US" dirty="0" smtClean="0"/>
              <a:t>September 2023</a:t>
            </a:r>
            <a:endParaRPr lang="en-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22825" cy="1325563"/>
          </a:xfrm>
        </p:spPr>
        <p:txBody>
          <a:bodyPr/>
          <a:lstStyle/>
          <a:p>
            <a:pPr>
              <a:defRPr/>
            </a:pPr>
            <a:r>
              <a:rPr lang="en-CA" dirty="0" smtClean="0"/>
              <a:t>Rift Valley Fever</a:t>
            </a:r>
            <a:endParaRPr lang="en-CA" dirty="0"/>
          </a:p>
        </p:txBody>
      </p:sp>
      <p:sp>
        <p:nvSpPr>
          <p:cNvPr id="5" name="Slide Number Placeholder 4"/>
          <p:cNvSpPr>
            <a:spLocks noGrp="1"/>
          </p:cNvSpPr>
          <p:nvPr>
            <p:ph type="sldNum" sz="quarter" idx="14"/>
          </p:nvPr>
        </p:nvSpPr>
        <p:spPr>
          <a:xfrm>
            <a:off x="9448800" y="6356350"/>
            <a:ext cx="2743200" cy="365125"/>
          </a:xfrm>
        </p:spPr>
        <p:txBody>
          <a:bodyPr/>
          <a:lstStyle/>
          <a:p>
            <a:pPr>
              <a:defRPr/>
            </a:pPr>
            <a:fld id="{04E95010-8B15-45F1-87C5-0085573DE507}" type="slidenum">
              <a:rPr lang="en-US" smtClean="0"/>
              <a:pPr>
                <a:defRPr/>
              </a:pPr>
              <a:t>10</a:t>
            </a:fld>
            <a:endParaRPr lang="en-US"/>
          </a:p>
        </p:txBody>
      </p:sp>
      <p:pic>
        <p:nvPicPr>
          <p:cNvPr id="2970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1143000"/>
            <a:ext cx="94869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7"/>
          <p:cNvSpPr txBox="1">
            <a:spLocks noChangeArrowheads="1"/>
          </p:cNvSpPr>
          <p:nvPr/>
        </p:nvSpPr>
        <p:spPr bwMode="auto">
          <a:xfrm>
            <a:off x="7958138" y="247650"/>
            <a:ext cx="3859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t> J. Gen. Virol. 100, 1187 (2019); </a:t>
            </a:r>
          </a:p>
          <a:p>
            <a:pPr>
              <a:lnSpc>
                <a:spcPct val="100000"/>
              </a:lnSpc>
              <a:spcBef>
                <a:spcPct val="0"/>
              </a:spcBef>
              <a:buFontTx/>
              <a:buNone/>
            </a:pPr>
            <a:r>
              <a:rPr lang="en-US" altLang="en-US" sz="1800">
                <a:hlinkClick r:id="rId4"/>
              </a:rPr>
              <a:t>https://doi.org/10.1099/jgv.0.001296</a:t>
            </a:r>
            <a:r>
              <a:rPr lang="en-US" altLang="en-US" sz="1800"/>
              <a:t>   </a:t>
            </a:r>
          </a:p>
        </p:txBody>
      </p:sp>
    </p:spTree>
    <p:extLst>
      <p:ext uri="{BB962C8B-B14F-4D97-AF65-F5344CB8AC3E}">
        <p14:creationId xmlns:p14="http://schemas.microsoft.com/office/powerpoint/2010/main" val="3566344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875" y="6165850"/>
            <a:ext cx="6294438" cy="381000"/>
          </a:xfrm>
        </p:spPr>
        <p:txBody>
          <a:bodyPr/>
          <a:lstStyle/>
          <a:p>
            <a:pPr>
              <a:defRPr/>
            </a:pPr>
            <a:r>
              <a:rPr lang="en-CA" sz="2800" dirty="0" smtClean="0">
                <a:hlinkClick r:id="rId3"/>
              </a:rPr>
              <a:t>Image credit: ESFA Journal 2020</a:t>
            </a:r>
            <a:endParaRPr lang="en-CA" sz="2800" dirty="0"/>
          </a:p>
        </p:txBody>
      </p:sp>
      <p:pic>
        <p:nvPicPr>
          <p:cNvPr id="31747"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2075" y="-22225"/>
            <a:ext cx="4830763" cy="6880225"/>
          </a:xfrm>
        </p:spPr>
      </p:pic>
      <p:sp>
        <p:nvSpPr>
          <p:cNvPr id="31748" name="Content Placeholder 3"/>
          <p:cNvSpPr>
            <a:spLocks noGrp="1"/>
          </p:cNvSpPr>
          <p:nvPr>
            <p:ph sz="half" idx="2"/>
          </p:nvPr>
        </p:nvSpPr>
        <p:spPr>
          <a:xfrm>
            <a:off x="6172200" y="1825625"/>
            <a:ext cx="5181600" cy="3652838"/>
          </a:xfrm>
        </p:spPr>
        <p:txBody>
          <a:bodyPr/>
          <a:lstStyle/>
          <a:p>
            <a:r>
              <a:rPr lang="en-CA" altLang="en-US" smtClean="0"/>
              <a:t>Range extension from east Africa to south Africa, then west Africa </a:t>
            </a:r>
          </a:p>
          <a:p>
            <a:r>
              <a:rPr lang="en-CA" altLang="en-US" smtClean="0"/>
              <a:t>Evidence of infection now documented in Northern Africa, Indian Ocean and Middle East</a:t>
            </a:r>
          </a:p>
        </p:txBody>
      </p:sp>
      <p:sp>
        <p:nvSpPr>
          <p:cNvPr id="5" name="Slide Number Placeholder 4"/>
          <p:cNvSpPr>
            <a:spLocks noGrp="1"/>
          </p:cNvSpPr>
          <p:nvPr>
            <p:ph type="sldNum" sz="quarter" idx="10"/>
          </p:nvPr>
        </p:nvSpPr>
        <p:spPr/>
        <p:txBody>
          <a:bodyPr/>
          <a:lstStyle/>
          <a:p>
            <a:pPr>
              <a:defRPr/>
            </a:pPr>
            <a:fld id="{BC51AA9A-8DE9-4521-B8CB-A47F1E2A148E}" type="slidenum">
              <a:rPr lang="en-US" smtClean="0"/>
              <a:pPr>
                <a:defRPr/>
              </a:pPr>
              <a:t>11</a:t>
            </a:fld>
            <a:endParaRPr lang="en-US"/>
          </a:p>
        </p:txBody>
      </p:sp>
    </p:spTree>
    <p:extLst>
      <p:ext uri="{BB962C8B-B14F-4D97-AF65-F5344CB8AC3E}">
        <p14:creationId xmlns:p14="http://schemas.microsoft.com/office/powerpoint/2010/main" val="527996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22825" cy="1325563"/>
          </a:xfrm>
        </p:spPr>
        <p:txBody>
          <a:bodyPr/>
          <a:lstStyle/>
          <a:p>
            <a:pPr>
              <a:defRPr/>
            </a:pPr>
            <a:r>
              <a:rPr lang="en-CA" dirty="0" smtClean="0"/>
              <a:t>Rift Valley Fever</a:t>
            </a:r>
            <a:endParaRPr lang="en-CA" dirty="0"/>
          </a:p>
        </p:txBody>
      </p:sp>
      <p:sp>
        <p:nvSpPr>
          <p:cNvPr id="5" name="Slide Number Placeholder 4"/>
          <p:cNvSpPr>
            <a:spLocks noGrp="1"/>
          </p:cNvSpPr>
          <p:nvPr>
            <p:ph type="sldNum" sz="quarter" idx="14"/>
          </p:nvPr>
        </p:nvSpPr>
        <p:spPr>
          <a:xfrm>
            <a:off x="9448800" y="6356350"/>
            <a:ext cx="2743200" cy="365125"/>
          </a:xfrm>
        </p:spPr>
        <p:txBody>
          <a:bodyPr/>
          <a:lstStyle/>
          <a:p>
            <a:pPr>
              <a:defRPr/>
            </a:pPr>
            <a:fld id="{90ECD45C-C623-406B-A6BA-EB1CF260EA1B}" type="slidenum">
              <a:rPr lang="en-US" smtClean="0"/>
              <a:pPr>
                <a:defRPr/>
              </a:pPr>
              <a:t>12</a:t>
            </a:fld>
            <a:endParaRPr lang="en-US"/>
          </a:p>
        </p:txBody>
      </p:sp>
      <p:pic>
        <p:nvPicPr>
          <p:cNvPr id="337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495425"/>
            <a:ext cx="7470775" cy="4171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8526463" y="2136775"/>
          <a:ext cx="3200401" cy="2324100"/>
        </p:xfrm>
        <a:graphic>
          <a:graphicData uri="http://schemas.openxmlformats.org/drawingml/2006/table">
            <a:tbl>
              <a:tblPr firstRow="1" firstCol="1" bandRow="1">
                <a:tableStyleId>{D7AC3CCA-C797-4891-BE02-D94E43425B78}</a:tableStyleId>
              </a:tblPr>
              <a:tblGrid>
                <a:gridCol w="1143001">
                  <a:extLst>
                    <a:ext uri="{9D8B030D-6E8A-4147-A177-3AD203B41FA5}">
                      <a16:colId xmlns:a16="http://schemas.microsoft.com/office/drawing/2014/main" val="591297639"/>
                    </a:ext>
                  </a:extLst>
                </a:gridCol>
                <a:gridCol w="685800">
                  <a:extLst>
                    <a:ext uri="{9D8B030D-6E8A-4147-A177-3AD203B41FA5}">
                      <a16:colId xmlns:a16="http://schemas.microsoft.com/office/drawing/2014/main" val="595640051"/>
                    </a:ext>
                  </a:extLst>
                </a:gridCol>
                <a:gridCol w="685800">
                  <a:extLst>
                    <a:ext uri="{9D8B030D-6E8A-4147-A177-3AD203B41FA5}">
                      <a16:colId xmlns:a16="http://schemas.microsoft.com/office/drawing/2014/main" val="1015390256"/>
                    </a:ext>
                  </a:extLst>
                </a:gridCol>
                <a:gridCol w="685800">
                  <a:extLst>
                    <a:ext uri="{9D8B030D-6E8A-4147-A177-3AD203B41FA5}">
                      <a16:colId xmlns:a16="http://schemas.microsoft.com/office/drawing/2014/main" val="2963455989"/>
                    </a:ext>
                  </a:extLst>
                </a:gridCol>
              </a:tblGrid>
              <a:tr h="387350">
                <a:tc>
                  <a:txBody>
                    <a:bodyPr/>
                    <a:lstStyle/>
                    <a:p>
                      <a:endParaRPr lang="en-CA" sz="1000">
                        <a:effectLst/>
                        <a:latin typeface="Times New Roman" panose="02020603050405020304" pitchFamily="18" charset="0"/>
                      </a:endParaRPr>
                    </a:p>
                  </a:txBody>
                  <a:tcPr marL="68580" marR="68580" marT="0" marB="0" anchor="b"/>
                </a:tc>
                <a:tc>
                  <a:txBody>
                    <a:bodyPr/>
                    <a:lstStyle/>
                    <a:p>
                      <a:pPr>
                        <a:spcAft>
                          <a:spcPts val="0"/>
                        </a:spcAft>
                      </a:pPr>
                      <a:r>
                        <a:rPr lang="en-CA" sz="1100">
                          <a:effectLst/>
                        </a:rPr>
                        <a:t>Ontario</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CA" sz="1100" dirty="0">
                          <a:effectLst/>
                        </a:rPr>
                        <a:t>Quebec</a:t>
                      </a:r>
                      <a:endParaRPr lang="en-CA"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US" sz="1100" dirty="0" smtClean="0">
                          <a:effectLst/>
                          <a:latin typeface="Calibri" panose="020F0502020204030204" pitchFamily="34" charset="0"/>
                          <a:ea typeface="Calibri" panose="020F0502020204030204" pitchFamily="34" charset="0"/>
                        </a:rPr>
                        <a:t>Total</a:t>
                      </a:r>
                      <a:endParaRPr lang="en-CA"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621715585"/>
                  </a:ext>
                </a:extLst>
              </a:tr>
              <a:tr h="387350">
                <a:tc>
                  <a:txBody>
                    <a:bodyPr/>
                    <a:lstStyle/>
                    <a:p>
                      <a:pPr>
                        <a:spcAft>
                          <a:spcPts val="0"/>
                        </a:spcAft>
                      </a:pPr>
                      <a:r>
                        <a:rPr lang="en-CA" sz="1100">
                          <a:effectLst/>
                        </a:rPr>
                        <a:t>Egypt</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CA" sz="1100">
                          <a:effectLst/>
                        </a:rPr>
                        <a:t>95208</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CA" sz="1100" dirty="0">
                          <a:effectLst/>
                        </a:rPr>
                        <a:t>10062</a:t>
                      </a:r>
                      <a:endParaRPr lang="en-CA"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US" sz="1100" dirty="0" smtClean="0">
                          <a:effectLst/>
                          <a:latin typeface="Calibri" panose="020F0502020204030204" pitchFamily="34" charset="0"/>
                          <a:ea typeface="Calibri" panose="020F0502020204030204" pitchFamily="34" charset="0"/>
                        </a:rPr>
                        <a:t>105270</a:t>
                      </a:r>
                      <a:endParaRPr lang="en-CA"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384134898"/>
                  </a:ext>
                </a:extLst>
              </a:tr>
              <a:tr h="387350">
                <a:tc>
                  <a:txBody>
                    <a:bodyPr/>
                    <a:lstStyle/>
                    <a:p>
                      <a:pPr>
                        <a:spcAft>
                          <a:spcPts val="0"/>
                        </a:spcAft>
                      </a:pPr>
                      <a:r>
                        <a:rPr lang="en-CA" sz="1100">
                          <a:effectLst/>
                        </a:rPr>
                        <a:t>Sudan</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CA" sz="1100">
                          <a:effectLst/>
                        </a:rPr>
                        <a:t>0</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CA" sz="1100" dirty="0">
                          <a:effectLst/>
                        </a:rPr>
                        <a:t>2678</a:t>
                      </a:r>
                      <a:endParaRPr lang="en-CA"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US" sz="1100" dirty="0" smtClean="0">
                          <a:effectLst/>
                          <a:latin typeface="Calibri" panose="020F0502020204030204" pitchFamily="34" charset="0"/>
                          <a:ea typeface="Calibri" panose="020F0502020204030204" pitchFamily="34" charset="0"/>
                        </a:rPr>
                        <a:t>2678</a:t>
                      </a:r>
                      <a:endParaRPr lang="en-CA"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308409886"/>
                  </a:ext>
                </a:extLst>
              </a:tr>
              <a:tr h="387350">
                <a:tc>
                  <a:txBody>
                    <a:bodyPr/>
                    <a:lstStyle/>
                    <a:p>
                      <a:pPr>
                        <a:spcAft>
                          <a:spcPts val="0"/>
                        </a:spcAft>
                      </a:pPr>
                      <a:r>
                        <a:rPr lang="en-CA" sz="1100">
                          <a:effectLst/>
                        </a:rPr>
                        <a:t>Saudi Arabia</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CA" sz="1100">
                          <a:effectLst/>
                        </a:rPr>
                        <a:t>8967</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CA" sz="1100" dirty="0">
                          <a:effectLst/>
                        </a:rPr>
                        <a:t>0</a:t>
                      </a:r>
                      <a:endParaRPr lang="en-CA"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US" sz="1100" dirty="0" smtClean="0">
                          <a:effectLst/>
                          <a:latin typeface="Calibri" panose="020F0502020204030204" pitchFamily="34" charset="0"/>
                          <a:ea typeface="Calibri" panose="020F0502020204030204" pitchFamily="34" charset="0"/>
                        </a:rPr>
                        <a:t>8967</a:t>
                      </a:r>
                      <a:endParaRPr lang="en-CA"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995381105"/>
                  </a:ext>
                </a:extLst>
              </a:tr>
              <a:tr h="387350">
                <a:tc>
                  <a:txBody>
                    <a:bodyPr/>
                    <a:lstStyle/>
                    <a:p>
                      <a:pPr>
                        <a:spcAft>
                          <a:spcPts val="0"/>
                        </a:spcAft>
                      </a:pPr>
                      <a:r>
                        <a:rPr lang="en-CA" sz="1100">
                          <a:effectLst/>
                        </a:rPr>
                        <a:t>Ethiopia</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CA" sz="1100">
                          <a:effectLst/>
                        </a:rPr>
                        <a:t>40088</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CA" sz="1100" dirty="0">
                          <a:effectLst/>
                        </a:rPr>
                        <a:t>0</a:t>
                      </a:r>
                      <a:endParaRPr lang="en-CA"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US" sz="1100" dirty="0" smtClean="0">
                          <a:effectLst/>
                          <a:latin typeface="Calibri" panose="020F0502020204030204" pitchFamily="34" charset="0"/>
                          <a:ea typeface="Calibri" panose="020F0502020204030204" pitchFamily="34" charset="0"/>
                        </a:rPr>
                        <a:t>40088</a:t>
                      </a:r>
                      <a:endParaRPr lang="en-CA"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583583823"/>
                  </a:ext>
                </a:extLst>
              </a:tr>
              <a:tr h="387350">
                <a:tc>
                  <a:txBody>
                    <a:bodyPr/>
                    <a:lstStyle/>
                    <a:p>
                      <a:pPr>
                        <a:spcAft>
                          <a:spcPts val="0"/>
                        </a:spcAft>
                      </a:pPr>
                      <a:r>
                        <a:rPr lang="en-CA" sz="1100">
                          <a:effectLst/>
                        </a:rPr>
                        <a:t>Total</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CA" sz="1100">
                          <a:effectLst/>
                        </a:rPr>
                        <a:t>144263</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CA" sz="1100" dirty="0">
                          <a:effectLst/>
                        </a:rPr>
                        <a:t>12740</a:t>
                      </a:r>
                      <a:endParaRPr lang="en-CA"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US" sz="1100" dirty="0" smtClean="0">
                          <a:effectLst/>
                          <a:latin typeface="Calibri" panose="020F0502020204030204" pitchFamily="34" charset="0"/>
                          <a:ea typeface="Calibri" panose="020F0502020204030204" pitchFamily="34" charset="0"/>
                        </a:rPr>
                        <a:t>157003</a:t>
                      </a:r>
                      <a:endParaRPr lang="en-CA"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809359929"/>
                  </a:ext>
                </a:extLst>
              </a:tr>
            </a:tbl>
          </a:graphicData>
        </a:graphic>
      </p:graphicFrame>
    </p:spTree>
    <p:extLst>
      <p:ext uri="{BB962C8B-B14F-4D97-AF65-F5344CB8AC3E}">
        <p14:creationId xmlns:p14="http://schemas.microsoft.com/office/powerpoint/2010/main" val="3968740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41375"/>
          </a:xfrm>
        </p:spPr>
        <p:txBody>
          <a:bodyPr/>
          <a:lstStyle/>
          <a:p>
            <a:pPr>
              <a:defRPr/>
            </a:pPr>
            <a:r>
              <a:rPr lang="en-CA" dirty="0" smtClean="0"/>
              <a:t>Asian </a:t>
            </a:r>
            <a:r>
              <a:rPr lang="en-CA" dirty="0" err="1" smtClean="0"/>
              <a:t>Longhorned</a:t>
            </a:r>
            <a:r>
              <a:rPr lang="en-CA" dirty="0" smtClean="0"/>
              <a:t> Tick</a:t>
            </a:r>
            <a:endParaRPr lang="en-CA" dirty="0"/>
          </a:p>
        </p:txBody>
      </p:sp>
      <p:pic>
        <p:nvPicPr>
          <p:cNvPr id="9" name="Picture 8"/>
          <p:cNvPicPr>
            <a:picLocks noChangeAspect="1"/>
          </p:cNvPicPr>
          <p:nvPr/>
        </p:nvPicPr>
        <p:blipFill>
          <a:blip r:embed="rId2"/>
          <a:stretch>
            <a:fillRect/>
          </a:stretch>
        </p:blipFill>
        <p:spPr>
          <a:xfrm>
            <a:off x="4795838" y="979488"/>
            <a:ext cx="7034212" cy="523875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4"/>
          </p:nvPr>
        </p:nvSpPr>
        <p:spPr/>
        <p:txBody>
          <a:bodyPr/>
          <a:lstStyle/>
          <a:p>
            <a:pPr>
              <a:defRPr/>
            </a:pPr>
            <a:fld id="{FC2B841B-6879-40C8-A5BB-94CC80360F8B}" type="slidenum">
              <a:rPr lang="en-US" smtClean="0"/>
              <a:pPr>
                <a:defRPr/>
              </a:pPr>
              <a:t>13</a:t>
            </a:fld>
            <a:endParaRPr lang="en-US"/>
          </a:p>
        </p:txBody>
      </p:sp>
      <p:sp>
        <p:nvSpPr>
          <p:cNvPr id="35845" name="TextBox 9"/>
          <p:cNvSpPr txBox="1">
            <a:spLocks noChangeArrowheads="1"/>
          </p:cNvSpPr>
          <p:nvPr/>
        </p:nvSpPr>
        <p:spPr bwMode="auto">
          <a:xfrm>
            <a:off x="233363" y="979488"/>
            <a:ext cx="45624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3"/>
              </a:rPr>
              <a:t>Pathogens | Free Full-Text | Molecular Detection of Tick-Borne Bacterial and Protozoan Pathogens in Haemaphysalis longicornis (Acari: Ixodidae) Ticks from Free-Ranging Domestic Sheep in Hebei Province, China (mdpi.com)</a:t>
            </a:r>
            <a:endParaRPr lang="en-US" altLang="en-US" sz="1800"/>
          </a:p>
          <a:p>
            <a:pPr>
              <a:lnSpc>
                <a:spcPct val="100000"/>
              </a:lnSpc>
              <a:spcBef>
                <a:spcPct val="0"/>
              </a:spcBef>
              <a:buFontTx/>
              <a:buNone/>
            </a:pPr>
            <a:endParaRPr lang="en-US" altLang="en-US" sz="1800"/>
          </a:p>
          <a:p>
            <a:pPr>
              <a:lnSpc>
                <a:spcPct val="100000"/>
              </a:lnSpc>
              <a:spcBef>
                <a:spcPct val="0"/>
              </a:spcBef>
              <a:buFontTx/>
              <a:buNone/>
            </a:pPr>
            <a:r>
              <a:rPr lang="en-CA" altLang="en-US" sz="1800" u="sng">
                <a:solidFill>
                  <a:srgbClr val="0563C1"/>
                </a:solidFill>
                <a:ea typeface="Calibri" panose="020F0502020204030204" pitchFamily="34" charset="0"/>
                <a:cs typeface="Times New Roman" panose="02020603050405020304" pitchFamily="18" charset="0"/>
                <a:hlinkClick r:id="rId4"/>
              </a:rPr>
              <a:t>An established population of Asian longhorned ticks (Acari: Ixodidae) in Ohio, USA</a:t>
            </a:r>
            <a:endParaRPr lang="en-CA" altLang="en-US" sz="1800" u="sng">
              <a:solidFill>
                <a:srgbClr val="0563C1"/>
              </a:solidFill>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sz="1800" u="sng">
              <a:solidFill>
                <a:srgbClr val="0563C1"/>
              </a:solidFill>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800" u="sng">
                <a:hlinkClick r:id="rId5"/>
              </a:rPr>
              <a:t>Draft genome sequence data of </a:t>
            </a:r>
            <a:r>
              <a:rPr lang="en-CA" altLang="en-US" sz="1800" i="1" u="sng">
                <a:hlinkClick r:id="rId5"/>
              </a:rPr>
              <a:t>Haemaphysalis longicornis</a:t>
            </a:r>
            <a:r>
              <a:rPr lang="en-CA" altLang="en-US" sz="1800" u="sng">
                <a:hlinkClick r:id="rId5"/>
              </a:rPr>
              <a:t> Oita strain</a:t>
            </a:r>
            <a:endParaRPr lang="en-CA" altLang="en-US" sz="1800"/>
          </a:p>
          <a:p>
            <a:pPr>
              <a:lnSpc>
                <a:spcPct val="100000"/>
              </a:lnSpc>
              <a:spcBef>
                <a:spcPct val="0"/>
              </a:spcBef>
              <a:buFontTx/>
              <a:buNone/>
            </a:pPr>
            <a:endParaRPr lang="en-US" altLang="en-US" sz="1800">
              <a:cs typeface="Calibri" panose="020F0502020204030204" pitchFamily="34" charset="0"/>
            </a:endParaRPr>
          </a:p>
          <a:p>
            <a:pPr>
              <a:lnSpc>
                <a:spcPct val="100000"/>
              </a:lnSpc>
              <a:spcBef>
                <a:spcPct val="0"/>
              </a:spcBef>
              <a:buFontTx/>
              <a:buNone/>
            </a:pPr>
            <a:r>
              <a:rPr lang="en-CA" altLang="en-US" sz="1800" u="sng">
                <a:hlinkClick r:id="rId6"/>
              </a:rPr>
              <a:t>Baseline Susceptibility of Haemaphysalis longicornis to Organophosphate, Carbamate, and Pyrethroid Acaricides</a:t>
            </a:r>
            <a:endParaRPr lang="en-CA" altLang="en-US" sz="1800"/>
          </a:p>
          <a:p>
            <a:pPr>
              <a:lnSpc>
                <a:spcPct val="100000"/>
              </a:lnSpc>
              <a:spcBef>
                <a:spcPct val="0"/>
              </a:spcBef>
              <a:buFontTx/>
              <a:buNone/>
            </a:pPr>
            <a:endParaRPr lang="en-CA" altLang="en-US" sz="1800">
              <a:cs typeface="Calibri" panose="020F0502020204030204" pitchFamily="34" charset="0"/>
            </a:endParaRPr>
          </a:p>
          <a:p>
            <a:pPr>
              <a:lnSpc>
                <a:spcPct val="100000"/>
              </a:lnSpc>
              <a:spcBef>
                <a:spcPct val="0"/>
              </a:spcBef>
              <a:buFontTx/>
              <a:buNone/>
            </a:pPr>
            <a:endParaRPr lang="en-CA" altLang="en-US" sz="1800"/>
          </a:p>
        </p:txBody>
      </p:sp>
    </p:spTree>
    <p:extLst>
      <p:ext uri="{BB962C8B-B14F-4D97-AF65-F5344CB8AC3E}">
        <p14:creationId xmlns:p14="http://schemas.microsoft.com/office/powerpoint/2010/main" val="513261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Asian </a:t>
            </a:r>
            <a:r>
              <a:rPr lang="en-CA" dirty="0" err="1" smtClean="0"/>
              <a:t>Longhorned</a:t>
            </a:r>
            <a:r>
              <a:rPr lang="en-CA" dirty="0" smtClean="0"/>
              <a:t> Tick Distribution in US</a:t>
            </a:r>
            <a:endParaRPr lang="en-CA" dirty="0"/>
          </a:p>
        </p:txBody>
      </p:sp>
      <p:sp>
        <p:nvSpPr>
          <p:cNvPr id="36867" name="Content Placeholder 6"/>
          <p:cNvSpPr>
            <a:spLocks noGrp="1"/>
          </p:cNvSpPr>
          <p:nvPr>
            <p:ph sz="half" idx="1"/>
          </p:nvPr>
        </p:nvSpPr>
        <p:spPr/>
        <p:txBody>
          <a:bodyPr/>
          <a:lstStyle/>
          <a:p>
            <a:r>
              <a:rPr lang="en-CA" altLang="en-US" smtClean="0"/>
              <a:t>University of Georgia map</a:t>
            </a:r>
            <a:r>
              <a:rPr lang="en-US" altLang="en-US" smtClean="0">
                <a:hlinkClick r:id="rId3"/>
              </a:rPr>
              <a:t/>
            </a:r>
            <a:br>
              <a:rPr lang="en-US" altLang="en-US" smtClean="0">
                <a:hlinkClick r:id="rId3"/>
              </a:rPr>
            </a:br>
            <a:r>
              <a:rPr lang="en-US" altLang="en-US" smtClean="0">
                <a:hlinkClick r:id="rId3"/>
              </a:rPr>
              <a:t>scwds.shinyapps.io/haemaphysalis/</a:t>
            </a:r>
            <a:endParaRPr lang="en-US" altLang="en-US" smtClean="0"/>
          </a:p>
          <a:p>
            <a:r>
              <a:rPr lang="en-US" altLang="en-US" smtClean="0"/>
              <a:t>Allows sorting by state and county</a:t>
            </a:r>
            <a:endParaRPr lang="en-CA" altLang="en-US" smtClean="0"/>
          </a:p>
          <a:p>
            <a:endParaRPr lang="en-CA" altLang="en-US" smtClean="0"/>
          </a:p>
          <a:p>
            <a:r>
              <a:rPr lang="en-CA" altLang="en-US" smtClean="0"/>
              <a:t>USDA maps circulated regularly are static</a:t>
            </a:r>
            <a:endParaRPr lang="en-US" altLang="en-US" smtClean="0"/>
          </a:p>
        </p:txBody>
      </p:sp>
      <p:sp>
        <p:nvSpPr>
          <p:cNvPr id="36868" name="Content Placeholder 7"/>
          <p:cNvSpPr>
            <a:spLocks noGrp="1"/>
          </p:cNvSpPr>
          <p:nvPr>
            <p:ph sz="half" idx="2"/>
          </p:nvPr>
        </p:nvSpPr>
        <p:spPr/>
        <p:txBody>
          <a:bodyPr/>
          <a:lstStyle/>
          <a:p>
            <a:endParaRPr lang="en-CA" altLang="en-US" smtClean="0"/>
          </a:p>
        </p:txBody>
      </p:sp>
      <p:sp>
        <p:nvSpPr>
          <p:cNvPr id="4" name="Slide Number Placeholder 3"/>
          <p:cNvSpPr>
            <a:spLocks noGrp="1"/>
          </p:cNvSpPr>
          <p:nvPr>
            <p:ph type="sldNum" sz="quarter" idx="10"/>
          </p:nvPr>
        </p:nvSpPr>
        <p:spPr>
          <a:xfrm>
            <a:off x="9448800" y="6356350"/>
            <a:ext cx="2743200" cy="365125"/>
          </a:xfrm>
        </p:spPr>
        <p:txBody>
          <a:bodyPr/>
          <a:lstStyle/>
          <a:p>
            <a:pPr>
              <a:defRPr/>
            </a:pPr>
            <a:fld id="{4D5CB86D-174E-46BC-A15D-1B76584A57F7}" type="slidenum">
              <a:rPr lang="en-US" smtClean="0"/>
              <a:pPr>
                <a:defRPr/>
              </a:pPr>
              <a:t>14</a:t>
            </a:fld>
            <a:endParaRPr lang="en-US"/>
          </a:p>
        </p:txBody>
      </p:sp>
      <p:pic>
        <p:nvPicPr>
          <p:cNvPr id="6" name="Picture 5"/>
          <p:cNvPicPr>
            <a:picLocks noChangeAspect="1"/>
          </p:cNvPicPr>
          <p:nvPr/>
        </p:nvPicPr>
        <p:blipFill>
          <a:blip r:embed="rId4"/>
          <a:stretch>
            <a:fillRect/>
          </a:stretch>
        </p:blipFill>
        <p:spPr>
          <a:xfrm>
            <a:off x="6172200" y="1509713"/>
            <a:ext cx="5181600" cy="4983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5884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Scientific Findings</a:t>
            </a:r>
            <a:endParaRPr lang="en-CA" dirty="0"/>
          </a:p>
        </p:txBody>
      </p:sp>
      <p:sp>
        <p:nvSpPr>
          <p:cNvPr id="38915" name="Text Placeholder 5"/>
          <p:cNvSpPr>
            <a:spLocks noGrp="1"/>
          </p:cNvSpPr>
          <p:nvPr>
            <p:ph type="body" sz="quarter" idx="13"/>
          </p:nvPr>
        </p:nvSpPr>
        <p:spPr>
          <a:xfrm>
            <a:off x="752475" y="1428750"/>
            <a:ext cx="10515600" cy="4927600"/>
          </a:xfrm>
        </p:spPr>
        <p:txBody>
          <a:bodyPr/>
          <a:lstStyle/>
          <a:p>
            <a:pPr>
              <a:lnSpc>
                <a:spcPct val="107000"/>
              </a:lnSpc>
              <a:spcAft>
                <a:spcPts val="800"/>
              </a:spcAft>
            </a:pPr>
            <a:r>
              <a:rPr lang="en-US" altLang="en-US" sz="1800" b="1" u="sng" smtClean="0">
                <a:solidFill>
                  <a:srgbClr val="0563C1"/>
                </a:solidFill>
                <a:ea typeface="Calibri" panose="020F0502020204030204" pitchFamily="34" charset="0"/>
                <a:cs typeface="Times New Roman" panose="02020603050405020304" pitchFamily="18" charset="0"/>
                <a:hlinkClick r:id="rId2"/>
              </a:rPr>
              <a:t>Detection of Orientia spp. Bacteria in Field-Collected Free-Living Eutrombicula Chigger Mites, United States</a:t>
            </a:r>
            <a:endParaRPr lang="en-CA" altLang="en-US" sz="1800" b="1" smtClean="0">
              <a:ea typeface="Calibri" panose="020F0502020204030204" pitchFamily="34" charset="0"/>
              <a:cs typeface="Times New Roman" panose="02020603050405020304" pitchFamily="18" charset="0"/>
            </a:endParaRPr>
          </a:p>
          <a:p>
            <a:pPr>
              <a:lnSpc>
                <a:spcPct val="107000"/>
              </a:lnSpc>
            </a:pPr>
            <a:r>
              <a:rPr lang="en-CA" altLang="en-US" sz="1800" b="1" u="sng" smtClean="0">
                <a:solidFill>
                  <a:srgbClr val="0563C1"/>
                </a:solidFill>
                <a:ea typeface="Calibri" panose="020F0502020204030204" pitchFamily="34" charset="0"/>
                <a:cs typeface="Times New Roman" panose="02020603050405020304" pitchFamily="18" charset="0"/>
                <a:hlinkClick r:id="rId3"/>
              </a:rPr>
              <a:t>Geographic Distribution of Suspected Alpha-gal Syndrome Cases — United States, January 2017–December 2022</a:t>
            </a:r>
            <a:endParaRPr lang="en-CA" altLang="en-US" sz="1800" b="1" smtClean="0">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smtClean="0">
                <a:solidFill>
                  <a:srgbClr val="0563C1"/>
                </a:solidFill>
                <a:ea typeface="Calibri" panose="020F0502020204030204" pitchFamily="34" charset="0"/>
                <a:cs typeface="Times New Roman" panose="02020603050405020304" pitchFamily="18" charset="0"/>
                <a:hlinkClick r:id="rId4"/>
              </a:rPr>
              <a:t>Soft Tick Relapsing Fever — United States, 2012–2021</a:t>
            </a:r>
            <a:endParaRPr lang="en-CA" altLang="en-US" sz="1800" b="1" smtClean="0">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smtClean="0">
                <a:solidFill>
                  <a:srgbClr val="0563C1"/>
                </a:solidFill>
                <a:ea typeface="Calibri" panose="020F0502020204030204" pitchFamily="34" charset="0"/>
                <a:cs typeface="Times New Roman" panose="02020603050405020304" pitchFamily="18" charset="0"/>
                <a:hlinkClick r:id="rId5"/>
              </a:rPr>
              <a:t>EVIDENCE OF PROTOZOAN AND BACTERIAL INFECTION AND CO-INFECTION AND PARTIAL BLOOD FEEDING IN THE INVASIVE TICK HAEMAPHYSALIS LONGICORNIS IN PENNSYLVANIA</a:t>
            </a:r>
            <a:endParaRPr lang="en-CA" altLang="en-US" sz="1800" b="1" smtClean="0">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smtClean="0">
                <a:solidFill>
                  <a:srgbClr val="0563C1"/>
                </a:solidFill>
                <a:ea typeface="Calibri" panose="020F0502020204030204" pitchFamily="34" charset="0"/>
                <a:cs typeface="Times New Roman" panose="02020603050405020304" pitchFamily="18" charset="0"/>
                <a:hlinkClick r:id="rId6"/>
              </a:rPr>
              <a:t>Ticks (Acari: Ixodida) on synanthropic small and medium-sized mammals in areas of the northeastern United States infested with the Asian longhorned tick, Haemaphysalis longicornis</a:t>
            </a:r>
            <a:endParaRPr lang="en-CA" altLang="en-US" sz="1800" b="1" smtClean="0">
              <a:ea typeface="Calibri" panose="020F0502020204030204" pitchFamily="34" charset="0"/>
              <a:cs typeface="Times New Roman" panose="02020603050405020304" pitchFamily="18" charset="0"/>
            </a:endParaRPr>
          </a:p>
          <a:p>
            <a:pPr>
              <a:lnSpc>
                <a:spcPct val="107000"/>
              </a:lnSpc>
              <a:spcAft>
                <a:spcPts val="800"/>
              </a:spcAft>
            </a:pPr>
            <a:r>
              <a:rPr lang="en-US" altLang="en-US" sz="1800" b="1" u="sng" smtClean="0">
                <a:solidFill>
                  <a:srgbClr val="0563C1"/>
                </a:solidFill>
                <a:ea typeface="Calibri" panose="020F0502020204030204" pitchFamily="34" charset="0"/>
                <a:cs typeface="Times New Roman" panose="02020603050405020304" pitchFamily="18" charset="0"/>
                <a:hlinkClick r:id="rId7"/>
              </a:rPr>
              <a:t>Experimental Acquisition, Maintenance, and Transmission of Methicillin-Resistant </a:t>
            </a:r>
            <a:r>
              <a:rPr lang="en-US" altLang="en-US" sz="1800" b="1" i="1" u="sng" smtClean="0">
                <a:solidFill>
                  <a:srgbClr val="0563C1"/>
                </a:solidFill>
                <a:ea typeface="Calibri" panose="020F0502020204030204" pitchFamily="34" charset="0"/>
                <a:cs typeface="Times New Roman" panose="02020603050405020304" pitchFamily="18" charset="0"/>
                <a:hlinkClick r:id="rId7"/>
              </a:rPr>
              <a:t>Staphylococcus aureus</a:t>
            </a:r>
            <a:r>
              <a:rPr lang="en-US" altLang="en-US" sz="1800" b="1" u="sng" smtClean="0">
                <a:solidFill>
                  <a:srgbClr val="0563C1"/>
                </a:solidFill>
                <a:ea typeface="Calibri" panose="020F0502020204030204" pitchFamily="34" charset="0"/>
                <a:cs typeface="Times New Roman" panose="02020603050405020304" pitchFamily="18" charset="0"/>
                <a:hlinkClick r:id="rId7"/>
              </a:rPr>
              <a:t> by the Common Bed Bug, </a:t>
            </a:r>
            <a:r>
              <a:rPr lang="en-US" altLang="en-US" sz="1800" b="1" i="1" u="sng" smtClean="0">
                <a:solidFill>
                  <a:srgbClr val="0563C1"/>
                </a:solidFill>
                <a:ea typeface="Calibri" panose="020F0502020204030204" pitchFamily="34" charset="0"/>
                <a:cs typeface="Times New Roman" panose="02020603050405020304" pitchFamily="18" charset="0"/>
                <a:hlinkClick r:id="rId7"/>
              </a:rPr>
              <a:t>Cimex lectularius</a:t>
            </a:r>
            <a:endParaRPr lang="en-US" altLang="en-US" sz="1800" b="1" i="1" u="sng" smtClean="0">
              <a:solidFill>
                <a:srgbClr val="0563C1"/>
              </a:solidFill>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smtClean="0">
                <a:solidFill>
                  <a:srgbClr val="0563C1"/>
                </a:solidFill>
                <a:ea typeface="Calibri" panose="020F0502020204030204" pitchFamily="34" charset="0"/>
                <a:cs typeface="Times New Roman" panose="02020603050405020304" pitchFamily="18" charset="0"/>
                <a:hlinkClick r:id="rId8"/>
              </a:rPr>
              <a:t>Anaplasma bovis–Like Infections in Humans, United States, 2015–2017</a:t>
            </a:r>
            <a:endParaRPr lang="en-CA" altLang="en-US" sz="1800" b="1" smtClean="0">
              <a:ea typeface="Calibri" panose="020F0502020204030204" pitchFamily="34" charset="0"/>
              <a:cs typeface="Times New Roman" panose="02020603050405020304" pitchFamily="18" charset="0"/>
            </a:endParaRPr>
          </a:p>
          <a:p>
            <a:pPr>
              <a:lnSpc>
                <a:spcPct val="107000"/>
              </a:lnSpc>
              <a:spcAft>
                <a:spcPts val="800"/>
              </a:spcAft>
            </a:pPr>
            <a:endParaRPr lang="en-CA" altLang="en-US" sz="1800" b="1" smtClean="0">
              <a:ea typeface="Calibri" panose="020F0502020204030204" pitchFamily="34" charset="0"/>
              <a:cs typeface="Times New Roman" panose="02020603050405020304" pitchFamily="18" charset="0"/>
            </a:endParaRPr>
          </a:p>
          <a:p>
            <a:endParaRPr lang="en-CA" altLang="en-US" sz="1800" smtClean="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4"/>
          </p:nvPr>
        </p:nvSpPr>
        <p:spPr>
          <a:xfrm>
            <a:off x="9448800" y="6356350"/>
            <a:ext cx="2743200" cy="365125"/>
          </a:xfrm>
        </p:spPr>
        <p:txBody>
          <a:bodyPr/>
          <a:lstStyle/>
          <a:p>
            <a:pPr>
              <a:defRPr/>
            </a:pPr>
            <a:fld id="{29040142-1EAE-4E39-A069-CEDCB291E2FD}" type="slidenum">
              <a:rPr lang="en-US" smtClean="0"/>
              <a:pPr>
                <a:defRPr/>
              </a:pPr>
              <a:t>15</a:t>
            </a:fld>
            <a:endParaRPr lang="en-US"/>
          </a:p>
        </p:txBody>
      </p:sp>
    </p:spTree>
    <p:extLst>
      <p:ext uri="{BB962C8B-B14F-4D97-AF65-F5344CB8AC3E}">
        <p14:creationId xmlns:p14="http://schemas.microsoft.com/office/powerpoint/2010/main" val="1713015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Scientific Findings</a:t>
            </a:r>
            <a:endParaRPr lang="en-CA" dirty="0"/>
          </a:p>
        </p:txBody>
      </p:sp>
      <p:sp>
        <p:nvSpPr>
          <p:cNvPr id="39939" name="Text Placeholder 5"/>
          <p:cNvSpPr>
            <a:spLocks noGrp="1"/>
          </p:cNvSpPr>
          <p:nvPr>
            <p:ph type="body" sz="quarter" idx="13"/>
          </p:nvPr>
        </p:nvSpPr>
        <p:spPr>
          <a:xfrm>
            <a:off x="752475" y="1428750"/>
            <a:ext cx="10515600" cy="4927600"/>
          </a:xfrm>
        </p:spPr>
        <p:txBody>
          <a:bodyPr/>
          <a:lstStyle/>
          <a:p>
            <a:pPr>
              <a:lnSpc>
                <a:spcPct val="107000"/>
              </a:lnSpc>
              <a:spcAft>
                <a:spcPts val="800"/>
              </a:spcAft>
            </a:pPr>
            <a:r>
              <a:rPr lang="en-US" altLang="en-US" sz="1800" b="1" u="sng" smtClean="0">
                <a:solidFill>
                  <a:srgbClr val="0563C1"/>
                </a:solidFill>
                <a:ea typeface="Calibri" panose="020F0502020204030204" pitchFamily="34" charset="0"/>
                <a:cs typeface="Times New Roman" panose="02020603050405020304" pitchFamily="18" charset="0"/>
                <a:hlinkClick r:id="rId2"/>
              </a:rPr>
              <a:t>Rapid Epidemic Expansion of Chikungunya Virus East/Central/South African Lineage, Paraguay - Volume 29, Number 9—September 2023 - Emerging Infectious Diseases journal - CDC</a:t>
            </a:r>
            <a:endParaRPr lang="en-CA" altLang="en-US" sz="1800" b="1" smtClean="0">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smtClean="0">
                <a:solidFill>
                  <a:srgbClr val="0563C1"/>
                </a:solidFill>
                <a:ea typeface="Calibri" panose="020F0502020204030204" pitchFamily="34" charset="0"/>
                <a:cs typeface="Times New Roman" panose="02020603050405020304" pitchFamily="18" charset="0"/>
                <a:hlinkClick r:id="rId3"/>
              </a:rPr>
              <a:t>Heartland Virus: An Evolving Story of an Emerging Zoonotic and Vector-Borne Disease</a:t>
            </a:r>
            <a:endParaRPr lang="en-CA" altLang="en-US" sz="1800" b="1" smtClean="0">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smtClean="0">
                <a:solidFill>
                  <a:srgbClr val="0563C1"/>
                </a:solidFill>
                <a:ea typeface="Calibri" panose="020F0502020204030204" pitchFamily="34" charset="0"/>
                <a:cs typeface="Times New Roman" panose="02020603050405020304" pitchFamily="18" charset="0"/>
                <a:hlinkClick r:id="rId4"/>
              </a:rPr>
              <a:t>Detection and Characterization of Alongshan Virus in Ticks and Tick Saliva from Lower Saxony, Germany with Serological Evidence for Viral Transmission to Game and Domestic Animals</a:t>
            </a:r>
            <a:endParaRPr lang="en-CA" altLang="en-US" sz="1800" b="1" smtClean="0">
              <a:ea typeface="Calibri" panose="020F0502020204030204" pitchFamily="34" charset="0"/>
              <a:cs typeface="Times New Roman" panose="02020603050405020304" pitchFamily="18" charset="0"/>
            </a:endParaRPr>
          </a:p>
          <a:p>
            <a:pPr>
              <a:lnSpc>
                <a:spcPct val="107000"/>
              </a:lnSpc>
            </a:pPr>
            <a:r>
              <a:rPr lang="en-CA" altLang="en-US" sz="1800" b="1" u="sng" smtClean="0">
                <a:solidFill>
                  <a:srgbClr val="0563C1"/>
                </a:solidFill>
                <a:ea typeface="Calibri" panose="020F0502020204030204" pitchFamily="34" charset="0"/>
                <a:cs typeface="Times New Roman" panose="02020603050405020304" pitchFamily="18" charset="0"/>
                <a:hlinkClick r:id="rId5"/>
              </a:rPr>
              <a:t>Detection and phylogenetic analysis of Dabieshan tick virus and Okutama tick virus in ticks collected from Cape Toi, Japan</a:t>
            </a:r>
            <a:endParaRPr lang="en-CA" altLang="en-US" sz="1800" b="1" smtClean="0">
              <a:ea typeface="Calibri" panose="020F0502020204030204" pitchFamily="34" charset="0"/>
              <a:cs typeface="Times New Roman" panose="02020603050405020304" pitchFamily="18" charset="0"/>
            </a:endParaRPr>
          </a:p>
          <a:p>
            <a:pPr>
              <a:lnSpc>
                <a:spcPct val="107000"/>
              </a:lnSpc>
            </a:pPr>
            <a:r>
              <a:rPr lang="en-CA" altLang="en-US" sz="1800" b="1" u="sng" smtClean="0">
                <a:solidFill>
                  <a:srgbClr val="0563C1"/>
                </a:solidFill>
                <a:ea typeface="Calibri" panose="020F0502020204030204" pitchFamily="34" charset="0"/>
                <a:cs typeface="Times New Roman" panose="02020603050405020304" pitchFamily="18" charset="0"/>
                <a:hlinkClick r:id="rId6"/>
              </a:rPr>
              <a:t>Surveillance, prevention and control of West Nile virus and Usutu virus infections in the EU/EEA</a:t>
            </a:r>
            <a:endParaRPr lang="en-CA" altLang="en-US" sz="1800" b="1" smtClean="0">
              <a:ea typeface="Calibri" panose="020F0502020204030204" pitchFamily="34" charset="0"/>
              <a:cs typeface="Times New Roman" panose="02020603050405020304" pitchFamily="18" charset="0"/>
            </a:endParaRPr>
          </a:p>
          <a:p>
            <a:pPr>
              <a:lnSpc>
                <a:spcPct val="107000"/>
              </a:lnSpc>
              <a:spcAft>
                <a:spcPts val="800"/>
              </a:spcAft>
            </a:pPr>
            <a:endParaRPr lang="en-CA" altLang="en-US" sz="1800" b="1" smtClean="0">
              <a:ea typeface="Calibri" panose="020F0502020204030204" pitchFamily="34" charset="0"/>
              <a:cs typeface="Times New Roman" panose="02020603050405020304" pitchFamily="18" charset="0"/>
            </a:endParaRPr>
          </a:p>
          <a:p>
            <a:endParaRPr lang="en-CA" altLang="en-US" sz="1800" smtClean="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4"/>
          </p:nvPr>
        </p:nvSpPr>
        <p:spPr>
          <a:xfrm>
            <a:off x="9448800" y="6356350"/>
            <a:ext cx="2743200" cy="365125"/>
          </a:xfrm>
        </p:spPr>
        <p:txBody>
          <a:bodyPr/>
          <a:lstStyle/>
          <a:p>
            <a:pPr>
              <a:defRPr/>
            </a:pPr>
            <a:fld id="{0C7FCD8F-FC03-4241-B5AF-26F3F846C2BB}" type="slidenum">
              <a:rPr lang="en-US" smtClean="0"/>
              <a:pPr>
                <a:defRPr/>
              </a:pPr>
              <a:t>16</a:t>
            </a:fld>
            <a:endParaRPr lang="en-US"/>
          </a:p>
        </p:txBody>
      </p:sp>
    </p:spTree>
    <p:extLst>
      <p:ext uri="{BB962C8B-B14F-4D97-AF65-F5344CB8AC3E}">
        <p14:creationId xmlns:p14="http://schemas.microsoft.com/office/powerpoint/2010/main" val="140564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80963"/>
            <a:ext cx="6127750" cy="1325562"/>
          </a:xfrm>
        </p:spPr>
        <p:txBody>
          <a:bodyPr/>
          <a:lstStyle/>
          <a:p>
            <a:pPr>
              <a:defRPr/>
            </a:pPr>
            <a:r>
              <a:rPr lang="en-CA" dirty="0" smtClean="0"/>
              <a:t>Bluetongue in the Netherlands</a:t>
            </a:r>
            <a:endParaRPr lang="en-CA" dirty="0"/>
          </a:p>
        </p:txBody>
      </p:sp>
      <p:sp>
        <p:nvSpPr>
          <p:cNvPr id="16387" name="Text Placeholder 4"/>
          <p:cNvSpPr>
            <a:spLocks noGrp="1"/>
          </p:cNvSpPr>
          <p:nvPr>
            <p:ph type="body" sz="quarter" idx="13"/>
          </p:nvPr>
        </p:nvSpPr>
        <p:spPr>
          <a:xfrm>
            <a:off x="368300" y="1690688"/>
            <a:ext cx="6794500" cy="4854575"/>
          </a:xfrm>
        </p:spPr>
        <p:txBody>
          <a:bodyPr/>
          <a:lstStyle/>
          <a:p>
            <a:r>
              <a:rPr lang="en-CA" altLang="en-US" sz="2400" smtClean="0"/>
              <a:t>Sept 5</a:t>
            </a:r>
            <a:r>
              <a:rPr lang="en-CA" altLang="en-US" sz="2400" baseline="30000" smtClean="0"/>
              <a:t>th</a:t>
            </a:r>
            <a:r>
              <a:rPr lang="en-CA" altLang="en-US" sz="2400" smtClean="0"/>
              <a:t>, the Netherlands reported 4 cases of Bluetongue, </a:t>
            </a:r>
            <a:r>
              <a:rPr lang="en-CA" altLang="en-US" sz="2400" smtClean="0">
                <a:hlinkClick r:id="rId3"/>
              </a:rPr>
              <a:t>now up to 89</a:t>
            </a:r>
            <a:r>
              <a:rPr lang="en-CA" altLang="en-US" sz="2400" smtClean="0"/>
              <a:t>. </a:t>
            </a:r>
          </a:p>
          <a:p>
            <a:r>
              <a:rPr lang="en-CA" altLang="en-US" sz="2400" smtClean="0"/>
              <a:t>Serotype 3 (</a:t>
            </a:r>
            <a:r>
              <a:rPr lang="en-CA" altLang="en-US" sz="2400" smtClean="0">
                <a:hlinkClick r:id="rId4"/>
              </a:rPr>
              <a:t>no vaccine for Serotype 3</a:t>
            </a:r>
            <a:r>
              <a:rPr lang="en-CA" altLang="en-US" sz="2400" smtClean="0"/>
              <a:t>)</a:t>
            </a:r>
          </a:p>
          <a:p>
            <a:r>
              <a:rPr lang="en-CA" altLang="en-US" sz="2400" smtClean="0"/>
              <a:t>Export ban has been implemented on live ruminants, including semen and embryos</a:t>
            </a:r>
          </a:p>
          <a:p>
            <a:r>
              <a:rPr lang="en-CA" altLang="en-US" sz="2400" smtClean="0"/>
              <a:t>Source of infection currently unknown</a:t>
            </a:r>
          </a:p>
          <a:p>
            <a:r>
              <a:rPr lang="en-CA" altLang="en-US" sz="2400" smtClean="0"/>
              <a:t>BTV in the Netherlands in 2006 – Serotype 8</a:t>
            </a:r>
          </a:p>
          <a:p>
            <a:r>
              <a:rPr lang="en-CA" altLang="en-US" sz="2400" smtClean="0"/>
              <a:t>Controlled with vaccination program</a:t>
            </a:r>
          </a:p>
          <a:p>
            <a:r>
              <a:rPr lang="en-CA" altLang="en-US" sz="2400" smtClean="0"/>
              <a:t>Last occurrence 2009</a:t>
            </a:r>
          </a:p>
          <a:p>
            <a:r>
              <a:rPr lang="en-CA" altLang="en-US" sz="2400" smtClean="0"/>
              <a:t>Declared freedom in 2012</a:t>
            </a:r>
          </a:p>
          <a:p>
            <a:r>
              <a:rPr lang="en-US" altLang="en-US" sz="2400" smtClean="0"/>
              <a:t>Recently, </a:t>
            </a:r>
            <a:r>
              <a:rPr lang="en-US" altLang="en-US" sz="2400" smtClean="0">
                <a:hlinkClick r:id="rId5"/>
              </a:rPr>
              <a:t>France</a:t>
            </a:r>
            <a:r>
              <a:rPr lang="en-US" altLang="en-US" sz="2400" smtClean="0"/>
              <a:t> has reported outbreaks of BTV – 8, considered endemic</a:t>
            </a:r>
            <a:endParaRPr lang="en-CA" altLang="en-US" sz="2400" smtClean="0"/>
          </a:p>
        </p:txBody>
      </p:sp>
      <p:pic>
        <p:nvPicPr>
          <p:cNvPr id="16388"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323850"/>
            <a:ext cx="4789488"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62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West Nile Virus</a:t>
            </a:r>
            <a:endParaRPr lang="en-CA" dirty="0"/>
          </a:p>
        </p:txBody>
      </p:sp>
      <p:sp>
        <p:nvSpPr>
          <p:cNvPr id="18435" name="Text Placeholder 2"/>
          <p:cNvSpPr>
            <a:spLocks noGrp="1"/>
          </p:cNvSpPr>
          <p:nvPr>
            <p:ph type="body" sz="quarter" idx="13"/>
          </p:nvPr>
        </p:nvSpPr>
        <p:spPr>
          <a:xfrm>
            <a:off x="838200" y="1495425"/>
            <a:ext cx="10515600" cy="2306638"/>
          </a:xfrm>
        </p:spPr>
        <p:txBody>
          <a:bodyPr/>
          <a:lstStyle/>
          <a:p>
            <a:r>
              <a:rPr lang="en-US" altLang="en-US" smtClean="0"/>
              <a:t>Reports have been trending higher, however it is within the normal seasonal time frame for cases</a:t>
            </a:r>
          </a:p>
          <a:p>
            <a:pPr lvl="1"/>
            <a:r>
              <a:rPr lang="en-US" altLang="en-US" smtClean="0"/>
              <a:t>Ontario – multiple cities (Toronto, Sudbury, Peterborough, Chatam-Kent)</a:t>
            </a:r>
          </a:p>
          <a:p>
            <a:pPr lvl="2"/>
            <a:r>
              <a:rPr lang="en-US" altLang="en-US" smtClean="0"/>
              <a:t>Human cases and mosquito pools testing positive</a:t>
            </a:r>
          </a:p>
          <a:p>
            <a:pPr lvl="1"/>
            <a:r>
              <a:rPr lang="en-US" altLang="en-US" smtClean="0"/>
              <a:t>Manitoba and Alberta – human cases</a:t>
            </a:r>
            <a:endParaRPr lang="en-CA" altLang="en-US" smtClean="0"/>
          </a:p>
        </p:txBody>
      </p:sp>
      <p:sp>
        <p:nvSpPr>
          <p:cNvPr id="4" name="Slide Number Placeholder 3"/>
          <p:cNvSpPr>
            <a:spLocks noGrp="1"/>
          </p:cNvSpPr>
          <p:nvPr>
            <p:ph type="sldNum" sz="quarter" idx="14"/>
          </p:nvPr>
        </p:nvSpPr>
        <p:spPr/>
        <p:txBody>
          <a:bodyPr/>
          <a:lstStyle/>
          <a:p>
            <a:pPr>
              <a:defRPr/>
            </a:pPr>
            <a:fld id="{803C3392-5142-42FC-AB4B-950F4C028591}" type="slidenum">
              <a:rPr lang="en-US" smtClean="0"/>
              <a:pPr>
                <a:defRPr/>
              </a:pPr>
              <a:t>3</a:t>
            </a:fld>
            <a:endParaRPr lang="en-US"/>
          </a:p>
        </p:txBody>
      </p:sp>
      <p:sp>
        <p:nvSpPr>
          <p:cNvPr id="18437" name="Rectangle 2"/>
          <p:cNvSpPr>
            <a:spLocks noChangeArrowheads="1"/>
          </p:cNvSpPr>
          <p:nvPr/>
        </p:nvSpPr>
        <p:spPr bwMode="auto">
          <a:xfrm>
            <a:off x="434975" y="3698875"/>
            <a:ext cx="2265997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graphicFrame>
        <p:nvGraphicFramePr>
          <p:cNvPr id="18438" name="Object 5"/>
          <p:cNvGraphicFramePr>
            <a:graphicFrameLocks noChangeAspect="1"/>
          </p:cNvGraphicFramePr>
          <p:nvPr/>
        </p:nvGraphicFramePr>
        <p:xfrm>
          <a:off x="838200" y="3698875"/>
          <a:ext cx="10515600" cy="2657475"/>
        </p:xfrm>
        <a:graphic>
          <a:graphicData uri="http://schemas.openxmlformats.org/presentationml/2006/ole">
            <mc:AlternateContent xmlns:mc="http://schemas.openxmlformats.org/markup-compatibility/2006">
              <mc:Choice xmlns:v="urn:schemas-microsoft-com:vml" Requires="v">
                <p:oleObj spid="_x0000_s1026" name="Bitmap Image" r:id="rId3" imgW="8535591" imgH="4885714" progId="Paint.Picture">
                  <p:embed/>
                </p:oleObj>
              </mc:Choice>
              <mc:Fallback>
                <p:oleObj name="Bitmap Image" r:id="rId3" imgW="8535591" imgH="4885714" progId="Paint.Picture">
                  <p:embed/>
                  <p:pic>
                    <p:nvPicPr>
                      <p:cNvPr id="1843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98875"/>
                        <a:ext cx="10515600" cy="2657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0620375" y="4116388"/>
            <a:ext cx="733425" cy="19256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2235157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Malaria </a:t>
            </a:r>
            <a:endParaRPr lang="en-CA" dirty="0"/>
          </a:p>
        </p:txBody>
      </p:sp>
      <p:sp>
        <p:nvSpPr>
          <p:cNvPr id="19459" name="Text Placeholder 2"/>
          <p:cNvSpPr>
            <a:spLocks noGrp="1"/>
          </p:cNvSpPr>
          <p:nvPr>
            <p:ph type="body" sz="quarter" idx="13"/>
          </p:nvPr>
        </p:nvSpPr>
        <p:spPr>
          <a:xfrm>
            <a:off x="838200" y="1816100"/>
            <a:ext cx="10515600" cy="4014788"/>
          </a:xfrm>
        </p:spPr>
        <p:txBody>
          <a:bodyPr/>
          <a:lstStyle/>
          <a:p>
            <a:r>
              <a:rPr lang="en-US" altLang="en-US" smtClean="0">
                <a:hlinkClick r:id="rId2"/>
              </a:rPr>
              <a:t>Florida</a:t>
            </a:r>
            <a:r>
              <a:rPr lang="en-US" altLang="en-US" smtClean="0"/>
              <a:t> reported 1 additional locally acquired case of malaria in July (7 cases in total)</a:t>
            </a:r>
          </a:p>
          <a:p>
            <a:r>
              <a:rPr lang="en-US" altLang="en-US" smtClean="0">
                <a:hlinkClick r:id="rId3"/>
              </a:rPr>
              <a:t>Maryland</a:t>
            </a:r>
            <a:r>
              <a:rPr lang="en-US" altLang="en-US" smtClean="0"/>
              <a:t> reported a locally transmitted case</a:t>
            </a:r>
          </a:p>
          <a:p>
            <a:pPr lvl="1"/>
            <a:r>
              <a:rPr lang="en-US" altLang="en-US" smtClean="0"/>
              <a:t>1</a:t>
            </a:r>
            <a:r>
              <a:rPr lang="en-US" altLang="en-US" baseline="30000" smtClean="0"/>
              <a:t>st</a:t>
            </a:r>
            <a:r>
              <a:rPr lang="en-US" altLang="en-US" smtClean="0"/>
              <a:t> in 40 years</a:t>
            </a:r>
          </a:p>
          <a:p>
            <a:pPr lvl="1"/>
            <a:r>
              <a:rPr lang="en-US" altLang="en-US" i="1" smtClean="0"/>
              <a:t>Plasmodium falciparum </a:t>
            </a:r>
            <a:r>
              <a:rPr lang="en-US" altLang="en-US" smtClean="0"/>
              <a:t>(more severe than </a:t>
            </a:r>
            <a:r>
              <a:rPr lang="en-US" altLang="en-US" i="1" smtClean="0"/>
              <a:t>P. vivax </a:t>
            </a:r>
            <a:r>
              <a:rPr lang="en-US" altLang="en-US" smtClean="0"/>
              <a:t>which was found in Florida &amp; Texas)</a:t>
            </a:r>
            <a:endParaRPr lang="en-CA" altLang="en-US" smtClean="0"/>
          </a:p>
        </p:txBody>
      </p:sp>
      <p:sp>
        <p:nvSpPr>
          <p:cNvPr id="4" name="Slide Number Placeholder 3"/>
          <p:cNvSpPr>
            <a:spLocks noGrp="1"/>
          </p:cNvSpPr>
          <p:nvPr>
            <p:ph type="sldNum" sz="quarter" idx="14"/>
          </p:nvPr>
        </p:nvSpPr>
        <p:spPr/>
        <p:txBody>
          <a:bodyPr/>
          <a:lstStyle/>
          <a:p>
            <a:pPr>
              <a:defRPr/>
            </a:pPr>
            <a:fld id="{2C8CE864-BC32-43F6-B7E8-894B41CCF720}" type="slidenum">
              <a:rPr lang="en-US" smtClean="0"/>
              <a:pPr>
                <a:defRPr/>
              </a:pPr>
              <a:t>4</a:t>
            </a:fld>
            <a:endParaRPr lang="en-US"/>
          </a:p>
        </p:txBody>
      </p:sp>
    </p:spTree>
    <p:extLst>
      <p:ext uri="{BB962C8B-B14F-4D97-AF65-F5344CB8AC3E}">
        <p14:creationId xmlns:p14="http://schemas.microsoft.com/office/powerpoint/2010/main" val="3536337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Vesicular Stomatitis</a:t>
            </a:r>
            <a:endParaRPr lang="en-CA" dirty="0"/>
          </a:p>
        </p:txBody>
      </p:sp>
      <p:sp>
        <p:nvSpPr>
          <p:cNvPr id="20483" name="Text Placeholder 2"/>
          <p:cNvSpPr>
            <a:spLocks noGrp="1"/>
          </p:cNvSpPr>
          <p:nvPr>
            <p:ph type="body" sz="quarter" idx="13"/>
          </p:nvPr>
        </p:nvSpPr>
        <p:spPr>
          <a:xfrm>
            <a:off x="838200" y="1816100"/>
            <a:ext cx="5257800" cy="4014788"/>
          </a:xfrm>
        </p:spPr>
        <p:txBody>
          <a:bodyPr/>
          <a:lstStyle/>
          <a:p>
            <a:r>
              <a:rPr lang="en-US" altLang="en-US" smtClean="0"/>
              <a:t>Most recent </a:t>
            </a:r>
            <a:r>
              <a:rPr lang="en-US" altLang="en-US" smtClean="0">
                <a:hlinkClick r:id="rId3"/>
              </a:rPr>
              <a:t>USDA situation report</a:t>
            </a:r>
            <a:endParaRPr lang="en-US" altLang="en-US" smtClean="0"/>
          </a:p>
          <a:p>
            <a:r>
              <a:rPr lang="en-US" altLang="en-US" smtClean="0"/>
              <a:t>Nevada reported 1 positive premises at the end of July</a:t>
            </a:r>
          </a:p>
          <a:p>
            <a:r>
              <a:rPr lang="en-US" altLang="en-US" smtClean="0"/>
              <a:t>201 VSV-affected premises have been identified since start of outbreak</a:t>
            </a:r>
          </a:p>
          <a:p>
            <a:pPr lvl="1"/>
            <a:r>
              <a:rPr lang="en-US" altLang="en-US" smtClean="0"/>
              <a:t>California (198)</a:t>
            </a:r>
            <a:r>
              <a:rPr lang="en-CA" altLang="en-US" smtClean="0"/>
              <a:t>, Texas (2), Nevada (1)</a:t>
            </a:r>
            <a:endParaRPr lang="en-US" altLang="en-US" smtClean="0"/>
          </a:p>
        </p:txBody>
      </p:sp>
      <p:sp>
        <p:nvSpPr>
          <p:cNvPr id="4" name="Slide Number Placeholder 3"/>
          <p:cNvSpPr>
            <a:spLocks noGrp="1"/>
          </p:cNvSpPr>
          <p:nvPr>
            <p:ph type="sldNum" sz="quarter" idx="14"/>
          </p:nvPr>
        </p:nvSpPr>
        <p:spPr/>
        <p:txBody>
          <a:bodyPr/>
          <a:lstStyle/>
          <a:p>
            <a:pPr>
              <a:defRPr/>
            </a:pPr>
            <a:fld id="{D9040CA1-7185-417C-934E-5E7AF0CD29C5}" type="slidenum">
              <a:rPr lang="en-US" smtClean="0"/>
              <a:pPr>
                <a:defRPr/>
              </a:pPr>
              <a:t>5</a:t>
            </a:fld>
            <a:endParaRPr lang="en-US"/>
          </a:p>
        </p:txBody>
      </p:sp>
      <p:sp>
        <p:nvSpPr>
          <p:cNvPr id="20485"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graphicFrame>
        <p:nvGraphicFramePr>
          <p:cNvPr id="20486" name="Object 4"/>
          <p:cNvGraphicFramePr>
            <a:graphicFrameLocks noChangeAspect="1"/>
          </p:cNvGraphicFramePr>
          <p:nvPr/>
        </p:nvGraphicFramePr>
        <p:xfrm>
          <a:off x="6435725" y="1816100"/>
          <a:ext cx="5127625" cy="3940175"/>
        </p:xfrm>
        <a:graphic>
          <a:graphicData uri="http://schemas.openxmlformats.org/presentationml/2006/ole">
            <mc:AlternateContent xmlns:mc="http://schemas.openxmlformats.org/markup-compatibility/2006">
              <mc:Choice xmlns:v="urn:schemas-microsoft-com:vml" Requires="v">
                <p:oleObj spid="_x0000_s2050" name="Bitmap Image" r:id="rId4" imgW="7047619" imgH="5428571" progId="Paint.Picture">
                  <p:embed/>
                </p:oleObj>
              </mc:Choice>
              <mc:Fallback>
                <p:oleObj name="Bitmap Image" r:id="rId4" imgW="7047619" imgH="5428571" progId="Paint.Picture">
                  <p:embed/>
                  <p:pic>
                    <p:nvPicPr>
                      <p:cNvPr id="2048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725" y="1816100"/>
                        <a:ext cx="5127625" cy="3940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17895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50" y="122238"/>
            <a:ext cx="10515600" cy="1325562"/>
          </a:xfrm>
        </p:spPr>
        <p:txBody>
          <a:bodyPr/>
          <a:lstStyle/>
          <a:p>
            <a:pPr>
              <a:defRPr/>
            </a:pPr>
            <a:r>
              <a:rPr lang="en-US" dirty="0" smtClean="0"/>
              <a:t>Lumpy Skin Disease</a:t>
            </a:r>
            <a:endParaRPr lang="en-CA" dirty="0"/>
          </a:p>
        </p:txBody>
      </p:sp>
      <p:sp>
        <p:nvSpPr>
          <p:cNvPr id="21507" name="Text Placeholder 2"/>
          <p:cNvSpPr>
            <a:spLocks noGrp="1"/>
          </p:cNvSpPr>
          <p:nvPr>
            <p:ph type="body" sz="quarter" idx="13"/>
          </p:nvPr>
        </p:nvSpPr>
        <p:spPr>
          <a:xfrm>
            <a:off x="822325" y="1111250"/>
            <a:ext cx="11145838" cy="4014788"/>
          </a:xfrm>
        </p:spPr>
        <p:txBody>
          <a:bodyPr/>
          <a:lstStyle/>
          <a:p>
            <a:r>
              <a:rPr lang="en-US" altLang="en-US" smtClean="0"/>
              <a:t>Continue to receive reports from Asian countries: </a:t>
            </a:r>
            <a:r>
              <a:rPr lang="en-US" altLang="en-US" smtClean="0">
                <a:hlinkClick r:id="rId4"/>
              </a:rPr>
              <a:t>India</a:t>
            </a:r>
            <a:r>
              <a:rPr lang="en-US" altLang="en-US" smtClean="0"/>
              <a:t>, </a:t>
            </a:r>
            <a:r>
              <a:rPr lang="en-US" altLang="en-US" smtClean="0">
                <a:hlinkClick r:id="rId5"/>
              </a:rPr>
              <a:t>Sri Lanka</a:t>
            </a:r>
            <a:r>
              <a:rPr lang="en-US" altLang="en-US" smtClean="0"/>
              <a:t>, </a:t>
            </a:r>
            <a:r>
              <a:rPr lang="en-US" altLang="en-US" smtClean="0">
                <a:hlinkClick r:id="rId6"/>
              </a:rPr>
              <a:t>Nepal</a:t>
            </a:r>
            <a:endParaRPr lang="en-US" altLang="en-US" smtClean="0"/>
          </a:p>
          <a:p>
            <a:r>
              <a:rPr lang="en-US" altLang="en-US" smtClean="0"/>
              <a:t>Mid-July </a:t>
            </a:r>
            <a:r>
              <a:rPr lang="en-US" altLang="en-US" smtClean="0">
                <a:hlinkClick r:id="rId7"/>
              </a:rPr>
              <a:t>Libya</a:t>
            </a:r>
            <a:r>
              <a:rPr lang="en-US" altLang="en-US" smtClean="0"/>
              <a:t> reported its first outbreak of LSD</a:t>
            </a:r>
          </a:p>
          <a:p>
            <a:r>
              <a:rPr lang="en-US" altLang="en-US" smtClean="0"/>
              <a:t>End of July – </a:t>
            </a:r>
            <a:r>
              <a:rPr lang="en-US" altLang="en-US" smtClean="0">
                <a:hlinkClick r:id="rId8"/>
              </a:rPr>
              <a:t>Indonesia</a:t>
            </a:r>
            <a:r>
              <a:rPr lang="en-US" altLang="en-US" smtClean="0"/>
              <a:t> suspended imports of live cattle from Australia after detecting LSD in livestock shipped from Australia</a:t>
            </a:r>
          </a:p>
          <a:p>
            <a:pPr lvl="1"/>
            <a:r>
              <a:rPr lang="en-US" altLang="en-US" smtClean="0"/>
              <a:t>Unclear where cattle were infected, total of 16 cattle positive </a:t>
            </a:r>
          </a:p>
          <a:p>
            <a:pPr lvl="1"/>
            <a:r>
              <a:rPr lang="en-US" altLang="en-US" smtClean="0"/>
              <a:t>Malaysia also suspended imports</a:t>
            </a:r>
          </a:p>
          <a:p>
            <a:pPr lvl="1"/>
            <a:r>
              <a:rPr lang="en-US" altLang="en-US" smtClean="0"/>
              <a:t>September 3</a:t>
            </a:r>
            <a:r>
              <a:rPr lang="en-US" altLang="en-US" baseline="30000" smtClean="0"/>
              <a:t>rd</a:t>
            </a:r>
            <a:r>
              <a:rPr lang="en-US" altLang="en-US" smtClean="0"/>
              <a:t>  - Australian investigation concluded – no LSD identified in Australia  </a:t>
            </a:r>
          </a:p>
          <a:p>
            <a:pPr lvl="1"/>
            <a:r>
              <a:rPr lang="en-US" altLang="en-US" smtClean="0">
                <a:hlinkClick r:id="rId9"/>
              </a:rPr>
              <a:t>Australia remains free of LSD</a:t>
            </a:r>
            <a:endParaRPr lang="en-US" altLang="en-US" smtClean="0"/>
          </a:p>
          <a:p>
            <a:pPr lvl="2"/>
            <a:r>
              <a:rPr lang="en-US" altLang="en-US" smtClean="0"/>
              <a:t>No vaccine bank for LSD</a:t>
            </a:r>
            <a:endParaRPr lang="en-CA" altLang="en-US" smtClean="0"/>
          </a:p>
        </p:txBody>
      </p:sp>
      <p:sp>
        <p:nvSpPr>
          <p:cNvPr id="4" name="Slide Number Placeholder 3"/>
          <p:cNvSpPr>
            <a:spLocks noGrp="1"/>
          </p:cNvSpPr>
          <p:nvPr>
            <p:ph type="sldNum" sz="quarter" idx="14"/>
          </p:nvPr>
        </p:nvSpPr>
        <p:spPr/>
        <p:txBody>
          <a:bodyPr/>
          <a:lstStyle/>
          <a:p>
            <a:pPr>
              <a:defRPr/>
            </a:pPr>
            <a:fld id="{F70D8E62-A972-4101-9C4F-160F8E3E6929}" type="slidenum">
              <a:rPr lang="en-US" smtClean="0"/>
              <a:pPr>
                <a:defRPr/>
              </a:pPr>
              <a:t>6</a:t>
            </a:fld>
            <a:endParaRPr lang="en-US"/>
          </a:p>
        </p:txBody>
      </p:sp>
      <p:graphicFrame>
        <p:nvGraphicFramePr>
          <p:cNvPr id="21509" name="Object 7"/>
          <p:cNvGraphicFramePr>
            <a:graphicFrameLocks noChangeAspect="1"/>
          </p:cNvGraphicFramePr>
          <p:nvPr/>
        </p:nvGraphicFramePr>
        <p:xfrm>
          <a:off x="5311775" y="4251325"/>
          <a:ext cx="6656388" cy="2470150"/>
        </p:xfrm>
        <a:graphic>
          <a:graphicData uri="http://schemas.openxmlformats.org/presentationml/2006/ole">
            <mc:AlternateContent xmlns:mc="http://schemas.openxmlformats.org/markup-compatibility/2006">
              <mc:Choice xmlns:v="urn:schemas-microsoft-com:vml" Requires="v">
                <p:oleObj spid="_x0000_s3074" name="Bitmap Image" r:id="rId10" imgW="8476190" imgH="4877481" progId="Paint.Picture">
                  <p:embed/>
                </p:oleObj>
              </mc:Choice>
              <mc:Fallback>
                <p:oleObj name="Bitmap Image" r:id="rId10" imgW="8476190" imgH="4877481" progId="Paint.Picture">
                  <p:embed/>
                  <p:pic>
                    <p:nvPicPr>
                      <p:cNvPr id="21509"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1775" y="4251325"/>
                        <a:ext cx="6656388" cy="2470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2216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50" y="122238"/>
            <a:ext cx="10515600" cy="1325562"/>
          </a:xfrm>
        </p:spPr>
        <p:txBody>
          <a:bodyPr/>
          <a:lstStyle/>
          <a:p>
            <a:pPr>
              <a:defRPr/>
            </a:pPr>
            <a:r>
              <a:rPr lang="en-US" dirty="0" smtClean="0"/>
              <a:t>Crimean Congo Hemorrhagic Fever</a:t>
            </a:r>
            <a:endParaRPr lang="en-CA" dirty="0"/>
          </a:p>
        </p:txBody>
      </p:sp>
      <p:sp>
        <p:nvSpPr>
          <p:cNvPr id="23555" name="Text Placeholder 2"/>
          <p:cNvSpPr>
            <a:spLocks noGrp="1"/>
          </p:cNvSpPr>
          <p:nvPr>
            <p:ph type="body" sz="quarter" idx="13"/>
          </p:nvPr>
        </p:nvSpPr>
        <p:spPr>
          <a:xfrm>
            <a:off x="822325" y="1111250"/>
            <a:ext cx="11145838" cy="1535113"/>
          </a:xfrm>
        </p:spPr>
        <p:txBody>
          <a:bodyPr/>
          <a:lstStyle/>
          <a:p>
            <a:r>
              <a:rPr lang="en-US" altLang="en-US" smtClean="0"/>
              <a:t>Reports from: Iraq, Iran,</a:t>
            </a:r>
            <a:r>
              <a:rPr lang="en-US" altLang="en-US" smtClean="0">
                <a:hlinkClick r:id="rId4"/>
              </a:rPr>
              <a:t> Afghanistan</a:t>
            </a:r>
            <a:r>
              <a:rPr lang="en-US" altLang="en-US" smtClean="0"/>
              <a:t>, Turkistan, and Pakistan</a:t>
            </a:r>
          </a:p>
          <a:p>
            <a:r>
              <a:rPr lang="en-US" altLang="en-US" smtClean="0"/>
              <a:t>In Europe – </a:t>
            </a:r>
            <a:r>
              <a:rPr lang="en-US" altLang="en-US" smtClean="0">
                <a:hlinkClick r:id="rId5"/>
              </a:rPr>
              <a:t>North Macedonia </a:t>
            </a:r>
            <a:r>
              <a:rPr lang="en-US" altLang="en-US" smtClean="0"/>
              <a:t>reported a few cases, as did </a:t>
            </a:r>
            <a:r>
              <a:rPr lang="en-US" altLang="en-US" smtClean="0">
                <a:hlinkClick r:id="rId6"/>
              </a:rPr>
              <a:t>Georgia</a:t>
            </a:r>
            <a:endParaRPr lang="en-CA" altLang="en-US" smtClean="0"/>
          </a:p>
        </p:txBody>
      </p:sp>
      <p:sp>
        <p:nvSpPr>
          <p:cNvPr id="4" name="Slide Number Placeholder 3"/>
          <p:cNvSpPr>
            <a:spLocks noGrp="1"/>
          </p:cNvSpPr>
          <p:nvPr>
            <p:ph type="sldNum" sz="quarter" idx="14"/>
          </p:nvPr>
        </p:nvSpPr>
        <p:spPr/>
        <p:txBody>
          <a:bodyPr/>
          <a:lstStyle/>
          <a:p>
            <a:pPr>
              <a:defRPr/>
            </a:pPr>
            <a:fld id="{0AED92F4-5112-4D38-B2DD-F1C1AC1C1BC4}" type="slidenum">
              <a:rPr lang="en-US" smtClean="0"/>
              <a:pPr>
                <a:defRPr/>
              </a:pPr>
              <a:t>7</a:t>
            </a:fld>
            <a:endParaRPr lang="en-US"/>
          </a:p>
        </p:txBody>
      </p:sp>
      <p:sp>
        <p:nvSpPr>
          <p:cNvPr id="23557" name="Rectangle 4"/>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graphicFrame>
        <p:nvGraphicFramePr>
          <p:cNvPr id="23558" name="Object 6"/>
          <p:cNvGraphicFramePr>
            <a:graphicFrameLocks noChangeAspect="1"/>
          </p:cNvGraphicFramePr>
          <p:nvPr/>
        </p:nvGraphicFramePr>
        <p:xfrm>
          <a:off x="1343025" y="2220913"/>
          <a:ext cx="9737725" cy="4135437"/>
        </p:xfrm>
        <a:graphic>
          <a:graphicData uri="http://schemas.openxmlformats.org/presentationml/2006/ole">
            <mc:AlternateContent xmlns:mc="http://schemas.openxmlformats.org/markup-compatibility/2006">
              <mc:Choice xmlns:v="urn:schemas-microsoft-com:vml" Requires="v">
                <p:oleObj spid="_x0000_s4098" name="Bitmap Image" r:id="rId7" imgW="8621328" imgH="4904762" progId="Paint.Picture">
                  <p:embed/>
                </p:oleObj>
              </mc:Choice>
              <mc:Fallback>
                <p:oleObj name="Bitmap Image" r:id="rId7" imgW="8621328" imgH="4904762" progId="Paint.Picture">
                  <p:embed/>
                  <p:pic>
                    <p:nvPicPr>
                      <p:cNvPr id="2355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3025" y="2220913"/>
                        <a:ext cx="9737725" cy="41354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4092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50" y="122238"/>
            <a:ext cx="10515600" cy="1325562"/>
          </a:xfrm>
        </p:spPr>
        <p:txBody>
          <a:bodyPr/>
          <a:lstStyle/>
          <a:p>
            <a:pPr>
              <a:defRPr/>
            </a:pPr>
            <a:r>
              <a:rPr lang="en-US" dirty="0" smtClean="0"/>
              <a:t>Dengue</a:t>
            </a:r>
            <a:endParaRPr lang="en-CA" dirty="0"/>
          </a:p>
        </p:txBody>
      </p:sp>
      <p:sp>
        <p:nvSpPr>
          <p:cNvPr id="25603" name="Text Placeholder 2"/>
          <p:cNvSpPr>
            <a:spLocks noGrp="1"/>
          </p:cNvSpPr>
          <p:nvPr>
            <p:ph type="body" sz="quarter" idx="13"/>
          </p:nvPr>
        </p:nvSpPr>
        <p:spPr>
          <a:xfrm>
            <a:off x="790575" y="1190625"/>
            <a:ext cx="11145838" cy="1536700"/>
          </a:xfrm>
        </p:spPr>
        <p:txBody>
          <a:bodyPr/>
          <a:lstStyle/>
          <a:p>
            <a:r>
              <a:rPr lang="en-US" altLang="en-US" smtClean="0"/>
              <a:t>Reports from numerous countries worldwide</a:t>
            </a:r>
          </a:p>
          <a:p>
            <a:r>
              <a:rPr lang="en-US" altLang="en-US" smtClean="0"/>
              <a:t>North America – Florida local transmission in Miami-Dade county</a:t>
            </a:r>
          </a:p>
          <a:p>
            <a:r>
              <a:rPr lang="en-US" altLang="en-US" smtClean="0"/>
              <a:t>Europe – Italy and France report local transmission</a:t>
            </a:r>
            <a:endParaRPr lang="en-CA" altLang="en-US" smtClean="0"/>
          </a:p>
        </p:txBody>
      </p:sp>
      <p:sp>
        <p:nvSpPr>
          <p:cNvPr id="4" name="Slide Number Placeholder 3"/>
          <p:cNvSpPr>
            <a:spLocks noGrp="1"/>
          </p:cNvSpPr>
          <p:nvPr>
            <p:ph type="sldNum" sz="quarter" idx="14"/>
          </p:nvPr>
        </p:nvSpPr>
        <p:spPr/>
        <p:txBody>
          <a:bodyPr/>
          <a:lstStyle/>
          <a:p>
            <a:pPr>
              <a:defRPr/>
            </a:pPr>
            <a:fld id="{545920C4-4627-4998-8978-919E9FB056CC}" type="slidenum">
              <a:rPr lang="en-US" smtClean="0"/>
              <a:pPr>
                <a:defRPr/>
              </a:pPr>
              <a:t>8</a:t>
            </a:fld>
            <a:endParaRPr lang="en-US"/>
          </a:p>
        </p:txBody>
      </p:sp>
      <p:sp>
        <p:nvSpPr>
          <p:cNvPr id="25605" name="Rectangle 4"/>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5606" name="Rectangle 2"/>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graphicFrame>
        <p:nvGraphicFramePr>
          <p:cNvPr id="25607" name="Object 4"/>
          <p:cNvGraphicFramePr>
            <a:graphicFrameLocks noChangeAspect="1"/>
          </p:cNvGraphicFramePr>
          <p:nvPr/>
        </p:nvGraphicFramePr>
        <p:xfrm>
          <a:off x="1503363" y="2684463"/>
          <a:ext cx="8891587" cy="3865562"/>
        </p:xfrm>
        <a:graphic>
          <a:graphicData uri="http://schemas.openxmlformats.org/presentationml/2006/ole">
            <mc:AlternateContent xmlns:mc="http://schemas.openxmlformats.org/markup-compatibility/2006">
              <mc:Choice xmlns:v="urn:schemas-microsoft-com:vml" Requires="v">
                <p:oleObj spid="_x0000_s5122" name="Bitmap Image" r:id="rId4" imgW="8466667" imgH="4828571" progId="Paint.Picture">
                  <p:embed/>
                </p:oleObj>
              </mc:Choice>
              <mc:Fallback>
                <p:oleObj name="Bitmap Image" r:id="rId4" imgW="8466667" imgH="4828571" progId="Paint.Picture">
                  <p:embed/>
                  <p:pic>
                    <p:nvPicPr>
                      <p:cNvPr id="2560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363" y="2684463"/>
                        <a:ext cx="8891587" cy="38655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81072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Rift Valley Fever</a:t>
            </a:r>
            <a:endParaRPr lang="en-CA" dirty="0"/>
          </a:p>
        </p:txBody>
      </p:sp>
      <p:sp>
        <p:nvSpPr>
          <p:cNvPr id="27651" name="Text Placeholder 2"/>
          <p:cNvSpPr>
            <a:spLocks noGrp="1"/>
          </p:cNvSpPr>
          <p:nvPr>
            <p:ph type="body" sz="quarter" idx="13"/>
          </p:nvPr>
        </p:nvSpPr>
        <p:spPr>
          <a:xfrm>
            <a:off x="838200" y="1616075"/>
            <a:ext cx="10515600" cy="4154488"/>
          </a:xfrm>
        </p:spPr>
        <p:txBody>
          <a:bodyPr/>
          <a:lstStyle/>
          <a:p>
            <a:r>
              <a:rPr lang="en-US" altLang="en-US" smtClean="0">
                <a:solidFill>
                  <a:srgbClr val="222222"/>
                </a:solidFill>
                <a:latin typeface="Arial" panose="020B0604020202020204" pitchFamily="34" charset="0"/>
              </a:rPr>
              <a:t>Rift Valley fever (RVF) is a re-emerging zoonotic disease</a:t>
            </a:r>
          </a:p>
          <a:p>
            <a:r>
              <a:rPr lang="en-US" altLang="en-US" smtClean="0">
                <a:solidFill>
                  <a:srgbClr val="222222"/>
                </a:solidFill>
                <a:latin typeface="Arial" panose="020B0604020202020204" pitchFamily="34" charset="0"/>
              </a:rPr>
              <a:t>Global distribution has been slowly changing</a:t>
            </a:r>
          </a:p>
          <a:p>
            <a:r>
              <a:rPr lang="en-US" altLang="en-US" smtClean="0">
                <a:solidFill>
                  <a:srgbClr val="222222"/>
                </a:solidFill>
                <a:latin typeface="Arial" panose="020B0604020202020204" pitchFamily="34" charset="0"/>
              </a:rPr>
              <a:t>Primary hosts are ruminants, camels and humans, has broad species range</a:t>
            </a:r>
          </a:p>
          <a:p>
            <a:r>
              <a:rPr lang="en-US" altLang="en-US" smtClean="0">
                <a:solidFill>
                  <a:srgbClr val="222222"/>
                </a:solidFill>
                <a:latin typeface="Arial" panose="020B0604020202020204" pitchFamily="34" charset="0"/>
              </a:rPr>
              <a:t>Vector borne disease – spread by mosquitos</a:t>
            </a:r>
          </a:p>
          <a:p>
            <a:endParaRPr lang="en-US" altLang="en-US" smtClean="0">
              <a:solidFill>
                <a:srgbClr val="222222"/>
              </a:solidFill>
              <a:latin typeface="Arial" panose="020B0604020202020204" pitchFamily="34" charset="0"/>
            </a:endParaRPr>
          </a:p>
          <a:p>
            <a:r>
              <a:rPr lang="en-US" altLang="en-US" smtClean="0">
                <a:solidFill>
                  <a:srgbClr val="222222"/>
                </a:solidFill>
                <a:latin typeface="Arial" panose="020B0604020202020204" pitchFamily="34" charset="0"/>
              </a:rPr>
              <a:t>Reportable Disease in Canada – </a:t>
            </a:r>
            <a:r>
              <a:rPr lang="en-US" altLang="en-US" smtClean="0">
                <a:solidFill>
                  <a:srgbClr val="222222"/>
                </a:solidFill>
                <a:latin typeface="Arial" panose="020B0604020202020204" pitchFamily="34" charset="0"/>
                <a:hlinkClick r:id="rId3"/>
              </a:rPr>
              <a:t>CFIA Fact Sheet</a:t>
            </a:r>
            <a:endParaRPr lang="en-US" altLang="en-US" smtClean="0">
              <a:solidFill>
                <a:srgbClr val="222222"/>
              </a:solidFill>
              <a:latin typeface="Arial" panose="020B0604020202020204" pitchFamily="34" charset="0"/>
            </a:endParaRPr>
          </a:p>
          <a:p>
            <a:pPr lvl="1"/>
            <a:r>
              <a:rPr lang="en-US" altLang="en-US" smtClean="0">
                <a:solidFill>
                  <a:srgbClr val="222222"/>
                </a:solidFill>
                <a:latin typeface="Arial" panose="020B0604020202020204" pitchFamily="34" charset="0"/>
              </a:rPr>
              <a:t>Good import controls on live animals and animal products from affected countries</a:t>
            </a:r>
          </a:p>
          <a:p>
            <a:pPr lvl="1"/>
            <a:r>
              <a:rPr lang="en-US" altLang="en-US" smtClean="0">
                <a:solidFill>
                  <a:srgbClr val="222222"/>
                </a:solidFill>
                <a:latin typeface="Arial" panose="020B0604020202020204" pitchFamily="34" charset="0"/>
              </a:rPr>
              <a:t>Mosquito vector translocation via airplane is plausible</a:t>
            </a:r>
          </a:p>
          <a:p>
            <a:pPr lvl="1"/>
            <a:r>
              <a:rPr lang="en-US" altLang="en-US" smtClean="0">
                <a:solidFill>
                  <a:srgbClr val="222222"/>
                </a:solidFill>
                <a:latin typeface="Arial" panose="020B0604020202020204" pitchFamily="34" charset="0"/>
              </a:rPr>
              <a:t>Other pathways</a:t>
            </a:r>
          </a:p>
          <a:p>
            <a:endParaRPr lang="en-US" altLang="en-US" smtClean="0">
              <a:solidFill>
                <a:srgbClr val="222222"/>
              </a:solidFill>
              <a:latin typeface="Arial" panose="020B0604020202020204" pitchFamily="34" charset="0"/>
            </a:endParaRPr>
          </a:p>
        </p:txBody>
      </p:sp>
      <p:sp>
        <p:nvSpPr>
          <p:cNvPr id="4" name="Slide Number Placeholder 3"/>
          <p:cNvSpPr>
            <a:spLocks noGrp="1"/>
          </p:cNvSpPr>
          <p:nvPr>
            <p:ph type="sldNum" sz="quarter" idx="14"/>
          </p:nvPr>
        </p:nvSpPr>
        <p:spPr/>
        <p:txBody>
          <a:bodyPr/>
          <a:lstStyle/>
          <a:p>
            <a:pPr>
              <a:defRPr/>
            </a:pPr>
            <a:fld id="{11868290-21E5-4260-9351-A94436927A24}" type="slidenum">
              <a:rPr lang="en-US" smtClean="0"/>
              <a:pPr>
                <a:defRPr/>
              </a:pPr>
              <a:t>9</a:t>
            </a:fld>
            <a:endParaRPr lang="en-US"/>
          </a:p>
        </p:txBody>
      </p:sp>
    </p:spTree>
    <p:extLst>
      <p:ext uri="{BB962C8B-B14F-4D97-AF65-F5344CB8AC3E}">
        <p14:creationId xmlns:p14="http://schemas.microsoft.com/office/powerpoint/2010/main" val="2399658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21376</TotalTime>
  <Words>1916</Words>
  <Application>Microsoft Office PowerPoint</Application>
  <PresentationFormat>Widescreen</PresentationFormat>
  <Paragraphs>214</Paragraphs>
  <Slides>16</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2_Office Theme</vt:lpstr>
      <vt:lpstr>Paintbrush Picture</vt:lpstr>
      <vt:lpstr>Community for Emerging and Zoonotic Diseases Identifying emerging risks through collective intelligence</vt:lpstr>
      <vt:lpstr>Bluetongue in the Netherlands</vt:lpstr>
      <vt:lpstr>West Nile Virus</vt:lpstr>
      <vt:lpstr>Malaria </vt:lpstr>
      <vt:lpstr>Vesicular Stomatitis</vt:lpstr>
      <vt:lpstr>Lumpy Skin Disease</vt:lpstr>
      <vt:lpstr>Crimean Congo Hemorrhagic Fever</vt:lpstr>
      <vt:lpstr>Dengue</vt:lpstr>
      <vt:lpstr>Rift Valley Fever</vt:lpstr>
      <vt:lpstr>Rift Valley Fever</vt:lpstr>
      <vt:lpstr>Image credit: ESFA Journal 2020</vt:lpstr>
      <vt:lpstr>Rift Valley Fever</vt:lpstr>
      <vt:lpstr>Asian Longhorned Tick</vt:lpstr>
      <vt:lpstr>Asian Longhorned Tick Distribution in US</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Dukadzinac, Zana (CFIA/ACIA)</cp:lastModifiedBy>
  <cp:revision>438</cp:revision>
  <dcterms:created xsi:type="dcterms:W3CDTF">2020-02-07T23:34:08Z</dcterms:created>
  <dcterms:modified xsi:type="dcterms:W3CDTF">2023-09-26T19:10:07Z</dcterms:modified>
</cp:coreProperties>
</file>