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323" r:id="rId2"/>
    <p:sldId id="342" r:id="rId3"/>
    <p:sldId id="392" r:id="rId4"/>
    <p:sldId id="393" r:id="rId5"/>
    <p:sldId id="373" r:id="rId6"/>
    <p:sldId id="402" r:id="rId7"/>
    <p:sldId id="388" r:id="rId8"/>
    <p:sldId id="394" r:id="rId9"/>
    <p:sldId id="395" r:id="rId10"/>
    <p:sldId id="399" r:id="rId11"/>
    <p:sldId id="400" r:id="rId12"/>
    <p:sldId id="401" r:id="rId13"/>
    <p:sldId id="396" r:id="rId14"/>
    <p:sldId id="397" r:id="rId15"/>
    <p:sldId id="403" r:id="rId16"/>
    <p:sldId id="389" r:id="rId17"/>
    <p:sldId id="390" r:id="rId18"/>
    <p:sldId id="391" r:id="rId19"/>
    <p:sldId id="3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OA" lastIdx="8" clrIdx="0">
    <p:extLst>
      <p:ext uri="{19B8F6BF-5375-455C-9EA6-DF929625EA0E}">
        <p15:presenceInfo xmlns:p15="http://schemas.microsoft.com/office/powerpoint/2012/main" userId="S-1-5-21-409781135-2326927470-69082124-100004" providerId="AD"/>
      </p:ext>
    </p:extLst>
  </p:cmAuthor>
  <p:cmAuthor id="2" name="Zana Dukadzinac" initials="ZD" lastIdx="1" clrIdx="1">
    <p:extLst>
      <p:ext uri="{19B8F6BF-5375-455C-9EA6-DF929625EA0E}">
        <p15:presenceInfo xmlns:p15="http://schemas.microsoft.com/office/powerpoint/2012/main" userId="S-1-5-21-409781135-2326927470-69082124-1432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940" autoAdjust="0"/>
    <p:restoredTop sz="80150" autoAdjust="0"/>
  </p:normalViewPr>
  <p:slideViewPr>
    <p:cSldViewPr snapToGrid="0">
      <p:cViewPr varScale="1">
        <p:scale>
          <a:sx n="60" d="100"/>
          <a:sy n="60" d="100"/>
        </p:scale>
        <p:origin x="132"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_rels/data2.xml.rels><?xml version="1.0" encoding="UTF-8" standalone="yes"?>
<Relationships xmlns="http://schemas.openxmlformats.org/package/2006/relationships"><Relationship Id="rId8" Type="http://schemas.openxmlformats.org/officeDocument/2006/relationships/hyperlink" Target="https://vietnamagriculture.nongnghiep.vn/stricter-control-for-the-vaccination-against-african-swine-fever-d331660.html" TargetMode="External"/><Relationship Id="rId3" Type="http://schemas.openxmlformats.org/officeDocument/2006/relationships/hyperlink" Target="https://www.mdpi.com/1999-4915/14/5/896" TargetMode="External"/><Relationship Id="rId7" Type="http://schemas.openxmlformats.org/officeDocument/2006/relationships/hyperlink" Target="https://vietnamnews.vn/society/1479179/african-swine-fever-vaccine-to-be-circulated-nationwide-this-month.html" TargetMode="External"/><Relationship Id="rId2" Type="http://schemas.openxmlformats.org/officeDocument/2006/relationships/hyperlink" Target="https://www.ars.usda.gov/news-events/news/research-news/2022/african-swine-fever-virus-vaccine-passes-tests-required-for-regulatory-approval/" TargetMode="External"/><Relationship Id="rId1" Type="http://schemas.openxmlformats.org/officeDocument/2006/relationships/hyperlink" Target="https://pubmed.ncbi.nlm.nih.gov/34582622/" TargetMode="External"/><Relationship Id="rId6" Type="http://schemas.openxmlformats.org/officeDocument/2006/relationships/hyperlink" Target="https://www.feedstrategy.com/african-swine-fever/pigs-died-after-improper-administration-of-asf-vaccine/" TargetMode="External"/><Relationship Id="rId5" Type="http://schemas.openxmlformats.org/officeDocument/2006/relationships/hyperlink" Target="https://vietnamnet.vn/en/pig-deaths-after-vaccination-not-because-of-vaccine-quality-2057537.html" TargetMode="External"/><Relationship Id="rId4" Type="http://schemas.openxmlformats.org/officeDocument/2006/relationships/hyperlink" Target="https://baochinhphu.vn/viet-nam-la-nuoc-dau-tien-san-xuat-thuong-mai-vaccine-dich-ta-lon-chau-phi-102220601111503341.htm" TargetMode="External"/></Relationships>
</file>

<file path=ppt/diagrams/_rels/drawing2.xml.rels><?xml version="1.0" encoding="UTF-8" standalone="yes"?>
<Relationships xmlns="http://schemas.openxmlformats.org/package/2006/relationships"><Relationship Id="rId8" Type="http://schemas.openxmlformats.org/officeDocument/2006/relationships/hyperlink" Target="https://vietnamnews.vn/society/1479179/african-swine-fever-vaccine-to-be-circulated-nationwide-this-month.html" TargetMode="External"/><Relationship Id="rId3" Type="http://schemas.openxmlformats.org/officeDocument/2006/relationships/hyperlink" Target="https://www.mdpi.com/1999-4915/14/5/896" TargetMode="External"/><Relationship Id="rId7" Type="http://schemas.openxmlformats.org/officeDocument/2006/relationships/hyperlink" Target="https://vietnamagriculture.nongnghiep.vn/stricter-control-for-the-vaccination-against-african-swine-fever-d331660.html" TargetMode="External"/><Relationship Id="rId2" Type="http://schemas.openxmlformats.org/officeDocument/2006/relationships/hyperlink" Target="https://www.ars.usda.gov/news-events/news/research-news/2022/african-swine-fever-virus-vaccine-passes-tests-required-for-regulatory-approval/" TargetMode="External"/><Relationship Id="rId1" Type="http://schemas.openxmlformats.org/officeDocument/2006/relationships/hyperlink" Target="https://pubmed.ncbi.nlm.nih.gov/34582622/" TargetMode="External"/><Relationship Id="rId6" Type="http://schemas.openxmlformats.org/officeDocument/2006/relationships/hyperlink" Target="https://www.feedstrategy.com/african-swine-fever/pigs-died-after-improper-administration-of-asf-vaccine/" TargetMode="External"/><Relationship Id="rId5" Type="http://schemas.openxmlformats.org/officeDocument/2006/relationships/hyperlink" Target="https://vietnamnet.vn/en/pig-deaths-after-vaccination-not-because-of-vaccine-quality-2057537.html" TargetMode="External"/><Relationship Id="rId4" Type="http://schemas.openxmlformats.org/officeDocument/2006/relationships/hyperlink" Target="https://baochinhphu.vn/viet-nam-la-nuoc-dau-tien-san-xuat-thuong-mai-vaccine-dich-ta-lon-chau-phi-102220601111503341.htm"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A6618F-321A-4BF9-BF81-EA212B1CCD3C}" type="doc">
      <dgm:prSet loTypeId="urn:microsoft.com/office/officeart/2005/8/layout/process1" loCatId="process" qsTypeId="urn:microsoft.com/office/officeart/2005/8/quickstyle/simple1" qsCatId="simple" csTypeId="urn:microsoft.com/office/officeart/2005/8/colors/accent1_2" csCatId="accent1" phldr="1"/>
      <dgm:spPr/>
    </dgm:pt>
    <dgm:pt modelId="{552D605B-8D17-43DD-8DA5-58DBA1FD2808}">
      <dgm:prSet phldrT="[Text]"/>
      <dgm:spPr/>
      <dgm:t>
        <a:bodyPr/>
        <a:lstStyle/>
        <a:p>
          <a:r>
            <a:rPr lang="en-US" dirty="0" smtClean="0"/>
            <a:t>Protracted severe presentation 14, 15 dpi</a:t>
          </a:r>
          <a:endParaRPr lang="en-US" dirty="0"/>
        </a:p>
      </dgm:t>
    </dgm:pt>
    <dgm:pt modelId="{54FBD4C1-455F-48A7-B342-70E71776923F}" type="parTrans" cxnId="{4439E5D9-2023-437C-BEB3-53190B11FC17}">
      <dgm:prSet/>
      <dgm:spPr/>
      <dgm:t>
        <a:bodyPr/>
        <a:lstStyle/>
        <a:p>
          <a:endParaRPr lang="en-US"/>
        </a:p>
      </dgm:t>
    </dgm:pt>
    <dgm:pt modelId="{8861682F-A770-452A-8DCE-BE2AF53E4AFD}" type="sibTrans" cxnId="{4439E5D9-2023-437C-BEB3-53190B11FC17}">
      <dgm:prSet/>
      <dgm:spPr/>
      <dgm:t>
        <a:bodyPr/>
        <a:lstStyle/>
        <a:p>
          <a:endParaRPr lang="en-US"/>
        </a:p>
      </dgm:t>
    </dgm:pt>
    <dgm:pt modelId="{DF0B0D58-0DD7-4313-AA5B-5AA48F210608}">
      <dgm:prSet phldrT="[Text]"/>
      <dgm:spPr/>
      <dgm:t>
        <a:bodyPr/>
        <a:lstStyle/>
        <a:p>
          <a:r>
            <a:rPr lang="en-US" dirty="0" smtClean="0"/>
            <a:t>Protracted severe presentation 16 dpi</a:t>
          </a:r>
          <a:endParaRPr lang="en-US" dirty="0"/>
        </a:p>
      </dgm:t>
    </dgm:pt>
    <dgm:pt modelId="{2145FBD7-55A7-4607-B878-79A5BF15CB27}" type="parTrans" cxnId="{BD4A1D6F-B8AD-4AAA-863F-9C3A7A941751}">
      <dgm:prSet/>
      <dgm:spPr/>
      <dgm:t>
        <a:bodyPr/>
        <a:lstStyle/>
        <a:p>
          <a:endParaRPr lang="en-US"/>
        </a:p>
      </dgm:t>
    </dgm:pt>
    <dgm:pt modelId="{6346B8A7-6320-4543-B462-F60AAD0BABC9}" type="sibTrans" cxnId="{BD4A1D6F-B8AD-4AAA-863F-9C3A7A941751}">
      <dgm:prSet/>
      <dgm:spPr/>
      <dgm:t>
        <a:bodyPr/>
        <a:lstStyle/>
        <a:p>
          <a:endParaRPr lang="en-US"/>
        </a:p>
      </dgm:t>
    </dgm:pt>
    <dgm:pt modelId="{0507E8ED-B811-4623-B01D-C12DAD4D14F9}">
      <dgm:prSet phldrT="[Text]"/>
      <dgm:spPr/>
      <dgm:t>
        <a:bodyPr/>
        <a:lstStyle/>
        <a:p>
          <a:r>
            <a:rPr lang="en-US" dirty="0" smtClean="0"/>
            <a:t>Mild Disease 28 dpi</a:t>
          </a:r>
          <a:endParaRPr lang="en-US" dirty="0"/>
        </a:p>
      </dgm:t>
    </dgm:pt>
    <dgm:pt modelId="{DE998E01-39B8-4F03-A8CE-57402FF78AF0}" type="parTrans" cxnId="{79C63CE3-25B8-4A47-9B84-903F6F0A9EBC}">
      <dgm:prSet/>
      <dgm:spPr/>
      <dgm:t>
        <a:bodyPr/>
        <a:lstStyle/>
        <a:p>
          <a:endParaRPr lang="en-US"/>
        </a:p>
      </dgm:t>
    </dgm:pt>
    <dgm:pt modelId="{4AFD66EA-3A95-4394-8926-08A2A58AB39D}" type="sibTrans" cxnId="{79C63CE3-25B8-4A47-9B84-903F6F0A9EBC}">
      <dgm:prSet/>
      <dgm:spPr/>
      <dgm:t>
        <a:bodyPr/>
        <a:lstStyle/>
        <a:p>
          <a:endParaRPr lang="en-US"/>
        </a:p>
      </dgm:t>
    </dgm:pt>
    <dgm:pt modelId="{C03753A9-3497-4C39-8E2D-60556776410F}">
      <dgm:prSet phldrT="[Text]"/>
      <dgm:spPr/>
      <dgm:t>
        <a:bodyPr/>
        <a:lstStyle/>
        <a:p>
          <a:r>
            <a:rPr lang="en-US" dirty="0" smtClean="0"/>
            <a:t>Acute Disease </a:t>
          </a:r>
        </a:p>
        <a:p>
          <a:r>
            <a:rPr lang="en-US" dirty="0" smtClean="0"/>
            <a:t>7 dpi</a:t>
          </a:r>
          <a:endParaRPr lang="en-US" dirty="0"/>
        </a:p>
      </dgm:t>
    </dgm:pt>
    <dgm:pt modelId="{D0798E7E-2184-46E5-AE59-A348A82D5801}" type="parTrans" cxnId="{0436FEE6-13FC-4AA7-8130-6301BD46C3C9}">
      <dgm:prSet/>
      <dgm:spPr/>
      <dgm:t>
        <a:bodyPr/>
        <a:lstStyle/>
        <a:p>
          <a:endParaRPr lang="en-US"/>
        </a:p>
      </dgm:t>
    </dgm:pt>
    <dgm:pt modelId="{30C3BE49-462C-43BA-85DE-AC0804DB2F58}" type="sibTrans" cxnId="{0436FEE6-13FC-4AA7-8130-6301BD46C3C9}">
      <dgm:prSet/>
      <dgm:spPr/>
      <dgm:t>
        <a:bodyPr/>
        <a:lstStyle/>
        <a:p>
          <a:endParaRPr lang="en-US"/>
        </a:p>
      </dgm:t>
    </dgm:pt>
    <dgm:pt modelId="{5B054B1A-8CDC-4F56-8DF5-0ACDF3ACC379}">
      <dgm:prSet phldrT="[Text]"/>
      <dgm:spPr/>
      <dgm:t>
        <a:bodyPr/>
        <a:lstStyle/>
        <a:p>
          <a:r>
            <a:rPr lang="en-US" dirty="0" smtClean="0"/>
            <a:t>Protracted presentation 21 dpi</a:t>
          </a:r>
          <a:endParaRPr lang="en-US" dirty="0"/>
        </a:p>
      </dgm:t>
    </dgm:pt>
    <dgm:pt modelId="{49548C7A-1DC7-4756-84A9-E8B182A2E576}" type="parTrans" cxnId="{E5A7DA20-4FF2-4097-A405-5058BF0CE9CE}">
      <dgm:prSet/>
      <dgm:spPr/>
      <dgm:t>
        <a:bodyPr/>
        <a:lstStyle/>
        <a:p>
          <a:endParaRPr lang="en-US"/>
        </a:p>
      </dgm:t>
    </dgm:pt>
    <dgm:pt modelId="{163A28C6-50AC-480E-85BE-79D041B27C25}" type="sibTrans" cxnId="{E5A7DA20-4FF2-4097-A405-5058BF0CE9CE}">
      <dgm:prSet/>
      <dgm:spPr/>
      <dgm:t>
        <a:bodyPr/>
        <a:lstStyle/>
        <a:p>
          <a:endParaRPr lang="en-US"/>
        </a:p>
      </dgm:t>
    </dgm:pt>
    <dgm:pt modelId="{E422C4C5-A11D-49D4-9EB0-214929DCC54B}" type="pres">
      <dgm:prSet presAssocID="{08A6618F-321A-4BF9-BF81-EA212B1CCD3C}" presName="Name0" presStyleCnt="0">
        <dgm:presLayoutVars>
          <dgm:dir/>
          <dgm:resizeHandles val="exact"/>
        </dgm:presLayoutVars>
      </dgm:prSet>
      <dgm:spPr/>
    </dgm:pt>
    <dgm:pt modelId="{57ECCD27-F07B-45A9-9C4D-E4CD63616E8B}" type="pres">
      <dgm:prSet presAssocID="{C03753A9-3497-4C39-8E2D-60556776410F}" presName="node" presStyleLbl="node1" presStyleIdx="0" presStyleCnt="5">
        <dgm:presLayoutVars>
          <dgm:bulletEnabled val="1"/>
        </dgm:presLayoutVars>
      </dgm:prSet>
      <dgm:spPr/>
      <dgm:t>
        <a:bodyPr/>
        <a:lstStyle/>
        <a:p>
          <a:endParaRPr lang="en-US"/>
        </a:p>
      </dgm:t>
    </dgm:pt>
    <dgm:pt modelId="{D4110ADE-D23C-418B-B1E6-02FEA0D47FEA}" type="pres">
      <dgm:prSet presAssocID="{30C3BE49-462C-43BA-85DE-AC0804DB2F58}" presName="sibTrans" presStyleLbl="sibTrans2D1" presStyleIdx="0" presStyleCnt="4"/>
      <dgm:spPr/>
      <dgm:t>
        <a:bodyPr/>
        <a:lstStyle/>
        <a:p>
          <a:endParaRPr lang="en-US"/>
        </a:p>
      </dgm:t>
    </dgm:pt>
    <dgm:pt modelId="{4BA7A819-AD50-4D8F-BA48-2073A1D1103F}" type="pres">
      <dgm:prSet presAssocID="{30C3BE49-462C-43BA-85DE-AC0804DB2F58}" presName="connectorText" presStyleLbl="sibTrans2D1" presStyleIdx="0" presStyleCnt="4"/>
      <dgm:spPr/>
      <dgm:t>
        <a:bodyPr/>
        <a:lstStyle/>
        <a:p>
          <a:endParaRPr lang="en-US"/>
        </a:p>
      </dgm:t>
    </dgm:pt>
    <dgm:pt modelId="{4E8EB104-816B-45A8-B4F9-546D7A74DDB3}" type="pres">
      <dgm:prSet presAssocID="{552D605B-8D17-43DD-8DA5-58DBA1FD2808}" presName="node" presStyleLbl="node1" presStyleIdx="1" presStyleCnt="5">
        <dgm:presLayoutVars>
          <dgm:bulletEnabled val="1"/>
        </dgm:presLayoutVars>
      </dgm:prSet>
      <dgm:spPr/>
      <dgm:t>
        <a:bodyPr/>
        <a:lstStyle/>
        <a:p>
          <a:endParaRPr lang="en-US"/>
        </a:p>
      </dgm:t>
    </dgm:pt>
    <dgm:pt modelId="{BEE7F2B6-2CB1-4861-9745-3B943B6A2A14}" type="pres">
      <dgm:prSet presAssocID="{8861682F-A770-452A-8DCE-BE2AF53E4AFD}" presName="sibTrans" presStyleLbl="sibTrans2D1" presStyleIdx="1" presStyleCnt="4"/>
      <dgm:spPr/>
      <dgm:t>
        <a:bodyPr/>
        <a:lstStyle/>
        <a:p>
          <a:endParaRPr lang="en-US"/>
        </a:p>
      </dgm:t>
    </dgm:pt>
    <dgm:pt modelId="{413D6DE0-5788-4BBF-8780-3AE40922940A}" type="pres">
      <dgm:prSet presAssocID="{8861682F-A770-452A-8DCE-BE2AF53E4AFD}" presName="connectorText" presStyleLbl="sibTrans2D1" presStyleIdx="1" presStyleCnt="4"/>
      <dgm:spPr/>
      <dgm:t>
        <a:bodyPr/>
        <a:lstStyle/>
        <a:p>
          <a:endParaRPr lang="en-US"/>
        </a:p>
      </dgm:t>
    </dgm:pt>
    <dgm:pt modelId="{97BACC57-9E9F-45C0-8F9C-040E812AA248}" type="pres">
      <dgm:prSet presAssocID="{DF0B0D58-0DD7-4313-AA5B-5AA48F210608}" presName="node" presStyleLbl="node1" presStyleIdx="2" presStyleCnt="5">
        <dgm:presLayoutVars>
          <dgm:bulletEnabled val="1"/>
        </dgm:presLayoutVars>
      </dgm:prSet>
      <dgm:spPr/>
      <dgm:t>
        <a:bodyPr/>
        <a:lstStyle/>
        <a:p>
          <a:endParaRPr lang="en-US"/>
        </a:p>
      </dgm:t>
    </dgm:pt>
    <dgm:pt modelId="{015425F3-2F91-487D-AA0F-9A1D1AF008F3}" type="pres">
      <dgm:prSet presAssocID="{6346B8A7-6320-4543-B462-F60AAD0BABC9}" presName="sibTrans" presStyleLbl="sibTrans2D1" presStyleIdx="2" presStyleCnt="4"/>
      <dgm:spPr/>
      <dgm:t>
        <a:bodyPr/>
        <a:lstStyle/>
        <a:p>
          <a:endParaRPr lang="en-US"/>
        </a:p>
      </dgm:t>
    </dgm:pt>
    <dgm:pt modelId="{B078305D-92FB-45CD-A8C9-631ACD3FBCD8}" type="pres">
      <dgm:prSet presAssocID="{6346B8A7-6320-4543-B462-F60AAD0BABC9}" presName="connectorText" presStyleLbl="sibTrans2D1" presStyleIdx="2" presStyleCnt="4"/>
      <dgm:spPr/>
      <dgm:t>
        <a:bodyPr/>
        <a:lstStyle/>
        <a:p>
          <a:endParaRPr lang="en-US"/>
        </a:p>
      </dgm:t>
    </dgm:pt>
    <dgm:pt modelId="{FEDFA835-7E75-463E-A826-A6F3E6E90691}" type="pres">
      <dgm:prSet presAssocID="{5B054B1A-8CDC-4F56-8DF5-0ACDF3ACC379}" presName="node" presStyleLbl="node1" presStyleIdx="3" presStyleCnt="5">
        <dgm:presLayoutVars>
          <dgm:bulletEnabled val="1"/>
        </dgm:presLayoutVars>
      </dgm:prSet>
      <dgm:spPr/>
      <dgm:t>
        <a:bodyPr/>
        <a:lstStyle/>
        <a:p>
          <a:endParaRPr lang="en-US"/>
        </a:p>
      </dgm:t>
    </dgm:pt>
    <dgm:pt modelId="{8DEBBD32-9B17-4245-A583-4CFC7413958D}" type="pres">
      <dgm:prSet presAssocID="{163A28C6-50AC-480E-85BE-79D041B27C25}" presName="sibTrans" presStyleLbl="sibTrans2D1" presStyleIdx="3" presStyleCnt="4"/>
      <dgm:spPr/>
      <dgm:t>
        <a:bodyPr/>
        <a:lstStyle/>
        <a:p>
          <a:endParaRPr lang="en-US"/>
        </a:p>
      </dgm:t>
    </dgm:pt>
    <dgm:pt modelId="{590E2F31-C7E8-4D16-9AE6-BD7A3885D589}" type="pres">
      <dgm:prSet presAssocID="{163A28C6-50AC-480E-85BE-79D041B27C25}" presName="connectorText" presStyleLbl="sibTrans2D1" presStyleIdx="3" presStyleCnt="4"/>
      <dgm:spPr/>
      <dgm:t>
        <a:bodyPr/>
        <a:lstStyle/>
        <a:p>
          <a:endParaRPr lang="en-US"/>
        </a:p>
      </dgm:t>
    </dgm:pt>
    <dgm:pt modelId="{5C86E777-1734-459A-B9E7-6202E98CCFD3}" type="pres">
      <dgm:prSet presAssocID="{0507E8ED-B811-4623-B01D-C12DAD4D14F9}" presName="node" presStyleLbl="node1" presStyleIdx="4" presStyleCnt="5">
        <dgm:presLayoutVars>
          <dgm:bulletEnabled val="1"/>
        </dgm:presLayoutVars>
      </dgm:prSet>
      <dgm:spPr/>
      <dgm:t>
        <a:bodyPr/>
        <a:lstStyle/>
        <a:p>
          <a:endParaRPr lang="en-US"/>
        </a:p>
      </dgm:t>
    </dgm:pt>
  </dgm:ptLst>
  <dgm:cxnLst>
    <dgm:cxn modelId="{4439E5D9-2023-437C-BEB3-53190B11FC17}" srcId="{08A6618F-321A-4BF9-BF81-EA212B1CCD3C}" destId="{552D605B-8D17-43DD-8DA5-58DBA1FD2808}" srcOrd="1" destOrd="0" parTransId="{54FBD4C1-455F-48A7-B342-70E71776923F}" sibTransId="{8861682F-A770-452A-8DCE-BE2AF53E4AFD}"/>
    <dgm:cxn modelId="{B29AF665-E2FC-447D-9109-87AC391B695F}" type="presOf" srcId="{DF0B0D58-0DD7-4313-AA5B-5AA48F210608}" destId="{97BACC57-9E9F-45C0-8F9C-040E812AA248}" srcOrd="0" destOrd="0" presId="urn:microsoft.com/office/officeart/2005/8/layout/process1"/>
    <dgm:cxn modelId="{D6F1D86E-76CE-4FC7-A101-24DFCE190924}" type="presOf" srcId="{163A28C6-50AC-480E-85BE-79D041B27C25}" destId="{8DEBBD32-9B17-4245-A583-4CFC7413958D}" srcOrd="0" destOrd="0" presId="urn:microsoft.com/office/officeart/2005/8/layout/process1"/>
    <dgm:cxn modelId="{F524148F-A83D-4686-A458-7AE49618431B}" type="presOf" srcId="{30C3BE49-462C-43BA-85DE-AC0804DB2F58}" destId="{D4110ADE-D23C-418B-B1E6-02FEA0D47FEA}" srcOrd="0" destOrd="0" presId="urn:microsoft.com/office/officeart/2005/8/layout/process1"/>
    <dgm:cxn modelId="{88A3F0ED-F14E-45F3-ACFF-D712E99A308C}" type="presOf" srcId="{30C3BE49-462C-43BA-85DE-AC0804DB2F58}" destId="{4BA7A819-AD50-4D8F-BA48-2073A1D1103F}" srcOrd="1" destOrd="0" presId="urn:microsoft.com/office/officeart/2005/8/layout/process1"/>
    <dgm:cxn modelId="{B7D882B7-2A14-469E-8C2C-CEB3B0E9AFAE}" type="presOf" srcId="{6346B8A7-6320-4543-B462-F60AAD0BABC9}" destId="{B078305D-92FB-45CD-A8C9-631ACD3FBCD8}" srcOrd="1" destOrd="0" presId="urn:microsoft.com/office/officeart/2005/8/layout/process1"/>
    <dgm:cxn modelId="{AD2BD91A-6E5B-48D3-92D7-55F241587490}" type="presOf" srcId="{8861682F-A770-452A-8DCE-BE2AF53E4AFD}" destId="{413D6DE0-5788-4BBF-8780-3AE40922940A}" srcOrd="1" destOrd="0" presId="urn:microsoft.com/office/officeart/2005/8/layout/process1"/>
    <dgm:cxn modelId="{66F59FD5-0079-406A-AC95-CCA54033D74F}" type="presOf" srcId="{552D605B-8D17-43DD-8DA5-58DBA1FD2808}" destId="{4E8EB104-816B-45A8-B4F9-546D7A74DDB3}" srcOrd="0" destOrd="0" presId="urn:microsoft.com/office/officeart/2005/8/layout/process1"/>
    <dgm:cxn modelId="{3A6338EF-8F2C-40C9-AE20-38E426ADC345}" type="presOf" srcId="{6346B8A7-6320-4543-B462-F60AAD0BABC9}" destId="{015425F3-2F91-487D-AA0F-9A1D1AF008F3}" srcOrd="0" destOrd="0" presId="urn:microsoft.com/office/officeart/2005/8/layout/process1"/>
    <dgm:cxn modelId="{79C63CE3-25B8-4A47-9B84-903F6F0A9EBC}" srcId="{08A6618F-321A-4BF9-BF81-EA212B1CCD3C}" destId="{0507E8ED-B811-4623-B01D-C12DAD4D14F9}" srcOrd="4" destOrd="0" parTransId="{DE998E01-39B8-4F03-A8CE-57402FF78AF0}" sibTransId="{4AFD66EA-3A95-4394-8926-08A2A58AB39D}"/>
    <dgm:cxn modelId="{B5C2C35B-C2E7-4FD4-83F5-D2E7FA77D8D0}" type="presOf" srcId="{08A6618F-321A-4BF9-BF81-EA212B1CCD3C}" destId="{E422C4C5-A11D-49D4-9EB0-214929DCC54B}" srcOrd="0" destOrd="0" presId="urn:microsoft.com/office/officeart/2005/8/layout/process1"/>
    <dgm:cxn modelId="{876CCF87-6B07-4691-B0F7-2B5CF1978243}" type="presOf" srcId="{0507E8ED-B811-4623-B01D-C12DAD4D14F9}" destId="{5C86E777-1734-459A-B9E7-6202E98CCFD3}" srcOrd="0" destOrd="0" presId="urn:microsoft.com/office/officeart/2005/8/layout/process1"/>
    <dgm:cxn modelId="{E5A7DA20-4FF2-4097-A405-5058BF0CE9CE}" srcId="{08A6618F-321A-4BF9-BF81-EA212B1CCD3C}" destId="{5B054B1A-8CDC-4F56-8DF5-0ACDF3ACC379}" srcOrd="3" destOrd="0" parTransId="{49548C7A-1DC7-4756-84A9-E8B182A2E576}" sibTransId="{163A28C6-50AC-480E-85BE-79D041B27C25}"/>
    <dgm:cxn modelId="{39F8CB1A-CA11-492C-97ED-7763728E694B}" type="presOf" srcId="{8861682F-A770-452A-8DCE-BE2AF53E4AFD}" destId="{BEE7F2B6-2CB1-4861-9745-3B943B6A2A14}" srcOrd="0" destOrd="0" presId="urn:microsoft.com/office/officeart/2005/8/layout/process1"/>
    <dgm:cxn modelId="{AAD2F308-333C-4691-AF5A-F6E625EB90C9}" type="presOf" srcId="{C03753A9-3497-4C39-8E2D-60556776410F}" destId="{57ECCD27-F07B-45A9-9C4D-E4CD63616E8B}" srcOrd="0" destOrd="0" presId="urn:microsoft.com/office/officeart/2005/8/layout/process1"/>
    <dgm:cxn modelId="{0436FEE6-13FC-4AA7-8130-6301BD46C3C9}" srcId="{08A6618F-321A-4BF9-BF81-EA212B1CCD3C}" destId="{C03753A9-3497-4C39-8E2D-60556776410F}" srcOrd="0" destOrd="0" parTransId="{D0798E7E-2184-46E5-AE59-A348A82D5801}" sibTransId="{30C3BE49-462C-43BA-85DE-AC0804DB2F58}"/>
    <dgm:cxn modelId="{E9C3C389-25D7-436D-B1C0-77141DF12444}" type="presOf" srcId="{5B054B1A-8CDC-4F56-8DF5-0ACDF3ACC379}" destId="{FEDFA835-7E75-463E-A826-A6F3E6E90691}" srcOrd="0" destOrd="0" presId="urn:microsoft.com/office/officeart/2005/8/layout/process1"/>
    <dgm:cxn modelId="{BD4A1D6F-B8AD-4AAA-863F-9C3A7A941751}" srcId="{08A6618F-321A-4BF9-BF81-EA212B1CCD3C}" destId="{DF0B0D58-0DD7-4313-AA5B-5AA48F210608}" srcOrd="2" destOrd="0" parTransId="{2145FBD7-55A7-4607-B878-79A5BF15CB27}" sibTransId="{6346B8A7-6320-4543-B462-F60AAD0BABC9}"/>
    <dgm:cxn modelId="{E3997465-B413-4DE1-B6F5-CE81B66DBF7E}" type="presOf" srcId="{163A28C6-50AC-480E-85BE-79D041B27C25}" destId="{590E2F31-C7E8-4D16-9AE6-BD7A3885D589}" srcOrd="1" destOrd="0" presId="urn:microsoft.com/office/officeart/2005/8/layout/process1"/>
    <dgm:cxn modelId="{749166C0-10B8-43C8-A4B1-A24B40BB31CF}" type="presParOf" srcId="{E422C4C5-A11D-49D4-9EB0-214929DCC54B}" destId="{57ECCD27-F07B-45A9-9C4D-E4CD63616E8B}" srcOrd="0" destOrd="0" presId="urn:microsoft.com/office/officeart/2005/8/layout/process1"/>
    <dgm:cxn modelId="{B499F8F3-6EF4-4978-860E-090C8D18862D}" type="presParOf" srcId="{E422C4C5-A11D-49D4-9EB0-214929DCC54B}" destId="{D4110ADE-D23C-418B-B1E6-02FEA0D47FEA}" srcOrd="1" destOrd="0" presId="urn:microsoft.com/office/officeart/2005/8/layout/process1"/>
    <dgm:cxn modelId="{19615D12-3D69-4540-A808-9B4229E218C3}" type="presParOf" srcId="{D4110ADE-D23C-418B-B1E6-02FEA0D47FEA}" destId="{4BA7A819-AD50-4D8F-BA48-2073A1D1103F}" srcOrd="0" destOrd="0" presId="urn:microsoft.com/office/officeart/2005/8/layout/process1"/>
    <dgm:cxn modelId="{6303DD82-A267-435D-976B-89119EB44D55}" type="presParOf" srcId="{E422C4C5-A11D-49D4-9EB0-214929DCC54B}" destId="{4E8EB104-816B-45A8-B4F9-546D7A74DDB3}" srcOrd="2" destOrd="0" presId="urn:microsoft.com/office/officeart/2005/8/layout/process1"/>
    <dgm:cxn modelId="{596A6B7A-3F8F-4B8A-8E44-C56B3BB66F87}" type="presParOf" srcId="{E422C4C5-A11D-49D4-9EB0-214929DCC54B}" destId="{BEE7F2B6-2CB1-4861-9745-3B943B6A2A14}" srcOrd="3" destOrd="0" presId="urn:microsoft.com/office/officeart/2005/8/layout/process1"/>
    <dgm:cxn modelId="{D2DC9D26-3587-41A3-A8E6-98FEE8B9877E}" type="presParOf" srcId="{BEE7F2B6-2CB1-4861-9745-3B943B6A2A14}" destId="{413D6DE0-5788-4BBF-8780-3AE40922940A}" srcOrd="0" destOrd="0" presId="urn:microsoft.com/office/officeart/2005/8/layout/process1"/>
    <dgm:cxn modelId="{6428ACA7-6864-4DE0-B96F-9108E96DDAEB}" type="presParOf" srcId="{E422C4C5-A11D-49D4-9EB0-214929DCC54B}" destId="{97BACC57-9E9F-45C0-8F9C-040E812AA248}" srcOrd="4" destOrd="0" presId="urn:microsoft.com/office/officeart/2005/8/layout/process1"/>
    <dgm:cxn modelId="{4898EA26-5B84-4268-AF9E-94B700F96067}" type="presParOf" srcId="{E422C4C5-A11D-49D4-9EB0-214929DCC54B}" destId="{015425F3-2F91-487D-AA0F-9A1D1AF008F3}" srcOrd="5" destOrd="0" presId="urn:microsoft.com/office/officeart/2005/8/layout/process1"/>
    <dgm:cxn modelId="{6CA3DDCA-3128-47A1-9D50-D6D820C85760}" type="presParOf" srcId="{015425F3-2F91-487D-AA0F-9A1D1AF008F3}" destId="{B078305D-92FB-45CD-A8C9-631ACD3FBCD8}" srcOrd="0" destOrd="0" presId="urn:microsoft.com/office/officeart/2005/8/layout/process1"/>
    <dgm:cxn modelId="{217A1E62-49A3-4830-AFA3-B6179A5C48BA}" type="presParOf" srcId="{E422C4C5-A11D-49D4-9EB0-214929DCC54B}" destId="{FEDFA835-7E75-463E-A826-A6F3E6E90691}" srcOrd="6" destOrd="0" presId="urn:microsoft.com/office/officeart/2005/8/layout/process1"/>
    <dgm:cxn modelId="{FD58FC1C-D036-4168-8294-117824C5DEF4}" type="presParOf" srcId="{E422C4C5-A11D-49D4-9EB0-214929DCC54B}" destId="{8DEBBD32-9B17-4245-A583-4CFC7413958D}" srcOrd="7" destOrd="0" presId="urn:microsoft.com/office/officeart/2005/8/layout/process1"/>
    <dgm:cxn modelId="{30E5A26B-23D7-4476-895B-FBEF2B218EE9}" type="presParOf" srcId="{8DEBBD32-9B17-4245-A583-4CFC7413958D}" destId="{590E2F31-C7E8-4D16-9AE6-BD7A3885D589}" srcOrd="0" destOrd="0" presId="urn:microsoft.com/office/officeart/2005/8/layout/process1"/>
    <dgm:cxn modelId="{B5E25420-A0C1-41FC-8D08-BA914244F2C3}" type="presParOf" srcId="{E422C4C5-A11D-49D4-9EB0-214929DCC54B}" destId="{5C86E777-1734-459A-B9E7-6202E98CCFD3}" srcOrd="8"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3CD410-5E2E-4080-A893-907D31D22CB3}" type="doc">
      <dgm:prSet loTypeId="urn:microsoft.com/office/officeart/2017/3/layout/HorizontalLabelsTimeline" loCatId="other" qsTypeId="urn:microsoft.com/office/officeart/2005/8/quickstyle/simple1" qsCatId="simple" csTypeId="urn:microsoft.com/office/officeart/2005/8/colors/accent5_2" csCatId="accent5" phldr="1"/>
      <dgm:spPr/>
      <dgm:t>
        <a:bodyPr/>
        <a:lstStyle/>
        <a:p>
          <a:endParaRPr lang="en-US"/>
        </a:p>
      </dgm:t>
    </dgm:pt>
    <dgm:pt modelId="{D423FB80-F2BD-4DDE-80B1-76F84FE09A02}">
      <dgm:prSet phldrT="[Text]" custT="1"/>
      <dgm:spPr/>
      <dgm:t>
        <a:bodyPr/>
        <a:lstStyle/>
        <a:p>
          <a:pPr>
            <a:defRPr b="1"/>
          </a:pPr>
          <a:r>
            <a:rPr lang="en-US" sz="2000" b="1" dirty="0">
              <a:latin typeface="+mj-lt"/>
            </a:rPr>
            <a:t>October 2021</a:t>
          </a:r>
        </a:p>
      </dgm:t>
    </dgm:pt>
    <dgm:pt modelId="{9B1CA3FF-D252-4AF5-8F50-CFC93ACA9175}" type="parTrans" cxnId="{5BF3B7B1-A779-4E2D-8625-77DE0CA38FEE}">
      <dgm:prSet/>
      <dgm:spPr/>
      <dgm:t>
        <a:bodyPr/>
        <a:lstStyle/>
        <a:p>
          <a:endParaRPr lang="en-US" b="1"/>
        </a:p>
      </dgm:t>
    </dgm:pt>
    <dgm:pt modelId="{EBE862E1-9761-4AA7-AA00-BD79FA3B27DD}" type="sibTrans" cxnId="{5BF3B7B1-A779-4E2D-8625-77DE0CA38FEE}">
      <dgm:prSet/>
      <dgm:spPr/>
      <dgm:t>
        <a:bodyPr/>
        <a:lstStyle/>
        <a:p>
          <a:endParaRPr lang="en-US" b="1"/>
        </a:p>
      </dgm:t>
    </dgm:pt>
    <dgm:pt modelId="{245E128E-7700-4C91-9411-CDD1DCA94D67}">
      <dgm:prSet phldrT="[Text]" custT="1"/>
      <dgm:spPr/>
      <dgm:t>
        <a:bodyPr/>
        <a:lstStyle/>
        <a:p>
          <a:r>
            <a:rPr lang="en-US" sz="1400" b="1" i="1" kern="1200" dirty="0">
              <a:latin typeface="+mn-lt"/>
              <a:ea typeface="+mn-ea"/>
              <a:cs typeface="+mn-cs"/>
              <a:hlinkClick xmlns:r="http://schemas.openxmlformats.org/officeDocument/2006/relationships" r:id="rId1"/>
            </a:rPr>
            <a:t>Research published </a:t>
          </a:r>
          <a:r>
            <a:rPr lang="en-US" sz="1400" b="1" i="1" kern="1200" dirty="0">
              <a:latin typeface="+mn-lt"/>
              <a:ea typeface="+mn-ea"/>
              <a:cs typeface="+mn-cs"/>
            </a:rPr>
            <a:t>on a live attenuated vaccine for ASF (gene deleted strain)</a:t>
          </a:r>
        </a:p>
      </dgm:t>
    </dgm:pt>
    <dgm:pt modelId="{B4D95EBA-0423-4AFA-B379-E030341B1F23}" type="parTrans" cxnId="{68D35F9D-DABF-4E5A-94D4-F988D8E84907}">
      <dgm:prSet/>
      <dgm:spPr/>
      <dgm:t>
        <a:bodyPr/>
        <a:lstStyle/>
        <a:p>
          <a:endParaRPr lang="en-US" b="1"/>
        </a:p>
      </dgm:t>
    </dgm:pt>
    <dgm:pt modelId="{4963BA97-D4C5-477B-9B0D-68DB38F61579}" type="sibTrans" cxnId="{68D35F9D-DABF-4E5A-94D4-F988D8E84907}">
      <dgm:prSet/>
      <dgm:spPr/>
      <dgm:t>
        <a:bodyPr/>
        <a:lstStyle/>
        <a:p>
          <a:endParaRPr lang="en-US" b="1"/>
        </a:p>
      </dgm:t>
    </dgm:pt>
    <dgm:pt modelId="{F01D5F9E-ABC5-4560-ACB4-E6CFBC60BFF2}">
      <dgm:prSet custT="1"/>
      <dgm:spPr/>
      <dgm:t>
        <a:bodyPr/>
        <a:lstStyle/>
        <a:p>
          <a:pPr>
            <a:defRPr b="1"/>
          </a:pPr>
          <a:r>
            <a:rPr lang="en-US" sz="2000" b="1" dirty="0">
              <a:latin typeface="+mj-lt"/>
            </a:rPr>
            <a:t>April 2022</a:t>
          </a:r>
        </a:p>
      </dgm:t>
    </dgm:pt>
    <dgm:pt modelId="{FEAC3315-4B36-4E3C-89B3-70A50C7F13CC}" type="parTrans" cxnId="{4B61AF65-3991-4A24-9475-D4AA0127738F}">
      <dgm:prSet/>
      <dgm:spPr/>
      <dgm:t>
        <a:bodyPr/>
        <a:lstStyle/>
        <a:p>
          <a:endParaRPr lang="en-US" b="1"/>
        </a:p>
      </dgm:t>
    </dgm:pt>
    <dgm:pt modelId="{36ABC0D0-B41E-401C-840C-2AFBE73989B4}" type="sibTrans" cxnId="{4B61AF65-3991-4A24-9475-D4AA0127738F}">
      <dgm:prSet/>
      <dgm:spPr/>
      <dgm:t>
        <a:bodyPr/>
        <a:lstStyle/>
        <a:p>
          <a:endParaRPr lang="en-US" b="1"/>
        </a:p>
      </dgm:t>
    </dgm:pt>
    <dgm:pt modelId="{3280BE73-5C4D-4941-9102-E5930904556F}">
      <dgm:prSet custT="1"/>
      <dgm:spPr/>
      <dgm:t>
        <a:bodyPr/>
        <a:lstStyle/>
        <a:p>
          <a:pPr marL="0" lvl="0" indent="0" algn="l" defTabSz="533400">
            <a:lnSpc>
              <a:spcPct val="90000"/>
            </a:lnSpc>
            <a:spcBef>
              <a:spcPct val="0"/>
            </a:spcBef>
            <a:spcAft>
              <a:spcPct val="35000"/>
            </a:spcAft>
            <a:buNone/>
          </a:pPr>
          <a:r>
            <a:rPr lang="en-US" sz="1400" b="1" i="1" kern="1200" dirty="0">
              <a:latin typeface="+mn-lt"/>
              <a:ea typeface="+mn-ea"/>
              <a:cs typeface="+mn-cs"/>
            </a:rPr>
            <a:t>First vaccinations occurring in July and August</a:t>
          </a:r>
        </a:p>
      </dgm:t>
    </dgm:pt>
    <dgm:pt modelId="{596FE3BE-79D4-47E4-8416-EDF8385B1DE9}" type="parTrans" cxnId="{B9B38C7F-D679-4A39-B742-6501D3961044}">
      <dgm:prSet/>
      <dgm:spPr/>
      <dgm:t>
        <a:bodyPr/>
        <a:lstStyle/>
        <a:p>
          <a:endParaRPr lang="en-US" b="1"/>
        </a:p>
      </dgm:t>
    </dgm:pt>
    <dgm:pt modelId="{8E22D1FB-CF90-47F0-B06E-C66C75D54226}" type="sibTrans" cxnId="{B9B38C7F-D679-4A39-B742-6501D3961044}">
      <dgm:prSet/>
      <dgm:spPr/>
      <dgm:t>
        <a:bodyPr/>
        <a:lstStyle/>
        <a:p>
          <a:endParaRPr lang="en-US" b="1"/>
        </a:p>
      </dgm:t>
    </dgm:pt>
    <dgm:pt modelId="{47BE8E0B-496B-44FC-825E-C2A10D821DC9}">
      <dgm:prSet custT="1"/>
      <dgm:spPr/>
      <dgm:t>
        <a:bodyPr/>
        <a:lstStyle/>
        <a:p>
          <a:pPr marL="0" lvl="0" indent="0" algn="l" defTabSz="533400">
            <a:lnSpc>
              <a:spcPct val="90000"/>
            </a:lnSpc>
            <a:spcBef>
              <a:spcPct val="0"/>
            </a:spcBef>
            <a:spcAft>
              <a:spcPct val="35000"/>
            </a:spcAft>
            <a:buNone/>
          </a:pPr>
          <a:r>
            <a:rPr lang="en-US" sz="1400" b="1" i="1" kern="1200" dirty="0">
              <a:latin typeface="+mn-lt"/>
              <a:ea typeface="+mn-ea"/>
              <a:cs typeface="+mn-cs"/>
              <a:hlinkClick xmlns:r="http://schemas.openxmlformats.org/officeDocument/2006/relationships" r:id="rId2"/>
            </a:rPr>
            <a:t>Regulatory requirements </a:t>
          </a:r>
          <a:r>
            <a:rPr lang="en-US" sz="1400" b="1" i="1" kern="1200" dirty="0">
              <a:latin typeface="+mn-lt"/>
              <a:ea typeface="+mn-ea"/>
              <a:cs typeface="+mn-cs"/>
            </a:rPr>
            <a:t>for </a:t>
          </a:r>
          <a:r>
            <a:rPr lang="en-US" sz="1400" b="1" i="1" kern="1200" dirty="0">
              <a:latin typeface="+mn-lt"/>
              <a:ea typeface="+mn-ea"/>
              <a:cs typeface="+mn-cs"/>
              <a:hlinkClick xmlns:r="http://schemas.openxmlformats.org/officeDocument/2006/relationships" r:id="rId3"/>
            </a:rPr>
            <a:t>efficacy and safety </a:t>
          </a:r>
          <a:r>
            <a:rPr lang="en-US" sz="1400" b="1" i="1" kern="1200" dirty="0">
              <a:latin typeface="+mn-lt"/>
              <a:ea typeface="+mn-ea"/>
              <a:cs typeface="+mn-cs"/>
            </a:rPr>
            <a:t>passed (Vietnam)</a:t>
          </a:r>
        </a:p>
      </dgm:t>
    </dgm:pt>
    <dgm:pt modelId="{26C37286-A207-4C3A-8F03-B64C4EB72DB8}" type="parTrans" cxnId="{47F4D29A-7D65-4C2F-8677-61780F0F1118}">
      <dgm:prSet/>
      <dgm:spPr/>
      <dgm:t>
        <a:bodyPr/>
        <a:lstStyle/>
        <a:p>
          <a:endParaRPr lang="en-US" b="1"/>
        </a:p>
      </dgm:t>
    </dgm:pt>
    <dgm:pt modelId="{258C30B8-1EDE-458F-9BAB-BD0E5C8E1BF9}" type="sibTrans" cxnId="{47F4D29A-7D65-4C2F-8677-61780F0F1118}">
      <dgm:prSet/>
      <dgm:spPr/>
      <dgm:t>
        <a:bodyPr/>
        <a:lstStyle/>
        <a:p>
          <a:endParaRPr lang="en-US" b="1"/>
        </a:p>
      </dgm:t>
    </dgm:pt>
    <dgm:pt modelId="{1827863D-2FA1-48D1-81C4-0E7D31ADB47E}">
      <dgm:prSet custT="1"/>
      <dgm:spPr/>
      <dgm:t>
        <a:bodyPr/>
        <a:lstStyle/>
        <a:p>
          <a:pPr marL="0" lvl="0" indent="0" algn="l" defTabSz="533400">
            <a:lnSpc>
              <a:spcPct val="90000"/>
            </a:lnSpc>
            <a:spcBef>
              <a:spcPct val="0"/>
            </a:spcBef>
            <a:spcAft>
              <a:spcPct val="35000"/>
            </a:spcAft>
            <a:buNone/>
          </a:pPr>
          <a:r>
            <a:rPr lang="en-US" sz="1400" b="1" i="1" kern="1200" dirty="0">
              <a:latin typeface="+mn-lt"/>
              <a:ea typeface="+mn-ea"/>
              <a:cs typeface="+mn-cs"/>
            </a:rPr>
            <a:t>Vaccinations halted due to pig deaths</a:t>
          </a:r>
        </a:p>
      </dgm:t>
    </dgm:pt>
    <dgm:pt modelId="{B426C98F-7250-4E9E-84CB-E9FC83F8CB06}" type="parTrans" cxnId="{7749B4AD-5089-49E7-8F6B-1B2382C9B50E}">
      <dgm:prSet/>
      <dgm:spPr/>
      <dgm:t>
        <a:bodyPr/>
        <a:lstStyle/>
        <a:p>
          <a:endParaRPr lang="en-US" b="1"/>
        </a:p>
      </dgm:t>
    </dgm:pt>
    <dgm:pt modelId="{D0D7EB30-49F6-43D6-AF40-1B9302B3ADF0}" type="sibTrans" cxnId="{7749B4AD-5089-49E7-8F6B-1B2382C9B50E}">
      <dgm:prSet/>
      <dgm:spPr/>
      <dgm:t>
        <a:bodyPr/>
        <a:lstStyle/>
        <a:p>
          <a:endParaRPr lang="en-US" b="1"/>
        </a:p>
      </dgm:t>
    </dgm:pt>
    <dgm:pt modelId="{A59C9EB4-4836-41EA-88FC-E68E29755DEF}">
      <dgm:prSet custT="1"/>
      <dgm:spPr/>
      <dgm:t>
        <a:bodyPr/>
        <a:lstStyle/>
        <a:p>
          <a:pPr>
            <a:defRPr b="1"/>
          </a:pPr>
          <a:r>
            <a:rPr lang="en-US" sz="2000" b="1" dirty="0">
              <a:latin typeface="+mj-lt"/>
            </a:rPr>
            <a:t>September 2022</a:t>
          </a:r>
        </a:p>
      </dgm:t>
    </dgm:pt>
    <dgm:pt modelId="{62C75627-0A71-4E35-B62B-749D8AB3C189}" type="sibTrans" cxnId="{C2A8B52A-540B-46B5-A43B-27FAF06A13EF}">
      <dgm:prSet/>
      <dgm:spPr/>
      <dgm:t>
        <a:bodyPr/>
        <a:lstStyle/>
        <a:p>
          <a:endParaRPr lang="en-US" b="1"/>
        </a:p>
      </dgm:t>
    </dgm:pt>
    <dgm:pt modelId="{C486CA18-5D6B-49AD-B92C-52313E993EC5}" type="parTrans" cxnId="{C2A8B52A-540B-46B5-A43B-27FAF06A13EF}">
      <dgm:prSet/>
      <dgm:spPr/>
      <dgm:t>
        <a:bodyPr/>
        <a:lstStyle/>
        <a:p>
          <a:endParaRPr lang="en-US" b="1"/>
        </a:p>
      </dgm:t>
    </dgm:pt>
    <dgm:pt modelId="{A7F4784E-75AE-4F03-B342-C71355D1ACCF}">
      <dgm:prSet custT="1"/>
      <dgm:spPr/>
      <dgm:t>
        <a:bodyPr/>
        <a:lstStyle/>
        <a:p>
          <a:pPr>
            <a:defRPr b="1"/>
          </a:pPr>
          <a:r>
            <a:rPr lang="en-US" sz="2000" b="1" dirty="0">
              <a:latin typeface="+mj-lt"/>
            </a:rPr>
            <a:t>August 2022</a:t>
          </a:r>
        </a:p>
      </dgm:t>
    </dgm:pt>
    <dgm:pt modelId="{3078DB00-0C2A-4587-8661-74E5E36CBCA7}" type="sibTrans" cxnId="{33DFDD33-182D-44AF-9877-B1DCECE3CC9D}">
      <dgm:prSet/>
      <dgm:spPr/>
      <dgm:t>
        <a:bodyPr/>
        <a:lstStyle/>
        <a:p>
          <a:endParaRPr lang="en-US" b="1"/>
        </a:p>
      </dgm:t>
    </dgm:pt>
    <dgm:pt modelId="{E8170CB0-7D27-4024-BF4D-F79F86202313}" type="parTrans" cxnId="{33DFDD33-182D-44AF-9877-B1DCECE3CC9D}">
      <dgm:prSet/>
      <dgm:spPr/>
      <dgm:t>
        <a:bodyPr/>
        <a:lstStyle/>
        <a:p>
          <a:endParaRPr lang="en-US" b="1"/>
        </a:p>
      </dgm:t>
    </dgm:pt>
    <dgm:pt modelId="{454D56AF-0D14-43A4-A4AA-2274946C5116}">
      <dgm:prSet custT="1"/>
      <dgm:spPr/>
      <dgm:t>
        <a:bodyPr/>
        <a:lstStyle/>
        <a:p>
          <a:pPr>
            <a:defRPr b="1"/>
          </a:pPr>
          <a:r>
            <a:rPr lang="en-US" sz="2000" b="1" dirty="0">
              <a:latin typeface="+mj-lt"/>
            </a:rPr>
            <a:t>June 2022</a:t>
          </a:r>
        </a:p>
      </dgm:t>
    </dgm:pt>
    <dgm:pt modelId="{511F28C0-50D9-4CBB-862C-2AD0ACC17105}" type="sibTrans" cxnId="{5A3B2130-5035-4E61-92B1-343AA432C9DF}">
      <dgm:prSet/>
      <dgm:spPr/>
      <dgm:t>
        <a:bodyPr/>
        <a:lstStyle/>
        <a:p>
          <a:endParaRPr lang="en-US" b="1"/>
        </a:p>
      </dgm:t>
    </dgm:pt>
    <dgm:pt modelId="{340931FA-0A09-49B9-99A7-6650F93FDC08}" type="parTrans" cxnId="{5A3B2130-5035-4E61-92B1-343AA432C9DF}">
      <dgm:prSet/>
      <dgm:spPr/>
      <dgm:t>
        <a:bodyPr/>
        <a:lstStyle/>
        <a:p>
          <a:endParaRPr lang="en-US" b="1"/>
        </a:p>
      </dgm:t>
    </dgm:pt>
    <dgm:pt modelId="{5147FCD6-4539-4581-88A0-F2D202335EFC}">
      <dgm:prSet custT="1"/>
      <dgm:spPr/>
      <dgm:t>
        <a:bodyPr/>
        <a:lstStyle/>
        <a:p>
          <a:pPr algn="l"/>
          <a:r>
            <a:rPr lang="en-US" sz="1400" b="1" i="1" kern="1200" dirty="0">
              <a:latin typeface="+mn-lt"/>
              <a:ea typeface="+mn-ea"/>
              <a:cs typeface="+mn-cs"/>
            </a:rPr>
            <a:t>Virus did not revert to virulent strain</a:t>
          </a:r>
        </a:p>
      </dgm:t>
    </dgm:pt>
    <dgm:pt modelId="{5AB02DE4-576B-41C2-8DF0-80BB9020E10C}" type="parTrans" cxnId="{340ACDED-0C3B-4A8F-9541-E6211387B83C}">
      <dgm:prSet/>
      <dgm:spPr/>
      <dgm:t>
        <a:bodyPr/>
        <a:lstStyle/>
        <a:p>
          <a:endParaRPr lang="en-US" b="1"/>
        </a:p>
      </dgm:t>
    </dgm:pt>
    <dgm:pt modelId="{29853D6A-62C8-4742-93AC-F8051BB6530D}" type="sibTrans" cxnId="{340ACDED-0C3B-4A8F-9541-E6211387B83C}">
      <dgm:prSet/>
      <dgm:spPr/>
      <dgm:t>
        <a:bodyPr/>
        <a:lstStyle/>
        <a:p>
          <a:endParaRPr lang="en-US" b="1"/>
        </a:p>
      </dgm:t>
    </dgm:pt>
    <dgm:pt modelId="{2ED8290A-C960-4E4E-BB55-54C9B6B631CE}">
      <dgm:prSet custT="1"/>
      <dgm:spPr/>
      <dgm:t>
        <a:bodyPr/>
        <a:lstStyle/>
        <a:p>
          <a:pPr algn="l"/>
          <a:r>
            <a:rPr lang="en-US" sz="1400" b="1" i="1" kern="1200" dirty="0">
              <a:latin typeface="+mn-lt"/>
              <a:ea typeface="+mn-ea"/>
              <a:cs typeface="+mn-cs"/>
            </a:rPr>
            <a:t>Safety profile acceptable</a:t>
          </a:r>
        </a:p>
      </dgm:t>
    </dgm:pt>
    <dgm:pt modelId="{9624CDDD-CFEB-4002-A06E-6141F0320456}" type="parTrans" cxnId="{EBA05BC7-05F9-4EF0-A6A1-7C34E3EA4C1D}">
      <dgm:prSet/>
      <dgm:spPr/>
      <dgm:t>
        <a:bodyPr/>
        <a:lstStyle/>
        <a:p>
          <a:endParaRPr lang="en-US" b="1"/>
        </a:p>
      </dgm:t>
    </dgm:pt>
    <dgm:pt modelId="{4B0F3ABF-AC26-4494-B353-80FE7AD344C3}" type="sibTrans" cxnId="{EBA05BC7-05F9-4EF0-A6A1-7C34E3EA4C1D}">
      <dgm:prSet/>
      <dgm:spPr/>
      <dgm:t>
        <a:bodyPr/>
        <a:lstStyle/>
        <a:p>
          <a:endParaRPr lang="en-US" b="1"/>
        </a:p>
      </dgm:t>
    </dgm:pt>
    <dgm:pt modelId="{A2ED69A3-F9DF-402D-90D9-873B0249EAAE}">
      <dgm:prSet custT="1"/>
      <dgm:spPr/>
      <dgm:t>
        <a:bodyPr/>
        <a:lstStyle/>
        <a:p>
          <a:pPr>
            <a:defRPr b="1"/>
          </a:pPr>
          <a:r>
            <a:rPr lang="en-US" sz="2000" b="1" dirty="0">
              <a:latin typeface="+mj-lt"/>
            </a:rPr>
            <a:t>July and August 2022</a:t>
          </a:r>
        </a:p>
      </dgm:t>
    </dgm:pt>
    <dgm:pt modelId="{D2D6FE12-43A5-4156-9711-515E4E103631}" type="parTrans" cxnId="{74C4B34F-FBA8-425F-92E1-2E5E1B9DA840}">
      <dgm:prSet/>
      <dgm:spPr/>
      <dgm:t>
        <a:bodyPr/>
        <a:lstStyle/>
        <a:p>
          <a:endParaRPr lang="en-US"/>
        </a:p>
      </dgm:t>
    </dgm:pt>
    <dgm:pt modelId="{57B70675-B008-4082-A833-E4B12A492414}" type="sibTrans" cxnId="{74C4B34F-FBA8-425F-92E1-2E5E1B9DA840}">
      <dgm:prSet/>
      <dgm:spPr/>
      <dgm:t>
        <a:bodyPr/>
        <a:lstStyle/>
        <a:p>
          <a:endParaRPr lang="en-US"/>
        </a:p>
      </dgm:t>
    </dgm:pt>
    <dgm:pt modelId="{622FBC0A-775E-4153-8477-653A28CB65E2}">
      <dgm:prSet custT="1"/>
      <dgm:spPr/>
      <dgm:t>
        <a:bodyPr/>
        <a:lstStyle/>
        <a:p>
          <a:pPr algn="ctr"/>
          <a:r>
            <a:rPr lang="en-US" sz="1400" b="1" i="1" dirty="0">
              <a:hlinkClick xmlns:r="http://schemas.openxmlformats.org/officeDocument/2006/relationships" r:id="rId4"/>
            </a:rPr>
            <a:t>Vaccine licensed in Vietnam</a:t>
          </a:r>
          <a:endParaRPr lang="en-US" sz="1400" b="1" i="1" dirty="0"/>
        </a:p>
      </dgm:t>
    </dgm:pt>
    <dgm:pt modelId="{54C744BD-9F94-4588-9DE6-587A3CC4C386}" type="parTrans" cxnId="{AA9C99E5-8121-409A-A368-772148054C66}">
      <dgm:prSet/>
      <dgm:spPr/>
      <dgm:t>
        <a:bodyPr/>
        <a:lstStyle/>
        <a:p>
          <a:endParaRPr lang="en-US"/>
        </a:p>
      </dgm:t>
    </dgm:pt>
    <dgm:pt modelId="{8E3ABB7B-09F6-4EB9-B79A-024F9441F7F6}" type="sibTrans" cxnId="{AA9C99E5-8121-409A-A368-772148054C66}">
      <dgm:prSet/>
      <dgm:spPr/>
      <dgm:t>
        <a:bodyPr/>
        <a:lstStyle/>
        <a:p>
          <a:endParaRPr lang="en-US"/>
        </a:p>
      </dgm:t>
    </dgm:pt>
    <dgm:pt modelId="{4331A2ED-2E46-4CA6-81EF-4191297BC06B}">
      <dgm:prSet custT="1"/>
      <dgm:spPr/>
      <dgm:t>
        <a:bodyPr/>
        <a:lstStyle/>
        <a:p>
          <a:pPr>
            <a:defRPr b="1"/>
          </a:pPr>
          <a:r>
            <a:rPr lang="en-US" sz="2000" b="1" dirty="0" smtClean="0">
              <a:latin typeface="+mj-lt"/>
            </a:rPr>
            <a:t>February 2023</a:t>
          </a:r>
          <a:endParaRPr lang="en-US" sz="2000" b="1" dirty="0">
            <a:latin typeface="+mj-lt"/>
          </a:endParaRPr>
        </a:p>
      </dgm:t>
    </dgm:pt>
    <dgm:pt modelId="{CF6D5A21-4217-44D2-9CE2-CF7CD676D6C3}" type="parTrans" cxnId="{BA4CCF34-594B-4B79-8C36-A30CEF7B4786}">
      <dgm:prSet/>
      <dgm:spPr/>
      <dgm:t>
        <a:bodyPr/>
        <a:lstStyle/>
        <a:p>
          <a:endParaRPr lang="en-US"/>
        </a:p>
      </dgm:t>
    </dgm:pt>
    <dgm:pt modelId="{42C23B56-AC1E-43B1-B596-26F44D168474}" type="sibTrans" cxnId="{BA4CCF34-594B-4B79-8C36-A30CEF7B4786}">
      <dgm:prSet/>
      <dgm:spPr/>
      <dgm:t>
        <a:bodyPr/>
        <a:lstStyle/>
        <a:p>
          <a:endParaRPr lang="en-US"/>
        </a:p>
      </dgm:t>
    </dgm:pt>
    <dgm:pt modelId="{9AA7D86F-0C0A-4ABF-9D3E-61C61217E94F}">
      <dgm:prSet custT="1"/>
      <dgm:spPr/>
      <dgm:t>
        <a:bodyPr/>
        <a:lstStyle/>
        <a:p>
          <a:pPr>
            <a:defRPr b="1"/>
          </a:pPr>
          <a:r>
            <a:rPr lang="en-US" sz="1200" b="1" i="1" dirty="0" smtClean="0">
              <a:latin typeface="+mn-lt"/>
              <a:ea typeface="+mn-ea"/>
              <a:cs typeface="+mn-cs"/>
              <a:hlinkClick xmlns:r="http://schemas.openxmlformats.org/officeDocument/2006/relationships" r:id="rId5"/>
            </a:rPr>
            <a:t>Vietnam indicates that pig deaths were due to improperly administered vaccines</a:t>
          </a:r>
          <a:r>
            <a:rPr lang="en-US" sz="1200" b="1" i="1" dirty="0" smtClean="0">
              <a:latin typeface="+mn-lt"/>
              <a:ea typeface="+mn-ea"/>
              <a:cs typeface="+mn-cs"/>
            </a:rPr>
            <a:t> and infection with </a:t>
          </a:r>
          <a:r>
            <a:rPr lang="en-US" sz="1200" b="1" i="1" dirty="0" smtClean="0">
              <a:latin typeface="+mn-lt"/>
              <a:ea typeface="+mn-ea"/>
              <a:cs typeface="+mn-cs"/>
              <a:hlinkClick xmlns:r="http://schemas.openxmlformats.org/officeDocument/2006/relationships" r:id="rId6"/>
            </a:rPr>
            <a:t>additional pathogens</a:t>
          </a:r>
          <a:endParaRPr lang="en-US" sz="2000" b="1" dirty="0">
            <a:latin typeface="+mj-lt"/>
          </a:endParaRPr>
        </a:p>
      </dgm:t>
    </dgm:pt>
    <dgm:pt modelId="{A2A17F21-8CA7-4044-95BF-1B68248B5B4A}" type="parTrans" cxnId="{6754CADB-AF24-4A52-870D-9BC858462DA3}">
      <dgm:prSet/>
      <dgm:spPr/>
      <dgm:t>
        <a:bodyPr/>
        <a:lstStyle/>
        <a:p>
          <a:endParaRPr lang="en-US"/>
        </a:p>
      </dgm:t>
    </dgm:pt>
    <dgm:pt modelId="{66F5232F-D12B-4FCC-8A60-6A0FC99786B6}" type="sibTrans" cxnId="{6754CADB-AF24-4A52-870D-9BC858462DA3}">
      <dgm:prSet/>
      <dgm:spPr/>
      <dgm:t>
        <a:bodyPr/>
        <a:lstStyle/>
        <a:p>
          <a:endParaRPr lang="en-US"/>
        </a:p>
      </dgm:t>
    </dgm:pt>
    <dgm:pt modelId="{CF564C6C-7771-4FD5-B851-B5B84730268F}">
      <dgm:prSet custT="1"/>
      <dgm:spPr/>
      <dgm:t>
        <a:bodyPr/>
        <a:lstStyle/>
        <a:p>
          <a:pPr marL="0" lvl="0" indent="0" algn="l" defTabSz="533400">
            <a:lnSpc>
              <a:spcPct val="90000"/>
            </a:lnSpc>
            <a:spcBef>
              <a:spcPct val="0"/>
            </a:spcBef>
            <a:spcAft>
              <a:spcPct val="35000"/>
            </a:spcAft>
            <a:buNone/>
          </a:pPr>
          <a:r>
            <a:rPr lang="en-US" sz="1200" b="1" i="1" kern="1200" dirty="0" smtClean="0">
              <a:latin typeface="+mn-lt"/>
              <a:ea typeface="+mn-ea"/>
              <a:cs typeface="+mn-cs"/>
              <a:hlinkClick xmlns:r="http://schemas.openxmlformats.org/officeDocument/2006/relationships" r:id="rId7"/>
            </a:rPr>
            <a:t>Vaccine expected to be distributed nationwide this month</a:t>
          </a:r>
          <a:endParaRPr lang="en-US" sz="1200" b="1" i="1" kern="1200" dirty="0">
            <a:latin typeface="+mn-lt"/>
            <a:ea typeface="+mn-ea"/>
            <a:cs typeface="+mn-cs"/>
          </a:endParaRPr>
        </a:p>
      </dgm:t>
    </dgm:pt>
    <dgm:pt modelId="{024A7FBC-BB10-4242-BAF3-82678A4C13DA}" type="sibTrans" cxnId="{5F80C7E1-A7BD-418E-A665-3DAF3DEDF5A4}">
      <dgm:prSet/>
      <dgm:spPr/>
      <dgm:t>
        <a:bodyPr/>
        <a:lstStyle/>
        <a:p>
          <a:endParaRPr lang="en-US" b="1"/>
        </a:p>
      </dgm:t>
    </dgm:pt>
    <dgm:pt modelId="{5A57A755-D716-4DC9-9A51-20693042AFC8}" type="parTrans" cxnId="{5F80C7E1-A7BD-418E-A665-3DAF3DEDF5A4}">
      <dgm:prSet/>
      <dgm:spPr/>
      <dgm:t>
        <a:bodyPr/>
        <a:lstStyle/>
        <a:p>
          <a:endParaRPr lang="en-US" b="1"/>
        </a:p>
      </dgm:t>
    </dgm:pt>
    <dgm:pt modelId="{B98FAE7B-C2E3-4393-ABF1-4DF40F9A8A75}">
      <dgm:prSet custT="1"/>
      <dgm:spPr/>
      <dgm:t>
        <a:bodyPr/>
        <a:lstStyle/>
        <a:p>
          <a:r>
            <a:rPr lang="en-US" sz="1200" b="1" i="1" dirty="0" smtClean="0">
              <a:latin typeface="+mn-lt"/>
              <a:ea typeface="+mn-ea"/>
              <a:cs typeface="+mn-cs"/>
              <a:hlinkClick xmlns:r="http://schemas.openxmlformats.org/officeDocument/2006/relationships" r:id="rId8"/>
            </a:rPr>
            <a:t>Vaccination reinitiated</a:t>
          </a:r>
          <a:r>
            <a:rPr lang="en-US" sz="1200" b="1" i="1" dirty="0" smtClean="0">
              <a:latin typeface="+mn-lt"/>
              <a:ea typeface="+mn-ea"/>
              <a:cs typeface="+mn-cs"/>
            </a:rPr>
            <a:t>, and report is promised after 600,000 pigs vaccinated</a:t>
          </a:r>
          <a:endParaRPr lang="en-US" sz="1200" b="1" i="1" dirty="0">
            <a:latin typeface="+mn-lt"/>
            <a:ea typeface="+mn-ea"/>
            <a:cs typeface="+mn-cs"/>
          </a:endParaRPr>
        </a:p>
      </dgm:t>
    </dgm:pt>
    <dgm:pt modelId="{210859ED-EAC5-4BEE-A0F7-4A59AA83CC8B}" type="parTrans" cxnId="{C64BEDC1-9C94-4A28-89EF-D463E0658873}">
      <dgm:prSet/>
      <dgm:spPr/>
      <dgm:t>
        <a:bodyPr/>
        <a:lstStyle/>
        <a:p>
          <a:endParaRPr lang="en-US"/>
        </a:p>
      </dgm:t>
    </dgm:pt>
    <dgm:pt modelId="{05240220-2092-48DC-BC95-F95BFD351E44}" type="sibTrans" cxnId="{C64BEDC1-9C94-4A28-89EF-D463E0658873}">
      <dgm:prSet/>
      <dgm:spPr/>
      <dgm:t>
        <a:bodyPr/>
        <a:lstStyle/>
        <a:p>
          <a:endParaRPr lang="en-US"/>
        </a:p>
      </dgm:t>
    </dgm:pt>
    <dgm:pt modelId="{687CC7BD-79EF-4A0F-BDD3-809BFA49E6BE}" type="pres">
      <dgm:prSet presAssocID="{FF3CD410-5E2E-4080-A893-907D31D22CB3}" presName="root" presStyleCnt="0">
        <dgm:presLayoutVars>
          <dgm:chMax/>
          <dgm:chPref/>
          <dgm:animLvl val="lvl"/>
        </dgm:presLayoutVars>
      </dgm:prSet>
      <dgm:spPr/>
      <dgm:t>
        <a:bodyPr/>
        <a:lstStyle/>
        <a:p>
          <a:endParaRPr lang="en-US"/>
        </a:p>
      </dgm:t>
    </dgm:pt>
    <dgm:pt modelId="{6168B371-2815-4661-9209-F8A29814ADCC}" type="pres">
      <dgm:prSet presAssocID="{FF3CD410-5E2E-4080-A893-907D31D22CB3}" presName="divider" presStyleLbl="fgAcc1" presStyleIdx="0" presStyleCnt="1"/>
      <dgm:spPr/>
    </dgm:pt>
    <dgm:pt modelId="{4C5F54B5-504F-4069-AF1D-9A370FBD268C}" type="pres">
      <dgm:prSet presAssocID="{FF3CD410-5E2E-4080-A893-907D31D22CB3}" presName="nodes" presStyleCnt="0">
        <dgm:presLayoutVars>
          <dgm:chMax/>
          <dgm:chPref/>
          <dgm:animLvl val="lvl"/>
        </dgm:presLayoutVars>
      </dgm:prSet>
      <dgm:spPr/>
    </dgm:pt>
    <dgm:pt modelId="{34539F78-7536-446A-B749-4315D26F2C4E}" type="pres">
      <dgm:prSet presAssocID="{D423FB80-F2BD-4DDE-80B1-76F84FE09A02}" presName="composite" presStyleCnt="0"/>
      <dgm:spPr/>
    </dgm:pt>
    <dgm:pt modelId="{64E37A6A-8F95-4F28-92FC-1FE8089D7DAF}" type="pres">
      <dgm:prSet presAssocID="{D423FB80-F2BD-4DDE-80B1-76F84FE09A02}" presName="L1TextContainer" presStyleLbl="alignNode1" presStyleIdx="0" presStyleCnt="7">
        <dgm:presLayoutVars>
          <dgm:chMax val="1"/>
          <dgm:chPref val="1"/>
          <dgm:bulletEnabled val="1"/>
        </dgm:presLayoutVars>
      </dgm:prSet>
      <dgm:spPr/>
      <dgm:t>
        <a:bodyPr/>
        <a:lstStyle/>
        <a:p>
          <a:endParaRPr lang="en-US"/>
        </a:p>
      </dgm:t>
    </dgm:pt>
    <dgm:pt modelId="{301B11E7-9AB9-40DA-A950-87C47281308D}" type="pres">
      <dgm:prSet presAssocID="{D423FB80-F2BD-4DDE-80B1-76F84FE09A02}" presName="L2TextContainerWrapper" presStyleCnt="0">
        <dgm:presLayoutVars>
          <dgm:bulletEnabled val="1"/>
        </dgm:presLayoutVars>
      </dgm:prSet>
      <dgm:spPr/>
    </dgm:pt>
    <dgm:pt modelId="{255B3FC7-BD87-4810-87ED-7952D0F23157}" type="pres">
      <dgm:prSet presAssocID="{D423FB80-F2BD-4DDE-80B1-76F84FE09A02}" presName="L2TextContainer" presStyleLbl="bgAccFollowNode1" presStyleIdx="0" presStyleCnt="7"/>
      <dgm:spPr/>
      <dgm:t>
        <a:bodyPr/>
        <a:lstStyle/>
        <a:p>
          <a:endParaRPr lang="en-US"/>
        </a:p>
      </dgm:t>
    </dgm:pt>
    <dgm:pt modelId="{4B545162-9690-412E-B970-54DA905B44AF}" type="pres">
      <dgm:prSet presAssocID="{D423FB80-F2BD-4DDE-80B1-76F84FE09A02}" presName="FlexibleEmptyPlaceHolder" presStyleCnt="0"/>
      <dgm:spPr/>
    </dgm:pt>
    <dgm:pt modelId="{DF478A7F-4668-4E0A-86F7-C1205CF5AA73}" type="pres">
      <dgm:prSet presAssocID="{D423FB80-F2BD-4DDE-80B1-76F84FE09A02}" presName="ConnectLine" presStyleLbl="sibTrans1D1" presStyleIdx="0" presStyleCnt="7"/>
      <dgm:spPr/>
    </dgm:pt>
    <dgm:pt modelId="{6D7F9BE3-3008-4E5E-96F3-C71D72649902}" type="pres">
      <dgm:prSet presAssocID="{D423FB80-F2BD-4DDE-80B1-76F84FE09A02}" presName="ConnectorPoint" presStyleLbl="node1" presStyleIdx="0" presStyleCnt="7"/>
      <dgm:spPr>
        <a:prstGeom prst="ellipse">
          <a:avLst/>
        </a:prstGeom>
      </dgm:spPr>
    </dgm:pt>
    <dgm:pt modelId="{02633C3C-6589-41FB-998C-85A7548107A4}" type="pres">
      <dgm:prSet presAssocID="{D423FB80-F2BD-4DDE-80B1-76F84FE09A02}" presName="EmptyPlaceHolder" presStyleCnt="0"/>
      <dgm:spPr/>
    </dgm:pt>
    <dgm:pt modelId="{41467129-B2CC-4E38-A5B2-56D30FA28409}" type="pres">
      <dgm:prSet presAssocID="{EBE862E1-9761-4AA7-AA00-BD79FA3B27DD}" presName="spaceBetweenRectangles" presStyleCnt="0"/>
      <dgm:spPr/>
    </dgm:pt>
    <dgm:pt modelId="{C7F26193-F277-4FC2-96E8-E896E5EFC9BC}" type="pres">
      <dgm:prSet presAssocID="{F01D5F9E-ABC5-4560-ACB4-E6CFBC60BFF2}" presName="composite" presStyleCnt="0"/>
      <dgm:spPr/>
    </dgm:pt>
    <dgm:pt modelId="{5C68C37A-C349-49AE-97A1-63D110D2C7D1}" type="pres">
      <dgm:prSet presAssocID="{F01D5F9E-ABC5-4560-ACB4-E6CFBC60BFF2}" presName="L1TextContainer" presStyleLbl="alignNode1" presStyleIdx="1" presStyleCnt="7">
        <dgm:presLayoutVars>
          <dgm:chMax val="1"/>
          <dgm:chPref val="1"/>
          <dgm:bulletEnabled val="1"/>
        </dgm:presLayoutVars>
      </dgm:prSet>
      <dgm:spPr/>
      <dgm:t>
        <a:bodyPr/>
        <a:lstStyle/>
        <a:p>
          <a:endParaRPr lang="en-US"/>
        </a:p>
      </dgm:t>
    </dgm:pt>
    <dgm:pt modelId="{3E3F09C6-0C94-40B1-A308-6929444363D4}" type="pres">
      <dgm:prSet presAssocID="{F01D5F9E-ABC5-4560-ACB4-E6CFBC60BFF2}" presName="L2TextContainerWrapper" presStyleCnt="0">
        <dgm:presLayoutVars>
          <dgm:bulletEnabled val="1"/>
        </dgm:presLayoutVars>
      </dgm:prSet>
      <dgm:spPr/>
    </dgm:pt>
    <dgm:pt modelId="{A01D9671-7007-4F3F-98D6-A9730C5B45E4}" type="pres">
      <dgm:prSet presAssocID="{F01D5F9E-ABC5-4560-ACB4-E6CFBC60BFF2}" presName="L2TextContainer" presStyleLbl="bgAccFollowNode1" presStyleIdx="1" presStyleCnt="7"/>
      <dgm:spPr/>
      <dgm:t>
        <a:bodyPr/>
        <a:lstStyle/>
        <a:p>
          <a:endParaRPr lang="en-US"/>
        </a:p>
      </dgm:t>
    </dgm:pt>
    <dgm:pt modelId="{65C95A24-31B5-46D2-BCB4-07372ABDD6F2}" type="pres">
      <dgm:prSet presAssocID="{F01D5F9E-ABC5-4560-ACB4-E6CFBC60BFF2}" presName="FlexibleEmptyPlaceHolder" presStyleCnt="0"/>
      <dgm:spPr/>
    </dgm:pt>
    <dgm:pt modelId="{D4347EDB-4883-4C4B-A672-6266C9702B5A}" type="pres">
      <dgm:prSet presAssocID="{F01D5F9E-ABC5-4560-ACB4-E6CFBC60BFF2}" presName="ConnectLine" presStyleLbl="sibTrans1D1" presStyleIdx="1" presStyleCnt="7"/>
      <dgm:spPr/>
    </dgm:pt>
    <dgm:pt modelId="{D10813CD-B7B7-4CC7-9B2D-B5AE3D30A4DA}" type="pres">
      <dgm:prSet presAssocID="{F01D5F9E-ABC5-4560-ACB4-E6CFBC60BFF2}" presName="ConnectorPoint" presStyleLbl="node1" presStyleIdx="1" presStyleCnt="7"/>
      <dgm:spPr>
        <a:prstGeom prst="ellipse">
          <a:avLst/>
        </a:prstGeom>
      </dgm:spPr>
    </dgm:pt>
    <dgm:pt modelId="{143FACBA-FB69-402B-8D92-68DCE90EA86A}" type="pres">
      <dgm:prSet presAssocID="{F01D5F9E-ABC5-4560-ACB4-E6CFBC60BFF2}" presName="EmptyPlaceHolder" presStyleCnt="0"/>
      <dgm:spPr/>
    </dgm:pt>
    <dgm:pt modelId="{0587E036-7F91-482C-9B0A-860FD4CCD0E2}" type="pres">
      <dgm:prSet presAssocID="{36ABC0D0-B41E-401C-840C-2AFBE73989B4}" presName="spaceBetweenRectangles" presStyleCnt="0"/>
      <dgm:spPr/>
    </dgm:pt>
    <dgm:pt modelId="{795AD8F1-7B20-410C-90F4-2E04F4F4C93D}" type="pres">
      <dgm:prSet presAssocID="{454D56AF-0D14-43A4-A4AA-2274946C5116}" presName="composite" presStyleCnt="0"/>
      <dgm:spPr/>
    </dgm:pt>
    <dgm:pt modelId="{C5503B6E-C1DB-44F5-ABB8-38EF445ED1E8}" type="pres">
      <dgm:prSet presAssocID="{454D56AF-0D14-43A4-A4AA-2274946C5116}" presName="L1TextContainer" presStyleLbl="alignNode1" presStyleIdx="2" presStyleCnt="7" custLinFactNeighborX="350">
        <dgm:presLayoutVars>
          <dgm:chMax val="1"/>
          <dgm:chPref val="1"/>
          <dgm:bulletEnabled val="1"/>
        </dgm:presLayoutVars>
      </dgm:prSet>
      <dgm:spPr/>
      <dgm:t>
        <a:bodyPr/>
        <a:lstStyle/>
        <a:p>
          <a:endParaRPr lang="en-US"/>
        </a:p>
      </dgm:t>
    </dgm:pt>
    <dgm:pt modelId="{FD7DE90B-3DDE-4250-BB93-6AFB95DB30C9}" type="pres">
      <dgm:prSet presAssocID="{454D56AF-0D14-43A4-A4AA-2274946C5116}" presName="L2TextContainerWrapper" presStyleCnt="0">
        <dgm:presLayoutVars>
          <dgm:bulletEnabled val="1"/>
        </dgm:presLayoutVars>
      </dgm:prSet>
      <dgm:spPr/>
    </dgm:pt>
    <dgm:pt modelId="{04897CD2-CF6F-4A55-8E79-1E7393B07B06}" type="pres">
      <dgm:prSet presAssocID="{454D56AF-0D14-43A4-A4AA-2274946C5116}" presName="L2TextContainer" presStyleLbl="bgAccFollowNode1" presStyleIdx="2" presStyleCnt="7"/>
      <dgm:spPr/>
      <dgm:t>
        <a:bodyPr/>
        <a:lstStyle/>
        <a:p>
          <a:endParaRPr lang="en-US"/>
        </a:p>
      </dgm:t>
    </dgm:pt>
    <dgm:pt modelId="{30F499EF-86B9-43D4-9E36-2ADCD18D3C55}" type="pres">
      <dgm:prSet presAssocID="{454D56AF-0D14-43A4-A4AA-2274946C5116}" presName="FlexibleEmptyPlaceHolder" presStyleCnt="0"/>
      <dgm:spPr/>
    </dgm:pt>
    <dgm:pt modelId="{73ACB8E4-FFC1-49E5-BB46-1EBD63F3BF67}" type="pres">
      <dgm:prSet presAssocID="{454D56AF-0D14-43A4-A4AA-2274946C5116}" presName="ConnectLine" presStyleLbl="sibTrans1D1" presStyleIdx="2" presStyleCnt="7"/>
      <dgm:spPr/>
    </dgm:pt>
    <dgm:pt modelId="{FE89438A-B301-4219-9492-D30967496E8F}" type="pres">
      <dgm:prSet presAssocID="{454D56AF-0D14-43A4-A4AA-2274946C5116}" presName="ConnectorPoint" presStyleLbl="node1" presStyleIdx="2" presStyleCnt="7"/>
      <dgm:spPr>
        <a:prstGeom prst="ellipse">
          <a:avLst/>
        </a:prstGeom>
      </dgm:spPr>
    </dgm:pt>
    <dgm:pt modelId="{80E00C49-A058-42B1-B4A9-8FC8989D4F58}" type="pres">
      <dgm:prSet presAssocID="{454D56AF-0D14-43A4-A4AA-2274946C5116}" presName="EmptyPlaceHolder" presStyleCnt="0"/>
      <dgm:spPr/>
    </dgm:pt>
    <dgm:pt modelId="{396E0C2C-79C3-4FCA-B5E5-8B3C2758C30F}" type="pres">
      <dgm:prSet presAssocID="{511F28C0-50D9-4CBB-862C-2AD0ACC17105}" presName="spaceBetweenRectangles" presStyleCnt="0"/>
      <dgm:spPr/>
    </dgm:pt>
    <dgm:pt modelId="{64C69EA5-190E-4843-A707-F52616703916}" type="pres">
      <dgm:prSet presAssocID="{A2ED69A3-F9DF-402D-90D9-873B0249EAAE}" presName="composite" presStyleCnt="0"/>
      <dgm:spPr/>
    </dgm:pt>
    <dgm:pt modelId="{BE83EDE1-1B1B-42E4-8643-B5A448D37D81}" type="pres">
      <dgm:prSet presAssocID="{A2ED69A3-F9DF-402D-90D9-873B0249EAAE}" presName="L1TextContainer" presStyleLbl="alignNode1" presStyleIdx="3" presStyleCnt="7">
        <dgm:presLayoutVars>
          <dgm:chMax val="1"/>
          <dgm:chPref val="1"/>
          <dgm:bulletEnabled val="1"/>
        </dgm:presLayoutVars>
      </dgm:prSet>
      <dgm:spPr/>
      <dgm:t>
        <a:bodyPr/>
        <a:lstStyle/>
        <a:p>
          <a:endParaRPr lang="en-US"/>
        </a:p>
      </dgm:t>
    </dgm:pt>
    <dgm:pt modelId="{FF3674FF-3422-477D-9E59-415742912C5E}" type="pres">
      <dgm:prSet presAssocID="{A2ED69A3-F9DF-402D-90D9-873B0249EAAE}" presName="L2TextContainerWrapper" presStyleCnt="0">
        <dgm:presLayoutVars>
          <dgm:bulletEnabled val="1"/>
        </dgm:presLayoutVars>
      </dgm:prSet>
      <dgm:spPr/>
    </dgm:pt>
    <dgm:pt modelId="{DBE3AAA5-8FCB-4C45-9BC7-D80007430F4E}" type="pres">
      <dgm:prSet presAssocID="{A2ED69A3-F9DF-402D-90D9-873B0249EAAE}" presName="L2TextContainer" presStyleLbl="bgAccFollowNode1" presStyleIdx="3" presStyleCnt="7"/>
      <dgm:spPr/>
      <dgm:t>
        <a:bodyPr/>
        <a:lstStyle/>
        <a:p>
          <a:endParaRPr lang="en-US"/>
        </a:p>
      </dgm:t>
    </dgm:pt>
    <dgm:pt modelId="{DD7D4339-E3C0-44C8-AC6F-4750C5AC301B}" type="pres">
      <dgm:prSet presAssocID="{A2ED69A3-F9DF-402D-90D9-873B0249EAAE}" presName="FlexibleEmptyPlaceHolder" presStyleCnt="0"/>
      <dgm:spPr/>
    </dgm:pt>
    <dgm:pt modelId="{921E9DB4-D18F-41E1-AFD8-A4C52A2A53D9}" type="pres">
      <dgm:prSet presAssocID="{A2ED69A3-F9DF-402D-90D9-873B0249EAAE}" presName="ConnectLine" presStyleLbl="sibTrans1D1" presStyleIdx="3" presStyleCnt="7"/>
      <dgm:spPr/>
    </dgm:pt>
    <dgm:pt modelId="{D40469E8-20A9-46B0-8835-89CB7389FEB2}" type="pres">
      <dgm:prSet presAssocID="{A2ED69A3-F9DF-402D-90D9-873B0249EAAE}" presName="ConnectorPoint" presStyleLbl="node1" presStyleIdx="3" presStyleCnt="7"/>
      <dgm:spPr/>
    </dgm:pt>
    <dgm:pt modelId="{E19D56ED-6A80-4ADE-A734-5E065342EE94}" type="pres">
      <dgm:prSet presAssocID="{A2ED69A3-F9DF-402D-90D9-873B0249EAAE}" presName="EmptyPlaceHolder" presStyleCnt="0"/>
      <dgm:spPr/>
    </dgm:pt>
    <dgm:pt modelId="{10016A09-4063-40D1-8E0A-D1BC6D7004A3}" type="pres">
      <dgm:prSet presAssocID="{57B70675-B008-4082-A833-E4B12A492414}" presName="spaceBetweenRectangles" presStyleCnt="0"/>
      <dgm:spPr/>
    </dgm:pt>
    <dgm:pt modelId="{866B658A-D972-4AD8-A7E6-4082FD2CB001}" type="pres">
      <dgm:prSet presAssocID="{A7F4784E-75AE-4F03-B342-C71355D1ACCF}" presName="composite" presStyleCnt="0"/>
      <dgm:spPr/>
    </dgm:pt>
    <dgm:pt modelId="{CBCB6B30-5D46-4B19-B9DE-C0B7FB057712}" type="pres">
      <dgm:prSet presAssocID="{A7F4784E-75AE-4F03-B342-C71355D1ACCF}" presName="L1TextContainer" presStyleLbl="alignNode1" presStyleIdx="4" presStyleCnt="7">
        <dgm:presLayoutVars>
          <dgm:chMax val="1"/>
          <dgm:chPref val="1"/>
          <dgm:bulletEnabled val="1"/>
        </dgm:presLayoutVars>
      </dgm:prSet>
      <dgm:spPr/>
      <dgm:t>
        <a:bodyPr/>
        <a:lstStyle/>
        <a:p>
          <a:endParaRPr lang="en-US"/>
        </a:p>
      </dgm:t>
    </dgm:pt>
    <dgm:pt modelId="{746F6004-1265-4B16-B698-179F0477DB3D}" type="pres">
      <dgm:prSet presAssocID="{A7F4784E-75AE-4F03-B342-C71355D1ACCF}" presName="L2TextContainerWrapper" presStyleCnt="0">
        <dgm:presLayoutVars>
          <dgm:bulletEnabled val="1"/>
        </dgm:presLayoutVars>
      </dgm:prSet>
      <dgm:spPr/>
    </dgm:pt>
    <dgm:pt modelId="{95B1E40E-26D9-44C8-A99F-14EA44505DF3}" type="pres">
      <dgm:prSet presAssocID="{A7F4784E-75AE-4F03-B342-C71355D1ACCF}" presName="L2TextContainer" presStyleLbl="bgAccFollowNode1" presStyleIdx="4" presStyleCnt="7"/>
      <dgm:spPr/>
      <dgm:t>
        <a:bodyPr/>
        <a:lstStyle/>
        <a:p>
          <a:endParaRPr lang="en-US"/>
        </a:p>
      </dgm:t>
    </dgm:pt>
    <dgm:pt modelId="{752FC6D6-93A6-414C-B65D-6F2858E07E0C}" type="pres">
      <dgm:prSet presAssocID="{A7F4784E-75AE-4F03-B342-C71355D1ACCF}" presName="FlexibleEmptyPlaceHolder" presStyleCnt="0"/>
      <dgm:spPr/>
    </dgm:pt>
    <dgm:pt modelId="{BBBD3B06-9C30-48DB-A77E-5A358B1C6E78}" type="pres">
      <dgm:prSet presAssocID="{A7F4784E-75AE-4F03-B342-C71355D1ACCF}" presName="ConnectLine" presStyleLbl="sibTrans1D1" presStyleIdx="4" presStyleCnt="7"/>
      <dgm:spPr/>
    </dgm:pt>
    <dgm:pt modelId="{C574381E-6C24-436D-B265-4BCFEFA46591}" type="pres">
      <dgm:prSet presAssocID="{A7F4784E-75AE-4F03-B342-C71355D1ACCF}" presName="ConnectorPoint" presStyleLbl="node1" presStyleIdx="4" presStyleCnt="7"/>
      <dgm:spPr>
        <a:prstGeom prst="ellipse">
          <a:avLst/>
        </a:prstGeom>
      </dgm:spPr>
    </dgm:pt>
    <dgm:pt modelId="{CC7E7566-0B46-4E0A-B951-BFE404664D2C}" type="pres">
      <dgm:prSet presAssocID="{A7F4784E-75AE-4F03-B342-C71355D1ACCF}" presName="EmptyPlaceHolder" presStyleCnt="0"/>
      <dgm:spPr/>
    </dgm:pt>
    <dgm:pt modelId="{F50C4635-5C0A-4C07-B5AD-BABD96009847}" type="pres">
      <dgm:prSet presAssocID="{3078DB00-0C2A-4587-8661-74E5E36CBCA7}" presName="spaceBetweenRectangles" presStyleCnt="0"/>
      <dgm:spPr/>
    </dgm:pt>
    <dgm:pt modelId="{5667DB6C-E90F-44DB-BFD7-8570D48D28D4}" type="pres">
      <dgm:prSet presAssocID="{A59C9EB4-4836-41EA-88FC-E68E29755DEF}" presName="composite" presStyleCnt="0"/>
      <dgm:spPr/>
    </dgm:pt>
    <dgm:pt modelId="{88F6D506-033B-4CA4-9572-41E373A6B43C}" type="pres">
      <dgm:prSet presAssocID="{A59C9EB4-4836-41EA-88FC-E68E29755DEF}" presName="L1TextContainer" presStyleLbl="alignNode1" presStyleIdx="5" presStyleCnt="7">
        <dgm:presLayoutVars>
          <dgm:chMax val="1"/>
          <dgm:chPref val="1"/>
          <dgm:bulletEnabled val="1"/>
        </dgm:presLayoutVars>
      </dgm:prSet>
      <dgm:spPr/>
      <dgm:t>
        <a:bodyPr/>
        <a:lstStyle/>
        <a:p>
          <a:endParaRPr lang="en-US"/>
        </a:p>
      </dgm:t>
    </dgm:pt>
    <dgm:pt modelId="{E3303ED6-54B9-4518-AD7C-3197102106EF}" type="pres">
      <dgm:prSet presAssocID="{A59C9EB4-4836-41EA-88FC-E68E29755DEF}" presName="L2TextContainerWrapper" presStyleCnt="0">
        <dgm:presLayoutVars>
          <dgm:bulletEnabled val="1"/>
        </dgm:presLayoutVars>
      </dgm:prSet>
      <dgm:spPr/>
    </dgm:pt>
    <dgm:pt modelId="{FE14A9FC-66E7-4679-B63E-054F98E59204}" type="pres">
      <dgm:prSet presAssocID="{A59C9EB4-4836-41EA-88FC-E68E29755DEF}" presName="L2TextContainer" presStyleLbl="bgAccFollowNode1" presStyleIdx="5" presStyleCnt="7"/>
      <dgm:spPr/>
      <dgm:t>
        <a:bodyPr/>
        <a:lstStyle/>
        <a:p>
          <a:endParaRPr lang="en-US"/>
        </a:p>
      </dgm:t>
    </dgm:pt>
    <dgm:pt modelId="{8F1DAFAE-685A-4EC1-8FC0-2EE182F59B78}" type="pres">
      <dgm:prSet presAssocID="{A59C9EB4-4836-41EA-88FC-E68E29755DEF}" presName="FlexibleEmptyPlaceHolder" presStyleCnt="0"/>
      <dgm:spPr/>
    </dgm:pt>
    <dgm:pt modelId="{4702B22B-8EB6-4454-9F8E-9A963F32B8A1}" type="pres">
      <dgm:prSet presAssocID="{A59C9EB4-4836-41EA-88FC-E68E29755DEF}" presName="ConnectLine" presStyleLbl="sibTrans1D1" presStyleIdx="5" presStyleCnt="7"/>
      <dgm:spPr/>
    </dgm:pt>
    <dgm:pt modelId="{F2E81385-B138-4A59-9452-A3C9AC4F2012}" type="pres">
      <dgm:prSet presAssocID="{A59C9EB4-4836-41EA-88FC-E68E29755DEF}" presName="ConnectorPoint" presStyleLbl="node1" presStyleIdx="5" presStyleCnt="7"/>
      <dgm:spPr>
        <a:prstGeom prst="ellipse">
          <a:avLst/>
        </a:prstGeom>
      </dgm:spPr>
    </dgm:pt>
    <dgm:pt modelId="{00C34F8E-67EA-485C-B754-5C6C9BC871C5}" type="pres">
      <dgm:prSet presAssocID="{A59C9EB4-4836-41EA-88FC-E68E29755DEF}" presName="EmptyPlaceHolder" presStyleCnt="0"/>
      <dgm:spPr/>
    </dgm:pt>
    <dgm:pt modelId="{F98FDE47-7424-47FA-880F-D09019324849}" type="pres">
      <dgm:prSet presAssocID="{62C75627-0A71-4E35-B62B-749D8AB3C189}" presName="spaceBetweenRectangles" presStyleCnt="0"/>
      <dgm:spPr/>
    </dgm:pt>
    <dgm:pt modelId="{40131C05-9C3A-426E-8C1A-85DA72980BD9}" type="pres">
      <dgm:prSet presAssocID="{4331A2ED-2E46-4CA6-81EF-4191297BC06B}" presName="composite" presStyleCnt="0"/>
      <dgm:spPr/>
    </dgm:pt>
    <dgm:pt modelId="{EEA761C4-C2C7-4834-9E3C-B1D215796AF5}" type="pres">
      <dgm:prSet presAssocID="{4331A2ED-2E46-4CA6-81EF-4191297BC06B}" presName="L1TextContainer" presStyleLbl="alignNode1" presStyleIdx="6" presStyleCnt="7">
        <dgm:presLayoutVars>
          <dgm:chMax val="1"/>
          <dgm:chPref val="1"/>
          <dgm:bulletEnabled val="1"/>
        </dgm:presLayoutVars>
      </dgm:prSet>
      <dgm:spPr/>
      <dgm:t>
        <a:bodyPr/>
        <a:lstStyle/>
        <a:p>
          <a:endParaRPr lang="en-US"/>
        </a:p>
      </dgm:t>
    </dgm:pt>
    <dgm:pt modelId="{85F9D7E6-F646-4B7D-ADB6-52BA28853A8E}" type="pres">
      <dgm:prSet presAssocID="{4331A2ED-2E46-4CA6-81EF-4191297BC06B}" presName="L2TextContainerWrapper" presStyleCnt="0">
        <dgm:presLayoutVars>
          <dgm:bulletEnabled val="1"/>
        </dgm:presLayoutVars>
      </dgm:prSet>
      <dgm:spPr/>
    </dgm:pt>
    <dgm:pt modelId="{A65F3B1F-3C99-4E33-8D6E-3C3410AA03CB}" type="pres">
      <dgm:prSet presAssocID="{4331A2ED-2E46-4CA6-81EF-4191297BC06B}" presName="L2TextContainer" presStyleLbl="bgAccFollowNode1" presStyleIdx="6" presStyleCnt="7"/>
      <dgm:spPr/>
      <dgm:t>
        <a:bodyPr/>
        <a:lstStyle/>
        <a:p>
          <a:endParaRPr lang="en-US"/>
        </a:p>
      </dgm:t>
    </dgm:pt>
    <dgm:pt modelId="{A654F902-3CE5-46C4-8FA6-A5288290B12C}" type="pres">
      <dgm:prSet presAssocID="{4331A2ED-2E46-4CA6-81EF-4191297BC06B}" presName="FlexibleEmptyPlaceHolder" presStyleCnt="0"/>
      <dgm:spPr/>
    </dgm:pt>
    <dgm:pt modelId="{A62812C6-7D51-4E51-A774-2A6B69418C55}" type="pres">
      <dgm:prSet presAssocID="{4331A2ED-2E46-4CA6-81EF-4191297BC06B}" presName="ConnectLine" presStyleLbl="sibTrans1D1" presStyleIdx="6" presStyleCnt="7"/>
      <dgm:spPr/>
    </dgm:pt>
    <dgm:pt modelId="{2F9D9347-D930-4E70-97D5-9F839C85D882}" type="pres">
      <dgm:prSet presAssocID="{4331A2ED-2E46-4CA6-81EF-4191297BC06B}" presName="ConnectorPoint" presStyleLbl="node1" presStyleIdx="6" presStyleCnt="7"/>
      <dgm:spPr/>
    </dgm:pt>
    <dgm:pt modelId="{892E9F1D-00A1-4533-A053-C4811E411825}" type="pres">
      <dgm:prSet presAssocID="{4331A2ED-2E46-4CA6-81EF-4191297BC06B}" presName="EmptyPlaceHolder" presStyleCnt="0"/>
      <dgm:spPr/>
    </dgm:pt>
  </dgm:ptLst>
  <dgm:cxnLst>
    <dgm:cxn modelId="{5BF3B7B1-A779-4E2D-8625-77DE0CA38FEE}" srcId="{FF3CD410-5E2E-4080-A893-907D31D22CB3}" destId="{D423FB80-F2BD-4DDE-80B1-76F84FE09A02}" srcOrd="0" destOrd="0" parTransId="{9B1CA3FF-D252-4AF5-8F50-CFC93ACA9175}" sibTransId="{EBE862E1-9761-4AA7-AA00-BD79FA3B27DD}"/>
    <dgm:cxn modelId="{FAEC57FD-E661-46F9-8FC2-72568E9086CE}" type="presOf" srcId="{D423FB80-F2BD-4DDE-80B1-76F84FE09A02}" destId="{64E37A6A-8F95-4F28-92FC-1FE8089D7DAF}" srcOrd="0" destOrd="0" presId="urn:microsoft.com/office/officeart/2017/3/layout/HorizontalLabelsTimeline"/>
    <dgm:cxn modelId="{68D35F9D-DABF-4E5A-94D4-F988D8E84907}" srcId="{D423FB80-F2BD-4DDE-80B1-76F84FE09A02}" destId="{245E128E-7700-4C91-9411-CDD1DCA94D67}" srcOrd="0" destOrd="0" parTransId="{B4D95EBA-0423-4AFA-B379-E030341B1F23}" sibTransId="{4963BA97-D4C5-477B-9B0D-68DB38F61579}"/>
    <dgm:cxn modelId="{5A3B2130-5035-4E61-92B1-343AA432C9DF}" srcId="{FF3CD410-5E2E-4080-A893-907D31D22CB3}" destId="{454D56AF-0D14-43A4-A4AA-2274946C5116}" srcOrd="2" destOrd="0" parTransId="{340931FA-0A09-49B9-99A7-6650F93FDC08}" sibTransId="{511F28C0-50D9-4CBB-862C-2AD0ACC17105}"/>
    <dgm:cxn modelId="{BA4CCF34-594B-4B79-8C36-A30CEF7B4786}" srcId="{FF3CD410-5E2E-4080-A893-907D31D22CB3}" destId="{4331A2ED-2E46-4CA6-81EF-4191297BC06B}" srcOrd="6" destOrd="0" parTransId="{CF6D5A21-4217-44D2-9CE2-CF7CD676D6C3}" sibTransId="{42C23B56-AC1E-43B1-B596-26F44D168474}"/>
    <dgm:cxn modelId="{2C87A39F-871C-45C6-8C22-A8C358151D70}" type="presOf" srcId="{A7F4784E-75AE-4F03-B342-C71355D1ACCF}" destId="{CBCB6B30-5D46-4B19-B9DE-C0B7FB057712}" srcOrd="0" destOrd="0" presId="urn:microsoft.com/office/officeart/2017/3/layout/HorizontalLabelsTimeline"/>
    <dgm:cxn modelId="{4CE581D5-920E-4D54-AAD6-604CE90E1B57}" type="presOf" srcId="{5147FCD6-4539-4581-88A0-F2D202335EFC}" destId="{A01D9671-7007-4F3F-98D6-A9730C5B45E4}" srcOrd="0" destOrd="1" presId="urn:microsoft.com/office/officeart/2017/3/layout/HorizontalLabelsTimeline"/>
    <dgm:cxn modelId="{30B907BF-941C-482C-8661-A30AA647273C}" type="presOf" srcId="{CF564C6C-7771-4FD5-B851-B5B84730268F}" destId="{A65F3B1F-3C99-4E33-8D6E-3C3410AA03CB}" srcOrd="0" destOrd="0" presId="urn:microsoft.com/office/officeart/2017/3/layout/HorizontalLabelsTimeline"/>
    <dgm:cxn modelId="{ECBA3B3F-E9B6-4980-A9FA-F9258A6CBBD8}" type="presOf" srcId="{3280BE73-5C4D-4941-9102-E5930904556F}" destId="{DBE3AAA5-8FCB-4C45-9BC7-D80007430F4E}" srcOrd="0" destOrd="0" presId="urn:microsoft.com/office/officeart/2017/3/layout/HorizontalLabelsTimeline"/>
    <dgm:cxn modelId="{B9B38C7F-D679-4A39-B742-6501D3961044}" srcId="{A2ED69A3-F9DF-402D-90D9-873B0249EAAE}" destId="{3280BE73-5C4D-4941-9102-E5930904556F}" srcOrd="0" destOrd="0" parTransId="{596FE3BE-79D4-47E4-8416-EDF8385B1DE9}" sibTransId="{8E22D1FB-CF90-47F0-B06E-C66C75D54226}"/>
    <dgm:cxn modelId="{B75F7CE7-F053-489F-99FC-5E71E900CFE2}" type="presOf" srcId="{B98FAE7B-C2E3-4393-ABF1-4DF40F9A8A75}" destId="{FE14A9FC-66E7-4679-B63E-054F98E59204}" srcOrd="0" destOrd="1" presId="urn:microsoft.com/office/officeart/2017/3/layout/HorizontalLabelsTimeline"/>
    <dgm:cxn modelId="{4EE64951-019C-47EB-B087-9EDEBCC4848D}" type="presOf" srcId="{A2ED69A3-F9DF-402D-90D9-873B0249EAAE}" destId="{BE83EDE1-1B1B-42E4-8643-B5A448D37D81}" srcOrd="0" destOrd="0" presId="urn:microsoft.com/office/officeart/2017/3/layout/HorizontalLabelsTimeline"/>
    <dgm:cxn modelId="{72621965-896F-4874-BF14-CF5B29277E08}" type="presOf" srcId="{622FBC0A-775E-4153-8477-653A28CB65E2}" destId="{04897CD2-CF6F-4A55-8E79-1E7393B07B06}" srcOrd="0" destOrd="0" presId="urn:microsoft.com/office/officeart/2017/3/layout/HorizontalLabelsTimeline"/>
    <dgm:cxn modelId="{0CCAC566-E858-422D-B149-5928DD76B5B8}" type="presOf" srcId="{4331A2ED-2E46-4CA6-81EF-4191297BC06B}" destId="{EEA761C4-C2C7-4834-9E3C-B1D215796AF5}" srcOrd="0" destOrd="0" presId="urn:microsoft.com/office/officeart/2017/3/layout/HorizontalLabelsTimeline"/>
    <dgm:cxn modelId="{D9C17671-721E-4554-B116-0C4855CF5E5D}" type="presOf" srcId="{9AA7D86F-0C0A-4ABF-9D3E-61C61217E94F}" destId="{FE14A9FC-66E7-4679-B63E-054F98E59204}" srcOrd="0" destOrd="0" presId="urn:microsoft.com/office/officeart/2017/3/layout/HorizontalLabelsTimeline"/>
    <dgm:cxn modelId="{59B27383-B045-4BF7-93D0-B9D2CB156BC5}" type="presOf" srcId="{1827863D-2FA1-48D1-81C4-0E7D31ADB47E}" destId="{95B1E40E-26D9-44C8-A99F-14EA44505DF3}" srcOrd="0" destOrd="0" presId="urn:microsoft.com/office/officeart/2017/3/layout/HorizontalLabelsTimeline"/>
    <dgm:cxn modelId="{5F80C7E1-A7BD-418E-A665-3DAF3DEDF5A4}" srcId="{4331A2ED-2E46-4CA6-81EF-4191297BC06B}" destId="{CF564C6C-7771-4FD5-B851-B5B84730268F}" srcOrd="0" destOrd="0" parTransId="{5A57A755-D716-4DC9-9A51-20693042AFC8}" sibTransId="{024A7FBC-BB10-4242-BAF3-82678A4C13DA}"/>
    <dgm:cxn modelId="{6754CADB-AF24-4A52-870D-9BC858462DA3}" srcId="{A59C9EB4-4836-41EA-88FC-E68E29755DEF}" destId="{9AA7D86F-0C0A-4ABF-9D3E-61C61217E94F}" srcOrd="0" destOrd="0" parTransId="{A2A17F21-8CA7-4044-95BF-1B68248B5B4A}" sibTransId="{66F5232F-D12B-4FCC-8A60-6A0FC99786B6}"/>
    <dgm:cxn modelId="{CE3C4753-889D-4F02-8CC3-A7ED3B91A115}" type="presOf" srcId="{2ED8290A-C960-4E4E-BB55-54C9B6B631CE}" destId="{A01D9671-7007-4F3F-98D6-A9730C5B45E4}" srcOrd="0" destOrd="2" presId="urn:microsoft.com/office/officeart/2017/3/layout/HorizontalLabelsTimeline"/>
    <dgm:cxn modelId="{EADCFF1E-172D-4C2D-BDB4-9D2B19597296}" type="presOf" srcId="{47BE8E0B-496B-44FC-825E-C2A10D821DC9}" destId="{A01D9671-7007-4F3F-98D6-A9730C5B45E4}" srcOrd="0" destOrd="0" presId="urn:microsoft.com/office/officeart/2017/3/layout/HorizontalLabelsTimeline"/>
    <dgm:cxn modelId="{0850A4D5-F517-4BE2-AE27-9281E3729461}" type="presOf" srcId="{454D56AF-0D14-43A4-A4AA-2274946C5116}" destId="{C5503B6E-C1DB-44F5-ABB8-38EF445ED1E8}" srcOrd="0" destOrd="0" presId="urn:microsoft.com/office/officeart/2017/3/layout/HorizontalLabelsTimeline"/>
    <dgm:cxn modelId="{F68895C0-3F1F-4678-B72B-DB82A8D7873D}" type="presOf" srcId="{245E128E-7700-4C91-9411-CDD1DCA94D67}" destId="{255B3FC7-BD87-4810-87ED-7952D0F23157}" srcOrd="0" destOrd="0" presId="urn:microsoft.com/office/officeart/2017/3/layout/HorizontalLabelsTimeline"/>
    <dgm:cxn modelId="{33DFDD33-182D-44AF-9877-B1DCECE3CC9D}" srcId="{FF3CD410-5E2E-4080-A893-907D31D22CB3}" destId="{A7F4784E-75AE-4F03-B342-C71355D1ACCF}" srcOrd="4" destOrd="0" parTransId="{E8170CB0-7D27-4024-BF4D-F79F86202313}" sibTransId="{3078DB00-0C2A-4587-8661-74E5E36CBCA7}"/>
    <dgm:cxn modelId="{C436E05B-3981-4E5A-BD66-5DBD06BC52A1}" type="presOf" srcId="{F01D5F9E-ABC5-4560-ACB4-E6CFBC60BFF2}" destId="{5C68C37A-C349-49AE-97A1-63D110D2C7D1}" srcOrd="0" destOrd="0" presId="urn:microsoft.com/office/officeart/2017/3/layout/HorizontalLabelsTimeline"/>
    <dgm:cxn modelId="{4B61AF65-3991-4A24-9475-D4AA0127738F}" srcId="{FF3CD410-5E2E-4080-A893-907D31D22CB3}" destId="{F01D5F9E-ABC5-4560-ACB4-E6CFBC60BFF2}" srcOrd="1" destOrd="0" parTransId="{FEAC3315-4B36-4E3C-89B3-70A50C7F13CC}" sibTransId="{36ABC0D0-B41E-401C-840C-2AFBE73989B4}"/>
    <dgm:cxn modelId="{47F4D29A-7D65-4C2F-8677-61780F0F1118}" srcId="{F01D5F9E-ABC5-4560-ACB4-E6CFBC60BFF2}" destId="{47BE8E0B-496B-44FC-825E-C2A10D821DC9}" srcOrd="0" destOrd="0" parTransId="{26C37286-A207-4C3A-8F03-B64C4EB72DB8}" sibTransId="{258C30B8-1EDE-458F-9BAB-BD0E5C8E1BF9}"/>
    <dgm:cxn modelId="{7749B4AD-5089-49E7-8F6B-1B2382C9B50E}" srcId="{A7F4784E-75AE-4F03-B342-C71355D1ACCF}" destId="{1827863D-2FA1-48D1-81C4-0E7D31ADB47E}" srcOrd="0" destOrd="0" parTransId="{B426C98F-7250-4E9E-84CB-E9FC83F8CB06}" sibTransId="{D0D7EB30-49F6-43D6-AF40-1B9302B3ADF0}"/>
    <dgm:cxn modelId="{078029A2-947D-4D6B-B786-5B31CB659BA9}" type="presOf" srcId="{A59C9EB4-4836-41EA-88FC-E68E29755DEF}" destId="{88F6D506-033B-4CA4-9572-41E373A6B43C}" srcOrd="0" destOrd="0" presId="urn:microsoft.com/office/officeart/2017/3/layout/HorizontalLabelsTimeline"/>
    <dgm:cxn modelId="{C64BEDC1-9C94-4A28-89EF-D463E0658873}" srcId="{A59C9EB4-4836-41EA-88FC-E68E29755DEF}" destId="{B98FAE7B-C2E3-4393-ABF1-4DF40F9A8A75}" srcOrd="1" destOrd="0" parTransId="{210859ED-EAC5-4BEE-A0F7-4A59AA83CC8B}" sibTransId="{05240220-2092-48DC-BC95-F95BFD351E44}"/>
    <dgm:cxn modelId="{24FE186F-F804-46F5-9C2D-96C1655A06BB}" type="presOf" srcId="{FF3CD410-5E2E-4080-A893-907D31D22CB3}" destId="{687CC7BD-79EF-4A0F-BDD3-809BFA49E6BE}" srcOrd="0" destOrd="0" presId="urn:microsoft.com/office/officeart/2017/3/layout/HorizontalLabelsTimeline"/>
    <dgm:cxn modelId="{C2A8B52A-540B-46B5-A43B-27FAF06A13EF}" srcId="{FF3CD410-5E2E-4080-A893-907D31D22CB3}" destId="{A59C9EB4-4836-41EA-88FC-E68E29755DEF}" srcOrd="5" destOrd="0" parTransId="{C486CA18-5D6B-49AD-B92C-52313E993EC5}" sibTransId="{62C75627-0A71-4E35-B62B-749D8AB3C189}"/>
    <dgm:cxn modelId="{AA9C99E5-8121-409A-A368-772148054C66}" srcId="{454D56AF-0D14-43A4-A4AA-2274946C5116}" destId="{622FBC0A-775E-4153-8477-653A28CB65E2}" srcOrd="0" destOrd="0" parTransId="{54C744BD-9F94-4588-9DE6-587A3CC4C386}" sibTransId="{8E3ABB7B-09F6-4EB9-B79A-024F9441F7F6}"/>
    <dgm:cxn modelId="{340ACDED-0C3B-4A8F-9541-E6211387B83C}" srcId="{F01D5F9E-ABC5-4560-ACB4-E6CFBC60BFF2}" destId="{5147FCD6-4539-4581-88A0-F2D202335EFC}" srcOrd="1" destOrd="0" parTransId="{5AB02DE4-576B-41C2-8DF0-80BB9020E10C}" sibTransId="{29853D6A-62C8-4742-93AC-F8051BB6530D}"/>
    <dgm:cxn modelId="{74C4B34F-FBA8-425F-92E1-2E5E1B9DA840}" srcId="{FF3CD410-5E2E-4080-A893-907D31D22CB3}" destId="{A2ED69A3-F9DF-402D-90D9-873B0249EAAE}" srcOrd="3" destOrd="0" parTransId="{D2D6FE12-43A5-4156-9711-515E4E103631}" sibTransId="{57B70675-B008-4082-A833-E4B12A492414}"/>
    <dgm:cxn modelId="{EBA05BC7-05F9-4EF0-A6A1-7C34E3EA4C1D}" srcId="{F01D5F9E-ABC5-4560-ACB4-E6CFBC60BFF2}" destId="{2ED8290A-C960-4E4E-BB55-54C9B6B631CE}" srcOrd="2" destOrd="0" parTransId="{9624CDDD-CFEB-4002-A06E-6141F0320456}" sibTransId="{4B0F3ABF-AC26-4494-B353-80FE7AD344C3}"/>
    <dgm:cxn modelId="{41A1825C-6B33-4866-A7F1-A86BC36862B3}" type="presParOf" srcId="{687CC7BD-79EF-4A0F-BDD3-809BFA49E6BE}" destId="{6168B371-2815-4661-9209-F8A29814ADCC}" srcOrd="0" destOrd="0" presId="urn:microsoft.com/office/officeart/2017/3/layout/HorizontalLabelsTimeline"/>
    <dgm:cxn modelId="{281FC94C-5AAC-413C-803D-BB6EEF9AD3A6}" type="presParOf" srcId="{687CC7BD-79EF-4A0F-BDD3-809BFA49E6BE}" destId="{4C5F54B5-504F-4069-AF1D-9A370FBD268C}" srcOrd="1" destOrd="0" presId="urn:microsoft.com/office/officeart/2017/3/layout/HorizontalLabelsTimeline"/>
    <dgm:cxn modelId="{CFDEA283-4601-4089-8563-A85225CFEF1D}" type="presParOf" srcId="{4C5F54B5-504F-4069-AF1D-9A370FBD268C}" destId="{34539F78-7536-446A-B749-4315D26F2C4E}" srcOrd="0" destOrd="0" presId="urn:microsoft.com/office/officeart/2017/3/layout/HorizontalLabelsTimeline"/>
    <dgm:cxn modelId="{8A5756AD-D676-4F95-8A8A-CDE3EA13E14C}" type="presParOf" srcId="{34539F78-7536-446A-B749-4315D26F2C4E}" destId="{64E37A6A-8F95-4F28-92FC-1FE8089D7DAF}" srcOrd="0" destOrd="0" presId="urn:microsoft.com/office/officeart/2017/3/layout/HorizontalLabelsTimeline"/>
    <dgm:cxn modelId="{C64DD621-F766-410D-81AE-A692FE379207}" type="presParOf" srcId="{34539F78-7536-446A-B749-4315D26F2C4E}" destId="{301B11E7-9AB9-40DA-A950-87C47281308D}" srcOrd="1" destOrd="0" presId="urn:microsoft.com/office/officeart/2017/3/layout/HorizontalLabelsTimeline"/>
    <dgm:cxn modelId="{72141621-AC11-4C6D-A617-B6CF19C76AAE}" type="presParOf" srcId="{301B11E7-9AB9-40DA-A950-87C47281308D}" destId="{255B3FC7-BD87-4810-87ED-7952D0F23157}" srcOrd="0" destOrd="0" presId="urn:microsoft.com/office/officeart/2017/3/layout/HorizontalLabelsTimeline"/>
    <dgm:cxn modelId="{C728B947-ADB2-406E-9206-93298476CEFD}" type="presParOf" srcId="{301B11E7-9AB9-40DA-A950-87C47281308D}" destId="{4B545162-9690-412E-B970-54DA905B44AF}" srcOrd="1" destOrd="0" presId="urn:microsoft.com/office/officeart/2017/3/layout/HorizontalLabelsTimeline"/>
    <dgm:cxn modelId="{9B7FD2A9-25B9-477B-AC6A-FE14BD3BFF32}" type="presParOf" srcId="{34539F78-7536-446A-B749-4315D26F2C4E}" destId="{DF478A7F-4668-4E0A-86F7-C1205CF5AA73}" srcOrd="2" destOrd="0" presId="urn:microsoft.com/office/officeart/2017/3/layout/HorizontalLabelsTimeline"/>
    <dgm:cxn modelId="{A1F8B173-85E4-4ED9-BFF5-CF116D6F7CE3}" type="presParOf" srcId="{34539F78-7536-446A-B749-4315D26F2C4E}" destId="{6D7F9BE3-3008-4E5E-96F3-C71D72649902}" srcOrd="3" destOrd="0" presId="urn:microsoft.com/office/officeart/2017/3/layout/HorizontalLabelsTimeline"/>
    <dgm:cxn modelId="{74F580D4-41FC-4B1B-82E4-22FCC2246045}" type="presParOf" srcId="{34539F78-7536-446A-B749-4315D26F2C4E}" destId="{02633C3C-6589-41FB-998C-85A7548107A4}" srcOrd="4" destOrd="0" presId="urn:microsoft.com/office/officeart/2017/3/layout/HorizontalLabelsTimeline"/>
    <dgm:cxn modelId="{ACB72553-49A5-440C-B1C8-D7D8CFF44BD6}" type="presParOf" srcId="{4C5F54B5-504F-4069-AF1D-9A370FBD268C}" destId="{41467129-B2CC-4E38-A5B2-56D30FA28409}" srcOrd="1" destOrd="0" presId="urn:microsoft.com/office/officeart/2017/3/layout/HorizontalLabelsTimeline"/>
    <dgm:cxn modelId="{25113ECB-44A4-43A3-B2D0-D47302F35B26}" type="presParOf" srcId="{4C5F54B5-504F-4069-AF1D-9A370FBD268C}" destId="{C7F26193-F277-4FC2-96E8-E896E5EFC9BC}" srcOrd="2" destOrd="0" presId="urn:microsoft.com/office/officeart/2017/3/layout/HorizontalLabelsTimeline"/>
    <dgm:cxn modelId="{AEF2036D-29F6-4431-8357-64776A18B655}" type="presParOf" srcId="{C7F26193-F277-4FC2-96E8-E896E5EFC9BC}" destId="{5C68C37A-C349-49AE-97A1-63D110D2C7D1}" srcOrd="0" destOrd="0" presId="urn:microsoft.com/office/officeart/2017/3/layout/HorizontalLabelsTimeline"/>
    <dgm:cxn modelId="{51F9D33C-AECD-4F33-B2DA-43CF6B93002F}" type="presParOf" srcId="{C7F26193-F277-4FC2-96E8-E896E5EFC9BC}" destId="{3E3F09C6-0C94-40B1-A308-6929444363D4}" srcOrd="1" destOrd="0" presId="urn:microsoft.com/office/officeart/2017/3/layout/HorizontalLabelsTimeline"/>
    <dgm:cxn modelId="{17B9A51D-D490-4C54-B91D-5CD40783571D}" type="presParOf" srcId="{3E3F09C6-0C94-40B1-A308-6929444363D4}" destId="{A01D9671-7007-4F3F-98D6-A9730C5B45E4}" srcOrd="0" destOrd="0" presId="urn:microsoft.com/office/officeart/2017/3/layout/HorizontalLabelsTimeline"/>
    <dgm:cxn modelId="{A6AAA60B-E979-47B8-A997-DB62C715690F}" type="presParOf" srcId="{3E3F09C6-0C94-40B1-A308-6929444363D4}" destId="{65C95A24-31B5-46D2-BCB4-07372ABDD6F2}" srcOrd="1" destOrd="0" presId="urn:microsoft.com/office/officeart/2017/3/layout/HorizontalLabelsTimeline"/>
    <dgm:cxn modelId="{05694172-1DAF-4D9C-BBD9-0794366FCD56}" type="presParOf" srcId="{C7F26193-F277-4FC2-96E8-E896E5EFC9BC}" destId="{D4347EDB-4883-4C4B-A672-6266C9702B5A}" srcOrd="2" destOrd="0" presId="urn:microsoft.com/office/officeart/2017/3/layout/HorizontalLabelsTimeline"/>
    <dgm:cxn modelId="{BC9943FE-1230-4FDB-A7D8-898D013B9350}" type="presParOf" srcId="{C7F26193-F277-4FC2-96E8-E896E5EFC9BC}" destId="{D10813CD-B7B7-4CC7-9B2D-B5AE3D30A4DA}" srcOrd="3" destOrd="0" presId="urn:microsoft.com/office/officeart/2017/3/layout/HorizontalLabelsTimeline"/>
    <dgm:cxn modelId="{084C9897-3EE7-44CF-9F38-C9A562B67975}" type="presParOf" srcId="{C7F26193-F277-4FC2-96E8-E896E5EFC9BC}" destId="{143FACBA-FB69-402B-8D92-68DCE90EA86A}" srcOrd="4" destOrd="0" presId="urn:microsoft.com/office/officeart/2017/3/layout/HorizontalLabelsTimeline"/>
    <dgm:cxn modelId="{3DFFAC5F-0847-4E2F-A4CD-4FB95268ED8C}" type="presParOf" srcId="{4C5F54B5-504F-4069-AF1D-9A370FBD268C}" destId="{0587E036-7F91-482C-9B0A-860FD4CCD0E2}" srcOrd="3" destOrd="0" presId="urn:microsoft.com/office/officeart/2017/3/layout/HorizontalLabelsTimeline"/>
    <dgm:cxn modelId="{0C2CFEA1-3FB4-47D5-BA0C-2B2C20EB640F}" type="presParOf" srcId="{4C5F54B5-504F-4069-AF1D-9A370FBD268C}" destId="{795AD8F1-7B20-410C-90F4-2E04F4F4C93D}" srcOrd="4" destOrd="0" presId="urn:microsoft.com/office/officeart/2017/3/layout/HorizontalLabelsTimeline"/>
    <dgm:cxn modelId="{5EA692BD-507A-40EE-B699-B1F92E600F62}" type="presParOf" srcId="{795AD8F1-7B20-410C-90F4-2E04F4F4C93D}" destId="{C5503B6E-C1DB-44F5-ABB8-38EF445ED1E8}" srcOrd="0" destOrd="0" presId="urn:microsoft.com/office/officeart/2017/3/layout/HorizontalLabelsTimeline"/>
    <dgm:cxn modelId="{84215AA0-8ED4-45B6-8451-521906DE0059}" type="presParOf" srcId="{795AD8F1-7B20-410C-90F4-2E04F4F4C93D}" destId="{FD7DE90B-3DDE-4250-BB93-6AFB95DB30C9}" srcOrd="1" destOrd="0" presId="urn:microsoft.com/office/officeart/2017/3/layout/HorizontalLabelsTimeline"/>
    <dgm:cxn modelId="{CD1AF92D-7CB7-4156-9C24-3DD50EA4D129}" type="presParOf" srcId="{FD7DE90B-3DDE-4250-BB93-6AFB95DB30C9}" destId="{04897CD2-CF6F-4A55-8E79-1E7393B07B06}" srcOrd="0" destOrd="0" presId="urn:microsoft.com/office/officeart/2017/3/layout/HorizontalLabelsTimeline"/>
    <dgm:cxn modelId="{E596D201-A9A8-46AA-BA6C-731E186DBB6C}" type="presParOf" srcId="{FD7DE90B-3DDE-4250-BB93-6AFB95DB30C9}" destId="{30F499EF-86B9-43D4-9E36-2ADCD18D3C55}" srcOrd="1" destOrd="0" presId="urn:microsoft.com/office/officeart/2017/3/layout/HorizontalLabelsTimeline"/>
    <dgm:cxn modelId="{7D0F95A1-0D0D-4B3A-AD37-1D9E68A59E7B}" type="presParOf" srcId="{795AD8F1-7B20-410C-90F4-2E04F4F4C93D}" destId="{73ACB8E4-FFC1-49E5-BB46-1EBD63F3BF67}" srcOrd="2" destOrd="0" presId="urn:microsoft.com/office/officeart/2017/3/layout/HorizontalLabelsTimeline"/>
    <dgm:cxn modelId="{A5FB3F07-307E-4B9C-AF1B-722131ED4362}" type="presParOf" srcId="{795AD8F1-7B20-410C-90F4-2E04F4F4C93D}" destId="{FE89438A-B301-4219-9492-D30967496E8F}" srcOrd="3" destOrd="0" presId="urn:microsoft.com/office/officeart/2017/3/layout/HorizontalLabelsTimeline"/>
    <dgm:cxn modelId="{2F2BB858-3070-4463-950E-16B32D1FC1A0}" type="presParOf" srcId="{795AD8F1-7B20-410C-90F4-2E04F4F4C93D}" destId="{80E00C49-A058-42B1-B4A9-8FC8989D4F58}" srcOrd="4" destOrd="0" presId="urn:microsoft.com/office/officeart/2017/3/layout/HorizontalLabelsTimeline"/>
    <dgm:cxn modelId="{4CFFAECA-C6E6-463A-90AA-C4DEAB87918A}" type="presParOf" srcId="{4C5F54B5-504F-4069-AF1D-9A370FBD268C}" destId="{396E0C2C-79C3-4FCA-B5E5-8B3C2758C30F}" srcOrd="5" destOrd="0" presId="urn:microsoft.com/office/officeart/2017/3/layout/HorizontalLabelsTimeline"/>
    <dgm:cxn modelId="{EE43F15E-7F06-4336-9C7E-486306BEFE4F}" type="presParOf" srcId="{4C5F54B5-504F-4069-AF1D-9A370FBD268C}" destId="{64C69EA5-190E-4843-A707-F52616703916}" srcOrd="6" destOrd="0" presId="urn:microsoft.com/office/officeart/2017/3/layout/HorizontalLabelsTimeline"/>
    <dgm:cxn modelId="{A7F6C323-BAB1-4562-8C01-9A35504C86B1}" type="presParOf" srcId="{64C69EA5-190E-4843-A707-F52616703916}" destId="{BE83EDE1-1B1B-42E4-8643-B5A448D37D81}" srcOrd="0" destOrd="0" presId="urn:microsoft.com/office/officeart/2017/3/layout/HorizontalLabelsTimeline"/>
    <dgm:cxn modelId="{168D2C79-AA66-43CB-8479-CC367F00819D}" type="presParOf" srcId="{64C69EA5-190E-4843-A707-F52616703916}" destId="{FF3674FF-3422-477D-9E59-415742912C5E}" srcOrd="1" destOrd="0" presId="urn:microsoft.com/office/officeart/2017/3/layout/HorizontalLabelsTimeline"/>
    <dgm:cxn modelId="{E1AE3B67-C250-484B-990D-BDD62C78D596}" type="presParOf" srcId="{FF3674FF-3422-477D-9E59-415742912C5E}" destId="{DBE3AAA5-8FCB-4C45-9BC7-D80007430F4E}" srcOrd="0" destOrd="0" presId="urn:microsoft.com/office/officeart/2017/3/layout/HorizontalLabelsTimeline"/>
    <dgm:cxn modelId="{D5438E6D-426F-484B-B7AA-DE9522875167}" type="presParOf" srcId="{FF3674FF-3422-477D-9E59-415742912C5E}" destId="{DD7D4339-E3C0-44C8-AC6F-4750C5AC301B}" srcOrd="1" destOrd="0" presId="urn:microsoft.com/office/officeart/2017/3/layout/HorizontalLabelsTimeline"/>
    <dgm:cxn modelId="{07A2AF96-4657-4480-A2B7-912904A756D0}" type="presParOf" srcId="{64C69EA5-190E-4843-A707-F52616703916}" destId="{921E9DB4-D18F-41E1-AFD8-A4C52A2A53D9}" srcOrd="2" destOrd="0" presId="urn:microsoft.com/office/officeart/2017/3/layout/HorizontalLabelsTimeline"/>
    <dgm:cxn modelId="{3471E6DA-C56F-4B31-9B57-B174E39A0281}" type="presParOf" srcId="{64C69EA5-190E-4843-A707-F52616703916}" destId="{D40469E8-20A9-46B0-8835-89CB7389FEB2}" srcOrd="3" destOrd="0" presId="urn:microsoft.com/office/officeart/2017/3/layout/HorizontalLabelsTimeline"/>
    <dgm:cxn modelId="{352180EE-10EF-4BB9-8D52-238534832393}" type="presParOf" srcId="{64C69EA5-190E-4843-A707-F52616703916}" destId="{E19D56ED-6A80-4ADE-A734-5E065342EE94}" srcOrd="4" destOrd="0" presId="urn:microsoft.com/office/officeart/2017/3/layout/HorizontalLabelsTimeline"/>
    <dgm:cxn modelId="{2464FB2C-0800-4182-80FE-3440FFE9E161}" type="presParOf" srcId="{4C5F54B5-504F-4069-AF1D-9A370FBD268C}" destId="{10016A09-4063-40D1-8E0A-D1BC6D7004A3}" srcOrd="7" destOrd="0" presId="urn:microsoft.com/office/officeart/2017/3/layout/HorizontalLabelsTimeline"/>
    <dgm:cxn modelId="{28A719F5-6237-4C83-8EB7-BB9ACE657CCA}" type="presParOf" srcId="{4C5F54B5-504F-4069-AF1D-9A370FBD268C}" destId="{866B658A-D972-4AD8-A7E6-4082FD2CB001}" srcOrd="8" destOrd="0" presId="urn:microsoft.com/office/officeart/2017/3/layout/HorizontalLabelsTimeline"/>
    <dgm:cxn modelId="{E55C2317-CDB7-4C64-95C4-C04303FBB96A}" type="presParOf" srcId="{866B658A-D972-4AD8-A7E6-4082FD2CB001}" destId="{CBCB6B30-5D46-4B19-B9DE-C0B7FB057712}" srcOrd="0" destOrd="0" presId="urn:microsoft.com/office/officeart/2017/3/layout/HorizontalLabelsTimeline"/>
    <dgm:cxn modelId="{2E742A39-B2D8-41E7-938B-B4FE7E0F1794}" type="presParOf" srcId="{866B658A-D972-4AD8-A7E6-4082FD2CB001}" destId="{746F6004-1265-4B16-B698-179F0477DB3D}" srcOrd="1" destOrd="0" presId="urn:microsoft.com/office/officeart/2017/3/layout/HorizontalLabelsTimeline"/>
    <dgm:cxn modelId="{000BAB58-4AA6-43D9-89B5-0C604F29C6EA}" type="presParOf" srcId="{746F6004-1265-4B16-B698-179F0477DB3D}" destId="{95B1E40E-26D9-44C8-A99F-14EA44505DF3}" srcOrd="0" destOrd="0" presId="urn:microsoft.com/office/officeart/2017/3/layout/HorizontalLabelsTimeline"/>
    <dgm:cxn modelId="{6D12DD85-6CC0-441A-BB74-D3B24BE9ECF2}" type="presParOf" srcId="{746F6004-1265-4B16-B698-179F0477DB3D}" destId="{752FC6D6-93A6-414C-B65D-6F2858E07E0C}" srcOrd="1" destOrd="0" presId="urn:microsoft.com/office/officeart/2017/3/layout/HorizontalLabelsTimeline"/>
    <dgm:cxn modelId="{6CE5E65F-BF35-4F9A-9FAC-9FD84A211FC6}" type="presParOf" srcId="{866B658A-D972-4AD8-A7E6-4082FD2CB001}" destId="{BBBD3B06-9C30-48DB-A77E-5A358B1C6E78}" srcOrd="2" destOrd="0" presId="urn:microsoft.com/office/officeart/2017/3/layout/HorizontalLabelsTimeline"/>
    <dgm:cxn modelId="{457B6E85-E149-4279-81E9-511D2D038B9A}" type="presParOf" srcId="{866B658A-D972-4AD8-A7E6-4082FD2CB001}" destId="{C574381E-6C24-436D-B265-4BCFEFA46591}" srcOrd="3" destOrd="0" presId="urn:microsoft.com/office/officeart/2017/3/layout/HorizontalLabelsTimeline"/>
    <dgm:cxn modelId="{376FD1F8-A0AB-4CA9-B35C-A1F5747217B7}" type="presParOf" srcId="{866B658A-D972-4AD8-A7E6-4082FD2CB001}" destId="{CC7E7566-0B46-4E0A-B951-BFE404664D2C}" srcOrd="4" destOrd="0" presId="urn:microsoft.com/office/officeart/2017/3/layout/HorizontalLabelsTimeline"/>
    <dgm:cxn modelId="{CA63DDF8-DE3B-4E8A-886E-D787300C3FD4}" type="presParOf" srcId="{4C5F54B5-504F-4069-AF1D-9A370FBD268C}" destId="{F50C4635-5C0A-4C07-B5AD-BABD96009847}" srcOrd="9" destOrd="0" presId="urn:microsoft.com/office/officeart/2017/3/layout/HorizontalLabelsTimeline"/>
    <dgm:cxn modelId="{187F63AE-22E9-42D8-BA25-F8E70A982232}" type="presParOf" srcId="{4C5F54B5-504F-4069-AF1D-9A370FBD268C}" destId="{5667DB6C-E90F-44DB-BFD7-8570D48D28D4}" srcOrd="10" destOrd="0" presId="urn:microsoft.com/office/officeart/2017/3/layout/HorizontalLabelsTimeline"/>
    <dgm:cxn modelId="{782591FC-39B3-43EE-A99E-69B60AB63978}" type="presParOf" srcId="{5667DB6C-E90F-44DB-BFD7-8570D48D28D4}" destId="{88F6D506-033B-4CA4-9572-41E373A6B43C}" srcOrd="0" destOrd="0" presId="urn:microsoft.com/office/officeart/2017/3/layout/HorizontalLabelsTimeline"/>
    <dgm:cxn modelId="{DA98866D-BB74-46A1-B98B-9B6BDACA94E3}" type="presParOf" srcId="{5667DB6C-E90F-44DB-BFD7-8570D48D28D4}" destId="{E3303ED6-54B9-4518-AD7C-3197102106EF}" srcOrd="1" destOrd="0" presId="urn:microsoft.com/office/officeart/2017/3/layout/HorizontalLabelsTimeline"/>
    <dgm:cxn modelId="{BFB054F1-AA6C-4CA5-B7A3-FF579439BD18}" type="presParOf" srcId="{E3303ED6-54B9-4518-AD7C-3197102106EF}" destId="{FE14A9FC-66E7-4679-B63E-054F98E59204}" srcOrd="0" destOrd="0" presId="urn:microsoft.com/office/officeart/2017/3/layout/HorizontalLabelsTimeline"/>
    <dgm:cxn modelId="{6BF922DC-DA85-4710-BB6F-2CCCF2CFD764}" type="presParOf" srcId="{E3303ED6-54B9-4518-AD7C-3197102106EF}" destId="{8F1DAFAE-685A-4EC1-8FC0-2EE182F59B78}" srcOrd="1" destOrd="0" presId="urn:microsoft.com/office/officeart/2017/3/layout/HorizontalLabelsTimeline"/>
    <dgm:cxn modelId="{6907C7E4-84E2-47E3-949B-BC87F9D211CC}" type="presParOf" srcId="{5667DB6C-E90F-44DB-BFD7-8570D48D28D4}" destId="{4702B22B-8EB6-4454-9F8E-9A963F32B8A1}" srcOrd="2" destOrd="0" presId="urn:microsoft.com/office/officeart/2017/3/layout/HorizontalLabelsTimeline"/>
    <dgm:cxn modelId="{68C6501C-DCCA-438E-8565-A8631BB6C8AC}" type="presParOf" srcId="{5667DB6C-E90F-44DB-BFD7-8570D48D28D4}" destId="{F2E81385-B138-4A59-9452-A3C9AC4F2012}" srcOrd="3" destOrd="0" presId="urn:microsoft.com/office/officeart/2017/3/layout/HorizontalLabelsTimeline"/>
    <dgm:cxn modelId="{F4686330-D4C5-4698-8BC6-EF28FB9176C1}" type="presParOf" srcId="{5667DB6C-E90F-44DB-BFD7-8570D48D28D4}" destId="{00C34F8E-67EA-485C-B754-5C6C9BC871C5}" srcOrd="4" destOrd="0" presId="urn:microsoft.com/office/officeart/2017/3/layout/HorizontalLabelsTimeline"/>
    <dgm:cxn modelId="{96115420-FBE2-4524-9060-08AB6C62A19B}" type="presParOf" srcId="{4C5F54B5-504F-4069-AF1D-9A370FBD268C}" destId="{F98FDE47-7424-47FA-880F-D09019324849}" srcOrd="11" destOrd="0" presId="urn:microsoft.com/office/officeart/2017/3/layout/HorizontalLabelsTimeline"/>
    <dgm:cxn modelId="{65BFDC64-302D-457B-8F80-23D46910F14C}" type="presParOf" srcId="{4C5F54B5-504F-4069-AF1D-9A370FBD268C}" destId="{40131C05-9C3A-426E-8C1A-85DA72980BD9}" srcOrd="12" destOrd="0" presId="urn:microsoft.com/office/officeart/2017/3/layout/HorizontalLabelsTimeline"/>
    <dgm:cxn modelId="{0EF82D13-9D95-447B-9606-73925B1BEFD4}" type="presParOf" srcId="{40131C05-9C3A-426E-8C1A-85DA72980BD9}" destId="{EEA761C4-C2C7-4834-9E3C-B1D215796AF5}" srcOrd="0" destOrd="0" presId="urn:microsoft.com/office/officeart/2017/3/layout/HorizontalLabelsTimeline"/>
    <dgm:cxn modelId="{6D5F1294-1098-4AAB-8A26-950F9C19BCBF}" type="presParOf" srcId="{40131C05-9C3A-426E-8C1A-85DA72980BD9}" destId="{85F9D7E6-F646-4B7D-ADB6-52BA28853A8E}" srcOrd="1" destOrd="0" presId="urn:microsoft.com/office/officeart/2017/3/layout/HorizontalLabelsTimeline"/>
    <dgm:cxn modelId="{676CA248-0B51-436B-9291-8D512F313452}" type="presParOf" srcId="{85F9D7E6-F646-4B7D-ADB6-52BA28853A8E}" destId="{A65F3B1F-3C99-4E33-8D6E-3C3410AA03CB}" srcOrd="0" destOrd="0" presId="urn:microsoft.com/office/officeart/2017/3/layout/HorizontalLabelsTimeline"/>
    <dgm:cxn modelId="{5F2F343C-6062-43ED-AA55-D3C111A19CE4}" type="presParOf" srcId="{85F9D7E6-F646-4B7D-ADB6-52BA28853A8E}" destId="{A654F902-3CE5-46C4-8FA6-A5288290B12C}" srcOrd="1" destOrd="0" presId="urn:microsoft.com/office/officeart/2017/3/layout/HorizontalLabelsTimeline"/>
    <dgm:cxn modelId="{81D25178-3E0B-4190-A8DC-2D82566FA944}" type="presParOf" srcId="{40131C05-9C3A-426E-8C1A-85DA72980BD9}" destId="{A62812C6-7D51-4E51-A774-2A6B69418C55}" srcOrd="2" destOrd="0" presId="urn:microsoft.com/office/officeart/2017/3/layout/HorizontalLabelsTimeline"/>
    <dgm:cxn modelId="{72E76035-8968-48A1-BE1A-307ACE600C71}" type="presParOf" srcId="{40131C05-9C3A-426E-8C1A-85DA72980BD9}" destId="{2F9D9347-D930-4E70-97D5-9F839C85D882}" srcOrd="3" destOrd="0" presId="urn:microsoft.com/office/officeart/2017/3/layout/HorizontalLabelsTimeline"/>
    <dgm:cxn modelId="{A3292336-1882-4033-88CE-8ACCDAF5A0D5}" type="presParOf" srcId="{40131C05-9C3A-426E-8C1A-85DA72980BD9}" destId="{892E9F1D-00A1-4533-A053-C4811E411825}" srcOrd="4" destOrd="0" presId="urn:microsoft.com/office/officeart/2017/3/layout/HorizontalLabels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ECCD27-F07B-45A9-9C4D-E4CD63616E8B}">
      <dsp:nvSpPr>
        <dsp:cNvPr id="0" name=""/>
        <dsp:cNvSpPr/>
      </dsp:nvSpPr>
      <dsp:spPr>
        <a:xfrm>
          <a:off x="5435" y="141452"/>
          <a:ext cx="1685042" cy="12479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Acute Disease </a:t>
          </a:r>
        </a:p>
        <a:p>
          <a:pPr lvl="0" algn="ctr" defTabSz="800100">
            <a:lnSpc>
              <a:spcPct val="90000"/>
            </a:lnSpc>
            <a:spcBef>
              <a:spcPct val="0"/>
            </a:spcBef>
            <a:spcAft>
              <a:spcPct val="35000"/>
            </a:spcAft>
          </a:pPr>
          <a:r>
            <a:rPr lang="en-US" sz="1800" kern="1200" dirty="0" smtClean="0"/>
            <a:t>7 dpi</a:t>
          </a:r>
          <a:endParaRPr lang="en-US" sz="1800" kern="1200" dirty="0"/>
        </a:p>
      </dsp:txBody>
      <dsp:txXfrm>
        <a:off x="41987" y="178004"/>
        <a:ext cx="1611938" cy="1174880"/>
      </dsp:txXfrm>
    </dsp:sp>
    <dsp:sp modelId="{D4110ADE-D23C-418B-B1E6-02FEA0D47FEA}">
      <dsp:nvSpPr>
        <dsp:cNvPr id="0" name=""/>
        <dsp:cNvSpPr/>
      </dsp:nvSpPr>
      <dsp:spPr>
        <a:xfrm>
          <a:off x="1858982" y="556499"/>
          <a:ext cx="357229" cy="4178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858982" y="640077"/>
        <a:ext cx="250060" cy="250734"/>
      </dsp:txXfrm>
    </dsp:sp>
    <dsp:sp modelId="{4E8EB104-816B-45A8-B4F9-546D7A74DDB3}">
      <dsp:nvSpPr>
        <dsp:cNvPr id="0" name=""/>
        <dsp:cNvSpPr/>
      </dsp:nvSpPr>
      <dsp:spPr>
        <a:xfrm>
          <a:off x="2364495" y="141452"/>
          <a:ext cx="1685042" cy="12479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Protracted severe presentation 14, 15 dpi</a:t>
          </a:r>
          <a:endParaRPr lang="en-US" sz="1800" kern="1200" dirty="0"/>
        </a:p>
      </dsp:txBody>
      <dsp:txXfrm>
        <a:off x="2401047" y="178004"/>
        <a:ext cx="1611938" cy="1174880"/>
      </dsp:txXfrm>
    </dsp:sp>
    <dsp:sp modelId="{BEE7F2B6-2CB1-4861-9745-3B943B6A2A14}">
      <dsp:nvSpPr>
        <dsp:cNvPr id="0" name=""/>
        <dsp:cNvSpPr/>
      </dsp:nvSpPr>
      <dsp:spPr>
        <a:xfrm>
          <a:off x="4218041" y="556499"/>
          <a:ext cx="357229" cy="4178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4218041" y="640077"/>
        <a:ext cx="250060" cy="250734"/>
      </dsp:txXfrm>
    </dsp:sp>
    <dsp:sp modelId="{97BACC57-9E9F-45C0-8F9C-040E812AA248}">
      <dsp:nvSpPr>
        <dsp:cNvPr id="0" name=""/>
        <dsp:cNvSpPr/>
      </dsp:nvSpPr>
      <dsp:spPr>
        <a:xfrm>
          <a:off x="4723554" y="141452"/>
          <a:ext cx="1685042" cy="12479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Protracted severe presentation 16 dpi</a:t>
          </a:r>
          <a:endParaRPr lang="en-US" sz="1800" kern="1200" dirty="0"/>
        </a:p>
      </dsp:txBody>
      <dsp:txXfrm>
        <a:off x="4760106" y="178004"/>
        <a:ext cx="1611938" cy="1174880"/>
      </dsp:txXfrm>
    </dsp:sp>
    <dsp:sp modelId="{015425F3-2F91-487D-AA0F-9A1D1AF008F3}">
      <dsp:nvSpPr>
        <dsp:cNvPr id="0" name=""/>
        <dsp:cNvSpPr/>
      </dsp:nvSpPr>
      <dsp:spPr>
        <a:xfrm>
          <a:off x="6577101" y="556499"/>
          <a:ext cx="357229" cy="4178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6577101" y="640077"/>
        <a:ext cx="250060" cy="250734"/>
      </dsp:txXfrm>
    </dsp:sp>
    <dsp:sp modelId="{FEDFA835-7E75-463E-A826-A6F3E6E90691}">
      <dsp:nvSpPr>
        <dsp:cNvPr id="0" name=""/>
        <dsp:cNvSpPr/>
      </dsp:nvSpPr>
      <dsp:spPr>
        <a:xfrm>
          <a:off x="7082614" y="141452"/>
          <a:ext cx="1685042" cy="12479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Protracted presentation 21 dpi</a:t>
          </a:r>
          <a:endParaRPr lang="en-US" sz="1800" kern="1200" dirty="0"/>
        </a:p>
      </dsp:txBody>
      <dsp:txXfrm>
        <a:off x="7119166" y="178004"/>
        <a:ext cx="1611938" cy="1174880"/>
      </dsp:txXfrm>
    </dsp:sp>
    <dsp:sp modelId="{8DEBBD32-9B17-4245-A583-4CFC7413958D}">
      <dsp:nvSpPr>
        <dsp:cNvPr id="0" name=""/>
        <dsp:cNvSpPr/>
      </dsp:nvSpPr>
      <dsp:spPr>
        <a:xfrm>
          <a:off x="8936161" y="556499"/>
          <a:ext cx="357229" cy="4178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8936161" y="640077"/>
        <a:ext cx="250060" cy="250734"/>
      </dsp:txXfrm>
    </dsp:sp>
    <dsp:sp modelId="{5C86E777-1734-459A-B9E7-6202E98CCFD3}">
      <dsp:nvSpPr>
        <dsp:cNvPr id="0" name=""/>
        <dsp:cNvSpPr/>
      </dsp:nvSpPr>
      <dsp:spPr>
        <a:xfrm>
          <a:off x="9441673" y="141452"/>
          <a:ext cx="1685042" cy="12479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Mild Disease 28 dpi</a:t>
          </a:r>
          <a:endParaRPr lang="en-US" sz="1800" kern="1200" dirty="0"/>
        </a:p>
      </dsp:txBody>
      <dsp:txXfrm>
        <a:off x="9478225" y="178004"/>
        <a:ext cx="1611938" cy="11748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8B371-2815-4661-9209-F8A29814ADCC}">
      <dsp:nvSpPr>
        <dsp:cNvPr id="0" name=""/>
        <dsp:cNvSpPr/>
      </dsp:nvSpPr>
      <dsp:spPr>
        <a:xfrm>
          <a:off x="0" y="2773799"/>
          <a:ext cx="11714205" cy="0"/>
        </a:xfrm>
        <a:prstGeom prst="line">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E37A6A-8F95-4F28-92FC-1FE8089D7DAF}">
      <dsp:nvSpPr>
        <dsp:cNvPr id="0" name=""/>
        <dsp:cNvSpPr/>
      </dsp:nvSpPr>
      <dsp:spPr>
        <a:xfrm>
          <a:off x="175713" y="1719755"/>
          <a:ext cx="2577125" cy="665711"/>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lvl="0" algn="ctr" defTabSz="889000">
            <a:lnSpc>
              <a:spcPct val="90000"/>
            </a:lnSpc>
            <a:spcBef>
              <a:spcPct val="0"/>
            </a:spcBef>
            <a:spcAft>
              <a:spcPct val="35000"/>
            </a:spcAft>
            <a:defRPr b="1"/>
          </a:pPr>
          <a:r>
            <a:rPr lang="en-US" sz="2000" b="1" kern="1200" dirty="0">
              <a:latin typeface="+mj-lt"/>
            </a:rPr>
            <a:t>October 2021</a:t>
          </a:r>
        </a:p>
      </dsp:txBody>
      <dsp:txXfrm>
        <a:off x="175713" y="1719755"/>
        <a:ext cx="2577125" cy="665711"/>
      </dsp:txXfrm>
    </dsp:sp>
    <dsp:sp modelId="{255B3FC7-BD87-4810-87ED-7952D0F23157}">
      <dsp:nvSpPr>
        <dsp:cNvPr id="0" name=""/>
        <dsp:cNvSpPr/>
      </dsp:nvSpPr>
      <dsp:spPr>
        <a:xfrm>
          <a:off x="175713" y="860415"/>
          <a:ext cx="2577125" cy="859340"/>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l" defTabSz="622300">
            <a:lnSpc>
              <a:spcPct val="90000"/>
            </a:lnSpc>
            <a:spcBef>
              <a:spcPct val="0"/>
            </a:spcBef>
            <a:spcAft>
              <a:spcPct val="35000"/>
            </a:spcAft>
          </a:pPr>
          <a:r>
            <a:rPr lang="en-US" sz="1400" b="1" i="1" kern="1200" dirty="0">
              <a:latin typeface="+mn-lt"/>
              <a:ea typeface="+mn-ea"/>
              <a:cs typeface="+mn-cs"/>
              <a:hlinkClick xmlns:r="http://schemas.openxmlformats.org/officeDocument/2006/relationships" r:id="rId1"/>
            </a:rPr>
            <a:t>Research published </a:t>
          </a:r>
          <a:r>
            <a:rPr lang="en-US" sz="1400" b="1" i="1" kern="1200" dirty="0">
              <a:latin typeface="+mn-lt"/>
              <a:ea typeface="+mn-ea"/>
              <a:cs typeface="+mn-cs"/>
            </a:rPr>
            <a:t>on a live attenuated vaccine for ASF (gene deleted strain)</a:t>
          </a:r>
        </a:p>
      </dsp:txBody>
      <dsp:txXfrm>
        <a:off x="175713" y="860415"/>
        <a:ext cx="2577125" cy="859340"/>
      </dsp:txXfrm>
    </dsp:sp>
    <dsp:sp modelId="{DF478A7F-4668-4E0A-86F7-C1205CF5AA73}">
      <dsp:nvSpPr>
        <dsp:cNvPr id="0" name=""/>
        <dsp:cNvSpPr/>
      </dsp:nvSpPr>
      <dsp:spPr>
        <a:xfrm>
          <a:off x="1464275" y="2385467"/>
          <a:ext cx="0" cy="388331"/>
        </a:xfrm>
        <a:prstGeom prst="line">
          <a:avLst/>
        </a:pr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C68C37A-C349-49AE-97A1-63D110D2C7D1}">
      <dsp:nvSpPr>
        <dsp:cNvPr id="0" name=""/>
        <dsp:cNvSpPr/>
      </dsp:nvSpPr>
      <dsp:spPr>
        <a:xfrm>
          <a:off x="1639988" y="3162131"/>
          <a:ext cx="2577125" cy="665711"/>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lvl="0" algn="ctr" defTabSz="889000">
            <a:lnSpc>
              <a:spcPct val="90000"/>
            </a:lnSpc>
            <a:spcBef>
              <a:spcPct val="0"/>
            </a:spcBef>
            <a:spcAft>
              <a:spcPct val="35000"/>
            </a:spcAft>
            <a:defRPr b="1"/>
          </a:pPr>
          <a:r>
            <a:rPr lang="en-US" sz="2000" b="1" kern="1200" dirty="0">
              <a:latin typeface="+mj-lt"/>
            </a:rPr>
            <a:t>April 2022</a:t>
          </a:r>
        </a:p>
      </dsp:txBody>
      <dsp:txXfrm>
        <a:off x="1639988" y="3162131"/>
        <a:ext cx="2577125" cy="665711"/>
      </dsp:txXfrm>
    </dsp:sp>
    <dsp:sp modelId="{A01D9671-7007-4F3F-98D6-A9730C5B45E4}">
      <dsp:nvSpPr>
        <dsp:cNvPr id="0" name=""/>
        <dsp:cNvSpPr/>
      </dsp:nvSpPr>
      <dsp:spPr>
        <a:xfrm>
          <a:off x="1639988" y="3827843"/>
          <a:ext cx="2577125" cy="1592923"/>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533400">
            <a:lnSpc>
              <a:spcPct val="90000"/>
            </a:lnSpc>
            <a:spcBef>
              <a:spcPct val="0"/>
            </a:spcBef>
            <a:spcAft>
              <a:spcPct val="35000"/>
            </a:spcAft>
            <a:buNone/>
          </a:pPr>
          <a:r>
            <a:rPr lang="en-US" sz="1400" b="1" i="1" kern="1200" dirty="0">
              <a:latin typeface="+mn-lt"/>
              <a:ea typeface="+mn-ea"/>
              <a:cs typeface="+mn-cs"/>
              <a:hlinkClick xmlns:r="http://schemas.openxmlformats.org/officeDocument/2006/relationships" r:id="rId2"/>
            </a:rPr>
            <a:t>Regulatory requirements </a:t>
          </a:r>
          <a:r>
            <a:rPr lang="en-US" sz="1400" b="1" i="1" kern="1200" dirty="0">
              <a:latin typeface="+mn-lt"/>
              <a:ea typeface="+mn-ea"/>
              <a:cs typeface="+mn-cs"/>
            </a:rPr>
            <a:t>for </a:t>
          </a:r>
          <a:r>
            <a:rPr lang="en-US" sz="1400" b="1" i="1" kern="1200" dirty="0">
              <a:latin typeface="+mn-lt"/>
              <a:ea typeface="+mn-ea"/>
              <a:cs typeface="+mn-cs"/>
              <a:hlinkClick xmlns:r="http://schemas.openxmlformats.org/officeDocument/2006/relationships" r:id="rId3"/>
            </a:rPr>
            <a:t>efficacy and safety </a:t>
          </a:r>
          <a:r>
            <a:rPr lang="en-US" sz="1400" b="1" i="1" kern="1200" dirty="0">
              <a:latin typeface="+mn-lt"/>
              <a:ea typeface="+mn-ea"/>
              <a:cs typeface="+mn-cs"/>
            </a:rPr>
            <a:t>passed (Vietnam)</a:t>
          </a:r>
        </a:p>
        <a:p>
          <a:pPr lvl="0" algn="l" defTabSz="622300">
            <a:lnSpc>
              <a:spcPct val="90000"/>
            </a:lnSpc>
            <a:spcBef>
              <a:spcPct val="0"/>
            </a:spcBef>
            <a:spcAft>
              <a:spcPct val="35000"/>
            </a:spcAft>
          </a:pPr>
          <a:r>
            <a:rPr lang="en-US" sz="1400" b="1" i="1" kern="1200" dirty="0">
              <a:latin typeface="+mn-lt"/>
              <a:ea typeface="+mn-ea"/>
              <a:cs typeface="+mn-cs"/>
            </a:rPr>
            <a:t>Virus did not revert to virulent strain</a:t>
          </a:r>
        </a:p>
        <a:p>
          <a:pPr lvl="0" algn="l" defTabSz="622300">
            <a:lnSpc>
              <a:spcPct val="90000"/>
            </a:lnSpc>
            <a:spcBef>
              <a:spcPct val="0"/>
            </a:spcBef>
            <a:spcAft>
              <a:spcPct val="35000"/>
            </a:spcAft>
          </a:pPr>
          <a:r>
            <a:rPr lang="en-US" sz="1400" b="1" i="1" kern="1200" dirty="0">
              <a:latin typeface="+mn-lt"/>
              <a:ea typeface="+mn-ea"/>
              <a:cs typeface="+mn-cs"/>
            </a:rPr>
            <a:t>Safety profile acceptable</a:t>
          </a:r>
        </a:p>
      </dsp:txBody>
      <dsp:txXfrm>
        <a:off x="1639988" y="3827843"/>
        <a:ext cx="2577125" cy="1592923"/>
      </dsp:txXfrm>
    </dsp:sp>
    <dsp:sp modelId="{D4347EDB-4883-4C4B-A672-6266C9702B5A}">
      <dsp:nvSpPr>
        <dsp:cNvPr id="0" name=""/>
        <dsp:cNvSpPr/>
      </dsp:nvSpPr>
      <dsp:spPr>
        <a:xfrm>
          <a:off x="2928551" y="2773799"/>
          <a:ext cx="0" cy="388331"/>
        </a:xfrm>
        <a:prstGeom prst="line">
          <a:avLst/>
        </a:pr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D7F9BE3-3008-4E5E-96F3-C71D72649902}">
      <dsp:nvSpPr>
        <dsp:cNvPr id="0" name=""/>
        <dsp:cNvSpPr/>
      </dsp:nvSpPr>
      <dsp:spPr>
        <a:xfrm rot="2700000">
          <a:off x="1421125" y="2730649"/>
          <a:ext cx="86300" cy="86300"/>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0813CD-B7B7-4CC7-9B2D-B5AE3D30A4DA}">
      <dsp:nvSpPr>
        <dsp:cNvPr id="0" name=""/>
        <dsp:cNvSpPr/>
      </dsp:nvSpPr>
      <dsp:spPr>
        <a:xfrm rot="2700000">
          <a:off x="2885401" y="2730649"/>
          <a:ext cx="86300" cy="86300"/>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503B6E-C1DB-44F5-ABB8-38EF445ED1E8}">
      <dsp:nvSpPr>
        <dsp:cNvPr id="0" name=""/>
        <dsp:cNvSpPr/>
      </dsp:nvSpPr>
      <dsp:spPr>
        <a:xfrm>
          <a:off x="3113284" y="1719755"/>
          <a:ext cx="2577125" cy="665711"/>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lvl="0" algn="ctr" defTabSz="889000">
            <a:lnSpc>
              <a:spcPct val="90000"/>
            </a:lnSpc>
            <a:spcBef>
              <a:spcPct val="0"/>
            </a:spcBef>
            <a:spcAft>
              <a:spcPct val="35000"/>
            </a:spcAft>
            <a:defRPr b="1"/>
          </a:pPr>
          <a:r>
            <a:rPr lang="en-US" sz="2000" b="1" kern="1200" dirty="0">
              <a:latin typeface="+mj-lt"/>
            </a:rPr>
            <a:t>June 2022</a:t>
          </a:r>
        </a:p>
      </dsp:txBody>
      <dsp:txXfrm>
        <a:off x="3113284" y="1719755"/>
        <a:ext cx="2577125" cy="665711"/>
      </dsp:txXfrm>
    </dsp:sp>
    <dsp:sp modelId="{04897CD2-CF6F-4A55-8E79-1E7393B07B06}">
      <dsp:nvSpPr>
        <dsp:cNvPr id="0" name=""/>
        <dsp:cNvSpPr/>
      </dsp:nvSpPr>
      <dsp:spPr>
        <a:xfrm>
          <a:off x="3104264" y="1049050"/>
          <a:ext cx="2577125" cy="670704"/>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622300">
            <a:lnSpc>
              <a:spcPct val="90000"/>
            </a:lnSpc>
            <a:spcBef>
              <a:spcPct val="0"/>
            </a:spcBef>
            <a:spcAft>
              <a:spcPct val="35000"/>
            </a:spcAft>
          </a:pPr>
          <a:r>
            <a:rPr lang="en-US" sz="1400" b="1" i="1" kern="1200" dirty="0">
              <a:hlinkClick xmlns:r="http://schemas.openxmlformats.org/officeDocument/2006/relationships" r:id="rId4"/>
            </a:rPr>
            <a:t>Vaccine licensed in Vietnam</a:t>
          </a:r>
          <a:endParaRPr lang="en-US" sz="1400" b="1" i="1" kern="1200" dirty="0"/>
        </a:p>
      </dsp:txBody>
      <dsp:txXfrm>
        <a:off x="3104264" y="1049050"/>
        <a:ext cx="2577125" cy="670704"/>
      </dsp:txXfrm>
    </dsp:sp>
    <dsp:sp modelId="{73ACB8E4-FFC1-49E5-BB46-1EBD63F3BF67}">
      <dsp:nvSpPr>
        <dsp:cNvPr id="0" name=""/>
        <dsp:cNvSpPr/>
      </dsp:nvSpPr>
      <dsp:spPr>
        <a:xfrm>
          <a:off x="4401847" y="2385467"/>
          <a:ext cx="0" cy="388331"/>
        </a:xfrm>
        <a:prstGeom prst="line">
          <a:avLst/>
        </a:pr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E83EDE1-1B1B-42E4-8643-B5A448D37D81}">
      <dsp:nvSpPr>
        <dsp:cNvPr id="0" name=""/>
        <dsp:cNvSpPr/>
      </dsp:nvSpPr>
      <dsp:spPr>
        <a:xfrm>
          <a:off x="4568540" y="3162131"/>
          <a:ext cx="2577125" cy="665711"/>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lvl="0" algn="ctr" defTabSz="889000">
            <a:lnSpc>
              <a:spcPct val="90000"/>
            </a:lnSpc>
            <a:spcBef>
              <a:spcPct val="0"/>
            </a:spcBef>
            <a:spcAft>
              <a:spcPct val="35000"/>
            </a:spcAft>
            <a:defRPr b="1"/>
          </a:pPr>
          <a:r>
            <a:rPr lang="en-US" sz="2000" b="1" kern="1200" dirty="0">
              <a:latin typeface="+mj-lt"/>
            </a:rPr>
            <a:t>July and August 2022</a:t>
          </a:r>
        </a:p>
      </dsp:txBody>
      <dsp:txXfrm>
        <a:off x="4568540" y="3162131"/>
        <a:ext cx="2577125" cy="665711"/>
      </dsp:txXfrm>
    </dsp:sp>
    <dsp:sp modelId="{DBE3AAA5-8FCB-4C45-9BC7-D80007430F4E}">
      <dsp:nvSpPr>
        <dsp:cNvPr id="0" name=""/>
        <dsp:cNvSpPr/>
      </dsp:nvSpPr>
      <dsp:spPr>
        <a:xfrm>
          <a:off x="4568540" y="3827843"/>
          <a:ext cx="2577125" cy="670704"/>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533400">
            <a:lnSpc>
              <a:spcPct val="90000"/>
            </a:lnSpc>
            <a:spcBef>
              <a:spcPct val="0"/>
            </a:spcBef>
            <a:spcAft>
              <a:spcPct val="35000"/>
            </a:spcAft>
            <a:buNone/>
          </a:pPr>
          <a:r>
            <a:rPr lang="en-US" sz="1400" b="1" i="1" kern="1200" dirty="0">
              <a:latin typeface="+mn-lt"/>
              <a:ea typeface="+mn-ea"/>
              <a:cs typeface="+mn-cs"/>
            </a:rPr>
            <a:t>First vaccinations occurring in July and August</a:t>
          </a:r>
        </a:p>
      </dsp:txBody>
      <dsp:txXfrm>
        <a:off x="4568540" y="3827843"/>
        <a:ext cx="2577125" cy="670704"/>
      </dsp:txXfrm>
    </dsp:sp>
    <dsp:sp modelId="{921E9DB4-D18F-41E1-AFD8-A4C52A2A53D9}">
      <dsp:nvSpPr>
        <dsp:cNvPr id="0" name=""/>
        <dsp:cNvSpPr/>
      </dsp:nvSpPr>
      <dsp:spPr>
        <a:xfrm>
          <a:off x="5857103" y="2773799"/>
          <a:ext cx="0" cy="388331"/>
        </a:xfrm>
        <a:prstGeom prst="line">
          <a:avLst/>
        </a:pr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E89438A-B301-4219-9492-D30967496E8F}">
      <dsp:nvSpPr>
        <dsp:cNvPr id="0" name=""/>
        <dsp:cNvSpPr/>
      </dsp:nvSpPr>
      <dsp:spPr>
        <a:xfrm rot="2700000">
          <a:off x="4358696" y="2730649"/>
          <a:ext cx="86300" cy="86300"/>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0469E8-20A9-46B0-8835-89CB7389FEB2}">
      <dsp:nvSpPr>
        <dsp:cNvPr id="0" name=""/>
        <dsp:cNvSpPr/>
      </dsp:nvSpPr>
      <dsp:spPr>
        <a:xfrm rot="2700000">
          <a:off x="5813952" y="2730649"/>
          <a:ext cx="86300" cy="8630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CB6B30-5D46-4B19-B9DE-C0B7FB057712}">
      <dsp:nvSpPr>
        <dsp:cNvPr id="0" name=""/>
        <dsp:cNvSpPr/>
      </dsp:nvSpPr>
      <dsp:spPr>
        <a:xfrm>
          <a:off x="6032816" y="1719755"/>
          <a:ext cx="2577125" cy="665711"/>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lvl="0" algn="ctr" defTabSz="889000">
            <a:lnSpc>
              <a:spcPct val="90000"/>
            </a:lnSpc>
            <a:spcBef>
              <a:spcPct val="0"/>
            </a:spcBef>
            <a:spcAft>
              <a:spcPct val="35000"/>
            </a:spcAft>
            <a:defRPr b="1"/>
          </a:pPr>
          <a:r>
            <a:rPr lang="en-US" sz="2000" b="1" kern="1200" dirty="0">
              <a:latin typeface="+mj-lt"/>
            </a:rPr>
            <a:t>August 2022</a:t>
          </a:r>
        </a:p>
      </dsp:txBody>
      <dsp:txXfrm>
        <a:off x="6032816" y="1719755"/>
        <a:ext cx="2577125" cy="665711"/>
      </dsp:txXfrm>
    </dsp:sp>
    <dsp:sp modelId="{95B1E40E-26D9-44C8-A99F-14EA44505DF3}">
      <dsp:nvSpPr>
        <dsp:cNvPr id="0" name=""/>
        <dsp:cNvSpPr/>
      </dsp:nvSpPr>
      <dsp:spPr>
        <a:xfrm>
          <a:off x="6032816" y="1049050"/>
          <a:ext cx="2577125" cy="670704"/>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533400">
            <a:lnSpc>
              <a:spcPct val="90000"/>
            </a:lnSpc>
            <a:spcBef>
              <a:spcPct val="0"/>
            </a:spcBef>
            <a:spcAft>
              <a:spcPct val="35000"/>
            </a:spcAft>
            <a:buNone/>
          </a:pPr>
          <a:r>
            <a:rPr lang="en-US" sz="1400" b="1" i="1" kern="1200" dirty="0">
              <a:latin typeface="+mn-lt"/>
              <a:ea typeface="+mn-ea"/>
              <a:cs typeface="+mn-cs"/>
            </a:rPr>
            <a:t>Vaccinations halted due to pig deaths</a:t>
          </a:r>
        </a:p>
      </dsp:txBody>
      <dsp:txXfrm>
        <a:off x="6032816" y="1049050"/>
        <a:ext cx="2577125" cy="670704"/>
      </dsp:txXfrm>
    </dsp:sp>
    <dsp:sp modelId="{BBBD3B06-9C30-48DB-A77E-5A358B1C6E78}">
      <dsp:nvSpPr>
        <dsp:cNvPr id="0" name=""/>
        <dsp:cNvSpPr/>
      </dsp:nvSpPr>
      <dsp:spPr>
        <a:xfrm>
          <a:off x="7321378" y="2385467"/>
          <a:ext cx="0" cy="388331"/>
        </a:xfrm>
        <a:prstGeom prst="line">
          <a:avLst/>
        </a:pr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8F6D506-033B-4CA4-9572-41E373A6B43C}">
      <dsp:nvSpPr>
        <dsp:cNvPr id="0" name=""/>
        <dsp:cNvSpPr/>
      </dsp:nvSpPr>
      <dsp:spPr>
        <a:xfrm>
          <a:off x="7497091" y="3162131"/>
          <a:ext cx="2577125" cy="665711"/>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lvl="0" algn="ctr" defTabSz="889000">
            <a:lnSpc>
              <a:spcPct val="90000"/>
            </a:lnSpc>
            <a:spcBef>
              <a:spcPct val="0"/>
            </a:spcBef>
            <a:spcAft>
              <a:spcPct val="35000"/>
            </a:spcAft>
            <a:defRPr b="1"/>
          </a:pPr>
          <a:r>
            <a:rPr lang="en-US" sz="2000" b="1" kern="1200" dirty="0">
              <a:latin typeface="+mj-lt"/>
            </a:rPr>
            <a:t>September 2022</a:t>
          </a:r>
        </a:p>
      </dsp:txBody>
      <dsp:txXfrm>
        <a:off x="7497091" y="3162131"/>
        <a:ext cx="2577125" cy="665711"/>
      </dsp:txXfrm>
    </dsp:sp>
    <dsp:sp modelId="{FE14A9FC-66E7-4679-B63E-054F98E59204}">
      <dsp:nvSpPr>
        <dsp:cNvPr id="0" name=""/>
        <dsp:cNvSpPr/>
      </dsp:nvSpPr>
      <dsp:spPr>
        <a:xfrm>
          <a:off x="7497091" y="3827843"/>
          <a:ext cx="2577125" cy="1467166"/>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l" defTabSz="533400">
            <a:lnSpc>
              <a:spcPct val="90000"/>
            </a:lnSpc>
            <a:spcBef>
              <a:spcPct val="0"/>
            </a:spcBef>
            <a:spcAft>
              <a:spcPct val="35000"/>
            </a:spcAft>
            <a:defRPr b="1"/>
          </a:pPr>
          <a:r>
            <a:rPr lang="en-US" sz="1200" b="1" i="1" kern="1200" dirty="0" smtClean="0">
              <a:latin typeface="+mn-lt"/>
              <a:ea typeface="+mn-ea"/>
              <a:cs typeface="+mn-cs"/>
              <a:hlinkClick xmlns:r="http://schemas.openxmlformats.org/officeDocument/2006/relationships" r:id="rId5"/>
            </a:rPr>
            <a:t>Vietnam indicates that pig deaths were due to improperly administered vaccines</a:t>
          </a:r>
          <a:r>
            <a:rPr lang="en-US" sz="1200" b="1" i="1" kern="1200" dirty="0" smtClean="0">
              <a:latin typeface="+mn-lt"/>
              <a:ea typeface="+mn-ea"/>
              <a:cs typeface="+mn-cs"/>
            </a:rPr>
            <a:t> and infection with </a:t>
          </a:r>
          <a:r>
            <a:rPr lang="en-US" sz="1200" b="1" i="1" kern="1200" dirty="0" smtClean="0">
              <a:latin typeface="+mn-lt"/>
              <a:ea typeface="+mn-ea"/>
              <a:cs typeface="+mn-cs"/>
              <a:hlinkClick xmlns:r="http://schemas.openxmlformats.org/officeDocument/2006/relationships" r:id="rId6"/>
            </a:rPr>
            <a:t>additional pathogens</a:t>
          </a:r>
          <a:endParaRPr lang="en-US" sz="2000" b="1" kern="1200" dirty="0">
            <a:latin typeface="+mj-lt"/>
          </a:endParaRPr>
        </a:p>
        <a:p>
          <a:pPr lvl="0" algn="l" defTabSz="533400">
            <a:lnSpc>
              <a:spcPct val="90000"/>
            </a:lnSpc>
            <a:spcBef>
              <a:spcPct val="0"/>
            </a:spcBef>
            <a:spcAft>
              <a:spcPct val="35000"/>
            </a:spcAft>
          </a:pPr>
          <a:r>
            <a:rPr lang="en-US" sz="1200" b="1" i="1" kern="1200" dirty="0" smtClean="0">
              <a:latin typeface="+mn-lt"/>
              <a:ea typeface="+mn-ea"/>
              <a:cs typeface="+mn-cs"/>
              <a:hlinkClick xmlns:r="http://schemas.openxmlformats.org/officeDocument/2006/relationships" r:id="rId7"/>
            </a:rPr>
            <a:t>Vaccination reinitiated</a:t>
          </a:r>
          <a:r>
            <a:rPr lang="en-US" sz="1200" b="1" i="1" kern="1200" dirty="0" smtClean="0">
              <a:latin typeface="+mn-lt"/>
              <a:ea typeface="+mn-ea"/>
              <a:cs typeface="+mn-cs"/>
            </a:rPr>
            <a:t>, and report is promised after 600,000 pigs vaccinated</a:t>
          </a:r>
          <a:endParaRPr lang="en-US" sz="1200" b="1" i="1" kern="1200" dirty="0">
            <a:latin typeface="+mn-lt"/>
            <a:ea typeface="+mn-ea"/>
            <a:cs typeface="+mn-cs"/>
          </a:endParaRPr>
        </a:p>
      </dsp:txBody>
      <dsp:txXfrm>
        <a:off x="7497091" y="3827843"/>
        <a:ext cx="2577125" cy="1467166"/>
      </dsp:txXfrm>
    </dsp:sp>
    <dsp:sp modelId="{4702B22B-8EB6-4454-9F8E-9A963F32B8A1}">
      <dsp:nvSpPr>
        <dsp:cNvPr id="0" name=""/>
        <dsp:cNvSpPr/>
      </dsp:nvSpPr>
      <dsp:spPr>
        <a:xfrm>
          <a:off x="8785654" y="2773799"/>
          <a:ext cx="0" cy="388331"/>
        </a:xfrm>
        <a:prstGeom prst="line">
          <a:avLst/>
        </a:pr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574381E-6C24-436D-B265-4BCFEFA46591}">
      <dsp:nvSpPr>
        <dsp:cNvPr id="0" name=""/>
        <dsp:cNvSpPr/>
      </dsp:nvSpPr>
      <dsp:spPr>
        <a:xfrm rot="2700000">
          <a:off x="7278228" y="2730649"/>
          <a:ext cx="86300" cy="86300"/>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E81385-B138-4A59-9452-A3C9AC4F2012}">
      <dsp:nvSpPr>
        <dsp:cNvPr id="0" name=""/>
        <dsp:cNvSpPr/>
      </dsp:nvSpPr>
      <dsp:spPr>
        <a:xfrm rot="2700000">
          <a:off x="8742504" y="2730649"/>
          <a:ext cx="86300" cy="86300"/>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A761C4-C2C7-4834-9E3C-B1D215796AF5}">
      <dsp:nvSpPr>
        <dsp:cNvPr id="0" name=""/>
        <dsp:cNvSpPr/>
      </dsp:nvSpPr>
      <dsp:spPr>
        <a:xfrm>
          <a:off x="8961367" y="1719755"/>
          <a:ext cx="2577125" cy="665711"/>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lvl="0" algn="ctr" defTabSz="889000">
            <a:lnSpc>
              <a:spcPct val="90000"/>
            </a:lnSpc>
            <a:spcBef>
              <a:spcPct val="0"/>
            </a:spcBef>
            <a:spcAft>
              <a:spcPct val="35000"/>
            </a:spcAft>
            <a:defRPr b="1"/>
          </a:pPr>
          <a:r>
            <a:rPr lang="en-US" sz="2000" b="1" kern="1200" dirty="0" smtClean="0">
              <a:latin typeface="+mj-lt"/>
            </a:rPr>
            <a:t>February 2023</a:t>
          </a:r>
          <a:endParaRPr lang="en-US" sz="2000" b="1" kern="1200" dirty="0">
            <a:latin typeface="+mj-lt"/>
          </a:endParaRPr>
        </a:p>
      </dsp:txBody>
      <dsp:txXfrm>
        <a:off x="8961367" y="1719755"/>
        <a:ext cx="2577125" cy="665711"/>
      </dsp:txXfrm>
    </dsp:sp>
    <dsp:sp modelId="{A65F3B1F-3C99-4E33-8D6E-3C3410AA03CB}">
      <dsp:nvSpPr>
        <dsp:cNvPr id="0" name=""/>
        <dsp:cNvSpPr/>
      </dsp:nvSpPr>
      <dsp:spPr>
        <a:xfrm>
          <a:off x="8961367" y="1049050"/>
          <a:ext cx="2577125" cy="670704"/>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b="1" i="1" kern="1200" dirty="0" smtClean="0">
              <a:latin typeface="+mn-lt"/>
              <a:ea typeface="+mn-ea"/>
              <a:cs typeface="+mn-cs"/>
              <a:hlinkClick xmlns:r="http://schemas.openxmlformats.org/officeDocument/2006/relationships" r:id="rId8"/>
            </a:rPr>
            <a:t>Vaccine expected to be distributed nationwide this month</a:t>
          </a:r>
          <a:endParaRPr lang="en-US" sz="1200" b="1" i="1" kern="1200" dirty="0">
            <a:latin typeface="+mn-lt"/>
            <a:ea typeface="+mn-ea"/>
            <a:cs typeface="+mn-cs"/>
          </a:endParaRPr>
        </a:p>
      </dsp:txBody>
      <dsp:txXfrm>
        <a:off x="8961367" y="1049050"/>
        <a:ext cx="2577125" cy="670704"/>
      </dsp:txXfrm>
    </dsp:sp>
    <dsp:sp modelId="{A62812C6-7D51-4E51-A774-2A6B69418C55}">
      <dsp:nvSpPr>
        <dsp:cNvPr id="0" name=""/>
        <dsp:cNvSpPr/>
      </dsp:nvSpPr>
      <dsp:spPr>
        <a:xfrm>
          <a:off x="10249930" y="2385467"/>
          <a:ext cx="0" cy="388331"/>
        </a:xfrm>
        <a:prstGeom prst="line">
          <a:avLst/>
        </a:pr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F9D9347-D930-4E70-97D5-9F839C85D882}">
      <dsp:nvSpPr>
        <dsp:cNvPr id="0" name=""/>
        <dsp:cNvSpPr/>
      </dsp:nvSpPr>
      <dsp:spPr>
        <a:xfrm rot="2700000">
          <a:off x="10206780" y="2730649"/>
          <a:ext cx="86300" cy="8630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xmlns="">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xmlns="">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F37450-37FE-407B-836B-3B9A8027C1E1}" type="datetimeFigureOut">
              <a:rPr lang="en-US" smtClean="0"/>
              <a:t>2023-02-27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FB6564-B9C5-4BEE-A019-13E96C68B1A5}" type="slidenum">
              <a:rPr lang="en-US" smtClean="0"/>
              <a:t>‹#›</a:t>
            </a:fld>
            <a:endParaRPr lang="en-US"/>
          </a:p>
        </p:txBody>
      </p:sp>
    </p:spTree>
    <p:extLst>
      <p:ext uri="{BB962C8B-B14F-4D97-AF65-F5344CB8AC3E}">
        <p14:creationId xmlns:p14="http://schemas.microsoft.com/office/powerpoint/2010/main" val="2588615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FB6564-B9C5-4BEE-A019-13E96C68B1A5}" type="slidenum">
              <a:rPr lang="en-US" smtClean="0"/>
              <a:t>1</a:t>
            </a:fld>
            <a:endParaRPr lang="en-US"/>
          </a:p>
        </p:txBody>
      </p:sp>
    </p:spTree>
    <p:extLst>
      <p:ext uri="{BB962C8B-B14F-4D97-AF65-F5344CB8AC3E}">
        <p14:creationId xmlns:p14="http://schemas.microsoft.com/office/powerpoint/2010/main" val="4087667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FFB6564-B9C5-4BEE-A019-13E96C68B1A5}" type="slidenum">
              <a:rPr lang="en-US" smtClean="0"/>
              <a:t>14</a:t>
            </a:fld>
            <a:endParaRPr lang="en-US"/>
          </a:p>
        </p:txBody>
      </p:sp>
    </p:spTree>
    <p:extLst>
      <p:ext uri="{BB962C8B-B14F-4D97-AF65-F5344CB8AC3E}">
        <p14:creationId xmlns:p14="http://schemas.microsoft.com/office/powerpoint/2010/main" val="3845250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Major findings and implications </a:t>
            </a:r>
          </a:p>
          <a:p>
            <a:pPr marL="228600" indent="-228600">
              <a:buAutoNum type="arabicPeriod"/>
            </a:pPr>
            <a:r>
              <a:rPr lang="en-US" dirty="0" smtClean="0"/>
              <a:t>Aluminum surfaces took longer to reach the desired temperature; </a:t>
            </a:r>
          </a:p>
          <a:p>
            <a:pPr marL="228600" indent="-228600">
              <a:buAutoNum type="arabicPeriod"/>
            </a:pPr>
            <a:r>
              <a:rPr lang="en-US" dirty="0" smtClean="0"/>
              <a:t>Half-lives results suggests that there is a difference between PRRSV isolates because PRRSV 144 L1C variant had higher half-lives at higher temperatures than PRRSV MN184; </a:t>
            </a:r>
          </a:p>
          <a:p>
            <a:pPr marL="228600" indent="-228600">
              <a:buAutoNum type="arabicPeriod"/>
            </a:pPr>
            <a:r>
              <a:rPr lang="en-US" dirty="0" smtClean="0"/>
              <a:t>Virus was detected after 36 hours at 68ºF; </a:t>
            </a:r>
          </a:p>
          <a:p>
            <a:pPr marL="228600" indent="-228600">
              <a:buAutoNum type="arabicPeriod"/>
            </a:pPr>
            <a:r>
              <a:rPr lang="en-US" dirty="0" smtClean="0"/>
              <a:t>Although this was a controlled trial it provides practical information that can be applied in field conditions. Therefore, the minimum time that surfaces should be held at 86ºF is 24 hours, at 104ºF is 12 hours and at 122ºF is 6 hours; </a:t>
            </a:r>
          </a:p>
          <a:p>
            <a:pPr marL="228600" indent="-228600">
              <a:buAutoNum type="arabicPeriod"/>
            </a:pPr>
            <a:r>
              <a:rPr lang="en-US" dirty="0" smtClean="0"/>
              <a:t>To apply combinations of time and temperature to decrease virus concentration on surfaces, the type of material, size of the surface, the supply entry room insolation and size of the room should be considered.</a:t>
            </a:r>
            <a:endParaRPr lang="en-CA" dirty="0"/>
          </a:p>
        </p:txBody>
      </p:sp>
      <p:sp>
        <p:nvSpPr>
          <p:cNvPr id="4" name="Slide Number Placeholder 3"/>
          <p:cNvSpPr>
            <a:spLocks noGrp="1"/>
          </p:cNvSpPr>
          <p:nvPr>
            <p:ph type="sldNum" sz="quarter" idx="10"/>
          </p:nvPr>
        </p:nvSpPr>
        <p:spPr/>
        <p:txBody>
          <a:bodyPr/>
          <a:lstStyle/>
          <a:p>
            <a:fld id="{BFFB6564-B9C5-4BEE-A019-13E96C68B1A5}" type="slidenum">
              <a:rPr lang="en-US" smtClean="0"/>
              <a:t>15</a:t>
            </a:fld>
            <a:endParaRPr lang="en-US"/>
          </a:p>
        </p:txBody>
      </p:sp>
    </p:spTree>
    <p:extLst>
      <p:ext uri="{BB962C8B-B14F-4D97-AF65-F5344CB8AC3E}">
        <p14:creationId xmlns:p14="http://schemas.microsoft.com/office/powerpoint/2010/main" val="3721658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err="1" smtClean="0">
                <a:solidFill>
                  <a:schemeClr val="tx1"/>
                </a:solidFill>
                <a:effectLst/>
                <a:latin typeface="+mn-lt"/>
                <a:ea typeface="+mn-ea"/>
                <a:cs typeface="+mn-cs"/>
              </a:rPr>
              <a:t>Togaviridae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Alphaviridae</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32 Alphaviruses known</a:t>
            </a:r>
          </a:p>
          <a:p>
            <a:pPr lvl="0"/>
            <a:r>
              <a:rPr lang="en-US" sz="1200" kern="1200" dirty="0" smtClean="0">
                <a:solidFill>
                  <a:schemeClr val="tx1"/>
                </a:solidFill>
                <a:effectLst/>
                <a:latin typeface="+mn-lt"/>
                <a:ea typeface="+mn-ea"/>
                <a:cs typeface="+mn-cs"/>
              </a:rPr>
              <a:t>Western and Eastern Equine Encephalitis are also in this family</a:t>
            </a:r>
          </a:p>
          <a:p>
            <a:pPr lvl="0"/>
            <a:r>
              <a:rPr lang="en-US" sz="1200" kern="1200" dirty="0" smtClean="0">
                <a:solidFill>
                  <a:schemeClr val="tx1"/>
                </a:solidFill>
                <a:effectLst/>
                <a:latin typeface="+mn-lt"/>
                <a:ea typeface="+mn-ea"/>
                <a:cs typeface="+mn-cs"/>
              </a:rPr>
              <a:t>1st isolated in 1955 in Malaysia</a:t>
            </a:r>
          </a:p>
          <a:p>
            <a:pPr lvl="0"/>
            <a:r>
              <a:rPr lang="en-US" sz="1200" kern="1200" dirty="0" smtClean="0">
                <a:solidFill>
                  <a:schemeClr val="tx1"/>
                </a:solidFill>
                <a:effectLst/>
                <a:latin typeface="+mn-lt"/>
                <a:ea typeface="+mn-ea"/>
                <a:cs typeface="+mn-cs"/>
              </a:rPr>
              <a:t>Spread from 0 North (Malaysia) to 60 North (Russia)</a:t>
            </a:r>
          </a:p>
          <a:p>
            <a:pPr lvl="0"/>
            <a:r>
              <a:rPr lang="en-US" sz="1200" kern="1200" dirty="0" smtClean="0">
                <a:solidFill>
                  <a:schemeClr val="tx1"/>
                </a:solidFill>
                <a:effectLst/>
                <a:latin typeface="+mn-lt"/>
                <a:ea typeface="+mn-ea"/>
                <a:cs typeface="+mn-cs"/>
              </a:rPr>
              <a:t>Found in 17 mosquito species, and one midge</a:t>
            </a:r>
          </a:p>
          <a:p>
            <a:pPr lvl="0"/>
            <a:r>
              <a:rPr lang="en-US" sz="1200" kern="1200" dirty="0" smtClean="0">
                <a:solidFill>
                  <a:schemeClr val="tx1"/>
                </a:solidFill>
                <a:effectLst/>
                <a:latin typeface="+mn-lt"/>
                <a:ea typeface="+mn-ea"/>
                <a:cs typeface="+mn-cs"/>
              </a:rPr>
              <a:t># of disease outbreaks is increasing</a:t>
            </a:r>
          </a:p>
          <a:p>
            <a:pPr lvl="0"/>
            <a:r>
              <a:rPr lang="en-US" sz="1200" kern="1200" dirty="0" smtClean="0">
                <a:solidFill>
                  <a:schemeClr val="tx1"/>
                </a:solidFill>
                <a:effectLst/>
                <a:latin typeface="+mn-lt"/>
                <a:ea typeface="+mn-ea"/>
                <a:cs typeface="+mn-cs"/>
              </a:rPr>
              <a:t>Since its original detection, different studies have found that GETV can be amplified in mosquitoes, transmitted to animals through bites, and virus-infected animals serve as a reservoir from which uninfected mosquitoes can acquire the virus. Thus, GETV undergoes a mosquito–vertebrate host–mosquito cycle in nature. </a:t>
            </a:r>
          </a:p>
          <a:p>
            <a:pPr lvl="0"/>
            <a:r>
              <a:rPr lang="en-US" sz="1200" kern="1200" dirty="0" smtClean="0">
                <a:solidFill>
                  <a:schemeClr val="tx1"/>
                </a:solidFill>
                <a:effectLst/>
                <a:latin typeface="+mn-lt"/>
                <a:ea typeface="+mn-ea"/>
                <a:cs typeface="+mn-cs"/>
              </a:rPr>
              <a:t>GETV infection causes disease in livestock with symptoms including fever, rash, </a:t>
            </a:r>
            <a:r>
              <a:rPr lang="en-US" sz="1200" kern="1200" dirty="0" err="1" smtClean="0">
                <a:solidFill>
                  <a:schemeClr val="tx1"/>
                </a:solidFill>
                <a:effectLst/>
                <a:latin typeface="+mn-lt"/>
                <a:ea typeface="+mn-ea"/>
                <a:cs typeface="+mn-cs"/>
              </a:rPr>
              <a:t>oedema</a:t>
            </a:r>
            <a:r>
              <a:rPr lang="en-US" sz="1200" kern="1200" dirty="0" smtClean="0">
                <a:solidFill>
                  <a:schemeClr val="tx1"/>
                </a:solidFill>
                <a:effectLst/>
                <a:latin typeface="+mn-lt"/>
                <a:ea typeface="+mn-ea"/>
                <a:cs typeface="+mn-cs"/>
              </a:rPr>
              <a:t> of the limbs and lymphadenopathy in horses and abortion in pigs. </a:t>
            </a:r>
          </a:p>
          <a:p>
            <a:pPr lvl="0"/>
            <a:r>
              <a:rPr lang="en-US" sz="1200" kern="1200" dirty="0" smtClean="0">
                <a:solidFill>
                  <a:schemeClr val="tx1"/>
                </a:solidFill>
                <a:effectLst/>
                <a:latin typeface="+mn-lt"/>
                <a:ea typeface="+mn-ea"/>
                <a:cs typeface="+mn-cs"/>
              </a:rPr>
              <a:t>Humans can be seropositive but no evidence of clinical disease or viral detection has been found to date.</a:t>
            </a:r>
          </a:p>
          <a:p>
            <a:pPr lvl="0"/>
            <a:r>
              <a:rPr lang="en-US" sz="1200" kern="1200" dirty="0" smtClean="0">
                <a:solidFill>
                  <a:schemeClr val="tx1"/>
                </a:solidFill>
                <a:effectLst/>
                <a:latin typeface="+mn-lt"/>
                <a:ea typeface="+mn-ea"/>
                <a:cs typeface="+mn-cs"/>
              </a:rPr>
              <a:t>Very low levels of seroconversion have been found in ducks and chickens.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FFB6564-B9C5-4BEE-A019-13E96C68B1A5}" type="slidenum">
              <a:rPr lang="en-US" smtClean="0"/>
              <a:t>16</a:t>
            </a:fld>
            <a:endParaRPr lang="en-US"/>
          </a:p>
        </p:txBody>
      </p:sp>
    </p:spTree>
    <p:extLst>
      <p:ext uri="{BB962C8B-B14F-4D97-AF65-F5344CB8AC3E}">
        <p14:creationId xmlns:p14="http://schemas.microsoft.com/office/powerpoint/2010/main" val="2933669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Image A. Orange </a:t>
            </a:r>
            <a:r>
              <a:rPr lang="en-US" sz="1200" kern="1200" dirty="0" err="1" smtClean="0">
                <a:solidFill>
                  <a:schemeClr val="tx1"/>
                </a:solidFill>
                <a:effectLst/>
                <a:latin typeface="+mn-lt"/>
                <a:ea typeface="+mn-ea"/>
                <a:cs typeface="+mn-cs"/>
              </a:rPr>
              <a:t>coloured</a:t>
            </a:r>
            <a:r>
              <a:rPr lang="en-US" sz="1200" kern="1200" dirty="0" smtClean="0">
                <a:solidFill>
                  <a:schemeClr val="tx1"/>
                </a:solidFill>
                <a:effectLst/>
                <a:latin typeface="+mn-lt"/>
                <a:ea typeface="+mn-ea"/>
                <a:cs typeface="+mn-cs"/>
              </a:rPr>
              <a:t> areas are where the virus was found from 1955 to 65.</a:t>
            </a:r>
          </a:p>
          <a:p>
            <a:pPr lvl="0"/>
            <a:r>
              <a:rPr lang="en-US" sz="1200" kern="1200" dirty="0" smtClean="0">
                <a:solidFill>
                  <a:schemeClr val="tx1"/>
                </a:solidFill>
                <a:effectLst/>
                <a:latin typeface="+mn-lt"/>
                <a:ea typeface="+mn-ea"/>
                <a:cs typeface="+mn-cs"/>
              </a:rPr>
              <a:t>Pale blue is current distribution. </a:t>
            </a:r>
            <a:r>
              <a:rPr lang="en-US" sz="1200" b="1" kern="1200" dirty="0" smtClean="0">
                <a:solidFill>
                  <a:schemeClr val="tx1"/>
                </a:solidFill>
                <a:effectLst/>
                <a:latin typeface="+mn-lt"/>
                <a:ea typeface="+mn-ea"/>
                <a:cs typeface="+mn-cs"/>
              </a:rPr>
              <a:t>GETV group III</a:t>
            </a:r>
            <a:r>
              <a:rPr lang="en-US" sz="1200" kern="1200" dirty="0" smtClean="0">
                <a:solidFill>
                  <a:schemeClr val="tx1"/>
                </a:solidFill>
                <a:effectLst/>
                <a:latin typeface="+mn-lt"/>
                <a:ea typeface="+mn-ea"/>
                <a:cs typeface="+mn-cs"/>
              </a:rPr>
              <a:t> has been emerging and spreading with a large host and vector range.</a:t>
            </a:r>
          </a:p>
          <a:p>
            <a:pPr lvl="0"/>
            <a:r>
              <a:rPr lang="en-US" sz="1200" kern="1200" dirty="0" smtClean="0">
                <a:solidFill>
                  <a:schemeClr val="tx1"/>
                </a:solidFill>
                <a:effectLst/>
                <a:latin typeface="+mn-lt"/>
                <a:ea typeface="+mn-ea"/>
                <a:cs typeface="+mn-cs"/>
              </a:rPr>
              <a:t>Image B. Shows the distribution and specific hosts and vectors affected in China</a:t>
            </a:r>
          </a:p>
          <a:p>
            <a:pPr lvl="0"/>
            <a:r>
              <a:rPr lang="en-US" sz="1200" kern="1200" dirty="0" smtClean="0">
                <a:solidFill>
                  <a:schemeClr val="tx1"/>
                </a:solidFill>
                <a:effectLst/>
                <a:latin typeface="+mn-lt"/>
                <a:ea typeface="+mn-ea"/>
                <a:cs typeface="+mn-cs"/>
              </a:rPr>
              <a:t>The transmission and migration routes of GETV in continental Asia are similar to those of Japanese Encephalitis virus that is widely distributed in natural hosts in the region.</a:t>
            </a:r>
          </a:p>
          <a:p>
            <a:pPr marL="0" indent="0">
              <a:buNone/>
            </a:pPr>
            <a:endParaRPr lang="en-US" dirty="0" smtClean="0"/>
          </a:p>
          <a:p>
            <a:pPr marL="0" indent="0">
              <a:buNone/>
            </a:pPr>
            <a:endParaRPr lang="en-CA" dirty="0"/>
          </a:p>
        </p:txBody>
      </p:sp>
      <p:sp>
        <p:nvSpPr>
          <p:cNvPr id="4" name="Slide Number Placeholder 3"/>
          <p:cNvSpPr>
            <a:spLocks noGrp="1"/>
          </p:cNvSpPr>
          <p:nvPr>
            <p:ph type="sldNum" sz="quarter" idx="10"/>
          </p:nvPr>
        </p:nvSpPr>
        <p:spPr/>
        <p:txBody>
          <a:bodyPr/>
          <a:lstStyle/>
          <a:p>
            <a:fld id="{BFFB6564-B9C5-4BEE-A019-13E96C68B1A5}" type="slidenum">
              <a:rPr lang="en-US" smtClean="0"/>
              <a:t>17</a:t>
            </a:fld>
            <a:endParaRPr lang="en-US"/>
          </a:p>
        </p:txBody>
      </p:sp>
    </p:spTree>
    <p:extLst>
      <p:ext uri="{BB962C8B-B14F-4D97-AF65-F5344CB8AC3E}">
        <p14:creationId xmlns:p14="http://schemas.microsoft.com/office/powerpoint/2010/main" val="2095308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endParaRPr lang="en-CA" dirty="0"/>
          </a:p>
        </p:txBody>
      </p:sp>
      <p:sp>
        <p:nvSpPr>
          <p:cNvPr id="4" name="Slide Number Placeholder 3"/>
          <p:cNvSpPr>
            <a:spLocks noGrp="1"/>
          </p:cNvSpPr>
          <p:nvPr>
            <p:ph type="sldNum" sz="quarter" idx="10"/>
          </p:nvPr>
        </p:nvSpPr>
        <p:spPr/>
        <p:txBody>
          <a:bodyPr/>
          <a:lstStyle/>
          <a:p>
            <a:fld id="{BFFB6564-B9C5-4BEE-A019-13E96C68B1A5}" type="slidenum">
              <a:rPr lang="en-US" smtClean="0"/>
              <a:t>19</a:t>
            </a:fld>
            <a:endParaRPr lang="en-US"/>
          </a:p>
        </p:txBody>
      </p:sp>
    </p:spTree>
    <p:extLst>
      <p:ext uri="{BB962C8B-B14F-4D97-AF65-F5344CB8AC3E}">
        <p14:creationId xmlns:p14="http://schemas.microsoft.com/office/powerpoint/2010/main" val="4084646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No big differences in </a:t>
            </a:r>
            <a:r>
              <a:rPr lang="en-CA" baseline="0" dirty="0" smtClean="0"/>
              <a:t>distribution </a:t>
            </a:r>
            <a:r>
              <a:rPr lang="en-CA" baseline="0" dirty="0"/>
              <a:t>of ASF globally from our last meeting</a:t>
            </a:r>
            <a:r>
              <a:rPr lang="en-CA" baseline="0" dirty="0" smtClean="0"/>
              <a:t>.</a:t>
            </a:r>
          </a:p>
          <a:p>
            <a:endParaRPr lang="en-CA" baseline="0" dirty="0" smtClean="0"/>
          </a:p>
          <a:p>
            <a:r>
              <a:rPr lang="en-CA" baseline="0" dirty="0" smtClean="0"/>
              <a:t>Singapore reported its first case of ASF – Q1 detection in wild boar.</a:t>
            </a:r>
          </a:p>
          <a:p>
            <a:r>
              <a:rPr lang="en-CA" baseline="0" dirty="0" smtClean="0"/>
              <a:t>Most notable is the detection of ASF in the Czech republic.</a:t>
            </a:r>
            <a:endParaRPr lang="en-CA" baseline="0" dirty="0"/>
          </a:p>
        </p:txBody>
      </p:sp>
      <p:sp>
        <p:nvSpPr>
          <p:cNvPr id="4" name="Slide Number Placeholder 3"/>
          <p:cNvSpPr>
            <a:spLocks noGrp="1"/>
          </p:cNvSpPr>
          <p:nvPr>
            <p:ph type="sldNum" sz="quarter" idx="10"/>
          </p:nvPr>
        </p:nvSpPr>
        <p:spPr/>
        <p:txBody>
          <a:bodyPr/>
          <a:lstStyle/>
          <a:p>
            <a:fld id="{BFFB6564-B9C5-4BEE-A019-13E96C68B1A5}" type="slidenum">
              <a:rPr lang="en-US" smtClean="0"/>
              <a:t>2</a:t>
            </a:fld>
            <a:endParaRPr lang="en-US"/>
          </a:p>
        </p:txBody>
      </p:sp>
    </p:spTree>
    <p:extLst>
      <p:ext uri="{BB962C8B-B14F-4D97-AF65-F5344CB8AC3E}">
        <p14:creationId xmlns:p14="http://schemas.microsoft.com/office/powerpoint/2010/main" val="1394373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FFB6564-B9C5-4BEE-A019-13E96C68B1A5}" type="slidenum">
              <a:rPr lang="en-US" smtClean="0"/>
              <a:t>4</a:t>
            </a:fld>
            <a:endParaRPr lang="en-US"/>
          </a:p>
        </p:txBody>
      </p:sp>
    </p:spTree>
    <p:extLst>
      <p:ext uri="{BB962C8B-B14F-4D97-AF65-F5344CB8AC3E}">
        <p14:creationId xmlns:p14="http://schemas.microsoft.com/office/powerpoint/2010/main" val="3964637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Animals inoculated IM with ASFV-DR21 developed acute fatal disease.</a:t>
            </a:r>
          </a:p>
          <a:p>
            <a:endParaRPr lang="en-US" dirty="0" smtClean="0"/>
          </a:p>
          <a:p>
            <a:r>
              <a:rPr lang="en-US" dirty="0" smtClean="0"/>
              <a:t>ASFV-DR21</a:t>
            </a:r>
            <a:r>
              <a:rPr lang="en-US" baseline="0" dirty="0" smtClean="0"/>
              <a:t> </a:t>
            </a:r>
            <a:r>
              <a:rPr lang="en-US" dirty="0" smtClean="0"/>
              <a:t>does not consistently produce an acute and fatal form of the disease unless it is inoculated IM, within a controlled laboratory setting.</a:t>
            </a:r>
          </a:p>
          <a:p>
            <a:endParaRPr lang="en-US" dirty="0" smtClean="0"/>
          </a:p>
          <a:p>
            <a:r>
              <a:rPr lang="en-US" dirty="0" smtClean="0"/>
              <a:t>Animals inoculated with ASFV-DR21 by the </a:t>
            </a:r>
            <a:r>
              <a:rPr lang="en-US" dirty="0" err="1" smtClean="0"/>
              <a:t>oronasal</a:t>
            </a:r>
            <a:r>
              <a:rPr lang="en-US" dirty="0" smtClean="0"/>
              <a:t> route or by contact with IM-inoculated animals developed a variable pattern of clinical disease with just a proportion of the animals developing an acute and fatal disease. </a:t>
            </a:r>
          </a:p>
          <a:p>
            <a:endParaRPr lang="en-US" dirty="0" smtClean="0"/>
          </a:p>
          <a:p>
            <a:r>
              <a:rPr lang="en-US" dirty="0" smtClean="0"/>
              <a:t>Most of these animals developed mild and prolonged clinical disease and, in some animals, survived with a transient or inapparent form of the disease during the entirety of the study period.</a:t>
            </a:r>
          </a:p>
          <a:p>
            <a:endParaRPr lang="en-US" dirty="0" smtClean="0"/>
          </a:p>
          <a:p>
            <a:r>
              <a:rPr lang="en-CA" dirty="0" smtClean="0"/>
              <a:t>Viremia and viral shedding follow the clinical presentation</a:t>
            </a:r>
          </a:p>
          <a:p>
            <a:r>
              <a:rPr lang="en-CA" dirty="0" smtClean="0"/>
              <a:t>Animals with acute</a:t>
            </a:r>
            <a:r>
              <a:rPr lang="en-CA" baseline="0" dirty="0" smtClean="0"/>
              <a:t> disease shows viremia 2-4 dpi, with viral shedding by 6-7 dpi</a:t>
            </a:r>
          </a:p>
          <a:p>
            <a:r>
              <a:rPr lang="en-CA" baseline="0" dirty="0" smtClean="0"/>
              <a:t>Animals with mild disease did not develop detectable viremia until well after the exposure period, those with the mildest disease had virtually no viral shedding (just one animal at 19 dpi with very low titres on nasal swabs.</a:t>
            </a:r>
          </a:p>
          <a:p>
            <a:endParaRPr lang="en-CA" baseline="0" dirty="0" smtClean="0"/>
          </a:p>
          <a:p>
            <a:r>
              <a:rPr lang="en-US" dirty="0" smtClean="0"/>
              <a:t>The level of those antibody responses in the pigs</a:t>
            </a:r>
            <a:r>
              <a:rPr lang="en-US" baseline="0" dirty="0" smtClean="0"/>
              <a:t> with mild disease,</a:t>
            </a:r>
            <a:r>
              <a:rPr lang="en-US" dirty="0" smtClean="0"/>
              <a:t> is comparable to those elicited by live attenuated experimental vaccines.</a:t>
            </a:r>
          </a:p>
          <a:p>
            <a:endParaRPr lang="en-CA" baseline="0" dirty="0" smtClean="0"/>
          </a:p>
          <a:p>
            <a:r>
              <a:rPr lang="en-US" dirty="0" smtClean="0"/>
              <a:t>These observations are in agreement with the description of field clinical cases of ASF in DR. Studies with ASF Georgia 2010 showed fatal infections regardless of the method of exposure (IM, in</a:t>
            </a:r>
            <a:r>
              <a:rPr lang="en-US" baseline="0" dirty="0" smtClean="0"/>
              <a:t> Contact, ON)</a:t>
            </a:r>
            <a:endParaRPr lang="en-US" dirty="0" smtClean="0"/>
          </a:p>
          <a:p>
            <a:endParaRPr lang="en-CA" baseline="0" dirty="0" smtClean="0"/>
          </a:p>
          <a:p>
            <a:r>
              <a:rPr lang="en-CA" baseline="0" dirty="0" smtClean="0"/>
              <a:t>Take home message: A changed clinical presentation will result in a change to the sensitivity of the surveillance system. </a:t>
            </a:r>
            <a:r>
              <a:rPr lang="en-CA" baseline="0" dirty="0" err="1" smtClean="0"/>
              <a:t>CanSPOT</a:t>
            </a:r>
            <a:r>
              <a:rPr lang="en-CA" baseline="0" dirty="0" smtClean="0"/>
              <a:t> ASF becomes even more important in this situation. </a:t>
            </a:r>
          </a:p>
        </p:txBody>
      </p:sp>
      <p:sp>
        <p:nvSpPr>
          <p:cNvPr id="4" name="Slide Number Placeholder 3"/>
          <p:cNvSpPr>
            <a:spLocks noGrp="1"/>
          </p:cNvSpPr>
          <p:nvPr>
            <p:ph type="sldNum" sz="quarter" idx="10"/>
          </p:nvPr>
        </p:nvSpPr>
        <p:spPr/>
        <p:txBody>
          <a:bodyPr/>
          <a:lstStyle/>
          <a:p>
            <a:fld id="{BFFB6564-B9C5-4BEE-A019-13E96C68B1A5}" type="slidenum">
              <a:rPr lang="en-US" smtClean="0"/>
              <a:t>5</a:t>
            </a:fld>
            <a:endParaRPr lang="en-US"/>
          </a:p>
        </p:txBody>
      </p:sp>
    </p:spTree>
    <p:extLst>
      <p:ext uri="{BB962C8B-B14F-4D97-AF65-F5344CB8AC3E}">
        <p14:creationId xmlns:p14="http://schemas.microsoft.com/office/powerpoint/2010/main" val="2967758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German and US collaboration,</a:t>
            </a:r>
            <a:r>
              <a:rPr lang="en-US" sz="1200" b="0" i="0" kern="1200" baseline="0" dirty="0" smtClean="0">
                <a:solidFill>
                  <a:schemeClr val="tx1"/>
                </a:solidFill>
                <a:effectLst/>
                <a:latin typeface="+mn-lt"/>
                <a:ea typeface="+mn-ea"/>
                <a:cs typeface="+mn-cs"/>
              </a:rPr>
              <a:t> challenge studies carried out at the</a:t>
            </a:r>
            <a:r>
              <a:rPr lang="en-US" sz="1200" b="0" i="0" kern="1200" dirty="0" smtClean="0">
                <a:solidFill>
                  <a:schemeClr val="tx1"/>
                </a:solidFill>
                <a:effectLst/>
                <a:latin typeface="+mn-lt"/>
                <a:ea typeface="+mn-ea"/>
                <a:cs typeface="+mn-cs"/>
              </a:rPr>
              <a:t> Friedrich-</a:t>
            </a:r>
            <a:r>
              <a:rPr lang="en-US" sz="1200" b="0" i="0" kern="1200" dirty="0" err="1" smtClean="0">
                <a:solidFill>
                  <a:schemeClr val="tx1"/>
                </a:solidFill>
                <a:effectLst/>
                <a:latin typeface="+mn-lt"/>
                <a:ea typeface="+mn-ea"/>
                <a:cs typeface="+mn-cs"/>
              </a:rPr>
              <a:t>Loeffler</a:t>
            </a:r>
            <a:r>
              <a:rPr lang="en-US" sz="1200" b="0" i="0" kern="1200" dirty="0" smtClean="0">
                <a:solidFill>
                  <a:schemeClr val="tx1"/>
                </a:solidFill>
                <a:effectLst/>
                <a:latin typeface="+mn-lt"/>
                <a:ea typeface="+mn-ea"/>
                <a:cs typeface="+mn-cs"/>
              </a:rPr>
              <a:t>-</a:t>
            </a:r>
            <a:r>
              <a:rPr lang="en-US" sz="1200" b="0" i="0" kern="1200" dirty="0" err="1" smtClean="0">
                <a:solidFill>
                  <a:schemeClr val="tx1"/>
                </a:solidFill>
                <a:effectLst/>
                <a:latin typeface="+mn-lt"/>
                <a:ea typeface="+mn-ea"/>
                <a:cs typeface="+mn-cs"/>
              </a:rPr>
              <a:t>Institut</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Four boars inoculated with ASFV isolate ‘Estonia 2014’ (thought</a:t>
            </a:r>
            <a:r>
              <a:rPr lang="en-US" sz="1200" b="0" i="0" kern="1200" baseline="0" dirty="0" smtClean="0">
                <a:solidFill>
                  <a:schemeClr val="tx1"/>
                </a:solidFill>
                <a:effectLst/>
                <a:latin typeface="+mn-lt"/>
                <a:ea typeface="+mn-ea"/>
                <a:cs typeface="+mn-cs"/>
              </a:rPr>
              <a:t> to be an attenuated strain of ASF to allow animals to survive infection long enough to allow the study to be performed)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Started</a:t>
            </a:r>
            <a:r>
              <a:rPr lang="en-US" sz="1200" b="0" i="0" kern="1200" baseline="0" dirty="0" smtClean="0">
                <a:solidFill>
                  <a:schemeClr val="tx1"/>
                </a:solidFill>
                <a:effectLst/>
                <a:latin typeface="+mn-lt"/>
                <a:ea typeface="+mn-ea"/>
                <a:cs typeface="+mn-cs"/>
              </a:rPr>
              <a:t> with </a:t>
            </a:r>
            <a:r>
              <a:rPr lang="en-US" sz="1200" b="0" i="0" kern="1200" baseline="0" dirty="0" err="1" smtClean="0">
                <a:solidFill>
                  <a:schemeClr val="tx1"/>
                </a:solidFill>
                <a:effectLst/>
                <a:latin typeface="+mn-lt"/>
                <a:ea typeface="+mn-ea"/>
                <a:cs typeface="+mn-cs"/>
              </a:rPr>
              <a:t>Oronasal</a:t>
            </a:r>
            <a:r>
              <a:rPr lang="en-US" sz="1200" b="0" i="0" kern="1200" baseline="0" dirty="0" smtClean="0">
                <a:solidFill>
                  <a:schemeClr val="tx1"/>
                </a:solidFill>
                <a:effectLst/>
                <a:latin typeface="+mn-lt"/>
                <a:ea typeface="+mn-ea"/>
                <a:cs typeface="+mn-cs"/>
              </a:rPr>
              <a:t> inoculation of the boars, but ended up having to use IM to get adequate infection.</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Used pooled, extended semen to perform AI on 14 gilts.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Infectious </a:t>
            </a:r>
            <a:r>
              <a:rPr lang="en-US" sz="1200" b="0" i="0" kern="1200" dirty="0" err="1" smtClean="0">
                <a:solidFill>
                  <a:schemeClr val="tx1"/>
                </a:solidFill>
                <a:effectLst/>
                <a:latin typeface="+mn-lt"/>
                <a:ea typeface="+mn-ea"/>
                <a:cs typeface="+mn-cs"/>
              </a:rPr>
              <a:t>virions</a:t>
            </a:r>
            <a:r>
              <a:rPr lang="en-US" sz="1200" b="0" i="0" kern="1200" dirty="0" smtClean="0">
                <a:solidFill>
                  <a:schemeClr val="tx1"/>
                </a:solidFill>
                <a:effectLst/>
                <a:latin typeface="+mn-lt"/>
                <a:ea typeface="+mn-ea"/>
                <a:cs typeface="+mn-cs"/>
              </a:rPr>
              <a:t> were found in semen samples as early as day 2 post-IM inoculation, and semen samples remained positive by both qPCR and </a:t>
            </a:r>
            <a:r>
              <a:rPr lang="en-US" sz="1200" b="0" i="0" kern="1200" dirty="0" err="1" smtClean="0">
                <a:solidFill>
                  <a:schemeClr val="tx1"/>
                </a:solidFill>
                <a:effectLst/>
                <a:latin typeface="+mn-lt"/>
                <a:ea typeface="+mn-ea"/>
                <a:cs typeface="+mn-cs"/>
              </a:rPr>
              <a:t>hemadsorption</a:t>
            </a:r>
            <a:r>
              <a:rPr lang="en-US" sz="1200" b="0" i="0" kern="1200" dirty="0" smtClean="0">
                <a:solidFill>
                  <a:schemeClr val="tx1"/>
                </a:solidFill>
                <a:effectLst/>
                <a:latin typeface="+mn-lt"/>
                <a:ea typeface="+mn-ea"/>
                <a:cs typeface="+mn-cs"/>
              </a:rPr>
              <a:t> test for at least 20 days.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Gilts that contracted the virus via AI still implanted embryos, but most (70%) aborted upon development of a high fever. Moreover, we demonstrated that a proportion of fetuses harbored replicating viruses.</a:t>
            </a:r>
          </a:p>
        </p:txBody>
      </p:sp>
      <p:sp>
        <p:nvSpPr>
          <p:cNvPr id="4" name="Slide Number Placeholder 3"/>
          <p:cNvSpPr>
            <a:spLocks noGrp="1"/>
          </p:cNvSpPr>
          <p:nvPr>
            <p:ph type="sldNum" sz="quarter" idx="10"/>
          </p:nvPr>
        </p:nvSpPr>
        <p:spPr/>
        <p:txBody>
          <a:bodyPr/>
          <a:lstStyle/>
          <a:p>
            <a:fld id="{BFFB6564-B9C5-4BEE-A019-13E96C68B1A5}" type="slidenum">
              <a:rPr lang="en-US" smtClean="0"/>
              <a:t>6</a:t>
            </a:fld>
            <a:endParaRPr lang="en-US"/>
          </a:p>
        </p:txBody>
      </p:sp>
    </p:spTree>
    <p:extLst>
      <p:ext uri="{BB962C8B-B14F-4D97-AF65-F5344CB8AC3E}">
        <p14:creationId xmlns:p14="http://schemas.microsoft.com/office/powerpoint/2010/main" val="2206942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Update for this month. The 600,000+ 8-10 week old pigs in</a:t>
            </a:r>
            <a:r>
              <a:rPr lang="en-CA" baseline="0" dirty="0" smtClean="0"/>
              <a:t> the pilot project have been vaccinated, with 93% of those meeting the vaccination technical requirements. Reports on the efficacy are expected shortly. Reports indicate that vaccines may be distributed nationwide this month. </a:t>
            </a:r>
            <a:endParaRPr lang="en-CA" dirty="0"/>
          </a:p>
        </p:txBody>
      </p:sp>
      <p:sp>
        <p:nvSpPr>
          <p:cNvPr id="4" name="Slide Number Placeholder 3"/>
          <p:cNvSpPr>
            <a:spLocks noGrp="1"/>
          </p:cNvSpPr>
          <p:nvPr>
            <p:ph type="sldNum" sz="quarter" idx="10"/>
          </p:nvPr>
        </p:nvSpPr>
        <p:spPr/>
        <p:txBody>
          <a:bodyPr/>
          <a:lstStyle/>
          <a:p>
            <a:fld id="{BFFB6564-B9C5-4BEE-A019-13E96C68B1A5}" type="slidenum">
              <a:rPr lang="en-US" smtClean="0"/>
              <a:t>7</a:t>
            </a:fld>
            <a:endParaRPr lang="en-US"/>
          </a:p>
        </p:txBody>
      </p:sp>
    </p:spTree>
    <p:extLst>
      <p:ext uri="{BB962C8B-B14F-4D97-AF65-F5344CB8AC3E}">
        <p14:creationId xmlns:p14="http://schemas.microsoft.com/office/powerpoint/2010/main" val="4083812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FFB6564-B9C5-4BEE-A019-13E96C68B1A5}" type="slidenum">
              <a:rPr lang="en-US" smtClean="0"/>
              <a:t>8</a:t>
            </a:fld>
            <a:endParaRPr lang="en-US"/>
          </a:p>
        </p:txBody>
      </p:sp>
    </p:spTree>
    <p:extLst>
      <p:ext uri="{BB962C8B-B14F-4D97-AF65-F5344CB8AC3E}">
        <p14:creationId xmlns:p14="http://schemas.microsoft.com/office/powerpoint/2010/main" val="3493611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FFB6564-B9C5-4BEE-A019-13E96C68B1A5}" type="slidenum">
              <a:rPr lang="en-US" smtClean="0"/>
              <a:t>9</a:t>
            </a:fld>
            <a:endParaRPr lang="en-US"/>
          </a:p>
        </p:txBody>
      </p:sp>
    </p:spTree>
    <p:extLst>
      <p:ext uri="{BB962C8B-B14F-4D97-AF65-F5344CB8AC3E}">
        <p14:creationId xmlns:p14="http://schemas.microsoft.com/office/powerpoint/2010/main" val="640888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FFB6564-B9C5-4BEE-A019-13E96C68B1A5}" type="slidenum">
              <a:rPr lang="en-US" smtClean="0"/>
              <a:t>13</a:t>
            </a:fld>
            <a:endParaRPr lang="en-US"/>
          </a:p>
        </p:txBody>
      </p:sp>
    </p:spTree>
    <p:extLst>
      <p:ext uri="{BB962C8B-B14F-4D97-AF65-F5344CB8AC3E}">
        <p14:creationId xmlns:p14="http://schemas.microsoft.com/office/powerpoint/2010/main" val="3295773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164A4D0-3362-4309-BEC0-98317D050795}" type="datetime1">
              <a:rPr lang="en-US" smtClean="0"/>
              <a:t>2023-02-27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2051449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CF9E1F-2232-4B88-8F06-7F83C533E506}" type="datetime1">
              <a:rPr lang="en-US" smtClean="0"/>
              <a:t>2023-02-27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838875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B158B4-A1F9-4C77-85E0-56A21F40333B}" type="datetime1">
              <a:rPr lang="en-US" smtClean="0"/>
              <a:t>2023-02-27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3586687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1592711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90A031-662E-4A41-9960-35612D8BFC9E}" type="datetime1">
              <a:rPr lang="en-US" smtClean="0"/>
              <a:t>2023-02-27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1134318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2314340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4283986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3122543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CEDC5-1734-46B2-A0D5-62C53D554FF0}" type="datetime1">
              <a:rPr lang="en-US" smtClean="0"/>
              <a:t>2023-02-27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1115989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BA07D3-39B0-44ED-BA0B-A69F1FD0EE94}" type="datetime1">
              <a:rPr lang="en-US" smtClean="0"/>
              <a:t>2023-02-27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2679218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6B119C8-7D86-4B85-8E3E-183D6C2F9EDD}" type="datetime1">
              <a:rPr lang="en-US" smtClean="0"/>
              <a:t>2023-02-27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157174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E8AE4A-7446-4FA8-A03C-9A4736657142}" type="datetime1">
              <a:rPr lang="en-US" smtClean="0"/>
              <a:t>2023-02-27</a:t>
            </a:fld>
            <a:endParaRPr lang="en-US"/>
          </a:p>
        </p:txBody>
      </p:sp>
      <p:sp>
        <p:nvSpPr>
          <p:cNvPr id="5" name="Footer Placeholder 4"/>
          <p:cNvSpPr>
            <a:spLocks noGrp="1"/>
          </p:cNvSpPr>
          <p:nvPr>
            <p:ph type="ftr" sz="quarter" idx="3"/>
          </p:nvPr>
        </p:nvSpPr>
        <p:spPr>
          <a:xfrm>
            <a:off x="4038600" y="635636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E7A136-B623-44AA-A653-F7B0DDAA2C31}" type="slidenum">
              <a:rPr lang="en-US" smtClean="0"/>
              <a:t>‹#›</a:t>
            </a:fld>
            <a:endParaRPr lang="en-US"/>
          </a:p>
        </p:txBody>
      </p:sp>
    </p:spTree>
    <p:extLst>
      <p:ext uri="{BB962C8B-B14F-4D97-AF65-F5344CB8AC3E}">
        <p14:creationId xmlns:p14="http://schemas.microsoft.com/office/powerpoint/2010/main" val="669675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cezd.ca/" TargetMode="External"/></Relationships>
</file>

<file path=ppt/slides/_rels/slide10.xml.rels><?xml version="1.0" encoding="UTF-8" standalone="yes"?>
<Relationships xmlns="http://schemas.openxmlformats.org/package/2006/relationships"><Relationship Id="rId2" Type="http://schemas.openxmlformats.org/officeDocument/2006/relationships/hyperlink" Target="https://www.swinehealth.org/shic-follows-up-on-app15-outbreak-and-finds-unique-results/"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https://www.swinehealth.org/shic-follows-up-on-app15-outbreak-and-finds-unique-results/"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https://www.swinehealth.org/shic-follows-up-on-app15-outbreak-and-finds-unique-results/"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swinehealth.org/domestic-disease-surveillance-report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hyperlink" Target="https://www.nationalhogfarmer.com/animal-health/does-prrs-virus-have-ability-percolate-through-our-soils"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swinehealth.org/wp-content/uploads/2022/12/SDRS-report-58.pdf"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www.mdpi.com/2076-0817/11/8/945" TargetMode="External"/><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hyperlink" Target="https://www.mdpi.com/2076-0817/11/8/945"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mdpi.com/2076-0817/11/8/945"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empres-i.apps.fao.org/diseases"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pigprogress.net/health-nutrition/health/asf-czech-republic-virus-is-back-in-wild-boar/"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pigprogress.net/health-nutrition/health/asf-czech-republic-virus-is-back-in-wild-boa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hyperlink" Target="https://www.mdpi.com/1999-4915/14/5/1090" TargetMode="External"/><Relationship Id="rId7" Type="http://schemas.openxmlformats.org/officeDocument/2006/relationships/diagramData" Target="../diagrams/data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8.png"/><Relationship Id="rId11" Type="http://schemas.microsoft.com/office/2007/relationships/diagramDrawing" Target="../diagrams/drawing1.xml"/><Relationship Id="rId5" Type="http://schemas.openxmlformats.org/officeDocument/2006/relationships/image" Target="../media/image7.png"/><Relationship Id="rId10" Type="http://schemas.openxmlformats.org/officeDocument/2006/relationships/diagramColors" Target="../diagrams/colors1.xml"/><Relationship Id="rId4" Type="http://schemas.openxmlformats.org/officeDocument/2006/relationships/image" Target="../media/image6.png"/><Relationship Id="rId9"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hyperlink" Target="https://www.mdpi.com/2076-0817/11/12/1539"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27874/Great_Britain_pig_quarterly_report_disease_surveillance_and_emerging_threats_volume_26_quarter_3_of_2022.pdf"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s://www.woah.org/en/disease/monkeypox/#ui-id-3"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0" y="1973829"/>
            <a:ext cx="12192000" cy="1498548"/>
          </a:xfrm>
        </p:spPr>
        <p:txBody>
          <a:bodyPr>
            <a:noAutofit/>
          </a:bodyPr>
          <a:lstStyle/>
          <a:p>
            <a:pPr algn="r"/>
            <a:r>
              <a:rPr lang="fr-FR" sz="2800" b="1" dirty="0" err="1">
                <a:solidFill>
                  <a:schemeClr val="bg1"/>
                </a:solidFill>
                <a:latin typeface="+mn-lt"/>
              </a:rPr>
              <a:t>Community</a:t>
            </a:r>
            <a:r>
              <a:rPr lang="fr-FR" sz="2800" b="1" dirty="0">
                <a:solidFill>
                  <a:schemeClr val="bg1"/>
                </a:solidFill>
                <a:latin typeface="+mn-lt"/>
              </a:rPr>
              <a:t> for Emerging and Zoonotic Diseases</a:t>
            </a:r>
            <a:br>
              <a:rPr lang="fr-FR" sz="2800" b="1" dirty="0">
                <a:solidFill>
                  <a:schemeClr val="bg1"/>
                </a:solidFill>
                <a:latin typeface="+mn-lt"/>
              </a:rPr>
            </a:br>
            <a:r>
              <a:rPr lang="fr-FR" sz="2800" b="1" dirty="0" err="1">
                <a:solidFill>
                  <a:schemeClr val="bg1"/>
                </a:solidFill>
                <a:latin typeface="+mn-lt"/>
              </a:rPr>
              <a:t>Signals</a:t>
            </a:r>
            <a:r>
              <a:rPr lang="fr-FR" sz="2800" b="1" dirty="0">
                <a:solidFill>
                  <a:schemeClr val="bg1"/>
                </a:solidFill>
                <a:latin typeface="+mn-lt"/>
              </a:rPr>
              <a:t> of </a:t>
            </a:r>
            <a:r>
              <a:rPr lang="fr-FR" sz="2800" b="1" dirty="0" err="1">
                <a:solidFill>
                  <a:schemeClr val="bg1"/>
                </a:solidFill>
                <a:latin typeface="+mn-lt"/>
              </a:rPr>
              <a:t>Interest</a:t>
            </a:r>
            <a:r>
              <a:rPr lang="fr-FR" sz="2800" b="1" dirty="0">
                <a:solidFill>
                  <a:schemeClr val="bg1"/>
                </a:solidFill>
                <a:latin typeface="+mn-lt"/>
              </a:rPr>
              <a:t> for CSHIN </a:t>
            </a:r>
            <a:r>
              <a:rPr lang="fr-FR" sz="2800" b="1" dirty="0" smtClean="0">
                <a:solidFill>
                  <a:schemeClr val="bg1"/>
                </a:solidFill>
                <a:latin typeface="+mn-lt"/>
              </a:rPr>
              <a:t>Q4</a:t>
            </a:r>
            <a:endParaRPr lang="en-CA" sz="2000" b="1" i="1" dirty="0">
              <a:solidFill>
                <a:schemeClr val="bg1"/>
              </a:solidFill>
            </a:endParaRPr>
          </a:p>
        </p:txBody>
      </p:sp>
      <p:sp>
        <p:nvSpPr>
          <p:cNvPr id="2" name="Subtitle 1"/>
          <p:cNvSpPr>
            <a:spLocks noGrp="1"/>
          </p:cNvSpPr>
          <p:nvPr>
            <p:ph type="subTitle" idx="1"/>
          </p:nvPr>
        </p:nvSpPr>
        <p:spPr>
          <a:xfrm>
            <a:off x="5500112" y="4075832"/>
            <a:ext cx="6591365" cy="1429439"/>
          </a:xfrm>
        </p:spPr>
        <p:txBody>
          <a:bodyPr>
            <a:normAutofit/>
          </a:bodyPr>
          <a:lstStyle/>
          <a:p>
            <a:pPr algn="r"/>
            <a:r>
              <a:rPr lang="en-CA" b="1" dirty="0" err="1">
                <a:solidFill>
                  <a:schemeClr val="bg1"/>
                </a:solidFill>
              </a:rPr>
              <a:t>Dr</a:t>
            </a:r>
            <a:r>
              <a:rPr lang="en-CA" b="1" dirty="0">
                <a:solidFill>
                  <a:schemeClr val="bg1"/>
                </a:solidFill>
              </a:rPr>
              <a:t> Andrea Osborn</a:t>
            </a:r>
          </a:p>
          <a:p>
            <a:pPr algn="r"/>
            <a:r>
              <a:rPr lang="en-CA" b="1" dirty="0" smtClean="0">
                <a:solidFill>
                  <a:schemeClr val="bg1"/>
                </a:solidFill>
              </a:rPr>
              <a:t>21 February 2023</a:t>
            </a:r>
            <a:endParaRPr lang="en-CA" b="1" dirty="0">
              <a:solidFill>
                <a:schemeClr val="bg1"/>
              </a:solidFill>
            </a:endParaRPr>
          </a:p>
          <a:p>
            <a:pPr algn="r"/>
            <a:endParaRPr lang="en-US" b="1" dirty="0">
              <a:solidFill>
                <a:schemeClr val="bg1"/>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7A136-B623-44AA-A653-F7B0DDAA2C3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p:cNvSpPr txBox="1"/>
          <p:nvPr/>
        </p:nvSpPr>
        <p:spPr>
          <a:xfrm>
            <a:off x="9380333" y="5750265"/>
            <a:ext cx="2811667" cy="646331"/>
          </a:xfrm>
          <a:prstGeom prst="rect">
            <a:avLst/>
          </a:prstGeom>
          <a:noFill/>
        </p:spPr>
        <p:txBody>
          <a:bodyPr wrap="none" rtlCol="0">
            <a:spAutoFit/>
          </a:bodyPr>
          <a:lstStyle/>
          <a:p>
            <a:r>
              <a:rPr lang="en-CA" sz="3600" b="1" dirty="0">
                <a:solidFill>
                  <a:schemeClr val="bg1"/>
                </a:solidFill>
                <a:hlinkClick r:id="rId4"/>
              </a:rPr>
              <a:t>www.cezd.ca</a:t>
            </a:r>
            <a:r>
              <a:rPr lang="en-CA" sz="3600" dirty="0">
                <a:solidFill>
                  <a:schemeClr val="bg1"/>
                </a:solidFill>
              </a:rPr>
              <a:t> </a:t>
            </a:r>
            <a:endParaRPr lang="en-US" sz="3600" dirty="0">
              <a:solidFill>
                <a:schemeClr val="bg1"/>
              </a:solidFill>
            </a:endParaRPr>
          </a:p>
        </p:txBody>
      </p:sp>
    </p:spTree>
    <p:extLst>
      <p:ext uri="{BB962C8B-B14F-4D97-AF65-F5344CB8AC3E}">
        <p14:creationId xmlns:p14="http://schemas.microsoft.com/office/powerpoint/2010/main" val="1555840350"/>
      </p:ext>
    </p:extLst>
  </p:cSld>
  <p:clrMapOvr>
    <a:masterClrMapping/>
  </p:clrMapOvr>
  <mc:AlternateContent xmlns:mc="http://schemas.openxmlformats.org/markup-compatibility/2006" xmlns:p14="http://schemas.microsoft.com/office/powerpoint/2010/main">
    <mc:Choice Requires="p14">
      <p:transition spd="slow" p14:dur="2000" advTm="26445"/>
    </mc:Choice>
    <mc:Fallback xmlns="">
      <p:transition spd="slow" advTm="26445"/>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mn-lt"/>
                <a:hlinkClick r:id="rId2"/>
              </a:rPr>
              <a:t>SHIC Follows-Up on APP15 Outbreak and Finds Unique Results – Swine Health Information Center</a:t>
            </a:r>
            <a:endParaRPr lang="en-CA" sz="3600" b="1" dirty="0">
              <a:latin typeface="+mn-lt"/>
            </a:endParaRPr>
          </a:p>
        </p:txBody>
      </p:sp>
      <p:sp>
        <p:nvSpPr>
          <p:cNvPr id="5" name="Content Placeholder 4"/>
          <p:cNvSpPr>
            <a:spLocks noGrp="1"/>
          </p:cNvSpPr>
          <p:nvPr>
            <p:ph sz="half" idx="1"/>
          </p:nvPr>
        </p:nvSpPr>
        <p:spPr>
          <a:xfrm>
            <a:off x="838200" y="3216165"/>
            <a:ext cx="5181600" cy="2960797"/>
          </a:xfrm>
        </p:spPr>
        <p:txBody>
          <a:bodyPr>
            <a:normAutofit fontScale="92500" lnSpcReduction="10000"/>
          </a:bodyPr>
          <a:lstStyle/>
          <a:p>
            <a:pPr marL="0" indent="0">
              <a:buNone/>
            </a:pPr>
            <a:r>
              <a:rPr lang="en-CA" dirty="0" smtClean="0"/>
              <a:t>APP15 in November 2021</a:t>
            </a:r>
          </a:p>
          <a:p>
            <a:r>
              <a:rPr lang="en-CA" dirty="0" smtClean="0"/>
              <a:t>50% mortality in some herds</a:t>
            </a:r>
          </a:p>
          <a:p>
            <a:r>
              <a:rPr lang="en-CA" dirty="0" smtClean="0"/>
              <a:t>Geographic spread suggested lateral transfer between farms</a:t>
            </a:r>
          </a:p>
          <a:p>
            <a:endParaRPr lang="en-CA" dirty="0" smtClean="0"/>
          </a:p>
        </p:txBody>
      </p:sp>
      <p:sp>
        <p:nvSpPr>
          <p:cNvPr id="6" name="Content Placeholder 5"/>
          <p:cNvSpPr>
            <a:spLocks noGrp="1"/>
          </p:cNvSpPr>
          <p:nvPr>
            <p:ph sz="half" idx="2"/>
          </p:nvPr>
        </p:nvSpPr>
        <p:spPr/>
        <p:txBody>
          <a:bodyPr>
            <a:normAutofit fontScale="92500" lnSpcReduction="10000"/>
          </a:bodyPr>
          <a:lstStyle/>
          <a:p>
            <a:pPr marL="0" indent="0">
              <a:buNone/>
            </a:pPr>
            <a:r>
              <a:rPr lang="en-CA" dirty="0" err="1" smtClean="0"/>
              <a:t>Serosurveys</a:t>
            </a:r>
            <a:r>
              <a:rPr lang="en-CA" dirty="0" smtClean="0"/>
              <a:t> of 16 sow farms</a:t>
            </a:r>
          </a:p>
          <a:p>
            <a:r>
              <a:rPr lang="en-CA" dirty="0" smtClean="0"/>
              <a:t>12/16 seronegative sows</a:t>
            </a:r>
          </a:p>
          <a:p>
            <a:pPr lvl="1"/>
            <a:r>
              <a:rPr lang="en-CA" dirty="0" smtClean="0"/>
              <a:t>Suggests horizontal transmission of APP15 during the outbreak as their offspring were involved in outbreaks</a:t>
            </a:r>
          </a:p>
          <a:p>
            <a:pPr marL="457200" lvl="1" indent="0">
              <a:buNone/>
            </a:pPr>
            <a:endParaRPr lang="en-CA" dirty="0" smtClean="0"/>
          </a:p>
          <a:p>
            <a:r>
              <a:rPr lang="en-CA" dirty="0"/>
              <a:t>4/16 seropositive </a:t>
            </a:r>
            <a:r>
              <a:rPr lang="en-CA" dirty="0" smtClean="0"/>
              <a:t>sows (type 3, 6, 8 and 15)</a:t>
            </a:r>
          </a:p>
          <a:p>
            <a:pPr lvl="1"/>
            <a:r>
              <a:rPr lang="en-CA" dirty="0" smtClean="0"/>
              <a:t>Further testing of positive farms to occur</a:t>
            </a:r>
          </a:p>
          <a:p>
            <a:pPr lvl="1"/>
            <a:r>
              <a:rPr lang="en-CA" dirty="0" smtClean="0"/>
              <a:t>Identify sows positive only for APP15</a:t>
            </a:r>
          </a:p>
          <a:p>
            <a:pPr lvl="1"/>
            <a:r>
              <a:rPr lang="en-CA" dirty="0" smtClean="0"/>
              <a:t>Tonsil scrapings, bacterial isolation, PCR, whole genome sequencing</a:t>
            </a:r>
          </a:p>
          <a:p>
            <a:endParaRPr lang="en-CA" dirty="0"/>
          </a:p>
          <a:p>
            <a:endParaRPr lang="en-CA" dirty="0"/>
          </a:p>
        </p:txBody>
      </p:sp>
      <p:sp>
        <p:nvSpPr>
          <p:cNvPr id="4" name="Slide Number Placeholder 3"/>
          <p:cNvSpPr>
            <a:spLocks noGrp="1"/>
          </p:cNvSpPr>
          <p:nvPr>
            <p:ph type="sldNum" sz="quarter" idx="12"/>
          </p:nvPr>
        </p:nvSpPr>
        <p:spPr/>
        <p:txBody>
          <a:bodyPr/>
          <a:lstStyle/>
          <a:p>
            <a:fld id="{C4E7A136-B623-44AA-A653-F7B0DDAA2C31}" type="slidenum">
              <a:rPr lang="en-US" smtClean="0"/>
              <a:t>10</a:t>
            </a:fld>
            <a:endParaRPr lang="en-US"/>
          </a:p>
        </p:txBody>
      </p:sp>
    </p:spTree>
    <p:extLst>
      <p:ext uri="{BB962C8B-B14F-4D97-AF65-F5344CB8AC3E}">
        <p14:creationId xmlns:p14="http://schemas.microsoft.com/office/powerpoint/2010/main" val="28251243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mn-lt"/>
                <a:hlinkClick r:id="rId2"/>
              </a:rPr>
              <a:t>SHIC Follows-Up on APP15 Outbreak and Finds Unique Results – Swine Health Information Center</a:t>
            </a:r>
            <a:endParaRPr lang="en-CA" sz="3600" b="1" dirty="0">
              <a:latin typeface="+mn-lt"/>
            </a:endParaRPr>
          </a:p>
        </p:txBody>
      </p:sp>
      <p:sp>
        <p:nvSpPr>
          <p:cNvPr id="5" name="Content Placeholder 4"/>
          <p:cNvSpPr>
            <a:spLocks noGrp="1"/>
          </p:cNvSpPr>
          <p:nvPr>
            <p:ph sz="half" idx="1"/>
          </p:nvPr>
        </p:nvSpPr>
        <p:spPr>
          <a:xfrm>
            <a:off x="838200" y="2531443"/>
            <a:ext cx="5181600" cy="3645520"/>
          </a:xfrm>
        </p:spPr>
        <p:txBody>
          <a:bodyPr>
            <a:normAutofit/>
          </a:bodyPr>
          <a:lstStyle/>
          <a:p>
            <a:pPr marL="0" indent="0">
              <a:buNone/>
            </a:pPr>
            <a:r>
              <a:rPr lang="en-CA" dirty="0"/>
              <a:t>Investigation into shedding pattern of APP </a:t>
            </a:r>
          </a:p>
          <a:p>
            <a:r>
              <a:rPr lang="en-CA" dirty="0"/>
              <a:t>Nasal swabs</a:t>
            </a:r>
          </a:p>
          <a:p>
            <a:r>
              <a:rPr lang="en-CA" dirty="0" smtClean="0"/>
              <a:t>Tonsil scrapings</a:t>
            </a:r>
            <a:endParaRPr lang="en-CA" dirty="0"/>
          </a:p>
          <a:p>
            <a:r>
              <a:rPr lang="en-CA" dirty="0"/>
              <a:t>Oral Fluids</a:t>
            </a:r>
          </a:p>
          <a:p>
            <a:pPr marL="0" indent="0">
              <a:buNone/>
            </a:pPr>
            <a:endParaRPr lang="en-CA" dirty="0" smtClean="0"/>
          </a:p>
        </p:txBody>
      </p:sp>
      <p:sp>
        <p:nvSpPr>
          <p:cNvPr id="6" name="Content Placeholder 5"/>
          <p:cNvSpPr>
            <a:spLocks noGrp="1"/>
          </p:cNvSpPr>
          <p:nvPr>
            <p:ph sz="half" idx="2"/>
          </p:nvPr>
        </p:nvSpPr>
        <p:spPr>
          <a:xfrm>
            <a:off x="5120640" y="2531443"/>
            <a:ext cx="6233160" cy="3645519"/>
          </a:xfrm>
        </p:spPr>
        <p:txBody>
          <a:bodyPr>
            <a:normAutofit/>
          </a:bodyPr>
          <a:lstStyle/>
          <a:p>
            <a:r>
              <a:rPr lang="en-CA" dirty="0" smtClean="0"/>
              <a:t>Affected site sampled post outbreak</a:t>
            </a:r>
          </a:p>
          <a:p>
            <a:pPr lvl="1"/>
            <a:r>
              <a:rPr lang="en-CA" dirty="0" smtClean="0"/>
              <a:t>67 pigs tested weekly over 6 week period</a:t>
            </a:r>
          </a:p>
          <a:p>
            <a:pPr lvl="1"/>
            <a:r>
              <a:rPr lang="en-CA" dirty="0" smtClean="0"/>
              <a:t>1</a:t>
            </a:r>
            <a:r>
              <a:rPr lang="en-CA" baseline="30000" dirty="0" smtClean="0"/>
              <a:t>st</a:t>
            </a:r>
            <a:r>
              <a:rPr lang="en-CA" dirty="0" smtClean="0"/>
              <a:t> sampling 50% positive on nasal samples and tonsil scrapings</a:t>
            </a:r>
          </a:p>
          <a:p>
            <a:pPr lvl="1"/>
            <a:r>
              <a:rPr lang="en-CA" dirty="0" smtClean="0"/>
              <a:t>As time went on decrease in positive nasal samples, and increase in positive tonsil scrapings</a:t>
            </a:r>
          </a:p>
          <a:p>
            <a:pPr lvl="1"/>
            <a:r>
              <a:rPr lang="en-CA" dirty="0" smtClean="0"/>
              <a:t>Tonsil scrapings are a more sensitive sample</a:t>
            </a:r>
            <a:endParaRPr lang="en-CA" dirty="0"/>
          </a:p>
        </p:txBody>
      </p:sp>
      <p:sp>
        <p:nvSpPr>
          <p:cNvPr id="4" name="Slide Number Placeholder 3"/>
          <p:cNvSpPr>
            <a:spLocks noGrp="1"/>
          </p:cNvSpPr>
          <p:nvPr>
            <p:ph type="sldNum" sz="quarter" idx="12"/>
          </p:nvPr>
        </p:nvSpPr>
        <p:spPr/>
        <p:txBody>
          <a:bodyPr/>
          <a:lstStyle/>
          <a:p>
            <a:fld id="{C4E7A136-B623-44AA-A653-F7B0DDAA2C31}" type="slidenum">
              <a:rPr lang="en-US" smtClean="0"/>
              <a:t>11</a:t>
            </a:fld>
            <a:endParaRPr lang="en-US"/>
          </a:p>
        </p:txBody>
      </p:sp>
    </p:spTree>
    <p:extLst>
      <p:ext uri="{BB962C8B-B14F-4D97-AF65-F5344CB8AC3E}">
        <p14:creationId xmlns:p14="http://schemas.microsoft.com/office/powerpoint/2010/main" val="34350770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mn-lt"/>
                <a:hlinkClick r:id="rId2"/>
              </a:rPr>
              <a:t>SHIC Follows-Up on APP15 Outbreak and Finds Unique Results – Swine Health Information Center</a:t>
            </a:r>
            <a:endParaRPr lang="en-CA" sz="3600" b="1" dirty="0">
              <a:latin typeface="+mn-lt"/>
            </a:endParaRPr>
          </a:p>
        </p:txBody>
      </p:sp>
      <p:sp>
        <p:nvSpPr>
          <p:cNvPr id="5" name="Content Placeholder 4"/>
          <p:cNvSpPr>
            <a:spLocks noGrp="1"/>
          </p:cNvSpPr>
          <p:nvPr>
            <p:ph sz="half" idx="1"/>
          </p:nvPr>
        </p:nvSpPr>
        <p:spPr/>
        <p:txBody>
          <a:bodyPr>
            <a:normAutofit fontScale="92500" lnSpcReduction="20000"/>
          </a:bodyPr>
          <a:lstStyle/>
          <a:p>
            <a:pPr marL="0" indent="0">
              <a:buNone/>
            </a:pPr>
            <a:r>
              <a:rPr lang="en-CA" u="sng" dirty="0" smtClean="0"/>
              <a:t>Oral Fluids</a:t>
            </a:r>
          </a:p>
          <a:p>
            <a:r>
              <a:rPr lang="en-CA" dirty="0" smtClean="0"/>
              <a:t>2</a:t>
            </a:r>
            <a:r>
              <a:rPr lang="en-CA" baseline="30000" dirty="0" smtClean="0"/>
              <a:t>nd</a:t>
            </a:r>
            <a:r>
              <a:rPr lang="en-CA" dirty="0" smtClean="0"/>
              <a:t> and 3</a:t>
            </a:r>
            <a:r>
              <a:rPr lang="en-CA" baseline="30000" dirty="0" smtClean="0"/>
              <a:t>rd</a:t>
            </a:r>
            <a:r>
              <a:rPr lang="en-CA" dirty="0" smtClean="0"/>
              <a:t> weeks – 50% positive</a:t>
            </a:r>
          </a:p>
          <a:p>
            <a:r>
              <a:rPr lang="en-CA" dirty="0" smtClean="0"/>
              <a:t>Unexpected result</a:t>
            </a:r>
          </a:p>
          <a:p>
            <a:endParaRPr lang="en-CA" dirty="0" smtClean="0"/>
          </a:p>
          <a:p>
            <a:r>
              <a:rPr lang="en-CA" dirty="0" smtClean="0"/>
              <a:t>Able to detect APP up to the last sampling period on tonsil scrapings and oral fluids</a:t>
            </a:r>
          </a:p>
          <a:p>
            <a:r>
              <a:rPr lang="en-CA" dirty="0" smtClean="0"/>
              <a:t>Some detection up to 9 weeks post outbreak</a:t>
            </a:r>
          </a:p>
          <a:p>
            <a:pPr lvl="1"/>
            <a:r>
              <a:rPr lang="en-CA" dirty="0" smtClean="0"/>
              <a:t>Unexpected finding, previous reports say it’s detectable only up to 7 days post infection</a:t>
            </a:r>
          </a:p>
        </p:txBody>
      </p:sp>
      <p:sp>
        <p:nvSpPr>
          <p:cNvPr id="6" name="Content Placeholder 5"/>
          <p:cNvSpPr>
            <a:spLocks noGrp="1"/>
          </p:cNvSpPr>
          <p:nvPr>
            <p:ph sz="half" idx="2"/>
          </p:nvPr>
        </p:nvSpPr>
        <p:spPr>
          <a:xfrm>
            <a:off x="6352674" y="1825625"/>
            <a:ext cx="5001126" cy="4351338"/>
          </a:xfrm>
        </p:spPr>
        <p:txBody>
          <a:bodyPr>
            <a:normAutofit fontScale="92500" lnSpcReduction="20000"/>
          </a:bodyPr>
          <a:lstStyle/>
          <a:p>
            <a:r>
              <a:rPr lang="en-CA" dirty="0" smtClean="0"/>
              <a:t>Environmental Sampling</a:t>
            </a:r>
          </a:p>
          <a:p>
            <a:pPr lvl="1"/>
            <a:r>
              <a:rPr lang="en-CA" dirty="0" smtClean="0"/>
              <a:t>Positive results found on </a:t>
            </a:r>
          </a:p>
          <a:p>
            <a:pPr lvl="2"/>
            <a:r>
              <a:rPr lang="en-CA" dirty="0" smtClean="0"/>
              <a:t>Office door</a:t>
            </a:r>
          </a:p>
          <a:p>
            <a:pPr lvl="2"/>
            <a:r>
              <a:rPr lang="en-CA" dirty="0" smtClean="0"/>
              <a:t>Door handles of all 3 barns</a:t>
            </a:r>
          </a:p>
          <a:p>
            <a:pPr lvl="2"/>
            <a:r>
              <a:rPr lang="en-CA" dirty="0" smtClean="0"/>
              <a:t>Rendering box</a:t>
            </a:r>
          </a:p>
          <a:p>
            <a:pPr lvl="2"/>
            <a:r>
              <a:rPr lang="en-CA" dirty="0" smtClean="0"/>
              <a:t>Feed plates</a:t>
            </a:r>
          </a:p>
          <a:p>
            <a:pPr lvl="2"/>
            <a:r>
              <a:rPr lang="en-CA" dirty="0" smtClean="0"/>
              <a:t>Floor samples in front of feeders</a:t>
            </a:r>
          </a:p>
          <a:p>
            <a:pPr lvl="2"/>
            <a:r>
              <a:rPr lang="en-CA" dirty="0" smtClean="0"/>
              <a:t>Floor by entrance door of one barn</a:t>
            </a:r>
          </a:p>
          <a:p>
            <a:pPr lvl="2"/>
            <a:endParaRPr lang="en-CA" dirty="0" smtClean="0"/>
          </a:p>
          <a:p>
            <a:pPr lvl="1"/>
            <a:r>
              <a:rPr lang="en-CA" dirty="0" smtClean="0"/>
              <a:t>Number of positive samples increased over the sampling period</a:t>
            </a:r>
          </a:p>
        </p:txBody>
      </p:sp>
      <p:sp>
        <p:nvSpPr>
          <p:cNvPr id="4" name="Slide Number Placeholder 3"/>
          <p:cNvSpPr>
            <a:spLocks noGrp="1"/>
          </p:cNvSpPr>
          <p:nvPr>
            <p:ph type="sldNum" sz="quarter" idx="12"/>
          </p:nvPr>
        </p:nvSpPr>
        <p:spPr/>
        <p:txBody>
          <a:bodyPr/>
          <a:lstStyle/>
          <a:p>
            <a:fld id="{C4E7A136-B623-44AA-A653-F7B0DDAA2C31}" type="slidenum">
              <a:rPr lang="en-US" smtClean="0"/>
              <a:t>12</a:t>
            </a:fld>
            <a:endParaRPr lang="en-US"/>
          </a:p>
        </p:txBody>
      </p:sp>
    </p:spTree>
    <p:extLst>
      <p:ext uri="{BB962C8B-B14F-4D97-AF65-F5344CB8AC3E}">
        <p14:creationId xmlns:p14="http://schemas.microsoft.com/office/powerpoint/2010/main" val="39347525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653"/>
            <a:ext cx="10515600" cy="1325563"/>
          </a:xfrm>
        </p:spPr>
        <p:txBody>
          <a:bodyPr/>
          <a:lstStyle/>
          <a:p>
            <a:r>
              <a:rPr lang="en-CA" dirty="0" smtClean="0">
                <a:latin typeface="+mn-lt"/>
                <a:hlinkClick r:id="rId3"/>
              </a:rPr>
              <a:t>December SHIC report</a:t>
            </a:r>
            <a:r>
              <a:rPr lang="en-CA" dirty="0" smtClean="0">
                <a:latin typeface="+mn-lt"/>
              </a:rPr>
              <a:t>: </a:t>
            </a:r>
            <a:br>
              <a:rPr lang="en-CA" dirty="0" smtClean="0">
                <a:latin typeface="+mn-lt"/>
              </a:rPr>
            </a:br>
            <a:r>
              <a:rPr lang="en-CA" dirty="0" smtClean="0">
                <a:latin typeface="+mn-lt"/>
              </a:rPr>
              <a:t>High level of PRRS circulating in US</a:t>
            </a:r>
            <a:endParaRPr lang="en-CA" dirty="0">
              <a:latin typeface="+mn-lt"/>
            </a:endParaRPr>
          </a:p>
        </p:txBody>
      </p:sp>
      <p:sp>
        <p:nvSpPr>
          <p:cNvPr id="3" name="Content Placeholder 2"/>
          <p:cNvSpPr>
            <a:spLocks noGrp="1"/>
          </p:cNvSpPr>
          <p:nvPr>
            <p:ph idx="1"/>
          </p:nvPr>
        </p:nvSpPr>
        <p:spPr>
          <a:xfrm>
            <a:off x="572729" y="1597820"/>
            <a:ext cx="11353800" cy="4351338"/>
          </a:xfrm>
        </p:spPr>
        <p:txBody>
          <a:bodyPr/>
          <a:lstStyle/>
          <a:p>
            <a:r>
              <a:rPr lang="en-CA" dirty="0" smtClean="0"/>
              <a:t>Highest numbers of PRRS 1-4-4 L1C since emergence in 2020</a:t>
            </a:r>
          </a:p>
          <a:p>
            <a:r>
              <a:rPr lang="en-CA" dirty="0" smtClean="0"/>
              <a:t>All age groups affected</a:t>
            </a:r>
          </a:p>
          <a:p>
            <a:r>
              <a:rPr lang="en-CA" dirty="0" smtClean="0"/>
              <a:t>Highest number of variant viruses were in Iowa, Minnesota and Missouri</a:t>
            </a:r>
          </a:p>
          <a:p>
            <a:r>
              <a:rPr lang="en-CA" dirty="0" smtClean="0"/>
              <a:t>Increased rate of lateral spread from grow-finish to grow-finish</a:t>
            </a:r>
          </a:p>
          <a:p>
            <a:r>
              <a:rPr lang="en-CA" dirty="0" smtClean="0"/>
              <a:t>Increased spillover to Sow farms</a:t>
            </a:r>
          </a:p>
          <a:p>
            <a:endParaRPr lang="en-CA" dirty="0" smtClean="0"/>
          </a:p>
          <a:p>
            <a:endParaRPr lang="en-CA" dirty="0"/>
          </a:p>
        </p:txBody>
      </p:sp>
      <p:sp>
        <p:nvSpPr>
          <p:cNvPr id="4" name="Slide Number Placeholder 3"/>
          <p:cNvSpPr>
            <a:spLocks noGrp="1"/>
          </p:cNvSpPr>
          <p:nvPr>
            <p:ph type="sldNum" sz="quarter" idx="12"/>
          </p:nvPr>
        </p:nvSpPr>
        <p:spPr/>
        <p:txBody>
          <a:bodyPr/>
          <a:lstStyle/>
          <a:p>
            <a:fld id="{C4E7A136-B623-44AA-A653-F7B0DDAA2C31}" type="slidenum">
              <a:rPr lang="en-US" smtClean="0"/>
              <a:t>13</a:t>
            </a:fld>
            <a:endParaRPr lang="en-US"/>
          </a:p>
        </p:txBody>
      </p:sp>
      <p:pic>
        <p:nvPicPr>
          <p:cNvPr id="5" name="Picture 4"/>
          <p:cNvPicPr>
            <a:picLocks noChangeAspect="1"/>
          </p:cNvPicPr>
          <p:nvPr/>
        </p:nvPicPr>
        <p:blipFill>
          <a:blip r:embed="rId4"/>
          <a:stretch>
            <a:fillRect/>
          </a:stretch>
        </p:blipFill>
        <p:spPr>
          <a:xfrm>
            <a:off x="3584318" y="4273566"/>
            <a:ext cx="5514975" cy="24479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143402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mn-lt"/>
                <a:hlinkClick r:id="rId3"/>
              </a:rPr>
              <a:t>Does the PRRS virus have the ability to percolate through our soils? (nationalhogfarmer.com)</a:t>
            </a:r>
            <a:endParaRPr lang="en-CA" b="1" dirty="0">
              <a:latin typeface="+mn-lt"/>
            </a:endParaRPr>
          </a:p>
        </p:txBody>
      </p:sp>
      <p:sp>
        <p:nvSpPr>
          <p:cNvPr id="3" name="Content Placeholder 2"/>
          <p:cNvSpPr>
            <a:spLocks noGrp="1"/>
          </p:cNvSpPr>
          <p:nvPr>
            <p:ph sz="half" idx="1"/>
          </p:nvPr>
        </p:nvSpPr>
        <p:spPr/>
        <p:txBody>
          <a:bodyPr>
            <a:normAutofit lnSpcReduction="10000"/>
          </a:bodyPr>
          <a:lstStyle/>
          <a:p>
            <a:r>
              <a:rPr lang="en-US" dirty="0" smtClean="0"/>
              <a:t>Researchers looking at pathogen's </a:t>
            </a:r>
            <a:r>
              <a:rPr lang="en-US" dirty="0"/>
              <a:t>increasing incidence in breeding farms between October and </a:t>
            </a:r>
            <a:r>
              <a:rPr lang="en-US" dirty="0" smtClean="0"/>
              <a:t>December</a:t>
            </a:r>
          </a:p>
          <a:p>
            <a:r>
              <a:rPr lang="en-US" dirty="0" smtClean="0"/>
              <a:t>Same time manure is spread on fields</a:t>
            </a:r>
          </a:p>
          <a:p>
            <a:r>
              <a:rPr lang="en-US" dirty="0" smtClean="0"/>
              <a:t>Manure pits have been shown to be PCR positive for PRRS ~ 9%</a:t>
            </a:r>
          </a:p>
          <a:p>
            <a:r>
              <a:rPr lang="en-US" dirty="0" smtClean="0"/>
              <a:t>Looking at virus’ ability to survive in soils</a:t>
            </a:r>
            <a:endParaRPr lang="en-CA" dirty="0"/>
          </a:p>
        </p:txBody>
      </p:sp>
      <p:sp>
        <p:nvSpPr>
          <p:cNvPr id="5" name="Content Placeholder 4"/>
          <p:cNvSpPr>
            <a:spLocks noGrp="1"/>
          </p:cNvSpPr>
          <p:nvPr>
            <p:ph sz="half" idx="2"/>
          </p:nvPr>
        </p:nvSpPr>
        <p:spPr/>
        <p:txBody>
          <a:bodyPr>
            <a:normAutofit lnSpcReduction="10000"/>
          </a:bodyPr>
          <a:lstStyle/>
          <a:p>
            <a:r>
              <a:rPr lang="en-CA" dirty="0" smtClean="0"/>
              <a:t>13 different soil types tested</a:t>
            </a:r>
          </a:p>
          <a:p>
            <a:r>
              <a:rPr lang="en-CA" dirty="0" smtClean="0"/>
              <a:t>5, 10, 20 grams</a:t>
            </a:r>
            <a:r>
              <a:rPr lang="en-CA" dirty="0"/>
              <a:t> </a:t>
            </a:r>
            <a:r>
              <a:rPr lang="en-CA" dirty="0" smtClean="0"/>
              <a:t>of soil</a:t>
            </a:r>
          </a:p>
          <a:p>
            <a:r>
              <a:rPr lang="en-CA" dirty="0" smtClean="0"/>
              <a:t>3 strains </a:t>
            </a:r>
            <a:r>
              <a:rPr lang="en-CA" dirty="0"/>
              <a:t>of PRRS (1-7-4, 1-4-4 and </a:t>
            </a:r>
            <a:r>
              <a:rPr lang="en-CA" dirty="0" smtClean="0"/>
              <a:t>1-26-2)</a:t>
            </a:r>
            <a:endParaRPr lang="en-CA" dirty="0"/>
          </a:p>
          <a:p>
            <a:endParaRPr lang="en-CA" dirty="0" smtClean="0"/>
          </a:p>
          <a:p>
            <a:r>
              <a:rPr lang="en-CA" dirty="0" smtClean="0"/>
              <a:t>All virus strains could percolate through all amounts and types of soil</a:t>
            </a:r>
          </a:p>
          <a:p>
            <a:r>
              <a:rPr lang="en-CA" dirty="0" smtClean="0"/>
              <a:t>Viral titre drops with increasing amount of soil</a:t>
            </a:r>
          </a:p>
        </p:txBody>
      </p:sp>
      <p:sp>
        <p:nvSpPr>
          <p:cNvPr id="4" name="Slide Number Placeholder 3"/>
          <p:cNvSpPr>
            <a:spLocks noGrp="1"/>
          </p:cNvSpPr>
          <p:nvPr>
            <p:ph type="sldNum" sz="quarter" idx="12"/>
          </p:nvPr>
        </p:nvSpPr>
        <p:spPr/>
        <p:txBody>
          <a:bodyPr/>
          <a:lstStyle/>
          <a:p>
            <a:fld id="{C4E7A136-B623-44AA-A653-F7B0DDAA2C31}" type="slidenum">
              <a:rPr lang="en-US" smtClean="0"/>
              <a:t>14</a:t>
            </a:fld>
            <a:endParaRPr lang="en-US"/>
          </a:p>
        </p:txBody>
      </p:sp>
    </p:spTree>
    <p:extLst>
      <p:ext uri="{BB962C8B-B14F-4D97-AF65-F5344CB8AC3E}">
        <p14:creationId xmlns:p14="http://schemas.microsoft.com/office/powerpoint/2010/main" val="14077022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latin typeface="+mn-lt"/>
                <a:hlinkClick r:id="rId3"/>
              </a:rPr>
              <a:t>Assessment of temperature and holding times to inactivate PRRSV and PEDV on contaminated surfaces commonly found in supply entry rooms in swine farms</a:t>
            </a:r>
            <a:r>
              <a:rPr lang="en-CA" sz="3200" dirty="0"/>
              <a:t/>
            </a:r>
            <a:br>
              <a:rPr lang="en-CA" sz="3200" dirty="0"/>
            </a:br>
            <a:endParaRPr lang="en-CA" sz="3200" dirty="0"/>
          </a:p>
        </p:txBody>
      </p:sp>
      <p:pic>
        <p:nvPicPr>
          <p:cNvPr id="6" name="Content Placeholder 5"/>
          <p:cNvPicPr>
            <a:picLocks noGrp="1" noChangeAspect="1"/>
          </p:cNvPicPr>
          <p:nvPr>
            <p:ph sz="half" idx="1"/>
          </p:nvPr>
        </p:nvPicPr>
        <p:blipFill>
          <a:blip r:embed="rId4"/>
          <a:stretch>
            <a:fillRect/>
          </a:stretch>
        </p:blipFill>
        <p:spPr>
          <a:xfrm>
            <a:off x="98675" y="1690689"/>
            <a:ext cx="5740150" cy="4211415"/>
          </a:xfrm>
          <a:prstGeom prst="rect">
            <a:avLst/>
          </a:prstGeom>
        </p:spPr>
      </p:pic>
      <p:sp>
        <p:nvSpPr>
          <p:cNvPr id="4" name="Content Placeholder 3"/>
          <p:cNvSpPr>
            <a:spLocks noGrp="1"/>
          </p:cNvSpPr>
          <p:nvPr>
            <p:ph sz="half" idx="2"/>
          </p:nvPr>
        </p:nvSpPr>
        <p:spPr/>
        <p:txBody>
          <a:bodyPr/>
          <a:lstStyle/>
          <a:p>
            <a:r>
              <a:rPr lang="en-CA" dirty="0" smtClean="0"/>
              <a:t>Aluminum surfaces took longer to reach the desired temperatures</a:t>
            </a:r>
          </a:p>
          <a:p>
            <a:r>
              <a:rPr lang="en-CA" dirty="0" smtClean="0"/>
              <a:t>Different half lives between PRRS isolate</a:t>
            </a:r>
          </a:p>
          <a:p>
            <a:r>
              <a:rPr lang="en-CA" dirty="0" smtClean="0"/>
              <a:t>Min times:</a:t>
            </a:r>
          </a:p>
          <a:p>
            <a:pPr lvl="1"/>
            <a:r>
              <a:rPr lang="en-CA" dirty="0" smtClean="0"/>
              <a:t>86F – 24 hours</a:t>
            </a:r>
          </a:p>
          <a:p>
            <a:pPr lvl="1"/>
            <a:r>
              <a:rPr lang="en-CA" dirty="0" smtClean="0"/>
              <a:t>104F – 12 hours</a:t>
            </a:r>
          </a:p>
          <a:p>
            <a:pPr lvl="1"/>
            <a:r>
              <a:rPr lang="en-CA" dirty="0" smtClean="0"/>
              <a:t>122F – 6 hours</a:t>
            </a:r>
            <a:endParaRPr lang="en-CA" dirty="0"/>
          </a:p>
        </p:txBody>
      </p:sp>
      <p:sp>
        <p:nvSpPr>
          <p:cNvPr id="5" name="Slide Number Placeholder 4"/>
          <p:cNvSpPr>
            <a:spLocks noGrp="1"/>
          </p:cNvSpPr>
          <p:nvPr>
            <p:ph type="sldNum" sz="quarter" idx="12"/>
          </p:nvPr>
        </p:nvSpPr>
        <p:spPr/>
        <p:txBody>
          <a:bodyPr/>
          <a:lstStyle/>
          <a:p>
            <a:fld id="{C4E7A136-B623-44AA-A653-F7B0DDAA2C31}" type="slidenum">
              <a:rPr lang="en-US" smtClean="0"/>
              <a:t>15</a:t>
            </a:fld>
            <a:endParaRPr lang="en-US"/>
          </a:p>
        </p:txBody>
      </p:sp>
    </p:spTree>
    <p:extLst>
      <p:ext uri="{BB962C8B-B14F-4D97-AF65-F5344CB8AC3E}">
        <p14:creationId xmlns:p14="http://schemas.microsoft.com/office/powerpoint/2010/main" val="22188923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mn-lt"/>
                <a:hlinkClick r:id="rId3"/>
              </a:rPr>
              <a:t>Pathogens | Free Full-Text | </a:t>
            </a:r>
            <a:r>
              <a:rPr lang="en-US" sz="3200" b="1" dirty="0" err="1">
                <a:latin typeface="+mn-lt"/>
                <a:hlinkClick r:id="rId3"/>
              </a:rPr>
              <a:t>Getah</a:t>
            </a:r>
            <a:r>
              <a:rPr lang="en-US" sz="3200" b="1" dirty="0">
                <a:latin typeface="+mn-lt"/>
                <a:hlinkClick r:id="rId3"/>
              </a:rPr>
              <a:t> Virus (Alphavirus): An Emerging, Spreading Zoonotic Virus (mdpi.com)</a:t>
            </a:r>
            <a:endParaRPr lang="en-CA" sz="3200" b="1" dirty="0">
              <a:latin typeface="+mn-lt"/>
            </a:endParaRPr>
          </a:p>
        </p:txBody>
      </p:sp>
      <p:sp>
        <p:nvSpPr>
          <p:cNvPr id="3" name="Content Placeholder 2"/>
          <p:cNvSpPr>
            <a:spLocks noGrp="1"/>
          </p:cNvSpPr>
          <p:nvPr>
            <p:ph sz="half" idx="1"/>
          </p:nvPr>
        </p:nvSpPr>
        <p:spPr/>
        <p:txBody>
          <a:bodyPr>
            <a:normAutofit lnSpcReduction="10000"/>
          </a:bodyPr>
          <a:lstStyle/>
          <a:p>
            <a:r>
              <a:rPr lang="en-CA" dirty="0" smtClean="0"/>
              <a:t>Togaviridae, </a:t>
            </a:r>
            <a:r>
              <a:rPr lang="en-CA" dirty="0" err="1" smtClean="0"/>
              <a:t>Alphaviridae</a:t>
            </a:r>
            <a:endParaRPr lang="en-CA" dirty="0" smtClean="0"/>
          </a:p>
          <a:p>
            <a:pPr lvl="1"/>
            <a:r>
              <a:rPr lang="en-CA" dirty="0" smtClean="0"/>
              <a:t>32 Alphaviruses known</a:t>
            </a:r>
          </a:p>
          <a:p>
            <a:pPr lvl="1"/>
            <a:r>
              <a:rPr lang="en-CA" dirty="0" smtClean="0"/>
              <a:t>Western and Eastern Equine Encephalitis are also in this family</a:t>
            </a:r>
          </a:p>
          <a:p>
            <a:r>
              <a:rPr lang="en-CA" dirty="0" smtClean="0"/>
              <a:t>1</a:t>
            </a:r>
            <a:r>
              <a:rPr lang="en-CA" baseline="30000" dirty="0" smtClean="0"/>
              <a:t>st</a:t>
            </a:r>
            <a:r>
              <a:rPr lang="en-CA" dirty="0" smtClean="0"/>
              <a:t> isolated in 1955 in Malaysia</a:t>
            </a:r>
          </a:p>
          <a:p>
            <a:r>
              <a:rPr lang="en-CA" dirty="0" smtClean="0"/>
              <a:t>Spread from 0</a:t>
            </a:r>
            <a:r>
              <a:rPr lang="en-CA" dirty="0" smtClean="0">
                <a:sym typeface="Symbol" panose="05050102010706020507" pitchFamily="18" charset="2"/>
              </a:rPr>
              <a:t></a:t>
            </a:r>
            <a:r>
              <a:rPr lang="en-CA" dirty="0" smtClean="0"/>
              <a:t> North (Malaysia) to 60</a:t>
            </a:r>
            <a:r>
              <a:rPr lang="en-CA" dirty="0" smtClean="0">
                <a:sym typeface="Symbol" panose="05050102010706020507" pitchFamily="18" charset="2"/>
              </a:rPr>
              <a:t> North (Russia)</a:t>
            </a:r>
          </a:p>
          <a:p>
            <a:r>
              <a:rPr lang="en-CA" dirty="0" smtClean="0">
                <a:sym typeface="Symbol" panose="05050102010706020507" pitchFamily="18" charset="2"/>
              </a:rPr>
              <a:t>Found in 17 mosquito species, and one midge</a:t>
            </a:r>
          </a:p>
          <a:p>
            <a:r>
              <a:rPr lang="en-CA" dirty="0" smtClean="0">
                <a:sym typeface="Symbol" panose="05050102010706020507" pitchFamily="18" charset="2"/>
              </a:rPr>
              <a:t># of disease outbreaks is increasing</a:t>
            </a:r>
          </a:p>
        </p:txBody>
      </p:sp>
      <p:pic>
        <p:nvPicPr>
          <p:cNvPr id="6" name="Content Placeholder 5"/>
          <p:cNvPicPr>
            <a:picLocks noGrp="1" noChangeAspect="1"/>
          </p:cNvPicPr>
          <p:nvPr>
            <p:ph sz="half" idx="2"/>
          </p:nvPr>
        </p:nvPicPr>
        <p:blipFill>
          <a:blip r:embed="rId4" cstate="screen">
            <a:extLst>
              <a:ext uri="{28A0092B-C50C-407E-A947-70E740481C1C}">
                <a14:useLocalDpi xmlns:a14="http://schemas.microsoft.com/office/drawing/2010/main" val="0"/>
              </a:ext>
            </a:extLst>
          </a:blip>
          <a:stretch>
            <a:fillRect/>
          </a:stretch>
        </p:blipFill>
        <p:spPr>
          <a:xfrm>
            <a:off x="6759517" y="2112997"/>
            <a:ext cx="1032669" cy="1032669"/>
          </a:xfrm>
        </p:spPr>
      </p:pic>
      <p:sp>
        <p:nvSpPr>
          <p:cNvPr id="5" name="Slide Number Placeholder 4"/>
          <p:cNvSpPr>
            <a:spLocks noGrp="1"/>
          </p:cNvSpPr>
          <p:nvPr>
            <p:ph type="sldNum" sz="quarter" idx="12"/>
          </p:nvPr>
        </p:nvSpPr>
        <p:spPr/>
        <p:txBody>
          <a:bodyPr/>
          <a:lstStyle/>
          <a:p>
            <a:fld id="{C4E7A136-B623-44AA-A653-F7B0DDAA2C31}" type="slidenum">
              <a:rPr lang="en-US" smtClean="0"/>
              <a:t>16</a:t>
            </a:fld>
            <a:endParaRPr lang="en-US"/>
          </a:p>
        </p:txBody>
      </p:sp>
      <p:pic>
        <p:nvPicPr>
          <p:cNvPr id="7" name="Picture 6"/>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933448" y="3280602"/>
            <a:ext cx="858738" cy="858738"/>
          </a:xfrm>
          <a:prstGeom prst="rect">
            <a:avLst/>
          </a:prstGeom>
        </p:spPr>
      </p:pic>
      <p:pic>
        <p:nvPicPr>
          <p:cNvPr id="8" name="Picture 7"/>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8610600" y="4575967"/>
            <a:ext cx="610558" cy="610558"/>
          </a:xfrm>
          <a:prstGeom prst="rect">
            <a:avLst/>
          </a:prstGeom>
        </p:spPr>
      </p:pic>
      <p:pic>
        <p:nvPicPr>
          <p:cNvPr id="9" name="Picture 8"/>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6886929" y="4227999"/>
            <a:ext cx="1257298" cy="1257298"/>
          </a:xfrm>
          <a:prstGeom prst="rect">
            <a:avLst/>
          </a:prstGeom>
        </p:spPr>
      </p:pic>
      <p:pic>
        <p:nvPicPr>
          <p:cNvPr id="10" name="Picture 9"/>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8366151" y="2112430"/>
            <a:ext cx="990600" cy="990600"/>
          </a:xfrm>
          <a:prstGeom prst="rect">
            <a:avLst/>
          </a:prstGeom>
        </p:spPr>
      </p:pic>
      <p:pic>
        <p:nvPicPr>
          <p:cNvPr id="11" name="Picture 10"/>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8366151" y="3158786"/>
            <a:ext cx="1099457" cy="1099457"/>
          </a:xfrm>
          <a:prstGeom prst="rect">
            <a:avLst/>
          </a:prstGeom>
        </p:spPr>
      </p:pic>
      <p:pic>
        <p:nvPicPr>
          <p:cNvPr id="12" name="Picture 11"/>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10825480" y="5186525"/>
            <a:ext cx="1056640" cy="1056640"/>
          </a:xfrm>
          <a:prstGeom prst="rect">
            <a:avLst/>
          </a:prstGeom>
        </p:spPr>
      </p:pic>
      <p:pic>
        <p:nvPicPr>
          <p:cNvPr id="13" name="Picture 12"/>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flipH="1">
            <a:off x="11126429" y="4602484"/>
            <a:ext cx="454742" cy="454742"/>
          </a:xfrm>
          <a:prstGeom prst="rect">
            <a:avLst/>
          </a:prstGeom>
        </p:spPr>
      </p:pic>
      <p:pic>
        <p:nvPicPr>
          <p:cNvPr id="14" name="Picture 13"/>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11063393" y="3910404"/>
            <a:ext cx="517778" cy="517778"/>
          </a:xfrm>
          <a:prstGeom prst="rect">
            <a:avLst/>
          </a:prstGeom>
        </p:spPr>
      </p:pic>
    </p:spTree>
    <p:extLst>
      <p:ext uri="{BB962C8B-B14F-4D97-AF65-F5344CB8AC3E}">
        <p14:creationId xmlns:p14="http://schemas.microsoft.com/office/powerpoint/2010/main" val="25198301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mn-lt"/>
                <a:hlinkClick r:id="rId3"/>
              </a:rPr>
              <a:t>Pathogens | Free Full-Text | </a:t>
            </a:r>
            <a:r>
              <a:rPr lang="en-US" sz="3200" b="1" dirty="0" err="1">
                <a:latin typeface="+mn-lt"/>
                <a:hlinkClick r:id="rId3"/>
              </a:rPr>
              <a:t>Getah</a:t>
            </a:r>
            <a:r>
              <a:rPr lang="en-US" sz="3200" b="1" dirty="0">
                <a:latin typeface="+mn-lt"/>
                <a:hlinkClick r:id="rId3"/>
              </a:rPr>
              <a:t> Virus (Alphavirus): An Emerging, Spreading Zoonotic Virus (mdpi.com)</a:t>
            </a:r>
            <a:endParaRPr lang="en-CA" sz="3200" b="1" dirty="0">
              <a:latin typeface="+mn-lt"/>
            </a:endParaRPr>
          </a:p>
        </p:txBody>
      </p:sp>
      <p:pic>
        <p:nvPicPr>
          <p:cNvPr id="6" name="Content Placeholder 5"/>
          <p:cNvPicPr>
            <a:picLocks noGrp="1" noChangeAspect="1"/>
          </p:cNvPicPr>
          <p:nvPr>
            <p:ph sz="half" idx="1"/>
          </p:nvPr>
        </p:nvPicPr>
        <p:blipFill>
          <a:blip r:embed="rId4"/>
          <a:stretch>
            <a:fillRect/>
          </a:stretch>
        </p:blipFill>
        <p:spPr>
          <a:xfrm>
            <a:off x="0" y="1781102"/>
            <a:ext cx="6112212" cy="4364671"/>
          </a:xfrm>
          <a:prstGeom prst="rect">
            <a:avLst/>
          </a:prstGeom>
        </p:spPr>
      </p:pic>
      <p:pic>
        <p:nvPicPr>
          <p:cNvPr id="7" name="Content Placeholder 6"/>
          <p:cNvPicPr>
            <a:picLocks noGrp="1" noChangeAspect="1"/>
          </p:cNvPicPr>
          <p:nvPr>
            <p:ph sz="half" idx="2"/>
          </p:nvPr>
        </p:nvPicPr>
        <p:blipFill>
          <a:blip r:embed="rId5"/>
          <a:stretch>
            <a:fillRect/>
          </a:stretch>
        </p:blipFill>
        <p:spPr>
          <a:xfrm>
            <a:off x="5931910" y="1781102"/>
            <a:ext cx="6260090" cy="4407172"/>
          </a:xfrm>
          <a:prstGeom prst="rect">
            <a:avLst/>
          </a:prstGeom>
        </p:spPr>
      </p:pic>
      <p:sp>
        <p:nvSpPr>
          <p:cNvPr id="5" name="Slide Number Placeholder 4"/>
          <p:cNvSpPr>
            <a:spLocks noGrp="1"/>
          </p:cNvSpPr>
          <p:nvPr>
            <p:ph type="sldNum" sz="quarter" idx="12"/>
          </p:nvPr>
        </p:nvSpPr>
        <p:spPr/>
        <p:txBody>
          <a:bodyPr/>
          <a:lstStyle/>
          <a:p>
            <a:fld id="{C4E7A136-B623-44AA-A653-F7B0DDAA2C31}" type="slidenum">
              <a:rPr lang="en-US" smtClean="0"/>
              <a:t>17</a:t>
            </a:fld>
            <a:endParaRPr lang="en-US"/>
          </a:p>
        </p:txBody>
      </p:sp>
    </p:spTree>
    <p:extLst>
      <p:ext uri="{BB962C8B-B14F-4D97-AF65-F5344CB8AC3E}">
        <p14:creationId xmlns:p14="http://schemas.microsoft.com/office/powerpoint/2010/main" val="41268690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prstClr val="black"/>
                </a:solidFill>
                <a:latin typeface="Calibri" panose="020F0502020204030204"/>
                <a:hlinkClick r:id="rId2"/>
              </a:rPr>
              <a:t>Pathogens | Free Full-Text | </a:t>
            </a:r>
            <a:r>
              <a:rPr lang="en-US" sz="3200" b="1" dirty="0" err="1">
                <a:solidFill>
                  <a:prstClr val="black"/>
                </a:solidFill>
                <a:latin typeface="Calibri" panose="020F0502020204030204"/>
                <a:hlinkClick r:id="rId2"/>
              </a:rPr>
              <a:t>Getah</a:t>
            </a:r>
            <a:r>
              <a:rPr lang="en-US" sz="3200" b="1" dirty="0">
                <a:solidFill>
                  <a:prstClr val="black"/>
                </a:solidFill>
                <a:latin typeface="Calibri" panose="020F0502020204030204"/>
                <a:hlinkClick r:id="rId2"/>
              </a:rPr>
              <a:t> Virus (Alphavirus): An Emerging, Spreading Zoonotic Virus (mdpi.com)</a:t>
            </a:r>
            <a:endParaRPr lang="en-CA" dirty="0"/>
          </a:p>
        </p:txBody>
      </p:sp>
      <p:sp>
        <p:nvSpPr>
          <p:cNvPr id="3" name="Content Placeholder 2"/>
          <p:cNvSpPr>
            <a:spLocks noGrp="1"/>
          </p:cNvSpPr>
          <p:nvPr>
            <p:ph sz="half" idx="1"/>
          </p:nvPr>
        </p:nvSpPr>
        <p:spPr/>
        <p:txBody>
          <a:bodyPr/>
          <a:lstStyle/>
          <a:p>
            <a:pPr marL="0" indent="0">
              <a:buNone/>
            </a:pPr>
            <a:r>
              <a:rPr lang="en-CA" b="1" dirty="0" smtClean="0"/>
              <a:t>Clinical Signs in Piglets</a:t>
            </a:r>
          </a:p>
          <a:p>
            <a:r>
              <a:rPr lang="en-CA" dirty="0" smtClean="0"/>
              <a:t>Depression</a:t>
            </a:r>
          </a:p>
          <a:p>
            <a:r>
              <a:rPr lang="en-CA" dirty="0" smtClean="0"/>
              <a:t>Ataxia and Tremors</a:t>
            </a:r>
          </a:p>
          <a:p>
            <a:r>
              <a:rPr lang="en-CA" dirty="0" smtClean="0"/>
              <a:t>Diarrhea</a:t>
            </a:r>
          </a:p>
          <a:p>
            <a:r>
              <a:rPr lang="en-CA" dirty="0" smtClean="0"/>
              <a:t>Fever</a:t>
            </a:r>
          </a:p>
          <a:p>
            <a:pPr marL="0" indent="0">
              <a:buNone/>
            </a:pPr>
            <a:r>
              <a:rPr lang="en-CA" b="1" dirty="0"/>
              <a:t>Infected Sows</a:t>
            </a:r>
          </a:p>
          <a:p>
            <a:r>
              <a:rPr lang="en-CA" dirty="0"/>
              <a:t>Stillbirths</a:t>
            </a:r>
          </a:p>
          <a:p>
            <a:r>
              <a:rPr lang="en-CA" dirty="0"/>
              <a:t>Fetal mummies</a:t>
            </a:r>
          </a:p>
          <a:p>
            <a:pPr marL="0" indent="0">
              <a:buNone/>
            </a:pPr>
            <a:endParaRPr lang="en-CA" dirty="0"/>
          </a:p>
        </p:txBody>
      </p:sp>
      <p:sp>
        <p:nvSpPr>
          <p:cNvPr id="4" name="Content Placeholder 3"/>
          <p:cNvSpPr>
            <a:spLocks noGrp="1"/>
          </p:cNvSpPr>
          <p:nvPr>
            <p:ph sz="half" idx="2"/>
          </p:nvPr>
        </p:nvSpPr>
        <p:spPr/>
        <p:txBody>
          <a:bodyPr/>
          <a:lstStyle/>
          <a:p>
            <a:pPr marL="0" indent="0">
              <a:buNone/>
            </a:pPr>
            <a:r>
              <a:rPr lang="en-CA" b="1" dirty="0" smtClean="0"/>
              <a:t>Detection:</a:t>
            </a:r>
          </a:p>
          <a:p>
            <a:r>
              <a:rPr lang="en-CA" dirty="0" smtClean="0"/>
              <a:t>Serological tests</a:t>
            </a:r>
          </a:p>
          <a:p>
            <a:r>
              <a:rPr lang="en-CA" dirty="0" smtClean="0"/>
              <a:t>RT-PCR</a:t>
            </a:r>
          </a:p>
          <a:p>
            <a:r>
              <a:rPr lang="en-CA" dirty="0" smtClean="0"/>
              <a:t>Viral isolation</a:t>
            </a:r>
          </a:p>
          <a:p>
            <a:pPr marL="0" indent="0">
              <a:buNone/>
            </a:pPr>
            <a:endParaRPr lang="en-CA" dirty="0"/>
          </a:p>
        </p:txBody>
      </p:sp>
      <p:sp>
        <p:nvSpPr>
          <p:cNvPr id="5" name="Slide Number Placeholder 4"/>
          <p:cNvSpPr>
            <a:spLocks noGrp="1"/>
          </p:cNvSpPr>
          <p:nvPr>
            <p:ph type="sldNum" sz="quarter" idx="12"/>
          </p:nvPr>
        </p:nvSpPr>
        <p:spPr/>
        <p:txBody>
          <a:bodyPr/>
          <a:lstStyle/>
          <a:p>
            <a:fld id="{C4E7A136-B623-44AA-A653-F7B0DDAA2C31}" type="slidenum">
              <a:rPr lang="en-US" smtClean="0"/>
              <a:t>18</a:t>
            </a:fld>
            <a:endParaRPr lang="en-US"/>
          </a:p>
        </p:txBody>
      </p:sp>
      <p:pic>
        <p:nvPicPr>
          <p:cNvPr id="6" name="Picture 5"/>
          <p:cNvPicPr>
            <a:picLocks noChangeAspect="1"/>
          </p:cNvPicPr>
          <p:nvPr/>
        </p:nvPicPr>
        <p:blipFill>
          <a:blip r:embed="rId3"/>
          <a:stretch>
            <a:fillRect/>
          </a:stretch>
        </p:blipFill>
        <p:spPr>
          <a:xfrm>
            <a:off x="6019800" y="3930905"/>
            <a:ext cx="5000625" cy="2790586"/>
          </a:xfrm>
          <a:prstGeom prst="rect">
            <a:avLst/>
          </a:prstGeom>
        </p:spPr>
      </p:pic>
    </p:spTree>
    <p:extLst>
      <p:ext uri="{BB962C8B-B14F-4D97-AF65-F5344CB8AC3E}">
        <p14:creationId xmlns:p14="http://schemas.microsoft.com/office/powerpoint/2010/main" val="15264582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76775" y="903860"/>
            <a:ext cx="7373725" cy="5530293"/>
          </a:xfrm>
        </p:spPr>
      </p:pic>
      <p:sp>
        <p:nvSpPr>
          <p:cNvPr id="2" name="Title 1"/>
          <p:cNvSpPr>
            <a:spLocks noGrp="1"/>
          </p:cNvSpPr>
          <p:nvPr>
            <p:ph type="title"/>
          </p:nvPr>
        </p:nvSpPr>
        <p:spPr/>
        <p:txBody>
          <a:bodyPr/>
          <a:lstStyle/>
          <a:p>
            <a:r>
              <a:rPr lang="en-CA" b="1" dirty="0">
                <a:latin typeface="+mn-lt"/>
              </a:rPr>
              <a:t>HPAI </a:t>
            </a:r>
            <a:r>
              <a:rPr lang="en-CA" b="1" dirty="0" smtClean="0">
                <a:latin typeface="+mn-lt"/>
              </a:rPr>
              <a:t>in Canada Update</a:t>
            </a:r>
            <a:endParaRPr lang="en-CA" b="1" dirty="0">
              <a:latin typeface="+mn-lt"/>
            </a:endParaRPr>
          </a:p>
        </p:txBody>
      </p:sp>
      <p:sp>
        <p:nvSpPr>
          <p:cNvPr id="3" name="Content Placeholder 2"/>
          <p:cNvSpPr>
            <a:spLocks noGrp="1"/>
          </p:cNvSpPr>
          <p:nvPr>
            <p:ph sz="half" idx="1"/>
          </p:nvPr>
        </p:nvSpPr>
        <p:spPr>
          <a:xfrm>
            <a:off x="310324" y="1800225"/>
            <a:ext cx="4789715" cy="4332945"/>
          </a:xfrm>
        </p:spPr>
        <p:txBody>
          <a:bodyPr>
            <a:normAutofit fontScale="92500" lnSpcReduction="20000"/>
          </a:bodyPr>
          <a:lstStyle/>
          <a:p>
            <a:pPr marL="0" indent="0">
              <a:buNone/>
            </a:pPr>
            <a:r>
              <a:rPr lang="en-CA" dirty="0"/>
              <a:t>As of </a:t>
            </a:r>
            <a:r>
              <a:rPr lang="en-CA" dirty="0" smtClean="0"/>
              <a:t>Feb 17, 2023:</a:t>
            </a:r>
            <a:endParaRPr lang="en-CA" dirty="0"/>
          </a:p>
          <a:p>
            <a:r>
              <a:rPr lang="en-CA" dirty="0"/>
              <a:t>Total of </a:t>
            </a:r>
            <a:r>
              <a:rPr lang="en-CA" dirty="0" smtClean="0"/>
              <a:t>299 </a:t>
            </a:r>
            <a:r>
              <a:rPr lang="en-CA" dirty="0"/>
              <a:t>infected premises</a:t>
            </a:r>
          </a:p>
          <a:p>
            <a:r>
              <a:rPr lang="en-CA" dirty="0" smtClean="0"/>
              <a:t>93 </a:t>
            </a:r>
            <a:r>
              <a:rPr lang="en-CA" dirty="0"/>
              <a:t>currently active</a:t>
            </a:r>
          </a:p>
          <a:p>
            <a:r>
              <a:rPr lang="en-CA" dirty="0" smtClean="0"/>
              <a:t>&gt;</a:t>
            </a:r>
            <a:r>
              <a:rPr lang="en-CA" dirty="0"/>
              <a:t>7</a:t>
            </a:r>
            <a:r>
              <a:rPr lang="en-CA" dirty="0" smtClean="0"/>
              <a:t> </a:t>
            </a:r>
            <a:r>
              <a:rPr lang="en-CA" dirty="0"/>
              <a:t>million </a:t>
            </a:r>
            <a:r>
              <a:rPr lang="en-CA" dirty="0" smtClean="0"/>
              <a:t>birds</a:t>
            </a:r>
          </a:p>
          <a:p>
            <a:pPr marL="0" indent="0">
              <a:buNone/>
            </a:pPr>
            <a:endParaRPr lang="en-CA" dirty="0" smtClean="0"/>
          </a:p>
          <a:p>
            <a:pPr marL="0" indent="0">
              <a:buNone/>
            </a:pPr>
            <a:r>
              <a:rPr lang="en-CA" dirty="0" smtClean="0"/>
              <a:t>Increasing mammalian detections of H5N1</a:t>
            </a:r>
          </a:p>
          <a:p>
            <a:r>
              <a:rPr lang="en-CA" dirty="0" smtClean="0"/>
              <a:t>Mink to mink transmission in </a:t>
            </a:r>
            <a:r>
              <a:rPr lang="en-CA" dirty="0"/>
              <a:t>S</a:t>
            </a:r>
            <a:r>
              <a:rPr lang="en-CA" dirty="0" smtClean="0"/>
              <a:t>pain</a:t>
            </a:r>
          </a:p>
          <a:p>
            <a:r>
              <a:rPr lang="en-CA" dirty="0" smtClean="0"/>
              <a:t>Sea lion to Sea lion transmission in Peru</a:t>
            </a:r>
            <a:endParaRPr lang="en-CA" dirty="0"/>
          </a:p>
        </p:txBody>
      </p:sp>
      <p:sp>
        <p:nvSpPr>
          <p:cNvPr id="5" name="Slide Number Placeholder 4"/>
          <p:cNvSpPr>
            <a:spLocks noGrp="1"/>
          </p:cNvSpPr>
          <p:nvPr>
            <p:ph type="sldNum" sz="quarter" idx="12"/>
          </p:nvPr>
        </p:nvSpPr>
        <p:spPr/>
        <p:txBody>
          <a:bodyPr/>
          <a:lstStyle/>
          <a:p>
            <a:fld id="{C4E7A136-B623-44AA-A653-F7B0DDAA2C31}" type="slidenum">
              <a:rPr lang="en-US" smtClean="0"/>
              <a:t>19</a:t>
            </a:fld>
            <a:endParaRPr lang="en-US"/>
          </a:p>
        </p:txBody>
      </p:sp>
    </p:spTree>
    <p:extLst>
      <p:ext uri="{BB962C8B-B14F-4D97-AF65-F5344CB8AC3E}">
        <p14:creationId xmlns:p14="http://schemas.microsoft.com/office/powerpoint/2010/main" val="23919935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a:latin typeface="+mn-lt"/>
              </a:rPr>
              <a:t>ASF spread – </a:t>
            </a:r>
            <a:r>
              <a:rPr lang="en-CA" b="1" dirty="0" smtClean="0">
                <a:latin typeface="+mn-lt"/>
              </a:rPr>
              <a:t>Q4 &gt;</a:t>
            </a:r>
            <a:r>
              <a:rPr lang="en-CA" b="1" dirty="0">
                <a:latin typeface="+mn-lt"/>
              </a:rPr>
              <a:t> </a:t>
            </a:r>
            <a:r>
              <a:rPr lang="en-CA" b="1" dirty="0" smtClean="0">
                <a:latin typeface="+mn-lt"/>
              </a:rPr>
              <a:t>846 </a:t>
            </a:r>
            <a:r>
              <a:rPr lang="en-CA" b="1" dirty="0">
                <a:latin typeface="+mn-lt"/>
              </a:rPr>
              <a:t>events reported (</a:t>
            </a:r>
            <a:r>
              <a:rPr lang="en-CA" b="1" i="1" dirty="0">
                <a:latin typeface="+mn-lt"/>
                <a:hlinkClick r:id="rId3"/>
              </a:rPr>
              <a:t>Empress </a:t>
            </a:r>
            <a:r>
              <a:rPr lang="en-CA" b="1" i="1" dirty="0" err="1">
                <a:latin typeface="+mn-lt"/>
                <a:hlinkClick r:id="rId3"/>
              </a:rPr>
              <a:t>i</a:t>
            </a:r>
            <a:r>
              <a:rPr lang="en-CA" b="1" dirty="0">
                <a:latin typeface="+mn-lt"/>
              </a:rPr>
              <a:t>) in </a:t>
            </a:r>
            <a:r>
              <a:rPr lang="en-CA" b="1" dirty="0" smtClean="0">
                <a:latin typeface="+mn-lt"/>
              </a:rPr>
              <a:t>Q1 </a:t>
            </a:r>
            <a:r>
              <a:rPr lang="en-CA" b="1" dirty="0">
                <a:latin typeface="+mn-lt"/>
              </a:rPr>
              <a:t>so far - </a:t>
            </a:r>
            <a:r>
              <a:rPr lang="en-CA" b="1" dirty="0" smtClean="0">
                <a:latin typeface="+mn-lt"/>
              </a:rPr>
              <a:t>507</a:t>
            </a:r>
            <a:endParaRPr lang="en-US" b="1" dirty="0">
              <a:latin typeface="+mn-lt"/>
            </a:endParaRPr>
          </a:p>
        </p:txBody>
      </p:sp>
      <p:pic>
        <p:nvPicPr>
          <p:cNvPr id="8" name="Content Placeholder 7"/>
          <p:cNvPicPr>
            <a:picLocks noGrp="1" noChangeAspect="1"/>
          </p:cNvPicPr>
          <p:nvPr>
            <p:ph sz="half" idx="1"/>
          </p:nvPr>
        </p:nvPicPr>
        <p:blipFill>
          <a:blip r:embed="rId4"/>
          <a:stretch>
            <a:fillRect/>
          </a:stretch>
        </p:blipFill>
        <p:spPr>
          <a:xfrm>
            <a:off x="402178" y="2449236"/>
            <a:ext cx="5402511" cy="4408764"/>
          </a:xfrm>
          <a:prstGeom prst="rect">
            <a:avLst/>
          </a:prstGeom>
        </p:spPr>
      </p:pic>
      <p:pic>
        <p:nvPicPr>
          <p:cNvPr id="7" name="Content Placeholder 6"/>
          <p:cNvPicPr>
            <a:picLocks noGrp="1" noChangeAspect="1"/>
          </p:cNvPicPr>
          <p:nvPr>
            <p:ph sz="half" idx="2"/>
          </p:nvPr>
        </p:nvPicPr>
        <p:blipFill>
          <a:blip r:embed="rId5"/>
          <a:stretch>
            <a:fillRect/>
          </a:stretch>
        </p:blipFill>
        <p:spPr>
          <a:xfrm>
            <a:off x="6139969" y="2449236"/>
            <a:ext cx="6052031" cy="4408764"/>
          </a:xfrm>
          <a:prstGeom prst="rect">
            <a:avLst/>
          </a:prstGeom>
        </p:spPr>
      </p:pic>
      <p:sp>
        <p:nvSpPr>
          <p:cNvPr id="4" name="Slide Number Placeholder 3"/>
          <p:cNvSpPr>
            <a:spLocks noGrp="1"/>
          </p:cNvSpPr>
          <p:nvPr>
            <p:ph type="sldNum" sz="quarter" idx="12"/>
          </p:nvPr>
        </p:nvSpPr>
        <p:spPr/>
        <p:txBody>
          <a:bodyPr/>
          <a:lstStyle/>
          <a:p>
            <a:fld id="{C4E7A136-B623-44AA-A653-F7B0DDAA2C31}" type="slidenum">
              <a:rPr lang="en-US" smtClean="0"/>
              <a:t>2</a:t>
            </a:fld>
            <a:endParaRPr lang="en-US"/>
          </a:p>
        </p:txBody>
      </p:sp>
    </p:spTree>
    <p:extLst>
      <p:ext uri="{BB962C8B-B14F-4D97-AF65-F5344CB8AC3E}">
        <p14:creationId xmlns:p14="http://schemas.microsoft.com/office/powerpoint/2010/main" val="27367578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smtClean="0">
                <a:latin typeface="+mn-lt"/>
                <a:hlinkClick r:id="rId2"/>
              </a:rPr>
              <a:t>ASF in the Czech Republic</a:t>
            </a:r>
            <a:endParaRPr lang="en-CA" b="1" dirty="0">
              <a:latin typeface="+mn-lt"/>
            </a:endParaRPr>
          </a:p>
        </p:txBody>
      </p:sp>
      <p:sp>
        <p:nvSpPr>
          <p:cNvPr id="3" name="Content Placeholder 2"/>
          <p:cNvSpPr>
            <a:spLocks noGrp="1"/>
          </p:cNvSpPr>
          <p:nvPr>
            <p:ph sz="half" idx="1"/>
          </p:nvPr>
        </p:nvSpPr>
        <p:spPr/>
        <p:txBody>
          <a:bodyPr>
            <a:normAutofit/>
          </a:bodyPr>
          <a:lstStyle/>
          <a:p>
            <a:r>
              <a:rPr lang="en-CA" dirty="0" smtClean="0"/>
              <a:t>December 2</a:t>
            </a:r>
            <a:r>
              <a:rPr lang="en-CA" baseline="30000" dirty="0" smtClean="0"/>
              <a:t>nd</a:t>
            </a:r>
            <a:r>
              <a:rPr lang="en-CA" dirty="0" smtClean="0"/>
              <a:t>: Detection in a Wild Boar piglet for first time since April 2018</a:t>
            </a:r>
          </a:p>
          <a:p>
            <a:r>
              <a:rPr lang="en-CA" dirty="0"/>
              <a:t>&lt; 3km from the Polish border</a:t>
            </a:r>
          </a:p>
          <a:p>
            <a:r>
              <a:rPr lang="en-CA" dirty="0"/>
              <a:t>&lt; 30 km from German border</a:t>
            </a:r>
          </a:p>
          <a:p>
            <a:pPr marL="0" indent="0">
              <a:buNone/>
            </a:pPr>
            <a:endParaRPr lang="en-CA" dirty="0" smtClean="0"/>
          </a:p>
          <a:p>
            <a:r>
              <a:rPr lang="en-CA" dirty="0" smtClean="0"/>
              <a:t>Czech Republic had declared freedom from ASF </a:t>
            </a:r>
            <a:r>
              <a:rPr lang="en-CA" smtClean="0"/>
              <a:t>in </a:t>
            </a:r>
            <a:r>
              <a:rPr lang="en-CA" smtClean="0"/>
              <a:t>2019</a:t>
            </a:r>
            <a:endParaRPr lang="en-CA" dirty="0" smtClean="0"/>
          </a:p>
          <a:p>
            <a:pPr marL="0" indent="0">
              <a:buNone/>
            </a:pPr>
            <a:endParaRPr lang="en-CA" dirty="0"/>
          </a:p>
          <a:p>
            <a:endParaRPr lang="en-CA" dirty="0" smtClean="0"/>
          </a:p>
          <a:p>
            <a:endParaRPr lang="en-CA" dirty="0"/>
          </a:p>
        </p:txBody>
      </p:sp>
      <p:pic>
        <p:nvPicPr>
          <p:cNvPr id="7" name="Content Placeholder 6"/>
          <p:cNvPicPr>
            <a:picLocks noGrp="1" noChangeAspect="1"/>
          </p:cNvPicPr>
          <p:nvPr>
            <p:ph sz="half" idx="2"/>
          </p:nvPr>
        </p:nvPicPr>
        <p:blipFill>
          <a:blip r:embed="rId3"/>
          <a:stretch>
            <a:fillRect/>
          </a:stretch>
        </p:blipFill>
        <p:spPr>
          <a:xfrm>
            <a:off x="6472642" y="1422435"/>
            <a:ext cx="5404726" cy="4843018"/>
          </a:xfrm>
          <a:prstGeom prst="rect">
            <a:avLst/>
          </a:prstGeom>
        </p:spPr>
      </p:pic>
      <p:sp>
        <p:nvSpPr>
          <p:cNvPr id="5" name="Slide Number Placeholder 4"/>
          <p:cNvSpPr>
            <a:spLocks noGrp="1"/>
          </p:cNvSpPr>
          <p:nvPr>
            <p:ph type="sldNum" sz="quarter" idx="12"/>
          </p:nvPr>
        </p:nvSpPr>
        <p:spPr/>
        <p:txBody>
          <a:bodyPr/>
          <a:lstStyle/>
          <a:p>
            <a:fld id="{C4E7A136-B623-44AA-A653-F7B0DDAA2C31}" type="slidenum">
              <a:rPr lang="en-US" smtClean="0"/>
              <a:t>3</a:t>
            </a:fld>
            <a:endParaRPr lang="en-US"/>
          </a:p>
        </p:txBody>
      </p:sp>
    </p:spTree>
    <p:extLst>
      <p:ext uri="{BB962C8B-B14F-4D97-AF65-F5344CB8AC3E}">
        <p14:creationId xmlns:p14="http://schemas.microsoft.com/office/powerpoint/2010/main" val="33250494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smtClean="0">
                <a:latin typeface="+mn-lt"/>
                <a:hlinkClick r:id="rId3"/>
              </a:rPr>
              <a:t>ASF in the Czech Republic</a:t>
            </a:r>
            <a:endParaRPr lang="en-CA" b="1" dirty="0">
              <a:latin typeface="+mn-lt"/>
            </a:endParaRPr>
          </a:p>
        </p:txBody>
      </p:sp>
      <p:sp>
        <p:nvSpPr>
          <p:cNvPr id="3" name="Content Placeholder 2"/>
          <p:cNvSpPr>
            <a:spLocks noGrp="1"/>
          </p:cNvSpPr>
          <p:nvPr>
            <p:ph idx="1"/>
          </p:nvPr>
        </p:nvSpPr>
        <p:spPr/>
        <p:txBody>
          <a:bodyPr>
            <a:normAutofit/>
          </a:bodyPr>
          <a:lstStyle/>
          <a:p>
            <a:pPr marL="0" indent="0">
              <a:buNone/>
            </a:pPr>
            <a:r>
              <a:rPr lang="en-CA" dirty="0"/>
              <a:t>Declared an infected area of 200 square kilometers</a:t>
            </a:r>
          </a:p>
          <a:p>
            <a:r>
              <a:rPr lang="en-CA" dirty="0"/>
              <a:t>Entering forests is restricted</a:t>
            </a:r>
          </a:p>
          <a:p>
            <a:r>
              <a:rPr lang="en-CA" dirty="0"/>
              <a:t>Hunting wild boar is </a:t>
            </a:r>
            <a:r>
              <a:rPr lang="en-CA" dirty="0" smtClean="0"/>
              <a:t>prohibited</a:t>
            </a:r>
          </a:p>
          <a:p>
            <a:r>
              <a:rPr lang="en-CA" dirty="0" smtClean="0"/>
              <a:t>Game hunting and feeding wild boar prohibited</a:t>
            </a:r>
            <a:endParaRPr lang="en-CA" dirty="0"/>
          </a:p>
          <a:p>
            <a:r>
              <a:rPr lang="en-CA" dirty="0"/>
              <a:t>Inventory of all pigs </a:t>
            </a:r>
            <a:r>
              <a:rPr lang="en-CA" dirty="0" smtClean="0"/>
              <a:t>required</a:t>
            </a:r>
            <a:endParaRPr lang="en-CA" dirty="0"/>
          </a:p>
          <a:p>
            <a:r>
              <a:rPr lang="en-CA" dirty="0"/>
              <a:t>All non-commercial pigs slaughtered</a:t>
            </a:r>
          </a:p>
          <a:p>
            <a:r>
              <a:rPr lang="en-CA" dirty="0"/>
              <a:t>No outdoor housing of pigs</a:t>
            </a:r>
          </a:p>
          <a:p>
            <a:endParaRPr lang="en-CA" dirty="0" smtClean="0"/>
          </a:p>
          <a:p>
            <a:endParaRPr lang="en-CA" dirty="0"/>
          </a:p>
        </p:txBody>
      </p:sp>
      <p:sp>
        <p:nvSpPr>
          <p:cNvPr id="5" name="Slide Number Placeholder 4"/>
          <p:cNvSpPr>
            <a:spLocks noGrp="1"/>
          </p:cNvSpPr>
          <p:nvPr>
            <p:ph type="sldNum" sz="quarter" idx="12"/>
          </p:nvPr>
        </p:nvSpPr>
        <p:spPr/>
        <p:txBody>
          <a:bodyPr/>
          <a:lstStyle/>
          <a:p>
            <a:fld id="{C4E7A136-B623-44AA-A653-F7B0DDAA2C31}" type="slidenum">
              <a:rPr lang="en-US" smtClean="0"/>
              <a:t>4</a:t>
            </a:fld>
            <a:endParaRPr lang="en-US"/>
          </a:p>
        </p:txBody>
      </p:sp>
    </p:spTree>
    <p:extLst>
      <p:ext uri="{BB962C8B-B14F-4D97-AF65-F5344CB8AC3E}">
        <p14:creationId xmlns:p14="http://schemas.microsoft.com/office/powerpoint/2010/main" val="41941903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800" b="1" dirty="0">
                <a:latin typeface="+mn-lt"/>
                <a:hlinkClick r:id="rId3"/>
              </a:rPr>
              <a:t>Viruses | Free Full-Text | Experimental Infection of Domestic Pigs with an African Swine Fever Virus Field Strain Isolated in 2021 from the Dominican Republic (mdpi.com)</a:t>
            </a:r>
            <a:endParaRPr lang="en-CA" sz="2800" b="1" dirty="0">
              <a:latin typeface="+mn-lt"/>
            </a:endParaRPr>
          </a:p>
        </p:txBody>
      </p:sp>
      <p:pic>
        <p:nvPicPr>
          <p:cNvPr id="7" name="Content Placeholder 6"/>
          <p:cNvPicPr>
            <a:picLocks noGrp="1" noChangeAspect="1"/>
          </p:cNvPicPr>
          <p:nvPr>
            <p:ph sz="half" idx="1"/>
          </p:nvPr>
        </p:nvPicPr>
        <p:blipFill>
          <a:blip r:embed="rId4" cstate="screen">
            <a:extLst>
              <a:ext uri="{28A0092B-C50C-407E-A947-70E740481C1C}">
                <a14:useLocalDpi xmlns:a14="http://schemas.microsoft.com/office/drawing/2010/main" val="0"/>
              </a:ext>
            </a:extLst>
          </a:blip>
          <a:stretch>
            <a:fillRect/>
          </a:stretch>
        </p:blipFill>
        <p:spPr>
          <a:xfrm>
            <a:off x="511092" y="1667723"/>
            <a:ext cx="1381443" cy="1381443"/>
          </a:xfrm>
        </p:spPr>
      </p:pic>
      <p:pic>
        <p:nvPicPr>
          <p:cNvPr id="8" name="Content Placeholder 7"/>
          <p:cNvPicPr>
            <a:picLocks noGrp="1" noChangeAspect="1"/>
          </p:cNvPicPr>
          <p:nvPr>
            <p:ph sz="half" idx="2"/>
          </p:nvPr>
        </p:nvPicPr>
        <p:blipFill>
          <a:blip r:embed="rId5" cstate="screen">
            <a:extLst>
              <a:ext uri="{28A0092B-C50C-407E-A947-70E740481C1C}">
                <a14:useLocalDpi xmlns:a14="http://schemas.microsoft.com/office/drawing/2010/main" val="0"/>
              </a:ext>
            </a:extLst>
          </a:blip>
          <a:stretch>
            <a:fillRect/>
          </a:stretch>
        </p:blipFill>
        <p:spPr>
          <a:xfrm>
            <a:off x="7924958" y="1798212"/>
            <a:ext cx="1371283" cy="1371283"/>
          </a:xfrm>
        </p:spPr>
      </p:pic>
      <p:sp>
        <p:nvSpPr>
          <p:cNvPr id="4" name="Slide Number Placeholder 3"/>
          <p:cNvSpPr>
            <a:spLocks noGrp="1"/>
          </p:cNvSpPr>
          <p:nvPr>
            <p:ph type="sldNum" sz="quarter" idx="12"/>
          </p:nvPr>
        </p:nvSpPr>
        <p:spPr/>
        <p:txBody>
          <a:bodyPr/>
          <a:lstStyle/>
          <a:p>
            <a:fld id="{C4E7A136-B623-44AA-A653-F7B0DDAA2C31}" type="slidenum">
              <a:rPr lang="en-US" smtClean="0"/>
              <a:t>5</a:t>
            </a:fld>
            <a:endParaRPr lang="en-US"/>
          </a:p>
        </p:txBody>
      </p:sp>
      <p:pic>
        <p:nvPicPr>
          <p:cNvPr id="9" name="Picture 8"/>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2872538" y="1707448"/>
            <a:ext cx="1384194" cy="1384194"/>
          </a:xfrm>
          <a:prstGeom prst="rect">
            <a:avLst/>
          </a:prstGeom>
        </p:spPr>
      </p:pic>
      <p:sp>
        <p:nvSpPr>
          <p:cNvPr id="10" name="TextBox 9"/>
          <p:cNvSpPr txBox="1"/>
          <p:nvPr/>
        </p:nvSpPr>
        <p:spPr>
          <a:xfrm>
            <a:off x="588206" y="2862885"/>
            <a:ext cx="1549976" cy="646331"/>
          </a:xfrm>
          <a:prstGeom prst="rect">
            <a:avLst/>
          </a:prstGeom>
          <a:noFill/>
        </p:spPr>
        <p:txBody>
          <a:bodyPr wrap="none" rtlCol="0">
            <a:spAutoFit/>
          </a:bodyPr>
          <a:lstStyle/>
          <a:p>
            <a:r>
              <a:rPr lang="en-CA" dirty="0" smtClean="0"/>
              <a:t>Intra Muscular</a:t>
            </a:r>
          </a:p>
          <a:p>
            <a:r>
              <a:rPr lang="en-CA" dirty="0"/>
              <a:t>I</a:t>
            </a:r>
            <a:r>
              <a:rPr lang="en-CA" dirty="0" smtClean="0"/>
              <a:t>njection</a:t>
            </a:r>
            <a:endParaRPr lang="en-CA" dirty="0"/>
          </a:p>
        </p:txBody>
      </p:sp>
      <p:sp>
        <p:nvSpPr>
          <p:cNvPr id="11" name="TextBox 10"/>
          <p:cNvSpPr txBox="1"/>
          <p:nvPr/>
        </p:nvSpPr>
        <p:spPr>
          <a:xfrm>
            <a:off x="8064872" y="3224368"/>
            <a:ext cx="1091453" cy="646331"/>
          </a:xfrm>
          <a:prstGeom prst="rect">
            <a:avLst/>
          </a:prstGeom>
          <a:noFill/>
        </p:spPr>
        <p:txBody>
          <a:bodyPr wrap="none" rtlCol="0">
            <a:spAutoFit/>
          </a:bodyPr>
          <a:lstStyle/>
          <a:p>
            <a:r>
              <a:rPr lang="en-CA" dirty="0" smtClean="0"/>
              <a:t>Oro-nasal</a:t>
            </a:r>
          </a:p>
          <a:p>
            <a:r>
              <a:rPr lang="en-CA" dirty="0" smtClean="0"/>
              <a:t>injection</a:t>
            </a:r>
            <a:endParaRPr lang="en-CA" dirty="0"/>
          </a:p>
        </p:txBody>
      </p:sp>
      <p:sp>
        <p:nvSpPr>
          <p:cNvPr id="12" name="TextBox 11"/>
          <p:cNvSpPr txBox="1"/>
          <p:nvPr/>
        </p:nvSpPr>
        <p:spPr>
          <a:xfrm>
            <a:off x="2805268" y="2972460"/>
            <a:ext cx="2473754" cy="923330"/>
          </a:xfrm>
          <a:prstGeom prst="rect">
            <a:avLst/>
          </a:prstGeom>
          <a:noFill/>
        </p:spPr>
        <p:txBody>
          <a:bodyPr wrap="square" rtlCol="0">
            <a:spAutoFit/>
          </a:bodyPr>
          <a:lstStyle/>
          <a:p>
            <a:r>
              <a:rPr lang="en-CA" dirty="0" smtClean="0"/>
              <a:t>Controls -  </a:t>
            </a:r>
          </a:p>
          <a:p>
            <a:r>
              <a:rPr lang="en-CA" dirty="0" smtClean="0"/>
              <a:t>Cohabitation with IM injected animals</a:t>
            </a:r>
            <a:endParaRPr lang="en-CA" dirty="0"/>
          </a:p>
        </p:txBody>
      </p:sp>
      <p:sp>
        <p:nvSpPr>
          <p:cNvPr id="14" name="Right Arrow 13"/>
          <p:cNvSpPr/>
          <p:nvPr/>
        </p:nvSpPr>
        <p:spPr>
          <a:xfrm rot="5400000">
            <a:off x="316363" y="4461853"/>
            <a:ext cx="1631175" cy="46158"/>
          </a:xfrm>
          <a:prstGeom prst="right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6" name="Straight Connector 15"/>
          <p:cNvCxnSpPr/>
          <p:nvPr/>
        </p:nvCxnSpPr>
        <p:spPr>
          <a:xfrm>
            <a:off x="7417536" y="1771302"/>
            <a:ext cx="52383" cy="1898042"/>
          </a:xfrm>
          <a:prstGeom prst="line">
            <a:avLst/>
          </a:prstGeom>
          <a:ln w="15875"/>
        </p:spPr>
        <p:style>
          <a:lnRef idx="1">
            <a:schemeClr val="dk1"/>
          </a:lnRef>
          <a:fillRef idx="0">
            <a:schemeClr val="dk1"/>
          </a:fillRef>
          <a:effectRef idx="0">
            <a:schemeClr val="dk1"/>
          </a:effectRef>
          <a:fontRef idx="minor">
            <a:schemeClr val="tx1"/>
          </a:fontRef>
        </p:style>
      </p:cxnSp>
      <p:graphicFrame>
        <p:nvGraphicFramePr>
          <p:cNvPr id="18" name="Diagram 17"/>
          <p:cNvGraphicFramePr/>
          <p:nvPr>
            <p:extLst>
              <p:ext uri="{D42A27DB-BD31-4B8C-83A1-F6EECF244321}">
                <p14:modId xmlns:p14="http://schemas.microsoft.com/office/powerpoint/2010/main" val="2656700894"/>
              </p:ext>
            </p:extLst>
          </p:nvPr>
        </p:nvGraphicFramePr>
        <p:xfrm>
          <a:off x="308008" y="5177561"/>
          <a:ext cx="11132152" cy="153088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9" name="Right Arrow 18"/>
          <p:cNvSpPr/>
          <p:nvPr/>
        </p:nvSpPr>
        <p:spPr>
          <a:xfrm rot="5400000">
            <a:off x="2887105" y="4599752"/>
            <a:ext cx="1305661" cy="95876"/>
          </a:xfrm>
          <a:prstGeom prst="right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ight Arrow 19"/>
          <p:cNvSpPr/>
          <p:nvPr/>
        </p:nvSpPr>
        <p:spPr>
          <a:xfrm rot="1323671">
            <a:off x="4325616" y="4591930"/>
            <a:ext cx="3243664" cy="103213"/>
          </a:xfrm>
          <a:prstGeom prst="right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ight Arrow 20"/>
          <p:cNvSpPr/>
          <p:nvPr/>
        </p:nvSpPr>
        <p:spPr>
          <a:xfrm rot="962308">
            <a:off x="4718939" y="4562651"/>
            <a:ext cx="5112572" cy="85081"/>
          </a:xfrm>
          <a:prstGeom prst="right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ight Arrow 22"/>
          <p:cNvSpPr/>
          <p:nvPr/>
        </p:nvSpPr>
        <p:spPr>
          <a:xfrm rot="3450353" flipV="1">
            <a:off x="8641384" y="4430024"/>
            <a:ext cx="1797921" cy="84797"/>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ight Arrow 23"/>
          <p:cNvSpPr/>
          <p:nvPr/>
        </p:nvSpPr>
        <p:spPr>
          <a:xfrm rot="9471231" flipV="1">
            <a:off x="4201693" y="4534481"/>
            <a:ext cx="4010406" cy="45719"/>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ight Arrow 24"/>
          <p:cNvSpPr/>
          <p:nvPr/>
        </p:nvSpPr>
        <p:spPr>
          <a:xfrm rot="9820329">
            <a:off x="1796390" y="4489395"/>
            <a:ext cx="6288480" cy="58454"/>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TextBox 25"/>
          <p:cNvSpPr txBox="1"/>
          <p:nvPr/>
        </p:nvSpPr>
        <p:spPr>
          <a:xfrm>
            <a:off x="3062407" y="2134363"/>
            <a:ext cx="821059" cy="369332"/>
          </a:xfrm>
          <a:prstGeom prst="rect">
            <a:avLst/>
          </a:prstGeom>
          <a:noFill/>
        </p:spPr>
        <p:txBody>
          <a:bodyPr wrap="none" rtlCol="0">
            <a:spAutoFit/>
          </a:bodyPr>
          <a:lstStyle/>
          <a:p>
            <a:r>
              <a:rPr lang="en-CA" dirty="0" smtClean="0">
                <a:solidFill>
                  <a:schemeClr val="bg1"/>
                </a:solidFill>
              </a:rPr>
              <a:t>24 h pi</a:t>
            </a:r>
            <a:endParaRPr lang="en-CA" dirty="0">
              <a:solidFill>
                <a:schemeClr val="bg1"/>
              </a:solidFill>
            </a:endParaRPr>
          </a:p>
        </p:txBody>
      </p:sp>
    </p:spTree>
    <p:extLst>
      <p:ext uri="{BB962C8B-B14F-4D97-AF65-F5344CB8AC3E}">
        <p14:creationId xmlns:p14="http://schemas.microsoft.com/office/powerpoint/2010/main" val="1525601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501"/>
            <a:ext cx="10515600" cy="1325563"/>
          </a:xfrm>
        </p:spPr>
        <p:txBody>
          <a:bodyPr>
            <a:noAutofit/>
          </a:bodyPr>
          <a:lstStyle/>
          <a:p>
            <a:r>
              <a:rPr lang="en-US" sz="2800" b="1" dirty="0">
                <a:latin typeface="+mn-lt"/>
                <a:hlinkClick r:id="rId3"/>
              </a:rPr>
              <a:t>Pathogens | Free Full-Text | Artificial Insemination as an Alternative Transmission Route for African Swine Fever Virus (mdpi.com)</a:t>
            </a:r>
            <a:endParaRPr lang="en-CA" sz="2800" b="1" dirty="0">
              <a:latin typeface="+mn-lt"/>
            </a:endParaRPr>
          </a:p>
        </p:txBody>
      </p:sp>
      <p:pic>
        <p:nvPicPr>
          <p:cNvPr id="5" name="Content Placeholder 4"/>
          <p:cNvPicPr>
            <a:picLocks noGrp="1" noChangeAspect="1"/>
          </p:cNvPicPr>
          <p:nvPr>
            <p:ph idx="1"/>
          </p:nvPr>
        </p:nvPicPr>
        <p:blipFill>
          <a:blip r:embed="rId4" cstate="screen">
            <a:extLst>
              <a:ext uri="{28A0092B-C50C-407E-A947-70E740481C1C}">
                <a14:useLocalDpi xmlns:a14="http://schemas.microsoft.com/office/drawing/2010/main" val="0"/>
              </a:ext>
            </a:extLst>
          </a:blip>
          <a:stretch>
            <a:fillRect/>
          </a:stretch>
        </p:blipFill>
        <p:spPr>
          <a:xfrm>
            <a:off x="2350377" y="1183907"/>
            <a:ext cx="7997584" cy="5674093"/>
          </a:xfrm>
        </p:spPr>
      </p:pic>
      <p:sp>
        <p:nvSpPr>
          <p:cNvPr id="4" name="Slide Number Placeholder 3"/>
          <p:cNvSpPr>
            <a:spLocks noGrp="1"/>
          </p:cNvSpPr>
          <p:nvPr>
            <p:ph type="sldNum" sz="quarter" idx="12"/>
          </p:nvPr>
        </p:nvSpPr>
        <p:spPr/>
        <p:txBody>
          <a:bodyPr/>
          <a:lstStyle/>
          <a:p>
            <a:fld id="{C4E7A136-B623-44AA-A653-F7B0DDAA2C31}" type="slidenum">
              <a:rPr lang="en-US" smtClean="0"/>
              <a:t>6</a:t>
            </a:fld>
            <a:endParaRPr lang="en-US"/>
          </a:p>
        </p:txBody>
      </p:sp>
    </p:spTree>
    <p:extLst>
      <p:ext uri="{BB962C8B-B14F-4D97-AF65-F5344CB8AC3E}">
        <p14:creationId xmlns:p14="http://schemas.microsoft.com/office/powerpoint/2010/main" val="3745012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4E7A136-B623-44AA-A653-F7B0DDAA2C31}" type="slidenum">
              <a:rPr lang="en-US" smtClean="0"/>
              <a:t>7</a:t>
            </a:fld>
            <a:endParaRPr lang="en-US"/>
          </a:p>
        </p:txBody>
      </p:sp>
      <p:sp>
        <p:nvSpPr>
          <p:cNvPr id="6" name="Title 5"/>
          <p:cNvSpPr>
            <a:spLocks noGrp="1"/>
          </p:cNvSpPr>
          <p:nvPr>
            <p:ph type="title" idx="4294967295"/>
          </p:nvPr>
        </p:nvSpPr>
        <p:spPr>
          <a:xfrm>
            <a:off x="739877" y="288925"/>
            <a:ext cx="10613923" cy="1325563"/>
          </a:xfrm>
        </p:spPr>
        <p:txBody>
          <a:bodyPr/>
          <a:lstStyle/>
          <a:p>
            <a:r>
              <a:rPr lang="en-CA" b="1" dirty="0">
                <a:latin typeface="+mn-lt"/>
              </a:rPr>
              <a:t>ASF Vaccine – Vietnam Update</a:t>
            </a:r>
          </a:p>
        </p:txBody>
      </p:sp>
      <p:graphicFrame>
        <p:nvGraphicFramePr>
          <p:cNvPr id="5" name="Content Placeholder 3" descr="SmartArt timeline">
            <a:extLst>
              <a:ext uri="{FF2B5EF4-FFF2-40B4-BE49-F238E27FC236}">
                <a16:creationId xmlns:a16="http://schemas.microsoft.com/office/drawing/2014/main" id="{EA7FA95D-F68C-41B4-9C90-A59AFF8D1005}"/>
              </a:ext>
            </a:extLst>
          </p:cNvPr>
          <p:cNvGraphicFramePr>
            <a:graphicFrameLocks/>
          </p:cNvGraphicFramePr>
          <p:nvPr>
            <p:extLst>
              <p:ext uri="{D42A27DB-BD31-4B8C-83A1-F6EECF244321}">
                <p14:modId xmlns:p14="http://schemas.microsoft.com/office/powerpoint/2010/main" val="1946355063"/>
              </p:ext>
            </p:extLst>
          </p:nvPr>
        </p:nvGraphicFramePr>
        <p:xfrm>
          <a:off x="370702" y="679622"/>
          <a:ext cx="11714206" cy="5547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5749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latin typeface="+mn-lt"/>
                <a:hlinkClick r:id="rId3"/>
              </a:rPr>
              <a:t>Great Britain pig quarterly report: disease surveillance and emerging threats (publishing.service.gov.uk)</a:t>
            </a:r>
            <a:endParaRPr lang="en-CA" sz="2800" b="1" dirty="0">
              <a:latin typeface="+mn-lt"/>
            </a:endParaRPr>
          </a:p>
        </p:txBody>
      </p:sp>
      <p:sp>
        <p:nvSpPr>
          <p:cNvPr id="3" name="Content Placeholder 2"/>
          <p:cNvSpPr>
            <a:spLocks noGrp="1"/>
          </p:cNvSpPr>
          <p:nvPr>
            <p:ph sz="half" idx="1"/>
          </p:nvPr>
        </p:nvSpPr>
        <p:spPr/>
        <p:txBody>
          <a:bodyPr>
            <a:normAutofit fontScale="92500" lnSpcReduction="20000"/>
          </a:bodyPr>
          <a:lstStyle/>
          <a:p>
            <a:r>
              <a:rPr lang="en-CA" dirty="0" smtClean="0"/>
              <a:t>1</a:t>
            </a:r>
            <a:r>
              <a:rPr lang="en-CA" baseline="30000" dirty="0" smtClean="0"/>
              <a:t>st</a:t>
            </a:r>
            <a:r>
              <a:rPr lang="en-CA" dirty="0" smtClean="0"/>
              <a:t> detections of Seneca Valley Virus in UK</a:t>
            </a:r>
          </a:p>
          <a:p>
            <a:r>
              <a:rPr lang="en-CA" dirty="0" smtClean="0"/>
              <a:t>5 commercial breeding facilities between June and September</a:t>
            </a:r>
          </a:p>
          <a:p>
            <a:r>
              <a:rPr lang="en-CA" dirty="0" smtClean="0"/>
              <a:t>Strain shares a common ancestor with an SVV strain from the US</a:t>
            </a:r>
          </a:p>
          <a:p>
            <a:r>
              <a:rPr lang="en-CA" dirty="0" smtClean="0"/>
              <a:t>Negative tests for SVV in:</a:t>
            </a:r>
          </a:p>
          <a:p>
            <a:pPr lvl="1"/>
            <a:r>
              <a:rPr lang="en-CA" dirty="0" smtClean="0"/>
              <a:t>Feed and soy bean meal samples</a:t>
            </a:r>
          </a:p>
          <a:p>
            <a:pPr lvl="1"/>
            <a:r>
              <a:rPr lang="en-CA" dirty="0" smtClean="0"/>
              <a:t>Boars supplying semen tested negative</a:t>
            </a:r>
          </a:p>
          <a:p>
            <a:r>
              <a:rPr lang="en-CA" dirty="0" smtClean="0"/>
              <a:t>No imported animals on the farms</a:t>
            </a:r>
          </a:p>
          <a:p>
            <a:r>
              <a:rPr lang="en-CA" dirty="0" smtClean="0"/>
              <a:t>No indication of the source of the infection</a:t>
            </a:r>
          </a:p>
        </p:txBody>
      </p:sp>
      <p:pic>
        <p:nvPicPr>
          <p:cNvPr id="6" name="Content Placeholder 5"/>
          <p:cNvPicPr>
            <a:picLocks noGrp="1" noChangeAspect="1"/>
          </p:cNvPicPr>
          <p:nvPr>
            <p:ph sz="half" idx="2"/>
          </p:nvPr>
        </p:nvPicPr>
        <p:blipFill>
          <a:blip r:embed="rId4"/>
          <a:stretch>
            <a:fillRect/>
          </a:stretch>
        </p:blipFill>
        <p:spPr>
          <a:xfrm>
            <a:off x="6647198" y="1519179"/>
            <a:ext cx="3459330" cy="2740595"/>
          </a:xfrm>
          <a:prstGeom prst="rect">
            <a:avLst/>
          </a:prstGeom>
        </p:spPr>
      </p:pic>
      <p:sp>
        <p:nvSpPr>
          <p:cNvPr id="4" name="Slide Number Placeholder 3"/>
          <p:cNvSpPr>
            <a:spLocks noGrp="1"/>
          </p:cNvSpPr>
          <p:nvPr>
            <p:ph type="sldNum" sz="quarter" idx="12"/>
          </p:nvPr>
        </p:nvSpPr>
        <p:spPr/>
        <p:txBody>
          <a:bodyPr/>
          <a:lstStyle/>
          <a:p>
            <a:fld id="{C4E7A136-B623-44AA-A653-F7B0DDAA2C31}" type="slidenum">
              <a:rPr lang="en-US" smtClean="0"/>
              <a:t>8</a:t>
            </a:fld>
            <a:endParaRPr lang="en-US"/>
          </a:p>
        </p:txBody>
      </p:sp>
      <p:pic>
        <p:nvPicPr>
          <p:cNvPr id="7" name="Picture 6"/>
          <p:cNvPicPr>
            <a:picLocks noChangeAspect="1"/>
          </p:cNvPicPr>
          <p:nvPr/>
        </p:nvPicPr>
        <p:blipFill>
          <a:blip r:embed="rId5"/>
          <a:stretch>
            <a:fillRect/>
          </a:stretch>
        </p:blipFill>
        <p:spPr>
          <a:xfrm>
            <a:off x="8787865" y="3248650"/>
            <a:ext cx="3129213" cy="3472841"/>
          </a:xfrm>
          <a:prstGeom prst="rect">
            <a:avLst/>
          </a:prstGeom>
        </p:spPr>
      </p:pic>
    </p:spTree>
    <p:extLst>
      <p:ext uri="{BB962C8B-B14F-4D97-AF65-F5344CB8AC3E}">
        <p14:creationId xmlns:p14="http://schemas.microsoft.com/office/powerpoint/2010/main" val="26007648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hlinkClick r:id="rId3"/>
              </a:rPr>
              <a:t>MPox (</a:t>
            </a:r>
            <a:r>
              <a:rPr lang="en-US" b="1" dirty="0" err="1">
                <a:latin typeface="+mn-lt"/>
                <a:hlinkClick r:id="rId3"/>
              </a:rPr>
              <a:t>monkeypox</a:t>
            </a:r>
            <a:r>
              <a:rPr lang="en-US" b="1" dirty="0">
                <a:latin typeface="+mn-lt"/>
                <a:hlinkClick r:id="rId3"/>
              </a:rPr>
              <a:t>) - WOAH - World </a:t>
            </a:r>
            <a:r>
              <a:rPr lang="en-US" b="1" dirty="0" err="1">
                <a:latin typeface="+mn-lt"/>
                <a:hlinkClick r:id="rId3"/>
              </a:rPr>
              <a:t>Organisation</a:t>
            </a:r>
            <a:r>
              <a:rPr lang="en-US" b="1" dirty="0">
                <a:latin typeface="+mn-lt"/>
                <a:hlinkClick r:id="rId3"/>
              </a:rPr>
              <a:t> for Animal Health</a:t>
            </a:r>
            <a:endParaRPr lang="en-CA" b="1" dirty="0">
              <a:latin typeface="+mn-lt"/>
            </a:endParaRPr>
          </a:p>
        </p:txBody>
      </p:sp>
      <p:sp>
        <p:nvSpPr>
          <p:cNvPr id="5" name="Content Placeholder 4"/>
          <p:cNvSpPr>
            <a:spLocks noGrp="1"/>
          </p:cNvSpPr>
          <p:nvPr>
            <p:ph sz="half" idx="1"/>
          </p:nvPr>
        </p:nvSpPr>
        <p:spPr/>
        <p:txBody>
          <a:bodyPr>
            <a:normAutofit fontScale="92500" lnSpcReduction="10000"/>
          </a:bodyPr>
          <a:lstStyle/>
          <a:p>
            <a:r>
              <a:rPr lang="en-CA" dirty="0" smtClean="0"/>
              <a:t>Follow up to September 2022 report of </a:t>
            </a:r>
            <a:r>
              <a:rPr lang="en-CA" dirty="0" err="1" smtClean="0"/>
              <a:t>mpox</a:t>
            </a:r>
            <a:r>
              <a:rPr lang="en-CA" dirty="0" smtClean="0"/>
              <a:t> in piglets in DRC</a:t>
            </a:r>
          </a:p>
          <a:p>
            <a:r>
              <a:rPr lang="en-CA" dirty="0" smtClean="0"/>
              <a:t>2 ½ month old piglets</a:t>
            </a:r>
          </a:p>
          <a:p>
            <a:pPr lvl="1"/>
            <a:r>
              <a:rPr lang="en-CA" dirty="0" smtClean="0"/>
              <a:t>1 died and buried</a:t>
            </a:r>
          </a:p>
          <a:p>
            <a:pPr lvl="1"/>
            <a:r>
              <a:rPr lang="en-CA" dirty="0" smtClean="0"/>
              <a:t>1 with wounds, vesicles and scabs</a:t>
            </a:r>
          </a:p>
          <a:p>
            <a:pPr lvl="1"/>
            <a:endParaRPr lang="en-CA" dirty="0"/>
          </a:p>
          <a:p>
            <a:r>
              <a:rPr lang="en-CA" dirty="0" smtClean="0"/>
              <a:t>2</a:t>
            </a:r>
            <a:r>
              <a:rPr lang="en-CA" baseline="30000" dirty="0" smtClean="0"/>
              <a:t>nd</a:t>
            </a:r>
            <a:r>
              <a:rPr lang="en-CA" dirty="0" smtClean="0"/>
              <a:t> piglet necropsied</a:t>
            </a:r>
          </a:p>
          <a:p>
            <a:r>
              <a:rPr lang="en-CA" dirty="0" smtClean="0"/>
              <a:t>Blood samples and swabs taken from three other piglets</a:t>
            </a:r>
          </a:p>
        </p:txBody>
      </p:sp>
      <p:sp>
        <p:nvSpPr>
          <p:cNvPr id="6" name="Content Placeholder 5"/>
          <p:cNvSpPr>
            <a:spLocks noGrp="1"/>
          </p:cNvSpPr>
          <p:nvPr>
            <p:ph sz="half" idx="2"/>
          </p:nvPr>
        </p:nvSpPr>
        <p:spPr/>
        <p:txBody>
          <a:bodyPr>
            <a:normAutofit fontScale="92500" lnSpcReduction="10000"/>
          </a:bodyPr>
          <a:lstStyle/>
          <a:p>
            <a:r>
              <a:rPr lang="en-CA" dirty="0" smtClean="0"/>
              <a:t>PCR positives for </a:t>
            </a:r>
            <a:r>
              <a:rPr lang="en-CA" dirty="0" err="1" smtClean="0"/>
              <a:t>mpox</a:t>
            </a:r>
            <a:r>
              <a:rPr lang="en-CA" dirty="0" smtClean="0"/>
              <a:t> at two laboratories in DRC</a:t>
            </a:r>
          </a:p>
          <a:p>
            <a:r>
              <a:rPr lang="en-CA" dirty="0" smtClean="0"/>
              <a:t>Blood samples and swabs taken from the breeder’s family members and neighbors</a:t>
            </a:r>
          </a:p>
          <a:p>
            <a:r>
              <a:rPr lang="en-CA" dirty="0" smtClean="0"/>
              <a:t>Cannot rule out contamination by humans</a:t>
            </a:r>
          </a:p>
          <a:p>
            <a:r>
              <a:rPr lang="en-CA" dirty="0" smtClean="0"/>
              <a:t>Source of disease remains unknown</a:t>
            </a:r>
            <a:endParaRPr lang="en-CA" dirty="0"/>
          </a:p>
          <a:p>
            <a:r>
              <a:rPr lang="en-CA" dirty="0" smtClean="0"/>
              <a:t>No further investigation conducted due to lack of financial means</a:t>
            </a:r>
          </a:p>
        </p:txBody>
      </p:sp>
      <p:sp>
        <p:nvSpPr>
          <p:cNvPr id="4" name="Slide Number Placeholder 3"/>
          <p:cNvSpPr>
            <a:spLocks noGrp="1"/>
          </p:cNvSpPr>
          <p:nvPr>
            <p:ph type="sldNum" sz="quarter" idx="12"/>
          </p:nvPr>
        </p:nvSpPr>
        <p:spPr/>
        <p:txBody>
          <a:bodyPr/>
          <a:lstStyle/>
          <a:p>
            <a:fld id="{C4E7A136-B623-44AA-A653-F7B0DDAA2C31}" type="slidenum">
              <a:rPr lang="en-US" smtClean="0"/>
              <a:t>9</a:t>
            </a:fld>
            <a:endParaRPr lang="en-US"/>
          </a:p>
        </p:txBody>
      </p:sp>
    </p:spTree>
    <p:extLst>
      <p:ext uri="{BB962C8B-B14F-4D97-AF65-F5344CB8AC3E}">
        <p14:creationId xmlns:p14="http://schemas.microsoft.com/office/powerpoint/2010/main" val="46801803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9953</TotalTime>
  <Words>2041</Words>
  <Application>Microsoft Office PowerPoint</Application>
  <PresentationFormat>Widescreen</PresentationFormat>
  <Paragraphs>257</Paragraphs>
  <Slides>19</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Symbol</vt:lpstr>
      <vt:lpstr>1_Office Theme</vt:lpstr>
      <vt:lpstr>Community for Emerging and Zoonotic Diseases Signals of Interest for CSHIN Q4</vt:lpstr>
      <vt:lpstr>ASF spread – Q4 &gt; 846 events reported (Empress i) in Q1 so far - 507</vt:lpstr>
      <vt:lpstr>ASF in the Czech Republic</vt:lpstr>
      <vt:lpstr>ASF in the Czech Republic</vt:lpstr>
      <vt:lpstr>Viruses | Free Full-Text | Experimental Infection of Domestic Pigs with an African Swine Fever Virus Field Strain Isolated in 2021 from the Dominican Republic (mdpi.com)</vt:lpstr>
      <vt:lpstr>Pathogens | Free Full-Text | Artificial Insemination as an Alternative Transmission Route for African Swine Fever Virus (mdpi.com)</vt:lpstr>
      <vt:lpstr>ASF Vaccine – Vietnam Update</vt:lpstr>
      <vt:lpstr>Great Britain pig quarterly report: disease surveillance and emerging threats (publishing.service.gov.uk)</vt:lpstr>
      <vt:lpstr>MPox (monkeypox) - WOAH - World Organisation for Animal Health</vt:lpstr>
      <vt:lpstr>SHIC Follows-Up on APP15 Outbreak and Finds Unique Results – Swine Health Information Center</vt:lpstr>
      <vt:lpstr>SHIC Follows-Up on APP15 Outbreak and Finds Unique Results – Swine Health Information Center</vt:lpstr>
      <vt:lpstr>SHIC Follows-Up on APP15 Outbreak and Finds Unique Results – Swine Health Information Center</vt:lpstr>
      <vt:lpstr>December SHIC report:  High level of PRRS circulating in US</vt:lpstr>
      <vt:lpstr>Does the PRRS virus have the ability to percolate through our soils? (nationalhogfarmer.com)</vt:lpstr>
      <vt:lpstr>Assessment of temperature and holding times to inactivate PRRSV and PEDV on contaminated surfaces commonly found in supply entry rooms in swine farms </vt:lpstr>
      <vt:lpstr>Pathogens | Free Full-Text | Getah Virus (Alphavirus): An Emerging, Spreading Zoonotic Virus (mdpi.com)</vt:lpstr>
      <vt:lpstr>Pathogens | Free Full-Text | Getah Virus (Alphavirus): An Emerging, Spreading Zoonotic Virus (mdpi.com)</vt:lpstr>
      <vt:lpstr>Pathogens | Free Full-Text | Getah Virus (Alphavirus): An Emerging, Spreading Zoonotic Virus (mdpi.com)</vt:lpstr>
      <vt:lpstr>HPAI in Canada Update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lastModifiedBy>Osborn, Andrea (CFIA/ACIA)</cp:lastModifiedBy>
  <cp:revision>122</cp:revision>
  <dcterms:created xsi:type="dcterms:W3CDTF">2020-02-07T23:34:08Z</dcterms:created>
  <dcterms:modified xsi:type="dcterms:W3CDTF">2023-02-27T23:14:22Z</dcterms:modified>
</cp:coreProperties>
</file>