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23" r:id="rId2"/>
    <p:sldId id="342" r:id="rId3"/>
    <p:sldId id="426" r:id="rId4"/>
    <p:sldId id="422" r:id="rId5"/>
    <p:sldId id="427" r:id="rId6"/>
    <p:sldId id="428" r:id="rId7"/>
    <p:sldId id="430" r:id="rId8"/>
    <p:sldId id="431" r:id="rId9"/>
    <p:sldId id="432" r:id="rId10"/>
    <p:sldId id="434" r:id="rId11"/>
    <p:sldId id="435" r:id="rId12"/>
    <p:sldId id="429" r:id="rId13"/>
    <p:sldId id="43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OA" lastIdx="8" clrIdx="0">
    <p:extLst>
      <p:ext uri="{19B8F6BF-5375-455C-9EA6-DF929625EA0E}">
        <p15:presenceInfo xmlns:p15="http://schemas.microsoft.com/office/powerpoint/2012/main" userId="S-1-5-21-409781135-2326927470-69082124-100004" providerId="AD"/>
      </p:ext>
    </p:extLst>
  </p:cmAuthor>
  <p:cmAuthor id="2" name="Zana Dukadzinac" initials="ZD" lastIdx="1" clrIdx="1">
    <p:extLst>
      <p:ext uri="{19B8F6BF-5375-455C-9EA6-DF929625EA0E}">
        <p15:presenceInfo xmlns:p15="http://schemas.microsoft.com/office/powerpoint/2012/main" userId="S-1-5-21-409781135-2326927470-69082124-143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3" autoAdjust="0"/>
    <p:restoredTop sz="74516" autoAdjust="0"/>
  </p:normalViewPr>
  <p:slideViewPr>
    <p:cSldViewPr snapToGrid="0">
      <p:cViewPr varScale="1">
        <p:scale>
          <a:sx n="62" d="100"/>
          <a:sy n="62" d="100"/>
        </p:scale>
        <p:origin x="47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37450-37FE-407B-836B-3B9A8027C1E1}" type="datetimeFigureOut">
              <a:rPr lang="en-US" smtClean="0"/>
              <a:t>2024-02-29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B6564-B9C5-4BEE-A019-13E96C68B1A5}" type="slidenum">
              <a:rPr lang="en-US" smtClean="0"/>
              <a:t>‹#›</a:t>
            </a:fld>
            <a:endParaRPr lang="en-US"/>
          </a:p>
        </p:txBody>
      </p:sp>
    </p:spTree>
    <p:extLst>
      <p:ext uri="{BB962C8B-B14F-4D97-AF65-F5344CB8AC3E}">
        <p14:creationId xmlns:p14="http://schemas.microsoft.com/office/powerpoint/2010/main" val="258861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B6564-B9C5-4BEE-A019-13E96C68B1A5}" type="slidenum">
              <a:rPr lang="en-US" smtClean="0"/>
              <a:t>1</a:t>
            </a:fld>
            <a:endParaRPr lang="en-US"/>
          </a:p>
        </p:txBody>
      </p:sp>
    </p:spTree>
    <p:extLst>
      <p:ext uri="{BB962C8B-B14F-4D97-AF65-F5344CB8AC3E}">
        <p14:creationId xmlns:p14="http://schemas.microsoft.com/office/powerpoint/2010/main" val="408766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Environmental sampling for APP15 genetic material was primarily detected in avenues of human traffic (door handles, barn entry floor) and deadstock collection sites (rendering pile).  Except for week eight, APP was not detected by PCR in any feeders or waterers. None of the PCR-positive environmental samples yielded isolates on culture. The environmental viability of APP could not be adequately determined due to the high degree of environmental bacterial contamination and further laboratory investigation of APP viability was performed.</a:t>
            </a:r>
          </a:p>
          <a:p>
            <a:pPr fontAlgn="base"/>
            <a:r>
              <a:rPr lang="en-US" sz="1200" b="0" i="0" kern="1200" dirty="0" smtClean="0">
                <a:solidFill>
                  <a:schemeClr val="tx1"/>
                </a:solidFill>
                <a:effectLst/>
                <a:latin typeface="+mn-lt"/>
                <a:ea typeface="+mn-ea"/>
                <a:cs typeface="+mn-cs"/>
              </a:rPr>
              <a:t>Objective 3 compared the longitudinal viability of APP15, for outbreak and historical strains, to APP1 at different temperatures, surfaces, and organic matrices. Survival of each strain on different surfaces (concrete, stainless steel, and rubber) and in different substrates (water, fecal slurry, and horse serum-NAD) was evaluated at six time points post-inoculation (four and eight hours, one, two, three, and seven days) at four temperature set points (-20°C, 4°C, 25°C, 37°C).</a:t>
            </a:r>
          </a:p>
          <a:p>
            <a:pPr fontAlgn="base"/>
            <a:r>
              <a:rPr lang="en-US" sz="1200" b="0" i="0" kern="1200" dirty="0" smtClean="0">
                <a:solidFill>
                  <a:schemeClr val="tx1"/>
                </a:solidFill>
                <a:effectLst/>
                <a:latin typeface="+mn-lt"/>
                <a:ea typeface="+mn-ea"/>
                <a:cs typeface="+mn-cs"/>
              </a:rPr>
              <a:t>For the laboratory comparison of APP serotypes, this study is the first to observe differences in stability across serotypes and the impact of solid substrates on stability when exposed to cooler or freezing conditions. Concrete surfaces exhibited the longest stability for APP15 and APP1 with all strains surviving up to seven days post inoculation at -20ºC, and up to 48 hours at 4ºC with APP1 and APP15h surviving up to 72 hours. Rubber and stainless-steel surfaces exhibited viability at 4ºC and 25°C, but not at 37°C. The results of this benchtop study support previous APP persistence research showing decreased stability in warmer conditions, with relatively prolonged persistence at 4°C and -20°C.</a:t>
            </a:r>
          </a:p>
          <a:p>
            <a:pPr fontAlgn="base"/>
            <a:r>
              <a:rPr lang="en-US" sz="1200" b="0" i="0" kern="1200" dirty="0" smtClean="0">
                <a:solidFill>
                  <a:schemeClr val="tx1"/>
                </a:solidFill>
                <a:effectLst/>
                <a:latin typeface="+mn-lt"/>
                <a:ea typeface="+mn-ea"/>
                <a:cs typeface="+mn-cs"/>
              </a:rPr>
              <a:t>While the outbreak strain of APP15 did not exhibit enhanced persistence compared to other serotypes, contributing factors to the spread and geographic persistence of this bacterium could include PCR detection at rendering piles, increased survival on concrete and rubber surfaces under laboratory conditions, and cold ambient temperatures during the winter 2021 outbreak. Together, the studies reported here generate new important knowledge related to APP ecology and epidemiology that can have important implications for disease diagnosis, monitoring and surveillance, and biosecurity practices.</a:t>
            </a:r>
          </a:p>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10</a:t>
            </a:fld>
            <a:endParaRPr lang="en-US"/>
          </a:p>
        </p:txBody>
      </p:sp>
    </p:spTree>
    <p:extLst>
      <p:ext uri="{BB962C8B-B14F-4D97-AF65-F5344CB8AC3E}">
        <p14:creationId xmlns:p14="http://schemas.microsoft.com/office/powerpoint/2010/main" val="3265996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 domestic birds in Canada we have had greater than 50% decline in cases</a:t>
            </a:r>
            <a:r>
              <a:rPr lang="en-CA" baseline="0" dirty="0" smtClean="0"/>
              <a:t> in 2023 compared to 2022.</a:t>
            </a:r>
          </a:p>
          <a:p>
            <a:endParaRPr lang="en-CA" baseline="0" dirty="0" smtClean="0"/>
          </a:p>
          <a:p>
            <a:r>
              <a:rPr lang="en-CA" baseline="0" dirty="0" smtClean="0"/>
              <a:t>In the spring of 2023 Quebec (in brown bars on the graph) was affected the most, whereas in Fall of 2023 BC, Alberta and Saskatchewan were most affected and the fall peak is just as high as it was the previous two years.</a:t>
            </a:r>
          </a:p>
          <a:p>
            <a:endParaRPr lang="en-CA" baseline="0" dirty="0" smtClean="0"/>
          </a:p>
          <a:p>
            <a:r>
              <a:rPr lang="en-CA" baseline="0" dirty="0" smtClean="0"/>
              <a:t>It is important to note, that there </a:t>
            </a:r>
            <a:r>
              <a:rPr lang="en-US" baseline="0" dirty="0" smtClean="0"/>
              <a:t>was an overrepresentation of turkeys and ducks in commercial infected premises in 2022 and 2023.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662094C-1496-489D-B497-1131CF2A6BE1}" type="slidenum">
              <a:rPr lang="en-CA" smtClean="0"/>
              <a:t>11</a:t>
            </a:fld>
            <a:endParaRPr lang="en-CA"/>
          </a:p>
        </p:txBody>
      </p:sp>
    </p:spTree>
    <p:extLst>
      <p:ext uri="{BB962C8B-B14F-4D97-AF65-F5344CB8AC3E}">
        <p14:creationId xmlns:p14="http://schemas.microsoft.com/office/powerpoint/2010/main" val="2147429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13</a:t>
            </a:fld>
            <a:endParaRPr lang="en-US"/>
          </a:p>
        </p:txBody>
      </p:sp>
    </p:spTree>
    <p:extLst>
      <p:ext uri="{BB962C8B-B14F-4D97-AF65-F5344CB8AC3E}">
        <p14:creationId xmlns:p14="http://schemas.microsoft.com/office/powerpoint/2010/main" val="3012653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BFFB6564-B9C5-4BEE-A019-13E96C68B1A5}" type="slidenum">
              <a:rPr lang="en-US" smtClean="0"/>
              <a:t>2</a:t>
            </a:fld>
            <a:endParaRPr lang="en-US"/>
          </a:p>
        </p:txBody>
      </p:sp>
    </p:spTree>
    <p:extLst>
      <p:ext uri="{BB962C8B-B14F-4D97-AF65-F5344CB8AC3E}">
        <p14:creationId xmlns:p14="http://schemas.microsoft.com/office/powerpoint/2010/main" val="139437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3</a:t>
            </a:fld>
            <a:endParaRPr lang="en-US"/>
          </a:p>
        </p:txBody>
      </p:sp>
    </p:spTree>
    <p:extLst>
      <p:ext uri="{BB962C8B-B14F-4D97-AF65-F5344CB8AC3E}">
        <p14:creationId xmlns:p14="http://schemas.microsoft.com/office/powerpoint/2010/main" val="542959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Restriction zones (RZ) I and II were adopted 30 November 2023 in Commission Implementing Regulation EU 2023/2708, amending Annexes I and II to Implementing Regulation (EU) 2023/594. The established infected zone was adapted and now corresponds to the RZ II, and a further restricted zone corresponding to the RZ I was adopted. All necessary measures according to Commission Delegated Regulation (EU) 2020/687 are being applied. Containment measures have been successful so far, the restriction zone II has been fenced in and culling of remaining wild boars is ongoing. In accordance with the WOAH Terrestrial Animal Health Code, Article 15.1.4.3, Sweden is still considered to be free from ASF in domestic pigs and captive wild pigs, as the confirmed cases are wild suidae. The virus has been characterized by gene sequencing as Genotype 2. Update on 19 February 2024: In total, samples from 62 wild boars have been positive for ASF in a very limited area of the restriction zone II, up to and including 18 February 2024.</a:t>
            </a: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4</a:t>
            </a:fld>
            <a:endParaRPr lang="en-US"/>
          </a:p>
        </p:txBody>
      </p:sp>
    </p:spTree>
    <p:extLst>
      <p:ext uri="{BB962C8B-B14F-4D97-AF65-F5344CB8AC3E}">
        <p14:creationId xmlns:p14="http://schemas.microsoft.com/office/powerpoint/2010/main" val="260525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case in Italy</a:t>
            </a:r>
            <a:r>
              <a:rPr lang="en-US" baseline="0" dirty="0" smtClean="0"/>
              <a:t> is absolutely f</a:t>
            </a:r>
            <a:r>
              <a:rPr lang="en-US" dirty="0" smtClean="0"/>
              <a:t>ood fraud – the product had</a:t>
            </a:r>
            <a:r>
              <a:rPr lang="en-US" baseline="0" dirty="0" smtClean="0"/>
              <a:t> </a:t>
            </a:r>
            <a:r>
              <a:rPr lang="en-US" dirty="0" smtClean="0"/>
              <a:t>two labels, Chinese and Italian. Chinese label indicated pork and poultry present. Italian said vegetarian. </a:t>
            </a:r>
          </a:p>
          <a:p>
            <a:endParaRPr lang="en-CA" dirty="0" smtClean="0"/>
          </a:p>
          <a:p>
            <a:r>
              <a:rPr lang="en-CA" dirty="0" smtClean="0"/>
              <a:t>Huge volumes of illegal pork are being found</a:t>
            </a:r>
            <a:r>
              <a:rPr lang="en-CA" baseline="0" dirty="0" smtClean="0"/>
              <a:t> at the Dover point of Entry in the UK.</a:t>
            </a:r>
            <a:endParaRPr lang="en-CA" dirty="0" smtClean="0"/>
          </a:p>
          <a:p>
            <a:endParaRPr lang="en-CA" dirty="0" smtClean="0"/>
          </a:p>
          <a:p>
            <a:r>
              <a:rPr lang="en-CA" dirty="0" smtClean="0"/>
              <a:t>China is not reporting</a:t>
            </a:r>
            <a:r>
              <a:rPr lang="en-CA" baseline="0" dirty="0" smtClean="0"/>
              <a:t> ASF cases, they stopped reporting in 2022. However, ASF is absolutely being detected in food products coming out of China. </a:t>
            </a:r>
          </a:p>
          <a:p>
            <a:endParaRPr lang="en-CA" baseline="0" dirty="0" smtClean="0"/>
          </a:p>
          <a:p>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5</a:t>
            </a:fld>
            <a:endParaRPr lang="en-US"/>
          </a:p>
        </p:txBody>
      </p:sp>
    </p:spTree>
    <p:extLst>
      <p:ext uri="{BB962C8B-B14F-4D97-AF65-F5344CB8AC3E}">
        <p14:creationId xmlns:p14="http://schemas.microsoft.com/office/powerpoint/2010/main" val="264336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Spain also reported a human case of H1N1v influenza in a human, however, this person worked on a swine farm. They</a:t>
            </a:r>
            <a:r>
              <a:rPr lang="en-CA" baseline="0" dirty="0" smtClean="0"/>
              <a:t> have recovered and none of their contacts, nor other workers on the farm, developed disease.</a:t>
            </a: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6</a:t>
            </a:fld>
            <a:endParaRPr lang="en-US"/>
          </a:p>
        </p:txBody>
      </p:sp>
    </p:spTree>
    <p:extLst>
      <p:ext uri="{BB962C8B-B14F-4D97-AF65-F5344CB8AC3E}">
        <p14:creationId xmlns:p14="http://schemas.microsoft.com/office/powerpoint/2010/main" val="395653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7</a:t>
            </a:fld>
            <a:endParaRPr lang="en-US"/>
          </a:p>
        </p:txBody>
      </p:sp>
    </p:spTree>
    <p:extLst>
      <p:ext uri="{BB962C8B-B14F-4D97-AF65-F5344CB8AC3E}">
        <p14:creationId xmlns:p14="http://schemas.microsoft.com/office/powerpoint/2010/main" val="1436363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Objective 1 of the investigation included cross-sectional sampling to determine the serologic status of sow farms supplying pigs to the APP15 affected finisher sites. Serum samples, nasal swabs, and tonsil scrapings were collected from 30 sows (parity 0 and 1) in each sow herd. Serum samples were tested for APP15 antibodies at the ISU Veterinary Diagnostic Lab, using routine procedures. For the sow farms that submitted samples, 15 of 19 farms were serologically negative for APP </a:t>
            </a:r>
            <a:r>
              <a:rPr lang="en-US" sz="1200" b="0" i="0" kern="1200" dirty="0" err="1" smtClean="0">
                <a:solidFill>
                  <a:schemeClr val="tx1"/>
                </a:solidFill>
                <a:effectLst/>
                <a:latin typeface="+mn-lt"/>
                <a:ea typeface="+mn-ea"/>
                <a:cs typeface="+mn-cs"/>
              </a:rPr>
              <a:t>serogroup</a:t>
            </a:r>
            <a:r>
              <a:rPr lang="en-US" sz="1200" b="0" i="0" kern="1200" dirty="0" smtClean="0">
                <a:solidFill>
                  <a:schemeClr val="tx1"/>
                </a:solidFill>
                <a:effectLst/>
                <a:latin typeface="+mn-lt"/>
                <a:ea typeface="+mn-ea"/>
                <a:cs typeface="+mn-cs"/>
              </a:rPr>
              <a:t> 3-6-8-15 suggesting the majority of sow farms providing pigs for sites experiencing outbreaks were free of APP15. The sites receiving pigs from those sources may have been laterally infected with APP15 during the post-weaning period. Unfortunately, incomplete serologic screening of farms and lack of culture and sequencing follow-up made it impossible to confirm whether the isolate originated from an endemically infected sow farm, as opposed to originating from an alternative source of lateral transmission.</a:t>
            </a: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8</a:t>
            </a:fld>
            <a:endParaRPr lang="en-US"/>
          </a:p>
        </p:txBody>
      </p:sp>
    </p:spTree>
    <p:extLst>
      <p:ext uri="{BB962C8B-B14F-4D97-AF65-F5344CB8AC3E}">
        <p14:creationId xmlns:p14="http://schemas.microsoft.com/office/powerpoint/2010/main" val="624818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For Objective 2, a prospective longitudinal study of individually identified finishers was conducted at one Iowa site following a confirmed recent APP15 outbreak. Individually identified pigs were repeatedly sampled weekly to evaluate APP15 persistence in the nasal cavity and tonsils and monitor the development of humoral immunity. These results were compared to oral fluids and environmental swab samples to understand population shedding dynamics and environmental persistence. Environmental swab samples included internal locations including feeders, water nipples, and floors and external locations including rendering area and office door handles.</a:t>
            </a:r>
          </a:p>
          <a:p>
            <a:pPr fontAlgn="base"/>
            <a:r>
              <a:rPr lang="en-US" sz="1200" b="0" i="0" kern="1200" dirty="0" smtClean="0">
                <a:solidFill>
                  <a:schemeClr val="tx1"/>
                </a:solidFill>
                <a:effectLst/>
                <a:latin typeface="+mn-lt"/>
                <a:ea typeface="+mn-ea"/>
                <a:cs typeface="+mn-cs"/>
              </a:rPr>
              <a:t>During the finisher investigations, tonsil scrapings had a higher detection rate than nasal swabs or oral fluid, with positive detection in 95% of sampled pigs across six weekly sampling events ending at eight weeks post-outbreak. PCR of tonsil scrapings were overwhelmingly the most sensitive means of screening for individual carriers long-term. APP detection rate in oral fluids was over 10% by PCR up to eight weeks after the reported outbreak. These results are significant in that they suggest that oral fluids have a more temporally robust utility for post-outbreak population surveillance than previously reported.</a:t>
            </a:r>
          </a:p>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9</a:t>
            </a:fld>
            <a:endParaRPr lang="en-US"/>
          </a:p>
        </p:txBody>
      </p:sp>
    </p:spTree>
    <p:extLst>
      <p:ext uri="{BB962C8B-B14F-4D97-AF65-F5344CB8AC3E}">
        <p14:creationId xmlns:p14="http://schemas.microsoft.com/office/powerpoint/2010/main" val="2232257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64A4D0-3362-4309-BEC0-98317D050795}" type="datetime1">
              <a:rPr lang="en-US" smtClean="0"/>
              <a:t>2024-02-29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05144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CF9E1F-2232-4B88-8F06-7F83C533E506}" type="datetime1">
              <a:rPr lang="en-US" smtClean="0"/>
              <a:t>2024-02-29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83887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158B4-A1F9-4C77-85E0-56A21F40333B}" type="datetime1">
              <a:rPr lang="en-US" smtClean="0"/>
              <a:t>2024-02-29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58668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9271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90A031-662E-4A41-9960-35612D8BFC9E}" type="datetime1">
              <a:rPr lang="en-US" smtClean="0"/>
              <a:t>2024-02-29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3431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31434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428398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12254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CEDC5-1734-46B2-A0D5-62C53D554FF0}" type="datetime1">
              <a:rPr lang="en-US" smtClean="0"/>
              <a:t>2024-02-29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1598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BA07D3-39B0-44ED-BA0B-A69F1FD0EE94}" type="datetime1">
              <a:rPr lang="en-US" smtClean="0"/>
              <a:t>2024-02-29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67921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B119C8-7D86-4B85-8E3E-183D6C2F9EDD}" type="datetime1">
              <a:rPr lang="en-US" smtClean="0"/>
              <a:t>2024-02-29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717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8AE4A-7446-4FA8-A03C-9A4736657142}" type="datetime1">
              <a:rPr lang="en-US" smtClean="0"/>
              <a:t>2024-02-29</a:t>
            </a:fld>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A136-B623-44AA-A653-F7B0DDAA2C31}" type="slidenum">
              <a:rPr lang="en-US" smtClean="0"/>
              <a:t>‹#›</a:t>
            </a:fld>
            <a:endParaRPr lang="en-US"/>
          </a:p>
        </p:txBody>
      </p:sp>
    </p:spTree>
    <p:extLst>
      <p:ext uri="{BB962C8B-B14F-4D97-AF65-F5344CB8AC3E}">
        <p14:creationId xmlns:p14="http://schemas.microsoft.com/office/powerpoint/2010/main" val="66967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ezd.ca/"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swinehealth.org/shic-funded-app-study-defines-outbreak-dynamics-and-environmental-stability-of-bacteria/"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biorxiv.org/content/10.1101/2023.07.06.547957v1" TargetMode="External"/><Relationship Id="rId2" Type="http://schemas.openxmlformats.org/officeDocument/2006/relationships/hyperlink" Target="https://virologyj.biomedcentral.com/articles/10.1186/s12985-023-02181-1" TargetMode="External"/><Relationship Id="rId1" Type="http://schemas.openxmlformats.org/officeDocument/2006/relationships/slideLayout" Target="../slideLayouts/slideLayout2.xml"/><Relationship Id="rId5" Type="http://schemas.openxmlformats.org/officeDocument/2006/relationships/hyperlink" Target="https://iastate.app.box.com/s/guezoj1nslu7hwk0se2m96zdq37r93x0" TargetMode="External"/><Relationship Id="rId4" Type="http://schemas.openxmlformats.org/officeDocument/2006/relationships/hyperlink" Target="https://pubmed.ncbi.nlm.nih.gov/3804348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s://empres-i.apps.fao.org/disease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epochtimes.com/gb/24/2/6/n14174722.ht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www.pig-world.co.uk/news/unprecedented-volumes-of-illegal-meat-seized-at-port-of-dover-highlighting-serious-asf-risk.html" TargetMode="External"/><Relationship Id="rId4" Type="http://schemas.openxmlformats.org/officeDocument/2006/relationships/hyperlink" Target="https://www.cacciapassione.com/en/alarm-throughout-Italy-over-salami-sold-as-vegetarian-but-testing-positive-for-swine-feve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news/ukhsa-detects-human-case-of-influenza-ah1n2v"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www.who.int/emergencies/disease-outbreak-news/item/2024-DON50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swinehealth.org/shic-funded-app-study-defines-outbreak-dynamics-and-environmental-stability-of-bacteria/"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swinehealth.org/shic-funded-app-study-defines-outbreak-dynamics-and-environmental-stability-of-bacteria/"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swinehealth.org/shic-funded-app-study-defines-outbreak-dynamics-and-environmental-stability-of-bacteria/"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0" y="1973829"/>
            <a:ext cx="12192000" cy="1498548"/>
          </a:xfrm>
        </p:spPr>
        <p:txBody>
          <a:bodyPr>
            <a:noAutofit/>
          </a:bodyPr>
          <a:lstStyle/>
          <a:p>
            <a:pPr algn="r"/>
            <a:r>
              <a:rPr lang="fr-FR" sz="2800" b="1" dirty="0" err="1">
                <a:solidFill>
                  <a:schemeClr val="bg1"/>
                </a:solidFill>
                <a:latin typeface="+mn-lt"/>
              </a:rPr>
              <a:t>Community</a:t>
            </a:r>
            <a:r>
              <a:rPr lang="fr-FR" sz="2800" b="1" dirty="0">
                <a:solidFill>
                  <a:schemeClr val="bg1"/>
                </a:solidFill>
                <a:latin typeface="+mn-lt"/>
              </a:rPr>
              <a:t> for Emerging and Zoonotic Diseases</a:t>
            </a:r>
            <a:br>
              <a:rPr lang="fr-FR" sz="2800" b="1" dirty="0">
                <a:solidFill>
                  <a:schemeClr val="bg1"/>
                </a:solidFill>
                <a:latin typeface="+mn-lt"/>
              </a:rPr>
            </a:br>
            <a:r>
              <a:rPr lang="fr-FR" sz="2800" b="1" dirty="0" err="1">
                <a:solidFill>
                  <a:schemeClr val="bg1"/>
                </a:solidFill>
                <a:latin typeface="+mn-lt"/>
              </a:rPr>
              <a:t>Signals</a:t>
            </a:r>
            <a:r>
              <a:rPr lang="fr-FR" sz="2800" b="1" dirty="0">
                <a:solidFill>
                  <a:schemeClr val="bg1"/>
                </a:solidFill>
                <a:latin typeface="+mn-lt"/>
              </a:rPr>
              <a:t> of </a:t>
            </a:r>
            <a:r>
              <a:rPr lang="fr-FR" sz="2800" b="1" dirty="0" err="1">
                <a:solidFill>
                  <a:schemeClr val="bg1"/>
                </a:solidFill>
                <a:latin typeface="+mn-lt"/>
              </a:rPr>
              <a:t>Interest</a:t>
            </a:r>
            <a:r>
              <a:rPr lang="fr-FR" sz="2800" b="1" dirty="0">
                <a:solidFill>
                  <a:schemeClr val="bg1"/>
                </a:solidFill>
                <a:latin typeface="+mn-lt"/>
              </a:rPr>
              <a:t> for CSHIN </a:t>
            </a:r>
            <a:r>
              <a:rPr lang="fr-FR" sz="2800" b="1" dirty="0" smtClean="0">
                <a:solidFill>
                  <a:schemeClr val="bg1"/>
                </a:solidFill>
                <a:latin typeface="+mn-lt"/>
              </a:rPr>
              <a:t>Q4</a:t>
            </a:r>
            <a:endParaRPr lang="en-CA" sz="2000" b="1" i="1" dirty="0">
              <a:solidFill>
                <a:schemeClr val="bg1"/>
              </a:solidFill>
            </a:endParaRPr>
          </a:p>
        </p:txBody>
      </p:sp>
      <p:sp>
        <p:nvSpPr>
          <p:cNvPr id="2" name="Subtitle 1"/>
          <p:cNvSpPr>
            <a:spLocks noGrp="1"/>
          </p:cNvSpPr>
          <p:nvPr>
            <p:ph type="subTitle" idx="1"/>
          </p:nvPr>
        </p:nvSpPr>
        <p:spPr>
          <a:xfrm>
            <a:off x="5500112" y="4075832"/>
            <a:ext cx="6591365" cy="1429439"/>
          </a:xfrm>
        </p:spPr>
        <p:txBody>
          <a:bodyPr>
            <a:normAutofit/>
          </a:bodyPr>
          <a:lstStyle/>
          <a:p>
            <a:pPr algn="r"/>
            <a:r>
              <a:rPr lang="en-CA" b="1" dirty="0" err="1">
                <a:solidFill>
                  <a:schemeClr val="bg1"/>
                </a:solidFill>
              </a:rPr>
              <a:t>Dr</a:t>
            </a:r>
            <a:r>
              <a:rPr lang="en-CA" b="1" dirty="0">
                <a:solidFill>
                  <a:schemeClr val="bg1"/>
                </a:solidFill>
              </a:rPr>
              <a:t> Andrea Osborn</a:t>
            </a:r>
          </a:p>
          <a:p>
            <a:pPr algn="r"/>
            <a:r>
              <a:rPr lang="en-CA" b="1" dirty="0" smtClean="0">
                <a:solidFill>
                  <a:schemeClr val="bg1"/>
                </a:solidFill>
              </a:rPr>
              <a:t>29 February 2024</a:t>
            </a:r>
            <a:endParaRPr lang="en-CA" b="1" dirty="0">
              <a:solidFill>
                <a:schemeClr val="bg1"/>
              </a:solidFill>
            </a:endParaRPr>
          </a:p>
          <a:p>
            <a:pPr algn="r"/>
            <a:endParaRPr lang="en-US" b="1"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7A136-B623-44AA-A653-F7B0DDAA2C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9380333" y="5750265"/>
            <a:ext cx="2811667" cy="646331"/>
          </a:xfrm>
          <a:prstGeom prst="rect">
            <a:avLst/>
          </a:prstGeom>
          <a:noFill/>
        </p:spPr>
        <p:txBody>
          <a:bodyPr wrap="none" rtlCol="0">
            <a:spAutoFit/>
          </a:bodyPr>
          <a:lstStyle/>
          <a:p>
            <a:r>
              <a:rPr lang="en-CA" sz="3600" b="1" dirty="0">
                <a:solidFill>
                  <a:schemeClr val="bg1"/>
                </a:solidFill>
                <a:hlinkClick r:id="rId4"/>
              </a:rPr>
              <a:t>www.cezd.ca</a:t>
            </a:r>
            <a:r>
              <a:rPr lang="en-CA"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555840350"/>
      </p:ext>
    </p:extLst>
  </p:cSld>
  <p:clrMapOvr>
    <a:masterClrMapping/>
  </p:clrMapOvr>
  <mc:AlternateContent xmlns:mc="http://schemas.openxmlformats.org/markup-compatibility/2006" xmlns:p14="http://schemas.microsoft.com/office/powerpoint/2010/main">
    <mc:Choice Requires="p14">
      <p:transition spd="slow" p14:dur="2000" advTm="26445"/>
    </mc:Choice>
    <mc:Fallback xmlns="">
      <p:transition spd="slow" advTm="2644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latin typeface="+mn-lt"/>
                <a:hlinkClick r:id="rId3"/>
              </a:rPr>
              <a:t>SHIC: APP 15 Outbreak Dynamics and Environmental Stability</a:t>
            </a:r>
            <a:endParaRPr lang="en-CA" sz="3200" b="1" dirty="0">
              <a:latin typeface="+mn-lt"/>
            </a:endParaRPr>
          </a:p>
        </p:txBody>
      </p:sp>
      <p:sp>
        <p:nvSpPr>
          <p:cNvPr id="6" name="Text Placeholder 5"/>
          <p:cNvSpPr>
            <a:spLocks noGrp="1"/>
          </p:cNvSpPr>
          <p:nvPr>
            <p:ph type="body" idx="1"/>
          </p:nvPr>
        </p:nvSpPr>
        <p:spPr/>
        <p:txBody>
          <a:bodyPr/>
          <a:lstStyle/>
          <a:p>
            <a:r>
              <a:rPr lang="en-CA" dirty="0" smtClean="0"/>
              <a:t>Objectives</a:t>
            </a:r>
            <a:endParaRPr lang="en-CA" dirty="0"/>
          </a:p>
        </p:txBody>
      </p:sp>
      <p:sp>
        <p:nvSpPr>
          <p:cNvPr id="7" name="Content Placeholder 6"/>
          <p:cNvSpPr>
            <a:spLocks noGrp="1"/>
          </p:cNvSpPr>
          <p:nvPr>
            <p:ph sz="half" idx="2"/>
          </p:nvPr>
        </p:nvSpPr>
        <p:spPr/>
        <p:txBody>
          <a:bodyPr/>
          <a:lstStyle/>
          <a:p>
            <a:r>
              <a:rPr lang="en-CA" dirty="0" smtClean="0"/>
              <a:t>Understand serological status of sows that supplied finishers in outbreak</a:t>
            </a:r>
          </a:p>
          <a:p>
            <a:r>
              <a:rPr lang="en-CA" dirty="0" smtClean="0"/>
              <a:t>Characterizing persistence in recovered finishers</a:t>
            </a:r>
          </a:p>
          <a:p>
            <a:r>
              <a:rPr lang="en-CA" b="1" dirty="0" smtClean="0"/>
              <a:t>Comparison of two APP15 strains with APP1 in the lab</a:t>
            </a:r>
            <a:endParaRPr lang="en-CA" b="1" dirty="0"/>
          </a:p>
        </p:txBody>
      </p:sp>
      <p:sp>
        <p:nvSpPr>
          <p:cNvPr id="8" name="Text Placeholder 7"/>
          <p:cNvSpPr>
            <a:spLocks noGrp="1"/>
          </p:cNvSpPr>
          <p:nvPr>
            <p:ph type="body" sz="quarter" idx="3"/>
          </p:nvPr>
        </p:nvSpPr>
        <p:spPr/>
        <p:txBody>
          <a:bodyPr/>
          <a:lstStyle/>
          <a:p>
            <a:r>
              <a:rPr lang="en-CA" dirty="0" smtClean="0"/>
              <a:t>Differences observed in stability across serotypes</a:t>
            </a:r>
            <a:endParaRPr lang="en-CA" dirty="0"/>
          </a:p>
        </p:txBody>
      </p:sp>
      <p:sp>
        <p:nvSpPr>
          <p:cNvPr id="9" name="Content Placeholder 8"/>
          <p:cNvSpPr>
            <a:spLocks noGrp="1"/>
          </p:cNvSpPr>
          <p:nvPr>
            <p:ph sz="quarter" idx="4"/>
          </p:nvPr>
        </p:nvSpPr>
        <p:spPr/>
        <p:txBody>
          <a:bodyPr>
            <a:normAutofit fontScale="92500" lnSpcReduction="10000"/>
          </a:bodyPr>
          <a:lstStyle/>
          <a:p>
            <a:r>
              <a:rPr lang="en-CA" dirty="0" smtClean="0"/>
              <a:t>Concrete – longest stability</a:t>
            </a:r>
          </a:p>
          <a:p>
            <a:pPr lvl="1"/>
            <a:r>
              <a:rPr lang="en-CA" dirty="0" smtClean="0"/>
              <a:t>7 days @ -20C for APP15 and APP1</a:t>
            </a:r>
          </a:p>
          <a:p>
            <a:pPr lvl="1"/>
            <a:r>
              <a:rPr lang="en-CA" dirty="0" smtClean="0"/>
              <a:t>48 hrs @4C for APP1</a:t>
            </a:r>
          </a:p>
          <a:p>
            <a:pPr lvl="1"/>
            <a:r>
              <a:rPr lang="en-CA" dirty="0" smtClean="0"/>
              <a:t>72 hrs @4C for APP15</a:t>
            </a:r>
          </a:p>
          <a:p>
            <a:pPr lvl="1"/>
            <a:endParaRPr lang="en-CA" dirty="0"/>
          </a:p>
          <a:p>
            <a:r>
              <a:rPr lang="en-CA" dirty="0" smtClean="0"/>
              <a:t>Rubber and stainless steel</a:t>
            </a:r>
          </a:p>
          <a:p>
            <a:pPr lvl="1"/>
            <a:r>
              <a:rPr lang="en-CA" dirty="0" smtClean="0"/>
              <a:t>Viability at 4C and 25C but not 37C</a:t>
            </a:r>
          </a:p>
          <a:p>
            <a:pPr lvl="1"/>
            <a:endParaRPr lang="en-CA" dirty="0"/>
          </a:p>
          <a:p>
            <a:r>
              <a:rPr lang="en-CA" dirty="0" smtClean="0"/>
              <a:t>Stability decreases at warmer temperatures</a:t>
            </a:r>
          </a:p>
        </p:txBody>
      </p:sp>
      <p:sp>
        <p:nvSpPr>
          <p:cNvPr id="5" name="Slide Number Placeholder 4"/>
          <p:cNvSpPr>
            <a:spLocks noGrp="1"/>
          </p:cNvSpPr>
          <p:nvPr>
            <p:ph type="sldNum" sz="quarter" idx="12"/>
          </p:nvPr>
        </p:nvSpPr>
        <p:spPr/>
        <p:txBody>
          <a:bodyPr/>
          <a:lstStyle/>
          <a:p>
            <a:fld id="{C4E7A136-B623-44AA-A653-F7B0DDAA2C31}" type="slidenum">
              <a:rPr lang="en-US" smtClean="0"/>
              <a:t>10</a:t>
            </a:fld>
            <a:endParaRPr lang="en-US"/>
          </a:p>
        </p:txBody>
      </p:sp>
    </p:spTree>
    <p:extLst>
      <p:ext uri="{BB962C8B-B14F-4D97-AF65-F5344CB8AC3E}">
        <p14:creationId xmlns:p14="http://schemas.microsoft.com/office/powerpoint/2010/main" val="1686060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a:stretch>
            <a:fillRect/>
          </a:stretch>
        </p:blipFill>
        <p:spPr>
          <a:xfrm>
            <a:off x="265749" y="576072"/>
            <a:ext cx="11268614" cy="6281928"/>
          </a:xfrm>
          <a:prstGeom prst="rect">
            <a:avLst/>
          </a:prstGeom>
        </p:spPr>
      </p:pic>
      <p:sp>
        <p:nvSpPr>
          <p:cNvPr id="4" name="Titre 1"/>
          <p:cNvSpPr>
            <a:spLocks noGrp="1"/>
          </p:cNvSpPr>
          <p:nvPr>
            <p:ph type="title"/>
          </p:nvPr>
        </p:nvSpPr>
        <p:spPr>
          <a:xfrm>
            <a:off x="0" y="0"/>
            <a:ext cx="12191999" cy="576072"/>
          </a:xfrm>
          <a:noFill/>
        </p:spPr>
        <p:txBody>
          <a:bodyPr>
            <a:normAutofit fontScale="90000"/>
          </a:bodyPr>
          <a:lstStyle/>
          <a:p>
            <a:r>
              <a:rPr lang="en-CA" sz="4000" b="1" dirty="0" smtClean="0">
                <a:solidFill>
                  <a:srgbClr val="05486C"/>
                </a:solidFill>
                <a:latin typeface="Arial" panose="020B0604020202020204" pitchFamily="34" charset="0"/>
                <a:cs typeface="Arial" panose="020B0604020202020204" pitchFamily="34" charset="0"/>
              </a:rPr>
              <a:t>HPAI in Domestic Birds in Canada</a:t>
            </a:r>
            <a:endParaRPr lang="en-CA" sz="4000" b="1" dirty="0">
              <a:solidFill>
                <a:schemeClr val="accent2"/>
              </a:solidFill>
            </a:endParaRPr>
          </a:p>
        </p:txBody>
      </p:sp>
      <p:sp>
        <p:nvSpPr>
          <p:cNvPr id="8" name="Espace réservé du numéro de diapositive 1"/>
          <p:cNvSpPr>
            <a:spLocks noGrp="1"/>
          </p:cNvSpPr>
          <p:nvPr>
            <p:ph type="sldNum" sz="quarter" idx="12"/>
          </p:nvPr>
        </p:nvSpPr>
        <p:spPr>
          <a:xfrm>
            <a:off x="10058400" y="6492875"/>
            <a:ext cx="2133600" cy="365125"/>
          </a:xfrm>
        </p:spPr>
        <p:txBody>
          <a:bodyPr/>
          <a:lstStyle/>
          <a:p>
            <a:fld id="{D0CD16D2-284F-4494-A8F6-B8044F189D23}" type="slidenum">
              <a:rPr lang="en-CA" smtClean="0">
                <a:solidFill>
                  <a:schemeClr val="tx1"/>
                </a:solidFill>
              </a:rPr>
              <a:t>11</a:t>
            </a:fld>
            <a:endParaRPr lang="en-CA">
              <a:solidFill>
                <a:schemeClr val="tx1"/>
              </a:solidFill>
            </a:endParaRPr>
          </a:p>
        </p:txBody>
      </p:sp>
      <p:sp>
        <p:nvSpPr>
          <p:cNvPr id="3" name="ZoneTexte 2"/>
          <p:cNvSpPr txBox="1"/>
          <p:nvPr/>
        </p:nvSpPr>
        <p:spPr>
          <a:xfrm>
            <a:off x="137897" y="2422605"/>
            <a:ext cx="1128068" cy="369332"/>
          </a:xfrm>
          <a:prstGeom prst="rect">
            <a:avLst/>
          </a:prstGeom>
          <a:noFill/>
        </p:spPr>
        <p:txBody>
          <a:bodyPr wrap="square" rtlCol="0">
            <a:spAutoFit/>
          </a:bodyPr>
          <a:lstStyle/>
          <a:p>
            <a:pPr algn="ctr"/>
            <a:r>
              <a:rPr lang="fr-CA" b="1" dirty="0" smtClean="0"/>
              <a:t>2021: 2 IP</a:t>
            </a:r>
            <a:endParaRPr lang="fr-CA" b="1" dirty="0"/>
          </a:p>
        </p:txBody>
      </p:sp>
      <p:sp>
        <p:nvSpPr>
          <p:cNvPr id="6" name="ZoneTexte 5"/>
          <p:cNvSpPr txBox="1"/>
          <p:nvPr/>
        </p:nvSpPr>
        <p:spPr>
          <a:xfrm>
            <a:off x="2865945" y="2422605"/>
            <a:ext cx="1402080" cy="369332"/>
          </a:xfrm>
          <a:prstGeom prst="rect">
            <a:avLst/>
          </a:prstGeom>
          <a:noFill/>
        </p:spPr>
        <p:txBody>
          <a:bodyPr wrap="square" rtlCol="0">
            <a:spAutoFit/>
          </a:bodyPr>
          <a:lstStyle/>
          <a:p>
            <a:pPr algn="ctr"/>
            <a:r>
              <a:rPr lang="fr-CA" b="1" dirty="0" smtClean="0"/>
              <a:t>2022: 281 IP</a:t>
            </a:r>
            <a:endParaRPr lang="fr-CA" b="1" dirty="0"/>
          </a:p>
        </p:txBody>
      </p:sp>
      <p:sp>
        <p:nvSpPr>
          <p:cNvPr id="7" name="ZoneTexte 6"/>
          <p:cNvSpPr txBox="1"/>
          <p:nvPr/>
        </p:nvSpPr>
        <p:spPr>
          <a:xfrm>
            <a:off x="7411220" y="2425504"/>
            <a:ext cx="1402080" cy="369332"/>
          </a:xfrm>
          <a:prstGeom prst="rect">
            <a:avLst/>
          </a:prstGeom>
          <a:noFill/>
        </p:spPr>
        <p:txBody>
          <a:bodyPr wrap="square" rtlCol="0">
            <a:spAutoFit/>
          </a:bodyPr>
          <a:lstStyle/>
          <a:p>
            <a:pPr algn="ctr"/>
            <a:r>
              <a:rPr lang="fr-CA" b="1" dirty="0" smtClean="0"/>
              <a:t>2023: 131 IP</a:t>
            </a:r>
            <a:endParaRPr lang="fr-CA" b="1" dirty="0"/>
          </a:p>
        </p:txBody>
      </p:sp>
      <p:sp>
        <p:nvSpPr>
          <p:cNvPr id="9" name="ZoneTexte 8"/>
          <p:cNvSpPr txBox="1"/>
          <p:nvPr/>
        </p:nvSpPr>
        <p:spPr>
          <a:xfrm>
            <a:off x="10554415" y="2422605"/>
            <a:ext cx="1402080" cy="369332"/>
          </a:xfrm>
          <a:prstGeom prst="rect">
            <a:avLst/>
          </a:prstGeom>
          <a:noFill/>
        </p:spPr>
        <p:txBody>
          <a:bodyPr wrap="square" rtlCol="0">
            <a:spAutoFit/>
          </a:bodyPr>
          <a:lstStyle/>
          <a:p>
            <a:pPr algn="ctr"/>
            <a:r>
              <a:rPr lang="fr-CA" b="1" dirty="0" smtClean="0"/>
              <a:t>2024: </a:t>
            </a:r>
            <a:r>
              <a:rPr lang="fr-CA" b="1" dirty="0"/>
              <a:t>8</a:t>
            </a:r>
            <a:r>
              <a:rPr lang="fr-CA" b="1" dirty="0" smtClean="0"/>
              <a:t> IP</a:t>
            </a:r>
            <a:endParaRPr lang="fr-CA" b="1" dirty="0"/>
          </a:p>
        </p:txBody>
      </p:sp>
      <p:sp>
        <p:nvSpPr>
          <p:cNvPr id="11" name="Rectangle 10"/>
          <p:cNvSpPr/>
          <p:nvPr/>
        </p:nvSpPr>
        <p:spPr>
          <a:xfrm>
            <a:off x="5900056" y="2015067"/>
            <a:ext cx="4771158" cy="3736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1301607" y="2015068"/>
            <a:ext cx="4598449" cy="37362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492748" y="2275021"/>
            <a:ext cx="961343" cy="961343"/>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492748" y="1524197"/>
            <a:ext cx="1014222" cy="1014222"/>
          </a:xfrm>
          <a:prstGeom prst="rect">
            <a:avLst/>
          </a:prstGeom>
        </p:spPr>
      </p:pic>
    </p:spTree>
    <p:extLst>
      <p:ext uri="{BB962C8B-B14F-4D97-AF65-F5344CB8AC3E}">
        <p14:creationId xmlns:p14="http://schemas.microsoft.com/office/powerpoint/2010/main" val="662431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rPr>
              <a:t>Scientific Findings</a:t>
            </a:r>
            <a:endParaRPr lang="en-CA" b="1" dirty="0">
              <a:latin typeface="+mn-lt"/>
            </a:endParaRPr>
          </a:p>
        </p:txBody>
      </p:sp>
      <p:sp>
        <p:nvSpPr>
          <p:cNvPr id="3" name="Content Placeholder 2"/>
          <p:cNvSpPr>
            <a:spLocks noGrp="1"/>
          </p:cNvSpPr>
          <p:nvPr>
            <p:ph idx="1"/>
          </p:nvPr>
        </p:nvSpPr>
        <p:spPr/>
        <p:txBody>
          <a:bodyPr>
            <a:normAutofit/>
          </a:bodyPr>
          <a:lstStyle/>
          <a:p>
            <a:r>
              <a:rPr lang="en-US" dirty="0">
                <a:hlinkClick r:id="rId2"/>
              </a:rPr>
              <a:t>First detection of porcine circovirus 4 (PCV-4) in Europe | Virology Journal | Full Text (biomedcentral.com</a:t>
            </a:r>
            <a:r>
              <a:rPr lang="en-US" dirty="0" smtClean="0">
                <a:hlinkClick r:id="rId2"/>
              </a:rPr>
              <a:t>)</a:t>
            </a:r>
            <a:endParaRPr lang="en-US" dirty="0" smtClean="0"/>
          </a:p>
          <a:p>
            <a:r>
              <a:rPr lang="en-US" dirty="0">
                <a:hlinkClick r:id="rId3"/>
              </a:rPr>
              <a:t>Rat hepatitis E virus (HEV) cross-species infection and transmission in pigs | </a:t>
            </a:r>
            <a:r>
              <a:rPr lang="en-US" dirty="0" err="1" smtClean="0">
                <a:hlinkClick r:id="rId3"/>
              </a:rPr>
              <a:t>bioRxiv</a:t>
            </a:r>
            <a:endParaRPr lang="en-US" dirty="0" smtClean="0"/>
          </a:p>
          <a:p>
            <a:r>
              <a:rPr lang="en-US" dirty="0">
                <a:hlinkClick r:id="rId4"/>
              </a:rPr>
              <a:t>Distribution and prevalence of antibodies to </a:t>
            </a:r>
            <a:r>
              <a:rPr lang="en-US" dirty="0" err="1">
                <a:hlinkClick r:id="rId4"/>
              </a:rPr>
              <a:t>Trichinella</a:t>
            </a:r>
            <a:r>
              <a:rPr lang="en-US" dirty="0">
                <a:hlinkClick r:id="rId4"/>
              </a:rPr>
              <a:t> spp. and Toxoplasma </a:t>
            </a:r>
            <a:r>
              <a:rPr lang="en-US" dirty="0" err="1">
                <a:hlinkClick r:id="rId4"/>
              </a:rPr>
              <a:t>gondii</a:t>
            </a:r>
            <a:r>
              <a:rPr lang="en-US" dirty="0">
                <a:hlinkClick r:id="rId4"/>
              </a:rPr>
              <a:t> in wild pigs (</a:t>
            </a:r>
            <a:r>
              <a:rPr lang="en-US" dirty="0" err="1">
                <a:hlinkClick r:id="rId4"/>
              </a:rPr>
              <a:t>Sus</a:t>
            </a:r>
            <a:r>
              <a:rPr lang="en-US" dirty="0">
                <a:hlinkClick r:id="rId4"/>
              </a:rPr>
              <a:t> </a:t>
            </a:r>
            <a:r>
              <a:rPr lang="en-US" dirty="0" err="1">
                <a:hlinkClick r:id="rId4"/>
              </a:rPr>
              <a:t>scrofa</a:t>
            </a:r>
            <a:r>
              <a:rPr lang="en-US" dirty="0">
                <a:hlinkClick r:id="rId4"/>
              </a:rPr>
              <a:t>) in the United States - PubMed (nih.gov</a:t>
            </a:r>
            <a:r>
              <a:rPr lang="en-US" dirty="0" smtClean="0">
                <a:hlinkClick r:id="rId4"/>
              </a:rPr>
              <a:t>)</a:t>
            </a:r>
            <a:endParaRPr lang="en-US" dirty="0" smtClean="0"/>
          </a:p>
          <a:p>
            <a:r>
              <a:rPr lang="en-US" dirty="0">
                <a:hlinkClick r:id="rId5"/>
              </a:rPr>
              <a:t>231129_SHIC </a:t>
            </a:r>
            <a:r>
              <a:rPr lang="en-US" dirty="0" err="1">
                <a:hlinkClick r:id="rId5"/>
              </a:rPr>
              <a:t>Webinar_Strep</a:t>
            </a:r>
            <a:r>
              <a:rPr lang="en-US" dirty="0">
                <a:hlinkClick r:id="rId5"/>
              </a:rPr>
              <a:t> Zoo.mp4 | Powered by Box</a:t>
            </a:r>
            <a:endParaRPr lang="en-CA" dirty="0"/>
          </a:p>
          <a:p>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12</a:t>
            </a:fld>
            <a:endParaRPr lang="en-US"/>
          </a:p>
        </p:txBody>
      </p:sp>
    </p:spTree>
    <p:extLst>
      <p:ext uri="{BB962C8B-B14F-4D97-AF65-F5344CB8AC3E}">
        <p14:creationId xmlns:p14="http://schemas.microsoft.com/office/powerpoint/2010/main" val="3806110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rPr>
              <a:t>Survey of Network Groups</a:t>
            </a:r>
            <a:endParaRPr lang="en-CA" b="1" dirty="0">
              <a:latin typeface="+mn-lt"/>
            </a:endParaRPr>
          </a:p>
        </p:txBody>
      </p:sp>
      <p:sp>
        <p:nvSpPr>
          <p:cNvPr id="5" name="Content Placeholder 4"/>
          <p:cNvSpPr>
            <a:spLocks noGrp="1"/>
          </p:cNvSpPr>
          <p:nvPr>
            <p:ph sz="half" idx="1"/>
          </p:nvPr>
        </p:nvSpPr>
        <p:spPr/>
        <p:txBody>
          <a:bodyPr>
            <a:normAutofit/>
          </a:bodyPr>
          <a:lstStyle/>
          <a:p>
            <a:r>
              <a:rPr lang="en-CA" dirty="0" smtClean="0"/>
              <a:t>Are CEZD quarterly reports providing value?</a:t>
            </a:r>
          </a:p>
          <a:p>
            <a:endParaRPr lang="en-CA" dirty="0"/>
          </a:p>
          <a:p>
            <a:endParaRPr lang="en-CA" dirty="0" smtClean="0"/>
          </a:p>
          <a:p>
            <a:endParaRPr lang="en-CA" dirty="0"/>
          </a:p>
          <a:p>
            <a:endParaRPr lang="en-CA" dirty="0" smtClean="0"/>
          </a:p>
          <a:p>
            <a:endParaRPr lang="en-CA" dirty="0"/>
          </a:p>
          <a:p>
            <a:endParaRPr lang="en-CA" dirty="0" smtClean="0"/>
          </a:p>
          <a:p>
            <a:endParaRPr lang="en-CA" dirty="0"/>
          </a:p>
        </p:txBody>
      </p:sp>
      <p:sp>
        <p:nvSpPr>
          <p:cNvPr id="6" name="Content Placeholder 5"/>
          <p:cNvSpPr>
            <a:spLocks noGrp="1"/>
          </p:cNvSpPr>
          <p:nvPr>
            <p:ph sz="half" idx="2"/>
          </p:nvPr>
        </p:nvSpPr>
        <p:spPr/>
        <p:txBody>
          <a:bodyPr>
            <a:normAutofit/>
          </a:bodyPr>
          <a:lstStyle/>
          <a:p>
            <a:r>
              <a:rPr lang="en-CA" dirty="0"/>
              <a:t>Anything we can do better?</a:t>
            </a:r>
          </a:p>
          <a:p>
            <a:r>
              <a:rPr lang="en-CA" dirty="0" smtClean="0"/>
              <a:t>Anything we should stop doing?</a:t>
            </a:r>
          </a:p>
          <a:p>
            <a:endParaRPr lang="en-CA" dirty="0" smtClean="0"/>
          </a:p>
          <a:p>
            <a:endParaRPr lang="en-CA" dirty="0"/>
          </a:p>
          <a:p>
            <a:endParaRPr lang="en-CA" dirty="0" smtClean="0"/>
          </a:p>
          <a:p>
            <a:endParaRPr lang="en-CA" dirty="0" smtClean="0"/>
          </a:p>
          <a:p>
            <a:endParaRPr lang="en-CA" dirty="0"/>
          </a:p>
        </p:txBody>
      </p:sp>
      <p:sp>
        <p:nvSpPr>
          <p:cNvPr id="4" name="Slide Number Placeholder 3"/>
          <p:cNvSpPr>
            <a:spLocks noGrp="1"/>
          </p:cNvSpPr>
          <p:nvPr>
            <p:ph type="sldNum" sz="quarter" idx="12"/>
          </p:nvPr>
        </p:nvSpPr>
        <p:spPr/>
        <p:txBody>
          <a:bodyPr/>
          <a:lstStyle/>
          <a:p>
            <a:fld id="{C4E7A136-B623-44AA-A653-F7B0DDAA2C31}" type="slidenum">
              <a:rPr lang="en-US" smtClean="0"/>
              <a:t>13</a:t>
            </a:fld>
            <a:endParaRPr lang="en-US"/>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93636" y="3521925"/>
            <a:ext cx="1369198" cy="1369198"/>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75038" y="3010186"/>
            <a:ext cx="1447801" cy="1447801"/>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527092" y="2978970"/>
            <a:ext cx="2455108" cy="2455108"/>
          </a:xfrm>
          <a:prstGeom prst="rect">
            <a:avLst/>
          </a:prstGeom>
        </p:spPr>
      </p:pic>
    </p:spTree>
    <p:extLst>
      <p:ext uri="{BB962C8B-B14F-4D97-AF65-F5344CB8AC3E}">
        <p14:creationId xmlns:p14="http://schemas.microsoft.com/office/powerpoint/2010/main" val="344658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atin typeface="+mn-lt"/>
              </a:rPr>
              <a:t>ASF spread – </a:t>
            </a:r>
            <a:r>
              <a:rPr lang="en-CA" b="1" dirty="0" smtClean="0">
                <a:latin typeface="+mn-lt"/>
              </a:rPr>
              <a:t>Q4 1700 events </a:t>
            </a:r>
            <a:r>
              <a:rPr lang="en-CA" b="1" dirty="0">
                <a:latin typeface="+mn-lt"/>
              </a:rPr>
              <a:t>reported (</a:t>
            </a:r>
            <a:r>
              <a:rPr lang="en-CA" b="1" i="1" dirty="0" smtClean="0">
                <a:latin typeface="+mn-lt"/>
                <a:hlinkClick r:id="rId3"/>
              </a:rPr>
              <a:t>Empres </a:t>
            </a:r>
            <a:r>
              <a:rPr lang="en-CA" b="1" i="1" dirty="0" err="1">
                <a:latin typeface="+mn-lt"/>
                <a:hlinkClick r:id="rId3"/>
              </a:rPr>
              <a:t>i</a:t>
            </a:r>
            <a:r>
              <a:rPr lang="en-CA" b="1" dirty="0">
                <a:latin typeface="+mn-lt"/>
              </a:rPr>
              <a:t>) in </a:t>
            </a:r>
            <a:r>
              <a:rPr lang="en-CA" b="1" dirty="0" smtClean="0">
                <a:latin typeface="+mn-lt"/>
              </a:rPr>
              <a:t>Q1 </a:t>
            </a:r>
            <a:r>
              <a:rPr lang="en-CA" b="1" dirty="0">
                <a:latin typeface="+mn-lt"/>
              </a:rPr>
              <a:t>so far </a:t>
            </a:r>
            <a:r>
              <a:rPr lang="en-CA" b="1" dirty="0" smtClean="0">
                <a:latin typeface="+mn-lt"/>
              </a:rPr>
              <a:t>- 785</a:t>
            </a:r>
            <a:endParaRPr lang="en-US" b="1" dirty="0">
              <a:latin typeface="+mn-lt"/>
            </a:endParaRPr>
          </a:p>
        </p:txBody>
      </p:sp>
      <p:sp>
        <p:nvSpPr>
          <p:cNvPr id="4" name="Slide Number Placeholder 3"/>
          <p:cNvSpPr>
            <a:spLocks noGrp="1"/>
          </p:cNvSpPr>
          <p:nvPr>
            <p:ph type="sldNum" sz="quarter" idx="12"/>
          </p:nvPr>
        </p:nvSpPr>
        <p:spPr/>
        <p:txBody>
          <a:bodyPr/>
          <a:lstStyle/>
          <a:p>
            <a:fld id="{C4E7A136-B623-44AA-A653-F7B0DDAA2C31}" type="slidenum">
              <a:rPr lang="en-US" smtClean="0"/>
              <a:t>2</a:t>
            </a:fld>
            <a:endParaRPr lang="en-US"/>
          </a:p>
        </p:txBody>
      </p:sp>
      <p:pic>
        <p:nvPicPr>
          <p:cNvPr id="7" name="Content Placeholder 6"/>
          <p:cNvPicPr>
            <a:picLocks noGrp="1" noChangeAspect="1"/>
          </p:cNvPicPr>
          <p:nvPr>
            <p:ph sz="half" idx="1"/>
          </p:nvPr>
        </p:nvPicPr>
        <p:blipFill>
          <a:blip r:embed="rId4"/>
          <a:stretch>
            <a:fillRect/>
          </a:stretch>
        </p:blipFill>
        <p:spPr>
          <a:xfrm>
            <a:off x="838200" y="2040222"/>
            <a:ext cx="5181600" cy="3922143"/>
          </a:xfrm>
          <a:prstGeom prst="rect">
            <a:avLst/>
          </a:prstGeom>
        </p:spPr>
      </p:pic>
      <p:pic>
        <p:nvPicPr>
          <p:cNvPr id="8" name="Content Placeholder 7"/>
          <p:cNvPicPr>
            <a:picLocks noGrp="1" noChangeAspect="1"/>
          </p:cNvPicPr>
          <p:nvPr>
            <p:ph sz="half" idx="2"/>
          </p:nvPr>
        </p:nvPicPr>
        <p:blipFill>
          <a:blip r:embed="rId5"/>
          <a:stretch>
            <a:fillRect/>
          </a:stretch>
        </p:blipFill>
        <p:spPr>
          <a:xfrm>
            <a:off x="6172200" y="2038654"/>
            <a:ext cx="5181600" cy="3925279"/>
          </a:xfrm>
          <a:prstGeom prst="rect">
            <a:avLst/>
          </a:prstGeom>
        </p:spPr>
      </p:pic>
    </p:spTree>
    <p:extLst>
      <p:ext uri="{BB962C8B-B14F-4D97-AF65-F5344CB8AC3E}">
        <p14:creationId xmlns:p14="http://schemas.microsoft.com/office/powerpoint/2010/main" val="2736757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CA" b="1" dirty="0" smtClean="0">
                <a:latin typeface="+mn-lt"/>
              </a:rPr>
              <a:t>Trend in number of ASF reports over time </a:t>
            </a:r>
            <a:br>
              <a:rPr lang="en-CA" b="1" dirty="0" smtClean="0">
                <a:latin typeface="+mn-lt"/>
              </a:rPr>
            </a:br>
            <a:r>
              <a:rPr lang="en-CA" b="1" dirty="0" smtClean="0">
                <a:latin typeface="+mn-lt"/>
              </a:rPr>
              <a:t>(Jan 2018 to Feb 2024)</a:t>
            </a:r>
            <a:endParaRPr lang="en-CA" b="1" dirty="0">
              <a:latin typeface="+mn-lt"/>
            </a:endParaRPr>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032155"/>
            <a:ext cx="6255642" cy="4324211"/>
          </a:xfrm>
        </p:spPr>
      </p:pic>
      <p:sp>
        <p:nvSpPr>
          <p:cNvPr id="11" name="Content Placeholder 10"/>
          <p:cNvSpPr>
            <a:spLocks noGrp="1"/>
          </p:cNvSpPr>
          <p:nvPr>
            <p:ph sz="half" idx="2"/>
          </p:nvPr>
        </p:nvSpPr>
        <p:spPr>
          <a:xfrm>
            <a:off x="7493619" y="2210404"/>
            <a:ext cx="4585009" cy="3266569"/>
          </a:xfrm>
        </p:spPr>
        <p:txBody>
          <a:bodyPr>
            <a:normAutofit/>
          </a:bodyPr>
          <a:lstStyle/>
          <a:p>
            <a:r>
              <a:rPr lang="en-CA" dirty="0" smtClean="0"/>
              <a:t>Q3 of 2023 was 2</a:t>
            </a:r>
            <a:r>
              <a:rPr lang="en-CA" baseline="30000" dirty="0" smtClean="0"/>
              <a:t>nd</a:t>
            </a:r>
            <a:r>
              <a:rPr lang="en-CA" dirty="0" smtClean="0"/>
              <a:t> highest peak in number of reports of ASF worldwide</a:t>
            </a:r>
          </a:p>
          <a:p>
            <a:r>
              <a:rPr lang="en-CA" dirty="0" smtClean="0"/>
              <a:t>New countries in Q4 – Montenegro and Bangladesh</a:t>
            </a:r>
            <a:endParaRPr lang="en-CA" dirty="0"/>
          </a:p>
          <a:p>
            <a:r>
              <a:rPr lang="en-CA" dirty="0" smtClean="0"/>
              <a:t>New country in Q1 - Albania</a:t>
            </a:r>
          </a:p>
        </p:txBody>
      </p:sp>
      <p:sp>
        <p:nvSpPr>
          <p:cNvPr id="5" name="Slide Number Placeholder 4"/>
          <p:cNvSpPr>
            <a:spLocks noGrp="1"/>
          </p:cNvSpPr>
          <p:nvPr>
            <p:ph type="sldNum" sz="quarter" idx="12"/>
          </p:nvPr>
        </p:nvSpPr>
        <p:spPr/>
        <p:txBody>
          <a:bodyPr/>
          <a:lstStyle/>
          <a:p>
            <a:fld id="{C4E7A136-B623-44AA-A653-F7B0DDAA2C31}" type="slidenum">
              <a:rPr lang="en-US" smtClean="0"/>
              <a:t>3</a:t>
            </a:fld>
            <a:endParaRPr lang="en-US"/>
          </a:p>
        </p:txBody>
      </p:sp>
      <p:sp>
        <p:nvSpPr>
          <p:cNvPr id="2" name="TextBox 1"/>
          <p:cNvSpPr txBox="1"/>
          <p:nvPr/>
        </p:nvSpPr>
        <p:spPr>
          <a:xfrm>
            <a:off x="2152185" y="2397512"/>
            <a:ext cx="2983702" cy="369332"/>
          </a:xfrm>
          <a:prstGeom prst="rect">
            <a:avLst/>
          </a:prstGeom>
          <a:noFill/>
        </p:spPr>
        <p:txBody>
          <a:bodyPr wrap="none" rtlCol="0">
            <a:spAutoFit/>
          </a:bodyPr>
          <a:lstStyle/>
          <a:p>
            <a:r>
              <a:rPr lang="en-CA" dirty="0" smtClean="0"/>
              <a:t>Global ASF reports 2018-2024</a:t>
            </a:r>
            <a:endParaRPr lang="en-CA" dirty="0"/>
          </a:p>
        </p:txBody>
      </p:sp>
    </p:spTree>
    <p:extLst>
      <p:ext uri="{BB962C8B-B14F-4D97-AF65-F5344CB8AC3E}">
        <p14:creationId xmlns:p14="http://schemas.microsoft.com/office/powerpoint/2010/main" val="2173350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rPr>
              <a:t>ASF in Sweden</a:t>
            </a:r>
            <a:endParaRPr lang="en-CA" b="1" dirty="0">
              <a:latin typeface="+mn-lt"/>
            </a:endParaRPr>
          </a:p>
        </p:txBody>
      </p:sp>
      <p:sp>
        <p:nvSpPr>
          <p:cNvPr id="3" name="Content Placeholder 2"/>
          <p:cNvSpPr>
            <a:spLocks noGrp="1"/>
          </p:cNvSpPr>
          <p:nvPr>
            <p:ph sz="half" idx="1"/>
          </p:nvPr>
        </p:nvSpPr>
        <p:spPr>
          <a:xfrm>
            <a:off x="45690" y="1690689"/>
            <a:ext cx="5539755" cy="4351338"/>
          </a:xfrm>
        </p:spPr>
        <p:txBody>
          <a:bodyPr/>
          <a:lstStyle/>
          <a:p>
            <a:r>
              <a:rPr lang="en-CA" dirty="0" smtClean="0"/>
              <a:t>September - First case of ASF in any Scandinavian country</a:t>
            </a:r>
          </a:p>
          <a:p>
            <a:r>
              <a:rPr lang="en-CA" dirty="0" smtClean="0"/>
              <a:t>Appears to have been controlled</a:t>
            </a:r>
          </a:p>
          <a:p>
            <a:r>
              <a:rPr lang="en-CA" dirty="0" smtClean="0"/>
              <a:t>Fenced core zone of 100 km</a:t>
            </a:r>
            <a:r>
              <a:rPr lang="en-CA" baseline="30000" dirty="0" smtClean="0"/>
              <a:t>2</a:t>
            </a:r>
          </a:p>
          <a:p>
            <a:r>
              <a:rPr lang="en-CA" dirty="0" smtClean="0"/>
              <a:t>62 outbreak locations, all wild boar</a:t>
            </a:r>
          </a:p>
          <a:p>
            <a:r>
              <a:rPr lang="en-CA" dirty="0" smtClean="0"/>
              <a:t>Strain is Genotype 2</a:t>
            </a:r>
          </a:p>
          <a:p>
            <a:r>
              <a:rPr lang="en-CA" dirty="0" smtClean="0"/>
              <a:t>Likely origin is a garbage dump at centre of the outbreak (SHIC)</a:t>
            </a:r>
          </a:p>
          <a:p>
            <a:endParaRPr lang="en-CA" dirty="0" smtClean="0"/>
          </a:p>
          <a:p>
            <a:endParaRPr lang="en-CA" dirty="0" smtClean="0"/>
          </a:p>
          <a:p>
            <a:endParaRPr lang="en-CA" dirty="0"/>
          </a:p>
        </p:txBody>
      </p:sp>
      <p:pic>
        <p:nvPicPr>
          <p:cNvPr id="6" name="Content Placeholder 5"/>
          <p:cNvPicPr>
            <a:picLocks noGrp="1" noChangeAspect="1"/>
          </p:cNvPicPr>
          <p:nvPr>
            <p:ph sz="half" idx="2"/>
          </p:nvPr>
        </p:nvPicPr>
        <p:blipFill>
          <a:blip r:embed="rId3"/>
          <a:stretch>
            <a:fillRect/>
          </a:stretch>
        </p:blipFill>
        <p:spPr>
          <a:xfrm>
            <a:off x="5585445" y="0"/>
            <a:ext cx="6626048" cy="6858000"/>
          </a:xfrm>
          <a:prstGeom prst="rect">
            <a:avLst/>
          </a:prstGeom>
        </p:spPr>
      </p:pic>
      <p:sp>
        <p:nvSpPr>
          <p:cNvPr id="5" name="Slide Number Placeholder 4"/>
          <p:cNvSpPr>
            <a:spLocks noGrp="1"/>
          </p:cNvSpPr>
          <p:nvPr>
            <p:ph type="sldNum" sz="quarter" idx="12"/>
          </p:nvPr>
        </p:nvSpPr>
        <p:spPr/>
        <p:txBody>
          <a:bodyPr/>
          <a:lstStyle/>
          <a:p>
            <a:fld id="{C4E7A136-B623-44AA-A653-F7B0DDAA2C31}" type="slidenum">
              <a:rPr lang="en-US" smtClean="0"/>
              <a:t>4</a:t>
            </a:fld>
            <a:endParaRPr lang="en-US"/>
          </a:p>
        </p:txBody>
      </p:sp>
    </p:spTree>
    <p:extLst>
      <p:ext uri="{BB962C8B-B14F-4D97-AF65-F5344CB8AC3E}">
        <p14:creationId xmlns:p14="http://schemas.microsoft.com/office/powerpoint/2010/main" val="95999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278"/>
            <a:ext cx="10515600" cy="1167249"/>
          </a:xfrm>
        </p:spPr>
        <p:txBody>
          <a:bodyPr/>
          <a:lstStyle/>
          <a:p>
            <a:r>
              <a:rPr lang="en-CA" b="1" dirty="0" smtClean="0">
                <a:latin typeface="+mn-lt"/>
              </a:rPr>
              <a:t>ASF in Imported Food Products</a:t>
            </a:r>
            <a:endParaRPr lang="en-CA" b="1" dirty="0">
              <a:latin typeface="+mn-lt"/>
            </a:endParaRPr>
          </a:p>
        </p:txBody>
      </p:sp>
      <p:sp>
        <p:nvSpPr>
          <p:cNvPr id="3" name="Content Placeholder 2"/>
          <p:cNvSpPr>
            <a:spLocks noGrp="1"/>
          </p:cNvSpPr>
          <p:nvPr>
            <p:ph sz="half" idx="1"/>
          </p:nvPr>
        </p:nvSpPr>
        <p:spPr>
          <a:xfrm>
            <a:off x="0" y="1019459"/>
            <a:ext cx="5734878" cy="5838541"/>
          </a:xfrm>
        </p:spPr>
        <p:txBody>
          <a:bodyPr>
            <a:normAutofit/>
          </a:bodyPr>
          <a:lstStyle/>
          <a:p>
            <a:pPr>
              <a:spcAft>
                <a:spcPts val="600"/>
              </a:spcAft>
            </a:pPr>
            <a:r>
              <a:rPr lang="en-CA" dirty="0" smtClean="0">
                <a:hlinkClick r:id="rId3"/>
              </a:rPr>
              <a:t>Taiwan </a:t>
            </a:r>
            <a:r>
              <a:rPr lang="en-CA" dirty="0" smtClean="0"/>
              <a:t>reports that in 2023 almost 10% of detained pork products from China are ASF positive</a:t>
            </a:r>
          </a:p>
          <a:p>
            <a:pPr>
              <a:spcAft>
                <a:spcPts val="600"/>
              </a:spcAft>
            </a:pPr>
            <a:r>
              <a:rPr lang="en-CA" dirty="0" smtClean="0"/>
              <a:t>Taiwan has also detected the recombinant ASF virus (genotype 1 and 2) in seized food products</a:t>
            </a:r>
          </a:p>
          <a:p>
            <a:pPr>
              <a:spcAft>
                <a:spcPts val="600"/>
              </a:spcAft>
            </a:pPr>
            <a:r>
              <a:rPr lang="en-CA" dirty="0"/>
              <a:t>Italy reports </a:t>
            </a:r>
            <a:r>
              <a:rPr lang="en-CA" dirty="0">
                <a:hlinkClick r:id="rId4"/>
              </a:rPr>
              <a:t>sausage falsely labeled as vegetarian </a:t>
            </a:r>
            <a:r>
              <a:rPr lang="en-CA" dirty="0"/>
              <a:t>contained chicken and pork. The sausage was found to contain ASF </a:t>
            </a:r>
            <a:r>
              <a:rPr lang="en-CA" dirty="0" smtClean="0"/>
              <a:t>virus</a:t>
            </a:r>
          </a:p>
          <a:p>
            <a:pPr>
              <a:spcAft>
                <a:spcPts val="600"/>
              </a:spcAft>
            </a:pPr>
            <a:r>
              <a:rPr lang="en-CA" dirty="0" smtClean="0"/>
              <a:t>Unprecedented volumes of illegal meat imports </a:t>
            </a:r>
            <a:r>
              <a:rPr lang="en-CA" dirty="0" smtClean="0">
                <a:hlinkClick r:id="rId5"/>
              </a:rPr>
              <a:t>Dover UK</a:t>
            </a:r>
            <a:endParaRPr lang="en-CA" dirty="0"/>
          </a:p>
        </p:txBody>
      </p:sp>
      <p:sp>
        <p:nvSpPr>
          <p:cNvPr id="4" name="Content Placeholder 3"/>
          <p:cNvSpPr>
            <a:spLocks noGrp="1"/>
          </p:cNvSpPr>
          <p:nvPr>
            <p:ph sz="half" idx="2"/>
          </p:nvPr>
        </p:nvSpPr>
        <p:spPr>
          <a:xfrm>
            <a:off x="6172200" y="1825625"/>
            <a:ext cx="5181600" cy="2211985"/>
          </a:xfrm>
        </p:spPr>
        <p:txBody>
          <a:bodyPr>
            <a:normAutofit/>
          </a:bodyPr>
          <a:lstStyle/>
          <a:p>
            <a:endParaRPr lang="en-CA" dirty="0" smtClean="0"/>
          </a:p>
        </p:txBody>
      </p:sp>
      <p:sp>
        <p:nvSpPr>
          <p:cNvPr id="5" name="Slide Number Placeholder 4"/>
          <p:cNvSpPr>
            <a:spLocks noGrp="1"/>
          </p:cNvSpPr>
          <p:nvPr>
            <p:ph type="sldNum" sz="quarter" idx="12"/>
          </p:nvPr>
        </p:nvSpPr>
        <p:spPr/>
        <p:txBody>
          <a:bodyPr/>
          <a:lstStyle/>
          <a:p>
            <a:fld id="{C4E7A136-B623-44AA-A653-F7B0DDAA2C31}" type="slidenum">
              <a:rPr lang="en-US" smtClean="0"/>
              <a:t>5</a:t>
            </a:fld>
            <a:endParaRPr lang="en-US"/>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8095" y="1286210"/>
            <a:ext cx="6181603" cy="427303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252401" y="1495456"/>
            <a:ext cx="3507499" cy="369332"/>
          </a:xfrm>
          <a:prstGeom prst="rect">
            <a:avLst/>
          </a:prstGeom>
          <a:noFill/>
        </p:spPr>
        <p:txBody>
          <a:bodyPr wrap="none" rtlCol="0">
            <a:spAutoFit/>
          </a:bodyPr>
          <a:lstStyle/>
          <a:p>
            <a:r>
              <a:rPr lang="en-CA" b="1" dirty="0" smtClean="0"/>
              <a:t>China ASF Reports stopped in 2022</a:t>
            </a:r>
            <a:endParaRPr lang="en-CA" b="1" dirty="0"/>
          </a:p>
        </p:txBody>
      </p:sp>
    </p:spTree>
    <p:extLst>
      <p:ext uri="{BB962C8B-B14F-4D97-AF65-F5344CB8AC3E}">
        <p14:creationId xmlns:p14="http://schemas.microsoft.com/office/powerpoint/2010/main" val="376088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rPr>
              <a:t>Swine influenza in Humans</a:t>
            </a:r>
            <a:endParaRPr lang="en-CA" b="1" dirty="0">
              <a:latin typeface="+mn-lt"/>
            </a:endParaRPr>
          </a:p>
        </p:txBody>
      </p:sp>
      <p:sp>
        <p:nvSpPr>
          <p:cNvPr id="3" name="Content Placeholder 2"/>
          <p:cNvSpPr>
            <a:spLocks noGrp="1"/>
          </p:cNvSpPr>
          <p:nvPr>
            <p:ph sz="half" idx="1"/>
          </p:nvPr>
        </p:nvSpPr>
        <p:spPr>
          <a:xfrm>
            <a:off x="838200" y="1465545"/>
            <a:ext cx="5181600" cy="4711418"/>
          </a:xfrm>
        </p:spPr>
        <p:txBody>
          <a:bodyPr>
            <a:normAutofit/>
          </a:bodyPr>
          <a:lstStyle/>
          <a:p>
            <a:r>
              <a:rPr lang="en-CA" dirty="0" smtClean="0">
                <a:hlinkClick r:id="rId3"/>
              </a:rPr>
              <a:t>UK</a:t>
            </a:r>
            <a:r>
              <a:rPr lang="en-CA" dirty="0" smtClean="0"/>
              <a:t> - H1N2v clade 1b.1.1 </a:t>
            </a:r>
          </a:p>
          <a:p>
            <a:pPr lvl="1"/>
            <a:r>
              <a:rPr lang="en-CA" dirty="0" smtClean="0"/>
              <a:t>Same clade as circulating in swine in the UK</a:t>
            </a:r>
          </a:p>
          <a:p>
            <a:pPr lvl="1"/>
            <a:r>
              <a:rPr lang="en-CA" dirty="0"/>
              <a:t>M</a:t>
            </a:r>
            <a:r>
              <a:rPr lang="en-CA" dirty="0" smtClean="0"/>
              <a:t>ild illness and recovered</a:t>
            </a:r>
          </a:p>
          <a:p>
            <a:pPr lvl="1"/>
            <a:r>
              <a:rPr lang="en-CA" dirty="0" smtClean="0"/>
              <a:t>No evidence of human to human transmission</a:t>
            </a:r>
          </a:p>
          <a:p>
            <a:r>
              <a:rPr lang="en-CA" dirty="0">
                <a:hlinkClick r:id="rId4"/>
              </a:rPr>
              <a:t>Brazil</a:t>
            </a:r>
            <a:r>
              <a:rPr lang="en-CA" dirty="0"/>
              <a:t> – H1N1v </a:t>
            </a:r>
          </a:p>
          <a:p>
            <a:pPr lvl="1"/>
            <a:r>
              <a:rPr lang="en-CA" dirty="0"/>
              <a:t>Immunocompromised individual</a:t>
            </a:r>
          </a:p>
          <a:p>
            <a:pPr lvl="1"/>
            <a:r>
              <a:rPr lang="en-CA" dirty="0"/>
              <a:t>No known connection to swine farms</a:t>
            </a:r>
          </a:p>
          <a:p>
            <a:pPr lvl="1"/>
            <a:r>
              <a:rPr lang="en-CA" dirty="0"/>
              <a:t>No evidence of human to human transmission</a:t>
            </a:r>
          </a:p>
          <a:p>
            <a:endParaRPr lang="en-CA" dirty="0">
              <a:hlinkClick r:id="rId4"/>
            </a:endParaRPr>
          </a:p>
        </p:txBody>
      </p:sp>
      <p:sp>
        <p:nvSpPr>
          <p:cNvPr id="4" name="Content Placeholder 3"/>
          <p:cNvSpPr>
            <a:spLocks noGrp="1"/>
          </p:cNvSpPr>
          <p:nvPr>
            <p:ph sz="half" idx="2"/>
          </p:nvPr>
        </p:nvSpPr>
        <p:spPr>
          <a:xfrm>
            <a:off x="6172200" y="1690689"/>
            <a:ext cx="5181600" cy="4486274"/>
          </a:xfrm>
        </p:spPr>
        <p:txBody>
          <a:bodyPr>
            <a:normAutofit/>
          </a:bodyPr>
          <a:lstStyle/>
          <a:p>
            <a:pPr marL="0" indent="0">
              <a:buNone/>
            </a:pPr>
            <a:r>
              <a:rPr lang="en-US" dirty="0" smtClean="0"/>
              <a:t>Both events: </a:t>
            </a:r>
          </a:p>
          <a:p>
            <a:r>
              <a:rPr lang="en-US" dirty="0" smtClean="0"/>
              <a:t>WHO </a:t>
            </a:r>
            <a:r>
              <a:rPr lang="en-US" dirty="0"/>
              <a:t>assesses the risk of international disease spread through humans and/or community-level spread among humans posed by this event as </a:t>
            </a:r>
            <a:r>
              <a:rPr lang="en-US" b="1" dirty="0"/>
              <a:t>low.</a:t>
            </a:r>
            <a:endParaRPr lang="en-CA" b="1" dirty="0"/>
          </a:p>
        </p:txBody>
      </p:sp>
      <p:sp>
        <p:nvSpPr>
          <p:cNvPr id="5" name="Slide Number Placeholder 4"/>
          <p:cNvSpPr>
            <a:spLocks noGrp="1"/>
          </p:cNvSpPr>
          <p:nvPr>
            <p:ph type="sldNum" sz="quarter" idx="12"/>
          </p:nvPr>
        </p:nvSpPr>
        <p:spPr/>
        <p:txBody>
          <a:bodyPr/>
          <a:lstStyle/>
          <a:p>
            <a:fld id="{C4E7A136-B623-44AA-A653-F7B0DDAA2C31}" type="slidenum">
              <a:rPr lang="en-US" smtClean="0"/>
              <a:t>6</a:t>
            </a:fld>
            <a:endParaRPr lang="en-US"/>
          </a:p>
        </p:txBody>
      </p:sp>
      <p:pic>
        <p:nvPicPr>
          <p:cNvPr id="6" name="Picture 5"/>
          <p:cNvPicPr>
            <a:picLocks noChangeAspect="1"/>
          </p:cNvPicPr>
          <p:nvPr/>
        </p:nvPicPr>
        <p:blipFill>
          <a:blip r:embed="rId5"/>
          <a:stretch>
            <a:fillRect/>
          </a:stretch>
        </p:blipFill>
        <p:spPr>
          <a:xfrm>
            <a:off x="7943850" y="4367212"/>
            <a:ext cx="3409950" cy="1323975"/>
          </a:xfrm>
          <a:prstGeom prst="rect">
            <a:avLst/>
          </a:prstGeom>
        </p:spPr>
      </p:pic>
    </p:spTree>
    <p:extLst>
      <p:ext uri="{BB962C8B-B14F-4D97-AF65-F5344CB8AC3E}">
        <p14:creationId xmlns:p14="http://schemas.microsoft.com/office/powerpoint/2010/main" val="1373033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latin typeface="+mn-lt"/>
                <a:hlinkClick r:id="rId3"/>
              </a:rPr>
              <a:t>SHIC: APP 15 Outbreak Dynamics and Environmental Stability</a:t>
            </a:r>
            <a:endParaRPr lang="en-CA" sz="3200" b="1" dirty="0">
              <a:latin typeface="+mn-lt"/>
            </a:endParaRPr>
          </a:p>
        </p:txBody>
      </p:sp>
      <p:sp>
        <p:nvSpPr>
          <p:cNvPr id="6" name="Text Placeholder 5"/>
          <p:cNvSpPr>
            <a:spLocks noGrp="1"/>
          </p:cNvSpPr>
          <p:nvPr>
            <p:ph type="body" idx="1"/>
          </p:nvPr>
        </p:nvSpPr>
        <p:spPr/>
        <p:txBody>
          <a:bodyPr/>
          <a:lstStyle/>
          <a:p>
            <a:r>
              <a:rPr lang="en-CA" dirty="0"/>
              <a:t>Outbreak November 2021</a:t>
            </a:r>
          </a:p>
        </p:txBody>
      </p:sp>
      <p:sp>
        <p:nvSpPr>
          <p:cNvPr id="7" name="Content Placeholder 6"/>
          <p:cNvSpPr>
            <a:spLocks noGrp="1"/>
          </p:cNvSpPr>
          <p:nvPr>
            <p:ph sz="half" idx="2"/>
          </p:nvPr>
        </p:nvSpPr>
        <p:spPr/>
        <p:txBody>
          <a:bodyPr>
            <a:normAutofit/>
          </a:bodyPr>
          <a:lstStyle/>
          <a:p>
            <a:r>
              <a:rPr lang="en-CA" dirty="0"/>
              <a:t>High mortality (up to 51%) due to APP15 across 9 Iowa finisher sites within a 20 mile radius</a:t>
            </a:r>
          </a:p>
          <a:p>
            <a:r>
              <a:rPr lang="en-CA" dirty="0"/>
              <a:t>Outbreak </a:t>
            </a:r>
            <a:r>
              <a:rPr lang="en-CA" dirty="0" smtClean="0"/>
              <a:t>challenged the understanding </a:t>
            </a:r>
            <a:r>
              <a:rPr lang="en-CA" dirty="0"/>
              <a:t>of APP </a:t>
            </a:r>
            <a:r>
              <a:rPr lang="en-CA" dirty="0" smtClean="0"/>
              <a:t>epidemiology</a:t>
            </a:r>
            <a:endParaRPr lang="en-CA" dirty="0"/>
          </a:p>
        </p:txBody>
      </p:sp>
      <p:sp>
        <p:nvSpPr>
          <p:cNvPr id="8" name="Text Placeholder 7"/>
          <p:cNvSpPr>
            <a:spLocks noGrp="1"/>
          </p:cNvSpPr>
          <p:nvPr>
            <p:ph type="body" sz="quarter" idx="3"/>
          </p:nvPr>
        </p:nvSpPr>
        <p:spPr/>
        <p:txBody>
          <a:bodyPr/>
          <a:lstStyle/>
          <a:p>
            <a:r>
              <a:rPr lang="en-CA" dirty="0" smtClean="0"/>
              <a:t>Differences to normal situation</a:t>
            </a:r>
            <a:endParaRPr lang="en-CA" dirty="0"/>
          </a:p>
        </p:txBody>
      </p:sp>
      <p:sp>
        <p:nvSpPr>
          <p:cNvPr id="9" name="Content Placeholder 8"/>
          <p:cNvSpPr>
            <a:spLocks noGrp="1"/>
          </p:cNvSpPr>
          <p:nvPr>
            <p:ph sz="quarter" idx="4"/>
          </p:nvPr>
        </p:nvSpPr>
        <p:spPr/>
        <p:txBody>
          <a:bodyPr>
            <a:normAutofit/>
          </a:bodyPr>
          <a:lstStyle/>
          <a:p>
            <a:r>
              <a:rPr lang="en-CA" dirty="0" smtClean="0"/>
              <a:t>Prevalence of virulent strain</a:t>
            </a:r>
          </a:p>
          <a:p>
            <a:r>
              <a:rPr lang="en-CA" dirty="0" smtClean="0"/>
              <a:t>Risk factors for lateral transmission</a:t>
            </a:r>
          </a:p>
          <a:p>
            <a:r>
              <a:rPr lang="en-CA" dirty="0" smtClean="0"/>
              <a:t>Environmental persistence</a:t>
            </a:r>
          </a:p>
          <a:p>
            <a:r>
              <a:rPr lang="en-CA" dirty="0" smtClean="0"/>
              <a:t>Never a source herd identified</a:t>
            </a:r>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7</a:t>
            </a:fld>
            <a:endParaRPr lang="en-US"/>
          </a:p>
        </p:txBody>
      </p:sp>
    </p:spTree>
    <p:extLst>
      <p:ext uri="{BB962C8B-B14F-4D97-AF65-F5344CB8AC3E}">
        <p14:creationId xmlns:p14="http://schemas.microsoft.com/office/powerpoint/2010/main" val="1453780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latin typeface="+mn-lt"/>
                <a:hlinkClick r:id="rId3"/>
              </a:rPr>
              <a:t>SHIC: APP 15 Outbreak Dynamics and Environmental Stability</a:t>
            </a:r>
            <a:endParaRPr lang="en-CA" sz="3200" b="1" dirty="0">
              <a:latin typeface="+mn-lt"/>
            </a:endParaRPr>
          </a:p>
        </p:txBody>
      </p:sp>
      <p:sp>
        <p:nvSpPr>
          <p:cNvPr id="6" name="Text Placeholder 5"/>
          <p:cNvSpPr>
            <a:spLocks noGrp="1"/>
          </p:cNvSpPr>
          <p:nvPr>
            <p:ph type="body" idx="1"/>
          </p:nvPr>
        </p:nvSpPr>
        <p:spPr/>
        <p:txBody>
          <a:bodyPr/>
          <a:lstStyle/>
          <a:p>
            <a:r>
              <a:rPr lang="en-CA" dirty="0" smtClean="0"/>
              <a:t>Objectives</a:t>
            </a:r>
            <a:endParaRPr lang="en-CA" dirty="0"/>
          </a:p>
        </p:txBody>
      </p:sp>
      <p:sp>
        <p:nvSpPr>
          <p:cNvPr id="7" name="Content Placeholder 6"/>
          <p:cNvSpPr>
            <a:spLocks noGrp="1"/>
          </p:cNvSpPr>
          <p:nvPr>
            <p:ph sz="half" idx="2"/>
          </p:nvPr>
        </p:nvSpPr>
        <p:spPr/>
        <p:txBody>
          <a:bodyPr/>
          <a:lstStyle/>
          <a:p>
            <a:r>
              <a:rPr lang="en-CA" b="1" dirty="0" smtClean="0"/>
              <a:t>Understand serological status of sows that supplied finishers in outbreak</a:t>
            </a:r>
          </a:p>
          <a:p>
            <a:r>
              <a:rPr lang="en-CA" dirty="0" smtClean="0"/>
              <a:t>Characterizing persistence in recovered finishers</a:t>
            </a:r>
          </a:p>
          <a:p>
            <a:r>
              <a:rPr lang="en-CA" dirty="0" smtClean="0"/>
              <a:t>Comparison of two APP15 strains with APP1 in the lab</a:t>
            </a:r>
            <a:endParaRPr lang="en-CA" dirty="0"/>
          </a:p>
        </p:txBody>
      </p:sp>
      <p:sp>
        <p:nvSpPr>
          <p:cNvPr id="8" name="Text Placeholder 7"/>
          <p:cNvSpPr>
            <a:spLocks noGrp="1"/>
          </p:cNvSpPr>
          <p:nvPr>
            <p:ph type="body" sz="quarter" idx="3"/>
          </p:nvPr>
        </p:nvSpPr>
        <p:spPr/>
        <p:txBody>
          <a:bodyPr/>
          <a:lstStyle/>
          <a:p>
            <a:r>
              <a:rPr lang="en-CA" dirty="0" smtClean="0"/>
              <a:t>Objective 1 results</a:t>
            </a:r>
            <a:endParaRPr lang="en-CA" dirty="0"/>
          </a:p>
        </p:txBody>
      </p:sp>
      <p:sp>
        <p:nvSpPr>
          <p:cNvPr id="9" name="Content Placeholder 8"/>
          <p:cNvSpPr>
            <a:spLocks noGrp="1"/>
          </p:cNvSpPr>
          <p:nvPr>
            <p:ph sz="quarter" idx="4"/>
          </p:nvPr>
        </p:nvSpPr>
        <p:spPr/>
        <p:txBody>
          <a:bodyPr>
            <a:normAutofit fontScale="85000" lnSpcReduction="10000"/>
          </a:bodyPr>
          <a:lstStyle/>
          <a:p>
            <a:r>
              <a:rPr lang="en-CA" dirty="0" smtClean="0"/>
              <a:t>Serum, nasal swabs and tonsil scrapings collected from 30 sows per herd</a:t>
            </a:r>
          </a:p>
          <a:p>
            <a:r>
              <a:rPr lang="en-CA" dirty="0" smtClean="0"/>
              <a:t>15/19 herds tested were seronegative</a:t>
            </a:r>
          </a:p>
          <a:p>
            <a:r>
              <a:rPr lang="en-CA" dirty="0" smtClean="0"/>
              <a:t>Infected sites may have been laterally infected in post weaning period</a:t>
            </a:r>
          </a:p>
          <a:p>
            <a:r>
              <a:rPr lang="en-CA" dirty="0" smtClean="0"/>
              <a:t>Inadequate samples to determine if APP15 originated from an endemic farm, or from an alternative source</a:t>
            </a:r>
          </a:p>
        </p:txBody>
      </p:sp>
      <p:sp>
        <p:nvSpPr>
          <p:cNvPr id="5" name="Slide Number Placeholder 4"/>
          <p:cNvSpPr>
            <a:spLocks noGrp="1"/>
          </p:cNvSpPr>
          <p:nvPr>
            <p:ph type="sldNum" sz="quarter" idx="12"/>
          </p:nvPr>
        </p:nvSpPr>
        <p:spPr/>
        <p:txBody>
          <a:bodyPr/>
          <a:lstStyle/>
          <a:p>
            <a:fld id="{C4E7A136-B623-44AA-A653-F7B0DDAA2C31}" type="slidenum">
              <a:rPr lang="en-US" smtClean="0"/>
              <a:t>8</a:t>
            </a:fld>
            <a:endParaRPr lang="en-US"/>
          </a:p>
        </p:txBody>
      </p:sp>
    </p:spTree>
    <p:extLst>
      <p:ext uri="{BB962C8B-B14F-4D97-AF65-F5344CB8AC3E}">
        <p14:creationId xmlns:p14="http://schemas.microsoft.com/office/powerpoint/2010/main" val="3587336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latin typeface="+mn-lt"/>
                <a:hlinkClick r:id="rId3"/>
              </a:rPr>
              <a:t>SHIC: APP 15 Outbreak Dynamics and Environmental Stability</a:t>
            </a:r>
            <a:endParaRPr lang="en-CA" sz="3200" b="1" dirty="0">
              <a:latin typeface="+mn-lt"/>
            </a:endParaRPr>
          </a:p>
        </p:txBody>
      </p:sp>
      <p:sp>
        <p:nvSpPr>
          <p:cNvPr id="6" name="Text Placeholder 5"/>
          <p:cNvSpPr>
            <a:spLocks noGrp="1"/>
          </p:cNvSpPr>
          <p:nvPr>
            <p:ph type="body" idx="1"/>
          </p:nvPr>
        </p:nvSpPr>
        <p:spPr/>
        <p:txBody>
          <a:bodyPr/>
          <a:lstStyle/>
          <a:p>
            <a:r>
              <a:rPr lang="en-CA" dirty="0" smtClean="0"/>
              <a:t>Objectives</a:t>
            </a:r>
            <a:endParaRPr lang="en-CA" dirty="0"/>
          </a:p>
        </p:txBody>
      </p:sp>
      <p:sp>
        <p:nvSpPr>
          <p:cNvPr id="7" name="Content Placeholder 6"/>
          <p:cNvSpPr>
            <a:spLocks noGrp="1"/>
          </p:cNvSpPr>
          <p:nvPr>
            <p:ph sz="half" idx="2"/>
          </p:nvPr>
        </p:nvSpPr>
        <p:spPr/>
        <p:txBody>
          <a:bodyPr/>
          <a:lstStyle/>
          <a:p>
            <a:r>
              <a:rPr lang="en-CA" dirty="0" smtClean="0"/>
              <a:t>Understand serological status of sows that supplied finishers in outbreak</a:t>
            </a:r>
          </a:p>
          <a:p>
            <a:r>
              <a:rPr lang="en-CA" b="1" dirty="0" smtClean="0"/>
              <a:t>Characterizing persistence in recovered finishers</a:t>
            </a:r>
          </a:p>
          <a:p>
            <a:r>
              <a:rPr lang="en-CA" dirty="0" smtClean="0"/>
              <a:t>Comparison of two APP15 strains with APP1 in the lab</a:t>
            </a:r>
            <a:endParaRPr lang="en-CA" dirty="0"/>
          </a:p>
        </p:txBody>
      </p:sp>
      <p:sp>
        <p:nvSpPr>
          <p:cNvPr id="8" name="Text Placeholder 7"/>
          <p:cNvSpPr>
            <a:spLocks noGrp="1"/>
          </p:cNvSpPr>
          <p:nvPr>
            <p:ph type="body" sz="quarter" idx="3"/>
          </p:nvPr>
        </p:nvSpPr>
        <p:spPr/>
        <p:txBody>
          <a:bodyPr/>
          <a:lstStyle/>
          <a:p>
            <a:r>
              <a:rPr lang="en-CA" dirty="0"/>
              <a:t>One site following confirmed </a:t>
            </a:r>
            <a:r>
              <a:rPr lang="en-CA" dirty="0" smtClean="0"/>
              <a:t>outbreak</a:t>
            </a:r>
            <a:endParaRPr lang="en-CA" dirty="0"/>
          </a:p>
        </p:txBody>
      </p:sp>
      <p:sp>
        <p:nvSpPr>
          <p:cNvPr id="9" name="Content Placeholder 8"/>
          <p:cNvSpPr>
            <a:spLocks noGrp="1"/>
          </p:cNvSpPr>
          <p:nvPr>
            <p:ph sz="quarter" idx="4"/>
          </p:nvPr>
        </p:nvSpPr>
        <p:spPr/>
        <p:txBody>
          <a:bodyPr>
            <a:normAutofit fontScale="92500"/>
          </a:bodyPr>
          <a:lstStyle/>
          <a:p>
            <a:r>
              <a:rPr lang="en-CA" dirty="0" smtClean="0"/>
              <a:t>Individual pigs serially sampled to evaluate persistence in nasal cavity and tonsils, as well as seroconversion</a:t>
            </a:r>
          </a:p>
          <a:p>
            <a:r>
              <a:rPr lang="en-CA" dirty="0" smtClean="0"/>
              <a:t>Environmental swabs also taken</a:t>
            </a:r>
          </a:p>
          <a:p>
            <a:r>
              <a:rPr lang="en-CA" dirty="0" smtClean="0"/>
              <a:t>PCR of tonsil scrapings most sensitive method to identify carriers (95% positive @ six weeks)</a:t>
            </a:r>
          </a:p>
          <a:p>
            <a:r>
              <a:rPr lang="en-CA" dirty="0" smtClean="0"/>
              <a:t>Oral fluids 10% by PCR to 8 weeks</a:t>
            </a:r>
          </a:p>
          <a:p>
            <a:endParaRPr lang="en-CA" dirty="0" smtClean="0"/>
          </a:p>
          <a:p>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9</a:t>
            </a:fld>
            <a:endParaRPr lang="en-US" dirty="0"/>
          </a:p>
        </p:txBody>
      </p:sp>
    </p:spTree>
    <p:extLst>
      <p:ext uri="{BB962C8B-B14F-4D97-AF65-F5344CB8AC3E}">
        <p14:creationId xmlns:p14="http://schemas.microsoft.com/office/powerpoint/2010/main" val="3076082166"/>
      </p:ext>
    </p:extLst>
  </p:cSld>
  <p:clrMapOvr>
    <a:masterClrMapping/>
  </p:clrMapOvr>
</p:sld>
</file>

<file path=ppt/theme/theme1.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11434</TotalTime>
  <Words>1892</Words>
  <Application>Microsoft Office PowerPoint</Application>
  <PresentationFormat>Widescreen</PresentationFormat>
  <Paragraphs>148</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1_Office Theme</vt:lpstr>
      <vt:lpstr>Community for Emerging and Zoonotic Diseases Signals of Interest for CSHIN Q4</vt:lpstr>
      <vt:lpstr>ASF spread – Q4 1700 events reported (Empres i) in Q1 so far - 785</vt:lpstr>
      <vt:lpstr>Trend in number of ASF reports over time  (Jan 2018 to Feb 2024)</vt:lpstr>
      <vt:lpstr>ASF in Sweden</vt:lpstr>
      <vt:lpstr>ASF in Imported Food Products</vt:lpstr>
      <vt:lpstr>Swine influenza in Humans</vt:lpstr>
      <vt:lpstr>SHIC: APP 15 Outbreak Dynamics and Environmental Stability</vt:lpstr>
      <vt:lpstr>SHIC: APP 15 Outbreak Dynamics and Environmental Stability</vt:lpstr>
      <vt:lpstr>SHIC: APP 15 Outbreak Dynamics and Environmental Stability</vt:lpstr>
      <vt:lpstr>SHIC: APP 15 Outbreak Dynamics and Environmental Stability</vt:lpstr>
      <vt:lpstr>HPAI in Domestic Birds in Canada</vt:lpstr>
      <vt:lpstr>Scientific Findings</vt:lpstr>
      <vt:lpstr>Survey of Network Groups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163</cp:revision>
  <dcterms:created xsi:type="dcterms:W3CDTF">2020-02-07T23:34:08Z</dcterms:created>
  <dcterms:modified xsi:type="dcterms:W3CDTF">2024-02-29T15:58:27Z</dcterms:modified>
</cp:coreProperties>
</file>