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75" r:id="rId3"/>
    <p:sldId id="269" r:id="rId4"/>
    <p:sldId id="277" r:id="rId5"/>
    <p:sldId id="278" r:id="rId6"/>
    <p:sldId id="274" r:id="rId7"/>
    <p:sldId id="270" r:id="rId8"/>
    <p:sldId id="273" r:id="rId9"/>
    <p:sldId id="267" r:id="rId10"/>
  </p:sldIdLst>
  <p:sldSz cx="12192000" cy="6858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0" clrIdx="0"/>
  <p:cmAuthor id="2" name="Zana Dukadzinac"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1V>
      <a:tcStyle>
        <a:tcBdr>
          <a:top>
            <a:lnRef idx="1">
              <a:schemeClr val="accent5"/>
            </a:lnRef>
          </a:top>
          <a:bottom>
            <a:lnRef idx="1">
              <a:schemeClr val="accent5"/>
            </a:lnRef>
          </a:bottom>
        </a:tcBdr>
        <a:fill>
          <a:solidFill>
            <a:schemeClr val="accent5">
              <a:alpha val="40000"/>
            </a:schemeClr>
          </a:solidFill>
        </a:fill>
      </a:tcStyle>
    </a:band1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874" autoAdjust="0"/>
    <p:restoredTop sz="77588" autoAdjust="0"/>
  </p:normalViewPr>
  <p:slideViewPr>
    <p:cSldViewPr snapToGrid="0">
      <p:cViewPr varScale="1">
        <p:scale>
          <a:sx n="86" d="100"/>
          <a:sy n="86" d="100"/>
        </p:scale>
        <p:origin x="696" y="9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ct val="0"/>
              </a:spcBef>
              <a:spcAft>
                <a:spcPct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ct val="0"/>
              </a:spcBef>
              <a:spcAft>
                <a:spcPct val="0"/>
              </a:spcAft>
              <a:defRPr sz="1200">
                <a:latin typeface="+mn-lt"/>
              </a:defRPr>
            </a:lvl1pPr>
          </a:lstStyle>
          <a:p>
            <a:pPr>
              <a:defRPr/>
            </a:pPr>
            <a:fld id="{F67F6BD8-1A18-4180-A3DF-28807FE1821A}" type="datetimeFigureOut">
              <a:rPr lang="en-US"/>
              <a:pPr>
                <a:defRPr/>
              </a:pPr>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ct val="0"/>
              </a:spcBef>
              <a:spcAft>
                <a:spcPct val="0"/>
              </a:spcAft>
              <a:defRPr sz="1200">
                <a:latin typeface="+mn-lt"/>
              </a:defRPr>
            </a:lvl1pPr>
          </a:lstStyle>
          <a:p>
            <a:pPr>
              <a:defRPr/>
            </a:pPr>
            <a:fld id="{ACF894DF-86D1-411C-9BC2-D3E9C3EA92A3}" type="slidenum">
              <a:rPr lang="en-US"/>
              <a:pPr>
                <a:defRPr/>
              </a:pPr>
              <a:t>‹#›</a:t>
            </a:fld>
            <a:endParaRPr lang="en-US"/>
          </a:p>
        </p:txBody>
      </p:sp>
    </p:spTree>
    <p:extLst>
      <p:ext uri="{BB962C8B-B14F-4D97-AF65-F5344CB8AC3E}">
        <p14:creationId xmlns:p14="http://schemas.microsoft.com/office/powerpoint/2010/main" val="1550681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369288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t>Researchers conducted questionnaires with veterinary</a:t>
            </a:r>
            <a:r>
              <a:rPr lang="en-CA" baseline="0" smtClean="0"/>
              <a:t> clinics caring for affected cats as well as cat owners.</a:t>
            </a:r>
          </a:p>
          <a:p>
            <a:r>
              <a:rPr lang="en-CA" smtClean="0"/>
              <a:t>Data from 25 cats</a:t>
            </a:r>
          </a:p>
          <a:p>
            <a:r>
              <a:rPr lang="en-CA" smtClean="0"/>
              <a:t>12/25 were fed raw diets, 2/25 BARF diets</a:t>
            </a:r>
          </a:p>
          <a:p>
            <a:endParaRPr lang="en-CA" smtClean="0"/>
          </a:p>
          <a:p>
            <a:r>
              <a:rPr lang="en-CA" smtClean="0"/>
              <a:t>Clinical</a:t>
            </a:r>
            <a:r>
              <a:rPr lang="en-CA" baseline="0" smtClean="0"/>
              <a:t> signs appeared 2-3 days after feeding raw meat:</a:t>
            </a:r>
          </a:p>
          <a:p>
            <a:r>
              <a:rPr lang="en-US" sz="1200" b="0" i="0" kern="1200" smtClean="0">
                <a:solidFill>
                  <a:schemeClr val="tx1"/>
                </a:solidFill>
                <a:effectLst/>
                <a:latin typeface="+mn-lt"/>
                <a:ea typeface="+mn-ea"/>
                <a:cs typeface="+mn-cs"/>
              </a:rPr>
              <a:t>loss of appetite, apathy, hypersalivation, fever, dyspnoea, hard and painful abdomen, sometimes urinary incontinence, reddened mucous membranes, trismus, followed by nervous symptoms such as epileptic seizures, increased muscle tension and sometimes stiffness of the limbs</a:t>
            </a:r>
            <a:endParaRPr lang="en-CA" baseline="0" smtClean="0"/>
          </a:p>
          <a:p>
            <a:endParaRPr lang="en-CA" baseline="0" smtClean="0"/>
          </a:p>
          <a:p>
            <a:r>
              <a:rPr lang="en-CA" baseline="0" smtClean="0"/>
              <a:t>Post mortem examination showed mucus and pus in trachea that impeded breathing.</a:t>
            </a:r>
          </a:p>
          <a:p>
            <a:r>
              <a:rPr lang="en-CA" baseline="0" smtClean="0"/>
              <a:t>Lungs: congested, inflamed, hemorrhagic,</a:t>
            </a:r>
          </a:p>
          <a:p>
            <a:r>
              <a:rPr lang="en-CA" baseline="0" smtClean="0"/>
              <a:t>Brain: bloody fluid present in the brain cavity and subdurally</a:t>
            </a:r>
          </a:p>
          <a:p>
            <a:r>
              <a:rPr lang="en-US" smtClean="0"/>
              <a:t>11 of the cats had lesions in every organ, the organs were congested, swollen, and bloody fluid was present.</a:t>
            </a:r>
          </a:p>
          <a:p>
            <a:endParaRPr lang="en-CA"/>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2</a:t>
            </a:fld>
            <a:endParaRPr lang="en-US"/>
          </a:p>
        </p:txBody>
      </p:sp>
    </p:spTree>
    <p:extLst>
      <p:ext uri="{BB962C8B-B14F-4D97-AF65-F5344CB8AC3E}">
        <p14:creationId xmlns:p14="http://schemas.microsoft.com/office/powerpoint/2010/main" val="142882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3</a:t>
            </a:fld>
            <a:endParaRPr lang="en-US"/>
          </a:p>
        </p:txBody>
      </p:sp>
    </p:spTree>
    <p:extLst>
      <p:ext uri="{BB962C8B-B14F-4D97-AF65-F5344CB8AC3E}">
        <p14:creationId xmlns:p14="http://schemas.microsoft.com/office/powerpoint/2010/main" val="1886920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80127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522089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ct val="0"/>
              </a:spcBef>
              <a:spcAft>
                <a:spcPct val="0"/>
              </a:spcAft>
              <a:defRPr sz="1200">
                <a:solidFill>
                  <a:schemeClr val="tx1">
                    <a:tint val="75000"/>
                  </a:schemeClr>
                </a:solidFill>
                <a:latin typeface="+mn-lt"/>
              </a:defRPr>
            </a:lvl1pPr>
          </a:lstStyle>
          <a:p>
            <a:pPr>
              <a:defRPr/>
            </a:pPr>
            <a:fld id="{5195B727-CB92-4FD5-AF0D-B54F541D4673}" type="datetime1">
              <a:rPr lang="en-US"/>
              <a:pPr>
                <a:defRPr/>
              </a:pPr>
              <a:t>10/13/2023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ct val="0"/>
              </a:spcBef>
              <a:spcAft>
                <a:spcPct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ransition/>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www.eurosurveillance.org/content/10.2807/1560-7917.ES.2023.28.31.2300366"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mafra.go.kr/home/5109/subview.do?enc=Zm5jdDF8QEB8JTJGYmJzJTJGaG9tZSUyRjc5MiUyRjU2Njk0OSUyRmFydGNsVmlldy5kbyUzRg%3D%3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mafra.go.kr/home/5109/subview.do?enc=Zm5jdDF8QEB8JTJGYmJzJTJGaG9tZSUyRjc5MiUyRjU2Njk1NyUyRmFydGNsVmlldy5kbyUzRnJnc0VuZGRlU3RyJTNEJTI2YmJzT3BlbldyZFNlcSUzRCUyNnBhc3N3b3JkJTNEJTI2cGFnZSUzRDElMjZyZ3NCZ25kZVN0ciUzRCUyNnJvdyUzRDEwJTI2YmJzQ2xTZXElM0QlMjZzcmNoQ29sdW1uJTNEJTI2aXNWaWV3TWluZSUzRGZhbHNlJTI2c3JjaFdyZCUzRCUyNg%3D%3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yprus-mail.com/2023/07/18/around-8000-clinical-fip-cases-this-year-in-cyprus-veterinary-association-says/" TargetMode="External"/><Relationship Id="rId2" Type="http://schemas.openxmlformats.org/officeDocument/2006/relationships/hyperlink" Target="https://www.theguardian.com/world/2023/jul/18/experts-warn-about-feline-coronavirus-after-thousands-of-cat-deaths-in-cyprus" TargetMode="External"/><Relationship Id="rId1" Type="http://schemas.openxmlformats.org/officeDocument/2006/relationships/slideLayout" Target="../slideLayouts/slideLayout3.xml"/><Relationship Id="rId4" Type="http://schemas.openxmlformats.org/officeDocument/2006/relationships/hyperlink" Target="https://www.theatlantic.com/science/archive/2023/09/cyprus-island-cats-fip-disease-outbreak-covid/675356/"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ripadvisor.co.uk/Attraction_Review-g2095514-d3983077-Reviews-Tala_Monastery_Cat_Park-Tala_Paphos_District.html" TargetMode="Externa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ww.cureus.com/articles/189996-first-case-of-zoonotic-transmission-of-streptococcus-equi-subspecies-zooepidemicus-from-cat-to-huma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gov.uk/government/publications/hairs-risk-assessment-brucella-canis/hairs-risk-assessment-brucella-cani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mercurynews.com/2019/06/20/canine-flu-outbreak-hits-oakland/" TargetMode="External"/><Relationship Id="rId2" Type="http://schemas.openxmlformats.org/officeDocument/2006/relationships/hyperlink" Target="https://okcfox.com/news/local/oklahoma-city-animal-shelter-closes-for-third-time-amid-suspected-canine-flu-outbreak-welfare-superintendent-jon-gary-antibiotics-canine-vets-symptoms-cough-runny-nose-okc-lab" TargetMode="External"/><Relationship Id="rId1" Type="http://schemas.openxmlformats.org/officeDocument/2006/relationships/slideLayout" Target="../slideLayouts/slideLayout3.xml"/><Relationship Id="rId4" Type="http://schemas.openxmlformats.org/officeDocument/2006/relationships/hyperlink" Target="https://wtop.com/lifestyle/2023/08/canine-influenza-making-rounds-through-dc-area-pet-hospitals-shelter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nc.cdc.gov/eid/article/29/8/22-1770_article" TargetMode="External"/><Relationship Id="rId3" Type="http://schemas.openxmlformats.org/officeDocument/2006/relationships/hyperlink" Target="https://www.cell.com/trends/neurosciences/fulltext/S0166-2236(23)00190-X" TargetMode="External"/><Relationship Id="rId7" Type="http://schemas.openxmlformats.org/officeDocument/2006/relationships/hyperlink" Target="https://www.eurosurveillance.org/content/10.2807/1560-7917.ES.2023.28.35.2300441" TargetMode="External"/><Relationship Id="rId2" Type="http://schemas.openxmlformats.org/officeDocument/2006/relationships/hyperlink" Target="https://www.mdpi.com/2414-6366/8/9/426" TargetMode="External"/><Relationship Id="rId1" Type="http://schemas.openxmlformats.org/officeDocument/2006/relationships/slideLayout" Target="../slideLayouts/slideLayout5.xml"/><Relationship Id="rId6" Type="http://schemas.openxmlformats.org/officeDocument/2006/relationships/hyperlink" Target="https://academic.oup.com/ve/article/9/2/vead052/7262942?login=false" TargetMode="External"/><Relationship Id="rId5" Type="http://schemas.openxmlformats.org/officeDocument/2006/relationships/hyperlink" Target="https://www.sciencedirect.com/science/article/abs/pii/S0163445323003869?via%3Dihub" TargetMode="External"/><Relationship Id="rId4" Type="http://schemas.openxmlformats.org/officeDocument/2006/relationships/hyperlink" Target="https://www.eurosurveillance.org/content/10.2807/1560-7917.ES.2023.28.31.2300390" TargetMode="External"/><Relationship Id="rId9" Type="http://schemas.openxmlformats.org/officeDocument/2006/relationships/hyperlink" Target="https://www.tandfonline.com/doi/full/10.1080/22221751.2023.224912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ct val="0"/>
              </a:spcAft>
              <a:defRPr/>
            </a:pPr>
            <a:r>
              <a:rPr lang="fr-CA" sz="2800" dirty="0" smtClean="0"/>
              <a:t>Communauté des maladies émergentes et zoonotiques</a:t>
            </a:r>
            <a:br>
              <a:rPr lang="fr-CA" sz="2800" dirty="0" smtClean="0"/>
            </a:br>
            <a:r>
              <a:rPr lang="fr-CA" sz="2000" i="1" dirty="0" smtClean="0"/>
              <a:t>Identification des risques émergents par l’intelligence collective</a:t>
            </a:r>
            <a:endParaRPr lang="fr-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fr-CA" altLang="en-US" dirty="0" smtClean="0"/>
              <a:t>CMEZ – Point du réseau des animaux de compagnie du SCSSA</a:t>
            </a:r>
          </a:p>
          <a:p>
            <a:pPr eaLnBrk="1" hangingPunct="1"/>
            <a:r>
              <a:rPr lang="fr-CA" altLang="en-US" dirty="0" smtClean="0"/>
              <a:t>10 octobre 2023</a:t>
            </a:r>
            <a:endParaRPr lang="fr-CA" altLang="en-US" dirty="0"/>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fr-CA" altLang="en-US" sz="1200" smtClean="0">
                <a:solidFill>
                  <a:srgbClr val="898989"/>
                </a:solidFill>
              </a:rPr>
              <a:pPr fontAlgn="base">
                <a:lnSpc>
                  <a:spcPct val="100000"/>
                </a:lnSpc>
                <a:spcBef>
                  <a:spcPct val="0"/>
                </a:spcBef>
                <a:spcAft>
                  <a:spcPct val="0"/>
                </a:spcAft>
                <a:buFontTx/>
                <a:buNone/>
              </a:pPr>
              <a:t>1</a:t>
            </a:fld>
            <a:endParaRPr lang="fr-CA" altLang="en-US" sz="1200" dirty="0">
              <a:solidFill>
                <a:srgbClr val="898989"/>
              </a:solidFill>
            </a:endParaRPr>
          </a:p>
        </p:txBody>
      </p:sp>
      <p:sp>
        <p:nvSpPr>
          <p:cNvPr id="14341" name="TextBox 4"/>
          <p:cNvSpPr txBox="1">
            <a:spLocks noChangeArrowheads="1"/>
          </p:cNvSpPr>
          <p:nvPr/>
        </p:nvSpPr>
        <p:spPr bwMode="auto">
          <a:xfrm>
            <a:off x="9380538" y="5749925"/>
            <a:ext cx="2812315" cy="64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fr-CA" altLang="en-US" sz="3600" b="1" dirty="0" smtClean="0">
                <a:solidFill>
                  <a:srgbClr val="FFFFFF"/>
                </a:solidFill>
                <a:hlinkClick r:id="rId3"/>
              </a:rPr>
              <a:t>www.cezd.ca</a:t>
            </a:r>
            <a:r>
              <a:rPr lang="fr-CA" altLang="en-US" sz="3600" dirty="0" smtClean="0">
                <a:solidFill>
                  <a:srgbClr val="FFFFFF"/>
                </a:solidFill>
              </a:rPr>
              <a:t> </a:t>
            </a:r>
            <a:endParaRPr lang="fr-CA" altLang="en-US" sz="3600" dirty="0">
              <a:solidFill>
                <a:srgbClr val="FFFFFF"/>
              </a:solidFill>
            </a:endParaRPr>
          </a:p>
        </p:txBody>
      </p:sp>
    </p:spTree>
    <p:extLst>
      <p:ext uri="{BB962C8B-B14F-4D97-AF65-F5344CB8AC3E}">
        <p14:creationId xmlns:p14="http://schemas.microsoft.com/office/powerpoint/2010/main" val="3759988467"/>
      </p:ext>
    </p:extLst>
  </p:cSld>
  <p:clrMapOvr>
    <a:masterClrMapping/>
  </p:clrMapOvr>
  <p:transition spd="slow" advTm="2644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79502"/>
            <a:ext cx="7569820" cy="263448"/>
          </a:xfrm>
        </p:spPr>
        <p:txBody>
          <a:bodyPr/>
          <a:lstStyle/>
          <a:p>
            <a:r>
              <a:rPr lang="fr-CA" dirty="0" smtClean="0"/>
              <a:t>Point sur l’IAHP chez les chats polonais</a:t>
            </a:r>
            <a:endParaRPr lang="fr-CA" dirty="0"/>
          </a:p>
        </p:txBody>
      </p:sp>
      <p:pic>
        <p:nvPicPr>
          <p:cNvPr id="2" name="Content Placeholder 1"/>
          <p:cNvPicPr>
            <a:picLocks noGrp="1" noChangeAspect="1"/>
          </p:cNvPicPr>
          <p:nvPr>
            <p:ph sz="half" idx="1"/>
          </p:nvPr>
        </p:nvPicPr>
        <p:blipFill>
          <a:blip r:embed="rId3"/>
          <a:stretch>
            <a:fillRect/>
          </a:stretch>
        </p:blipFill>
        <p:spPr>
          <a:xfrm>
            <a:off x="8233410" y="137319"/>
            <a:ext cx="4151873" cy="5786470"/>
          </a:xfrm>
          <a:prstGeom prst="rect">
            <a:avLst/>
          </a:prstGeom>
        </p:spPr>
      </p:pic>
      <p:sp>
        <p:nvSpPr>
          <p:cNvPr id="3" name="Rectangle 2"/>
          <p:cNvSpPr/>
          <p:nvPr/>
        </p:nvSpPr>
        <p:spPr>
          <a:xfrm>
            <a:off x="1760220" y="5845909"/>
            <a:ext cx="9284970" cy="646331"/>
          </a:xfrm>
          <a:prstGeom prst="rect">
            <a:avLst/>
          </a:prstGeom>
        </p:spPr>
        <p:txBody>
          <a:bodyPr wrap="square">
            <a:spAutoFit/>
          </a:bodyPr>
          <a:lstStyle/>
          <a:p>
            <a:r>
              <a:rPr lang="en-US">
                <a:hlinkClick r:id="rId4"/>
              </a:rPr>
              <a:t>Eurosurveillance | Outbreak of highly pathogenic avian influenza A(H5N1) clade 2.3.4.4b virus in cats, Poland, June to July 2023</a:t>
            </a:r>
            <a:endParaRPr lang="en-US"/>
          </a:p>
        </p:txBody>
      </p:sp>
      <p:pic>
        <p:nvPicPr>
          <p:cNvPr id="8" name="Content Placeholder 5"/>
          <p:cNvPicPr>
            <a:picLocks noChangeAspect="1"/>
          </p:cNvPicPr>
          <p:nvPr/>
        </p:nvPicPr>
        <p:blipFill>
          <a:blip r:embed="rId5"/>
          <a:stretch>
            <a:fillRect/>
          </a:stretch>
        </p:blipFill>
        <p:spPr bwMode="auto">
          <a:xfrm>
            <a:off x="140969" y="1155469"/>
            <a:ext cx="7979081" cy="4666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01457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4000" dirty="0" smtClean="0"/>
              <a:t>Des chats de refuges coréens infectés par l’IAHP H5N1</a:t>
            </a:r>
            <a:endParaRPr lang="fr-CA" sz="4000" dirty="0"/>
          </a:p>
        </p:txBody>
      </p:sp>
      <p:sp>
        <p:nvSpPr>
          <p:cNvPr id="3" name="Content Placeholder 2"/>
          <p:cNvSpPr>
            <a:spLocks noGrp="1"/>
          </p:cNvSpPr>
          <p:nvPr>
            <p:ph sz="half" idx="1"/>
          </p:nvPr>
        </p:nvSpPr>
        <p:spPr/>
        <p:txBody>
          <a:bodyPr/>
          <a:lstStyle/>
          <a:p>
            <a:r>
              <a:rPr lang="en-CA" sz="2500" dirty="0" smtClean="0">
                <a:hlinkClick r:id="rId3"/>
              </a:rPr>
              <a:t>Ministry of Agriculture, Food and Rural Affairs &gt; Announcements &gt; PRESS RELEASE (mafra.go.kr) </a:t>
            </a:r>
            <a:endParaRPr lang="en-CA" sz="2500" dirty="0" smtClean="0"/>
          </a:p>
          <a:p>
            <a:r>
              <a:rPr lang="fr-CA" sz="2500" dirty="0" smtClean="0"/>
              <a:t>Des chats dans 2 refuges de Séoul (Corée du Sud) ont été infectés par l’IAHP</a:t>
            </a:r>
          </a:p>
          <a:p>
            <a:r>
              <a:rPr lang="fr-CA" sz="2500" dirty="0" smtClean="0"/>
              <a:t>Le taux de mortalité semble élevé : « 1 ou 2 chats par jour »</a:t>
            </a:r>
          </a:p>
          <a:p>
            <a:endParaRPr lang="fr-CA" dirty="0"/>
          </a:p>
        </p:txBody>
      </p:sp>
      <p:sp>
        <p:nvSpPr>
          <p:cNvPr id="4" name="Content Placeholder 3"/>
          <p:cNvSpPr>
            <a:spLocks noGrp="1"/>
          </p:cNvSpPr>
          <p:nvPr>
            <p:ph sz="half" idx="2"/>
          </p:nvPr>
        </p:nvSpPr>
        <p:spPr/>
        <p:txBody>
          <a:bodyPr/>
          <a:lstStyle/>
          <a:p>
            <a:pPr marL="0" indent="0">
              <a:buNone/>
            </a:pPr>
            <a:r>
              <a:rPr lang="en-CA" sz="2500" dirty="0" smtClean="0">
                <a:hlinkClick r:id="rId4"/>
              </a:rPr>
              <a:t>Ministry of Agriculture, Food and Rural Affairs &gt; Announcements &gt; PRESS RELEASE (mafra.go.kr)</a:t>
            </a:r>
            <a:endParaRPr lang="en-CA" sz="2500" dirty="0" smtClean="0"/>
          </a:p>
          <a:p>
            <a:r>
              <a:rPr lang="fr-CA" sz="2500" dirty="0" smtClean="0"/>
              <a:t>L’IAHP H5N1 a été confirmée dans des aliments pour animaux de compagnie prélevés au refuge de </a:t>
            </a:r>
            <a:r>
              <a:rPr lang="fr-CA" sz="2500" b="1" dirty="0" err="1" smtClean="0"/>
              <a:t>Gwanak-gu</a:t>
            </a:r>
            <a:r>
              <a:rPr lang="fr-CA" sz="2500" b="1" dirty="0" smtClean="0"/>
              <a:t>, Séoul</a:t>
            </a:r>
            <a:r>
              <a:rPr lang="fr-CA" sz="2500" dirty="0" smtClean="0"/>
              <a:t>; des rappels ont été émis pour deux produits (</a:t>
            </a:r>
            <a:r>
              <a:rPr lang="en-CA" sz="2500" dirty="0" smtClean="0"/>
              <a:t>Balanced Duck </a:t>
            </a:r>
            <a:r>
              <a:rPr lang="fr-CA" sz="2500" dirty="0" smtClean="0"/>
              <a:t>et </a:t>
            </a:r>
            <a:r>
              <a:rPr lang="en-CA" sz="2500" dirty="0" smtClean="0"/>
              <a:t>Balanced Chicken</a:t>
            </a:r>
            <a:r>
              <a:rPr lang="fr-CA" sz="2500" dirty="0" smtClean="0"/>
              <a:t>) fabriqués par </a:t>
            </a:r>
            <a:r>
              <a:rPr lang="fr-CA" sz="2500" dirty="0" err="1" smtClean="0"/>
              <a:t>Tosil</a:t>
            </a:r>
            <a:r>
              <a:rPr lang="fr-CA" sz="2500" dirty="0" smtClean="0"/>
              <a:t> </a:t>
            </a:r>
            <a:r>
              <a:rPr lang="fr-CA" sz="2500" dirty="0" err="1" smtClean="0"/>
              <a:t>Tosil</a:t>
            </a:r>
            <a:r>
              <a:rPr lang="fr-CA" sz="2500" dirty="0" smtClean="0"/>
              <a:t> Restaurant Brand </a:t>
            </a:r>
          </a:p>
          <a:p>
            <a:r>
              <a:rPr lang="fr-CA" sz="2500" dirty="0" smtClean="0"/>
              <a:t>Absence de stérilisation des produits</a:t>
            </a:r>
          </a:p>
          <a:p>
            <a:endParaRPr lang="fr-CA" sz="2600" dirty="0"/>
          </a:p>
        </p:txBody>
      </p:sp>
      <p:sp>
        <p:nvSpPr>
          <p:cNvPr id="5" name="Slide Number Placeholder 4"/>
          <p:cNvSpPr>
            <a:spLocks noGrp="1"/>
          </p:cNvSpPr>
          <p:nvPr>
            <p:ph type="sldNum" sz="quarter" idx="10"/>
          </p:nvPr>
        </p:nvSpPr>
        <p:spPr/>
        <p:txBody>
          <a:bodyPr/>
          <a:lstStyle/>
          <a:p>
            <a:pPr>
              <a:defRPr/>
            </a:pPr>
            <a:fld id="{222C2B47-41F2-42A5-AA41-34CCD9669551}" type="slidenum">
              <a:rPr lang="fr-CA" smtClean="0"/>
              <a:pPr>
                <a:defRPr/>
              </a:pPr>
              <a:t>3</a:t>
            </a:fld>
            <a:endParaRPr lang="fr-CA" dirty="0"/>
          </a:p>
        </p:txBody>
      </p:sp>
    </p:spTree>
    <p:extLst>
      <p:ext uri="{BB962C8B-B14F-4D97-AF65-F5344CB8AC3E}">
        <p14:creationId xmlns:p14="http://schemas.microsoft.com/office/powerpoint/2010/main" val="406316540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fr-CA" sz="3000" dirty="0" smtClean="0">
                <a:hlinkClick r:id="rId2"/>
              </a:rPr>
              <a:t>Les experts mettent en garde contre le coronavirus félin après la mort de « milliers » de chats à Chypre | </a:t>
            </a:r>
            <a:r>
              <a:rPr lang="en-CA" sz="3000" dirty="0" smtClean="0">
                <a:hlinkClick r:id="rId2"/>
              </a:rPr>
              <a:t>Animals | The Guardian</a:t>
            </a:r>
            <a:endParaRPr lang="en-CA" sz="3000" dirty="0"/>
          </a:p>
        </p:txBody>
      </p:sp>
      <p:sp>
        <p:nvSpPr>
          <p:cNvPr id="3" name="Content Placeholder 2"/>
          <p:cNvSpPr>
            <a:spLocks noGrp="1"/>
          </p:cNvSpPr>
          <p:nvPr>
            <p:ph sz="half" idx="1"/>
          </p:nvPr>
        </p:nvSpPr>
        <p:spPr>
          <a:xfrm>
            <a:off x="838200" y="1211160"/>
            <a:ext cx="5181600" cy="4351338"/>
          </a:xfrm>
        </p:spPr>
        <p:txBody>
          <a:bodyPr/>
          <a:lstStyle/>
          <a:p>
            <a:pPr marL="0" indent="0">
              <a:buNone/>
            </a:pPr>
            <a:r>
              <a:rPr lang="fr-CA" sz="2500" dirty="0" smtClean="0"/>
              <a:t>Juillet</a:t>
            </a:r>
          </a:p>
          <a:p>
            <a:r>
              <a:rPr lang="fr-CA" sz="2500" dirty="0" smtClean="0"/>
              <a:t>Chypre</a:t>
            </a:r>
          </a:p>
          <a:p>
            <a:r>
              <a:rPr lang="fr-CA" sz="2500" dirty="0" smtClean="0"/>
              <a:t>1 million de chats sur l’île</a:t>
            </a:r>
          </a:p>
          <a:p>
            <a:r>
              <a:rPr lang="fr-CA" sz="2500" dirty="0" smtClean="0"/>
              <a:t>Taux de mortalité estimatif de 20 à 30 %</a:t>
            </a:r>
          </a:p>
          <a:p>
            <a:pPr marL="0" indent="0">
              <a:buNone/>
            </a:pPr>
            <a:r>
              <a:rPr lang="fr-CA" sz="2500" dirty="0" smtClean="0"/>
              <a:t>Selon d’autres rapports, ces chiffres seraient exagérés</a:t>
            </a:r>
          </a:p>
          <a:p>
            <a:pPr marL="0" indent="0">
              <a:buNone/>
            </a:pPr>
            <a:r>
              <a:rPr lang="fr-CA" sz="2500" dirty="0" smtClean="0">
                <a:hlinkClick r:id="rId3"/>
              </a:rPr>
              <a:t>L’association vétérinaire fait état d’environ 8 000 cas cliniques de PIF cette année à Chypre | </a:t>
            </a:r>
            <a:r>
              <a:rPr lang="en-CA" sz="2500" dirty="0" smtClean="0">
                <a:hlinkClick r:id="rId3"/>
              </a:rPr>
              <a:t>Cyprus Mail </a:t>
            </a:r>
            <a:r>
              <a:rPr lang="fr-CA" sz="2500" dirty="0" smtClean="0">
                <a:hlinkClick r:id="rId3"/>
              </a:rPr>
              <a:t>(cyprus-mail.com)</a:t>
            </a:r>
            <a:endParaRPr lang="fr-CA" sz="2500" dirty="0" smtClean="0"/>
          </a:p>
        </p:txBody>
      </p:sp>
      <p:sp>
        <p:nvSpPr>
          <p:cNvPr id="4" name="Content Placeholder 3"/>
          <p:cNvSpPr>
            <a:spLocks noGrp="1"/>
          </p:cNvSpPr>
          <p:nvPr>
            <p:ph sz="half" idx="2"/>
          </p:nvPr>
        </p:nvSpPr>
        <p:spPr>
          <a:xfrm>
            <a:off x="6096000" y="1096756"/>
            <a:ext cx="5181600" cy="4351338"/>
          </a:xfrm>
        </p:spPr>
        <p:txBody>
          <a:bodyPr/>
          <a:lstStyle/>
          <a:p>
            <a:pPr marL="0" indent="0">
              <a:buNone/>
            </a:pPr>
            <a:r>
              <a:rPr lang="fr-CA" sz="2500" dirty="0" smtClean="0">
                <a:hlinkClick r:id="rId4"/>
              </a:rPr>
              <a:t>La pandémie a eu un bon côté pour les chats chypriotes - The Atlantic</a:t>
            </a:r>
            <a:endParaRPr lang="fr-CA" sz="2500" dirty="0" smtClean="0"/>
          </a:p>
          <a:p>
            <a:r>
              <a:rPr lang="fr-CA" sz="2500" dirty="0" smtClean="0"/>
              <a:t>Le gouvernement a libéré des stocks de réserve d’antiviraux pour traiter les chats :</a:t>
            </a:r>
          </a:p>
          <a:p>
            <a:pPr lvl="1"/>
            <a:r>
              <a:rPr lang="fr-CA" dirty="0" err="1" smtClean="0"/>
              <a:t>Molnupiravir</a:t>
            </a:r>
            <a:endParaRPr lang="fr-CA" dirty="0" smtClean="0"/>
          </a:p>
          <a:p>
            <a:r>
              <a:rPr lang="fr-CA" sz="2500" dirty="0" smtClean="0"/>
              <a:t>Est-ce une souche « chaude »?</a:t>
            </a:r>
          </a:p>
          <a:p>
            <a:r>
              <a:rPr lang="fr-CA" sz="2500" dirty="0" smtClean="0"/>
              <a:t>Y a-t-il interaction avec une prédisposition génétique des chats de l’île?</a:t>
            </a:r>
          </a:p>
          <a:p>
            <a:r>
              <a:rPr lang="fr-CA" sz="2500" dirty="0" smtClean="0"/>
              <a:t>Recombinaison avec la COVID? (peu probable)</a:t>
            </a:r>
          </a:p>
          <a:p>
            <a:r>
              <a:rPr lang="fr-CA" sz="2500" dirty="0" smtClean="0"/>
              <a:t>Un SRAS-CoV-2 sous-jacent aggrave-t-il la PIF?</a:t>
            </a:r>
          </a:p>
          <a:p>
            <a:endParaRPr lang="fr-CA" dirty="0" smtClean="0"/>
          </a:p>
          <a:p>
            <a:endParaRPr lang="fr-CA" dirty="0"/>
          </a:p>
        </p:txBody>
      </p:sp>
      <p:sp>
        <p:nvSpPr>
          <p:cNvPr id="5" name="Slide Number Placeholder 4"/>
          <p:cNvSpPr>
            <a:spLocks noGrp="1"/>
          </p:cNvSpPr>
          <p:nvPr>
            <p:ph type="sldNum" sz="quarter" idx="10"/>
          </p:nvPr>
        </p:nvSpPr>
        <p:spPr/>
        <p:txBody>
          <a:bodyPr/>
          <a:lstStyle/>
          <a:p>
            <a:pPr>
              <a:defRPr/>
            </a:pPr>
            <a:fld id="{222C2B47-41F2-42A5-AA41-34CCD9669551}" type="slidenum">
              <a:rPr lang="fr-CA" smtClean="0"/>
              <a:pPr>
                <a:defRPr/>
              </a:pPr>
              <a:t>4</a:t>
            </a:fld>
            <a:endParaRPr lang="fr-CA" dirty="0"/>
          </a:p>
        </p:txBody>
      </p:sp>
    </p:spTree>
    <p:extLst>
      <p:ext uri="{BB962C8B-B14F-4D97-AF65-F5344CB8AC3E}">
        <p14:creationId xmlns:p14="http://schemas.microsoft.com/office/powerpoint/2010/main" val="36885091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82980" y="261938"/>
            <a:ext cx="9376410" cy="5717738"/>
          </a:xfrm>
          <a:prstGeom prst="rect">
            <a:avLst/>
          </a:prstGeom>
        </p:spPr>
      </p:pic>
      <p:sp>
        <p:nvSpPr>
          <p:cNvPr id="5" name="Slide Number Placeholder 4"/>
          <p:cNvSpPr>
            <a:spLocks noGrp="1"/>
          </p:cNvSpPr>
          <p:nvPr>
            <p:ph type="sldNum" sz="quarter" idx="4294967295"/>
          </p:nvPr>
        </p:nvSpPr>
        <p:spPr>
          <a:xfrm>
            <a:off x="9448800" y="6356350"/>
            <a:ext cx="2743200" cy="365125"/>
          </a:xfrm>
        </p:spPr>
        <p:txBody>
          <a:bodyPr/>
          <a:lstStyle/>
          <a:p>
            <a:pPr>
              <a:defRPr/>
            </a:pPr>
            <a:fld id="{222C2B47-41F2-42A5-AA41-34CCD9669551}" type="slidenum">
              <a:rPr lang="en-US" smtClean="0"/>
              <a:pPr>
                <a:defRPr/>
              </a:pPr>
              <a:t>5</a:t>
            </a:fld>
            <a:endParaRPr lang="en-US"/>
          </a:p>
        </p:txBody>
      </p:sp>
      <p:sp>
        <p:nvSpPr>
          <p:cNvPr id="9" name="Rectangle 8"/>
          <p:cNvSpPr/>
          <p:nvPr/>
        </p:nvSpPr>
        <p:spPr>
          <a:xfrm>
            <a:off x="1184910" y="6075144"/>
            <a:ext cx="9307830" cy="646331"/>
          </a:xfrm>
          <a:prstGeom prst="rect">
            <a:avLst/>
          </a:prstGeom>
        </p:spPr>
        <p:txBody>
          <a:bodyPr wrap="square">
            <a:spAutoFit/>
          </a:bodyPr>
          <a:lstStyle/>
          <a:p>
            <a:r>
              <a:rPr lang="en-CA">
                <a:hlinkClick r:id="rId3"/>
              </a:rPr>
              <a:t>https://</a:t>
            </a:r>
            <a:r>
              <a:rPr lang="en-CA" smtClean="0">
                <a:hlinkClick r:id="rId3"/>
              </a:rPr>
              <a:t>www.tripadvisor.co.uk/Attraction_Review-g2095514-d3983077-Reviews-Tala_Monastery_Cat_Park-Tala_Paphos_District.html</a:t>
            </a:r>
            <a:r>
              <a:rPr lang="en-CA" smtClean="0"/>
              <a:t> </a:t>
            </a:r>
            <a:endParaRPr lang="en-CA"/>
          </a:p>
        </p:txBody>
      </p:sp>
    </p:spTree>
    <p:extLst>
      <p:ext uri="{BB962C8B-B14F-4D97-AF65-F5344CB8AC3E}">
        <p14:creationId xmlns:p14="http://schemas.microsoft.com/office/powerpoint/2010/main" val="328882490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600" dirty="0" smtClean="0">
                <a:hlinkClick r:id="rId2"/>
              </a:rPr>
              <a:t>Premier cas de transmission zoonotique de </a:t>
            </a:r>
            <a:r>
              <a:rPr lang="fr-CA" sz="3600" i="1" dirty="0" smtClean="0">
                <a:hlinkClick r:id="rId2"/>
              </a:rPr>
              <a:t>Streptococcus </a:t>
            </a:r>
            <a:r>
              <a:rPr lang="fr-CA" sz="3600" i="1" dirty="0" err="1" smtClean="0">
                <a:hlinkClick r:id="rId2"/>
              </a:rPr>
              <a:t>equi</a:t>
            </a:r>
            <a:r>
              <a:rPr lang="fr-CA" sz="3600" i="1" dirty="0" smtClean="0">
                <a:hlinkClick r:id="rId2"/>
              </a:rPr>
              <a:t> </a:t>
            </a:r>
            <a:r>
              <a:rPr lang="fr-CA" sz="3600" dirty="0" smtClean="0">
                <a:hlinkClick r:id="rId2"/>
              </a:rPr>
              <a:t>sous-espèce </a:t>
            </a:r>
            <a:r>
              <a:rPr lang="fr-CA" sz="3600" i="1" dirty="0" err="1" smtClean="0">
                <a:hlinkClick r:id="rId2"/>
              </a:rPr>
              <a:t>zooepidemicus</a:t>
            </a:r>
            <a:r>
              <a:rPr lang="fr-CA" sz="3600" dirty="0" smtClean="0">
                <a:hlinkClick r:id="rId2"/>
              </a:rPr>
              <a:t> du chat à l’être humain</a:t>
            </a:r>
            <a:endParaRPr lang="fr-CA" sz="3600" dirty="0"/>
          </a:p>
        </p:txBody>
      </p:sp>
      <p:sp>
        <p:nvSpPr>
          <p:cNvPr id="3" name="Content Placeholder 2"/>
          <p:cNvSpPr>
            <a:spLocks noGrp="1"/>
          </p:cNvSpPr>
          <p:nvPr>
            <p:ph sz="half" idx="1"/>
          </p:nvPr>
        </p:nvSpPr>
        <p:spPr/>
        <p:txBody>
          <a:bodyPr/>
          <a:lstStyle/>
          <a:p>
            <a:r>
              <a:rPr lang="fr-CA" sz="2500" dirty="0" smtClean="0"/>
              <a:t>Infection des tissus mous et bactériémie chez une patiente âgée (90 ans)</a:t>
            </a:r>
          </a:p>
          <a:p>
            <a:r>
              <a:rPr lang="fr-CA" sz="2500" dirty="0" smtClean="0"/>
              <a:t>Elle vivait seule dans un appartement au rez-de-chaussée, sans animal de compagnie</a:t>
            </a:r>
          </a:p>
          <a:p>
            <a:r>
              <a:rPr lang="fr-CA" sz="2500" dirty="0" smtClean="0"/>
              <a:t>Un chat féral l’a mordue au bras droit alors qu’elle essayait de le nourrir dans son jardin</a:t>
            </a:r>
          </a:p>
          <a:p>
            <a:r>
              <a:rPr lang="fr-CA" sz="2500" dirty="0" smtClean="0"/>
              <a:t>Le chat souffrait manifestement d’écoulements nasaux</a:t>
            </a:r>
            <a:endParaRPr lang="fr-CA" sz="2500" dirty="0" smtClean="0"/>
          </a:p>
        </p:txBody>
      </p:sp>
      <p:sp>
        <p:nvSpPr>
          <p:cNvPr id="4" name="Content Placeholder 3"/>
          <p:cNvSpPr>
            <a:spLocks noGrp="1"/>
          </p:cNvSpPr>
          <p:nvPr>
            <p:ph sz="half" idx="2"/>
          </p:nvPr>
        </p:nvSpPr>
        <p:spPr/>
        <p:txBody>
          <a:bodyPr/>
          <a:lstStyle/>
          <a:p>
            <a:r>
              <a:rPr lang="fr-CA" sz="2500" dirty="0" smtClean="0"/>
              <a:t>Dans les heures qui ont suivi la morsure, une enflure des tissus mous s’est développée, associée à une sensibilité à la palpation</a:t>
            </a:r>
          </a:p>
          <a:p>
            <a:r>
              <a:rPr lang="fr-CA" sz="2500" dirty="0" smtClean="0"/>
              <a:t>48 heures après la morsure, la patiente est devenue fébrile et somnolente</a:t>
            </a:r>
          </a:p>
          <a:p>
            <a:r>
              <a:rPr lang="fr-CA" sz="2500" dirty="0" smtClean="0"/>
              <a:t>Aucune plaie visible au bras droit</a:t>
            </a:r>
          </a:p>
          <a:p>
            <a:r>
              <a:rPr lang="fr-CA" sz="2500" dirty="0" smtClean="0"/>
              <a:t>La patiente a contracté un sepsis dû à la cellulite</a:t>
            </a:r>
          </a:p>
          <a:p>
            <a:r>
              <a:rPr lang="fr-CA" sz="2500" dirty="0" smtClean="0"/>
              <a:t>Elle s’est rétablie avec une antibiothérapie</a:t>
            </a:r>
          </a:p>
          <a:p>
            <a:endParaRPr lang="fr-CA" dirty="0" smtClean="0"/>
          </a:p>
          <a:p>
            <a:endParaRPr lang="fr-CA" dirty="0"/>
          </a:p>
        </p:txBody>
      </p:sp>
      <p:sp>
        <p:nvSpPr>
          <p:cNvPr id="5" name="Slide Number Placeholder 4"/>
          <p:cNvSpPr>
            <a:spLocks noGrp="1"/>
          </p:cNvSpPr>
          <p:nvPr>
            <p:ph type="sldNum" sz="quarter" idx="10"/>
          </p:nvPr>
        </p:nvSpPr>
        <p:spPr/>
        <p:txBody>
          <a:bodyPr/>
          <a:lstStyle/>
          <a:p>
            <a:pPr>
              <a:defRPr/>
            </a:pPr>
            <a:fld id="{222C2B47-41F2-42A5-AA41-34CCD9669551}" type="slidenum">
              <a:rPr lang="fr-CA" smtClean="0"/>
              <a:pPr>
                <a:defRPr/>
              </a:pPr>
              <a:t>6</a:t>
            </a:fld>
            <a:endParaRPr lang="fr-CA" dirty="0"/>
          </a:p>
        </p:txBody>
      </p:sp>
    </p:spTree>
    <p:extLst>
      <p:ext uri="{BB962C8B-B14F-4D97-AF65-F5344CB8AC3E}">
        <p14:creationId xmlns:p14="http://schemas.microsoft.com/office/powerpoint/2010/main" val="28283588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1579"/>
            <a:ext cx="10515600" cy="625642"/>
          </a:xfrm>
        </p:spPr>
        <p:txBody>
          <a:bodyPr/>
          <a:lstStyle/>
          <a:p>
            <a:r>
              <a:rPr lang="fr-CA" sz="3200" dirty="0" smtClean="0">
                <a:hlinkClick r:id="rId2"/>
              </a:rPr>
              <a:t>Évaluation du risque par le HAIRS : </a:t>
            </a:r>
            <a:r>
              <a:rPr lang="fr-CA" sz="3200" i="1" dirty="0" smtClean="0">
                <a:hlinkClick r:id="rId2"/>
              </a:rPr>
              <a:t>Brucella </a:t>
            </a:r>
            <a:r>
              <a:rPr lang="fr-CA" sz="3200" i="1" dirty="0" err="1" smtClean="0">
                <a:hlinkClick r:id="rId2"/>
              </a:rPr>
              <a:t>canis</a:t>
            </a:r>
            <a:r>
              <a:rPr lang="fr-CA" sz="3200" i="1" dirty="0" smtClean="0">
                <a:hlinkClick r:id="rId2"/>
              </a:rPr>
              <a:t> </a:t>
            </a:r>
            <a:r>
              <a:rPr lang="fr-CA" sz="3200" dirty="0" smtClean="0">
                <a:hlinkClick r:id="rId2"/>
              </a:rPr>
              <a:t>- GOV.UK (www.gov.uk)</a:t>
            </a:r>
            <a:br>
              <a:rPr lang="fr-CA" sz="3200" dirty="0" smtClean="0">
                <a:hlinkClick r:id="rId2"/>
              </a:rPr>
            </a:br>
            <a:endParaRPr lang="fr-CA" sz="3200" dirty="0"/>
          </a:p>
        </p:txBody>
      </p:sp>
      <p:sp>
        <p:nvSpPr>
          <p:cNvPr id="3" name="Content Placeholder 2"/>
          <p:cNvSpPr>
            <a:spLocks noGrp="1"/>
          </p:cNvSpPr>
          <p:nvPr>
            <p:ph sz="half" idx="1"/>
          </p:nvPr>
        </p:nvSpPr>
        <p:spPr>
          <a:xfrm>
            <a:off x="838200" y="1476708"/>
            <a:ext cx="5181600" cy="4692597"/>
          </a:xfrm>
        </p:spPr>
        <p:txBody>
          <a:bodyPr/>
          <a:lstStyle/>
          <a:p>
            <a:r>
              <a:rPr lang="fr-CA" sz="2500" dirty="0" smtClean="0"/>
              <a:t>Les détections de </a:t>
            </a:r>
            <a:r>
              <a:rPr lang="fr-CA" sz="2500" i="1" dirty="0" smtClean="0"/>
              <a:t>B. </a:t>
            </a:r>
            <a:r>
              <a:rPr lang="fr-CA" sz="2500" i="1" dirty="0" err="1" smtClean="0"/>
              <a:t>canis</a:t>
            </a:r>
            <a:r>
              <a:rPr lang="fr-CA" sz="2500" i="1" dirty="0" smtClean="0"/>
              <a:t> </a:t>
            </a:r>
            <a:r>
              <a:rPr lang="fr-CA" sz="2500" dirty="0" smtClean="0"/>
              <a:t>sont en hausse en Grande-Bretagne depuis 2020</a:t>
            </a:r>
          </a:p>
          <a:p>
            <a:r>
              <a:rPr lang="fr-CA" sz="2500" i="1" dirty="0" smtClean="0"/>
              <a:t>B. </a:t>
            </a:r>
            <a:r>
              <a:rPr lang="fr-CA" sz="2500" i="1" dirty="0" err="1" smtClean="0"/>
              <a:t>canis</a:t>
            </a:r>
            <a:r>
              <a:rPr lang="fr-CA" sz="2500" i="1" dirty="0" smtClean="0"/>
              <a:t> </a:t>
            </a:r>
            <a:r>
              <a:rPr lang="fr-CA" sz="2500" dirty="0" smtClean="0"/>
              <a:t>est à notification obligatoire en Angleterre, en Écosse et au pays de Galles depuis 2021; elle l’était déjà depuis 2004 en Irlande du Nord</a:t>
            </a:r>
          </a:p>
          <a:p>
            <a:r>
              <a:rPr lang="fr-CA" sz="2500" dirty="0" smtClean="0"/>
              <a:t>Les cas canins sont associés à l’importation de chiens d’Europe de l’Est</a:t>
            </a:r>
          </a:p>
          <a:p>
            <a:r>
              <a:rPr lang="fr-CA" sz="2500" dirty="0" smtClean="0"/>
              <a:t>Entre 240 000 et 350 000 chiens ont été importés par année de 2018 à 2022</a:t>
            </a:r>
            <a:endParaRPr lang="fr-CA" sz="2500" dirty="0" smtClean="0"/>
          </a:p>
        </p:txBody>
      </p:sp>
      <p:sp>
        <p:nvSpPr>
          <p:cNvPr id="4" name="Content Placeholder 3"/>
          <p:cNvSpPr>
            <a:spLocks noGrp="1"/>
          </p:cNvSpPr>
          <p:nvPr>
            <p:ph sz="half" idx="2"/>
          </p:nvPr>
        </p:nvSpPr>
        <p:spPr>
          <a:xfrm>
            <a:off x="6172200" y="1476708"/>
            <a:ext cx="5181600" cy="4351338"/>
          </a:xfrm>
        </p:spPr>
        <p:txBody>
          <a:bodyPr/>
          <a:lstStyle/>
          <a:p>
            <a:r>
              <a:rPr lang="fr-CA" sz="2500" dirty="0" smtClean="0"/>
              <a:t>Chiens : la prévalence de la maladie au Royaume-Uni est &lt; 0,05 % selon les données de dépistage à l’exportation</a:t>
            </a:r>
          </a:p>
          <a:p>
            <a:r>
              <a:rPr lang="fr-CA" sz="2500" dirty="0" smtClean="0"/>
              <a:t>Les détections récentes dans des élevages canins ont été les premiers exemples de propagation d’un chien à l’autre</a:t>
            </a:r>
          </a:p>
          <a:p>
            <a:r>
              <a:rPr lang="fr-CA" sz="2500" dirty="0" smtClean="0"/>
              <a:t>Probabilité d’infection des êtres humains :</a:t>
            </a:r>
          </a:p>
          <a:p>
            <a:pPr lvl="1"/>
            <a:r>
              <a:rPr lang="fr-CA" sz="2100" dirty="0" smtClean="0"/>
              <a:t>Très faible dans la population générale</a:t>
            </a:r>
          </a:p>
          <a:p>
            <a:pPr lvl="1"/>
            <a:r>
              <a:rPr lang="fr-CA" sz="2100" dirty="0" smtClean="0"/>
              <a:t>Faible chez les personnes à risque élevé d’exposition aux matières infectieuses de chiens infectés</a:t>
            </a:r>
          </a:p>
          <a:p>
            <a:pPr marL="457200" lvl="1" indent="0">
              <a:buNone/>
            </a:pPr>
            <a:endParaRPr lang="fr-CA" dirty="0" smtClean="0"/>
          </a:p>
          <a:p>
            <a:pPr lvl="1"/>
            <a:endParaRPr lang="fr-CA" dirty="0"/>
          </a:p>
        </p:txBody>
      </p:sp>
      <p:sp>
        <p:nvSpPr>
          <p:cNvPr id="5" name="Slide Number Placeholder 4"/>
          <p:cNvSpPr>
            <a:spLocks noGrp="1"/>
          </p:cNvSpPr>
          <p:nvPr>
            <p:ph type="sldNum" sz="quarter" idx="10"/>
          </p:nvPr>
        </p:nvSpPr>
        <p:spPr/>
        <p:txBody>
          <a:bodyPr/>
          <a:lstStyle/>
          <a:p>
            <a:pPr>
              <a:defRPr/>
            </a:pPr>
            <a:fld id="{222C2B47-41F2-42A5-AA41-34CCD9669551}" type="slidenum">
              <a:rPr lang="fr-CA" smtClean="0"/>
              <a:pPr>
                <a:defRPr/>
              </a:pPr>
              <a:t>7</a:t>
            </a:fld>
            <a:endParaRPr lang="fr-CA" dirty="0"/>
          </a:p>
        </p:txBody>
      </p:sp>
    </p:spTree>
    <p:extLst>
      <p:ext uri="{BB962C8B-B14F-4D97-AF65-F5344CB8AC3E}">
        <p14:creationId xmlns:p14="http://schemas.microsoft.com/office/powerpoint/2010/main" val="339797785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800" dirty="0" smtClean="0"/>
              <a:t>Influenza canine : détections en cours aux États-Unis</a:t>
            </a:r>
            <a:endParaRPr lang="fr-CA" sz="2800" dirty="0"/>
          </a:p>
        </p:txBody>
      </p:sp>
      <p:sp>
        <p:nvSpPr>
          <p:cNvPr id="3" name="Content Placeholder 2"/>
          <p:cNvSpPr>
            <a:spLocks noGrp="1"/>
          </p:cNvSpPr>
          <p:nvPr>
            <p:ph sz="half" idx="1"/>
          </p:nvPr>
        </p:nvSpPr>
        <p:spPr/>
        <p:txBody>
          <a:bodyPr/>
          <a:lstStyle/>
          <a:p>
            <a:r>
              <a:rPr lang="fr-CA" dirty="0" smtClean="0"/>
              <a:t>Oklahoma : août</a:t>
            </a:r>
          </a:p>
          <a:p>
            <a:pPr marL="0" indent="0">
              <a:buNone/>
            </a:pPr>
            <a:r>
              <a:rPr lang="fr-CA" dirty="0" smtClean="0">
                <a:hlinkClick r:id="rId2"/>
              </a:rPr>
              <a:t>Le refuge pour animaux d’Oklahoma City ferme pour la troisième fois au milieu d’une éclosion suspectée de grippe canine | KOKH (okcfox.com)</a:t>
            </a:r>
            <a:endParaRPr lang="fr-CA" dirty="0" smtClean="0"/>
          </a:p>
          <a:p>
            <a:endParaRPr lang="fr-CA" dirty="0" smtClean="0"/>
          </a:p>
          <a:p>
            <a:r>
              <a:rPr lang="fr-CA" dirty="0" smtClean="0"/>
              <a:t>Californie : octobre</a:t>
            </a:r>
          </a:p>
          <a:p>
            <a:pPr marL="0" indent="0">
              <a:buNone/>
            </a:pPr>
            <a:r>
              <a:rPr lang="fr-CA" dirty="0" smtClean="0">
                <a:hlinkClick r:id="rId3"/>
              </a:rPr>
              <a:t>Oakland aux prises avec une éclosion de grippe canine (mercurynews.com)</a:t>
            </a:r>
            <a:endParaRPr lang="fr-CA" dirty="0" smtClean="0"/>
          </a:p>
          <a:p>
            <a:endParaRPr lang="fr-CA" dirty="0"/>
          </a:p>
        </p:txBody>
      </p:sp>
      <p:sp>
        <p:nvSpPr>
          <p:cNvPr id="4" name="Content Placeholder 3"/>
          <p:cNvSpPr>
            <a:spLocks noGrp="1"/>
          </p:cNvSpPr>
          <p:nvPr>
            <p:ph sz="half" idx="2"/>
          </p:nvPr>
        </p:nvSpPr>
        <p:spPr/>
        <p:txBody>
          <a:bodyPr/>
          <a:lstStyle/>
          <a:p>
            <a:r>
              <a:rPr lang="fr-CA" dirty="0" smtClean="0"/>
              <a:t>Washington, DC</a:t>
            </a:r>
          </a:p>
          <a:p>
            <a:r>
              <a:rPr lang="fr-CA" dirty="0" smtClean="0">
                <a:hlinkClick r:id="rId4"/>
              </a:rPr>
              <a:t>L’influenza canine circule dans les hôpitaux vétérinaires et les refuges pour animaux du District - WTOP News</a:t>
            </a:r>
            <a:endParaRPr lang="fr-CA" dirty="0"/>
          </a:p>
        </p:txBody>
      </p:sp>
      <p:sp>
        <p:nvSpPr>
          <p:cNvPr id="5" name="Slide Number Placeholder 4"/>
          <p:cNvSpPr>
            <a:spLocks noGrp="1"/>
          </p:cNvSpPr>
          <p:nvPr>
            <p:ph type="sldNum" sz="quarter" idx="10"/>
          </p:nvPr>
        </p:nvSpPr>
        <p:spPr/>
        <p:txBody>
          <a:bodyPr/>
          <a:lstStyle/>
          <a:p>
            <a:pPr>
              <a:defRPr/>
            </a:pPr>
            <a:fld id="{222C2B47-41F2-42A5-AA41-34CCD9669551}" type="slidenum">
              <a:rPr lang="fr-CA" smtClean="0"/>
              <a:pPr>
                <a:defRPr/>
              </a:pPr>
              <a:t>8</a:t>
            </a:fld>
            <a:endParaRPr lang="fr-CA" dirty="0"/>
          </a:p>
        </p:txBody>
      </p:sp>
    </p:spTree>
    <p:extLst>
      <p:ext uri="{BB962C8B-B14F-4D97-AF65-F5344CB8AC3E}">
        <p14:creationId xmlns:p14="http://schemas.microsoft.com/office/powerpoint/2010/main" val="4015599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456678"/>
          </a:xfrm>
        </p:spPr>
        <p:txBody>
          <a:bodyPr/>
          <a:lstStyle/>
          <a:p>
            <a:r>
              <a:rPr lang="fr-CA" sz="2800" dirty="0" smtClean="0"/>
              <a:t>Publications scientifiques d’intérêt</a:t>
            </a:r>
            <a:endParaRPr lang="fr-CA" sz="2800" dirty="0"/>
          </a:p>
        </p:txBody>
      </p:sp>
      <p:sp>
        <p:nvSpPr>
          <p:cNvPr id="3" name="Text Placeholder 2"/>
          <p:cNvSpPr>
            <a:spLocks noGrp="1"/>
          </p:cNvSpPr>
          <p:nvPr>
            <p:ph type="body" sz="quarter" idx="13"/>
          </p:nvPr>
        </p:nvSpPr>
        <p:spPr>
          <a:xfrm>
            <a:off x="838200" y="821805"/>
            <a:ext cx="10515600" cy="5250384"/>
          </a:xfrm>
        </p:spPr>
        <p:txBody>
          <a:bodyPr/>
          <a:lstStyle/>
          <a:p>
            <a:r>
              <a:rPr lang="en-US" sz="2000" dirty="0" err="1">
                <a:hlinkClick r:id="rId2"/>
              </a:rPr>
              <a:t>TropicalMed</a:t>
            </a:r>
            <a:r>
              <a:rPr lang="en-US" sz="2000" dirty="0">
                <a:hlinkClick r:id="rId2"/>
              </a:rPr>
              <a:t> | </a:t>
            </a:r>
            <a:r>
              <a:rPr lang="fr-CA" sz="2000" dirty="0" smtClean="0">
                <a:hlinkClick r:id="rId2"/>
              </a:rPr>
              <a:t>Texte intégral gratuit </a:t>
            </a:r>
            <a:r>
              <a:rPr lang="en-US" sz="2000" dirty="0" smtClean="0">
                <a:hlinkClick r:id="rId2"/>
              </a:rPr>
              <a:t>| </a:t>
            </a:r>
            <a:r>
              <a:rPr lang="en-US" sz="2000" dirty="0">
                <a:hlinkClick r:id="rId2"/>
              </a:rPr>
              <a:t>Monitoring SARS-CoV-2 </a:t>
            </a:r>
            <a:r>
              <a:rPr lang="en-US" sz="2000" dirty="0" err="1">
                <a:hlinkClick r:id="rId2"/>
              </a:rPr>
              <a:t>seroprevalence</a:t>
            </a:r>
            <a:r>
              <a:rPr lang="en-US" sz="2000" dirty="0">
                <a:hlinkClick r:id="rId2"/>
              </a:rPr>
              <a:t> in domestics and exotic animals in Southern France (mdpi.com)</a:t>
            </a:r>
            <a:endParaRPr lang="en-US" sz="2000" dirty="0" smtClean="0"/>
          </a:p>
          <a:p>
            <a:r>
              <a:rPr lang="en-US" sz="2000" dirty="0">
                <a:hlinkClick r:id="rId3"/>
              </a:rPr>
              <a:t>The </a:t>
            </a:r>
            <a:r>
              <a:rPr lang="en-US" sz="2000" dirty="0" err="1">
                <a:hlinkClick r:id="rId3"/>
              </a:rPr>
              <a:t>neuropathogenesis</a:t>
            </a:r>
            <a:r>
              <a:rPr lang="en-US" sz="2000" dirty="0">
                <a:hlinkClick r:id="rId3"/>
              </a:rPr>
              <a:t> of highly pathogenic avian influenza H5Nx viruses in mammalian species including humans. Trends in Neurosciences (cell.com)</a:t>
            </a:r>
            <a:endParaRPr lang="en-US" sz="2000" dirty="0" smtClean="0"/>
          </a:p>
          <a:p>
            <a:r>
              <a:rPr lang="en-US" sz="2000" dirty="0" err="1">
                <a:hlinkClick r:id="rId4"/>
              </a:rPr>
              <a:t>Eurosurveillance</a:t>
            </a:r>
            <a:r>
              <a:rPr lang="en-US" sz="2000" dirty="0">
                <a:hlinkClick r:id="rId4"/>
              </a:rPr>
              <a:t> | Emergence and potential transmission route of avian influenza A (H5N1) virus in domestic cats in Poland, June 2023</a:t>
            </a:r>
            <a:r>
              <a:rPr lang="en-US" sz="2000" dirty="0"/>
              <a:t> </a:t>
            </a:r>
          </a:p>
          <a:p>
            <a:r>
              <a:rPr lang="en-US" sz="2000" dirty="0">
                <a:hlinkClick r:id="rId5"/>
              </a:rPr>
              <a:t>Emergence of a novel </a:t>
            </a:r>
            <a:r>
              <a:rPr lang="en-US" sz="2000" dirty="0" err="1">
                <a:hlinkClick r:id="rId5"/>
              </a:rPr>
              <a:t>reassortant</a:t>
            </a:r>
            <a:r>
              <a:rPr lang="en-US" sz="2000" dirty="0">
                <a:hlinkClick r:id="rId5"/>
              </a:rPr>
              <a:t> H5N6 subtype highly pathogenic avian influenza virus in farmed dogs in China. Journal of Infection </a:t>
            </a:r>
            <a:r>
              <a:rPr lang="en-US" sz="2000" dirty="0" smtClean="0">
                <a:hlinkClick r:id="rId5"/>
              </a:rPr>
              <a:t>(</a:t>
            </a:r>
            <a:r>
              <a:rPr lang="fr-CA" sz="2000" dirty="0" smtClean="0">
                <a:hlinkClick r:id="rId5"/>
              </a:rPr>
              <a:t>accès soumis à péage</a:t>
            </a:r>
            <a:r>
              <a:rPr lang="en-US" sz="2000" dirty="0" smtClean="0">
                <a:hlinkClick r:id="rId5"/>
              </a:rPr>
              <a:t>)</a:t>
            </a:r>
            <a:endParaRPr lang="en-US" sz="2000" dirty="0">
              <a:hlinkClick r:id="rId5"/>
            </a:endParaRPr>
          </a:p>
          <a:p>
            <a:r>
              <a:rPr lang="en-US" sz="2000" dirty="0">
                <a:hlinkClick r:id="rId6"/>
              </a:rPr>
              <a:t>Understanding the divergent evolution and epidemiology of H3N8 influenza viruses in dogs and horses | Virus Evolution | Oxford Academic (oup.com</a:t>
            </a:r>
            <a:r>
              <a:rPr lang="en-US" sz="2000" dirty="0" smtClean="0">
                <a:hlinkClick r:id="rId6"/>
              </a:rPr>
              <a:t>)</a:t>
            </a:r>
            <a:endParaRPr lang="en-US" sz="2000" dirty="0" smtClean="0"/>
          </a:p>
          <a:p>
            <a:r>
              <a:rPr lang="en-US" sz="2000" dirty="0" err="1">
                <a:hlinkClick r:id="rId7"/>
              </a:rPr>
              <a:t>Eurosurveillance</a:t>
            </a:r>
            <a:r>
              <a:rPr lang="en-US" sz="2000" dirty="0">
                <a:hlinkClick r:id="rId7"/>
              </a:rPr>
              <a:t> | Asymptomatic infection with clade 2.3.4.4b highly pathogenic avian influenza A(H5N1) in carnivore pets, Italy, April </a:t>
            </a:r>
            <a:r>
              <a:rPr lang="en-US" sz="2000" dirty="0" smtClean="0">
                <a:hlinkClick r:id="rId7"/>
              </a:rPr>
              <a:t>2023</a:t>
            </a:r>
            <a:endParaRPr lang="en-US" sz="2000" dirty="0" smtClean="0"/>
          </a:p>
          <a:p>
            <a:r>
              <a:rPr lang="en-US" sz="2000" dirty="0">
                <a:hlinkClick r:id="rId8"/>
              </a:rPr>
              <a:t>Soft tissue infection of immunocompetent man with cat-derived </a:t>
            </a:r>
            <a:r>
              <a:rPr lang="en-US" sz="2000" dirty="0" err="1">
                <a:hlinkClick r:id="rId8"/>
              </a:rPr>
              <a:t>Globicatella</a:t>
            </a:r>
            <a:r>
              <a:rPr lang="en-US" sz="2000" dirty="0">
                <a:hlinkClick r:id="rId8"/>
              </a:rPr>
              <a:t> species. Emerging Infectious Diseases Journal, </a:t>
            </a:r>
            <a:r>
              <a:rPr lang="fr-CA" sz="2000" dirty="0" smtClean="0">
                <a:hlinkClick r:id="rId8"/>
              </a:rPr>
              <a:t>vol. 29, n</a:t>
            </a:r>
            <a:r>
              <a:rPr lang="fr-CA" sz="2000" baseline="30000" dirty="0" smtClean="0">
                <a:hlinkClick r:id="rId8"/>
              </a:rPr>
              <a:t>o</a:t>
            </a:r>
            <a:r>
              <a:rPr lang="fr-CA" sz="2000" dirty="0" smtClean="0">
                <a:hlinkClick r:id="rId8"/>
              </a:rPr>
              <a:t> 8 (août 2023) </a:t>
            </a:r>
            <a:r>
              <a:rPr lang="en-US" sz="2000" dirty="0" smtClean="0">
                <a:hlinkClick r:id="rId8"/>
              </a:rPr>
              <a:t>– </a:t>
            </a:r>
            <a:r>
              <a:rPr lang="en-US" sz="2000" dirty="0">
                <a:hlinkClick r:id="rId8"/>
              </a:rPr>
              <a:t>CDC</a:t>
            </a:r>
            <a:endParaRPr lang="en-US" sz="2000" dirty="0" smtClean="0"/>
          </a:p>
          <a:p>
            <a:r>
              <a:rPr lang="fr-CA" sz="2000" dirty="0" smtClean="0">
                <a:hlinkClick r:id="rId9"/>
              </a:rPr>
              <a:t>Article complet </a:t>
            </a:r>
            <a:r>
              <a:rPr lang="en-US" sz="2000" dirty="0" smtClean="0">
                <a:hlinkClick r:id="rId9"/>
              </a:rPr>
              <a:t>: </a:t>
            </a:r>
            <a:r>
              <a:rPr lang="en-US" sz="2000" dirty="0" smtClean="0">
                <a:hlinkClick r:id="rId9"/>
              </a:rPr>
              <a:t>The emergence of Brucella </a:t>
            </a:r>
            <a:r>
              <a:rPr lang="en-US" sz="2000" dirty="0" err="1" smtClean="0">
                <a:hlinkClick r:id="rId9"/>
              </a:rPr>
              <a:t>canis</a:t>
            </a:r>
            <a:r>
              <a:rPr lang="en-US" sz="2000" dirty="0" smtClean="0">
                <a:hlinkClick r:id="rId9"/>
              </a:rPr>
              <a:t> as a public health threat in Europe: what we know and what we need to learn (tandfonline.com)</a:t>
            </a:r>
            <a:endParaRPr lang="en-US" sz="2000" dirty="0" smtClean="0"/>
          </a:p>
          <a:p>
            <a:endParaRPr lang="en-US" sz="2000" dirty="0" smtClean="0"/>
          </a:p>
        </p:txBody>
      </p:sp>
    </p:spTree>
    <p:extLst>
      <p:ext uri="{BB962C8B-B14F-4D97-AF65-F5344CB8AC3E}">
        <p14:creationId xmlns:p14="http://schemas.microsoft.com/office/powerpoint/2010/main" val="307507789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6.0.23"/>
  <p:tag name="AS_OS" val="Microsoft Windows NT 10.0.19044.0"/>
  <p:tag name="AS_RELEASE_DATE" val="2022.09.14"/>
  <p:tag name="AS_TITLE" val="Aspose.Slides for .NET5"/>
  <p:tag name="AS_VERSION" val="22.9"/>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21427</TotalTime>
  <Words>714</Words>
  <Application>Microsoft Office PowerPoint</Application>
  <PresentationFormat>Widescreen</PresentationFormat>
  <Paragraphs>86</Paragraphs>
  <Slides>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2_Office Theme</vt:lpstr>
      <vt:lpstr>Communauté des maladies émergentes et zoonotiques Identification des risques émergents par l’intelligence collective</vt:lpstr>
      <vt:lpstr>Point sur l’IAHP chez les chats polonais</vt:lpstr>
      <vt:lpstr>Des chats de refuges coréens infectés par l’IAHP H5N1</vt:lpstr>
      <vt:lpstr>Les experts mettent en garde contre le coronavirus félin après la mort de « milliers » de chats à Chypre | Animals | The Guardian</vt:lpstr>
      <vt:lpstr>PowerPoint Presentation</vt:lpstr>
      <vt:lpstr>Premier cas de transmission zoonotique de Streptococcus equi sous-espèce zooepidemicus du chat à l’être humain</vt:lpstr>
      <vt:lpstr>Évaluation du risque par le HAIRS : Brucella canis - GOV.UK (www.gov.uk) </vt:lpstr>
      <vt:lpstr>Influenza canine : détections en cours aux États-Unis</vt:lpstr>
      <vt:lpstr>Publications scientifiques d’intérêt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Microsoft account</cp:lastModifiedBy>
  <cp:revision>445</cp:revision>
  <dcterms:created xsi:type="dcterms:W3CDTF">2020-02-07T23:34:08Z</dcterms:created>
  <dcterms:modified xsi:type="dcterms:W3CDTF">2023-10-13T14:15:28Z</dcterms:modified>
</cp:coreProperties>
</file>