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84" r:id="rId3"/>
    <p:sldId id="278" r:id="rId4"/>
    <p:sldId id="279" r:id="rId5"/>
    <p:sldId id="287" r:id="rId6"/>
    <p:sldId id="288" r:id="rId7"/>
    <p:sldId id="289" r:id="rId8"/>
    <p:sldId id="280" r:id="rId9"/>
    <p:sldId id="295" r:id="rId10"/>
    <p:sldId id="292" r:id="rId11"/>
    <p:sldId id="293" r:id="rId12"/>
    <p:sldId id="286" r:id="rId13"/>
    <p:sldId id="294" r:id="rId14"/>
    <p:sldId id="277" r:id="rId1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055" autoAdjust="0"/>
    <p:restoredTop sz="86498" autoAdjust="0"/>
  </p:normalViewPr>
  <p:slideViewPr>
    <p:cSldViewPr snapToGrid="0">
      <p:cViewPr varScale="1">
        <p:scale>
          <a:sx n="75" d="100"/>
          <a:sy n="75" d="100"/>
        </p:scale>
        <p:origin x="53" y="2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pPr>
                <a:defRPr/>
              </a:pPr>
              <a:t>5/7/2023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pPr>
                <a:defRPr/>
              </a:pPr>
              <a:t>‹N°›</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maj.ca/content/193/31/E1213#ref-2"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pPr fontAlgn="base">
                <a:spcBef>
                  <a:spcPct val="0"/>
                </a:spcBef>
                <a:spcAft>
                  <a:spcPct val="0"/>
                </a:spcAft>
              </a:pPr>
              <a:t>1</a:t>
            </a:fld>
            <a:endParaRPr lang="en-US" altLang="en-US">
              <a:solidFill>
                <a:srgbClr val="000000"/>
              </a:solidFill>
            </a:endParaRPr>
          </a:p>
        </p:txBody>
      </p:sp>
    </p:spTree>
    <p:extLst>
      <p:ext uri="{BB962C8B-B14F-4D97-AF65-F5344CB8AC3E}">
        <p14:creationId xmlns:p14="http://schemas.microsoft.com/office/powerpoint/2010/main" val="2909490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ACF894DF-86D1-411C-9BC2-D3E9C3EA92A3}" type="slidenum">
              <a:rPr lang="en-US" smtClean="0"/>
              <a:pPr>
                <a:defRPr/>
              </a:pPr>
              <a:t>4</a:t>
            </a:fld>
            <a:endParaRPr lang="en-US"/>
          </a:p>
        </p:txBody>
      </p:sp>
    </p:spTree>
    <p:extLst>
      <p:ext uri="{BB962C8B-B14F-4D97-AF65-F5344CB8AC3E}">
        <p14:creationId xmlns:p14="http://schemas.microsoft.com/office/powerpoint/2010/main" val="3970169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CA" noProof="0" dirty="0"/>
              <a:t>Deviennent capables de reconnaître le récepteur SAα2,6-Gal de type humain</a:t>
            </a:r>
          </a:p>
          <a:p>
            <a:pPr marL="171450" lvl="0" indent="-171450">
              <a:buFont typeface="Arial" panose="020B0604020202020204" pitchFamily="34" charset="0"/>
              <a:buChar char="•"/>
            </a:pPr>
            <a:r>
              <a:rPr lang="fr-CA" noProof="0" dirty="0"/>
              <a:t>HA fonctionne à des pH plus acides depuis 2019</a:t>
            </a:r>
          </a:p>
          <a:p>
            <a:pPr marL="171450" lvl="0" indent="-171450">
              <a:buFont typeface="Arial" panose="020B0604020202020204" pitchFamily="34" charset="0"/>
              <a:buChar char="•"/>
            </a:pPr>
            <a:r>
              <a:rPr lang="fr-CA" noProof="0" dirty="0"/>
              <a:t>Capacité à se répliquer dans les cellules épithéliales du système respiratoire humain. </a:t>
            </a:r>
          </a:p>
          <a:p>
            <a:pPr marL="171450" lvl="0" indent="-171450">
              <a:buFont typeface="Arial" panose="020B0604020202020204" pitchFamily="34" charset="0"/>
              <a:buChar char="•"/>
            </a:pPr>
            <a:r>
              <a:rPr lang="fr-CA" noProof="0" dirty="0"/>
              <a:t>Transmission efficace par voie aérienne chez un modèle de furet après 2016</a:t>
            </a:r>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8</a:t>
            </a:fld>
            <a:endParaRPr lang="en-US"/>
          </a:p>
        </p:txBody>
      </p:sp>
    </p:spTree>
    <p:extLst>
      <p:ext uri="{BB962C8B-B14F-4D97-AF65-F5344CB8AC3E}">
        <p14:creationId xmlns:p14="http://schemas.microsoft.com/office/powerpoint/2010/main" val="1102780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altLang="en-US" noProof="0" dirty="0"/>
              <a:t>D’un article du CBC: Au Canada, la </a:t>
            </a:r>
            <a:r>
              <a:rPr lang="fr-CA" altLang="en-US" noProof="0" dirty="0" err="1"/>
              <a:t>babésiose</a:t>
            </a:r>
            <a:r>
              <a:rPr lang="fr-CA" altLang="en-US" noProof="0" dirty="0"/>
              <a:t> est devenue une </a:t>
            </a:r>
            <a:r>
              <a:rPr lang="fr-CA" altLang="en-US" b="1" noProof="0" dirty="0"/>
              <a:t>maladie à déclaration obligatoire </a:t>
            </a:r>
            <a:r>
              <a:rPr lang="fr-CA" altLang="en-US" noProof="0" dirty="0"/>
              <a:t>au Manitoba en 2015.</a:t>
            </a:r>
          </a:p>
          <a:p>
            <a:endParaRPr lang="fr-CA" altLang="en-US" noProof="0" dirty="0"/>
          </a:p>
          <a:p>
            <a:r>
              <a:rPr lang="fr-CA" altLang="en-US" noProof="0" dirty="0"/>
              <a:t>En Amérique du Nord, la </a:t>
            </a:r>
            <a:r>
              <a:rPr lang="fr-CA" altLang="en-US" noProof="0" dirty="0" err="1"/>
              <a:t>babésiose</a:t>
            </a:r>
            <a:r>
              <a:rPr lang="fr-CA" altLang="en-US" noProof="0" dirty="0"/>
              <a:t> est généralement transmise par deux espèces de parasites : </a:t>
            </a:r>
            <a:r>
              <a:rPr lang="fr-CA" altLang="en-US" noProof="0" dirty="0" err="1"/>
              <a:t>Babesia</a:t>
            </a:r>
            <a:r>
              <a:rPr lang="fr-CA" altLang="en-US" noProof="0" dirty="0"/>
              <a:t> </a:t>
            </a:r>
            <a:r>
              <a:rPr lang="fr-CA" altLang="en-US" noProof="0" dirty="0" err="1"/>
              <a:t>microti</a:t>
            </a:r>
            <a:r>
              <a:rPr lang="fr-CA" altLang="en-US" noProof="0" dirty="0"/>
              <a:t> (la maladie transmise par les tiques qui se répand aux États-Unis) et </a:t>
            </a:r>
            <a:r>
              <a:rPr lang="fr-CA" altLang="en-US" noProof="0" dirty="0" err="1"/>
              <a:t>Babesia</a:t>
            </a:r>
            <a:r>
              <a:rPr lang="fr-CA" altLang="en-US" noProof="0" dirty="0"/>
              <a:t> </a:t>
            </a:r>
            <a:r>
              <a:rPr lang="fr-CA" altLang="en-US" noProof="0" dirty="0" err="1"/>
              <a:t>duncani</a:t>
            </a:r>
            <a:r>
              <a:rPr lang="fr-CA" altLang="en-US" noProof="0" dirty="0"/>
              <a:t> (un pathogène émergent transmis par les tiques qui se trouve principalement sur la côte du Pacifique).</a:t>
            </a:r>
          </a:p>
          <a:p>
            <a:r>
              <a:rPr lang="fr-CA" altLang="en-US" noProof="0" dirty="0"/>
              <a:t>Est liée au changement climatique</a:t>
            </a:r>
          </a:p>
          <a:p>
            <a:endParaRPr lang="fr-CA" altLang="en-US" noProof="0" dirty="0"/>
          </a:p>
          <a:p>
            <a:endParaRPr lang="fr-CA" altLang="en-US" noProof="0" dirty="0"/>
          </a:p>
          <a:p>
            <a:r>
              <a:rPr lang="fr-CA" altLang="en-US" i="0" noProof="0" dirty="0"/>
              <a:t>Article sur un cas de </a:t>
            </a:r>
            <a:r>
              <a:rPr lang="fr-CA" altLang="en-US" i="1" noProof="0" dirty="0" err="1"/>
              <a:t>Babesia</a:t>
            </a:r>
            <a:r>
              <a:rPr lang="fr-CA" altLang="en-US" i="1" noProof="0" dirty="0"/>
              <a:t> </a:t>
            </a:r>
            <a:r>
              <a:rPr lang="fr-CA" altLang="en-US" i="1" noProof="0" dirty="0" err="1"/>
              <a:t>microti</a:t>
            </a:r>
            <a:r>
              <a:rPr lang="fr-CA" altLang="en-US" noProof="0" dirty="0"/>
              <a:t> au Canada: </a:t>
            </a:r>
            <a:r>
              <a:rPr lang="fr-CA" altLang="en-US" noProof="0" dirty="0" err="1">
                <a:hlinkClick r:id="rId3"/>
              </a:rPr>
              <a:t>Babesia</a:t>
            </a:r>
            <a:r>
              <a:rPr lang="fr-CA" altLang="en-US" noProof="0" dirty="0">
                <a:hlinkClick r:id="rId3"/>
              </a:rPr>
              <a:t> </a:t>
            </a:r>
            <a:r>
              <a:rPr lang="fr-CA" altLang="en-US" noProof="0" dirty="0" err="1">
                <a:hlinkClick r:id="rId3"/>
              </a:rPr>
              <a:t>microti</a:t>
            </a:r>
            <a:r>
              <a:rPr lang="fr-CA" altLang="en-US" noProof="0" dirty="0">
                <a:hlinkClick r:id="rId3"/>
              </a:rPr>
              <a:t> </a:t>
            </a:r>
            <a:r>
              <a:rPr lang="fr-CA" altLang="en-US" noProof="0" dirty="0" err="1">
                <a:hlinkClick r:id="rId3"/>
              </a:rPr>
              <a:t>acquired</a:t>
            </a:r>
            <a:r>
              <a:rPr lang="fr-CA" altLang="en-US" noProof="0" dirty="0">
                <a:hlinkClick r:id="rId3"/>
              </a:rPr>
              <a:t> in Canada | CMAJ</a:t>
            </a:r>
            <a:r>
              <a:rPr lang="fr-CA" altLang="en-US" noProof="0" dirty="0"/>
              <a:t> (2021):</a:t>
            </a:r>
          </a:p>
          <a:p>
            <a:r>
              <a:rPr lang="fr-CA" altLang="en-US" noProof="0" dirty="0"/>
              <a:t>L'aire de répartition d'I. </a:t>
            </a:r>
            <a:r>
              <a:rPr lang="fr-CA" altLang="en-US" noProof="0" dirty="0" err="1"/>
              <a:t>scapularis</a:t>
            </a:r>
            <a:r>
              <a:rPr lang="fr-CA" altLang="en-US" noProof="0" dirty="0"/>
              <a:t> s'est étendue au Canada. Les maladies transmises par les tiques, y compris la </a:t>
            </a:r>
            <a:r>
              <a:rPr lang="fr-CA" altLang="en-US" noProof="0" dirty="0" err="1"/>
              <a:t>babésiose</a:t>
            </a:r>
            <a:r>
              <a:rPr lang="fr-CA" altLang="en-US" noProof="0" dirty="0"/>
              <a:t>, doivent être incluses dans le diagnostic différentiel au Canada et un traitement empirique doit être envisagé.</a:t>
            </a:r>
          </a:p>
        </p:txBody>
      </p:sp>
      <p:sp>
        <p:nvSpPr>
          <p:cNvPr id="4" name="Slide Number Placeholder 3"/>
          <p:cNvSpPr>
            <a:spLocks noGrp="1"/>
          </p:cNvSpPr>
          <p:nvPr>
            <p:ph type="sldNum" sz="quarter" idx="5"/>
          </p:nvPr>
        </p:nvSpPr>
        <p:spPr/>
        <p:txBody>
          <a:bodyPr/>
          <a:lstStyle/>
          <a:p>
            <a:pPr>
              <a:defRPr/>
            </a:pPr>
            <a:fld id="{B3668AC1-06AD-4C64-94DF-C9AF7AA46A3D}" type="slidenum">
              <a:rPr lang="en-US" smtClean="0"/>
              <a:pPr>
                <a:defRPr/>
              </a:pPr>
              <a:t>10</a:t>
            </a:fld>
            <a:endParaRPr lang="en-US"/>
          </a:p>
        </p:txBody>
      </p:sp>
    </p:spTree>
    <p:extLst>
      <p:ext uri="{BB962C8B-B14F-4D97-AF65-F5344CB8AC3E}">
        <p14:creationId xmlns:p14="http://schemas.microsoft.com/office/powerpoint/2010/main" val="1519590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Résumé</a:t>
            </a:r>
          </a:p>
          <a:p>
            <a:r>
              <a:rPr lang="en-US" dirty="0"/>
              <a:t>Introduction. </a:t>
            </a:r>
            <a:r>
              <a:rPr lang="fr-CA" dirty="0"/>
              <a:t>Staphylococcus felis est une espèce de staphylocoque à coagulase négative couramment isolée chez les chats en bonne santé. Comme d'autres staphylocoques commensaux, S. felis peut provoquer des infections opportunistes, par exemple des otites externes, des infections de la peau et des voies urinaires chez les chats.</a:t>
            </a:r>
          </a:p>
          <a:p>
            <a:endParaRPr lang="en-US" dirty="0"/>
          </a:p>
          <a:p>
            <a:r>
              <a:rPr lang="en-US" dirty="0"/>
              <a:t>Mise </a:t>
            </a:r>
            <a:r>
              <a:rPr lang="en-US" dirty="0" err="1"/>
              <a:t>en</a:t>
            </a:r>
            <a:r>
              <a:rPr lang="en-US" dirty="0"/>
              <a:t> </a:t>
            </a:r>
            <a:r>
              <a:rPr lang="en-US" dirty="0" err="1"/>
              <a:t>contexte</a:t>
            </a:r>
            <a:r>
              <a:rPr lang="fr-CA" dirty="0"/>
              <a:t>. Plusieurs études ont fait état d'une transmission au sein des ménages entre les humains et les animaux domestiques et d'infections humaines causées par des staphylocoques à coagulase positive. Toutefois, les infections humaines par des staphylocoques à coagulase négative d'origine zoonotique sont relativement rares.</a:t>
            </a:r>
            <a:endParaRPr lang="en-US" dirty="0"/>
          </a:p>
          <a:p>
            <a:endParaRPr lang="en-US" dirty="0"/>
          </a:p>
          <a:p>
            <a:r>
              <a:rPr lang="en-US" dirty="0" err="1"/>
              <a:t>Méthodologie</a:t>
            </a:r>
            <a:r>
              <a:rPr lang="en-US" dirty="0"/>
              <a:t>. </a:t>
            </a:r>
            <a:r>
              <a:rPr lang="fr-CA" dirty="0"/>
              <a:t>La culture d'une infection du site chirurgical chez une femme de 58 ans ayant subi une laminectomie a révélé une croissance dominante de S. felis. Les trois chats appartenant à la patiente ont été échantillonnés afin d'étudier la possibilité d'une transmission au sein du foyer. Les isolats de S. felis ont été séquencés afin d'étudier la parenté des isolats et de rechercher des facteurs de virulence et des gènes spécifiques à l'hôte.</a:t>
            </a:r>
          </a:p>
          <a:p>
            <a:endParaRPr lang="en-US" dirty="0"/>
          </a:p>
          <a:p>
            <a:r>
              <a:rPr lang="fr-CA" dirty="0"/>
              <a:t>Résultats. Tous les chats étaient colonisés par S. felis. La génomique comparative des isolats a montré que chaque chat était colonisé par un génotype distinct. L'isolat du patient a été regroupé avec les isolats de l'un des chats. L'analyse de la séquence des isolats étudiés et de 29 génomes de S. felis accessibles au public a permis de détecter des facteurs de virulence putatifs qui peuvent jouer un rôle crucial dans la transmission inter-espèces potentielle.</a:t>
            </a:r>
          </a:p>
          <a:p>
            <a:endParaRPr lang="en-US" dirty="0"/>
          </a:p>
          <a:p>
            <a:r>
              <a:rPr lang="en-US" b="1" dirty="0"/>
              <a:t>Conclusion </a:t>
            </a:r>
            <a:r>
              <a:rPr lang="fr-CA" dirty="0"/>
              <a:t>Ce cas est le premier rapport d'infection humaine causée par S. felis et met en évidence le potentiel zoonotique de cette espèce bactérienne. La preuve de la transmission du chat à l'homme a été démontrée par la génomique comparative des isolats de la patiente et des isolats de ses chats.</a:t>
            </a:r>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12</a:t>
            </a:fld>
            <a:endParaRPr lang="en-US"/>
          </a:p>
        </p:txBody>
      </p:sp>
    </p:spTree>
    <p:extLst>
      <p:ext uri="{BB962C8B-B14F-4D97-AF65-F5344CB8AC3E}">
        <p14:creationId xmlns:p14="http://schemas.microsoft.com/office/powerpoint/2010/main" val="1539842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ACF894DF-86D1-411C-9BC2-D3E9C3EA92A3}" type="slidenum">
              <a:rPr lang="en-US" smtClean="0"/>
              <a:pPr>
                <a:defRPr/>
              </a:pPr>
              <a:t>13</a:t>
            </a:fld>
            <a:endParaRPr lang="en-US"/>
          </a:p>
        </p:txBody>
      </p:sp>
    </p:spTree>
    <p:extLst>
      <p:ext uri="{BB962C8B-B14F-4D97-AF65-F5344CB8AC3E}">
        <p14:creationId xmlns:p14="http://schemas.microsoft.com/office/powerpoint/2010/main" val="13636868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‹N°›</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‹N°›</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‹N°›</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‹N°›</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‹N°›</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‹N°›</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‹N°›</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‹N°›</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‹N°›</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195B727-CB92-4FD5-AF0D-B54F541D4673}" type="datetime1">
              <a:rPr lang="en-US"/>
              <a:pPr>
                <a:defRPr/>
              </a:pPr>
              <a:t>5/7/2023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mmwr/volumes/72/wr/mm7211a1.ht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globalnews.ca/news/9601467/ticks-babesiosis-disease-canada/#:~:text=A%20rare%20and%20life%2Dthreatening,an%20infection%20similar%20to%20malaria."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microbiologyresearch.org/content/journal/jmm/10.1099/jmm.0.001661"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hyperlink" Target="https://www.sciencedirect.com/science/article/pii/S2211753922000483"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hyperlink" Target="https://www.tandfonline.com/doi/full/10.1080/00480169.2023.2191349?journalCode=tnzv20" TargetMode="External"/><Relationship Id="rId2" Type="http://schemas.openxmlformats.org/officeDocument/2006/relationships/hyperlink" Target="https://royalsocietypublishing.org/doi/10.1098/rspb.2023.0128" TargetMode="External"/><Relationship Id="rId1" Type="http://schemas.openxmlformats.org/officeDocument/2006/relationships/slideLayout" Target="../slideLayouts/slideLayout5.xml"/><Relationship Id="rId4" Type="http://schemas.openxmlformats.org/officeDocument/2006/relationships/hyperlink" Target="https://wwwnc.cdc.gov/eid/article/29/4/22-1727_article"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inspection.canada.ca/animal-health/terrestrial-animals/diseases/reportable/rabies/rabies-cases-in-canada-2023/eng/1675733174710/1675733175208" TargetMode="External"/><Relationship Id="rId2" Type="http://schemas.openxmlformats.org/officeDocument/2006/relationships/hyperlink" Target="https://cabinradio.ca/122132/news/health/fort-good-hope-dog-tests-positive-for-rabie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www.canada.ca/en/food-inspection-agency/news/2023/04/domestic-dog-tests-positive-for-avian-influenza-in-canada.html"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afludiary.blogspot.com/2023/04/nebraska-veterinary-diagnostic-center.htm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hyperlink" Target="https://vbms.unl.edu/VDC/documents/HPAI_Cats.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elifesciences.org/articles/83470"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wormsandgermsblog.com/2023/03/articles/animals/dogs/canine-flu-vaccine-shortage-issu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elifesciences.org/articles/86051"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kumimoji="0" lang="fr-FR" sz="2800" b="1" i="0" u="none" strike="noStrike" kern="1200" cap="none" spc="0" normalizeH="0" baseline="0" noProof="0" dirty="0">
                <a:ln>
                  <a:noFill/>
                </a:ln>
                <a:solidFill>
                  <a:prstClr val="white"/>
                </a:solidFill>
                <a:effectLst/>
                <a:uLnTx/>
                <a:uFillTx/>
                <a:latin typeface="Calibri" panose="020F0502020204030204"/>
                <a:ea typeface="+mj-ea"/>
                <a:cs typeface="+mj-cs"/>
              </a:rPr>
              <a:t>Communauté des maladies émergentes et zoonotiques</a:t>
            </a:r>
            <a:br>
              <a:rPr kumimoji="0" lang="fr-FR" sz="2800" b="1" i="0" u="none" strike="noStrike" kern="1200" cap="none" spc="0" normalizeH="0" baseline="0" noProof="0" dirty="0">
                <a:ln>
                  <a:noFill/>
                </a:ln>
                <a:solidFill>
                  <a:prstClr val="white"/>
                </a:solidFill>
                <a:effectLst/>
                <a:uLnTx/>
                <a:uFillTx/>
                <a:latin typeface="Calibri" panose="020F0502020204030204"/>
                <a:ea typeface="+mj-ea"/>
                <a:cs typeface="+mj-cs"/>
              </a:rPr>
            </a:br>
            <a:r>
              <a:rPr kumimoji="0" lang="fr-FR" sz="2000" b="1" i="1" u="none" strike="noStrike" kern="1200" cap="none" spc="0" normalizeH="0" baseline="0" noProof="0" dirty="0">
                <a:ln>
                  <a:noFill/>
                </a:ln>
                <a:solidFill>
                  <a:prstClr val="white"/>
                </a:solidFill>
                <a:effectLst/>
                <a:uLnTx/>
                <a:uFillTx/>
                <a:latin typeface="Calibri" panose="020F0502020204030204"/>
                <a:ea typeface="+mj-ea"/>
                <a:cs typeface="+mj-cs"/>
              </a:rPr>
              <a:t>Identifier les risques émergents grâce à l’intelligence collective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a:t>CMEZ – Mise à jour du </a:t>
            </a:r>
            <a:r>
              <a:rPr lang="en-CA" altLang="en-US" dirty="0" err="1"/>
              <a:t>réseau</a:t>
            </a:r>
            <a:r>
              <a:rPr lang="en-CA" altLang="en-US" dirty="0"/>
              <a:t> des </a:t>
            </a:r>
            <a:r>
              <a:rPr lang="en-CA" altLang="en-US" dirty="0" err="1"/>
              <a:t>animaux</a:t>
            </a:r>
            <a:r>
              <a:rPr lang="en-CA" altLang="en-US" dirty="0"/>
              <a:t> de compagnie du SCSSA</a:t>
            </a:r>
          </a:p>
          <a:p>
            <a:pPr eaLnBrk="1" hangingPunct="1"/>
            <a:r>
              <a:rPr lang="en-CA" altLang="en-US" dirty="0"/>
              <a:t>17 Avril 2023</a:t>
            </a:r>
          </a:p>
        </p:txBody>
      </p:sp>
      <p:sp>
        <p:nvSpPr>
          <p:cNvPr id="14340" name="Slide Number Placehold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5D84322-D45D-4E35-B089-2601BE7D71B2}" type="slidenum">
              <a:rPr lang="en-US" altLang="en-US" sz="1200" smtClean="0">
                <a:solidFill>
                  <a:srgbClr val="898989"/>
                </a:solidFill>
              </a:rPr>
              <a:pPr fontAlgn="base">
                <a:lnSpc>
                  <a:spcPct val="100000"/>
                </a:lnSpc>
                <a:spcBef>
                  <a:spcPct val="0"/>
                </a:spcBef>
                <a:spcAft>
                  <a:spcPct val="0"/>
                </a:spcAft>
                <a:buFontTx/>
                <a:buNone/>
              </a:pPr>
              <a:t>1</a:t>
            </a:fld>
            <a:endParaRPr lang="en-US" altLang="en-US" sz="1200">
              <a:solidFill>
                <a:srgbClr val="898989"/>
              </a:solidFill>
            </a:endParaRP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a:t>
            </a:r>
            <a:r>
              <a:rPr lang="en-CA" altLang="en-US" sz="3600">
                <a:solidFill>
                  <a:srgbClr val="FFFFFF"/>
                </a:solidFill>
              </a:rPr>
              <a:t> </a:t>
            </a:r>
            <a:endParaRPr lang="en-US" altLang="en-US" sz="3600">
              <a:solidFill>
                <a:srgbClr val="FFFFFF"/>
              </a:solidFill>
            </a:endParaRPr>
          </a:p>
        </p:txBody>
      </p:sp>
    </p:spTree>
    <p:extLst>
      <p:ext uri="{BB962C8B-B14F-4D97-AF65-F5344CB8AC3E}">
        <p14:creationId xmlns:p14="http://schemas.microsoft.com/office/powerpoint/2010/main" val="1644282483"/>
      </p:ext>
    </p:extLst>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49313" y="0"/>
            <a:ext cx="10515600" cy="1325563"/>
          </a:xfrm>
        </p:spPr>
        <p:txBody>
          <a:bodyPr/>
          <a:lstStyle/>
          <a:p>
            <a:pPr>
              <a:defRPr/>
            </a:pPr>
            <a:r>
              <a:rPr lang="en-US" sz="3200" dirty="0">
                <a:hlinkClick r:id="rId3"/>
              </a:rPr>
              <a:t>Trends in Reported </a:t>
            </a:r>
            <a:r>
              <a:rPr lang="en-US" sz="3200" dirty="0" err="1">
                <a:hlinkClick r:id="rId3"/>
              </a:rPr>
              <a:t>Babesiosis</a:t>
            </a:r>
            <a:r>
              <a:rPr lang="en-US" sz="3200" dirty="0">
                <a:hlinkClick r:id="rId3"/>
              </a:rPr>
              <a:t> Cases — United States, 2011–2019 | MMWR (cdc.gov)</a:t>
            </a:r>
            <a:endParaRPr lang="en-CA" sz="3200" dirty="0"/>
          </a:p>
        </p:txBody>
      </p:sp>
      <p:sp>
        <p:nvSpPr>
          <p:cNvPr id="26627" name="Content Placeholder 9"/>
          <p:cNvSpPr>
            <a:spLocks noGrp="1"/>
          </p:cNvSpPr>
          <p:nvPr>
            <p:ph sz="half" idx="1"/>
          </p:nvPr>
        </p:nvSpPr>
        <p:spPr>
          <a:xfrm>
            <a:off x="647700" y="1325563"/>
            <a:ext cx="10717213" cy="4808537"/>
          </a:xfrm>
        </p:spPr>
        <p:txBody>
          <a:bodyPr/>
          <a:lstStyle/>
          <a:p>
            <a:r>
              <a:rPr lang="fr-CA" altLang="en-US" dirty="0"/>
              <a:t>Le CDC </a:t>
            </a:r>
            <a:r>
              <a:rPr lang="fr-CA" altLang="en-US" dirty="0" err="1"/>
              <a:t>Morbidity</a:t>
            </a:r>
            <a:r>
              <a:rPr lang="fr-CA" altLang="en-US" dirty="0"/>
              <a:t> and </a:t>
            </a:r>
            <a:r>
              <a:rPr lang="fr-CA" altLang="en-US" dirty="0" err="1"/>
              <a:t>Mortality</a:t>
            </a:r>
            <a:r>
              <a:rPr lang="fr-CA" altLang="en-US" dirty="0"/>
              <a:t> Weekly Report a rapporté une augmentation importante de l’incidence de </a:t>
            </a:r>
            <a:r>
              <a:rPr lang="fr-CA" altLang="en-US" dirty="0" err="1"/>
              <a:t>babésiose</a:t>
            </a:r>
            <a:r>
              <a:rPr lang="fr-CA" altLang="en-US" dirty="0"/>
              <a:t> à travers les États-Unis de 2011-2019. </a:t>
            </a:r>
          </a:p>
          <a:p>
            <a:r>
              <a:rPr lang="fr-CA" altLang="en-US" dirty="0"/>
              <a:t>Au Connecticut, Maine, Massachusetts, New Hampshire, New Jersey, New York, Rhode Island, et Vermont</a:t>
            </a:r>
          </a:p>
          <a:p>
            <a:r>
              <a:rPr lang="fr-CA" altLang="en-US" dirty="0"/>
              <a:t>Les plus grandes augmentations ont été rapportées au Vermont (1,602%, de 2 à 34 cas), en Maine (1,422%, de 9 à 138), au New Hampshire (372%, de 13 à 78),et au Connecticut (338%, de 74 à 328)</a:t>
            </a:r>
          </a:p>
          <a:p>
            <a:r>
              <a:rPr lang="fr-CA" altLang="en-US" dirty="0"/>
              <a:t>Elle semble également se répandre au </a:t>
            </a:r>
            <a:r>
              <a:rPr lang="fr-CA" altLang="en-US" dirty="0">
                <a:hlinkClick r:id="rId4"/>
              </a:rPr>
              <a:t>Canada</a:t>
            </a:r>
            <a:endParaRPr lang="fr-CA" altLang="en-US" dirty="0"/>
          </a:p>
          <a:p>
            <a:r>
              <a:rPr lang="fr-CA" altLang="en-US" dirty="0"/>
              <a:t>La réunion du réseau des MTV a indiqué un nombre croissant de détections de B. </a:t>
            </a:r>
            <a:r>
              <a:rPr lang="fr-CA" altLang="en-US" dirty="0" err="1"/>
              <a:t>odocoilei</a:t>
            </a:r>
            <a:endParaRPr lang="fr-CA" altLang="en-US" dirty="0"/>
          </a:p>
        </p:txBody>
      </p:sp>
      <p:sp>
        <p:nvSpPr>
          <p:cNvPr id="26628"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Tree>
    <p:extLst>
      <p:ext uri="{BB962C8B-B14F-4D97-AF65-F5344CB8AC3E}">
        <p14:creationId xmlns:p14="http://schemas.microsoft.com/office/powerpoint/2010/main" val="2443905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925D1E7F-93F2-47FE-BF02-43A6AB023F87}" type="slidenum">
              <a:rPr lang="en-US" smtClean="0"/>
              <a:pPr>
                <a:defRPr/>
              </a:pPr>
              <a:t>11</a:t>
            </a:fld>
            <a:endParaRPr lang="en-US"/>
          </a:p>
        </p:txBody>
      </p:sp>
      <p:pic>
        <p:nvPicPr>
          <p:cNvPr id="2867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8475" y="90488"/>
            <a:ext cx="11118850" cy="670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3920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75939"/>
            <a:ext cx="10515600" cy="1325563"/>
          </a:xfrm>
        </p:spPr>
        <p:txBody>
          <a:bodyPr/>
          <a:lstStyle/>
          <a:p>
            <a:r>
              <a:rPr lang="fr-CA" sz="3200" dirty="0" err="1">
                <a:hlinkClick r:id="rId3"/>
              </a:rPr>
              <a:t>Evidence</a:t>
            </a:r>
            <a:r>
              <a:rPr lang="fr-CA" sz="3200" dirty="0">
                <a:hlinkClick r:id="rId3"/>
              </a:rPr>
              <a:t> of cat-to-</a:t>
            </a:r>
            <a:r>
              <a:rPr lang="fr-CA" sz="3200" dirty="0" err="1">
                <a:hlinkClick r:id="rId3"/>
              </a:rPr>
              <a:t>human</a:t>
            </a:r>
            <a:r>
              <a:rPr lang="fr-CA" sz="3200" dirty="0">
                <a:hlinkClick r:id="rId3"/>
              </a:rPr>
              <a:t> transmission of Staphylococcus felis | </a:t>
            </a:r>
            <a:r>
              <a:rPr lang="fr-CA" sz="3200" dirty="0" err="1">
                <a:hlinkClick r:id="rId3"/>
              </a:rPr>
              <a:t>Microbiology</a:t>
            </a:r>
            <a:r>
              <a:rPr lang="fr-CA" sz="3200" dirty="0">
                <a:hlinkClick r:id="rId3"/>
              </a:rPr>
              <a:t> Society (microbiologyresearch.org)</a:t>
            </a:r>
            <a:endParaRPr lang="fr-CA" sz="3200" dirty="0"/>
          </a:p>
        </p:txBody>
      </p:sp>
      <p:sp>
        <p:nvSpPr>
          <p:cNvPr id="3" name="Content Placeholder 2"/>
          <p:cNvSpPr>
            <a:spLocks noGrp="1"/>
          </p:cNvSpPr>
          <p:nvPr>
            <p:ph sz="half" idx="1"/>
          </p:nvPr>
        </p:nvSpPr>
        <p:spPr>
          <a:xfrm>
            <a:off x="289210" y="1501502"/>
            <a:ext cx="5654390" cy="4675461"/>
          </a:xfrm>
        </p:spPr>
        <p:txBody>
          <a:bodyPr/>
          <a:lstStyle/>
          <a:p>
            <a:r>
              <a:rPr lang="fr-CA" dirty="0"/>
              <a:t>Premier cas documenté de transmission de </a:t>
            </a:r>
            <a:r>
              <a:rPr lang="fr-CA" i="1" dirty="0"/>
              <a:t>S. felis</a:t>
            </a:r>
            <a:r>
              <a:rPr lang="fr-CA" dirty="0"/>
              <a:t> du chat à l’humain</a:t>
            </a:r>
          </a:p>
          <a:p>
            <a:r>
              <a:rPr lang="fr-CA" dirty="0"/>
              <a:t>Femme de 58 ans avec une infection de plaie chirurgicale </a:t>
            </a:r>
          </a:p>
          <a:p>
            <a:r>
              <a:rPr lang="fr-CA" i="1" dirty="0"/>
              <a:t>S. felis </a:t>
            </a:r>
            <a:r>
              <a:rPr lang="fr-CA" dirty="0"/>
              <a:t>à la culture</a:t>
            </a:r>
          </a:p>
          <a:p>
            <a:r>
              <a:rPr lang="fr-CA" dirty="0"/>
              <a:t>3 chats à la maison</a:t>
            </a:r>
          </a:p>
          <a:p>
            <a:pPr lvl="1"/>
            <a:r>
              <a:rPr lang="fr-CA" dirty="0"/>
              <a:t>Tous positifs pour </a:t>
            </a:r>
            <a:r>
              <a:rPr lang="fr-CA" i="1" dirty="0"/>
              <a:t>S. felis</a:t>
            </a:r>
          </a:p>
          <a:p>
            <a:pPr lvl="1"/>
            <a:r>
              <a:rPr lang="fr-CA" dirty="0"/>
              <a:t>Chaque chat avait un génotype différent</a:t>
            </a:r>
          </a:p>
          <a:p>
            <a:r>
              <a:rPr lang="fr-CA" dirty="0"/>
              <a:t>L'isolat du patient est regroupé avec des isolats provenant d'un chat</a:t>
            </a:r>
          </a:p>
        </p:txBody>
      </p:sp>
      <p:pic>
        <p:nvPicPr>
          <p:cNvPr id="6" name="Content Placeholder 5"/>
          <p:cNvPicPr>
            <a:picLocks noGrp="1" noChangeAspect="1"/>
          </p:cNvPicPr>
          <p:nvPr>
            <p:ph sz="half" idx="2"/>
          </p:nvPr>
        </p:nvPicPr>
        <p:blipFill>
          <a:blip r:embed="rId4"/>
          <a:stretch>
            <a:fillRect/>
          </a:stretch>
        </p:blipFill>
        <p:spPr>
          <a:xfrm>
            <a:off x="6096000" y="1468494"/>
            <a:ext cx="5181600" cy="3838466"/>
          </a:xfrm>
          <a:prstGeom prst="rect">
            <a:avLst/>
          </a:prstGeom>
        </p:spPr>
      </p:pic>
      <p:sp>
        <p:nvSpPr>
          <p:cNvPr id="5" name="Slide Number Placeholder 4"/>
          <p:cNvSpPr>
            <a:spLocks noGrp="1"/>
          </p:cNvSpPr>
          <p:nvPr>
            <p:ph type="sldNum" sz="quarter" idx="10"/>
          </p:nvPr>
        </p:nvSpPr>
        <p:spPr/>
        <p:txBody>
          <a:bodyPr/>
          <a:lstStyle/>
          <a:p>
            <a:pPr>
              <a:defRPr/>
            </a:pPr>
            <a:fld id="{222C2B47-41F2-42A5-AA41-34CCD9669551}" type="slidenum">
              <a:rPr lang="fr-CA" smtClean="0"/>
              <a:pPr>
                <a:defRPr/>
              </a:pPr>
              <a:t>12</a:t>
            </a:fld>
            <a:endParaRPr lang="fr-CA" dirty="0"/>
          </a:p>
        </p:txBody>
      </p:sp>
      <p:sp>
        <p:nvSpPr>
          <p:cNvPr id="7" name="TextBox 6"/>
          <p:cNvSpPr txBox="1"/>
          <p:nvPr/>
        </p:nvSpPr>
        <p:spPr>
          <a:xfrm>
            <a:off x="6172200" y="5665076"/>
            <a:ext cx="5957721" cy="646331"/>
          </a:xfrm>
          <a:prstGeom prst="rect">
            <a:avLst/>
          </a:prstGeom>
          <a:noFill/>
        </p:spPr>
        <p:txBody>
          <a:bodyPr wrap="none" rtlCol="0">
            <a:spAutoFit/>
          </a:bodyPr>
          <a:lstStyle/>
          <a:p>
            <a:r>
              <a:rPr lang="fr-CA" dirty="0"/>
              <a:t>Staphylococcus à coagulase négative</a:t>
            </a:r>
          </a:p>
          <a:p>
            <a:r>
              <a:rPr lang="fr-CA" dirty="0"/>
              <a:t>Commensal commun chez les chats; pathogène opportuniste</a:t>
            </a:r>
          </a:p>
        </p:txBody>
      </p:sp>
      <p:sp>
        <p:nvSpPr>
          <p:cNvPr id="4" name="Rectangle 1">
            <a:extLst>
              <a:ext uri="{FF2B5EF4-FFF2-40B4-BE49-F238E27FC236}">
                <a16:creationId xmlns:a16="http://schemas.microsoft.com/office/drawing/2014/main" id="{26763A7A-BA68-DABC-FF15-FFB7CD874333}"/>
              </a:ext>
            </a:extLst>
          </p:cNvPr>
          <p:cNvSpPr>
            <a:spLocks noChangeArrowheads="1"/>
          </p:cNvSpPr>
          <p:nvPr/>
        </p:nvSpPr>
        <p:spPr bwMode="auto">
          <a:xfrm>
            <a:off x="0" y="-276999"/>
            <a:ext cx="65"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CA"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CA"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44882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hlinkClick r:id="rId3"/>
              </a:rPr>
              <a:t>The first three reported cases of </a:t>
            </a:r>
            <a:r>
              <a:rPr lang="en-US" sz="2800" i="1" dirty="0" err="1">
                <a:hlinkClick r:id="rId3"/>
              </a:rPr>
              <a:t>Sporothrix</a:t>
            </a:r>
            <a:r>
              <a:rPr lang="en-US" sz="2800" i="1" dirty="0">
                <a:hlinkClick r:id="rId3"/>
              </a:rPr>
              <a:t> </a:t>
            </a:r>
            <a:r>
              <a:rPr lang="en-US" sz="2800" i="1" dirty="0" err="1">
                <a:hlinkClick r:id="rId3"/>
              </a:rPr>
              <a:t>brasiliensis</a:t>
            </a:r>
            <a:r>
              <a:rPr lang="en-US" sz="2800" i="1" dirty="0">
                <a:hlinkClick r:id="rId3"/>
              </a:rPr>
              <a:t> </a:t>
            </a:r>
            <a:r>
              <a:rPr lang="en-US" sz="2800" dirty="0">
                <a:hlinkClick r:id="rId3"/>
              </a:rPr>
              <a:t>cat-transmitted </a:t>
            </a:r>
            <a:r>
              <a:rPr lang="en-US" sz="2800" dirty="0" err="1">
                <a:hlinkClick r:id="rId3"/>
              </a:rPr>
              <a:t>sporotrichosis</a:t>
            </a:r>
            <a:r>
              <a:rPr lang="en-US" sz="2800" dirty="0">
                <a:hlinkClick r:id="rId3"/>
              </a:rPr>
              <a:t> outside South America - </a:t>
            </a:r>
            <a:r>
              <a:rPr lang="en-US" sz="2800" dirty="0" err="1">
                <a:hlinkClick r:id="rId3"/>
              </a:rPr>
              <a:t>ScienceDirect</a:t>
            </a:r>
            <a:br>
              <a:rPr lang="en-CA" sz="2800" dirty="0"/>
            </a:br>
            <a:endParaRPr lang="en-CA" sz="2800" dirty="0"/>
          </a:p>
        </p:txBody>
      </p:sp>
      <p:sp>
        <p:nvSpPr>
          <p:cNvPr id="3" name="Content Placeholder 2"/>
          <p:cNvSpPr>
            <a:spLocks noGrp="1"/>
          </p:cNvSpPr>
          <p:nvPr>
            <p:ph sz="half" idx="1"/>
          </p:nvPr>
        </p:nvSpPr>
        <p:spPr>
          <a:xfrm>
            <a:off x="459828" y="1514575"/>
            <a:ext cx="5871647" cy="4351338"/>
          </a:xfrm>
        </p:spPr>
        <p:txBody>
          <a:bodyPr/>
          <a:lstStyle/>
          <a:p>
            <a:r>
              <a:rPr lang="fr-CA" dirty="0"/>
              <a:t>La sporotrichose a été considérée une menace émergente pour la santé publique au Brésil depuis 1990.</a:t>
            </a:r>
          </a:p>
          <a:p>
            <a:r>
              <a:rPr lang="en-CA" dirty="0"/>
              <a:t>3 </a:t>
            </a:r>
            <a:r>
              <a:rPr lang="en-CA" dirty="0" err="1"/>
              <a:t>cas</a:t>
            </a:r>
            <a:r>
              <a:rPr lang="en-CA" dirty="0"/>
              <a:t> </a:t>
            </a:r>
            <a:r>
              <a:rPr lang="en-CA" dirty="0" err="1"/>
              <a:t>ont</a:t>
            </a:r>
            <a:r>
              <a:rPr lang="en-CA" dirty="0"/>
              <a:t> </a:t>
            </a:r>
            <a:r>
              <a:rPr lang="en-CA" dirty="0" err="1"/>
              <a:t>eu</a:t>
            </a:r>
            <a:r>
              <a:rPr lang="en-CA" dirty="0"/>
              <a:t> lieu hors du </a:t>
            </a:r>
            <a:r>
              <a:rPr lang="en-CA" dirty="0" err="1"/>
              <a:t>Brésil</a:t>
            </a:r>
            <a:endParaRPr lang="en-CA" dirty="0"/>
          </a:p>
          <a:p>
            <a:r>
              <a:rPr lang="fr-CA" dirty="0"/>
              <a:t>La famille a émigré au Royaume-Uni et a emmené son chat avec elle trois ans avant l'apparition de la maladie.</a:t>
            </a:r>
          </a:p>
          <a:p>
            <a:r>
              <a:rPr lang="fr-CA" dirty="0"/>
              <a:t>Une femme, sa fille adulte et le vétérinaire traitant ont été griffés par le chat.</a:t>
            </a:r>
          </a:p>
          <a:p>
            <a:r>
              <a:rPr lang="fr-CA" dirty="0"/>
              <a:t>Humains traités avec succès à l'</a:t>
            </a:r>
            <a:r>
              <a:rPr lang="fr-CA" dirty="0" err="1"/>
              <a:t>itraconazole</a:t>
            </a:r>
            <a:r>
              <a:rPr lang="fr-CA" dirty="0"/>
              <a:t> (6 mois)</a:t>
            </a:r>
            <a:endParaRPr lang="en-CA" dirty="0"/>
          </a:p>
        </p:txBody>
      </p:sp>
      <p:pic>
        <p:nvPicPr>
          <p:cNvPr id="6" name="Content Placeholder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578374" y="1766823"/>
            <a:ext cx="3156509" cy="3430829"/>
          </a:xfrm>
        </p:spPr>
      </p:pic>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13</a:t>
            </a:fld>
            <a:endParaRPr lang="en-US"/>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2285" y="2036785"/>
            <a:ext cx="3152851" cy="419892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3951" y="3327888"/>
            <a:ext cx="3161995" cy="2968142"/>
          </a:xfrm>
          <a:prstGeom prst="rect">
            <a:avLst/>
          </a:prstGeom>
        </p:spPr>
      </p:pic>
    </p:spTree>
    <p:extLst>
      <p:ext uri="{BB962C8B-B14F-4D97-AF65-F5344CB8AC3E}">
        <p14:creationId xmlns:p14="http://schemas.microsoft.com/office/powerpoint/2010/main" val="294412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sz="2800" dirty="0"/>
              <a:t>Publications </a:t>
            </a:r>
            <a:r>
              <a:rPr lang="en-CA" sz="2800" dirty="0" err="1"/>
              <a:t>scientifiques</a:t>
            </a:r>
            <a:r>
              <a:rPr lang="en-CA" sz="2800" dirty="0"/>
              <a:t> </a:t>
            </a:r>
            <a:r>
              <a:rPr lang="en-CA" sz="2800" dirty="0" err="1"/>
              <a:t>d’intérêt</a:t>
            </a:r>
            <a:endParaRPr lang="en-CA" sz="2800" dirty="0"/>
          </a:p>
        </p:txBody>
      </p:sp>
      <p:sp>
        <p:nvSpPr>
          <p:cNvPr id="3" name="Text Placeholder 2"/>
          <p:cNvSpPr>
            <a:spLocks noGrp="1"/>
          </p:cNvSpPr>
          <p:nvPr>
            <p:ph type="body" sz="quarter" idx="13"/>
          </p:nvPr>
        </p:nvSpPr>
        <p:spPr/>
        <p:txBody>
          <a:bodyPr/>
          <a:lstStyle/>
          <a:p>
            <a:r>
              <a:rPr lang="en-US" sz="2000" dirty="0">
                <a:hlinkClick r:id="rId2"/>
              </a:rPr>
              <a:t>It's a small world for parasites: evidence supporting the North American invasion of European </a:t>
            </a:r>
            <a:r>
              <a:rPr lang="en-US" sz="2000" dirty="0" err="1">
                <a:hlinkClick r:id="rId2"/>
              </a:rPr>
              <a:t>Echinococcus</a:t>
            </a:r>
            <a:r>
              <a:rPr lang="en-US" sz="2000" dirty="0">
                <a:hlinkClick r:id="rId2"/>
              </a:rPr>
              <a:t> </a:t>
            </a:r>
            <a:r>
              <a:rPr lang="en-US" sz="2000" dirty="0" err="1">
                <a:hlinkClick r:id="rId2"/>
              </a:rPr>
              <a:t>multilocularis</a:t>
            </a:r>
            <a:r>
              <a:rPr lang="en-US" sz="2000" dirty="0">
                <a:hlinkClick r:id="rId2"/>
              </a:rPr>
              <a:t> | Proceedings of the Royal Society B: Biological Sciences (royalsocietypublishing.org)</a:t>
            </a:r>
            <a:endParaRPr lang="en-US" sz="2000" dirty="0"/>
          </a:p>
          <a:p>
            <a:endParaRPr lang="en-US" sz="2000" dirty="0"/>
          </a:p>
          <a:p>
            <a:r>
              <a:rPr lang="en-US" sz="2000" dirty="0">
                <a:hlinkClick r:id="rId3"/>
              </a:rPr>
              <a:t>Full article: Cross-species transmission of coronaviruses with a focus on severe acute respiratory syndrome coronavirus 2 infection in animals: a review for the veterinary practitioner (tandfonline.com)</a:t>
            </a:r>
            <a:endParaRPr lang="en-US" sz="2000" dirty="0"/>
          </a:p>
          <a:p>
            <a:endParaRPr lang="en-US" sz="2000" dirty="0"/>
          </a:p>
          <a:p>
            <a:r>
              <a:rPr lang="en-US" sz="2000" dirty="0">
                <a:hlinkClick r:id="rId4"/>
              </a:rPr>
              <a:t>Experimental Infection and Transmission of SARS-CoV-2 Delta and Omicron Variants among Beagle Dogs - Volume 29, Number 4—April 2023 - Emerging Infectious Diseases journal - CDC</a:t>
            </a:r>
            <a:endParaRPr lang="en-CA" sz="2000" dirty="0"/>
          </a:p>
        </p:txBody>
      </p:sp>
    </p:spTree>
    <p:extLst>
      <p:ext uri="{BB962C8B-B14F-4D97-AF65-F5344CB8AC3E}">
        <p14:creationId xmlns:p14="http://schemas.microsoft.com/office/powerpoint/2010/main" val="3671800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855" y="0"/>
            <a:ext cx="10515600" cy="1325563"/>
          </a:xfrm>
        </p:spPr>
        <p:txBody>
          <a:bodyPr/>
          <a:lstStyle/>
          <a:p>
            <a:r>
              <a:rPr lang="en-US" dirty="0">
                <a:hlinkClick r:id="rId2"/>
              </a:rPr>
              <a:t>Fort Good Hope dog tests positive for rabies (cabinradio.ca)</a:t>
            </a:r>
            <a:endParaRPr lang="en-CA" dirty="0"/>
          </a:p>
        </p:txBody>
      </p:sp>
      <p:sp>
        <p:nvSpPr>
          <p:cNvPr id="3" name="Content Placeholder 2"/>
          <p:cNvSpPr>
            <a:spLocks noGrp="1"/>
          </p:cNvSpPr>
          <p:nvPr>
            <p:ph sz="half" idx="1"/>
          </p:nvPr>
        </p:nvSpPr>
        <p:spPr>
          <a:xfrm>
            <a:off x="746235" y="1309264"/>
            <a:ext cx="5181600" cy="4351338"/>
          </a:xfrm>
        </p:spPr>
        <p:txBody>
          <a:bodyPr/>
          <a:lstStyle/>
          <a:p>
            <a:pPr marL="0" indent="0">
              <a:buNone/>
            </a:pPr>
            <a:r>
              <a:rPr lang="en-US" dirty="0"/>
              <a:t>24 </a:t>
            </a:r>
            <a:r>
              <a:rPr lang="en-US" dirty="0" err="1"/>
              <a:t>février</a:t>
            </a:r>
            <a:r>
              <a:rPr lang="en-US" dirty="0"/>
              <a:t> 2023</a:t>
            </a:r>
          </a:p>
          <a:p>
            <a:r>
              <a:rPr lang="en-US" dirty="0"/>
              <a:t>Un </a:t>
            </a:r>
            <a:r>
              <a:rPr lang="en-US" dirty="0" err="1"/>
              <a:t>chien</a:t>
            </a:r>
            <a:r>
              <a:rPr lang="en-US" dirty="0"/>
              <a:t> à Fort Good Hope a </a:t>
            </a:r>
            <a:r>
              <a:rPr lang="en-US" dirty="0" err="1"/>
              <a:t>testé</a:t>
            </a:r>
            <a:r>
              <a:rPr lang="en-US" dirty="0"/>
              <a:t> </a:t>
            </a:r>
            <a:r>
              <a:rPr lang="en-US" dirty="0" err="1"/>
              <a:t>positif</a:t>
            </a:r>
            <a:r>
              <a:rPr lang="en-US" dirty="0"/>
              <a:t> à la rage après un contact avec un </a:t>
            </a:r>
            <a:r>
              <a:rPr lang="en-US" dirty="0" err="1"/>
              <a:t>renard</a:t>
            </a:r>
            <a:r>
              <a:rPr lang="en-US" dirty="0"/>
              <a:t> </a:t>
            </a:r>
            <a:r>
              <a:rPr lang="en-US" dirty="0" err="1"/>
              <a:t>sauvage</a:t>
            </a:r>
            <a:r>
              <a:rPr lang="en-US" dirty="0"/>
              <a:t>.</a:t>
            </a:r>
            <a:endParaRPr lang="en-CA"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2150311233"/>
              </p:ext>
            </p:extLst>
          </p:nvPr>
        </p:nvGraphicFramePr>
        <p:xfrm>
          <a:off x="508000" y="3088448"/>
          <a:ext cx="11116440" cy="3664388"/>
        </p:xfrm>
        <a:graphic>
          <a:graphicData uri="http://schemas.openxmlformats.org/drawingml/2006/table">
            <a:tbl>
              <a:tblPr>
                <a:tableStyleId>{BDBED569-4797-4DF1-A0F4-6AAB3CD982D8}</a:tableStyleId>
              </a:tblPr>
              <a:tblGrid>
                <a:gridCol w="1046480">
                  <a:extLst>
                    <a:ext uri="{9D8B030D-6E8A-4147-A177-3AD203B41FA5}">
                      <a16:colId xmlns:a16="http://schemas.microsoft.com/office/drawing/2014/main" val="850540068"/>
                    </a:ext>
                  </a:extLst>
                </a:gridCol>
                <a:gridCol w="435712">
                  <a:extLst>
                    <a:ext uri="{9D8B030D-6E8A-4147-A177-3AD203B41FA5}">
                      <a16:colId xmlns:a16="http://schemas.microsoft.com/office/drawing/2014/main" val="3932478461"/>
                    </a:ext>
                  </a:extLst>
                </a:gridCol>
                <a:gridCol w="741096">
                  <a:extLst>
                    <a:ext uri="{9D8B030D-6E8A-4147-A177-3AD203B41FA5}">
                      <a16:colId xmlns:a16="http://schemas.microsoft.com/office/drawing/2014/main" val="4155912293"/>
                    </a:ext>
                  </a:extLst>
                </a:gridCol>
                <a:gridCol w="741096">
                  <a:extLst>
                    <a:ext uri="{9D8B030D-6E8A-4147-A177-3AD203B41FA5}">
                      <a16:colId xmlns:a16="http://schemas.microsoft.com/office/drawing/2014/main" val="3210466537"/>
                    </a:ext>
                  </a:extLst>
                </a:gridCol>
                <a:gridCol w="741096">
                  <a:extLst>
                    <a:ext uri="{9D8B030D-6E8A-4147-A177-3AD203B41FA5}">
                      <a16:colId xmlns:a16="http://schemas.microsoft.com/office/drawing/2014/main" val="1980597951"/>
                    </a:ext>
                  </a:extLst>
                </a:gridCol>
                <a:gridCol w="741096">
                  <a:extLst>
                    <a:ext uri="{9D8B030D-6E8A-4147-A177-3AD203B41FA5}">
                      <a16:colId xmlns:a16="http://schemas.microsoft.com/office/drawing/2014/main" val="873339486"/>
                    </a:ext>
                  </a:extLst>
                </a:gridCol>
                <a:gridCol w="741096">
                  <a:extLst>
                    <a:ext uri="{9D8B030D-6E8A-4147-A177-3AD203B41FA5}">
                      <a16:colId xmlns:a16="http://schemas.microsoft.com/office/drawing/2014/main" val="1682628280"/>
                    </a:ext>
                  </a:extLst>
                </a:gridCol>
                <a:gridCol w="741096">
                  <a:extLst>
                    <a:ext uri="{9D8B030D-6E8A-4147-A177-3AD203B41FA5}">
                      <a16:colId xmlns:a16="http://schemas.microsoft.com/office/drawing/2014/main" val="3301207392"/>
                    </a:ext>
                  </a:extLst>
                </a:gridCol>
                <a:gridCol w="741096">
                  <a:extLst>
                    <a:ext uri="{9D8B030D-6E8A-4147-A177-3AD203B41FA5}">
                      <a16:colId xmlns:a16="http://schemas.microsoft.com/office/drawing/2014/main" val="2467141530"/>
                    </a:ext>
                  </a:extLst>
                </a:gridCol>
                <a:gridCol w="741096">
                  <a:extLst>
                    <a:ext uri="{9D8B030D-6E8A-4147-A177-3AD203B41FA5}">
                      <a16:colId xmlns:a16="http://schemas.microsoft.com/office/drawing/2014/main" val="3702738132"/>
                    </a:ext>
                  </a:extLst>
                </a:gridCol>
                <a:gridCol w="741096">
                  <a:extLst>
                    <a:ext uri="{9D8B030D-6E8A-4147-A177-3AD203B41FA5}">
                      <a16:colId xmlns:a16="http://schemas.microsoft.com/office/drawing/2014/main" val="835337191"/>
                    </a:ext>
                  </a:extLst>
                </a:gridCol>
                <a:gridCol w="741096">
                  <a:extLst>
                    <a:ext uri="{9D8B030D-6E8A-4147-A177-3AD203B41FA5}">
                      <a16:colId xmlns:a16="http://schemas.microsoft.com/office/drawing/2014/main" val="4097784985"/>
                    </a:ext>
                  </a:extLst>
                </a:gridCol>
                <a:gridCol w="741096">
                  <a:extLst>
                    <a:ext uri="{9D8B030D-6E8A-4147-A177-3AD203B41FA5}">
                      <a16:colId xmlns:a16="http://schemas.microsoft.com/office/drawing/2014/main" val="3815260945"/>
                    </a:ext>
                  </a:extLst>
                </a:gridCol>
                <a:gridCol w="741096">
                  <a:extLst>
                    <a:ext uri="{9D8B030D-6E8A-4147-A177-3AD203B41FA5}">
                      <a16:colId xmlns:a16="http://schemas.microsoft.com/office/drawing/2014/main" val="2183792559"/>
                    </a:ext>
                  </a:extLst>
                </a:gridCol>
                <a:gridCol w="741096">
                  <a:extLst>
                    <a:ext uri="{9D8B030D-6E8A-4147-A177-3AD203B41FA5}">
                      <a16:colId xmlns:a16="http://schemas.microsoft.com/office/drawing/2014/main" val="1173913081"/>
                    </a:ext>
                  </a:extLst>
                </a:gridCol>
              </a:tblGrid>
              <a:tr h="338314">
                <a:tc gridSpan="15">
                  <a:txBody>
                    <a:bodyPr/>
                    <a:lstStyle/>
                    <a:p>
                      <a:pPr algn="l" fontAlgn="ctr"/>
                      <a:r>
                        <a:rPr lang="en-US" sz="1800" b="0" i="0" u="none" strike="noStrike" dirty="0">
                          <a:solidFill>
                            <a:srgbClr val="000000"/>
                          </a:solidFill>
                          <a:effectLst/>
                          <a:latin typeface="Calibri" panose="020F0502020204030204" pitchFamily="34" charset="0"/>
                        </a:rPr>
                        <a:t>Cas de rage</a:t>
                      </a:r>
                    </a:p>
                  </a:txBody>
                  <a:tcPr marL="3598" marR="3598" marT="3598" marB="0" anchor="ct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500219516"/>
                  </a:ext>
                </a:extLst>
              </a:tr>
              <a:tr h="608966">
                <a:tc>
                  <a:txBody>
                    <a:bodyPr/>
                    <a:lstStyle/>
                    <a:p>
                      <a:pPr algn="l" fontAlgn="b"/>
                      <a:r>
                        <a:rPr lang="en-US" sz="1800" b="0" i="0" u="none" strike="noStrike" dirty="0">
                          <a:solidFill>
                            <a:srgbClr val="333333"/>
                          </a:solidFill>
                          <a:effectLst/>
                          <a:latin typeface="+mn-lt"/>
                        </a:rPr>
                        <a:t>Cas de rage</a:t>
                      </a:r>
                    </a:p>
                  </a:txBody>
                  <a:tcPr marL="3598" marR="3598" marT="3598" marB="0" anchor="b"/>
                </a:tc>
                <a:tc>
                  <a:txBody>
                    <a:bodyPr/>
                    <a:lstStyle/>
                    <a:p>
                      <a:pPr algn="l" fontAlgn="b"/>
                      <a:r>
                        <a:rPr lang="en-US" sz="1800" u="none" strike="noStrike" dirty="0">
                          <a:effectLst/>
                        </a:rPr>
                        <a:t>BC</a:t>
                      </a:r>
                      <a:endParaRPr lang="en-US" sz="1800" b="1" i="0" u="none" strike="noStrike" dirty="0">
                        <a:solidFill>
                          <a:srgbClr val="333333"/>
                        </a:solidFill>
                        <a:effectLst/>
                        <a:latin typeface="Arial" panose="020B0604020202020204" pitchFamily="34" charset="0"/>
                      </a:endParaRPr>
                    </a:p>
                  </a:txBody>
                  <a:tcPr marL="3598" marR="3598" marT="3598" marB="0" anchor="b"/>
                </a:tc>
                <a:tc>
                  <a:txBody>
                    <a:bodyPr/>
                    <a:lstStyle/>
                    <a:p>
                      <a:pPr algn="l" fontAlgn="b"/>
                      <a:r>
                        <a:rPr lang="en-US" sz="1800" u="none" strike="noStrike">
                          <a:effectLst/>
                        </a:rPr>
                        <a:t>AB</a:t>
                      </a:r>
                      <a:endParaRPr lang="en-US" sz="1800" b="1" i="0" u="none" strike="noStrike">
                        <a:solidFill>
                          <a:srgbClr val="333333"/>
                        </a:solidFill>
                        <a:effectLst/>
                        <a:latin typeface="Arial" panose="020B0604020202020204" pitchFamily="34" charset="0"/>
                      </a:endParaRPr>
                    </a:p>
                  </a:txBody>
                  <a:tcPr marL="3598" marR="3598" marT="3598" marB="0" anchor="b"/>
                </a:tc>
                <a:tc>
                  <a:txBody>
                    <a:bodyPr/>
                    <a:lstStyle/>
                    <a:p>
                      <a:pPr algn="l" fontAlgn="b"/>
                      <a:r>
                        <a:rPr lang="en-US" sz="1800" u="none" strike="noStrike">
                          <a:effectLst/>
                        </a:rPr>
                        <a:t>SK</a:t>
                      </a:r>
                      <a:endParaRPr lang="en-US" sz="1800" b="1" i="0" u="none" strike="noStrike">
                        <a:solidFill>
                          <a:srgbClr val="333333"/>
                        </a:solidFill>
                        <a:effectLst/>
                        <a:latin typeface="Arial" panose="020B0604020202020204" pitchFamily="34" charset="0"/>
                      </a:endParaRPr>
                    </a:p>
                  </a:txBody>
                  <a:tcPr marL="3598" marR="3598" marT="3598" marB="0" anchor="b"/>
                </a:tc>
                <a:tc>
                  <a:txBody>
                    <a:bodyPr/>
                    <a:lstStyle/>
                    <a:p>
                      <a:pPr algn="l" fontAlgn="b"/>
                      <a:r>
                        <a:rPr lang="en-US" sz="1800" u="none" strike="noStrike" dirty="0">
                          <a:effectLst/>
                        </a:rPr>
                        <a:t>MB</a:t>
                      </a:r>
                      <a:endParaRPr lang="en-US" sz="1800" b="1" i="0" u="none" strike="noStrike" dirty="0">
                        <a:solidFill>
                          <a:srgbClr val="333333"/>
                        </a:solidFill>
                        <a:effectLst/>
                        <a:latin typeface="Arial" panose="020B0604020202020204" pitchFamily="34" charset="0"/>
                      </a:endParaRPr>
                    </a:p>
                  </a:txBody>
                  <a:tcPr marL="3598" marR="3598" marT="3598" marB="0" anchor="b"/>
                </a:tc>
                <a:tc>
                  <a:txBody>
                    <a:bodyPr/>
                    <a:lstStyle/>
                    <a:p>
                      <a:pPr algn="l" fontAlgn="b"/>
                      <a:r>
                        <a:rPr lang="en-US" sz="1800" u="none" strike="noStrike">
                          <a:effectLst/>
                        </a:rPr>
                        <a:t>ON</a:t>
                      </a:r>
                      <a:endParaRPr lang="en-US" sz="1800" b="1" i="0" u="none" strike="noStrike">
                        <a:solidFill>
                          <a:srgbClr val="333333"/>
                        </a:solidFill>
                        <a:effectLst/>
                        <a:latin typeface="Arial" panose="020B0604020202020204" pitchFamily="34" charset="0"/>
                      </a:endParaRPr>
                    </a:p>
                  </a:txBody>
                  <a:tcPr marL="3598" marR="3598" marT="3598" marB="0" anchor="b"/>
                </a:tc>
                <a:tc>
                  <a:txBody>
                    <a:bodyPr/>
                    <a:lstStyle/>
                    <a:p>
                      <a:pPr algn="l" fontAlgn="b"/>
                      <a:r>
                        <a:rPr lang="en-US" sz="1800" u="none" strike="noStrike">
                          <a:effectLst/>
                        </a:rPr>
                        <a:t>QC</a:t>
                      </a:r>
                      <a:endParaRPr lang="en-US" sz="1800" b="1" i="0" u="none" strike="noStrike">
                        <a:solidFill>
                          <a:srgbClr val="333333"/>
                        </a:solidFill>
                        <a:effectLst/>
                        <a:latin typeface="Arial" panose="020B0604020202020204" pitchFamily="34" charset="0"/>
                      </a:endParaRPr>
                    </a:p>
                  </a:txBody>
                  <a:tcPr marL="3598" marR="3598" marT="3598" marB="0" anchor="b"/>
                </a:tc>
                <a:tc>
                  <a:txBody>
                    <a:bodyPr/>
                    <a:lstStyle/>
                    <a:p>
                      <a:pPr algn="l" fontAlgn="b"/>
                      <a:r>
                        <a:rPr lang="en-US" sz="1800" u="none" strike="noStrike">
                          <a:effectLst/>
                        </a:rPr>
                        <a:t>NB</a:t>
                      </a:r>
                      <a:endParaRPr lang="en-US" sz="1800" b="1" i="0" u="none" strike="noStrike">
                        <a:solidFill>
                          <a:srgbClr val="333333"/>
                        </a:solidFill>
                        <a:effectLst/>
                        <a:latin typeface="Arial" panose="020B0604020202020204" pitchFamily="34" charset="0"/>
                      </a:endParaRPr>
                    </a:p>
                  </a:txBody>
                  <a:tcPr marL="3598" marR="3598" marT="3598" marB="0" anchor="b"/>
                </a:tc>
                <a:tc>
                  <a:txBody>
                    <a:bodyPr/>
                    <a:lstStyle/>
                    <a:p>
                      <a:pPr algn="l" fontAlgn="b"/>
                      <a:r>
                        <a:rPr lang="en-US" sz="1800" u="none" strike="noStrike">
                          <a:effectLst/>
                        </a:rPr>
                        <a:t>NS</a:t>
                      </a:r>
                      <a:endParaRPr lang="en-US" sz="1800" b="1" i="0" u="none" strike="noStrike">
                        <a:solidFill>
                          <a:srgbClr val="333333"/>
                        </a:solidFill>
                        <a:effectLst/>
                        <a:latin typeface="Arial" panose="020B0604020202020204" pitchFamily="34" charset="0"/>
                      </a:endParaRPr>
                    </a:p>
                  </a:txBody>
                  <a:tcPr marL="3598" marR="3598" marT="3598" marB="0" anchor="b"/>
                </a:tc>
                <a:tc>
                  <a:txBody>
                    <a:bodyPr/>
                    <a:lstStyle/>
                    <a:p>
                      <a:pPr algn="l" fontAlgn="b"/>
                      <a:r>
                        <a:rPr lang="en-US" sz="1800" u="none" strike="noStrike">
                          <a:effectLst/>
                        </a:rPr>
                        <a:t>PE</a:t>
                      </a:r>
                      <a:endParaRPr lang="en-US" sz="1800" b="1" i="0" u="none" strike="noStrike">
                        <a:solidFill>
                          <a:srgbClr val="333333"/>
                        </a:solidFill>
                        <a:effectLst/>
                        <a:latin typeface="Arial" panose="020B0604020202020204" pitchFamily="34" charset="0"/>
                      </a:endParaRPr>
                    </a:p>
                  </a:txBody>
                  <a:tcPr marL="3598" marR="3598" marT="3598" marB="0" anchor="b"/>
                </a:tc>
                <a:tc>
                  <a:txBody>
                    <a:bodyPr/>
                    <a:lstStyle/>
                    <a:p>
                      <a:pPr algn="l" fontAlgn="b"/>
                      <a:r>
                        <a:rPr lang="en-US" sz="1800" u="none" strike="noStrike">
                          <a:effectLst/>
                        </a:rPr>
                        <a:t>NL</a:t>
                      </a:r>
                      <a:endParaRPr lang="en-US" sz="1800" b="1" i="0" u="none" strike="noStrike">
                        <a:solidFill>
                          <a:srgbClr val="333333"/>
                        </a:solidFill>
                        <a:effectLst/>
                        <a:latin typeface="Arial" panose="020B0604020202020204" pitchFamily="34" charset="0"/>
                      </a:endParaRPr>
                    </a:p>
                  </a:txBody>
                  <a:tcPr marL="3598" marR="3598" marT="3598" marB="0" anchor="b"/>
                </a:tc>
                <a:tc>
                  <a:txBody>
                    <a:bodyPr/>
                    <a:lstStyle/>
                    <a:p>
                      <a:pPr algn="l" fontAlgn="b"/>
                      <a:r>
                        <a:rPr lang="en-US" sz="1800" u="none" strike="noStrike">
                          <a:effectLst/>
                        </a:rPr>
                        <a:t>NU</a:t>
                      </a:r>
                      <a:endParaRPr lang="en-US" sz="1800" b="1" i="0" u="none" strike="noStrike">
                        <a:solidFill>
                          <a:srgbClr val="333333"/>
                        </a:solidFill>
                        <a:effectLst/>
                        <a:latin typeface="Arial" panose="020B0604020202020204" pitchFamily="34" charset="0"/>
                      </a:endParaRPr>
                    </a:p>
                  </a:txBody>
                  <a:tcPr marL="3598" marR="3598" marT="3598" marB="0" anchor="b"/>
                </a:tc>
                <a:tc>
                  <a:txBody>
                    <a:bodyPr/>
                    <a:lstStyle/>
                    <a:p>
                      <a:pPr algn="l" fontAlgn="b"/>
                      <a:r>
                        <a:rPr lang="en-US" sz="1800" u="none" strike="noStrike">
                          <a:effectLst/>
                        </a:rPr>
                        <a:t>NT</a:t>
                      </a:r>
                      <a:endParaRPr lang="en-US" sz="1800" b="1" i="0" u="none" strike="noStrike">
                        <a:solidFill>
                          <a:srgbClr val="333333"/>
                        </a:solidFill>
                        <a:effectLst/>
                        <a:latin typeface="Arial" panose="020B0604020202020204" pitchFamily="34" charset="0"/>
                      </a:endParaRPr>
                    </a:p>
                  </a:txBody>
                  <a:tcPr marL="3598" marR="3598" marT="3598" marB="0" anchor="b"/>
                </a:tc>
                <a:tc>
                  <a:txBody>
                    <a:bodyPr/>
                    <a:lstStyle/>
                    <a:p>
                      <a:pPr algn="l" fontAlgn="b"/>
                      <a:r>
                        <a:rPr lang="en-US" sz="1800" u="none" strike="noStrike">
                          <a:effectLst/>
                        </a:rPr>
                        <a:t>YT</a:t>
                      </a:r>
                      <a:endParaRPr lang="en-US" sz="1800" b="1" i="0" u="none" strike="noStrike">
                        <a:solidFill>
                          <a:srgbClr val="333333"/>
                        </a:solidFill>
                        <a:effectLst/>
                        <a:latin typeface="Arial" panose="020B0604020202020204" pitchFamily="34" charset="0"/>
                      </a:endParaRPr>
                    </a:p>
                  </a:txBody>
                  <a:tcPr marL="3598" marR="3598" marT="3598" marB="0" anchor="b"/>
                </a:tc>
                <a:tc>
                  <a:txBody>
                    <a:bodyPr/>
                    <a:lstStyle/>
                    <a:p>
                      <a:pPr algn="l" fontAlgn="b"/>
                      <a:r>
                        <a:rPr lang="en-US" sz="1800" u="none" strike="noStrike">
                          <a:effectLst/>
                        </a:rPr>
                        <a:t>Total</a:t>
                      </a:r>
                      <a:endParaRPr lang="en-US" sz="1800" b="1" i="0" u="none" strike="noStrike">
                        <a:solidFill>
                          <a:srgbClr val="333333"/>
                        </a:solidFill>
                        <a:effectLst/>
                        <a:latin typeface="Arial" panose="020B0604020202020204" pitchFamily="34" charset="0"/>
                      </a:endParaRPr>
                    </a:p>
                  </a:txBody>
                  <a:tcPr marL="3598" marR="3598" marT="3598" marB="0" anchor="b"/>
                </a:tc>
                <a:extLst>
                  <a:ext uri="{0D108BD9-81ED-4DB2-BD59-A6C34878D82A}">
                    <a16:rowId xmlns:a16="http://schemas.microsoft.com/office/drawing/2014/main" val="684052192"/>
                  </a:ext>
                </a:extLst>
              </a:tr>
              <a:tr h="597690">
                <a:tc>
                  <a:txBody>
                    <a:bodyPr/>
                    <a:lstStyle/>
                    <a:p>
                      <a:pPr algn="l" fontAlgn="t"/>
                      <a:r>
                        <a:rPr lang="en-US" sz="1800" u="none" strike="noStrike" dirty="0">
                          <a:effectLst/>
                        </a:rPr>
                        <a:t>Renard </a:t>
                      </a:r>
                      <a:r>
                        <a:rPr lang="en-US" sz="1800" u="none" strike="noStrike" dirty="0" err="1">
                          <a:effectLst/>
                        </a:rPr>
                        <a:t>arctique</a:t>
                      </a:r>
                      <a:endParaRPr lang="en-US" sz="1800" b="1" i="0" u="none" strike="noStrike" dirty="0">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dirty="0">
                          <a:effectLst/>
                        </a:rPr>
                        <a:t>2</a:t>
                      </a:r>
                      <a:endParaRPr lang="en-US" sz="1800" b="0" i="0" u="none" strike="noStrike" dirty="0">
                        <a:solidFill>
                          <a:srgbClr val="333333"/>
                        </a:solidFill>
                        <a:effectLst/>
                        <a:latin typeface="Arial" panose="020B0604020202020204" pitchFamily="34" charset="0"/>
                      </a:endParaRPr>
                    </a:p>
                  </a:txBody>
                  <a:tcPr marL="3598" marR="3598" marT="3598" marB="0">
                    <a:solidFill>
                      <a:schemeClr val="accent1">
                        <a:lumMod val="60000"/>
                        <a:lumOff val="40000"/>
                      </a:schemeClr>
                    </a:solidFill>
                  </a:tcPr>
                </a:tc>
                <a:tc>
                  <a:txBody>
                    <a:bodyPr/>
                    <a:lstStyle/>
                    <a:p>
                      <a:pPr algn="r" fontAlgn="t"/>
                      <a:r>
                        <a:rPr lang="en-US" sz="1800" u="none" strike="noStrike" dirty="0">
                          <a:effectLst/>
                        </a:rPr>
                        <a:t>0</a:t>
                      </a:r>
                      <a:endParaRPr lang="en-US" sz="1800" b="0" i="0" u="none" strike="noStrike" dirty="0">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2</a:t>
                      </a:r>
                      <a:endParaRPr lang="en-US" sz="1800" b="0" i="0" u="none" strike="noStrike">
                        <a:solidFill>
                          <a:srgbClr val="333333"/>
                        </a:solidFill>
                        <a:effectLst/>
                        <a:latin typeface="Arial" panose="020B0604020202020204" pitchFamily="34" charset="0"/>
                      </a:endParaRPr>
                    </a:p>
                  </a:txBody>
                  <a:tcPr marL="3598" marR="3598" marT="3598" marB="0"/>
                </a:tc>
                <a:extLst>
                  <a:ext uri="{0D108BD9-81ED-4DB2-BD59-A6C34878D82A}">
                    <a16:rowId xmlns:a16="http://schemas.microsoft.com/office/drawing/2014/main" val="2271367237"/>
                  </a:ext>
                </a:extLst>
              </a:tr>
              <a:tr h="338314">
                <a:tc>
                  <a:txBody>
                    <a:bodyPr/>
                    <a:lstStyle/>
                    <a:p>
                      <a:pPr algn="l" fontAlgn="t"/>
                      <a:r>
                        <a:rPr lang="en-US" sz="1800" b="0" i="0" u="none" strike="noStrike" dirty="0">
                          <a:solidFill>
                            <a:schemeClr val="tx1"/>
                          </a:solidFill>
                          <a:effectLst/>
                          <a:latin typeface="+mn-lt"/>
                        </a:rPr>
                        <a:t>Chien</a:t>
                      </a: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dirty="0">
                          <a:effectLst/>
                        </a:rPr>
                        <a:t>2</a:t>
                      </a:r>
                      <a:endParaRPr lang="en-US" sz="1800" b="0" i="0" u="none" strike="noStrike" dirty="0">
                        <a:solidFill>
                          <a:srgbClr val="333333"/>
                        </a:solidFill>
                        <a:effectLst/>
                        <a:latin typeface="Arial" panose="020B0604020202020204" pitchFamily="34" charset="0"/>
                      </a:endParaRPr>
                    </a:p>
                  </a:txBody>
                  <a:tcPr marL="3598" marR="3598" marT="3598" marB="0">
                    <a:solidFill>
                      <a:schemeClr val="accent1">
                        <a:lumMod val="60000"/>
                        <a:lumOff val="40000"/>
                      </a:schemeClr>
                    </a:solidFill>
                  </a:tcPr>
                </a:tc>
                <a:tc>
                  <a:txBody>
                    <a:bodyPr/>
                    <a:lstStyle/>
                    <a:p>
                      <a:pPr algn="r" fontAlgn="t"/>
                      <a:r>
                        <a:rPr lang="en-US" sz="1800" u="none" strike="noStrike" dirty="0">
                          <a:effectLst/>
                        </a:rPr>
                        <a:t>1</a:t>
                      </a:r>
                      <a:endParaRPr lang="en-US" sz="1800" b="0" i="0" u="none" strike="noStrike" dirty="0">
                        <a:solidFill>
                          <a:srgbClr val="333333"/>
                        </a:solidFill>
                        <a:effectLst/>
                        <a:latin typeface="Arial" panose="020B0604020202020204" pitchFamily="34" charset="0"/>
                      </a:endParaRPr>
                    </a:p>
                  </a:txBody>
                  <a:tcPr marL="3598" marR="3598" marT="3598" marB="0">
                    <a:solidFill>
                      <a:schemeClr val="accent1">
                        <a:lumMod val="60000"/>
                        <a:lumOff val="40000"/>
                      </a:schemeClr>
                    </a:solidFill>
                  </a:tcPr>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2</a:t>
                      </a:r>
                      <a:endParaRPr lang="en-US" sz="1800" b="0" i="0" u="none" strike="noStrike">
                        <a:solidFill>
                          <a:srgbClr val="333333"/>
                        </a:solidFill>
                        <a:effectLst/>
                        <a:latin typeface="Arial" panose="020B0604020202020204" pitchFamily="34" charset="0"/>
                      </a:endParaRPr>
                    </a:p>
                  </a:txBody>
                  <a:tcPr marL="3598" marR="3598" marT="3598" marB="0"/>
                </a:tc>
                <a:extLst>
                  <a:ext uri="{0D108BD9-81ED-4DB2-BD59-A6C34878D82A}">
                    <a16:rowId xmlns:a16="http://schemas.microsoft.com/office/drawing/2014/main" val="4091338183"/>
                  </a:ext>
                </a:extLst>
              </a:tr>
              <a:tr h="338314">
                <a:tc>
                  <a:txBody>
                    <a:bodyPr/>
                    <a:lstStyle/>
                    <a:p>
                      <a:pPr algn="l" fontAlgn="t"/>
                      <a:r>
                        <a:rPr lang="en-US" sz="1800" b="0" i="0" u="none" strike="noStrike" dirty="0">
                          <a:solidFill>
                            <a:schemeClr val="tx1"/>
                          </a:solidFill>
                          <a:effectLst/>
                          <a:latin typeface="+mn-lt"/>
                        </a:rPr>
                        <a:t>Raton </a:t>
                      </a:r>
                      <a:r>
                        <a:rPr lang="en-US" sz="1800" b="0" i="0" u="none" strike="noStrike" dirty="0" err="1">
                          <a:solidFill>
                            <a:schemeClr val="tx1"/>
                          </a:solidFill>
                          <a:effectLst/>
                          <a:latin typeface="+mn-lt"/>
                        </a:rPr>
                        <a:t>laveur</a:t>
                      </a:r>
                      <a:endParaRPr lang="en-US" sz="1800" b="0" i="0" u="none" strike="noStrike" dirty="0">
                        <a:solidFill>
                          <a:schemeClr val="tx1"/>
                        </a:solidFill>
                        <a:effectLst/>
                        <a:latin typeface="+mn-lt"/>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dirty="0">
                          <a:effectLst/>
                        </a:rPr>
                        <a:t>1</a:t>
                      </a:r>
                      <a:endParaRPr lang="en-US" sz="1800" b="0" i="0" u="none" strike="noStrike" dirty="0">
                        <a:solidFill>
                          <a:srgbClr val="333333"/>
                        </a:solidFill>
                        <a:effectLst/>
                        <a:latin typeface="Arial" panose="020B0604020202020204" pitchFamily="34" charset="0"/>
                      </a:endParaRPr>
                    </a:p>
                  </a:txBody>
                  <a:tcPr marL="3598" marR="3598" marT="3598" marB="0">
                    <a:solidFill>
                      <a:schemeClr val="accent4">
                        <a:lumMod val="40000"/>
                        <a:lumOff val="60000"/>
                      </a:schemeClr>
                    </a:solidFill>
                  </a:tcPr>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1</a:t>
                      </a:r>
                      <a:endParaRPr lang="en-US" sz="1800" b="0" i="0" u="none" strike="noStrike">
                        <a:solidFill>
                          <a:srgbClr val="333333"/>
                        </a:solidFill>
                        <a:effectLst/>
                        <a:latin typeface="Arial" panose="020B0604020202020204" pitchFamily="34" charset="0"/>
                      </a:endParaRPr>
                    </a:p>
                  </a:txBody>
                  <a:tcPr marL="3598" marR="3598" marT="3598" marB="0"/>
                </a:tc>
                <a:extLst>
                  <a:ext uri="{0D108BD9-81ED-4DB2-BD59-A6C34878D82A}">
                    <a16:rowId xmlns:a16="http://schemas.microsoft.com/office/drawing/2014/main" val="2252298097"/>
                  </a:ext>
                </a:extLst>
              </a:tr>
              <a:tr h="385674">
                <a:tc>
                  <a:txBody>
                    <a:bodyPr/>
                    <a:lstStyle/>
                    <a:p>
                      <a:pPr algn="l" fontAlgn="t"/>
                      <a:r>
                        <a:rPr lang="en-US" sz="1800" b="0" u="none" strike="noStrike" dirty="0">
                          <a:solidFill>
                            <a:schemeClr val="tx1"/>
                          </a:solidFill>
                          <a:effectLst/>
                          <a:latin typeface="+mn-lt"/>
                        </a:rPr>
                        <a:t>Renard roux</a:t>
                      </a:r>
                      <a:endParaRPr lang="en-US" sz="1800" b="0" i="0" u="none" strike="noStrike" dirty="0">
                        <a:solidFill>
                          <a:schemeClr val="tx1"/>
                        </a:solidFill>
                        <a:effectLst/>
                        <a:latin typeface="+mn-lt"/>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dirty="0">
                          <a:effectLst/>
                        </a:rPr>
                        <a:t>2</a:t>
                      </a:r>
                      <a:endParaRPr lang="en-US" sz="1800" b="0" i="0" u="none" strike="noStrike" dirty="0">
                        <a:solidFill>
                          <a:srgbClr val="333333"/>
                        </a:solidFill>
                        <a:effectLst/>
                        <a:latin typeface="Arial" panose="020B0604020202020204" pitchFamily="34" charset="0"/>
                      </a:endParaRPr>
                    </a:p>
                  </a:txBody>
                  <a:tcPr marL="3598" marR="3598" marT="3598" marB="0">
                    <a:solidFill>
                      <a:schemeClr val="accent1">
                        <a:lumMod val="60000"/>
                        <a:lumOff val="40000"/>
                      </a:schemeClr>
                    </a:solidFill>
                  </a:tcPr>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2</a:t>
                      </a:r>
                      <a:endParaRPr lang="en-US" sz="1800" b="0" i="0" u="none" strike="noStrike">
                        <a:solidFill>
                          <a:srgbClr val="333333"/>
                        </a:solidFill>
                        <a:effectLst/>
                        <a:latin typeface="Arial" panose="020B0604020202020204" pitchFamily="34" charset="0"/>
                      </a:endParaRPr>
                    </a:p>
                  </a:txBody>
                  <a:tcPr marL="3598" marR="3598" marT="3598" marB="0"/>
                </a:tc>
                <a:extLst>
                  <a:ext uri="{0D108BD9-81ED-4DB2-BD59-A6C34878D82A}">
                    <a16:rowId xmlns:a16="http://schemas.microsoft.com/office/drawing/2014/main" val="1097976869"/>
                  </a:ext>
                </a:extLst>
              </a:tr>
              <a:tr h="338314">
                <a:tc>
                  <a:txBody>
                    <a:bodyPr/>
                    <a:lstStyle/>
                    <a:p>
                      <a:pPr algn="l" fontAlgn="t"/>
                      <a:r>
                        <a:rPr lang="en-US" sz="1800" b="0" i="0" u="none" strike="noStrike" dirty="0" err="1">
                          <a:solidFill>
                            <a:schemeClr val="tx1"/>
                          </a:solidFill>
                          <a:effectLst/>
                          <a:latin typeface="+mn-lt"/>
                        </a:rPr>
                        <a:t>Mouffette</a:t>
                      </a:r>
                      <a:endParaRPr lang="en-US" sz="1800" b="0" i="0" u="none" strike="noStrike" dirty="0">
                        <a:solidFill>
                          <a:schemeClr val="tx1"/>
                        </a:solidFill>
                        <a:effectLst/>
                        <a:latin typeface="+mn-lt"/>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dirty="0">
                          <a:effectLst/>
                        </a:rPr>
                        <a:t>3</a:t>
                      </a:r>
                      <a:endParaRPr lang="en-US" sz="1800" b="0" i="0" u="none" strike="noStrike" dirty="0">
                        <a:solidFill>
                          <a:srgbClr val="333333"/>
                        </a:solidFill>
                        <a:effectLst/>
                        <a:latin typeface="Arial" panose="020B0604020202020204" pitchFamily="34" charset="0"/>
                      </a:endParaRPr>
                    </a:p>
                  </a:txBody>
                  <a:tcPr marL="3598" marR="3598" marT="3598" marB="0">
                    <a:solidFill>
                      <a:schemeClr val="accent4">
                        <a:lumMod val="40000"/>
                        <a:lumOff val="60000"/>
                      </a:schemeClr>
                    </a:solidFill>
                  </a:tcPr>
                </a:tc>
                <a:tc>
                  <a:txBody>
                    <a:bodyPr/>
                    <a:lstStyle/>
                    <a:p>
                      <a:pPr algn="r" fontAlgn="t"/>
                      <a:r>
                        <a:rPr lang="en-US" sz="1800" u="none" strike="noStrike" dirty="0">
                          <a:effectLst/>
                        </a:rPr>
                        <a:t>1</a:t>
                      </a:r>
                      <a:endParaRPr lang="en-US" sz="1800" b="0" i="0" u="none" strike="noStrike" dirty="0">
                        <a:solidFill>
                          <a:srgbClr val="333333"/>
                        </a:solidFill>
                        <a:effectLst/>
                        <a:latin typeface="Arial" panose="020B0604020202020204" pitchFamily="34" charset="0"/>
                      </a:endParaRPr>
                    </a:p>
                  </a:txBody>
                  <a:tcPr marL="3598" marR="3598" marT="3598" marB="0">
                    <a:solidFill>
                      <a:schemeClr val="accent4">
                        <a:lumMod val="40000"/>
                        <a:lumOff val="60000"/>
                      </a:schemeClr>
                    </a:solidFill>
                  </a:tcPr>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4</a:t>
                      </a:r>
                      <a:endParaRPr lang="en-US" sz="1800" b="0" i="0" u="none" strike="noStrike">
                        <a:solidFill>
                          <a:srgbClr val="333333"/>
                        </a:solidFill>
                        <a:effectLst/>
                        <a:latin typeface="Arial" panose="020B0604020202020204" pitchFamily="34" charset="0"/>
                      </a:endParaRPr>
                    </a:p>
                  </a:txBody>
                  <a:tcPr marL="3598" marR="3598" marT="3598" marB="0"/>
                </a:tc>
                <a:extLst>
                  <a:ext uri="{0D108BD9-81ED-4DB2-BD59-A6C34878D82A}">
                    <a16:rowId xmlns:a16="http://schemas.microsoft.com/office/drawing/2014/main" val="3650053279"/>
                  </a:ext>
                </a:extLst>
              </a:tr>
              <a:tr h="338314">
                <a:tc>
                  <a:txBody>
                    <a:bodyPr/>
                    <a:lstStyle/>
                    <a:p>
                      <a:pPr algn="l" fontAlgn="t"/>
                      <a:r>
                        <a:rPr lang="en-US" sz="1800" u="none" strike="noStrike">
                          <a:effectLst/>
                        </a:rPr>
                        <a:t>Total</a:t>
                      </a:r>
                      <a:endParaRPr lang="en-US" sz="1800" b="1"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dirty="0">
                          <a:effectLst/>
                        </a:rPr>
                        <a:t>0</a:t>
                      </a:r>
                      <a:endParaRPr lang="en-US" sz="1800" b="0" i="0" u="none" strike="noStrike" dirty="0">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3</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1</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1</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3</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3</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a:effectLst/>
                        </a:rPr>
                        <a:t>0</a:t>
                      </a:r>
                      <a:endParaRPr lang="en-US" sz="1800" b="0" i="0" u="none" strike="noStrike">
                        <a:solidFill>
                          <a:srgbClr val="333333"/>
                        </a:solidFill>
                        <a:effectLst/>
                        <a:latin typeface="Arial" panose="020B0604020202020204" pitchFamily="34" charset="0"/>
                      </a:endParaRPr>
                    </a:p>
                  </a:txBody>
                  <a:tcPr marL="3598" marR="3598" marT="3598" marB="0"/>
                </a:tc>
                <a:tc>
                  <a:txBody>
                    <a:bodyPr/>
                    <a:lstStyle/>
                    <a:p>
                      <a:pPr algn="r" fontAlgn="t"/>
                      <a:r>
                        <a:rPr lang="en-US" sz="1800" u="none" strike="noStrike" dirty="0">
                          <a:effectLst/>
                        </a:rPr>
                        <a:t>11</a:t>
                      </a:r>
                      <a:endParaRPr lang="en-US" sz="1800" b="0" i="0" u="none" strike="noStrike" dirty="0">
                        <a:solidFill>
                          <a:srgbClr val="333333"/>
                        </a:solidFill>
                        <a:effectLst/>
                        <a:latin typeface="Arial" panose="020B0604020202020204" pitchFamily="34" charset="0"/>
                      </a:endParaRPr>
                    </a:p>
                  </a:txBody>
                  <a:tcPr marL="3598" marR="3598" marT="3598" marB="0"/>
                </a:tc>
                <a:extLst>
                  <a:ext uri="{0D108BD9-81ED-4DB2-BD59-A6C34878D82A}">
                    <a16:rowId xmlns:a16="http://schemas.microsoft.com/office/drawing/2014/main" val="1738773470"/>
                  </a:ext>
                </a:extLst>
              </a:tr>
            </a:tbl>
          </a:graphicData>
        </a:graphic>
      </p:graphicFrame>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2</a:t>
            </a:fld>
            <a:endParaRPr lang="en-US"/>
          </a:p>
        </p:txBody>
      </p:sp>
      <p:sp>
        <p:nvSpPr>
          <p:cNvPr id="7" name="TextBox 6"/>
          <p:cNvSpPr txBox="1"/>
          <p:nvPr/>
        </p:nvSpPr>
        <p:spPr>
          <a:xfrm>
            <a:off x="2971751" y="3104747"/>
            <a:ext cx="6188938" cy="369332"/>
          </a:xfrm>
          <a:prstGeom prst="rect">
            <a:avLst/>
          </a:prstGeom>
          <a:noFill/>
        </p:spPr>
        <p:txBody>
          <a:bodyPr wrap="none" rtlCol="0">
            <a:spAutoFit/>
          </a:bodyPr>
          <a:lstStyle/>
          <a:p>
            <a:r>
              <a:rPr lang="en-US" dirty="0">
                <a:hlinkClick r:id="rId3"/>
              </a:rPr>
              <a:t>Rabies cases in Canada 2023 - Canadian Food Inspection Agency</a:t>
            </a:r>
            <a:endParaRPr lang="en-CA" dirty="0"/>
          </a:p>
        </p:txBody>
      </p:sp>
    </p:spTree>
    <p:extLst>
      <p:ext uri="{BB962C8B-B14F-4D97-AF65-F5344CB8AC3E}">
        <p14:creationId xmlns:p14="http://schemas.microsoft.com/office/powerpoint/2010/main" val="1754636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hlinkClick r:id="rId2"/>
              </a:rPr>
              <a:t>Domestic dog tests positive for avian influenza in Canada   - Canada.ca</a:t>
            </a:r>
            <a:endParaRPr lang="en-CA" dirty="0"/>
          </a:p>
        </p:txBody>
      </p:sp>
      <p:sp>
        <p:nvSpPr>
          <p:cNvPr id="5" name="Content Placeholder 4"/>
          <p:cNvSpPr>
            <a:spLocks noGrp="1"/>
          </p:cNvSpPr>
          <p:nvPr>
            <p:ph sz="half" idx="1"/>
          </p:nvPr>
        </p:nvSpPr>
        <p:spPr>
          <a:xfrm>
            <a:off x="838200" y="1825625"/>
            <a:ext cx="4963510" cy="4351338"/>
          </a:xfrm>
        </p:spPr>
        <p:txBody>
          <a:bodyPr/>
          <a:lstStyle/>
          <a:p>
            <a:r>
              <a:rPr lang="en-US" dirty="0"/>
              <a:t>Fin mars/début </a:t>
            </a:r>
            <a:r>
              <a:rPr lang="en-US" dirty="0" err="1"/>
              <a:t>avril</a:t>
            </a:r>
            <a:endParaRPr lang="en-US" dirty="0"/>
          </a:p>
          <a:p>
            <a:r>
              <a:rPr lang="fr-CA" dirty="0"/>
              <a:t>Le chien a été infecté par la grippe aviaire après avoir mâché une oie sauvage. Il est mort après avoir développé des signes cliniques.</a:t>
            </a:r>
            <a:endParaRPr lang="en-CA" dirty="0"/>
          </a:p>
        </p:txBody>
      </p:sp>
      <p:sp>
        <p:nvSpPr>
          <p:cNvPr id="6" name="Content Placeholder 5"/>
          <p:cNvSpPr>
            <a:spLocks noGrp="1"/>
          </p:cNvSpPr>
          <p:nvPr>
            <p:ph sz="half" idx="2"/>
          </p:nvPr>
        </p:nvSpPr>
        <p:spPr>
          <a:xfrm>
            <a:off x="5801710" y="1825625"/>
            <a:ext cx="5933090" cy="4351338"/>
          </a:xfrm>
        </p:spPr>
        <p:txBody>
          <a:bodyPr/>
          <a:lstStyle/>
          <a:p>
            <a:pPr marL="0" indent="0">
              <a:buNone/>
            </a:pPr>
            <a:r>
              <a:rPr lang="fr-CA" dirty="0"/>
              <a:t>Il est conseillé aux propriétaires d'animaux de compagnie de</a:t>
            </a:r>
            <a:r>
              <a:rPr lang="en-US" dirty="0"/>
              <a:t>:</a:t>
            </a:r>
          </a:p>
          <a:p>
            <a:r>
              <a:rPr lang="fr-CA" dirty="0"/>
              <a:t>ne pas donner à leurs animaux (chiens ou chats) de la viande crue de gibier à plumes ou de volaille</a:t>
            </a:r>
          </a:p>
          <a:p>
            <a:r>
              <a:rPr lang="fr-CA" dirty="0"/>
              <a:t>ne pas laisser les animaux de compagnie consommer ou jouer avec des oiseaux sauvages morts trouvés à l'extérieur</a:t>
            </a:r>
          </a:p>
          <a:p>
            <a:r>
              <a:rPr lang="fr-CA" dirty="0"/>
              <a:t>contacter leur vétérinaire s'ils ont des questions sur la santé de leur animal.</a:t>
            </a:r>
            <a:endParaRPr lang="en-CA" dirty="0"/>
          </a:p>
        </p:txBody>
      </p:sp>
    </p:spTree>
    <p:extLst>
      <p:ext uri="{BB962C8B-B14F-4D97-AF65-F5344CB8AC3E}">
        <p14:creationId xmlns:p14="http://schemas.microsoft.com/office/powerpoint/2010/main" val="1272980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hlinkClick r:id="rId3"/>
              </a:rPr>
              <a:t>Avian Flu Diary: Nebraska Veterinary Diagnostic Center (NVDC) Report: 2 Domestic Cats Infected With HPAI H5N1 (afludiary.blogspot.com)</a:t>
            </a:r>
            <a:endParaRPr lang="en-CA" sz="2400" dirty="0"/>
          </a:p>
        </p:txBody>
      </p:sp>
      <p:sp>
        <p:nvSpPr>
          <p:cNvPr id="3" name="Content Placeholder 2"/>
          <p:cNvSpPr>
            <a:spLocks noGrp="1"/>
          </p:cNvSpPr>
          <p:nvPr>
            <p:ph sz="half" idx="1"/>
          </p:nvPr>
        </p:nvSpPr>
        <p:spPr/>
        <p:txBody>
          <a:bodyPr/>
          <a:lstStyle/>
          <a:p>
            <a:pPr marL="0" indent="0">
              <a:buNone/>
            </a:pPr>
            <a:r>
              <a:rPr lang="fr-CA" dirty="0"/>
              <a:t>Wyoming: </a:t>
            </a:r>
          </a:p>
          <a:p>
            <a:pPr lvl="1"/>
            <a:r>
              <a:rPr lang="fr-CA" dirty="0"/>
              <a:t>Chat de ferme probablement infecté par la consommation de viande de gibier d’eau infectée (pas de date disponible)</a:t>
            </a:r>
          </a:p>
          <a:p>
            <a:pPr lvl="1"/>
            <a:endParaRPr lang="fr-CA" dirty="0"/>
          </a:p>
          <a:p>
            <a:pPr marL="0" indent="0">
              <a:buNone/>
            </a:pPr>
            <a:r>
              <a:rPr lang="fr-CA" dirty="0"/>
              <a:t>Nebraska</a:t>
            </a:r>
          </a:p>
          <a:p>
            <a:r>
              <a:rPr lang="fr-CA" dirty="0"/>
              <a:t>4 chats d’extérieur du même domicile. </a:t>
            </a:r>
          </a:p>
          <a:p>
            <a:r>
              <a:rPr lang="fr-CA" dirty="0"/>
              <a:t>2/4 positifs à IAHP H5N1</a:t>
            </a:r>
          </a:p>
          <a:p>
            <a:pPr marL="0" indent="0">
              <a:buNone/>
            </a:pPr>
            <a:r>
              <a:rPr lang="en-CA" dirty="0">
                <a:hlinkClick r:id="rId4"/>
              </a:rPr>
              <a:t>https://vbms.unl.edu/VDC/documents/HPAI_Cats.pdf</a:t>
            </a:r>
            <a:endParaRPr lang="en-CA" dirty="0"/>
          </a:p>
          <a:p>
            <a:pPr lvl="1"/>
            <a:endParaRPr lang="en-CA" dirty="0"/>
          </a:p>
        </p:txBody>
      </p:sp>
      <p:pic>
        <p:nvPicPr>
          <p:cNvPr id="6" name="Content Placeholder 5"/>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6172200" y="2295684"/>
            <a:ext cx="5181600" cy="3411220"/>
          </a:xfrm>
        </p:spPr>
      </p:pic>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4</a:t>
            </a:fld>
            <a:endParaRPr lang="en-US"/>
          </a:p>
        </p:txBody>
      </p:sp>
    </p:spTree>
    <p:extLst>
      <p:ext uri="{BB962C8B-B14F-4D97-AF65-F5344CB8AC3E}">
        <p14:creationId xmlns:p14="http://schemas.microsoft.com/office/powerpoint/2010/main" val="1316284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Nebraska, Chat #1 – Présentation aiguë</a:t>
            </a:r>
          </a:p>
        </p:txBody>
      </p:sp>
      <p:sp>
        <p:nvSpPr>
          <p:cNvPr id="3" name="Content Placeholder 2"/>
          <p:cNvSpPr>
            <a:spLocks noGrp="1"/>
          </p:cNvSpPr>
          <p:nvPr>
            <p:ph sz="half" idx="1"/>
          </p:nvPr>
        </p:nvSpPr>
        <p:spPr/>
        <p:txBody>
          <a:bodyPr/>
          <a:lstStyle/>
          <a:p>
            <a:pPr marL="0" indent="0">
              <a:buNone/>
            </a:pPr>
            <a:r>
              <a:rPr lang="fr-CA" dirty="0"/>
              <a:t>Signes cliniques</a:t>
            </a:r>
          </a:p>
          <a:p>
            <a:pPr lvl="1"/>
            <a:r>
              <a:rPr lang="fr-CA" dirty="0"/>
              <a:t>Anorexie</a:t>
            </a:r>
          </a:p>
          <a:p>
            <a:pPr lvl="1"/>
            <a:r>
              <a:rPr lang="fr-CA" dirty="0"/>
              <a:t>Décubitus</a:t>
            </a:r>
          </a:p>
          <a:p>
            <a:pPr lvl="1"/>
            <a:r>
              <a:rPr lang="fr-CA" dirty="0"/>
              <a:t>Fièvre</a:t>
            </a:r>
          </a:p>
          <a:p>
            <a:pPr lvl="1"/>
            <a:r>
              <a:rPr lang="fr-CA" dirty="0"/>
              <a:t>Anisocorie</a:t>
            </a:r>
          </a:p>
          <a:p>
            <a:pPr lvl="1"/>
            <a:r>
              <a:rPr lang="fr-CA" dirty="0"/>
              <a:t>Convulsions</a:t>
            </a:r>
          </a:p>
          <a:p>
            <a:pPr lvl="1"/>
            <a:r>
              <a:rPr lang="fr-CA" dirty="0"/>
              <a:t>Tremblements</a:t>
            </a:r>
          </a:p>
          <a:p>
            <a:pPr lvl="1"/>
            <a:r>
              <a:rPr lang="fr-CA" dirty="0"/>
              <a:t>Nystagmus</a:t>
            </a:r>
          </a:p>
          <a:p>
            <a:pPr lvl="1"/>
            <a:r>
              <a:rPr lang="fr-CA" dirty="0"/>
              <a:t>Perte de proprioception, et</a:t>
            </a:r>
          </a:p>
          <a:p>
            <a:pPr lvl="1"/>
            <a:r>
              <a:rPr lang="fr-CA" dirty="0"/>
              <a:t>Hyperesthésie</a:t>
            </a:r>
          </a:p>
          <a:p>
            <a:r>
              <a:rPr lang="fr-CA" dirty="0"/>
              <a:t>Détérioration rapide et mort</a:t>
            </a:r>
          </a:p>
          <a:p>
            <a:endParaRPr lang="fr-CA" dirty="0"/>
          </a:p>
        </p:txBody>
      </p:sp>
      <p:sp>
        <p:nvSpPr>
          <p:cNvPr id="4" name="Content Placeholder 3"/>
          <p:cNvSpPr>
            <a:spLocks noGrp="1"/>
          </p:cNvSpPr>
          <p:nvPr>
            <p:ph sz="half" idx="2"/>
          </p:nvPr>
        </p:nvSpPr>
        <p:spPr/>
        <p:txBody>
          <a:bodyPr/>
          <a:lstStyle/>
          <a:p>
            <a:pPr marL="0" indent="0">
              <a:buNone/>
            </a:pPr>
            <a:r>
              <a:rPr lang="fr-CA" dirty="0"/>
              <a:t>Lésions macroscopiques: modérés</a:t>
            </a:r>
          </a:p>
          <a:p>
            <a:r>
              <a:rPr lang="fr-CA" dirty="0" err="1"/>
              <a:t>Oedème</a:t>
            </a:r>
            <a:r>
              <a:rPr lang="fr-CA" dirty="0"/>
              <a:t> et congestion pulmonaire</a:t>
            </a:r>
          </a:p>
          <a:p>
            <a:r>
              <a:rPr lang="fr-CA" dirty="0"/>
              <a:t>Effusion péricardique modérée (transsudat)</a:t>
            </a:r>
          </a:p>
          <a:p>
            <a:r>
              <a:rPr lang="fr-CA" dirty="0"/>
              <a:t>Assombrissement subtil de certaines zones de la matière grise </a:t>
            </a:r>
            <a:r>
              <a:rPr lang="fr-CA" dirty="0" err="1"/>
              <a:t>cérébro</a:t>
            </a:r>
            <a:r>
              <a:rPr lang="fr-CA" dirty="0"/>
              <a:t>-corticale</a:t>
            </a:r>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5</a:t>
            </a:fld>
            <a:endParaRPr lang="en-US"/>
          </a:p>
        </p:txBody>
      </p:sp>
    </p:spTree>
    <p:extLst>
      <p:ext uri="{BB962C8B-B14F-4D97-AF65-F5344CB8AC3E}">
        <p14:creationId xmlns:p14="http://schemas.microsoft.com/office/powerpoint/2010/main" val="3059415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Nebraska, Chat #1 – Présentation aiguë</a:t>
            </a:r>
            <a:endParaRPr lang="en-CA" dirty="0"/>
          </a:p>
        </p:txBody>
      </p:sp>
      <p:sp>
        <p:nvSpPr>
          <p:cNvPr id="3" name="Content Placeholder 2"/>
          <p:cNvSpPr>
            <a:spLocks noGrp="1"/>
          </p:cNvSpPr>
          <p:nvPr>
            <p:ph sz="half" idx="1"/>
          </p:nvPr>
        </p:nvSpPr>
        <p:spPr/>
        <p:txBody>
          <a:bodyPr/>
          <a:lstStyle/>
          <a:p>
            <a:pPr marL="0" indent="0">
              <a:buNone/>
            </a:pPr>
            <a:r>
              <a:rPr lang="fr-CA" dirty="0"/>
              <a:t>Histopathologie</a:t>
            </a:r>
          </a:p>
          <a:p>
            <a:r>
              <a:rPr lang="fr-CA" dirty="0"/>
              <a:t>Lésions nécrotiques</a:t>
            </a:r>
          </a:p>
          <a:p>
            <a:pPr lvl="1"/>
            <a:r>
              <a:rPr lang="fr-CA" dirty="0"/>
              <a:t>Reins, foie, surrénales et pancréas; </a:t>
            </a:r>
          </a:p>
          <a:p>
            <a:r>
              <a:rPr lang="fr-CA" dirty="0"/>
              <a:t>encéphalite 	</a:t>
            </a:r>
          </a:p>
          <a:p>
            <a:pPr lvl="1"/>
            <a:r>
              <a:rPr lang="fr-CA" dirty="0"/>
              <a:t>Zones étendues de dégénérescence et de nécrose neuronale, surtout dans le cortex cérébral; </a:t>
            </a:r>
          </a:p>
          <a:p>
            <a:r>
              <a:rPr lang="fr-CA" dirty="0"/>
              <a:t>Poumons et épicarde</a:t>
            </a:r>
          </a:p>
          <a:p>
            <a:pPr lvl="1"/>
            <a:r>
              <a:rPr lang="fr-CA" dirty="0"/>
              <a:t>Œdème, congestion et inflammation modérée.</a:t>
            </a:r>
          </a:p>
        </p:txBody>
      </p:sp>
      <p:sp>
        <p:nvSpPr>
          <p:cNvPr id="4" name="Content Placeholder 3"/>
          <p:cNvSpPr>
            <a:spLocks noGrp="1"/>
          </p:cNvSpPr>
          <p:nvPr>
            <p:ph sz="half" idx="2"/>
          </p:nvPr>
        </p:nvSpPr>
        <p:spPr/>
        <p:txBody>
          <a:bodyPr/>
          <a:lstStyle/>
          <a:p>
            <a:r>
              <a:rPr lang="fr-CA" dirty="0"/>
              <a:t>Ct de 12 pour IA dans le tissu cérébral. </a:t>
            </a:r>
          </a:p>
          <a:p>
            <a:r>
              <a:rPr lang="fr-CA" dirty="0"/>
              <a:t>H5N1 confirmé au National </a:t>
            </a:r>
            <a:r>
              <a:rPr lang="fr-CA" dirty="0" err="1"/>
              <a:t>Vet</a:t>
            </a:r>
            <a:r>
              <a:rPr lang="fr-CA" dirty="0"/>
              <a:t> Services </a:t>
            </a:r>
            <a:r>
              <a:rPr lang="fr-CA" dirty="0" err="1"/>
              <a:t>Laboratory</a:t>
            </a:r>
            <a:endParaRPr lang="fr-CA"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6</a:t>
            </a:fld>
            <a:endParaRPr lang="en-US"/>
          </a:p>
        </p:txBody>
      </p:sp>
    </p:spTree>
    <p:extLst>
      <p:ext uri="{BB962C8B-B14F-4D97-AF65-F5344CB8AC3E}">
        <p14:creationId xmlns:p14="http://schemas.microsoft.com/office/powerpoint/2010/main" val="1223740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fr-CA" dirty="0"/>
              <a:t>Nebraska, Chat #2 – Présentation chronique</a:t>
            </a:r>
          </a:p>
        </p:txBody>
      </p:sp>
      <p:sp>
        <p:nvSpPr>
          <p:cNvPr id="3" name="Content Placeholder 2"/>
          <p:cNvSpPr>
            <a:spLocks noGrp="1"/>
          </p:cNvSpPr>
          <p:nvPr>
            <p:ph sz="half" idx="1"/>
          </p:nvPr>
        </p:nvSpPr>
        <p:spPr>
          <a:xfrm>
            <a:off x="733096" y="1181456"/>
            <a:ext cx="5181600" cy="4351338"/>
          </a:xfrm>
        </p:spPr>
        <p:txBody>
          <a:bodyPr/>
          <a:lstStyle/>
          <a:p>
            <a:pPr marL="0" indent="0">
              <a:buNone/>
            </a:pPr>
            <a:r>
              <a:rPr lang="fr-CA" dirty="0"/>
              <a:t>Signes cliniques</a:t>
            </a:r>
          </a:p>
          <a:p>
            <a:pPr lvl="1"/>
            <a:r>
              <a:rPr lang="fr-CA" dirty="0"/>
              <a:t>Somnolence</a:t>
            </a:r>
          </a:p>
          <a:p>
            <a:pPr lvl="1"/>
            <a:r>
              <a:rPr lang="fr-CA" dirty="0"/>
              <a:t>Tourne en rond</a:t>
            </a:r>
          </a:p>
          <a:p>
            <a:pPr lvl="1"/>
            <a:r>
              <a:rPr lang="fr-CA" dirty="0"/>
              <a:t>Depuis ~ 10 jours</a:t>
            </a:r>
          </a:p>
          <a:p>
            <a:pPr lvl="1"/>
            <a:r>
              <a:rPr lang="fr-CA" dirty="0"/>
              <a:t>Décubitus avec tremblements continus</a:t>
            </a:r>
          </a:p>
          <a:p>
            <a:pPr lvl="1"/>
            <a:r>
              <a:rPr lang="fr-CA" dirty="0"/>
              <a:t>Euthanasié</a:t>
            </a:r>
          </a:p>
          <a:p>
            <a:pPr marL="0" indent="0">
              <a:buNone/>
            </a:pPr>
            <a:r>
              <a:rPr lang="fr-CA" dirty="0"/>
              <a:t>Lésions macroscopiques</a:t>
            </a:r>
          </a:p>
          <a:p>
            <a:pPr lvl="1"/>
            <a:r>
              <a:rPr lang="fr-CA" dirty="0"/>
              <a:t>Seulement au cerveau</a:t>
            </a:r>
          </a:p>
          <a:p>
            <a:pPr lvl="1"/>
            <a:r>
              <a:rPr lang="fr-CA" dirty="0"/>
              <a:t>excès de liquide céphalorachidien sanguinolent provenant de l'espace sous-arachnoïdien</a:t>
            </a:r>
          </a:p>
          <a:p>
            <a:pPr lvl="1"/>
            <a:r>
              <a:rPr lang="fr-CA" dirty="0"/>
              <a:t>zones de malacie et d'hémorragie dans le cortex cérébral</a:t>
            </a:r>
          </a:p>
        </p:txBody>
      </p:sp>
      <p:sp>
        <p:nvSpPr>
          <p:cNvPr id="4" name="Content Placeholder 3"/>
          <p:cNvSpPr>
            <a:spLocks noGrp="1"/>
          </p:cNvSpPr>
          <p:nvPr>
            <p:ph sz="half" idx="2"/>
          </p:nvPr>
        </p:nvSpPr>
        <p:spPr>
          <a:xfrm>
            <a:off x="6172200" y="1037349"/>
            <a:ext cx="5181600" cy="4351338"/>
          </a:xfrm>
        </p:spPr>
        <p:txBody>
          <a:bodyPr/>
          <a:lstStyle/>
          <a:p>
            <a:r>
              <a:rPr lang="fr-CA" dirty="0"/>
              <a:t>Histopathologie</a:t>
            </a:r>
          </a:p>
          <a:p>
            <a:pPr lvl="1"/>
            <a:r>
              <a:rPr lang="fr-CA" dirty="0"/>
              <a:t>Perte importante de neurones</a:t>
            </a:r>
          </a:p>
          <a:p>
            <a:pPr lvl="1"/>
            <a:r>
              <a:rPr lang="fr-CA" dirty="0"/>
              <a:t>Avec vacuolisation sévère et collapse du parenchyme de support,</a:t>
            </a:r>
          </a:p>
          <a:p>
            <a:pPr lvl="1"/>
            <a:r>
              <a:rPr lang="fr-CA" dirty="0"/>
              <a:t>Astrocytes réactifs et manchons périvasculaires</a:t>
            </a:r>
          </a:p>
          <a:p>
            <a:r>
              <a:rPr lang="fr-CA" dirty="0"/>
              <a:t>Ct de 30 pour IA sur le tissu cérébral</a:t>
            </a:r>
          </a:p>
          <a:p>
            <a:r>
              <a:rPr lang="fr-CA" dirty="0"/>
              <a:t>Résultat positif pour H5N1 au NVSL</a:t>
            </a:r>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7</a:t>
            </a:fld>
            <a:endParaRPr lang="en-US" dirty="0"/>
          </a:p>
        </p:txBody>
      </p:sp>
    </p:spTree>
    <p:extLst>
      <p:ext uri="{BB962C8B-B14F-4D97-AF65-F5344CB8AC3E}">
        <p14:creationId xmlns:p14="http://schemas.microsoft.com/office/powerpoint/2010/main" val="3112539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hlinkClick r:id="rId3"/>
              </a:rPr>
              <a:t>Increased public health threat of avian-origin H3N2 influenza virus caused by its evolution in dogs | </a:t>
            </a:r>
            <a:r>
              <a:rPr lang="en-US" sz="3200" dirty="0" err="1">
                <a:hlinkClick r:id="rId3"/>
              </a:rPr>
              <a:t>eLife</a:t>
            </a:r>
            <a:r>
              <a:rPr lang="en-US" sz="3200" dirty="0">
                <a:hlinkClick r:id="rId3"/>
              </a:rPr>
              <a:t> (elifesciences.org)</a:t>
            </a:r>
            <a:endParaRPr lang="en-CA" sz="3200" dirty="0"/>
          </a:p>
        </p:txBody>
      </p:sp>
      <p:sp>
        <p:nvSpPr>
          <p:cNvPr id="3" name="Content Placeholder 2"/>
          <p:cNvSpPr>
            <a:spLocks noGrp="1"/>
          </p:cNvSpPr>
          <p:nvPr>
            <p:ph sz="half" idx="1"/>
          </p:nvPr>
        </p:nvSpPr>
        <p:spPr/>
        <p:txBody>
          <a:bodyPr/>
          <a:lstStyle/>
          <a:p>
            <a:r>
              <a:rPr lang="fr-CA" dirty="0"/>
              <a:t>Première détection d’un VIC H3N2 en 2006 dans la province de Guangdong en Chine, plus similaire aux VIA des oiseaux aquatiques de Corée</a:t>
            </a:r>
          </a:p>
          <a:p>
            <a:r>
              <a:rPr lang="fr-CA" dirty="0"/>
              <a:t>Examen des caractéristiques biologiques des virus VIC H3N2 isolés dans le monde entier sur une période de 10 ans.</a:t>
            </a:r>
          </a:p>
        </p:txBody>
      </p:sp>
      <p:sp>
        <p:nvSpPr>
          <p:cNvPr id="4" name="Content Placeholder 3"/>
          <p:cNvSpPr>
            <a:spLocks noGrp="1"/>
          </p:cNvSpPr>
          <p:nvPr>
            <p:ph sz="half" idx="2"/>
          </p:nvPr>
        </p:nvSpPr>
        <p:spPr/>
        <p:txBody>
          <a:bodyPr/>
          <a:lstStyle/>
          <a:p>
            <a:r>
              <a:rPr lang="fr-CA" dirty="0"/>
              <a:t>Les virus d'influenza aviaire H3N2 se sont transmis aux chiens vers 2006 et ont formé des lignées stables</a:t>
            </a:r>
          </a:p>
          <a:p>
            <a:r>
              <a:rPr lang="fr-CA" dirty="0"/>
              <a:t>Les changements observés augmentent la probabilité de transmission à l’humain</a:t>
            </a:r>
          </a:p>
          <a:p>
            <a:r>
              <a:rPr lang="fr-CA" dirty="0"/>
              <a:t>Les populations humaines ne sont pas immunisées contre les VIC H3N2</a:t>
            </a:r>
            <a:endParaRPr lang="en-CA"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8</a:t>
            </a:fld>
            <a:endParaRPr lang="en-US"/>
          </a:p>
        </p:txBody>
      </p:sp>
      <p:sp>
        <p:nvSpPr>
          <p:cNvPr id="6" name="Rectangle 5"/>
          <p:cNvSpPr/>
          <p:nvPr/>
        </p:nvSpPr>
        <p:spPr>
          <a:xfrm>
            <a:off x="3279227" y="5943491"/>
            <a:ext cx="6096000" cy="646331"/>
          </a:xfrm>
          <a:prstGeom prst="rect">
            <a:avLst/>
          </a:prstGeom>
        </p:spPr>
        <p:txBody>
          <a:bodyPr>
            <a:spAutoFit/>
          </a:bodyPr>
          <a:lstStyle/>
          <a:p>
            <a:r>
              <a:rPr lang="en-US" b="1" dirty="0">
                <a:hlinkClick r:id="rId4"/>
              </a:rPr>
              <a:t>Canine Flu Vaccine Shortage Issues | Worms &amp; Germs Blog (wormsandgermsblog.com)</a:t>
            </a:r>
            <a:endParaRPr lang="en-CA" b="1" dirty="0"/>
          </a:p>
        </p:txBody>
      </p:sp>
    </p:spTree>
    <p:extLst>
      <p:ext uri="{BB962C8B-B14F-4D97-AF65-F5344CB8AC3E}">
        <p14:creationId xmlns:p14="http://schemas.microsoft.com/office/powerpoint/2010/main" val="2382683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hlinkClick r:id="rId2"/>
              </a:rPr>
              <a:t>Viruses: How avian influenza viruses spill over to mammals | </a:t>
            </a:r>
            <a:r>
              <a:rPr lang="en-US" dirty="0" err="1">
                <a:hlinkClick r:id="rId2"/>
              </a:rPr>
              <a:t>eLife</a:t>
            </a:r>
            <a:r>
              <a:rPr lang="en-US" dirty="0">
                <a:hlinkClick r:id="rId2"/>
              </a:rPr>
              <a:t> (elifesciences.org)</a:t>
            </a:r>
            <a:endParaRPr lang="en-CA" dirty="0"/>
          </a:p>
        </p:txBody>
      </p:sp>
      <p:sp>
        <p:nvSpPr>
          <p:cNvPr id="5" name="Slide Number Placeholder 4"/>
          <p:cNvSpPr>
            <a:spLocks noGrp="1"/>
          </p:cNvSpPr>
          <p:nvPr>
            <p:ph type="sldNum" sz="quarter" idx="4294967295"/>
          </p:nvPr>
        </p:nvSpPr>
        <p:spPr>
          <a:xfrm>
            <a:off x="9448800" y="6356350"/>
            <a:ext cx="2743200" cy="365125"/>
          </a:xfrm>
        </p:spPr>
        <p:txBody>
          <a:bodyPr/>
          <a:lstStyle/>
          <a:p>
            <a:pPr>
              <a:defRPr/>
            </a:pPr>
            <a:fld id="{222C2B47-41F2-42A5-AA41-34CCD9669551}" type="slidenum">
              <a:rPr lang="en-US" smtClean="0"/>
              <a:pPr>
                <a:defRPr/>
              </a:pPr>
              <a:t>9</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614" y="1698958"/>
            <a:ext cx="10058400" cy="4839954"/>
          </a:xfrm>
          <a:prstGeom prst="rect">
            <a:avLst/>
          </a:prstGeom>
        </p:spPr>
      </p:pic>
    </p:spTree>
    <p:extLst>
      <p:ext uri="{BB962C8B-B14F-4D97-AF65-F5344CB8AC3E}">
        <p14:creationId xmlns:p14="http://schemas.microsoft.com/office/powerpoint/2010/main" val="3682233333"/>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21013</TotalTime>
  <Words>1638</Words>
  <Application>Microsoft Office PowerPoint</Application>
  <PresentationFormat>Grand écran</PresentationFormat>
  <Paragraphs>247</Paragraphs>
  <Slides>14</Slides>
  <Notes>6</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14</vt:i4>
      </vt:variant>
    </vt:vector>
  </HeadingPairs>
  <TitlesOfParts>
    <vt:vector size="18" baseType="lpstr">
      <vt:lpstr>Arial</vt:lpstr>
      <vt:lpstr>Calibri</vt:lpstr>
      <vt:lpstr>Calibri Light</vt:lpstr>
      <vt:lpstr>2_Office Theme</vt:lpstr>
      <vt:lpstr>Communauté des maladies émergentes et zoonotiques Identifier les risques émergents grâce à l’intelligence collective</vt:lpstr>
      <vt:lpstr>Fort Good Hope dog tests positive for rabies (cabinradio.ca)</vt:lpstr>
      <vt:lpstr>Domestic dog tests positive for avian influenza in Canada   - Canada.ca</vt:lpstr>
      <vt:lpstr>Avian Flu Diary: Nebraska Veterinary Diagnostic Center (NVDC) Report: 2 Domestic Cats Infected With HPAI H5N1 (afludiary.blogspot.com)</vt:lpstr>
      <vt:lpstr>Nebraska, Chat #1 – Présentation aiguë</vt:lpstr>
      <vt:lpstr>Nebraska, Chat #1 – Présentation aiguë</vt:lpstr>
      <vt:lpstr>Nebraska, Chat #2 – Présentation chronique</vt:lpstr>
      <vt:lpstr>Increased public health threat of avian-origin H3N2 influenza virus caused by its evolution in dogs | eLife (elifesciences.org)</vt:lpstr>
      <vt:lpstr>Viruses: How avian influenza viruses spill over to mammals | eLife (elifesciences.org)</vt:lpstr>
      <vt:lpstr>Trends in Reported Babesiosis Cases — United States, 2011–2019 | MMWR (cdc.gov)</vt:lpstr>
      <vt:lpstr>Présentation PowerPoint</vt:lpstr>
      <vt:lpstr>Evidence of cat-to-human transmission of Staphylococcus felis | Microbiology Society (microbiologyresearch.org)</vt:lpstr>
      <vt:lpstr>The first three reported cases of Sporothrix brasiliensis cat-transmitted sporotrichosis outside South America - ScienceDirect </vt:lpstr>
      <vt:lpstr>Publications scientifiques d’intérêt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claire su</cp:lastModifiedBy>
  <cp:revision>423</cp:revision>
  <dcterms:created xsi:type="dcterms:W3CDTF">2020-02-07T23:34:08Z</dcterms:created>
  <dcterms:modified xsi:type="dcterms:W3CDTF">2023-05-07T16:52:48Z</dcterms:modified>
</cp:coreProperties>
</file>