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4344" r:id="rId2"/>
  </p:sldMasterIdLst>
  <p:notesMasterIdLst>
    <p:notesMasterId r:id="rId24"/>
  </p:notesMasterIdLst>
  <p:sldIdLst>
    <p:sldId id="256" r:id="rId3"/>
    <p:sldId id="330" r:id="rId4"/>
    <p:sldId id="265" r:id="rId5"/>
    <p:sldId id="263" r:id="rId6"/>
    <p:sldId id="309" r:id="rId7"/>
    <p:sldId id="331" r:id="rId8"/>
    <p:sldId id="332" r:id="rId9"/>
    <p:sldId id="333" r:id="rId10"/>
    <p:sldId id="334" r:id="rId11"/>
    <p:sldId id="340" r:id="rId12"/>
    <p:sldId id="353" r:id="rId13"/>
    <p:sldId id="352" r:id="rId14"/>
    <p:sldId id="338" r:id="rId15"/>
    <p:sldId id="344" r:id="rId16"/>
    <p:sldId id="345" r:id="rId17"/>
    <p:sldId id="347" r:id="rId18"/>
    <p:sldId id="348" r:id="rId19"/>
    <p:sldId id="346" r:id="rId20"/>
    <p:sldId id="349" r:id="rId21"/>
    <p:sldId id="350" r:id="rId22"/>
    <p:sldId id="336"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49" autoAdjust="0"/>
    <p:restoredTop sz="73184" autoAdjust="0"/>
  </p:normalViewPr>
  <p:slideViewPr>
    <p:cSldViewPr snapToGrid="0">
      <p:cViewPr varScale="1">
        <p:scale>
          <a:sx n="46" d="100"/>
          <a:sy n="46" d="100"/>
        </p:scale>
        <p:origin x="868" y="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6/18/2023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phis.usda.gov/aphis/newsroom/stakeholder-info/sa_by_date/sa-2023/ca-condor-hpa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eguardian.com/environment/2023/may/04/irises-of-gannets-that-survive-avian-flu-turn-from-black-study-find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Étude sur des </a:t>
            </a:r>
            <a:r>
              <a:rPr lang="en-CA" dirty="0" err="1"/>
              <a:t>furets</a:t>
            </a:r>
            <a:endParaRPr lang="en-CA" dirty="0"/>
          </a:p>
          <a:p>
            <a:pPr lvl="1"/>
            <a:r>
              <a:rPr lang="fr-CA" dirty="0"/>
              <a:t>Récepteurs similaires à ceux de l'homme dans les voies respiratoires inférieures </a:t>
            </a:r>
          </a:p>
          <a:p>
            <a:pPr lvl="1"/>
            <a:r>
              <a:rPr lang="fr-CA" dirty="0"/>
              <a:t>Étude de l'infection chez un furet inoculé et de la propagation de l'infection aux autres animaux de la cage.</a:t>
            </a:r>
          </a:p>
          <a:p>
            <a:pPr lvl="1"/>
            <a:r>
              <a:rPr lang="fr-CA" dirty="0"/>
              <a:t>Les furets inoculés ont montré des signes d'infection</a:t>
            </a:r>
          </a:p>
          <a:p>
            <a:pPr lvl="1"/>
            <a:r>
              <a:rPr lang="fr-CA" dirty="0" err="1"/>
              <a:t>RT.Hawk</a:t>
            </a:r>
            <a:r>
              <a:rPr lang="fr-CA" dirty="0"/>
              <a:t>/ON/22 a causé les lésions pulmonaires les plus sévères</a:t>
            </a:r>
          </a:p>
          <a:p>
            <a:pPr lvl="1"/>
            <a:r>
              <a:rPr lang="fr-CA" dirty="0"/>
              <a:t>Les compagnons de cage des furets infectés par </a:t>
            </a:r>
            <a:r>
              <a:rPr lang="fr-CA" dirty="0" err="1"/>
              <a:t>RT.Hawk</a:t>
            </a:r>
            <a:r>
              <a:rPr lang="fr-CA" dirty="0"/>
              <a:t>/ON/22 ont développé la maladie et ont dû être euthanasiés.</a:t>
            </a:r>
          </a:p>
          <a:p>
            <a:pPr lvl="1"/>
            <a:endParaRPr lang="en-CA" dirty="0"/>
          </a:p>
          <a:p>
            <a:pPr lvl="1"/>
            <a:r>
              <a:rPr lang="en-CA" dirty="0"/>
              <a:t>La transmission </a:t>
            </a:r>
            <a:r>
              <a:rPr lang="en-CA" dirty="0" err="1"/>
              <a:t>aérienne</a:t>
            </a:r>
            <a:r>
              <a:rPr lang="en-CA" dirty="0"/>
              <a:t> a </a:t>
            </a:r>
            <a:r>
              <a:rPr lang="en-CA" dirty="0" err="1"/>
              <a:t>également</a:t>
            </a:r>
            <a:r>
              <a:rPr lang="en-CA" dirty="0"/>
              <a:t> </a:t>
            </a:r>
            <a:r>
              <a:rPr lang="en-CA" dirty="0" err="1"/>
              <a:t>été</a:t>
            </a:r>
            <a:r>
              <a:rPr lang="en-CA" dirty="0"/>
              <a:t> </a:t>
            </a:r>
            <a:r>
              <a:rPr lang="en-CA" dirty="0" err="1"/>
              <a:t>étudiée</a:t>
            </a:r>
            <a:r>
              <a:rPr lang="en-CA" dirty="0"/>
              <a:t> pour RT.Hawk/ON/22</a:t>
            </a:r>
          </a:p>
          <a:p>
            <a:pPr lvl="2"/>
            <a:r>
              <a:rPr lang="fr-CA" dirty="0"/>
              <a:t>Aucun des "contacts" aériens n'a présenté de signes cliniques.</a:t>
            </a:r>
            <a:endParaRPr lang="en-CA" dirty="0"/>
          </a:p>
          <a:p>
            <a:r>
              <a:rPr lang="fr-CA" dirty="0"/>
              <a:t>	1 écouvillon nasal positif au jour 7 </a:t>
            </a:r>
          </a:p>
          <a:p>
            <a:r>
              <a:rPr lang="fr-CA" dirty="0"/>
              <a:t>	À la nécropsie, les cornets nasaux et les poumons de tous les animaux étaient positifs à l’ARN viral</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312758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80336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Contact </a:t>
            </a:r>
            <a:r>
              <a:rPr lang="en-CA" dirty="0" err="1"/>
              <a:t>est</a:t>
            </a:r>
            <a:r>
              <a:rPr lang="en-CA" dirty="0"/>
              <a:t> Direct </a:t>
            </a:r>
            <a:r>
              <a:rPr lang="en-CA" dirty="0" err="1"/>
              <a:t>ou</a:t>
            </a:r>
            <a:r>
              <a:rPr lang="en-CA" dirty="0"/>
              <a:t> Indirect</a:t>
            </a:r>
          </a:p>
          <a:p>
            <a:r>
              <a:rPr lang="en-CA" dirty="0"/>
              <a:t>Indirect </a:t>
            </a:r>
            <a:r>
              <a:rPr lang="en-CA" dirty="0" err="1"/>
              <a:t>peut</a:t>
            </a:r>
            <a:r>
              <a:rPr lang="en-CA" dirty="0"/>
              <a:t> </a:t>
            </a:r>
            <a:r>
              <a:rPr lang="en-CA" dirty="0" err="1"/>
              <a:t>être</a:t>
            </a:r>
            <a:endParaRPr lang="en-CA" dirty="0"/>
          </a:p>
          <a:p>
            <a:pPr lvl="1"/>
            <a:r>
              <a:rPr lang="en-CA" dirty="0" err="1"/>
              <a:t>Solide</a:t>
            </a:r>
            <a:endParaRPr lang="en-CA" dirty="0"/>
          </a:p>
          <a:p>
            <a:pPr lvl="1"/>
            <a:r>
              <a:rPr lang="en-CA" dirty="0"/>
              <a:t>Liquide (</a:t>
            </a:r>
            <a:r>
              <a:rPr lang="en-CA" dirty="0" err="1"/>
              <a:t>fécale-orale</a:t>
            </a:r>
            <a:r>
              <a:rPr lang="en-CA" dirty="0"/>
              <a:t>)</a:t>
            </a:r>
          </a:p>
          <a:p>
            <a:pPr lvl="1"/>
            <a:r>
              <a:rPr lang="en-CA" dirty="0" err="1"/>
              <a:t>Aérien</a:t>
            </a:r>
            <a:endParaRPr lang="en-CA" dirty="0"/>
          </a:p>
          <a:p>
            <a:pPr lvl="1"/>
            <a:endParaRPr lang="en-CA" dirty="0"/>
          </a:p>
          <a:p>
            <a:r>
              <a:rPr lang="fr-CA" dirty="0"/>
              <a:t>La contamination environnementale par des "</a:t>
            </a:r>
            <a:r>
              <a:rPr lang="fr-CA" dirty="0" err="1"/>
              <a:t>fomites</a:t>
            </a:r>
            <a:r>
              <a:rPr lang="fr-CA" dirty="0"/>
              <a:t> liquides" = contamination fécale par voie orale est la plus fréquente dans l'IAHP chez les oiseaux.</a:t>
            </a:r>
          </a:p>
          <a:p>
            <a:endParaRPr lang="en-CA" dirty="0"/>
          </a:p>
          <a:p>
            <a:r>
              <a:rPr lang="en-CA" dirty="0"/>
              <a:t>Transmission </a:t>
            </a:r>
            <a:r>
              <a:rPr lang="en-CA" dirty="0" err="1"/>
              <a:t>aérienne</a:t>
            </a:r>
            <a:endParaRPr lang="en-CA" dirty="0"/>
          </a:p>
          <a:p>
            <a:pPr lvl="1"/>
            <a:r>
              <a:rPr lang="en-CA" dirty="0" err="1"/>
              <a:t>Bioaérosol</a:t>
            </a:r>
            <a:r>
              <a:rPr lang="en-CA" dirty="0"/>
              <a:t> (≤5</a:t>
            </a:r>
            <a:r>
              <a:rPr lang="el-GR" dirty="0"/>
              <a:t>μ</a:t>
            </a:r>
            <a:r>
              <a:rPr lang="en-CA" dirty="0"/>
              <a:t>m)</a:t>
            </a:r>
          </a:p>
          <a:p>
            <a:pPr lvl="1"/>
            <a:r>
              <a:rPr lang="en-CA" dirty="0" err="1"/>
              <a:t>Gouttelettes</a:t>
            </a:r>
            <a:r>
              <a:rPr lang="en-CA" dirty="0"/>
              <a:t> </a:t>
            </a:r>
            <a:r>
              <a:rPr lang="en-CA" dirty="0" err="1"/>
              <a:t>biologiques</a:t>
            </a:r>
            <a:r>
              <a:rPr lang="en-CA" dirty="0"/>
              <a:t> (&gt;5</a:t>
            </a:r>
            <a:r>
              <a:rPr lang="el-GR" dirty="0"/>
              <a:t>μ</a:t>
            </a:r>
            <a:r>
              <a:rPr lang="en-CA" dirty="0"/>
              <a:t>m)</a:t>
            </a:r>
          </a:p>
          <a:p>
            <a:pPr lvl="1"/>
            <a:r>
              <a:rPr lang="en-CA" dirty="0" err="1"/>
              <a:t>particules</a:t>
            </a:r>
            <a:r>
              <a:rPr lang="en-CA" dirty="0"/>
              <a:t> </a:t>
            </a:r>
            <a:r>
              <a:rPr lang="en-CA" dirty="0" err="1"/>
              <a:t>microscopiques</a:t>
            </a:r>
            <a:r>
              <a:rPr lang="en-CA" dirty="0"/>
              <a:t> de fomites (e.g., </a:t>
            </a:r>
            <a:r>
              <a:rPr lang="en-CA" dirty="0" err="1"/>
              <a:t>poussière</a:t>
            </a:r>
            <a:r>
              <a:rPr lang="en-CA" dirty="0"/>
              <a:t>, </a:t>
            </a:r>
            <a:r>
              <a:rPr lang="en-CA" dirty="0" err="1"/>
              <a:t>squames</a:t>
            </a:r>
            <a:r>
              <a:rPr lang="en-CA" dirty="0"/>
              <a:t>, plumes)</a:t>
            </a:r>
          </a:p>
          <a:p>
            <a:r>
              <a:rPr lang="fr-CA" dirty="0"/>
              <a:t>Aérosols et gouttelettes biologiques provenant de fluides oraux ou cloacaux qui sont "atomisés" au cours de comportements normaux.</a:t>
            </a:r>
          </a:p>
          <a:p>
            <a:r>
              <a:rPr lang="fr-CA" dirty="0" err="1"/>
              <a:t>Fomites</a:t>
            </a:r>
            <a:r>
              <a:rPr lang="fr-CA" dirty="0"/>
              <a:t> microscopiques = matériel biologique ou non biologique contaminé par un virus.</a:t>
            </a:r>
            <a:endParaRPr lang="en-CA" dirty="0"/>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14</a:t>
            </a:fld>
            <a:endParaRPr lang="en-US"/>
          </a:p>
        </p:txBody>
      </p:sp>
    </p:spTree>
    <p:extLst>
      <p:ext uri="{BB962C8B-B14F-4D97-AF65-F5344CB8AC3E}">
        <p14:creationId xmlns:p14="http://schemas.microsoft.com/office/powerpoint/2010/main" val="428711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Production</a:t>
            </a:r>
          </a:p>
          <a:p>
            <a:r>
              <a:rPr lang="en-CA" dirty="0"/>
              <a:t>	</a:t>
            </a:r>
            <a:r>
              <a:rPr lang="en-CA" dirty="0" err="1"/>
              <a:t>Particules</a:t>
            </a:r>
            <a:r>
              <a:rPr lang="en-CA" dirty="0"/>
              <a:t> </a:t>
            </a:r>
            <a:r>
              <a:rPr lang="en-CA" dirty="0" err="1"/>
              <a:t>aériennes</a:t>
            </a:r>
            <a:r>
              <a:rPr lang="en-CA" dirty="0"/>
              <a:t> </a:t>
            </a:r>
            <a:r>
              <a:rPr lang="en-CA" dirty="0" err="1"/>
              <a:t>produites</a:t>
            </a:r>
            <a:r>
              <a:rPr lang="en-CA" dirty="0"/>
              <a:t> avec un titre viral </a:t>
            </a:r>
            <a:r>
              <a:rPr lang="en-CA" dirty="0" err="1"/>
              <a:t>suffisant</a:t>
            </a:r>
            <a:endParaRPr lang="en-CA" dirty="0"/>
          </a:p>
          <a:p>
            <a:r>
              <a:rPr lang="en-CA" dirty="0"/>
              <a:t>Transport</a:t>
            </a:r>
          </a:p>
          <a:p>
            <a:r>
              <a:rPr lang="en-CA" dirty="0"/>
              <a:t>	Transport </a:t>
            </a:r>
            <a:r>
              <a:rPr lang="en-CA" dirty="0" err="1"/>
              <a:t>vers</a:t>
            </a:r>
            <a:r>
              <a:rPr lang="en-CA" dirty="0"/>
              <a:t> un </a:t>
            </a:r>
            <a:r>
              <a:rPr lang="en-CA" dirty="0" err="1"/>
              <a:t>hôte</a:t>
            </a:r>
            <a:r>
              <a:rPr lang="en-CA" dirty="0"/>
              <a:t> susceptible </a:t>
            </a:r>
            <a:r>
              <a:rPr lang="en-CA" dirty="0" err="1"/>
              <a:t>en</a:t>
            </a:r>
            <a:r>
              <a:rPr lang="en-CA" dirty="0"/>
              <a:t> </a:t>
            </a:r>
            <a:r>
              <a:rPr lang="en-CA" dirty="0" err="1"/>
              <a:t>maintenant</a:t>
            </a:r>
            <a:r>
              <a:rPr lang="en-CA" dirty="0"/>
              <a:t> un titre viral </a:t>
            </a:r>
            <a:r>
              <a:rPr lang="en-CA" dirty="0" err="1"/>
              <a:t>suffisant</a:t>
            </a:r>
            <a:endParaRPr lang="en-CA" dirty="0"/>
          </a:p>
          <a:p>
            <a:r>
              <a:rPr lang="en-CA" dirty="0"/>
              <a:t>Infection</a:t>
            </a:r>
          </a:p>
          <a:p>
            <a:r>
              <a:rPr lang="en-CA" dirty="0"/>
              <a:t>	</a:t>
            </a:r>
            <a:r>
              <a:rPr lang="en-CA" dirty="0" err="1"/>
              <a:t>Assez</a:t>
            </a:r>
            <a:r>
              <a:rPr lang="en-CA" dirty="0"/>
              <a:t> de virus doit </a:t>
            </a:r>
            <a:r>
              <a:rPr lang="en-CA" dirty="0" err="1"/>
              <a:t>venir</a:t>
            </a:r>
            <a:r>
              <a:rPr lang="en-CA" dirty="0"/>
              <a:t> </a:t>
            </a:r>
            <a:r>
              <a:rPr lang="en-CA" dirty="0" err="1"/>
              <a:t>en</a:t>
            </a:r>
            <a:r>
              <a:rPr lang="en-CA" dirty="0"/>
              <a:t> contact avec les cellules “</a:t>
            </a:r>
            <a:r>
              <a:rPr lang="en-CA" dirty="0" err="1"/>
              <a:t>cibles</a:t>
            </a:r>
            <a:r>
              <a:rPr lang="en-CA" dirty="0"/>
              <a:t>” sur le </a:t>
            </a:r>
            <a:r>
              <a:rPr lang="en-CA" dirty="0" err="1"/>
              <a:t>nouvel</a:t>
            </a:r>
            <a:r>
              <a:rPr lang="en-CA" dirty="0"/>
              <a:t> </a:t>
            </a:r>
            <a:r>
              <a:rPr lang="en-CA" dirty="0" err="1"/>
              <a:t>hôte</a:t>
            </a:r>
            <a:endParaRPr lang="fr-CA" dirty="0"/>
          </a:p>
        </p:txBody>
      </p:sp>
      <p:sp>
        <p:nvSpPr>
          <p:cNvPr id="4" name="Espace réservé du numéro de diapositive 3"/>
          <p:cNvSpPr>
            <a:spLocks noGrp="1"/>
          </p:cNvSpPr>
          <p:nvPr>
            <p:ph type="sldNum" sz="quarter" idx="5"/>
          </p:nvPr>
        </p:nvSpPr>
        <p:spPr/>
        <p:txBody>
          <a:bodyPr/>
          <a:lstStyle/>
          <a:p>
            <a:pPr>
              <a:defRPr/>
            </a:pPr>
            <a:fld id="{ACF894DF-86D1-411C-9BC2-D3E9C3EA92A3}" type="slidenum">
              <a:rPr lang="en-US" smtClean="0"/>
              <a:pPr>
                <a:defRPr/>
              </a:pPr>
              <a:t>15</a:t>
            </a:fld>
            <a:endParaRPr lang="en-US"/>
          </a:p>
        </p:txBody>
      </p:sp>
    </p:spTree>
    <p:extLst>
      <p:ext uri="{BB962C8B-B14F-4D97-AF65-F5344CB8AC3E}">
        <p14:creationId xmlns:p14="http://schemas.microsoft.com/office/powerpoint/2010/main" val="3582031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ACF894DF-86D1-411C-9BC2-D3E9C3EA92A3}" type="slidenum">
              <a:rPr lang="en-US" smtClean="0"/>
              <a:pPr>
                <a:defRPr/>
              </a:pPr>
              <a:t>16</a:t>
            </a:fld>
            <a:endParaRPr lang="en-US"/>
          </a:p>
        </p:txBody>
      </p:sp>
    </p:spTree>
    <p:extLst>
      <p:ext uri="{BB962C8B-B14F-4D97-AF65-F5344CB8AC3E}">
        <p14:creationId xmlns:p14="http://schemas.microsoft.com/office/powerpoint/2010/main" val="2260510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ACF894DF-86D1-411C-9BC2-D3E9C3EA92A3}" type="slidenum">
              <a:rPr lang="en-US" smtClean="0"/>
              <a:pPr>
                <a:defRPr/>
              </a:pPr>
              <a:t>17</a:t>
            </a:fld>
            <a:endParaRPr lang="en-US"/>
          </a:p>
        </p:txBody>
      </p:sp>
    </p:spTree>
    <p:extLst>
      <p:ext uri="{BB962C8B-B14F-4D97-AF65-F5344CB8AC3E}">
        <p14:creationId xmlns:p14="http://schemas.microsoft.com/office/powerpoint/2010/main" val="214586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Une mutation </a:t>
            </a:r>
            <a:r>
              <a:rPr lang="en-CA" dirty="0" err="1"/>
              <a:t>facilitant</a:t>
            </a:r>
            <a:r>
              <a:rPr lang="en-CA" dirty="0"/>
              <a:t> </a:t>
            </a:r>
            <a:r>
              <a:rPr lang="en-CA" dirty="0" err="1"/>
              <a:t>l’adaptation</a:t>
            </a:r>
            <a:r>
              <a:rPr lang="en-CA" dirty="0"/>
              <a:t> chez les </a:t>
            </a:r>
            <a:r>
              <a:rPr lang="en-CA" dirty="0" err="1"/>
              <a:t>mammifères</a:t>
            </a:r>
            <a:r>
              <a:rPr lang="en-CA" dirty="0"/>
              <a:t> a </a:t>
            </a:r>
            <a:r>
              <a:rPr lang="en-CA" dirty="0" err="1"/>
              <a:t>été</a:t>
            </a:r>
            <a:r>
              <a:rPr lang="en-CA" dirty="0"/>
              <a:t> </a:t>
            </a:r>
            <a:r>
              <a:rPr lang="en-CA" dirty="0" err="1"/>
              <a:t>trouvée</a:t>
            </a:r>
            <a:r>
              <a:rPr lang="en-CA" dirty="0"/>
              <a:t> sur des </a:t>
            </a:r>
            <a:r>
              <a:rPr lang="en-CA" dirty="0" err="1"/>
              <a:t>fermes</a:t>
            </a:r>
            <a:r>
              <a:rPr lang="en-CA" dirty="0"/>
              <a:t> de volaille au Québec</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20</a:t>
            </a:fld>
            <a:endParaRPr lang="en-US"/>
          </a:p>
        </p:txBody>
      </p:sp>
    </p:spTree>
    <p:extLst>
      <p:ext uri="{BB962C8B-B14F-4D97-AF65-F5344CB8AC3E}">
        <p14:creationId xmlns:p14="http://schemas.microsoft.com/office/powerpoint/2010/main" val="3299855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Logan </a:t>
            </a:r>
            <a:r>
              <a:rPr lang="fr-CA" dirty="0" err="1"/>
              <a:t>Flockhart</a:t>
            </a:r>
            <a:r>
              <a:rPr lang="fr-CA" dirty="0"/>
              <a:t> et Bridget </a:t>
            </a:r>
            <a:r>
              <a:rPr lang="fr-CA" dirty="0" err="1"/>
              <a:t>Fomenky</a:t>
            </a:r>
            <a:r>
              <a:rPr lang="fr-CA" dirty="0"/>
              <a:t> ont rédigé un rapport de synthèse pour aider les professionnels à mieux comprendre le potentiel zoonotique de l’influenza aviaire. Il s'agit d'une version en langage vulgarisé (aussi clair que possible), disponible en anglais et en français sur le site web de la CMEZ.</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21</a:t>
            </a:fld>
            <a:endParaRPr lang="en-US"/>
          </a:p>
        </p:txBody>
      </p:sp>
    </p:spTree>
    <p:extLst>
      <p:ext uri="{BB962C8B-B14F-4D97-AF65-F5344CB8AC3E}">
        <p14:creationId xmlns:p14="http://schemas.microsoft.com/office/powerpoint/2010/main" val="398789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nombre de cas au Canada a diminué de manière très significative par rapport à l'année dernière.</a:t>
            </a:r>
          </a:p>
          <a:p>
            <a:r>
              <a:rPr lang="fr-CA" dirty="0"/>
              <a:t>La baisse est de 71 % en avril et de 96 % en mai. La même chose s'est produite aux États-Unis, avec une baisse de 91 % des cas en avril et de 96 % en mai.</a:t>
            </a:r>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425506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dirty="0"/>
              <a:t>Image du tableau de bord du 3 mars au 31 mai</a:t>
            </a:r>
            <a:endParaRPr lang="en-CA" altLang="en-US"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3</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a:t>Très intense jusqu'à la mi-mai, elle s'est quelque peu ralentie cette semaine, comme on peut s'y attendre à ce moment de l'année.</a:t>
            </a:r>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152765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Lors de notre dernière réunion, le virus était descendu jusqu'au Pérou, mais il s'est depuis déplacé plus au sud vers le Chili et l'Argentine, ainsi qu'à l'est et au nord vers le Brésil.</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391622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a:t>Image de: </a:t>
            </a:r>
            <a:r>
              <a:rPr lang="en-CA" dirty="0">
                <a:hlinkClick r:id="rId3"/>
              </a:rPr>
              <a:t>USDA APHIS | USDA Takes Action to Help Protect Endangered California Condors From Highly Pathogenic Avian Influenza</a:t>
            </a:r>
            <a:endParaRPr lang="en-CA" dirty="0"/>
          </a:p>
          <a:p>
            <a:pPr marL="171450" indent="-171450">
              <a:buFontTx/>
              <a:buChar char="-"/>
            </a:pPr>
            <a:r>
              <a:rPr lang="fr-CA" baseline="0" dirty="0"/>
              <a:t>Le condor de Californie est en danger critique d'extinction et a été touché par l'IAHP cette année.</a:t>
            </a:r>
          </a:p>
          <a:p>
            <a:pPr marL="628650" lvl="1" indent="-171450">
              <a:buFontTx/>
              <a:buChar char="-"/>
            </a:pPr>
            <a:r>
              <a:rPr lang="fr-CA" baseline="0" dirty="0"/>
              <a:t>Depuis le mois de mars, 14 condors sont morts des suites d'une infection par l'IAHP.</a:t>
            </a:r>
          </a:p>
          <a:p>
            <a:pPr marL="628650" lvl="1" indent="-171450">
              <a:buFontTx/>
              <a:buChar char="-"/>
            </a:pPr>
            <a:r>
              <a:rPr lang="fr-CA" baseline="0" dirty="0"/>
              <a:t>Certains se remettent de l'infection dans des centres de réhabilitation.</a:t>
            </a:r>
          </a:p>
          <a:p>
            <a:pPr marL="171450" indent="-171450">
              <a:buFontTx/>
              <a:buChar char="-"/>
            </a:pPr>
            <a:r>
              <a:rPr lang="fr-CA" baseline="0" dirty="0"/>
              <a:t>Les essais de vaccination commenceront en mai 2023 sur les vautours d'Amérique du Nord afin de déterminer s'il y a des effets secondaires négatifs avant d'administrer le vaccin à cette espèce en voie de disparition.</a:t>
            </a:r>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42008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 </a:t>
            </a:r>
            <a:r>
              <a:rPr lang="fr-CA" baseline="0" dirty="0"/>
              <a:t>Il s'agit d'un article pré-imprimé dont les auteurs sont principalement britanniques, mais aussi canadiens. </a:t>
            </a:r>
          </a:p>
          <a:p>
            <a:pPr marL="171450" indent="-171450">
              <a:buFont typeface="Arial" panose="020B0604020202020204" pitchFamily="34" charset="0"/>
              <a:buChar char="•"/>
            </a:pPr>
            <a:r>
              <a:rPr lang="fr-CA" baseline="0" dirty="0"/>
              <a:t>Les fous de </a:t>
            </a:r>
            <a:r>
              <a:rPr lang="fr-CA" baseline="0" dirty="0" err="1"/>
              <a:t>Bassan</a:t>
            </a:r>
            <a:r>
              <a:rPr lang="fr-CA" baseline="0" dirty="0"/>
              <a:t> sont gravement touchés par l'IAHP </a:t>
            </a:r>
          </a:p>
          <a:p>
            <a:pPr marL="171450" indent="-171450">
              <a:buFont typeface="Arial" panose="020B0604020202020204" pitchFamily="34" charset="0"/>
              <a:buChar char="•"/>
            </a:pPr>
            <a:r>
              <a:rPr lang="fr-CA" baseline="0" dirty="0"/>
              <a:t>Informations recueillies auprès des colonies de fous de </a:t>
            </a:r>
            <a:r>
              <a:rPr lang="fr-CA" baseline="0" dirty="0" err="1"/>
              <a:t>Bassan</a:t>
            </a:r>
            <a:r>
              <a:rPr lang="fr-CA" baseline="0" dirty="0"/>
              <a:t> de l'Atlantique Nord </a:t>
            </a:r>
          </a:p>
          <a:p>
            <a:pPr marL="171450" indent="-171450">
              <a:buFont typeface="Arial" panose="020B0604020202020204" pitchFamily="34" charset="0"/>
              <a:buChar char="•"/>
            </a:pPr>
            <a:r>
              <a:rPr lang="fr-CA" baseline="0" dirty="0"/>
              <a:t>La sérologie a révélé la présence d'anticorps chez certains oiseaux apparemment sains, ce qui suggère une survie à l'infection. </a:t>
            </a:r>
          </a:p>
          <a:p>
            <a:pPr marL="171450" indent="-171450">
              <a:buFont typeface="Arial" panose="020B0604020202020204" pitchFamily="34" charset="0"/>
              <a:buChar char="•"/>
            </a:pPr>
            <a:r>
              <a:rPr lang="fr-CA" baseline="0" dirty="0"/>
              <a:t>La plupart des oiseaux récupérés avaient l'iris noir - un indicateur phénotypique possible de l'infection (au lieu du bleu). </a:t>
            </a:r>
          </a:p>
          <a:p>
            <a:pPr marL="171450" indent="-171450">
              <a:buFont typeface="Arial" panose="020B0604020202020204" pitchFamily="34" charset="0"/>
              <a:buChar char="•"/>
            </a:pPr>
            <a:r>
              <a:rPr lang="fr-CA" baseline="0" dirty="0"/>
              <a:t>Deux oiseaux à l'iris noir ont été testés négatifs pour les anticorps H5, peut-être avaient-ils déjà perdu leurs anticorps ou n'avaient-ils plus de persistance d'anticorps.</a:t>
            </a:r>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217175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de: </a:t>
            </a:r>
            <a:r>
              <a:rPr lang="en-CA" dirty="0">
                <a:hlinkClick r:id="rId3"/>
              </a:rPr>
              <a:t>Irises of gannets that survive avian flu turn from blue to black, study finds | Birds | The Guardian</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292248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Ceci </a:t>
            </a:r>
            <a:r>
              <a:rPr lang="en-CA" baseline="0" dirty="0" err="1"/>
              <a:t>est</a:t>
            </a:r>
            <a:r>
              <a:rPr lang="en-CA" baseline="0" dirty="0"/>
              <a:t> </a:t>
            </a:r>
            <a:r>
              <a:rPr lang="en-CA" baseline="0" dirty="0" err="1"/>
              <a:t>une</a:t>
            </a:r>
            <a:r>
              <a:rPr lang="en-CA" baseline="0" dirty="0"/>
              <a:t> </a:t>
            </a:r>
            <a:r>
              <a:rPr lang="en-CA" baseline="0" dirty="0" err="1"/>
              <a:t>prépublication</a:t>
            </a:r>
            <a:r>
              <a:rPr lang="en-CA" baseline="0" dirty="0"/>
              <a:t> de </a:t>
            </a:r>
            <a:r>
              <a:rPr lang="en-CA" baseline="0" dirty="0" err="1"/>
              <a:t>nos</a:t>
            </a:r>
            <a:r>
              <a:rPr lang="en-CA" baseline="0" dirty="0"/>
              <a:t> </a:t>
            </a:r>
            <a:r>
              <a:rPr lang="en-CA" baseline="0" dirty="0" err="1"/>
              <a:t>collègues</a:t>
            </a:r>
            <a:r>
              <a:rPr lang="en-CA" baseline="0" dirty="0"/>
              <a:t> au </a:t>
            </a:r>
            <a:r>
              <a:rPr lang="en-CA" baseline="0" dirty="0" err="1"/>
              <a:t>Laboratoire</a:t>
            </a:r>
            <a:r>
              <a:rPr lang="en-CA" baseline="0" dirty="0"/>
              <a:t> national de </a:t>
            </a:r>
            <a:r>
              <a:rPr lang="en-CA" baseline="0" dirty="0" err="1"/>
              <a:t>microbiologie</a:t>
            </a:r>
            <a:r>
              <a:rPr lang="en-CA" baseline="0" dirty="0"/>
              <a:t> et au CNMAE</a:t>
            </a:r>
            <a:endParaRPr lang="en-CA" dirty="0"/>
          </a:p>
          <a:p>
            <a:endParaRPr lang="en-CA" dirty="0"/>
          </a:p>
          <a:p>
            <a:r>
              <a:rPr lang="en-US" dirty="0"/>
              <a:t>** </a:t>
            </a:r>
            <a:r>
              <a:rPr lang="fr-CA" dirty="0" err="1"/>
              <a:t>RT.Hawk</a:t>
            </a:r>
            <a:r>
              <a:rPr lang="fr-CA" dirty="0"/>
              <a:t>/ON/22 </a:t>
            </a:r>
            <a:r>
              <a:rPr lang="en-US" dirty="0"/>
              <a:t>–</a:t>
            </a:r>
            <a:r>
              <a:rPr lang="en-US" dirty="0" err="1"/>
              <a:t>changements</a:t>
            </a:r>
            <a:r>
              <a:rPr lang="en-US" dirty="0"/>
              <a:t> PB2 dans </a:t>
            </a:r>
            <a:r>
              <a:rPr lang="en-US" dirty="0" err="1"/>
              <a:t>l’isolat</a:t>
            </a:r>
            <a:r>
              <a:rPr lang="en-US" dirty="0"/>
              <a:t> </a:t>
            </a:r>
            <a:r>
              <a:rPr lang="en-US" dirty="0" err="1"/>
              <a:t>ontarien</a:t>
            </a:r>
            <a:r>
              <a:rPr lang="en-US" dirty="0"/>
              <a:t> de </a:t>
            </a:r>
            <a:r>
              <a:rPr lang="en-US" dirty="0" err="1"/>
              <a:t>buse</a:t>
            </a:r>
            <a:r>
              <a:rPr lang="en-US" dirty="0"/>
              <a:t> à queue </a:t>
            </a:r>
            <a:r>
              <a:rPr lang="en-US" dirty="0" err="1"/>
              <a:t>rousse</a:t>
            </a:r>
            <a:endParaRPr lang="en-CA" dirty="0"/>
          </a:p>
          <a:p>
            <a:r>
              <a:rPr lang="en-CA" dirty="0"/>
              <a:t>**transmission entre </a:t>
            </a:r>
            <a:r>
              <a:rPr lang="en-CA" dirty="0" err="1"/>
              <a:t>furets</a:t>
            </a:r>
            <a:endParaRPr lang="en-CA" dirty="0"/>
          </a:p>
          <a:p>
            <a:r>
              <a:rPr lang="en-CA" baseline="0" dirty="0"/>
              <a:t>**</a:t>
            </a:r>
            <a:r>
              <a:rPr lang="fr-CA" baseline="0" dirty="0"/>
              <a:t>réplication dans les cellules des voies respiratoires humaines in vitro</a:t>
            </a:r>
            <a:endParaRPr lang="en-CA" baseline="0" dirty="0"/>
          </a:p>
          <a:p>
            <a:endParaRPr lang="fr-CA" baseline="0" dirty="0"/>
          </a:p>
          <a:p>
            <a:r>
              <a:rPr lang="fr-CA" baseline="0" dirty="0"/>
              <a:t>Plusieurs virus H5N1 réassortis circulant naturellement peuvent se répliquer dans les cellules épithéliales primaires des voies respiratoires humaines et provoquer une maladie mortelle chez de nombreuses espèces de mammifères.</a:t>
            </a:r>
          </a:p>
          <a:p>
            <a:endParaRPr lang="en-US" baseline="0" dirty="0"/>
          </a:p>
          <a:p>
            <a:r>
              <a:rPr lang="en-US" baseline="0" dirty="0" err="1"/>
              <a:t>L’isolat</a:t>
            </a:r>
            <a:r>
              <a:rPr lang="en-US" baseline="0" dirty="0"/>
              <a:t> A/Red Tailed Hawk/ON/FAV-0473-4/2022 </a:t>
            </a:r>
            <a:r>
              <a:rPr lang="en-US" baseline="0" dirty="0" err="1"/>
              <a:t>s’est</a:t>
            </a:r>
            <a:r>
              <a:rPr lang="en-US" baseline="0" dirty="0"/>
              <a:t> </a:t>
            </a:r>
            <a:r>
              <a:rPr lang="en-US" baseline="0" dirty="0" err="1"/>
              <a:t>transmis</a:t>
            </a:r>
            <a:r>
              <a:rPr lang="en-US" baseline="0" dirty="0"/>
              <a:t> avec succès par contact direct entre des </a:t>
            </a:r>
            <a:r>
              <a:rPr lang="en-US" baseline="0" dirty="0" err="1"/>
              <a:t>furets</a:t>
            </a:r>
            <a:r>
              <a:rPr lang="en-US" baseline="0" dirty="0"/>
              <a:t>, </a:t>
            </a:r>
            <a:r>
              <a:rPr lang="en-US" baseline="0" dirty="0" err="1"/>
              <a:t>causant</a:t>
            </a:r>
            <a:r>
              <a:rPr lang="en-US" baseline="0" dirty="0"/>
              <a:t> </a:t>
            </a:r>
            <a:r>
              <a:rPr lang="en-US" baseline="0" dirty="0" err="1"/>
              <a:t>une</a:t>
            </a:r>
            <a:r>
              <a:rPr lang="en-US" baseline="0" dirty="0"/>
              <a:t> </a:t>
            </a:r>
            <a:r>
              <a:rPr lang="en-US" baseline="0" dirty="0" err="1"/>
              <a:t>maladie</a:t>
            </a:r>
            <a:r>
              <a:rPr lang="en-US" baseline="0" dirty="0"/>
              <a:t> </a:t>
            </a:r>
            <a:r>
              <a:rPr lang="en-US" baseline="0" dirty="0" err="1"/>
              <a:t>mortelle</a:t>
            </a:r>
            <a:r>
              <a:rPr lang="en-US" baseline="0" dirty="0"/>
              <a:t>.</a:t>
            </a:r>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1811551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‹N°›</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‹N°›</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N:\Public Affairs\Communications\PRODUCTION\Social Media and Creative Services\16-056 CFIA Common Look and Feel\PowerPoint Templates\Animal-PoultryCommercial_PPT 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3352800" y="457201"/>
            <a:ext cx="7924800" cy="1371599"/>
          </a:xfrm>
        </p:spPr>
        <p:txBody>
          <a:bodyPr>
            <a:normAutofit/>
          </a:bodyPr>
          <a:lstStyle>
            <a:lvl1pPr algn="r">
              <a:defRPr sz="3200"/>
            </a:lvl1pPr>
          </a:lstStyle>
          <a:p>
            <a:r>
              <a:rPr lang="en-US" dirty="0"/>
              <a:t>Click to edit Master title style</a:t>
            </a:r>
            <a:endParaRPr lang="en-CA" dirty="0"/>
          </a:p>
        </p:txBody>
      </p:sp>
      <p:sp>
        <p:nvSpPr>
          <p:cNvPr id="8" name="Subtitle 2"/>
          <p:cNvSpPr>
            <a:spLocks noGrp="1"/>
          </p:cNvSpPr>
          <p:nvPr>
            <p:ph type="subTitle" idx="1"/>
          </p:nvPr>
        </p:nvSpPr>
        <p:spPr>
          <a:xfrm>
            <a:off x="4064000" y="1447800"/>
            <a:ext cx="7213600" cy="53340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TextBox 9"/>
          <p:cNvSpPr txBox="1"/>
          <p:nvPr userDrawn="1"/>
        </p:nvSpPr>
        <p:spPr>
          <a:xfrm>
            <a:off x="0" y="6553201"/>
            <a:ext cx="6197600" cy="307777"/>
          </a:xfrm>
          <a:prstGeom prst="rect">
            <a:avLst/>
          </a:prstGeom>
          <a:noFill/>
          <a:ln>
            <a:noFill/>
          </a:ln>
        </p:spPr>
        <p:txBody>
          <a:bodyPr wrap="square" rtlCol="0">
            <a:spAutoFit/>
          </a:bodyPr>
          <a:lstStyle/>
          <a:p>
            <a:r>
              <a:rPr lang="en-CA" sz="700" kern="1200" baseline="0" dirty="0">
                <a:solidFill>
                  <a:schemeClr val="tx1"/>
                </a:solidFill>
                <a:latin typeface="Arial" panose="020B0604020202020204" pitchFamily="34" charset="0"/>
                <a:ea typeface="+mn-ea"/>
                <a:cs typeface="Arial" panose="020B0604020202020204" pitchFamily="34" charset="0"/>
              </a:rPr>
              <a:t>© 2017 Her Majesty the Queen in Right of Canada </a:t>
            </a:r>
            <a:br>
              <a:rPr lang="en-CA" sz="700" kern="1200" baseline="0" dirty="0">
                <a:solidFill>
                  <a:schemeClr val="tx1"/>
                </a:solidFill>
                <a:latin typeface="Arial" panose="020B0604020202020204" pitchFamily="34" charset="0"/>
                <a:ea typeface="+mn-ea"/>
                <a:cs typeface="Arial" panose="020B0604020202020204" pitchFamily="34" charset="0"/>
              </a:rPr>
            </a:br>
            <a:r>
              <a:rPr lang="en-CA" sz="700" kern="1200" baseline="0" dirty="0">
                <a:solidFill>
                  <a:schemeClr val="tx1"/>
                </a:solidFill>
                <a:latin typeface="Arial" panose="020B0604020202020204" pitchFamily="34" charset="0"/>
                <a:ea typeface="+mn-ea"/>
                <a:cs typeface="Arial" panose="020B0604020202020204" pitchFamily="34" charset="0"/>
              </a:rPr>
              <a:t>(Canadian Food Inspection Agency), all rights reserved. Use without permission is prohibited.</a:t>
            </a:r>
            <a:endParaRPr lang="en-CA" sz="700"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0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90964E43-6CF2-40F1-A4A5-B391E03062CD}" type="datetimeFigureOut">
              <a:rPr lang="en-CA" smtClean="0"/>
              <a:t>2023-06-18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CD16D2-284F-4494-A8F6-B8044F189D23}" type="slidenum">
              <a:rPr lang="en-CA" smtClean="0"/>
              <a:t>‹N°›</a:t>
            </a:fld>
            <a:endParaRPr lang="en-CA"/>
          </a:p>
        </p:txBody>
      </p:sp>
    </p:spTree>
    <p:extLst>
      <p:ext uri="{BB962C8B-B14F-4D97-AF65-F5344CB8AC3E}">
        <p14:creationId xmlns:p14="http://schemas.microsoft.com/office/powerpoint/2010/main" val="238964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64E43-6CF2-40F1-A4A5-B391E03062CD}" type="datetimeFigureOut">
              <a:rPr lang="en-CA" smtClean="0"/>
              <a:t>2023-06-18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CD16D2-284F-4494-A8F6-B8044F189D23}" type="slidenum">
              <a:rPr lang="en-CA" smtClean="0"/>
              <a:t>‹N°›</a:t>
            </a:fld>
            <a:endParaRPr lang="en-CA"/>
          </a:p>
        </p:txBody>
      </p:sp>
    </p:spTree>
    <p:extLst>
      <p:ext uri="{BB962C8B-B14F-4D97-AF65-F5344CB8AC3E}">
        <p14:creationId xmlns:p14="http://schemas.microsoft.com/office/powerpoint/2010/main" val="233795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0964E43-6CF2-40F1-A4A5-B391E03062CD}" type="datetimeFigureOut">
              <a:rPr lang="en-CA" smtClean="0"/>
              <a:t>2023-06-18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0CD16D2-284F-4494-A8F6-B8044F189D23}" type="slidenum">
              <a:rPr lang="en-CA" smtClean="0"/>
              <a:t>‹N°›</a:t>
            </a:fld>
            <a:endParaRPr lang="en-CA"/>
          </a:p>
        </p:txBody>
      </p:sp>
    </p:spTree>
    <p:extLst>
      <p:ext uri="{BB962C8B-B14F-4D97-AF65-F5344CB8AC3E}">
        <p14:creationId xmlns:p14="http://schemas.microsoft.com/office/powerpoint/2010/main" val="1413457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0964E43-6CF2-40F1-A4A5-B391E03062CD}" type="datetimeFigureOut">
              <a:rPr lang="en-CA" smtClean="0"/>
              <a:t>2023-06-18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0CD16D2-284F-4494-A8F6-B8044F189D23}" type="slidenum">
              <a:rPr lang="en-CA" smtClean="0"/>
              <a:t>‹N°›</a:t>
            </a:fld>
            <a:endParaRPr lang="en-CA"/>
          </a:p>
        </p:txBody>
      </p:sp>
    </p:spTree>
    <p:extLst>
      <p:ext uri="{BB962C8B-B14F-4D97-AF65-F5344CB8AC3E}">
        <p14:creationId xmlns:p14="http://schemas.microsoft.com/office/powerpoint/2010/main" val="552121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0964E43-6CF2-40F1-A4A5-B391E03062CD}" type="datetimeFigureOut">
              <a:rPr lang="en-CA" smtClean="0"/>
              <a:t>2023-06-18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0CD16D2-284F-4494-A8F6-B8044F189D23}" type="slidenum">
              <a:rPr lang="en-CA" smtClean="0"/>
              <a:t>‹N°›</a:t>
            </a:fld>
            <a:endParaRPr lang="en-CA"/>
          </a:p>
        </p:txBody>
      </p:sp>
    </p:spTree>
    <p:extLst>
      <p:ext uri="{BB962C8B-B14F-4D97-AF65-F5344CB8AC3E}">
        <p14:creationId xmlns:p14="http://schemas.microsoft.com/office/powerpoint/2010/main" val="3052243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64E43-6CF2-40F1-A4A5-B391E03062CD}" type="datetimeFigureOut">
              <a:rPr lang="en-CA" smtClean="0"/>
              <a:t>2023-06-18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0CD16D2-284F-4494-A8F6-B8044F189D23}" type="slidenum">
              <a:rPr lang="en-CA" smtClean="0"/>
              <a:t>‹N°›</a:t>
            </a:fld>
            <a:endParaRPr lang="en-CA"/>
          </a:p>
        </p:txBody>
      </p:sp>
    </p:spTree>
    <p:extLst>
      <p:ext uri="{BB962C8B-B14F-4D97-AF65-F5344CB8AC3E}">
        <p14:creationId xmlns:p14="http://schemas.microsoft.com/office/powerpoint/2010/main" val="1315179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0964E43-6CF2-40F1-A4A5-B391E03062CD}" type="datetimeFigureOut">
              <a:rPr lang="en-CA" smtClean="0"/>
              <a:t>2023-06-18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0CD16D2-284F-4494-A8F6-B8044F189D23}" type="slidenum">
              <a:rPr lang="en-CA" smtClean="0"/>
              <a:t>‹N°›</a:t>
            </a:fld>
            <a:endParaRPr lang="en-CA"/>
          </a:p>
        </p:txBody>
      </p:sp>
    </p:spTree>
    <p:extLst>
      <p:ext uri="{BB962C8B-B14F-4D97-AF65-F5344CB8AC3E}">
        <p14:creationId xmlns:p14="http://schemas.microsoft.com/office/powerpoint/2010/main" val="401832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964E43-6CF2-40F1-A4A5-B391E03062CD}" type="datetimeFigureOut">
              <a:rPr lang="en-CA" smtClean="0"/>
              <a:t>2023-06-18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0CD16D2-284F-4494-A8F6-B8044F189D23}" type="slidenum">
              <a:rPr lang="en-CA" smtClean="0"/>
              <a:t>‹N°›</a:t>
            </a:fld>
            <a:endParaRPr lang="en-CA"/>
          </a:p>
        </p:txBody>
      </p:sp>
    </p:spTree>
    <p:extLst>
      <p:ext uri="{BB962C8B-B14F-4D97-AF65-F5344CB8AC3E}">
        <p14:creationId xmlns:p14="http://schemas.microsoft.com/office/powerpoint/2010/main" val="78035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0964E43-6CF2-40F1-A4A5-B391E03062CD}" type="datetimeFigureOut">
              <a:rPr lang="en-CA" smtClean="0"/>
              <a:t>2023-06-18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CD16D2-284F-4494-A8F6-B8044F189D23}" type="slidenum">
              <a:rPr lang="en-CA" smtClean="0"/>
              <a:t>‹N°›</a:t>
            </a:fld>
            <a:endParaRPr lang="en-CA"/>
          </a:p>
        </p:txBody>
      </p:sp>
    </p:spTree>
    <p:extLst>
      <p:ext uri="{BB962C8B-B14F-4D97-AF65-F5344CB8AC3E}">
        <p14:creationId xmlns:p14="http://schemas.microsoft.com/office/powerpoint/2010/main" val="364902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0964E43-6CF2-40F1-A4A5-B391E03062CD}" type="datetimeFigureOut">
              <a:rPr lang="en-CA" smtClean="0"/>
              <a:t>2023-06-18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CD16D2-284F-4494-A8F6-B8044F189D23}" type="slidenum">
              <a:rPr lang="en-CA" smtClean="0"/>
              <a:t>‹N°›</a:t>
            </a:fld>
            <a:endParaRPr lang="en-CA"/>
          </a:p>
        </p:txBody>
      </p:sp>
    </p:spTree>
    <p:extLst>
      <p:ext uri="{BB962C8B-B14F-4D97-AF65-F5344CB8AC3E}">
        <p14:creationId xmlns:p14="http://schemas.microsoft.com/office/powerpoint/2010/main" val="12818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‹N°›</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‹N°›</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‹N°›</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‹N°›</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‹N°›</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‹N°›</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‹N°›</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6/18/2023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09600" y="571500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0964E43-6CF2-40F1-A4A5-B391E03062CD}" type="datetimeFigureOut">
              <a:rPr lang="en-CA" smtClean="0"/>
              <a:pPr/>
              <a:t>2023-06-18</a:t>
            </a:fld>
            <a:endParaRPr lang="en-CA" dirty="0"/>
          </a:p>
        </p:txBody>
      </p:sp>
      <p:sp>
        <p:nvSpPr>
          <p:cNvPr id="5" name="Footer Placeholder 4"/>
          <p:cNvSpPr>
            <a:spLocks noGrp="1"/>
          </p:cNvSpPr>
          <p:nvPr>
            <p:ph type="ftr" sz="quarter" idx="3"/>
          </p:nvPr>
        </p:nvSpPr>
        <p:spPr>
          <a:xfrm>
            <a:off x="4165600" y="571500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6" name="Slide Number Placeholder 5"/>
          <p:cNvSpPr>
            <a:spLocks noGrp="1"/>
          </p:cNvSpPr>
          <p:nvPr>
            <p:ph type="sldNum" sz="quarter" idx="4"/>
          </p:nvPr>
        </p:nvSpPr>
        <p:spPr>
          <a:xfrm>
            <a:off x="8737600" y="571500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0CD16D2-284F-4494-A8F6-B8044F189D23}" type="slidenum">
              <a:rPr lang="en-CA" smtClean="0"/>
              <a:pPr/>
              <a:t>‹N°›</a:t>
            </a:fld>
            <a:endParaRPr lang="en-CA" dirty="0"/>
          </a:p>
        </p:txBody>
      </p:sp>
    </p:spTree>
    <p:extLst>
      <p:ext uri="{BB962C8B-B14F-4D97-AF65-F5344CB8AC3E}">
        <p14:creationId xmlns:p14="http://schemas.microsoft.com/office/powerpoint/2010/main" val="986555637"/>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0" eaLnBrk="1" latinLnBrk="0" hangingPunct="1">
        <a:spcBef>
          <a:spcPct val="0"/>
        </a:spcBef>
        <a:buNone/>
        <a:defRPr sz="4400" kern="1200">
          <a:solidFill>
            <a:srgbClr val="05486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hyperlink" Target="https://www.researchsquare.com/article/rs-2842567/v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hyperlink" Target="https://www.canada.ca/en/food-inspection-agency/news/2023/04/domestic-dog-tests-positive-for-avian-influenza-in-canada.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afludiary.blogspot.com/2023/04/nebraska-veterinary-diagnostic-center.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hyperlink" Target="https://vbms.unl.edu/VDC/documents/HPAI_Cats.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iorxiv.org/content/10.1101/2023.03.16.532935v1"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biorxiv.org/content/10.1101/2023.03.16.532935v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hyperlink" Target="https://www.biorxiv.org/content/10.1101/2023.03.16.532935v1"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hyperlink" Target="https://www.biorxiv.org/content/10.1101/2023.03.16.532935v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zd.ca/CEZD/Assets/Documents/CEZD-Infobulletin-Understanding-the-Zoonotic-Potential-of-HPAI-2023-03-21.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cwhc-rcsf.ca/avian_influenza_testing_result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aphis.usda.gov/aphis/newsroom/stakeholder-info/sa_by_date/sa-2023/ca-condor-hpai"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biorxiv.org/content/10.1101/2023.05.01.538918v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square.com/article/rs-2842567/v1"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j-ea"/>
                <a:cs typeface="+mj-cs"/>
              </a:rPr>
              <a:t>Communauté des maladies émergentes et zoonotiques</a:t>
            </a:r>
            <a:br>
              <a:rPr kumimoji="0" lang="fr-FR" sz="28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fr-FR" sz="2000" b="1" i="1" u="none" strike="noStrike" kern="1200" cap="none" spc="0" normalizeH="0" baseline="0" noProof="0" dirty="0">
                <a:ln>
                  <a:noFill/>
                </a:ln>
                <a:solidFill>
                  <a:prstClr val="white"/>
                </a:solidFill>
                <a:effectLst/>
                <a:uLnTx/>
                <a:uFillTx/>
                <a:latin typeface="Calibri" panose="020F0502020204030204"/>
                <a:ea typeface="+mj-ea"/>
                <a:cs typeface="+mj-cs"/>
              </a:rPr>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a:t>
            </a:r>
            <a:r>
              <a:rPr lang="en-CA" altLang="en-US" dirty="0" err="1"/>
              <a:t>réseau</a:t>
            </a:r>
            <a:r>
              <a:rPr lang="en-CA" altLang="en-US" dirty="0"/>
              <a:t> </a:t>
            </a:r>
            <a:r>
              <a:rPr lang="en-CA" altLang="en-US" dirty="0" err="1"/>
              <a:t>aviaire</a:t>
            </a:r>
            <a:r>
              <a:rPr lang="en-CA" altLang="en-US" dirty="0"/>
              <a:t> du SCSSA</a:t>
            </a:r>
          </a:p>
          <a:p>
            <a:pPr eaLnBrk="1" hangingPunct="1"/>
            <a:r>
              <a:rPr lang="en-CA" altLang="en-US" dirty="0"/>
              <a:t>2 </a:t>
            </a:r>
            <a:r>
              <a:rPr lang="en-CA" altLang="en-US" dirty="0" err="1"/>
              <a:t>Juin</a:t>
            </a:r>
            <a:r>
              <a:rPr lang="en-CA" altLang="en-US" dirty="0"/>
              <a:t> 2023</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flipH="1">
            <a:off x="1746355" y="1686313"/>
            <a:ext cx="2060029" cy="2021002"/>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672335" y="1657582"/>
            <a:ext cx="2078463" cy="2078463"/>
          </a:xfrm>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10</a:t>
            </a:fld>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09721" y="1868165"/>
            <a:ext cx="1166648" cy="1166648"/>
          </a:xfrm>
          <a:prstGeom prst="rect">
            <a:avLst/>
          </a:prstGeom>
        </p:spPr>
      </p:pic>
      <p:sp>
        <p:nvSpPr>
          <p:cNvPr id="9" name="TextBox 8"/>
          <p:cNvSpPr txBox="1"/>
          <p:nvPr/>
        </p:nvSpPr>
        <p:spPr>
          <a:xfrm>
            <a:off x="1431046" y="3707315"/>
            <a:ext cx="2104790" cy="1200329"/>
          </a:xfrm>
          <a:prstGeom prst="rect">
            <a:avLst/>
          </a:prstGeom>
          <a:noFill/>
        </p:spPr>
        <p:txBody>
          <a:bodyPr wrap="square" rtlCol="0">
            <a:spAutoFit/>
          </a:bodyPr>
          <a:lstStyle/>
          <a:p>
            <a:r>
              <a:rPr lang="fr-CA" dirty="0"/>
              <a:t>Furets inoculés ont développé la maladie clinique</a:t>
            </a:r>
          </a:p>
          <a:p>
            <a:r>
              <a:rPr lang="fr-CA" dirty="0"/>
              <a:t>Morts/euthanasiés</a:t>
            </a:r>
          </a:p>
        </p:txBody>
      </p:sp>
      <p:sp>
        <p:nvSpPr>
          <p:cNvPr id="10" name="TextBox 9"/>
          <p:cNvSpPr txBox="1"/>
          <p:nvPr/>
        </p:nvSpPr>
        <p:spPr>
          <a:xfrm>
            <a:off x="3904291" y="3701659"/>
            <a:ext cx="2205534" cy="1200329"/>
          </a:xfrm>
          <a:prstGeom prst="rect">
            <a:avLst/>
          </a:prstGeom>
          <a:noFill/>
        </p:spPr>
        <p:txBody>
          <a:bodyPr wrap="square" rtlCol="0">
            <a:spAutoFit/>
          </a:bodyPr>
          <a:lstStyle/>
          <a:p>
            <a:r>
              <a:rPr lang="fr-CA" dirty="0"/>
              <a:t>Furets en contact direct ont développé la maladie clinique</a:t>
            </a:r>
          </a:p>
          <a:p>
            <a:r>
              <a:rPr lang="fr-CA" dirty="0"/>
              <a:t>Morts/euthanasiés</a:t>
            </a:r>
          </a:p>
        </p:txBody>
      </p:sp>
      <p:cxnSp>
        <p:nvCxnSpPr>
          <p:cNvPr id="12" name="Straight Connector 11"/>
          <p:cNvCxnSpPr/>
          <p:nvPr/>
        </p:nvCxnSpPr>
        <p:spPr>
          <a:xfrm>
            <a:off x="6526257" y="1321676"/>
            <a:ext cx="31531" cy="4214648"/>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5809" y="1657582"/>
            <a:ext cx="1989719" cy="1989719"/>
          </a:xfrm>
          <a:prstGeom prst="rect">
            <a:avLst/>
          </a:prstGeom>
        </p:spPr>
      </p:pic>
      <p:sp>
        <p:nvSpPr>
          <p:cNvPr id="17" name="TextBox 16"/>
          <p:cNvSpPr txBox="1"/>
          <p:nvPr/>
        </p:nvSpPr>
        <p:spPr>
          <a:xfrm>
            <a:off x="7935809" y="3707314"/>
            <a:ext cx="3559641" cy="2031325"/>
          </a:xfrm>
          <a:prstGeom prst="rect">
            <a:avLst/>
          </a:prstGeom>
          <a:noFill/>
        </p:spPr>
        <p:txBody>
          <a:bodyPr wrap="square" rtlCol="0">
            <a:spAutoFit/>
          </a:bodyPr>
          <a:lstStyle/>
          <a:p>
            <a:r>
              <a:rPr lang="fr-CA" dirty="0"/>
              <a:t>Furets en contact par voie aérienne</a:t>
            </a:r>
          </a:p>
          <a:p>
            <a:r>
              <a:rPr lang="fr-CA" dirty="0"/>
              <a:t>Pas de maladie clinique</a:t>
            </a:r>
          </a:p>
          <a:p>
            <a:r>
              <a:rPr lang="fr-CA" dirty="0"/>
              <a:t>1 écouvillon nasal positif au jour 7 </a:t>
            </a:r>
          </a:p>
          <a:p>
            <a:r>
              <a:rPr lang="fr-CA" dirty="0"/>
              <a:t>À la nécropsie, les cornets nasaux et les poumons de tous les animaux étaient positifs au </a:t>
            </a:r>
            <a:r>
              <a:rPr lang="fr-CA" dirty="0" err="1"/>
              <a:t>vRNA</a:t>
            </a:r>
            <a:endParaRPr lang="fr-CA" dirty="0"/>
          </a:p>
          <a:p>
            <a:endParaRPr lang="fr-CA" dirty="0"/>
          </a:p>
        </p:txBody>
      </p:sp>
      <p:sp>
        <p:nvSpPr>
          <p:cNvPr id="18" name="Rectangle 17"/>
          <p:cNvSpPr/>
          <p:nvPr/>
        </p:nvSpPr>
        <p:spPr>
          <a:xfrm>
            <a:off x="298441" y="191387"/>
            <a:ext cx="11716349" cy="1077218"/>
          </a:xfrm>
          <a:prstGeom prst="rect">
            <a:avLst/>
          </a:prstGeom>
        </p:spPr>
        <p:txBody>
          <a:bodyPr wrap="square">
            <a:spAutoFit/>
          </a:bodyPr>
          <a:lstStyle/>
          <a:p>
            <a:r>
              <a:rPr lang="en-CA" sz="3200" dirty="0">
                <a:hlinkClick r:id="rId7"/>
              </a:rPr>
              <a:t>Transmission of lethal H5N1 clade 2.3.4.4b avian influenza in ferrets | Research Square</a:t>
            </a:r>
            <a:endParaRPr lang="en-CA" sz="3200" dirty="0"/>
          </a:p>
        </p:txBody>
      </p:sp>
      <p:sp>
        <p:nvSpPr>
          <p:cNvPr id="19" name="TextBox 18"/>
          <p:cNvSpPr txBox="1"/>
          <p:nvPr/>
        </p:nvSpPr>
        <p:spPr>
          <a:xfrm>
            <a:off x="914400" y="5859379"/>
            <a:ext cx="6180282" cy="646331"/>
          </a:xfrm>
          <a:prstGeom prst="rect">
            <a:avLst/>
          </a:prstGeom>
          <a:noFill/>
        </p:spPr>
        <p:txBody>
          <a:bodyPr wrap="none" rtlCol="0">
            <a:spAutoFit/>
          </a:bodyPr>
          <a:lstStyle/>
          <a:p>
            <a:r>
              <a:rPr lang="fr-CA" dirty="0"/>
              <a:t>Tous les isolats</a:t>
            </a:r>
          </a:p>
          <a:p>
            <a:r>
              <a:rPr lang="fr-CA" dirty="0" err="1"/>
              <a:t>RT.Hawk</a:t>
            </a:r>
            <a:r>
              <a:rPr lang="fr-CA" dirty="0"/>
              <a:t>/ON/22 a causé les lésions pulmonaires les plus sévères</a:t>
            </a:r>
          </a:p>
        </p:txBody>
      </p:sp>
      <p:sp>
        <p:nvSpPr>
          <p:cNvPr id="20" name="TextBox 19"/>
          <p:cNvSpPr txBox="1"/>
          <p:nvPr/>
        </p:nvSpPr>
        <p:spPr>
          <a:xfrm>
            <a:off x="7118684" y="5892581"/>
            <a:ext cx="1692002" cy="369332"/>
          </a:xfrm>
          <a:prstGeom prst="rect">
            <a:avLst/>
          </a:prstGeom>
          <a:noFill/>
        </p:spPr>
        <p:txBody>
          <a:bodyPr wrap="none" rtlCol="0">
            <a:spAutoFit/>
          </a:bodyPr>
          <a:lstStyle/>
          <a:p>
            <a:r>
              <a:rPr lang="en-CA" dirty="0"/>
              <a:t>RT.Hawk/ON/22</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36900" y="2757310"/>
            <a:ext cx="194579" cy="194579"/>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1952" y="2483074"/>
            <a:ext cx="194579" cy="194579"/>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9449" y="2034462"/>
            <a:ext cx="194579" cy="194579"/>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9708" y="1839883"/>
            <a:ext cx="194579" cy="194579"/>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0469" y="2125121"/>
            <a:ext cx="194579" cy="194579"/>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1929" y="2769318"/>
            <a:ext cx="194579" cy="194579"/>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7395" y="2432258"/>
            <a:ext cx="194579" cy="194579"/>
          </a:xfrm>
          <a:prstGeom prst="rect">
            <a:avLst/>
          </a:prstGeom>
        </p:spPr>
      </p:pic>
    </p:spTree>
    <p:extLst>
      <p:ext uri="{BB962C8B-B14F-4D97-AF65-F5344CB8AC3E}">
        <p14:creationId xmlns:p14="http://schemas.microsoft.com/office/powerpoint/2010/main" val="217251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linkClick r:id="rId2"/>
              </a:rPr>
              <a:t>Domestic dog tests positive for avian influenza in Canada   - Canada.ca</a:t>
            </a:r>
            <a:endParaRPr lang="en-CA" dirty="0"/>
          </a:p>
        </p:txBody>
      </p:sp>
      <p:sp>
        <p:nvSpPr>
          <p:cNvPr id="5" name="Content Placeholder 4"/>
          <p:cNvSpPr>
            <a:spLocks noGrp="1"/>
          </p:cNvSpPr>
          <p:nvPr>
            <p:ph sz="half" idx="1"/>
          </p:nvPr>
        </p:nvSpPr>
        <p:spPr>
          <a:xfrm>
            <a:off x="838200" y="1825625"/>
            <a:ext cx="4963510" cy="4351338"/>
          </a:xfrm>
        </p:spPr>
        <p:txBody>
          <a:bodyPr/>
          <a:lstStyle/>
          <a:p>
            <a:r>
              <a:rPr lang="en-US" dirty="0"/>
              <a:t>Fin mars/début </a:t>
            </a:r>
            <a:r>
              <a:rPr lang="en-US" dirty="0" err="1"/>
              <a:t>avril</a:t>
            </a:r>
            <a:endParaRPr lang="en-US" dirty="0"/>
          </a:p>
          <a:p>
            <a:r>
              <a:rPr lang="fr-CA" dirty="0"/>
              <a:t>Le chien a été infecté par la grippe aviaire après avoir mâché une oie sauvage. Il est mort après avoir développé des signes cliniques.</a:t>
            </a:r>
            <a:endParaRPr lang="en-CA" dirty="0"/>
          </a:p>
        </p:txBody>
      </p:sp>
      <p:sp>
        <p:nvSpPr>
          <p:cNvPr id="6" name="Content Placeholder 5"/>
          <p:cNvSpPr>
            <a:spLocks noGrp="1"/>
          </p:cNvSpPr>
          <p:nvPr>
            <p:ph sz="half" idx="2"/>
          </p:nvPr>
        </p:nvSpPr>
        <p:spPr>
          <a:xfrm>
            <a:off x="5801710" y="1825625"/>
            <a:ext cx="5933090" cy="4351338"/>
          </a:xfrm>
        </p:spPr>
        <p:txBody>
          <a:bodyPr/>
          <a:lstStyle/>
          <a:p>
            <a:pPr marL="0" indent="0">
              <a:buNone/>
            </a:pPr>
            <a:r>
              <a:rPr lang="fr-CA" dirty="0"/>
              <a:t>Il est conseillé aux propriétaires d'animaux de compagnie de</a:t>
            </a:r>
            <a:r>
              <a:rPr lang="en-US" dirty="0"/>
              <a:t>:</a:t>
            </a:r>
          </a:p>
          <a:p>
            <a:r>
              <a:rPr lang="fr-CA" dirty="0"/>
              <a:t>ne pas donner à leurs animaux (chiens ou chats) de la viande crue de gibier à plumes ou de volaille</a:t>
            </a:r>
          </a:p>
          <a:p>
            <a:r>
              <a:rPr lang="fr-CA" dirty="0"/>
              <a:t>ne pas laisser les animaux de compagnie consommer ou jouer avec des oiseaux sauvages morts trouvés à l'extérieur</a:t>
            </a:r>
          </a:p>
          <a:p>
            <a:r>
              <a:rPr lang="fr-CA" dirty="0"/>
              <a:t>contacter leur vétérinaire s'ils ont des questions sur la santé de leur animal.</a:t>
            </a:r>
            <a:endParaRPr lang="en-CA" dirty="0"/>
          </a:p>
        </p:txBody>
      </p:sp>
    </p:spTree>
    <p:extLst>
      <p:ext uri="{BB962C8B-B14F-4D97-AF65-F5344CB8AC3E}">
        <p14:creationId xmlns:p14="http://schemas.microsoft.com/office/powerpoint/2010/main" val="384078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hlinkClick r:id="rId3"/>
              </a:rPr>
              <a:t>Avian Flu Diary: Nebraska Veterinary Diagnostic Center (NVDC) Report: 2 Domestic Cats Infected With HPAI H5N1 (afludiary.blogspot.com)</a:t>
            </a:r>
            <a:endParaRPr lang="en-CA" sz="2400" dirty="0"/>
          </a:p>
        </p:txBody>
      </p:sp>
      <p:sp>
        <p:nvSpPr>
          <p:cNvPr id="3" name="Content Placeholder 2"/>
          <p:cNvSpPr>
            <a:spLocks noGrp="1"/>
          </p:cNvSpPr>
          <p:nvPr>
            <p:ph sz="half" idx="1"/>
          </p:nvPr>
        </p:nvSpPr>
        <p:spPr/>
        <p:txBody>
          <a:bodyPr/>
          <a:lstStyle/>
          <a:p>
            <a:pPr marL="0" indent="0">
              <a:buNone/>
            </a:pPr>
            <a:r>
              <a:rPr lang="fr-CA" dirty="0"/>
              <a:t>Wyoming: </a:t>
            </a:r>
          </a:p>
          <a:p>
            <a:pPr lvl="1"/>
            <a:r>
              <a:rPr lang="fr-CA" dirty="0"/>
              <a:t>Chat de ferme probablement infecté par la consommation de viande de gibier d’eau infectée (pas de date disponible)</a:t>
            </a:r>
          </a:p>
          <a:p>
            <a:pPr lvl="1"/>
            <a:endParaRPr lang="fr-CA" dirty="0"/>
          </a:p>
          <a:p>
            <a:pPr marL="0" indent="0">
              <a:buNone/>
            </a:pPr>
            <a:r>
              <a:rPr lang="fr-CA" dirty="0"/>
              <a:t>Nebraska</a:t>
            </a:r>
          </a:p>
          <a:p>
            <a:r>
              <a:rPr lang="fr-CA" dirty="0"/>
              <a:t>4 chats d’extérieur du même domicile. </a:t>
            </a:r>
          </a:p>
          <a:p>
            <a:r>
              <a:rPr lang="fr-CA" dirty="0"/>
              <a:t>2/4 positifs à IAHP H5N1</a:t>
            </a:r>
          </a:p>
          <a:p>
            <a:pPr marL="0" indent="0">
              <a:buNone/>
            </a:pPr>
            <a:r>
              <a:rPr lang="en-CA" dirty="0">
                <a:hlinkClick r:id="rId4"/>
              </a:rPr>
              <a:t>https://vbms.unl.edu/VDC/documents/HPAI_Cats.pdf</a:t>
            </a:r>
            <a:endParaRPr lang="en-CA" dirty="0"/>
          </a:p>
          <a:p>
            <a:pPr lvl="1"/>
            <a:endParaRPr lang="en-CA" dirty="0"/>
          </a:p>
        </p:txBody>
      </p:sp>
      <p:pic>
        <p:nvPicPr>
          <p:cNvPr id="6" name="Content Placeholder 5"/>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6172200" y="2295684"/>
            <a:ext cx="5181600" cy="3411220"/>
          </a:xfrm>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12</a:t>
            </a:fld>
            <a:endParaRPr lang="en-US"/>
          </a:p>
        </p:txBody>
      </p:sp>
    </p:spTree>
    <p:extLst>
      <p:ext uri="{BB962C8B-B14F-4D97-AF65-F5344CB8AC3E}">
        <p14:creationId xmlns:p14="http://schemas.microsoft.com/office/powerpoint/2010/main" val="2430076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hlinkClick r:id="rId2"/>
              </a:rPr>
              <a:t>The role of airborne particles in the epidemiology of clade 2.3.4.4b H5N1 high pathogenicity avian influenza virus in commercial poultry production units | </a:t>
            </a:r>
            <a:r>
              <a:rPr lang="en-CA" sz="2800" dirty="0" err="1">
                <a:hlinkClick r:id="rId2"/>
              </a:rPr>
              <a:t>bioRxiv</a:t>
            </a:r>
            <a:endParaRPr lang="en-CA" sz="2800" dirty="0"/>
          </a:p>
        </p:txBody>
      </p:sp>
      <p:sp>
        <p:nvSpPr>
          <p:cNvPr id="3" name="Content Placeholder 2"/>
          <p:cNvSpPr>
            <a:spLocks noGrp="1"/>
          </p:cNvSpPr>
          <p:nvPr>
            <p:ph sz="half" idx="1"/>
          </p:nvPr>
        </p:nvSpPr>
        <p:spPr>
          <a:xfrm>
            <a:off x="838200" y="1865653"/>
            <a:ext cx="5643880" cy="4490697"/>
          </a:xfrm>
        </p:spPr>
        <p:txBody>
          <a:bodyPr>
            <a:normAutofit lnSpcReduction="10000"/>
          </a:bodyPr>
          <a:lstStyle/>
          <a:p>
            <a:r>
              <a:rPr lang="en-CA" dirty="0" err="1"/>
              <a:t>L’étude</a:t>
            </a:r>
            <a:r>
              <a:rPr lang="en-CA" dirty="0"/>
              <a:t> </a:t>
            </a:r>
            <a:r>
              <a:rPr lang="en-CA" dirty="0" err="1"/>
              <a:t>est</a:t>
            </a:r>
            <a:r>
              <a:rPr lang="en-CA" dirty="0"/>
              <a:t> </a:t>
            </a:r>
            <a:r>
              <a:rPr lang="en-CA" dirty="0" err="1"/>
              <a:t>en</a:t>
            </a:r>
            <a:r>
              <a:rPr lang="en-CA" dirty="0"/>
              <a:t> </a:t>
            </a:r>
            <a:r>
              <a:rPr lang="en-CA" dirty="0" err="1"/>
              <a:t>pré</a:t>
            </a:r>
            <a:r>
              <a:rPr lang="en-CA" dirty="0"/>
              <a:t>-publication</a:t>
            </a:r>
          </a:p>
          <a:p>
            <a:r>
              <a:rPr lang="fr-CA" dirty="0"/>
              <a:t>Grande-Bretagne - échantillons environnementaux prélevés à l'intérieur et à l'extérieur des </a:t>
            </a:r>
            <a:r>
              <a:rPr lang="fr-CA" dirty="0" err="1"/>
              <a:t>IPs</a:t>
            </a:r>
            <a:r>
              <a:rPr lang="en-CA" dirty="0"/>
              <a:t> (poulet, </a:t>
            </a:r>
            <a:r>
              <a:rPr lang="en-CA" dirty="0" err="1"/>
              <a:t>dinde</a:t>
            </a:r>
            <a:r>
              <a:rPr lang="en-CA" dirty="0"/>
              <a:t>, canard)</a:t>
            </a:r>
          </a:p>
          <a:p>
            <a:r>
              <a:rPr lang="en-CA" dirty="0"/>
              <a:t>Clade 2.3.4.4b H5N1 VIAHP </a:t>
            </a:r>
            <a:r>
              <a:rPr lang="en-CA" dirty="0" err="1"/>
              <a:t>spécifiquement</a:t>
            </a:r>
            <a:endParaRPr lang="en-CA" dirty="0"/>
          </a:p>
          <a:p>
            <a:r>
              <a:rPr lang="fr-CA" dirty="0"/>
              <a:t>Les cas au Royaume-Uni étaient regroupés géographiquement, d'où l'intérêt pour la possibilité d'une transmission par voie aérienne.</a:t>
            </a:r>
            <a:endParaRPr lang="en-CA" dirty="0"/>
          </a:p>
          <a:p>
            <a:endParaRPr lang="en-CA"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43928" y="2223411"/>
            <a:ext cx="1517374" cy="1517374"/>
          </a:xfrm>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13</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29895" y="3740785"/>
            <a:ext cx="2126285" cy="212628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217973" y="2244066"/>
            <a:ext cx="1528453" cy="1528453"/>
          </a:xfrm>
          <a:prstGeom prst="rect">
            <a:avLst/>
          </a:prstGeom>
        </p:spPr>
      </p:pic>
    </p:spTree>
    <p:extLst>
      <p:ext uri="{BB962C8B-B14F-4D97-AF65-F5344CB8AC3E}">
        <p14:creationId xmlns:p14="http://schemas.microsoft.com/office/powerpoint/2010/main" val="253101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CA" sz="2400" dirty="0">
                <a:hlinkClick r:id="rId3"/>
              </a:rPr>
              <a:t>The role of airborne particles in the epidemiology of clade 2.3.4.4b H5N1 high pathogenicity avian influenza virus in commercial poultry production units | </a:t>
            </a:r>
            <a:r>
              <a:rPr lang="en-CA" sz="2400" dirty="0" err="1">
                <a:hlinkClick r:id="rId3"/>
              </a:rPr>
              <a:t>bioRxiv</a:t>
            </a:r>
            <a:endParaRPr lang="en-CA" sz="2400" dirty="0"/>
          </a:p>
        </p:txBody>
      </p:sp>
      <p:pic>
        <p:nvPicPr>
          <p:cNvPr id="9" name="Picture 8"/>
          <p:cNvPicPr>
            <a:picLocks noChangeAspect="1"/>
          </p:cNvPicPr>
          <p:nvPr/>
        </p:nvPicPr>
        <p:blipFill>
          <a:blip r:embed="rId4"/>
          <a:stretch>
            <a:fillRect/>
          </a:stretch>
        </p:blipFill>
        <p:spPr>
          <a:xfrm>
            <a:off x="1500809" y="2132043"/>
            <a:ext cx="8716618" cy="4034635"/>
          </a:xfrm>
          <a:prstGeom prst="rect">
            <a:avLst/>
          </a:prstGeom>
        </p:spPr>
      </p:pic>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pPr>
                <a:defRPr/>
              </a:pPr>
              <a:t>14</a:t>
            </a:fld>
            <a:endParaRPr lang="en-US"/>
          </a:p>
        </p:txBody>
      </p:sp>
    </p:spTree>
    <p:extLst>
      <p:ext uri="{BB962C8B-B14F-4D97-AF65-F5344CB8AC3E}">
        <p14:creationId xmlns:p14="http://schemas.microsoft.com/office/powerpoint/2010/main" val="426055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a:hlinkClick r:id="rId3"/>
              </a:rPr>
              <a:t>The role of airborne particles in the epidemiology of clade 2.3.4.4b H5N1 high pathogenicity avian influenza virus in commercial poultry production units | </a:t>
            </a:r>
            <a:r>
              <a:rPr lang="en-CA" sz="2400" dirty="0" err="1">
                <a:hlinkClick r:id="rId3"/>
              </a:rPr>
              <a:t>bioRxiv</a:t>
            </a:r>
            <a:endParaRPr lang="en-CA" sz="2400" dirty="0"/>
          </a:p>
        </p:txBody>
      </p:sp>
      <p:pic>
        <p:nvPicPr>
          <p:cNvPr id="5" name="Picture 4"/>
          <p:cNvPicPr>
            <a:picLocks noChangeAspect="1"/>
          </p:cNvPicPr>
          <p:nvPr/>
        </p:nvPicPr>
        <p:blipFill>
          <a:blip r:embed="rId4"/>
          <a:stretch>
            <a:fillRect/>
          </a:stretch>
        </p:blipFill>
        <p:spPr>
          <a:xfrm>
            <a:off x="1441174" y="2494721"/>
            <a:ext cx="8997950" cy="2698750"/>
          </a:xfrm>
          <a:prstGeom prst="rect">
            <a:avLst/>
          </a:prstGeom>
        </p:spPr>
      </p:pic>
      <p:sp>
        <p:nvSpPr>
          <p:cNvPr id="4" name="Slide Number Placeholder 3"/>
          <p:cNvSpPr>
            <a:spLocks noGrp="1"/>
          </p:cNvSpPr>
          <p:nvPr>
            <p:ph type="sldNum" sz="quarter" idx="14"/>
          </p:nvPr>
        </p:nvSpPr>
        <p:spPr/>
        <p:txBody>
          <a:bodyPr/>
          <a:lstStyle/>
          <a:p>
            <a:pPr>
              <a:defRPr/>
            </a:pPr>
            <a:fld id="{A5F12CC5-A507-4028-B3C9-257C8E707382}" type="slidenum">
              <a:rPr lang="en-US" smtClean="0"/>
              <a:pPr>
                <a:defRPr/>
              </a:pPr>
              <a:t>15</a:t>
            </a:fld>
            <a:endParaRPr lang="en-US"/>
          </a:p>
        </p:txBody>
      </p:sp>
    </p:spTree>
    <p:extLst>
      <p:ext uri="{BB962C8B-B14F-4D97-AF65-F5344CB8AC3E}">
        <p14:creationId xmlns:p14="http://schemas.microsoft.com/office/powerpoint/2010/main" val="278626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CA" sz="2400" dirty="0">
                <a:hlinkClick r:id="rId3"/>
              </a:rPr>
              <a:t>The role of airborne particles in the epidemiology of clade 2.3.4.4b H5N1 high pathogenicity avian influenza virus in commercial poultry production units | </a:t>
            </a:r>
            <a:r>
              <a:rPr lang="en-CA" sz="2400" dirty="0" err="1">
                <a:hlinkClick r:id="rId3"/>
              </a:rPr>
              <a:t>bioRxiv</a:t>
            </a:r>
            <a:endParaRPr lang="en-CA" sz="2400" dirty="0"/>
          </a:p>
        </p:txBody>
      </p:sp>
      <p:sp>
        <p:nvSpPr>
          <p:cNvPr id="6" name="Text Placeholder 5"/>
          <p:cNvSpPr>
            <a:spLocks noGrp="1"/>
          </p:cNvSpPr>
          <p:nvPr>
            <p:ph type="body" idx="1"/>
          </p:nvPr>
        </p:nvSpPr>
        <p:spPr/>
        <p:txBody>
          <a:bodyPr/>
          <a:lstStyle/>
          <a:p>
            <a:r>
              <a:rPr lang="en-CA" dirty="0" err="1"/>
              <a:t>Échantillons</a:t>
            </a:r>
            <a:r>
              <a:rPr lang="en-CA" dirty="0"/>
              <a:t> </a:t>
            </a:r>
            <a:r>
              <a:rPr lang="en-CA" dirty="0" err="1"/>
              <a:t>provenant</a:t>
            </a:r>
            <a:r>
              <a:rPr lang="en-CA" dirty="0"/>
              <a:t> de:</a:t>
            </a:r>
          </a:p>
        </p:txBody>
      </p:sp>
      <p:sp>
        <p:nvSpPr>
          <p:cNvPr id="7" name="Content Placeholder 6"/>
          <p:cNvSpPr>
            <a:spLocks noGrp="1"/>
          </p:cNvSpPr>
          <p:nvPr>
            <p:ph sz="half" idx="2"/>
          </p:nvPr>
        </p:nvSpPr>
        <p:spPr/>
        <p:txBody>
          <a:bodyPr/>
          <a:lstStyle/>
          <a:p>
            <a:r>
              <a:rPr lang="en-CA" dirty="0"/>
              <a:t>Air</a:t>
            </a:r>
          </a:p>
          <a:p>
            <a:r>
              <a:rPr lang="en-CA" dirty="0" err="1"/>
              <a:t>Eau</a:t>
            </a:r>
            <a:endParaRPr lang="en-CA" dirty="0"/>
          </a:p>
          <a:p>
            <a:r>
              <a:rPr lang="en-CA" dirty="0" err="1"/>
              <a:t>Poussière</a:t>
            </a:r>
            <a:r>
              <a:rPr lang="en-CA" dirty="0"/>
              <a:t> du </a:t>
            </a:r>
            <a:r>
              <a:rPr lang="en-CA" dirty="0" err="1"/>
              <a:t>système</a:t>
            </a:r>
            <a:r>
              <a:rPr lang="en-CA" dirty="0"/>
              <a:t> de ventilation</a:t>
            </a:r>
          </a:p>
          <a:p>
            <a:r>
              <a:rPr lang="en-CA" dirty="0"/>
              <a:t>Plumes</a:t>
            </a:r>
          </a:p>
          <a:p>
            <a:pPr marL="0" indent="0">
              <a:buNone/>
            </a:pPr>
            <a:r>
              <a:rPr lang="en-CA" sz="2400" b="1" dirty="0" err="1"/>
              <a:t>Testés</a:t>
            </a:r>
            <a:r>
              <a:rPr lang="en-CA" sz="2400" b="1" dirty="0"/>
              <a:t> pour:</a:t>
            </a:r>
          </a:p>
          <a:p>
            <a:r>
              <a:rPr lang="en-CA" dirty="0"/>
              <a:t>ARN viral</a:t>
            </a:r>
          </a:p>
          <a:p>
            <a:r>
              <a:rPr lang="en-CA" dirty="0"/>
              <a:t>Virus </a:t>
            </a:r>
            <a:r>
              <a:rPr lang="en-CA" dirty="0" err="1"/>
              <a:t>infectieux</a:t>
            </a:r>
            <a:endParaRPr lang="en-CA" dirty="0"/>
          </a:p>
        </p:txBody>
      </p:sp>
      <p:sp>
        <p:nvSpPr>
          <p:cNvPr id="8" name="Text Placeholder 7"/>
          <p:cNvSpPr>
            <a:spLocks noGrp="1"/>
          </p:cNvSpPr>
          <p:nvPr>
            <p:ph type="body" sz="quarter" idx="3"/>
          </p:nvPr>
        </p:nvSpPr>
        <p:spPr/>
        <p:txBody>
          <a:bodyPr/>
          <a:lstStyle/>
          <a:p>
            <a:r>
              <a:rPr lang="en-CA" dirty="0" err="1"/>
              <a:t>Résultats</a:t>
            </a:r>
            <a:endParaRPr lang="en-CA" dirty="0"/>
          </a:p>
        </p:txBody>
      </p:sp>
      <p:sp>
        <p:nvSpPr>
          <p:cNvPr id="9" name="Content Placeholder 8"/>
          <p:cNvSpPr>
            <a:spLocks noGrp="1"/>
          </p:cNvSpPr>
          <p:nvPr>
            <p:ph sz="quarter" idx="4"/>
          </p:nvPr>
        </p:nvSpPr>
        <p:spPr/>
        <p:txBody>
          <a:bodyPr/>
          <a:lstStyle/>
          <a:p>
            <a:r>
              <a:rPr lang="en-CA" dirty="0"/>
              <a:t>H5Nx trouvé aux 3 </a:t>
            </a:r>
            <a:r>
              <a:rPr lang="en-CA" dirty="0" err="1"/>
              <a:t>lieux</a:t>
            </a:r>
            <a:r>
              <a:rPr lang="en-CA" dirty="0"/>
              <a:t> </a:t>
            </a:r>
            <a:r>
              <a:rPr lang="en-CA" dirty="0" err="1"/>
              <a:t>infectés</a:t>
            </a:r>
            <a:endParaRPr lang="en-CA" dirty="0"/>
          </a:p>
          <a:p>
            <a:r>
              <a:rPr lang="fr-CA" dirty="0"/>
              <a:t>ARN viral et virus infectieux dans certains échantillons d’air</a:t>
            </a:r>
          </a:p>
          <a:p>
            <a:r>
              <a:rPr lang="fr-CA" dirty="0"/>
              <a:t>L'ARN viral est transporté sur de plus grandes distances que le virus infectieux.</a:t>
            </a:r>
            <a:endParaRPr lang="en-CA" dirty="0"/>
          </a:p>
        </p:txBody>
      </p:sp>
      <p:sp>
        <p:nvSpPr>
          <p:cNvPr id="4" name="Slide Number Placeholder 3"/>
          <p:cNvSpPr>
            <a:spLocks noGrp="1"/>
          </p:cNvSpPr>
          <p:nvPr>
            <p:ph type="sldNum" sz="quarter" idx="10"/>
          </p:nvPr>
        </p:nvSpPr>
        <p:spPr/>
        <p:txBody>
          <a:bodyPr/>
          <a:lstStyle/>
          <a:p>
            <a:pPr>
              <a:defRPr/>
            </a:pPr>
            <a:fld id="{A5F12CC5-A507-4028-B3C9-257C8E707382}" type="slidenum">
              <a:rPr lang="en-US" smtClean="0"/>
              <a:pPr>
                <a:defRPr/>
              </a:pPr>
              <a:t>16</a:t>
            </a:fld>
            <a:endParaRPr lang="en-US"/>
          </a:p>
        </p:txBody>
      </p:sp>
    </p:spTree>
    <p:extLst>
      <p:ext uri="{BB962C8B-B14F-4D97-AF65-F5344CB8AC3E}">
        <p14:creationId xmlns:p14="http://schemas.microsoft.com/office/powerpoint/2010/main" val="9755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err="1"/>
              <a:t>Résultats</a:t>
            </a:r>
            <a:r>
              <a:rPr lang="en-CA" dirty="0"/>
              <a:t> – IP canards</a:t>
            </a:r>
          </a:p>
        </p:txBody>
      </p:sp>
      <p:sp>
        <p:nvSpPr>
          <p:cNvPr id="9" name="Content Placeholder 8"/>
          <p:cNvSpPr>
            <a:spLocks noGrp="1"/>
          </p:cNvSpPr>
          <p:nvPr>
            <p:ph sz="half" idx="1"/>
          </p:nvPr>
        </p:nvSpPr>
        <p:spPr>
          <a:xfrm>
            <a:off x="639416" y="1690688"/>
            <a:ext cx="7729332" cy="4351338"/>
          </a:xfrm>
        </p:spPr>
        <p:txBody>
          <a:bodyPr/>
          <a:lstStyle/>
          <a:p>
            <a:r>
              <a:rPr lang="fr-CA" dirty="0"/>
              <a:t>ARN viral et virus infectieux détectés dans l'air du bâtiment </a:t>
            </a:r>
          </a:p>
          <a:p>
            <a:r>
              <a:rPr lang="fr-CA" dirty="0"/>
              <a:t>Air à moins de 1 m du bâtiment </a:t>
            </a:r>
            <a:r>
              <a:rPr lang="fr-CA" dirty="0" err="1"/>
              <a:t>ARNv</a:t>
            </a:r>
            <a:r>
              <a:rPr lang="fr-CA" dirty="0"/>
              <a:t> positif</a:t>
            </a:r>
          </a:p>
          <a:p>
            <a:r>
              <a:rPr lang="fr-CA" dirty="0"/>
              <a:t>Échantillons de poussière de ventilation, la plupart positifs pour l'</a:t>
            </a:r>
            <a:r>
              <a:rPr lang="fr-CA" dirty="0" err="1"/>
              <a:t>ARNv</a:t>
            </a:r>
            <a:r>
              <a:rPr lang="fr-CA" dirty="0"/>
              <a:t>, 1 positif pour le virus infectieux</a:t>
            </a:r>
          </a:p>
          <a:p>
            <a:r>
              <a:rPr lang="fr-CA" dirty="0"/>
              <a:t>2 plumes, à 60 m du site de dépopulation, étaient positives à l'</a:t>
            </a:r>
            <a:r>
              <a:rPr lang="fr-CA" dirty="0" err="1"/>
              <a:t>ARNv</a:t>
            </a:r>
            <a:endParaRPr lang="fr-CA" dirty="0"/>
          </a:p>
          <a:p>
            <a:r>
              <a:rPr lang="fr-CA" dirty="0"/>
              <a:t>L'eau stagnante devant le bâtiment est négative pour l'</a:t>
            </a:r>
            <a:r>
              <a:rPr lang="fr-CA" dirty="0" err="1"/>
              <a:t>ARNv</a:t>
            </a:r>
            <a:r>
              <a:rPr lang="fr-CA" dirty="0"/>
              <a:t>.</a:t>
            </a:r>
            <a:endParaRPr lang="en-CA" dirty="0"/>
          </a:p>
        </p:txBody>
      </p:sp>
      <p:sp>
        <p:nvSpPr>
          <p:cNvPr id="7" name="Slide Number Placeholder 6"/>
          <p:cNvSpPr>
            <a:spLocks noGrp="1"/>
          </p:cNvSpPr>
          <p:nvPr>
            <p:ph type="sldNum" sz="quarter" idx="10"/>
          </p:nvPr>
        </p:nvSpPr>
        <p:spPr/>
        <p:txBody>
          <a:bodyPr/>
          <a:lstStyle/>
          <a:p>
            <a:pPr>
              <a:defRPr/>
            </a:pPr>
            <a:fld id="{B48FB889-B1E1-40D0-9118-58010DD0FC49}" type="slidenum">
              <a:rPr lang="en-US" smtClean="0"/>
              <a:pPr>
                <a:defRPr/>
              </a:pPr>
              <a:t>17</a:t>
            </a:fld>
            <a:endParaRPr lang="en-US"/>
          </a:p>
        </p:txBody>
      </p:sp>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98226" y="2452395"/>
            <a:ext cx="2511287" cy="2511287"/>
          </a:xfrm>
        </p:spPr>
      </p:pic>
    </p:spTree>
    <p:extLst>
      <p:ext uri="{BB962C8B-B14F-4D97-AF65-F5344CB8AC3E}">
        <p14:creationId xmlns:p14="http://schemas.microsoft.com/office/powerpoint/2010/main" val="1654414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err="1"/>
              <a:t>Résultats</a:t>
            </a:r>
            <a:r>
              <a:rPr lang="en-CA" dirty="0"/>
              <a:t> – IP </a:t>
            </a:r>
            <a:r>
              <a:rPr lang="en-CA" dirty="0" err="1"/>
              <a:t>dindes</a:t>
            </a:r>
            <a:endParaRPr lang="en-CA" dirty="0"/>
          </a:p>
        </p:txBody>
      </p:sp>
      <p:sp>
        <p:nvSpPr>
          <p:cNvPr id="3" name="Text Placeholder 2"/>
          <p:cNvSpPr>
            <a:spLocks noGrp="1"/>
          </p:cNvSpPr>
          <p:nvPr>
            <p:ph sz="half" idx="1"/>
          </p:nvPr>
        </p:nvSpPr>
        <p:spPr>
          <a:xfrm>
            <a:off x="838199" y="1825625"/>
            <a:ext cx="8663610" cy="3293027"/>
          </a:xfrm>
        </p:spPr>
        <p:txBody>
          <a:bodyPr/>
          <a:lstStyle/>
          <a:p>
            <a:r>
              <a:rPr lang="fr-CA" dirty="0"/>
              <a:t>Virus infectieux isolé de l'air à l'intérieur du lieu infecté (1 bâtiment)</a:t>
            </a:r>
          </a:p>
          <a:p>
            <a:r>
              <a:rPr lang="fr-CA" dirty="0" err="1"/>
              <a:t>ARNv</a:t>
            </a:r>
            <a:r>
              <a:rPr lang="fr-CA" dirty="0"/>
              <a:t> trouvé dans un échantillon d'air à 1 m du bâtiment</a:t>
            </a:r>
          </a:p>
          <a:p>
            <a:r>
              <a:rPr lang="fr-CA" dirty="0"/>
              <a:t>Tous les échantillons d'air à 80-120 m sont négatifs pour l'</a:t>
            </a:r>
            <a:r>
              <a:rPr lang="fr-CA" dirty="0" err="1"/>
              <a:t>ARNv</a:t>
            </a:r>
            <a:endParaRPr lang="fr-CA" dirty="0"/>
          </a:p>
          <a:p>
            <a:r>
              <a:rPr lang="fr-CA" dirty="0"/>
              <a:t>Plumes </a:t>
            </a:r>
            <a:r>
              <a:rPr lang="fr-CA" dirty="0" err="1"/>
              <a:t>ARNv</a:t>
            </a:r>
            <a:r>
              <a:rPr lang="fr-CA" dirty="0"/>
              <a:t> positives à 60-80 m de l'aire de chargement pour la dépopulation </a:t>
            </a:r>
          </a:p>
          <a:p>
            <a:r>
              <a:rPr lang="fr-CA" dirty="0"/>
              <a:t>Poussière à l'intérieur et à l'extérieur des bâtiments </a:t>
            </a:r>
            <a:r>
              <a:rPr lang="fr-CA" dirty="0" err="1"/>
              <a:t>ARNv</a:t>
            </a:r>
            <a:r>
              <a:rPr lang="fr-CA" dirty="0"/>
              <a:t> positif</a:t>
            </a:r>
            <a:endParaRPr lang="en-US" dirty="0"/>
          </a:p>
          <a:p>
            <a:endParaRPr lang="en-CA"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501809" y="2316854"/>
            <a:ext cx="2662651" cy="2662651"/>
          </a:xfrm>
        </p:spPr>
      </p:pic>
      <p:sp>
        <p:nvSpPr>
          <p:cNvPr id="4" name="Slide Number Placeholder 3"/>
          <p:cNvSpPr>
            <a:spLocks noGrp="1"/>
          </p:cNvSpPr>
          <p:nvPr>
            <p:ph type="sldNum" sz="quarter" idx="10"/>
          </p:nvPr>
        </p:nvSpPr>
        <p:spPr/>
        <p:txBody>
          <a:bodyPr/>
          <a:lstStyle/>
          <a:p>
            <a:pPr>
              <a:defRPr/>
            </a:pPr>
            <a:fld id="{A5F12CC5-A507-4028-B3C9-257C8E707382}" type="slidenum">
              <a:rPr lang="en-US" smtClean="0"/>
              <a:pPr>
                <a:defRPr/>
              </a:pPr>
              <a:t>18</a:t>
            </a:fld>
            <a:endParaRPr lang="en-US"/>
          </a:p>
        </p:txBody>
      </p:sp>
    </p:spTree>
    <p:extLst>
      <p:ext uri="{BB962C8B-B14F-4D97-AF65-F5344CB8AC3E}">
        <p14:creationId xmlns:p14="http://schemas.microsoft.com/office/powerpoint/2010/main" val="994815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Résultats</a:t>
            </a:r>
            <a:r>
              <a:rPr lang="en-CA" dirty="0"/>
              <a:t> – IP </a:t>
            </a:r>
            <a:r>
              <a:rPr lang="en-CA" dirty="0" err="1"/>
              <a:t>poulets</a:t>
            </a:r>
            <a:endParaRPr lang="en-CA" dirty="0"/>
          </a:p>
        </p:txBody>
      </p:sp>
      <p:sp>
        <p:nvSpPr>
          <p:cNvPr id="3" name="Content Placeholder 2"/>
          <p:cNvSpPr>
            <a:spLocks noGrp="1"/>
          </p:cNvSpPr>
          <p:nvPr>
            <p:ph sz="half" idx="1"/>
          </p:nvPr>
        </p:nvSpPr>
        <p:spPr>
          <a:xfrm>
            <a:off x="838200" y="1475598"/>
            <a:ext cx="8633792" cy="4351338"/>
          </a:xfrm>
        </p:spPr>
        <p:txBody>
          <a:bodyPr/>
          <a:lstStyle/>
          <a:p>
            <a:r>
              <a:rPr lang="fr-CA" dirty="0"/>
              <a:t>Seul un échantillon d'air prélevé dans un bâtiment d'élevage contenait de l'</a:t>
            </a:r>
            <a:r>
              <a:rPr lang="fr-CA" dirty="0" err="1"/>
              <a:t>ARNv</a:t>
            </a:r>
            <a:r>
              <a:rPr lang="fr-CA" dirty="0"/>
              <a:t>, mais pas de virus infectieux.</a:t>
            </a:r>
          </a:p>
          <a:p>
            <a:r>
              <a:rPr lang="fr-CA" dirty="0"/>
              <a:t>Les échantillons d'air prélevés à 5, 25 et 70 m de distance étaient négatifs.</a:t>
            </a:r>
          </a:p>
          <a:p>
            <a:r>
              <a:rPr lang="fr-CA" dirty="0"/>
              <a:t>Les échantillons de plumes à l'intérieur et à l'extérieur d'un bâtiment d'élevage (60 m) étaient positifs pour l'</a:t>
            </a:r>
            <a:r>
              <a:rPr lang="fr-CA" dirty="0" err="1"/>
              <a:t>ARNv</a:t>
            </a:r>
            <a:r>
              <a:rPr lang="fr-CA" dirty="0"/>
              <a:t>.</a:t>
            </a:r>
          </a:p>
          <a:p>
            <a:r>
              <a:rPr lang="fr-CA" dirty="0"/>
              <a:t>1 échantillon de poussière prélevé à l'extérieur d’une entrée d’air est positif pour l'</a:t>
            </a:r>
            <a:r>
              <a:rPr lang="fr-CA" dirty="0" err="1"/>
              <a:t>ARNv</a:t>
            </a:r>
            <a:endParaRPr lang="fr-CA" dirty="0"/>
          </a:p>
          <a:p>
            <a:r>
              <a:rPr lang="fr-CA" dirty="0"/>
              <a:t>1 échantillon d'eau potable à l'intérieur du bâtiment positif à l'</a:t>
            </a:r>
            <a:r>
              <a:rPr lang="fr-CA" dirty="0" err="1"/>
              <a:t>ARNv</a:t>
            </a:r>
            <a:endParaRPr lang="en-CA" dirty="0"/>
          </a:p>
          <a:p>
            <a:r>
              <a:rPr lang="fr-CA" dirty="0"/>
              <a:t>Conclusion - le risque de transmission par voie aérienne est faible. L’VIAHP infectieux peut voyager sur une courte distance, tandis que les particules contenant de l'</a:t>
            </a:r>
            <a:r>
              <a:rPr lang="fr-CA" dirty="0" err="1"/>
              <a:t>ARNv</a:t>
            </a:r>
            <a:r>
              <a:rPr lang="fr-CA" dirty="0"/>
              <a:t> peuvent être trouvées plus loin.</a:t>
            </a:r>
            <a:endParaRPr lang="en-CA" dirty="0"/>
          </a:p>
          <a:p>
            <a:endParaRPr lang="en-CA"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471991" y="2487233"/>
            <a:ext cx="2328069" cy="2328069"/>
          </a:xfrm>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19</a:t>
            </a:fld>
            <a:endParaRPr lang="en-US"/>
          </a:p>
        </p:txBody>
      </p:sp>
    </p:spTree>
    <p:extLst>
      <p:ext uri="{BB962C8B-B14F-4D97-AF65-F5344CB8AC3E}">
        <p14:creationId xmlns:p14="http://schemas.microsoft.com/office/powerpoint/2010/main" val="295960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2</a:t>
            </a:fld>
            <a:endParaRPr lang="en-US"/>
          </a:p>
        </p:txBody>
      </p:sp>
      <p:sp>
        <p:nvSpPr>
          <p:cNvPr id="10" name="TextBox 9"/>
          <p:cNvSpPr txBox="1"/>
          <p:nvPr/>
        </p:nvSpPr>
        <p:spPr>
          <a:xfrm>
            <a:off x="1534059" y="909799"/>
            <a:ext cx="3074816" cy="646331"/>
          </a:xfrm>
          <a:prstGeom prst="rect">
            <a:avLst/>
          </a:prstGeom>
          <a:noFill/>
        </p:spPr>
        <p:txBody>
          <a:bodyPr wrap="none" rtlCol="0">
            <a:spAutoFit/>
          </a:bodyPr>
          <a:lstStyle/>
          <a:p>
            <a:r>
              <a:rPr lang="en-CA" b="1" dirty="0" err="1"/>
              <a:t>Lieux</a:t>
            </a:r>
            <a:r>
              <a:rPr lang="en-CA" b="1" dirty="0"/>
              <a:t> </a:t>
            </a:r>
            <a:r>
              <a:rPr lang="en-CA" b="1" dirty="0" err="1"/>
              <a:t>infectés</a:t>
            </a:r>
            <a:r>
              <a:rPr lang="en-CA" b="1" dirty="0"/>
              <a:t> </a:t>
            </a:r>
            <a:r>
              <a:rPr lang="en-CA" b="1" dirty="0" err="1"/>
              <a:t>actifs</a:t>
            </a:r>
            <a:r>
              <a:rPr lang="en-CA" b="1" dirty="0"/>
              <a:t> et </a:t>
            </a:r>
            <a:r>
              <a:rPr lang="en-CA" b="1" dirty="0" err="1"/>
              <a:t>résolus</a:t>
            </a:r>
            <a:r>
              <a:rPr lang="en-CA" b="1" dirty="0"/>
              <a:t> </a:t>
            </a:r>
          </a:p>
          <a:p>
            <a:r>
              <a:rPr lang="en-CA" b="1" dirty="0" err="1"/>
              <a:t>en</a:t>
            </a:r>
            <a:r>
              <a:rPr lang="en-CA" b="1" dirty="0"/>
              <a:t> date du 1er </a:t>
            </a:r>
            <a:r>
              <a:rPr lang="en-CA" b="1" dirty="0" err="1"/>
              <a:t>juin</a:t>
            </a:r>
            <a:r>
              <a:rPr lang="en-CA" b="1" dirty="0"/>
              <a:t> 2023</a:t>
            </a:r>
          </a:p>
        </p:txBody>
      </p:sp>
      <p:sp>
        <p:nvSpPr>
          <p:cNvPr id="11" name="TextBox 10"/>
          <p:cNvSpPr txBox="1"/>
          <p:nvPr/>
        </p:nvSpPr>
        <p:spPr>
          <a:xfrm>
            <a:off x="7360221" y="947239"/>
            <a:ext cx="3993579" cy="646331"/>
          </a:xfrm>
          <a:prstGeom prst="rect">
            <a:avLst/>
          </a:prstGeom>
          <a:noFill/>
        </p:spPr>
        <p:txBody>
          <a:bodyPr wrap="square" rtlCol="0">
            <a:spAutoFit/>
          </a:bodyPr>
          <a:lstStyle/>
          <a:p>
            <a:r>
              <a:rPr lang="en-CA" b="1" dirty="0"/>
              <a:t>Zones de </a:t>
            </a:r>
            <a:r>
              <a:rPr lang="en-CA" b="1" dirty="0" err="1"/>
              <a:t>contrôle</a:t>
            </a:r>
            <a:r>
              <a:rPr lang="en-CA" b="1" dirty="0"/>
              <a:t> </a:t>
            </a:r>
            <a:r>
              <a:rPr lang="en-CA" b="1" dirty="0" err="1"/>
              <a:t>primaire</a:t>
            </a:r>
            <a:r>
              <a:rPr lang="en-CA" b="1" dirty="0"/>
              <a:t> </a:t>
            </a:r>
            <a:r>
              <a:rPr lang="en-CA" b="1" dirty="0" err="1"/>
              <a:t>actifs</a:t>
            </a:r>
            <a:r>
              <a:rPr lang="en-CA" b="1" dirty="0"/>
              <a:t> et </a:t>
            </a:r>
            <a:r>
              <a:rPr lang="en-CA" b="1" dirty="0" err="1"/>
              <a:t>résolus</a:t>
            </a:r>
            <a:r>
              <a:rPr lang="en-CA" b="1" dirty="0"/>
              <a:t> </a:t>
            </a:r>
            <a:r>
              <a:rPr lang="en-CA" b="1" dirty="0" err="1"/>
              <a:t>en</a:t>
            </a:r>
            <a:r>
              <a:rPr lang="en-CA" b="1" dirty="0"/>
              <a:t> date du 1er </a:t>
            </a:r>
            <a:r>
              <a:rPr lang="en-CA" b="1" dirty="0" err="1"/>
              <a:t>juin</a:t>
            </a:r>
            <a:r>
              <a:rPr lang="en-CA" b="1" dirty="0"/>
              <a:t> 2023 </a:t>
            </a:r>
          </a:p>
        </p:txBody>
      </p:sp>
      <p:sp>
        <p:nvSpPr>
          <p:cNvPr id="12" name="Rectangle 11"/>
          <p:cNvSpPr/>
          <p:nvPr/>
        </p:nvSpPr>
        <p:spPr>
          <a:xfrm>
            <a:off x="2552533" y="245245"/>
            <a:ext cx="7193444" cy="369332"/>
          </a:xfrm>
          <a:prstGeom prst="rect">
            <a:avLst/>
          </a:prstGeom>
        </p:spPr>
        <p:txBody>
          <a:bodyPr wrap="none">
            <a:spAutoFit/>
          </a:bodyPr>
          <a:lstStyle/>
          <a:p>
            <a:r>
              <a:rPr lang="en-CA" b="1" dirty="0" err="1"/>
              <a:t>Lieux</a:t>
            </a:r>
            <a:r>
              <a:rPr lang="en-CA" b="1" dirty="0"/>
              <a:t> </a:t>
            </a:r>
            <a:r>
              <a:rPr lang="en-CA" b="1" dirty="0" err="1"/>
              <a:t>infectés</a:t>
            </a:r>
            <a:r>
              <a:rPr lang="en-CA" b="1" dirty="0"/>
              <a:t> et zones de </a:t>
            </a:r>
            <a:r>
              <a:rPr lang="en-CA" b="1" dirty="0" err="1"/>
              <a:t>contrôle</a:t>
            </a:r>
            <a:r>
              <a:rPr lang="en-CA" b="1" dirty="0"/>
              <a:t> </a:t>
            </a:r>
            <a:r>
              <a:rPr lang="en-CA" b="1" dirty="0" err="1"/>
              <a:t>primaire</a:t>
            </a:r>
            <a:r>
              <a:rPr lang="en-CA" b="1" dirty="0"/>
              <a:t> </a:t>
            </a:r>
            <a:r>
              <a:rPr lang="en-CA" b="1" dirty="0" err="1"/>
              <a:t>actuels</a:t>
            </a:r>
            <a:r>
              <a:rPr lang="en-CA" b="1" dirty="0"/>
              <a:t> pour </a:t>
            </a:r>
            <a:r>
              <a:rPr lang="en-CA" b="1" dirty="0" err="1"/>
              <a:t>l’IAHP</a:t>
            </a:r>
            <a:r>
              <a:rPr lang="en-CA" b="1" dirty="0"/>
              <a:t> au Canada</a:t>
            </a:r>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776872"/>
            <a:ext cx="6149255" cy="4611941"/>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19800" y="1993044"/>
            <a:ext cx="5861025" cy="4395769"/>
          </a:xfrm>
        </p:spPr>
      </p:pic>
    </p:spTree>
    <p:extLst>
      <p:ext uri="{BB962C8B-B14F-4D97-AF65-F5344CB8AC3E}">
        <p14:creationId xmlns:p14="http://schemas.microsoft.com/office/powerpoint/2010/main" val="260604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7400" y="212706"/>
            <a:ext cx="8229600" cy="792162"/>
          </a:xfrm>
        </p:spPr>
        <p:txBody>
          <a:bodyPr>
            <a:normAutofit fontScale="90000"/>
          </a:bodyPr>
          <a:lstStyle/>
          <a:p>
            <a:r>
              <a:rPr lang="fr-CA" sz="3200" b="1" dirty="0"/>
              <a:t>Mutation </a:t>
            </a:r>
            <a:r>
              <a:rPr lang="en-CA" sz="3200" b="1" dirty="0"/>
              <a:t>E627K </a:t>
            </a:r>
            <a:r>
              <a:rPr lang="fr-CA" sz="3200" b="1" dirty="0"/>
              <a:t>sur </a:t>
            </a:r>
            <a:r>
              <a:rPr lang="en-CA" sz="3200" b="1" dirty="0"/>
              <a:t>PB2 </a:t>
            </a:r>
            <a:br>
              <a:rPr lang="en-CA" sz="3200" b="1" dirty="0"/>
            </a:br>
            <a:r>
              <a:rPr lang="fr-CA" sz="2200" b="1" dirty="0"/>
              <a:t>Connu pour faciliter l'adaptation chez les mammifères</a:t>
            </a:r>
            <a:endParaRPr lang="fr-CA" sz="3200" b="1" dirty="0"/>
          </a:p>
        </p:txBody>
      </p:sp>
      <p:pic>
        <p:nvPicPr>
          <p:cNvPr id="4" name="Picture 2" descr="https://www.researchgate.net/publication/334662980/figure/fig1/AS:920405862801408@1596453266608/Structure-of-influenza-A-viruses-Influenza-A-viruses-are-composed-of-8-gene-segments-and.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5434"/>
          <a:stretch/>
        </p:blipFill>
        <p:spPr bwMode="auto">
          <a:xfrm>
            <a:off x="1674692" y="1752600"/>
            <a:ext cx="3202109" cy="269470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705609" y="1447801"/>
            <a:ext cx="5999922" cy="4524315"/>
          </a:xfrm>
          <a:prstGeom prst="rect">
            <a:avLst/>
          </a:prstGeom>
          <a:noFill/>
        </p:spPr>
        <p:txBody>
          <a:bodyPr wrap="square" rtlCol="0">
            <a:spAutoFit/>
          </a:bodyPr>
          <a:lstStyle/>
          <a:p>
            <a:pPr eaLnBrk="1" fontAlgn="auto" hangingPunct="1">
              <a:spcBef>
                <a:spcPts val="0"/>
              </a:spcBef>
              <a:spcAft>
                <a:spcPts val="0"/>
              </a:spcAft>
            </a:pPr>
            <a:r>
              <a:rPr lang="en-CA" sz="2400" dirty="0" err="1">
                <a:solidFill>
                  <a:prstClr val="black"/>
                </a:solidFill>
                <a:latin typeface="Calibri"/>
              </a:rPr>
              <a:t>Détecté</a:t>
            </a:r>
            <a:r>
              <a:rPr lang="en-CA" sz="2400" dirty="0">
                <a:solidFill>
                  <a:prstClr val="black"/>
                </a:solidFill>
                <a:latin typeface="Calibri"/>
              </a:rPr>
              <a:t> chez:</a:t>
            </a:r>
          </a:p>
          <a:p>
            <a:pPr marL="457200" indent="-457200" eaLnBrk="1" fontAlgn="auto" hangingPunct="1">
              <a:spcBef>
                <a:spcPts val="0"/>
              </a:spcBef>
              <a:spcAft>
                <a:spcPts val="0"/>
              </a:spcAft>
              <a:buFont typeface="Arial" panose="020B0604020202020204" pitchFamily="34" charset="0"/>
              <a:buChar char="•"/>
            </a:pPr>
            <a:r>
              <a:rPr lang="en-CA" sz="2400" dirty="0">
                <a:solidFill>
                  <a:prstClr val="black"/>
                </a:solidFill>
                <a:latin typeface="Calibri"/>
              </a:rPr>
              <a:t>13 </a:t>
            </a:r>
            <a:r>
              <a:rPr lang="en-CA" sz="2400" dirty="0" err="1">
                <a:solidFill>
                  <a:prstClr val="black"/>
                </a:solidFill>
                <a:latin typeface="Calibri"/>
              </a:rPr>
              <a:t>mammifères</a:t>
            </a:r>
            <a:endParaRPr lang="en-CA" sz="2400" dirty="0">
              <a:solidFill>
                <a:prstClr val="black"/>
              </a:solidFill>
              <a:latin typeface="Calibri"/>
            </a:endParaRPr>
          </a:p>
          <a:p>
            <a:pPr marL="1371600" lvl="2" indent="-457200" eaLnBrk="1" fontAlgn="auto" hangingPunct="1">
              <a:spcBef>
                <a:spcPts val="0"/>
              </a:spcBef>
              <a:spcAft>
                <a:spcPts val="0"/>
              </a:spcAft>
              <a:buSzPct val="80000"/>
              <a:buFont typeface="Wingdings" panose="05000000000000000000" pitchFamily="2" charset="2"/>
              <a:buChar char="Ø"/>
            </a:pPr>
            <a:r>
              <a:rPr lang="en-CA" sz="2400" dirty="0" err="1">
                <a:solidFill>
                  <a:prstClr val="black"/>
                </a:solidFill>
                <a:latin typeface="Calibri"/>
              </a:rPr>
              <a:t>Renards</a:t>
            </a:r>
            <a:r>
              <a:rPr lang="en-CA" sz="2400" dirty="0">
                <a:solidFill>
                  <a:prstClr val="black"/>
                </a:solidFill>
                <a:latin typeface="Calibri"/>
              </a:rPr>
              <a:t> (4)</a:t>
            </a:r>
          </a:p>
          <a:p>
            <a:pPr marL="1371600" lvl="2" indent="-457200" eaLnBrk="1" fontAlgn="auto" hangingPunct="1">
              <a:spcBef>
                <a:spcPts val="0"/>
              </a:spcBef>
              <a:spcAft>
                <a:spcPts val="0"/>
              </a:spcAft>
              <a:buSzPct val="80000"/>
              <a:buFont typeface="Wingdings" panose="05000000000000000000" pitchFamily="2" charset="2"/>
              <a:buChar char="Ø"/>
            </a:pPr>
            <a:r>
              <a:rPr lang="en-CA" sz="2400" dirty="0" err="1">
                <a:solidFill>
                  <a:prstClr val="black"/>
                </a:solidFill>
                <a:latin typeface="Calibri"/>
              </a:rPr>
              <a:t>Mouffettes</a:t>
            </a:r>
            <a:r>
              <a:rPr lang="en-CA" sz="2400" dirty="0">
                <a:solidFill>
                  <a:prstClr val="black"/>
                </a:solidFill>
                <a:latin typeface="Calibri"/>
              </a:rPr>
              <a:t> (2)</a:t>
            </a:r>
          </a:p>
          <a:p>
            <a:pPr marL="1371600" lvl="2" indent="-457200" eaLnBrk="1" fontAlgn="auto" hangingPunct="1">
              <a:spcBef>
                <a:spcPts val="0"/>
              </a:spcBef>
              <a:spcAft>
                <a:spcPts val="0"/>
              </a:spcAft>
              <a:buSzPct val="80000"/>
              <a:buFont typeface="Wingdings" panose="05000000000000000000" pitchFamily="2" charset="2"/>
              <a:buChar char="Ø"/>
            </a:pPr>
            <a:r>
              <a:rPr lang="en-CA" sz="2400" dirty="0" err="1">
                <a:solidFill>
                  <a:prstClr val="black"/>
                </a:solidFill>
                <a:latin typeface="Calibri"/>
              </a:rPr>
              <a:t>Phoques</a:t>
            </a:r>
            <a:r>
              <a:rPr lang="en-CA" sz="2400" dirty="0">
                <a:solidFill>
                  <a:prstClr val="black"/>
                </a:solidFill>
                <a:latin typeface="Calibri"/>
              </a:rPr>
              <a:t> </a:t>
            </a:r>
            <a:r>
              <a:rPr lang="en-CA" sz="2400" dirty="0" err="1">
                <a:solidFill>
                  <a:prstClr val="black"/>
                </a:solidFill>
                <a:latin typeface="Calibri"/>
              </a:rPr>
              <a:t>communs</a:t>
            </a:r>
            <a:r>
              <a:rPr lang="en-CA" sz="2400" dirty="0">
                <a:solidFill>
                  <a:prstClr val="black"/>
                </a:solidFill>
                <a:latin typeface="Calibri"/>
              </a:rPr>
              <a:t>(6)</a:t>
            </a:r>
          </a:p>
          <a:p>
            <a:pPr marL="1371600" lvl="2" indent="-457200" eaLnBrk="1" fontAlgn="auto" hangingPunct="1">
              <a:spcBef>
                <a:spcPts val="0"/>
              </a:spcBef>
              <a:spcAft>
                <a:spcPts val="0"/>
              </a:spcAft>
              <a:buSzPct val="80000"/>
              <a:buFont typeface="Wingdings" panose="05000000000000000000" pitchFamily="2" charset="2"/>
              <a:buChar char="Ø"/>
            </a:pPr>
            <a:r>
              <a:rPr lang="en-CA" sz="2400" dirty="0">
                <a:solidFill>
                  <a:prstClr val="black"/>
                </a:solidFill>
                <a:latin typeface="Calibri"/>
              </a:rPr>
              <a:t>Raton </a:t>
            </a:r>
            <a:r>
              <a:rPr lang="en-CA" sz="2400" dirty="0" err="1">
                <a:solidFill>
                  <a:prstClr val="black"/>
                </a:solidFill>
                <a:latin typeface="Calibri"/>
              </a:rPr>
              <a:t>laveur</a:t>
            </a:r>
            <a:r>
              <a:rPr lang="en-CA" sz="2400" dirty="0">
                <a:solidFill>
                  <a:prstClr val="black"/>
                </a:solidFill>
                <a:latin typeface="Calibri"/>
              </a:rPr>
              <a:t> (1)</a:t>
            </a:r>
          </a:p>
          <a:p>
            <a:pPr marL="457200" indent="-457200" eaLnBrk="1" fontAlgn="auto" hangingPunct="1">
              <a:spcBef>
                <a:spcPts val="0"/>
              </a:spcBef>
              <a:spcAft>
                <a:spcPts val="0"/>
              </a:spcAft>
              <a:buFont typeface="Arial" panose="020B0604020202020204" pitchFamily="34" charset="0"/>
              <a:buChar char="•"/>
            </a:pPr>
            <a:r>
              <a:rPr lang="en-CA" sz="2400" dirty="0">
                <a:solidFill>
                  <a:prstClr val="black"/>
                </a:solidFill>
                <a:latin typeface="Calibri"/>
              </a:rPr>
              <a:t>5 </a:t>
            </a:r>
            <a:r>
              <a:rPr lang="en-CA" sz="2400" dirty="0" err="1">
                <a:solidFill>
                  <a:prstClr val="black"/>
                </a:solidFill>
                <a:latin typeface="Calibri"/>
              </a:rPr>
              <a:t>oiseaux</a:t>
            </a:r>
            <a:r>
              <a:rPr lang="en-CA" sz="2400" dirty="0">
                <a:solidFill>
                  <a:prstClr val="black"/>
                </a:solidFill>
                <a:latin typeface="Calibri"/>
              </a:rPr>
              <a:t> de </a:t>
            </a:r>
            <a:r>
              <a:rPr lang="en-CA" sz="2400" dirty="0" err="1">
                <a:solidFill>
                  <a:prstClr val="black"/>
                </a:solidFill>
                <a:latin typeface="Calibri"/>
              </a:rPr>
              <a:t>proie</a:t>
            </a:r>
            <a:r>
              <a:rPr lang="en-CA" sz="2400" dirty="0">
                <a:solidFill>
                  <a:prstClr val="black"/>
                </a:solidFill>
                <a:latin typeface="Calibri"/>
              </a:rPr>
              <a:t> </a:t>
            </a:r>
            <a:r>
              <a:rPr lang="en-CA" sz="2400" dirty="0" err="1">
                <a:solidFill>
                  <a:prstClr val="black"/>
                </a:solidFill>
                <a:latin typeface="Calibri"/>
              </a:rPr>
              <a:t>sauvages</a:t>
            </a:r>
            <a:endParaRPr lang="en-CA" sz="2400" dirty="0">
              <a:solidFill>
                <a:prstClr val="black"/>
              </a:solidFill>
              <a:latin typeface="Calibri"/>
            </a:endParaRPr>
          </a:p>
          <a:p>
            <a:pPr marL="457200" indent="-457200" eaLnBrk="1" fontAlgn="auto" hangingPunct="1">
              <a:spcBef>
                <a:spcPts val="0"/>
              </a:spcBef>
              <a:spcAft>
                <a:spcPts val="0"/>
              </a:spcAft>
              <a:buFont typeface="Arial" panose="020B0604020202020204" pitchFamily="34" charset="0"/>
              <a:buChar char="•"/>
            </a:pPr>
            <a:r>
              <a:rPr lang="en-CA" sz="2400" dirty="0">
                <a:solidFill>
                  <a:prstClr val="black"/>
                </a:solidFill>
                <a:latin typeface="Calibri"/>
              </a:rPr>
              <a:t>13 </a:t>
            </a:r>
            <a:r>
              <a:rPr lang="en-CA" sz="2400" dirty="0" err="1">
                <a:solidFill>
                  <a:prstClr val="black"/>
                </a:solidFill>
                <a:latin typeface="Calibri"/>
              </a:rPr>
              <a:t>fermes</a:t>
            </a:r>
            <a:r>
              <a:rPr lang="en-CA" sz="2400" dirty="0">
                <a:solidFill>
                  <a:prstClr val="black"/>
                </a:solidFill>
                <a:latin typeface="Calibri"/>
              </a:rPr>
              <a:t> de volaille</a:t>
            </a:r>
          </a:p>
          <a:p>
            <a:pPr marL="914400" lvl="1" indent="-457200" eaLnBrk="1" fontAlgn="auto" hangingPunct="1">
              <a:spcBef>
                <a:spcPts val="0"/>
              </a:spcBef>
              <a:spcAft>
                <a:spcPts val="0"/>
              </a:spcAft>
              <a:buFont typeface="Arial" panose="020B0604020202020204" pitchFamily="34" charset="0"/>
              <a:buChar char="•"/>
            </a:pPr>
            <a:r>
              <a:rPr lang="en-CA" sz="2400" dirty="0">
                <a:solidFill>
                  <a:prstClr val="black"/>
                </a:solidFill>
                <a:latin typeface="Calibri"/>
              </a:rPr>
              <a:t>12 </a:t>
            </a:r>
            <a:r>
              <a:rPr lang="en-CA" sz="2400" dirty="0" err="1">
                <a:solidFill>
                  <a:prstClr val="black"/>
                </a:solidFill>
                <a:latin typeface="Calibri"/>
              </a:rPr>
              <a:t>fermes</a:t>
            </a:r>
            <a:r>
              <a:rPr lang="en-CA" sz="2400" dirty="0">
                <a:solidFill>
                  <a:prstClr val="black"/>
                </a:solidFill>
                <a:latin typeface="Calibri"/>
              </a:rPr>
              <a:t> </a:t>
            </a:r>
            <a:r>
              <a:rPr lang="en-CA" sz="2400" dirty="0" err="1">
                <a:solidFill>
                  <a:prstClr val="black"/>
                </a:solidFill>
                <a:latin typeface="Calibri"/>
              </a:rPr>
              <a:t>commerciales</a:t>
            </a:r>
            <a:r>
              <a:rPr lang="en-CA" sz="2400" dirty="0">
                <a:solidFill>
                  <a:prstClr val="black"/>
                </a:solidFill>
                <a:latin typeface="Calibri"/>
              </a:rPr>
              <a:t> du QC:  canard (4), </a:t>
            </a:r>
            <a:r>
              <a:rPr lang="en-CA" sz="2400" dirty="0" err="1">
                <a:solidFill>
                  <a:prstClr val="black"/>
                </a:solidFill>
                <a:latin typeface="Calibri"/>
              </a:rPr>
              <a:t>dinde</a:t>
            </a:r>
            <a:r>
              <a:rPr lang="en-CA" sz="2400" dirty="0">
                <a:solidFill>
                  <a:prstClr val="black"/>
                </a:solidFill>
                <a:latin typeface="Calibri"/>
              </a:rPr>
              <a:t> (4), </a:t>
            </a:r>
            <a:r>
              <a:rPr lang="en-CA" sz="2400" dirty="0" err="1">
                <a:solidFill>
                  <a:prstClr val="black"/>
                </a:solidFill>
                <a:latin typeface="Calibri"/>
              </a:rPr>
              <a:t>reproducteurs</a:t>
            </a:r>
            <a:r>
              <a:rPr lang="en-CA" sz="2400" dirty="0">
                <a:solidFill>
                  <a:prstClr val="black"/>
                </a:solidFill>
                <a:latin typeface="Calibri"/>
              </a:rPr>
              <a:t> (2), </a:t>
            </a:r>
            <a:r>
              <a:rPr lang="en-CA" sz="2400" dirty="0" err="1">
                <a:solidFill>
                  <a:prstClr val="black"/>
                </a:solidFill>
                <a:latin typeface="Calibri"/>
              </a:rPr>
              <a:t>pondeuses</a:t>
            </a:r>
            <a:r>
              <a:rPr lang="en-CA" sz="2400" dirty="0">
                <a:solidFill>
                  <a:prstClr val="black"/>
                </a:solidFill>
                <a:latin typeface="Calibri"/>
              </a:rPr>
              <a:t> (1), broiler (1)</a:t>
            </a:r>
          </a:p>
          <a:p>
            <a:pPr marL="914400" lvl="1" indent="-457200" eaLnBrk="1" fontAlgn="auto" hangingPunct="1">
              <a:spcBef>
                <a:spcPts val="0"/>
              </a:spcBef>
              <a:spcAft>
                <a:spcPts val="0"/>
              </a:spcAft>
              <a:buFont typeface="Arial" panose="020B0604020202020204" pitchFamily="34" charset="0"/>
              <a:buChar char="•"/>
            </a:pPr>
            <a:r>
              <a:rPr lang="en-CA" sz="2400" dirty="0">
                <a:solidFill>
                  <a:prstClr val="black"/>
                </a:solidFill>
                <a:latin typeface="Calibri"/>
              </a:rPr>
              <a:t>1 </a:t>
            </a:r>
            <a:r>
              <a:rPr lang="en-CA" sz="2400" dirty="0" err="1">
                <a:solidFill>
                  <a:prstClr val="black"/>
                </a:solidFill>
                <a:latin typeface="Calibri"/>
              </a:rPr>
              <a:t>ferme</a:t>
            </a:r>
            <a:r>
              <a:rPr lang="en-CA" sz="2400" dirty="0">
                <a:solidFill>
                  <a:prstClr val="black"/>
                </a:solidFill>
                <a:latin typeface="Calibri"/>
              </a:rPr>
              <a:t> </a:t>
            </a:r>
            <a:r>
              <a:rPr lang="en-CA" sz="2400" dirty="0" err="1">
                <a:solidFill>
                  <a:prstClr val="black"/>
                </a:solidFill>
                <a:latin typeface="Calibri"/>
              </a:rPr>
              <a:t>commerciale</a:t>
            </a:r>
            <a:r>
              <a:rPr lang="en-CA" sz="2400" dirty="0">
                <a:solidFill>
                  <a:prstClr val="black"/>
                </a:solidFill>
                <a:latin typeface="Calibri"/>
              </a:rPr>
              <a:t> </a:t>
            </a:r>
            <a:r>
              <a:rPr lang="en-CA" sz="2400" dirty="0" err="1">
                <a:solidFill>
                  <a:prstClr val="black"/>
                </a:solidFill>
                <a:latin typeface="Calibri"/>
              </a:rPr>
              <a:t>en</a:t>
            </a:r>
            <a:r>
              <a:rPr lang="en-CA" sz="2400" dirty="0">
                <a:solidFill>
                  <a:prstClr val="black"/>
                </a:solidFill>
                <a:latin typeface="Calibri"/>
              </a:rPr>
              <a:t> ON: </a:t>
            </a:r>
            <a:r>
              <a:rPr lang="en-CA" sz="2400" dirty="0" err="1">
                <a:solidFill>
                  <a:prstClr val="black"/>
                </a:solidFill>
                <a:latin typeface="Calibri"/>
              </a:rPr>
              <a:t>dinde</a:t>
            </a:r>
            <a:endParaRPr lang="en-CA" sz="2400" dirty="0">
              <a:solidFill>
                <a:prstClr val="black"/>
              </a:solidFill>
              <a:latin typeface="Calibri"/>
            </a:endParaRPr>
          </a:p>
        </p:txBody>
      </p:sp>
      <p:sp>
        <p:nvSpPr>
          <p:cNvPr id="7" name="Espace réservé du numéro de diapositive 8"/>
          <p:cNvSpPr>
            <a:spLocks noGrp="1"/>
          </p:cNvSpPr>
          <p:nvPr>
            <p:ph type="sldNum" sz="quarter" idx="12"/>
          </p:nvPr>
        </p:nvSpPr>
        <p:spPr>
          <a:xfrm>
            <a:off x="8529735" y="6492876"/>
            <a:ext cx="2133600" cy="365125"/>
          </a:xfrm>
        </p:spPr>
        <p:txBody>
          <a:bodyPr/>
          <a:lstStyle/>
          <a:p>
            <a:pPr eaLnBrk="1" fontAlgn="auto" hangingPunct="1">
              <a:spcBef>
                <a:spcPts val="0"/>
              </a:spcBef>
              <a:spcAft>
                <a:spcPts val="0"/>
              </a:spcAft>
            </a:pPr>
            <a:fld id="{D0CD16D2-284F-4494-A8F6-B8044F189D23}" type="slidenum">
              <a:rPr lang="en-CA">
                <a:solidFill>
                  <a:prstClr val="white"/>
                </a:solidFill>
              </a:rPr>
              <a:pPr eaLnBrk="1" fontAlgn="auto" hangingPunct="1">
                <a:spcBef>
                  <a:spcPts val="0"/>
                </a:spcBef>
                <a:spcAft>
                  <a:spcPts val="0"/>
                </a:spcAft>
              </a:pPr>
              <a:t>20</a:t>
            </a:fld>
            <a:endParaRPr lang="en-CA" dirty="0">
              <a:solidFill>
                <a:prstClr val="white"/>
              </a:solidFill>
            </a:endParaRPr>
          </a:p>
        </p:txBody>
      </p:sp>
      <p:sp>
        <p:nvSpPr>
          <p:cNvPr id="6" name="ZoneTexte 5"/>
          <p:cNvSpPr txBox="1"/>
          <p:nvPr/>
        </p:nvSpPr>
        <p:spPr>
          <a:xfrm>
            <a:off x="5562600" y="6230381"/>
            <a:ext cx="4440382" cy="369332"/>
          </a:xfrm>
          <a:prstGeom prst="rect">
            <a:avLst/>
          </a:prstGeom>
          <a:solidFill>
            <a:schemeClr val="bg1">
              <a:lumMod val="85000"/>
            </a:schemeClr>
          </a:solidFill>
        </p:spPr>
        <p:txBody>
          <a:bodyPr wrap="square" rtlCol="0">
            <a:spAutoFit/>
          </a:bodyPr>
          <a:lstStyle/>
          <a:p>
            <a:pPr algn="ctr" eaLnBrk="1" fontAlgn="auto" hangingPunct="1">
              <a:spcBef>
                <a:spcPts val="0"/>
              </a:spcBef>
              <a:spcAft>
                <a:spcPts val="0"/>
              </a:spcAft>
            </a:pPr>
            <a:r>
              <a:rPr lang="en-CA" dirty="0">
                <a:solidFill>
                  <a:prstClr val="black"/>
                </a:solidFill>
                <a:latin typeface="Calibri"/>
                <a:sym typeface="Symbol" panose="05050102010706020507" pitchFamily="18" charset="2"/>
              </a:rPr>
              <a:t>Source de </a:t>
            </a:r>
            <a:r>
              <a:rPr lang="en-CA" dirty="0" err="1">
                <a:solidFill>
                  <a:prstClr val="black"/>
                </a:solidFill>
                <a:latin typeface="Calibri"/>
                <a:sym typeface="Symbol" panose="05050102010706020507" pitchFamily="18" charset="2"/>
              </a:rPr>
              <a:t>l’introduction</a:t>
            </a:r>
            <a:r>
              <a:rPr lang="en-CA" dirty="0">
                <a:solidFill>
                  <a:prstClr val="black"/>
                </a:solidFill>
                <a:latin typeface="Calibri"/>
                <a:sym typeface="Symbol" panose="05050102010706020507" pitchFamily="18" charset="2"/>
              </a:rPr>
              <a:t> = </a:t>
            </a:r>
            <a:r>
              <a:rPr lang="en-CA" dirty="0" err="1">
                <a:solidFill>
                  <a:prstClr val="black"/>
                </a:solidFill>
                <a:latin typeface="Calibri"/>
                <a:sym typeface="Symbol" panose="05050102010706020507" pitchFamily="18" charset="2"/>
              </a:rPr>
              <a:t>charognards</a:t>
            </a:r>
            <a:r>
              <a:rPr lang="en-CA" dirty="0">
                <a:solidFill>
                  <a:prstClr val="black"/>
                </a:solidFill>
                <a:latin typeface="Calibri"/>
                <a:sym typeface="Symbol" panose="05050102010706020507" pitchFamily="18" charset="2"/>
              </a:rPr>
              <a:t>?</a:t>
            </a:r>
            <a:endParaRPr lang="en-CA" dirty="0">
              <a:solidFill>
                <a:prstClr val="black"/>
              </a:solidFill>
              <a:latin typeface="Calibri"/>
            </a:endParaRPr>
          </a:p>
        </p:txBody>
      </p:sp>
    </p:spTree>
    <p:extLst>
      <p:ext uri="{BB962C8B-B14F-4D97-AF65-F5344CB8AC3E}">
        <p14:creationId xmlns:p14="http://schemas.microsoft.com/office/powerpoint/2010/main" val="241943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69668" y="904987"/>
            <a:ext cx="5157787" cy="823912"/>
          </a:xfrm>
        </p:spPr>
        <p:txBody>
          <a:bodyPr/>
          <a:lstStyle/>
          <a:p>
            <a:r>
              <a:rPr lang="en-CA" dirty="0">
                <a:hlinkClick r:id="rId3"/>
              </a:rPr>
              <a:t>CEZD </a:t>
            </a:r>
            <a:r>
              <a:rPr lang="en-CA" dirty="0" err="1">
                <a:hlinkClick r:id="rId3"/>
              </a:rPr>
              <a:t>Infobulletin</a:t>
            </a:r>
            <a:r>
              <a:rPr lang="en-CA" dirty="0">
                <a:hlinkClick r:id="rId3"/>
              </a:rPr>
              <a:t>: Understanding the Zoonotic Potential of HPAI</a:t>
            </a:r>
            <a:endParaRPr lang="en-CA" dirty="0"/>
          </a:p>
        </p:txBody>
      </p:sp>
      <p:sp>
        <p:nvSpPr>
          <p:cNvPr id="6" name="Content Placeholder 5"/>
          <p:cNvSpPr>
            <a:spLocks noGrp="1"/>
          </p:cNvSpPr>
          <p:nvPr>
            <p:ph sz="half" idx="2"/>
          </p:nvPr>
        </p:nvSpPr>
        <p:spPr>
          <a:xfrm>
            <a:off x="478280" y="2009776"/>
            <a:ext cx="5157787" cy="3684588"/>
          </a:xfrm>
        </p:spPr>
        <p:txBody>
          <a:bodyPr/>
          <a:lstStyle/>
          <a:p>
            <a:r>
              <a:rPr lang="fr-CA" dirty="0"/>
              <a:t>Créé pour aider les professionnels à comprendre les changements qui doivent se produire pour que l’</a:t>
            </a:r>
            <a:r>
              <a:rPr lang="fr-CA" dirty="0" err="1"/>
              <a:t>IAv</a:t>
            </a:r>
            <a:r>
              <a:rPr lang="fr-CA" dirty="0"/>
              <a:t> puisse infecter l'homme (dans un langage vulgarisé).</a:t>
            </a:r>
          </a:p>
          <a:p>
            <a:r>
              <a:rPr lang="en-CA" dirty="0"/>
              <a:t>Disponible </a:t>
            </a:r>
            <a:r>
              <a:rPr lang="en-CA" dirty="0" err="1"/>
              <a:t>en</a:t>
            </a:r>
            <a:r>
              <a:rPr lang="en-CA" dirty="0"/>
              <a:t> </a:t>
            </a:r>
            <a:r>
              <a:rPr lang="en-CA" dirty="0" err="1"/>
              <a:t>anglais</a:t>
            </a:r>
            <a:r>
              <a:rPr lang="en-CA" dirty="0"/>
              <a:t> et </a:t>
            </a:r>
            <a:r>
              <a:rPr lang="en-CA" dirty="0" err="1"/>
              <a:t>en</a:t>
            </a:r>
            <a:r>
              <a:rPr lang="en-CA" dirty="0"/>
              <a:t> </a:t>
            </a:r>
            <a:r>
              <a:rPr lang="en-CA" dirty="0" err="1"/>
              <a:t>français</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21</a:t>
            </a:fld>
            <a:endParaRPr lang="en-US"/>
          </a:p>
        </p:txBody>
      </p:sp>
      <p:pic>
        <p:nvPicPr>
          <p:cNvPr id="12" name="Content Placeholder 11"/>
          <p:cNvPicPr>
            <a:picLocks noGrp="1" noChangeAspect="1"/>
          </p:cNvPicPr>
          <p:nvPr>
            <p:ph sz="quarter" idx="4"/>
          </p:nvPr>
        </p:nvPicPr>
        <p:blipFill>
          <a:blip r:embed="rId4"/>
          <a:stretch>
            <a:fillRect/>
          </a:stretch>
        </p:blipFill>
        <p:spPr>
          <a:xfrm>
            <a:off x="6628342" y="245910"/>
            <a:ext cx="4725458" cy="6293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671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a:t>Influenza </a:t>
            </a:r>
            <a:r>
              <a:rPr lang="en-CA" dirty="0" err="1"/>
              <a:t>aviaire</a:t>
            </a:r>
            <a:r>
              <a:rPr lang="en-CA" dirty="0"/>
              <a:t> H5N1 dans la </a:t>
            </a:r>
            <a:r>
              <a:rPr lang="en-CA" dirty="0" err="1"/>
              <a:t>faune</a:t>
            </a:r>
            <a:endParaRPr lang="en-US" dirty="0"/>
          </a:p>
        </p:txBody>
      </p:sp>
      <p:sp>
        <p:nvSpPr>
          <p:cNvPr id="8" name="Content Placeholder 7"/>
          <p:cNvSpPr>
            <a:spLocks noGrp="1"/>
          </p:cNvSpPr>
          <p:nvPr>
            <p:ph sz="half" idx="2"/>
          </p:nvPr>
        </p:nvSpPr>
        <p:spPr>
          <a:xfrm>
            <a:off x="8610600" y="1690454"/>
            <a:ext cx="3301316" cy="3917946"/>
          </a:xfrm>
        </p:spPr>
        <p:txBody>
          <a:bodyPr/>
          <a:lstStyle/>
          <a:p>
            <a:r>
              <a:rPr lang="en-CA" sz="2400" dirty="0"/>
              <a:t>H5N5 </a:t>
            </a:r>
            <a:r>
              <a:rPr lang="en-CA" sz="2400" dirty="0" err="1"/>
              <a:t>entièrement</a:t>
            </a:r>
            <a:r>
              <a:rPr lang="en-CA" sz="2400" dirty="0"/>
              <a:t> </a:t>
            </a:r>
            <a:r>
              <a:rPr lang="en-CA" sz="2400" dirty="0" err="1"/>
              <a:t>eurasien</a:t>
            </a:r>
            <a:r>
              <a:rPr lang="en-CA" sz="2400" dirty="0"/>
              <a:t> chez un </a:t>
            </a:r>
            <a:r>
              <a:rPr lang="en-CA" sz="2400" dirty="0" err="1"/>
              <a:t>raton</a:t>
            </a:r>
            <a:r>
              <a:rPr lang="en-CA" sz="2400" dirty="0"/>
              <a:t> </a:t>
            </a:r>
            <a:r>
              <a:rPr lang="en-CA" sz="2400" dirty="0" err="1"/>
              <a:t>laveur</a:t>
            </a:r>
            <a:r>
              <a:rPr lang="en-CA" sz="2400" dirty="0"/>
              <a:t> et </a:t>
            </a:r>
            <a:r>
              <a:rPr lang="en-CA" sz="2400" dirty="0" err="1"/>
              <a:t>une</a:t>
            </a:r>
            <a:r>
              <a:rPr lang="en-CA" sz="2400" dirty="0"/>
              <a:t> </a:t>
            </a:r>
            <a:r>
              <a:rPr lang="en-CA" sz="2400" dirty="0" err="1"/>
              <a:t>buse</a:t>
            </a:r>
            <a:r>
              <a:rPr lang="en-CA" sz="2400" dirty="0"/>
              <a:t> à queue </a:t>
            </a:r>
            <a:r>
              <a:rPr lang="en-CA" sz="2400" dirty="0" err="1"/>
              <a:t>rousse</a:t>
            </a:r>
            <a:r>
              <a:rPr lang="en-CA" sz="2400" dirty="0"/>
              <a:t> à </a:t>
            </a:r>
            <a:r>
              <a:rPr lang="en-CA" sz="2400" dirty="0" err="1"/>
              <a:t>l’Î</a:t>
            </a:r>
            <a:r>
              <a:rPr lang="en-CA" sz="2400" dirty="0"/>
              <a:t>-P-É.</a:t>
            </a:r>
          </a:p>
          <a:p>
            <a:pPr marL="0" indent="0">
              <a:buNone/>
            </a:pPr>
            <a:r>
              <a:rPr lang="en-CA" sz="2400" dirty="0" err="1"/>
              <a:t>Depuis</a:t>
            </a:r>
            <a:r>
              <a:rPr lang="en-CA" sz="2400" dirty="0"/>
              <a:t> </a:t>
            </a:r>
            <a:r>
              <a:rPr lang="en-CA" sz="2400" dirty="0" err="1"/>
              <a:t>l’an</a:t>
            </a:r>
            <a:r>
              <a:rPr lang="en-CA" sz="2400" dirty="0"/>
              <a:t> dernier:</a:t>
            </a:r>
          </a:p>
          <a:p>
            <a:pPr lvl="1"/>
            <a:r>
              <a:rPr lang="fr-CA" sz="2000" dirty="0"/>
              <a:t>Changement minime dans la proportion d'espèces aviaires affectées (moins d'oiseaux de mer) </a:t>
            </a:r>
          </a:p>
          <a:p>
            <a:pPr lvl="1"/>
            <a:r>
              <a:rPr lang="fr-CA" sz="2000" dirty="0"/>
              <a:t>Diminution significative du nombre total de cas positifs, mais aussi beaucoup moins de cas négatifs (moins de soumissions)</a:t>
            </a:r>
            <a:endParaRPr lang="en-CA" sz="2400" dirty="0"/>
          </a:p>
        </p:txBody>
      </p:sp>
      <p:sp>
        <p:nvSpPr>
          <p:cNvPr id="4" name="Slide Number Placeholder 3"/>
          <p:cNvSpPr>
            <a:spLocks noGrp="1"/>
          </p:cNvSpPr>
          <p:nvPr>
            <p:ph type="sldNum" sz="quarter" idx="10"/>
          </p:nvPr>
        </p:nvSpPr>
        <p:spPr/>
        <p:txBody>
          <a:bodyPr/>
          <a:lstStyle/>
          <a:p>
            <a:pPr>
              <a:defRPr/>
            </a:pPr>
            <a:fld id="{236BBB5A-3629-4845-BA75-5D2D0B1227C3}" type="slidenum">
              <a:rPr lang="en-US" smtClean="0"/>
              <a:pPr>
                <a:defRPr/>
              </a:pPr>
              <a:t>3</a:t>
            </a:fld>
            <a:endParaRPr lang="en-US" dirty="0"/>
          </a:p>
        </p:txBody>
      </p:sp>
      <p:sp>
        <p:nvSpPr>
          <p:cNvPr id="2" name="TextBox 1"/>
          <p:cNvSpPr txBox="1"/>
          <p:nvPr/>
        </p:nvSpPr>
        <p:spPr>
          <a:xfrm>
            <a:off x="1829384" y="6053600"/>
            <a:ext cx="4820797" cy="400110"/>
          </a:xfrm>
          <a:prstGeom prst="rect">
            <a:avLst/>
          </a:prstGeom>
          <a:noFill/>
        </p:spPr>
        <p:txBody>
          <a:bodyPr wrap="square" rtlCol="0">
            <a:spAutoFit/>
          </a:bodyPr>
          <a:lstStyle/>
          <a:p>
            <a:r>
              <a:rPr lang="fr-CA" sz="2000" dirty="0">
                <a:hlinkClick r:id="rId3"/>
              </a:rPr>
              <a:t>Tableau de bord des oiseaux sauvages</a:t>
            </a:r>
            <a:endParaRPr lang="en-US" sz="2000" dirty="0"/>
          </a:p>
        </p:txBody>
      </p:sp>
      <p:sp>
        <p:nvSpPr>
          <p:cNvPr id="7" name="TextBox 6"/>
          <p:cNvSpPr txBox="1"/>
          <p:nvPr/>
        </p:nvSpPr>
        <p:spPr>
          <a:xfrm>
            <a:off x="1007210" y="6068417"/>
            <a:ext cx="780983" cy="369332"/>
          </a:xfrm>
          <a:prstGeom prst="rect">
            <a:avLst/>
          </a:prstGeom>
          <a:noFill/>
        </p:spPr>
        <p:txBody>
          <a:bodyPr wrap="none" rtlCol="0">
            <a:spAutoFit/>
          </a:bodyPr>
          <a:lstStyle/>
          <a:p>
            <a:r>
              <a:rPr lang="en-CA" b="1" dirty="0">
                <a:hlinkClick r:id="rId4"/>
              </a:rPr>
              <a:t>CWHC</a:t>
            </a:r>
            <a:endParaRPr lang="en-US" b="1" dirty="0"/>
          </a:p>
        </p:txBody>
      </p:sp>
      <p:pic>
        <p:nvPicPr>
          <p:cNvPr id="10" name="Content Placeholder 9"/>
          <p:cNvPicPr>
            <a:picLocks noGrp="1" noChangeAspect="1"/>
          </p:cNvPicPr>
          <p:nvPr>
            <p:ph sz="half" idx="1"/>
          </p:nvPr>
        </p:nvPicPr>
        <p:blipFill>
          <a:blip r:embed="rId5"/>
          <a:stretch>
            <a:fillRect/>
          </a:stretch>
        </p:blipFill>
        <p:spPr>
          <a:xfrm>
            <a:off x="238836" y="1690454"/>
            <a:ext cx="8371764" cy="3833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103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45" y="228459"/>
            <a:ext cx="7997809" cy="802105"/>
          </a:xfrm>
        </p:spPr>
        <p:txBody>
          <a:bodyPr/>
          <a:lstStyle/>
          <a:p>
            <a:r>
              <a:rPr lang="en-CA" dirty="0"/>
              <a:t>Migration des </a:t>
            </a:r>
            <a:r>
              <a:rPr lang="en-CA" dirty="0" err="1"/>
              <a:t>oiseaux</a:t>
            </a:r>
            <a:r>
              <a:rPr lang="en-CA" dirty="0"/>
              <a:t> </a:t>
            </a:r>
            <a:r>
              <a:rPr lang="en-CA" dirty="0" err="1"/>
              <a:t>sauvages</a:t>
            </a:r>
            <a:endParaRPr lang="en-US"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4</a:t>
            </a:fld>
            <a:endParaRPr lang="en-US"/>
          </a:p>
        </p:txBody>
      </p:sp>
      <p:pic>
        <p:nvPicPr>
          <p:cNvPr id="7" name="Picture 6"/>
          <p:cNvPicPr>
            <a:picLocks noChangeAspect="1"/>
          </p:cNvPicPr>
          <p:nvPr/>
        </p:nvPicPr>
        <p:blipFill>
          <a:blip r:embed="rId3"/>
          <a:stretch>
            <a:fillRect/>
          </a:stretch>
        </p:blipFill>
        <p:spPr>
          <a:xfrm>
            <a:off x="0" y="1030564"/>
            <a:ext cx="6752854" cy="3910317"/>
          </a:xfrm>
          <a:prstGeom prst="rect">
            <a:avLst/>
          </a:prstGeom>
        </p:spPr>
      </p:pic>
      <p:pic>
        <p:nvPicPr>
          <p:cNvPr id="8" name="Picture 7"/>
          <p:cNvPicPr>
            <a:picLocks noChangeAspect="1"/>
          </p:cNvPicPr>
          <p:nvPr/>
        </p:nvPicPr>
        <p:blipFill>
          <a:blip r:embed="rId4"/>
          <a:stretch>
            <a:fillRect/>
          </a:stretch>
        </p:blipFill>
        <p:spPr>
          <a:xfrm>
            <a:off x="5512831" y="2980706"/>
            <a:ext cx="6679169" cy="3877294"/>
          </a:xfrm>
          <a:prstGeom prst="rect">
            <a:avLst/>
          </a:prstGeom>
        </p:spPr>
      </p:pic>
    </p:spTree>
    <p:extLst>
      <p:ext uri="{BB962C8B-B14F-4D97-AF65-F5344CB8AC3E}">
        <p14:creationId xmlns:p14="http://schemas.microsoft.com/office/powerpoint/2010/main" val="268759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a:stretch>
            <a:fillRect/>
          </a:stretch>
        </p:blipFill>
        <p:spPr>
          <a:xfrm>
            <a:off x="6348125" y="69301"/>
            <a:ext cx="5850168" cy="6788699"/>
          </a:xfrm>
          <a:prstGeom prst="rect">
            <a:avLst/>
          </a:prstGeom>
        </p:spPr>
      </p:pic>
      <p:sp>
        <p:nvSpPr>
          <p:cNvPr id="2" name="Title 1"/>
          <p:cNvSpPr>
            <a:spLocks noGrp="1"/>
          </p:cNvSpPr>
          <p:nvPr>
            <p:ph type="title"/>
          </p:nvPr>
        </p:nvSpPr>
        <p:spPr>
          <a:xfrm>
            <a:off x="417443" y="365125"/>
            <a:ext cx="6151523" cy="1325563"/>
          </a:xfrm>
        </p:spPr>
        <p:txBody>
          <a:bodyPr/>
          <a:lstStyle/>
          <a:p>
            <a:r>
              <a:rPr lang="en-CA" dirty="0"/>
              <a:t>La propagation continue </a:t>
            </a:r>
            <a:r>
              <a:rPr lang="en-CA" dirty="0" err="1"/>
              <a:t>en</a:t>
            </a:r>
            <a:r>
              <a:rPr lang="en-CA" dirty="0"/>
              <a:t> </a:t>
            </a:r>
            <a:r>
              <a:rPr lang="en-CA" dirty="0" err="1"/>
              <a:t>Amérique</a:t>
            </a:r>
            <a:r>
              <a:rPr lang="en-CA" dirty="0"/>
              <a:t> du Sud</a:t>
            </a:r>
          </a:p>
        </p:txBody>
      </p:sp>
      <p:sp>
        <p:nvSpPr>
          <p:cNvPr id="3" name="Content Placeholder 2"/>
          <p:cNvSpPr>
            <a:spLocks noGrp="1"/>
          </p:cNvSpPr>
          <p:nvPr>
            <p:ph sz="half" idx="1"/>
          </p:nvPr>
        </p:nvSpPr>
        <p:spPr>
          <a:xfrm>
            <a:off x="417443" y="1794094"/>
            <a:ext cx="5715000" cy="4351338"/>
          </a:xfrm>
        </p:spPr>
        <p:txBody>
          <a:bodyPr/>
          <a:lstStyle/>
          <a:p>
            <a:r>
              <a:rPr lang="en-CA" dirty="0"/>
              <a:t>Volaille </a:t>
            </a:r>
            <a:r>
              <a:rPr lang="en-CA" dirty="0" err="1"/>
              <a:t>commerciale</a:t>
            </a:r>
            <a:r>
              <a:rPr lang="en-CA" dirty="0"/>
              <a:t> et de </a:t>
            </a:r>
            <a:r>
              <a:rPr lang="en-CA" dirty="0" err="1"/>
              <a:t>basse-cour</a:t>
            </a:r>
            <a:endParaRPr lang="en-CA" dirty="0"/>
          </a:p>
          <a:p>
            <a:r>
              <a:rPr lang="fr-CA" dirty="0"/>
              <a:t>Des cas de mortalité massive chez les oiseaux et les mammifères sauvages continuent d'être signalés.</a:t>
            </a:r>
          </a:p>
          <a:p>
            <a:r>
              <a:rPr lang="fr-CA" dirty="0"/>
              <a:t>Propagation additionnelle vers le sud, puis retour vers le nord et l'est</a:t>
            </a:r>
          </a:p>
          <a:p>
            <a:r>
              <a:rPr lang="fr-CA" dirty="0"/>
              <a:t>Les détections au Paraguay et au Brésil ont eu lieu après la dernière réunion.</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5</a:t>
            </a:fld>
            <a:endParaRPr lang="en-US"/>
          </a:p>
        </p:txBody>
      </p:sp>
      <p:sp>
        <p:nvSpPr>
          <p:cNvPr id="4" name="Explosion 2 3"/>
          <p:cNvSpPr/>
          <p:nvPr/>
        </p:nvSpPr>
        <p:spPr>
          <a:xfrm>
            <a:off x="8955157" y="365125"/>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Explosion 2 9"/>
          <p:cNvSpPr/>
          <p:nvPr/>
        </p:nvSpPr>
        <p:spPr>
          <a:xfrm>
            <a:off x="10171044" y="4294534"/>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Explosion 2 11"/>
          <p:cNvSpPr/>
          <p:nvPr/>
        </p:nvSpPr>
        <p:spPr>
          <a:xfrm>
            <a:off x="9432235" y="3969763"/>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Explosion 2 12"/>
          <p:cNvSpPr/>
          <p:nvPr/>
        </p:nvSpPr>
        <p:spPr>
          <a:xfrm>
            <a:off x="8130543" y="1368077"/>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Explosion 2 13"/>
          <p:cNvSpPr/>
          <p:nvPr/>
        </p:nvSpPr>
        <p:spPr>
          <a:xfrm>
            <a:off x="8531561" y="599577"/>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Explosion 2 14"/>
          <p:cNvSpPr/>
          <p:nvPr/>
        </p:nvSpPr>
        <p:spPr>
          <a:xfrm>
            <a:off x="9352722" y="2701926"/>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Explosion 2 15"/>
          <p:cNvSpPr/>
          <p:nvPr/>
        </p:nvSpPr>
        <p:spPr>
          <a:xfrm>
            <a:off x="8452048" y="1933990"/>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Explosion 2 16"/>
          <p:cNvSpPr/>
          <p:nvPr/>
        </p:nvSpPr>
        <p:spPr>
          <a:xfrm>
            <a:off x="8953265" y="3360737"/>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Explosion 2 17"/>
          <p:cNvSpPr/>
          <p:nvPr/>
        </p:nvSpPr>
        <p:spPr>
          <a:xfrm>
            <a:off x="10012018" y="3286193"/>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Explosion 2 18"/>
          <p:cNvSpPr/>
          <p:nvPr/>
        </p:nvSpPr>
        <p:spPr>
          <a:xfrm>
            <a:off x="8661983" y="4696448"/>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Explosion 2 19"/>
          <p:cNvSpPr/>
          <p:nvPr/>
        </p:nvSpPr>
        <p:spPr>
          <a:xfrm>
            <a:off x="11274287" y="3137106"/>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Explosion 2 20"/>
          <p:cNvSpPr/>
          <p:nvPr/>
        </p:nvSpPr>
        <p:spPr>
          <a:xfrm>
            <a:off x="11433313" y="2851013"/>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Explosion 2 21"/>
          <p:cNvSpPr/>
          <p:nvPr/>
        </p:nvSpPr>
        <p:spPr>
          <a:xfrm>
            <a:off x="10330070" y="3819634"/>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Explosion 2 22"/>
          <p:cNvSpPr/>
          <p:nvPr/>
        </p:nvSpPr>
        <p:spPr>
          <a:xfrm>
            <a:off x="8832162" y="4340458"/>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Explosion 2 23"/>
          <p:cNvSpPr/>
          <p:nvPr/>
        </p:nvSpPr>
        <p:spPr>
          <a:xfrm>
            <a:off x="8873752" y="4053598"/>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Explosion 2 24"/>
          <p:cNvSpPr/>
          <p:nvPr/>
        </p:nvSpPr>
        <p:spPr>
          <a:xfrm>
            <a:off x="9179454" y="4590482"/>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687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7398"/>
            <a:ext cx="11939155" cy="1059013"/>
          </a:xfrm>
        </p:spPr>
        <p:txBody>
          <a:bodyPr>
            <a:normAutofit/>
          </a:bodyPr>
          <a:lstStyle/>
          <a:p>
            <a:r>
              <a:rPr lang="en-CA" sz="2800" dirty="0">
                <a:hlinkClick r:id="rId3"/>
              </a:rPr>
              <a:t>USDA APHIS | USDA Takes Action to Help Protect Endangered California Condors From Highly Pathogenic Avian Influenza</a:t>
            </a:r>
            <a:endParaRPr lang="en-CA" sz="2800" dirty="0"/>
          </a:p>
        </p:txBody>
      </p:sp>
      <p:sp>
        <p:nvSpPr>
          <p:cNvPr id="3" name="Content Placeholder 2"/>
          <p:cNvSpPr>
            <a:spLocks noGrp="1"/>
          </p:cNvSpPr>
          <p:nvPr>
            <p:ph sz="half" idx="1"/>
          </p:nvPr>
        </p:nvSpPr>
        <p:spPr>
          <a:xfrm>
            <a:off x="148856" y="1825624"/>
            <a:ext cx="5870944" cy="5032375"/>
          </a:xfrm>
        </p:spPr>
        <p:txBody>
          <a:bodyPr>
            <a:normAutofit/>
          </a:bodyPr>
          <a:lstStyle/>
          <a:p>
            <a:r>
              <a:rPr lang="fr-CA" dirty="0"/>
              <a:t>Espèces en danger critique d’extinction</a:t>
            </a:r>
          </a:p>
          <a:p>
            <a:r>
              <a:rPr lang="fr-CA" dirty="0"/>
              <a:t>Projet pilote chez les vautours </a:t>
            </a:r>
            <a:br>
              <a:rPr lang="fr-CA" dirty="0"/>
            </a:br>
            <a:r>
              <a:rPr lang="fr-CA" dirty="0"/>
              <a:t>Nord-américains.  </a:t>
            </a:r>
          </a:p>
          <a:p>
            <a:pPr lvl="1"/>
            <a:r>
              <a:rPr lang="fr-CA" dirty="0"/>
              <a:t>Vaccin tué inactivé </a:t>
            </a:r>
          </a:p>
          <a:p>
            <a:pPr lvl="1"/>
            <a:r>
              <a:rPr lang="fr-CA" dirty="0"/>
              <a:t>Homologué par le center for </a:t>
            </a:r>
            <a:r>
              <a:rPr lang="fr-CA" dirty="0" err="1"/>
              <a:t>Veterinary</a:t>
            </a:r>
            <a:r>
              <a:rPr lang="fr-CA" dirty="0"/>
              <a:t> </a:t>
            </a:r>
            <a:r>
              <a:rPr lang="fr-CA" dirty="0" err="1"/>
              <a:t>Biologics</a:t>
            </a:r>
            <a:r>
              <a:rPr lang="fr-CA" dirty="0"/>
              <a:t> d’APHIS en 2016</a:t>
            </a:r>
          </a:p>
          <a:p>
            <a:pPr lvl="1"/>
            <a:endParaRPr lang="fr-CA" dirty="0"/>
          </a:p>
          <a:p>
            <a:r>
              <a:rPr lang="fr-CA" dirty="0"/>
              <a:t>Utilisation d'urgence du vaccin limitée au condor de Californie</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6</a:t>
            </a:fld>
            <a:endParaRPr lang="en-US" dirty="0"/>
          </a:p>
        </p:txBody>
      </p:sp>
      <p:pic>
        <p:nvPicPr>
          <p:cNvPr id="1026" name="Picture 2" descr="photo of a con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208" y="1284403"/>
            <a:ext cx="6838947" cy="227964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6388677" y="3765588"/>
            <a:ext cx="5181600" cy="2754351"/>
          </a:xfrm>
        </p:spPr>
        <p:txBody>
          <a:bodyPr/>
          <a:lstStyle/>
          <a:p>
            <a:r>
              <a:rPr lang="fr-CA" dirty="0"/>
              <a:t>Ne devrait pas avoir d'impact sur le commerce de la volaille (considérés comme oiseaux autres que les volailles par l’OMSA)</a:t>
            </a:r>
            <a:endParaRPr lang="en-CA" dirty="0"/>
          </a:p>
        </p:txBody>
      </p:sp>
    </p:spTree>
    <p:extLst>
      <p:ext uri="{BB962C8B-B14F-4D97-AF65-F5344CB8AC3E}">
        <p14:creationId xmlns:p14="http://schemas.microsoft.com/office/powerpoint/2010/main" val="228352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7398"/>
            <a:ext cx="11939155" cy="1059013"/>
          </a:xfrm>
        </p:spPr>
        <p:txBody>
          <a:bodyPr>
            <a:normAutofit/>
          </a:bodyPr>
          <a:lstStyle/>
          <a:p>
            <a:r>
              <a:rPr lang="en-CA" sz="2800" dirty="0">
                <a:hlinkClick r:id="rId3"/>
              </a:rPr>
              <a:t>High pathogenicity avian influenza (H5N1) in Northern Gannets: Global spread, clinical signs, and demographic consequences | </a:t>
            </a:r>
            <a:r>
              <a:rPr lang="en-CA" sz="2800" dirty="0" err="1">
                <a:hlinkClick r:id="rId3"/>
              </a:rPr>
              <a:t>bioRxiv</a:t>
            </a:r>
            <a:endParaRPr lang="en-CA" sz="2800" dirty="0"/>
          </a:p>
        </p:txBody>
      </p:sp>
      <p:sp>
        <p:nvSpPr>
          <p:cNvPr id="3" name="Content Placeholder 2"/>
          <p:cNvSpPr>
            <a:spLocks noGrp="1"/>
          </p:cNvSpPr>
          <p:nvPr>
            <p:ph sz="half" idx="1"/>
          </p:nvPr>
        </p:nvSpPr>
        <p:spPr>
          <a:xfrm>
            <a:off x="148856" y="1825624"/>
            <a:ext cx="5870944" cy="5032375"/>
          </a:xfrm>
        </p:spPr>
        <p:txBody>
          <a:bodyPr>
            <a:normAutofit fontScale="92500"/>
          </a:bodyPr>
          <a:lstStyle/>
          <a:p>
            <a:r>
              <a:rPr lang="fr-CA" dirty="0"/>
              <a:t>Article en pré-impression </a:t>
            </a:r>
          </a:p>
          <a:p>
            <a:r>
              <a:rPr lang="fr-CA" dirty="0"/>
              <a:t>Avril 2022 - épidémie de H5N1 chez les oiseaux de mer dans l'Atlantique Nord, les fous de </a:t>
            </a:r>
            <a:r>
              <a:rPr lang="fr-CA" dirty="0" err="1"/>
              <a:t>Bassan</a:t>
            </a:r>
            <a:r>
              <a:rPr lang="fr-CA" dirty="0"/>
              <a:t> gravement touchés </a:t>
            </a:r>
          </a:p>
          <a:p>
            <a:r>
              <a:rPr lang="fr-CA" dirty="0"/>
              <a:t>Les fous de </a:t>
            </a:r>
            <a:r>
              <a:rPr lang="fr-CA" dirty="0" err="1"/>
              <a:t>Bassan</a:t>
            </a:r>
            <a:r>
              <a:rPr lang="fr-CA" dirty="0"/>
              <a:t> ont 53 colonies de part et d'autre de l'Atlantique Nord.</a:t>
            </a:r>
          </a:p>
          <a:p>
            <a:r>
              <a:rPr lang="fr-CA" dirty="0"/>
              <a:t>L'étude a porté sur la colonie de fous de Bass Rock, en Écosse. </a:t>
            </a:r>
          </a:p>
          <a:p>
            <a:r>
              <a:rPr lang="fr-CA" dirty="0"/>
              <a:t>Elle s'est intéressée à la survie des adultes et au succès de la reproduction.</a:t>
            </a:r>
            <a:endParaRPr lang="en-CA" dirty="0"/>
          </a:p>
        </p:txBody>
      </p:sp>
      <p:sp>
        <p:nvSpPr>
          <p:cNvPr id="4" name="Content Placeholder 3"/>
          <p:cNvSpPr>
            <a:spLocks noGrp="1"/>
          </p:cNvSpPr>
          <p:nvPr>
            <p:ph sz="half" idx="2"/>
          </p:nvPr>
        </p:nvSpPr>
        <p:spPr>
          <a:xfrm>
            <a:off x="6897901" y="1500809"/>
            <a:ext cx="5181600" cy="5220665"/>
          </a:xfrm>
        </p:spPr>
        <p:txBody>
          <a:bodyPr>
            <a:normAutofit fontScale="92500"/>
          </a:bodyPr>
          <a:lstStyle/>
          <a:p>
            <a:r>
              <a:rPr lang="fr-CA" dirty="0"/>
              <a:t>Sérologie effectuée sur des oiseaux adultes présentant une couleur d'iris saine et une couleur d'iris noire.</a:t>
            </a:r>
          </a:p>
          <a:p>
            <a:pPr lvl="1"/>
            <a:r>
              <a:rPr lang="fr-CA" dirty="0"/>
              <a:t>Des iris noirs chez les fous de </a:t>
            </a:r>
            <a:r>
              <a:rPr lang="fr-CA" dirty="0" err="1"/>
              <a:t>Bassan</a:t>
            </a:r>
            <a:r>
              <a:rPr lang="fr-CA" dirty="0"/>
              <a:t> ont été observés pour la première fois au cours de l'épidémie d'IAHP.</a:t>
            </a:r>
            <a:endParaRPr lang="en-CA" dirty="0"/>
          </a:p>
          <a:p>
            <a:r>
              <a:rPr lang="fr-CA" dirty="0"/>
              <a:t>Sang et écouvillons cloacaux de 19 oiseaux</a:t>
            </a:r>
          </a:p>
          <a:p>
            <a:pPr lvl="1"/>
            <a:r>
              <a:rPr lang="fr-CA" dirty="0"/>
              <a:t>Tous les prélèvements cloacaux se sont révélés négatifs pour le virus. </a:t>
            </a:r>
          </a:p>
          <a:p>
            <a:pPr lvl="1"/>
            <a:r>
              <a:rPr lang="fr-CA" dirty="0"/>
              <a:t>8 des 17 échantillons de sang étaient positifs pour les anticorps H5, ce qui suggère une infection antérieure.</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7</a:t>
            </a:fld>
            <a:endParaRPr lang="en-US" dirty="0"/>
          </a:p>
        </p:txBody>
      </p:sp>
    </p:spTree>
    <p:extLst>
      <p:ext uri="{BB962C8B-B14F-4D97-AF65-F5344CB8AC3E}">
        <p14:creationId xmlns:p14="http://schemas.microsoft.com/office/powerpoint/2010/main" val="166719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Suite</a:t>
            </a:r>
          </a:p>
        </p:txBody>
      </p:sp>
      <p:sp>
        <p:nvSpPr>
          <p:cNvPr id="3" name="Content Placeholder 2"/>
          <p:cNvSpPr>
            <a:spLocks noGrp="1"/>
          </p:cNvSpPr>
          <p:nvPr>
            <p:ph sz="half" idx="1"/>
          </p:nvPr>
        </p:nvSpPr>
        <p:spPr>
          <a:xfrm>
            <a:off x="268224" y="1593560"/>
            <a:ext cx="5818540" cy="4895850"/>
          </a:xfrm>
        </p:spPr>
        <p:txBody>
          <a:bodyPr>
            <a:normAutofit fontScale="92500" lnSpcReduction="20000"/>
          </a:bodyPr>
          <a:lstStyle/>
          <a:p>
            <a:r>
              <a:rPr lang="fr-CA" dirty="0"/>
              <a:t>La probabilité d'un test positif chez les oiseaux dont l'iris est noir était de 77,7 % par rapport à ceux dont l'iris est normal/bleu (12,5 %), p&lt;0,05. </a:t>
            </a:r>
          </a:p>
          <a:p>
            <a:endParaRPr lang="fr-CA" dirty="0"/>
          </a:p>
          <a:p>
            <a:r>
              <a:rPr lang="fr-CA" dirty="0"/>
              <a:t>La présence d'iris noirs peut être un outil non invasif pour déterminer si un oiseau a déjà été infecté.</a:t>
            </a:r>
          </a:p>
          <a:p>
            <a:endParaRPr lang="fr-CA" dirty="0"/>
          </a:p>
          <a:p>
            <a:r>
              <a:rPr lang="fr-CA" dirty="0"/>
              <a:t>Des travaux supplémentaires sont nécessaires pour déterminer comment le changement de couleur se produit, s'il se produit chez d'autres espèces et s'il y a un impact sur la vision.</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8</a:t>
            </a:fld>
            <a:endParaRPr lang="en-US"/>
          </a:p>
        </p:txBody>
      </p:sp>
      <p:pic>
        <p:nvPicPr>
          <p:cNvPr id="7" name="Picture 6"/>
          <p:cNvPicPr>
            <a:picLocks noChangeAspect="1"/>
          </p:cNvPicPr>
          <p:nvPr/>
        </p:nvPicPr>
        <p:blipFill>
          <a:blip r:embed="rId3"/>
          <a:stretch>
            <a:fillRect/>
          </a:stretch>
        </p:blipFill>
        <p:spPr>
          <a:xfrm>
            <a:off x="6310360" y="1690688"/>
            <a:ext cx="5613416" cy="4096039"/>
          </a:xfrm>
          <a:prstGeom prst="rect">
            <a:avLst/>
          </a:prstGeom>
        </p:spPr>
      </p:pic>
    </p:spTree>
    <p:extLst>
      <p:ext uri="{BB962C8B-B14F-4D97-AF65-F5344CB8AC3E}">
        <p14:creationId xmlns:p14="http://schemas.microsoft.com/office/powerpoint/2010/main" val="372035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hlinkClick r:id="rId3"/>
              </a:rPr>
              <a:t>Transmission of lethal H5N1 clade 2.3.4.4b avian influenza in ferrets | Research Square</a:t>
            </a:r>
            <a:endParaRPr lang="en-CA" dirty="0"/>
          </a:p>
        </p:txBody>
      </p:sp>
      <p:sp>
        <p:nvSpPr>
          <p:cNvPr id="3" name="Content Placeholder 2"/>
          <p:cNvSpPr>
            <a:spLocks noGrp="1"/>
          </p:cNvSpPr>
          <p:nvPr>
            <p:ph sz="half" idx="1"/>
          </p:nvPr>
        </p:nvSpPr>
        <p:spPr>
          <a:xfrm>
            <a:off x="148856" y="1825624"/>
            <a:ext cx="5870944" cy="5032375"/>
          </a:xfrm>
        </p:spPr>
        <p:txBody>
          <a:bodyPr>
            <a:normAutofit/>
          </a:bodyPr>
          <a:lstStyle/>
          <a:p>
            <a:r>
              <a:rPr lang="fr-CA" dirty="0"/>
              <a:t>Articles </a:t>
            </a:r>
            <a:r>
              <a:rPr lang="fr-CA" dirty="0" err="1"/>
              <a:t>pré-publication</a:t>
            </a:r>
            <a:r>
              <a:rPr lang="fr-CA" dirty="0"/>
              <a:t> du LNM et du CNMAE</a:t>
            </a:r>
          </a:p>
          <a:p>
            <a:r>
              <a:rPr lang="fr-CA" dirty="0"/>
              <a:t>5 isolats de cas léthaux d’IAHP H5N1: </a:t>
            </a:r>
          </a:p>
          <a:p>
            <a:pPr lvl="1"/>
            <a:r>
              <a:rPr lang="fr-CA" dirty="0"/>
              <a:t>Sarcelle à ailes bleues (BWTE/MB/22)</a:t>
            </a:r>
          </a:p>
          <a:p>
            <a:pPr lvl="1"/>
            <a:r>
              <a:rPr lang="fr-CA" dirty="0"/>
              <a:t>Buse à queue rousse (</a:t>
            </a:r>
            <a:r>
              <a:rPr lang="fr-CA" dirty="0" err="1"/>
              <a:t>RT.Hawk</a:t>
            </a:r>
            <a:r>
              <a:rPr lang="fr-CA" dirty="0"/>
              <a:t>/ON/22)</a:t>
            </a:r>
          </a:p>
          <a:p>
            <a:pPr lvl="1"/>
            <a:r>
              <a:rPr lang="fr-CA" dirty="0"/>
              <a:t>Dinde domestique (</a:t>
            </a:r>
            <a:r>
              <a:rPr lang="fr-CA" dirty="0" err="1"/>
              <a:t>Turkey</a:t>
            </a:r>
            <a:r>
              <a:rPr lang="fr-CA" dirty="0"/>
              <a:t>/ON/22)</a:t>
            </a:r>
          </a:p>
          <a:p>
            <a:pPr lvl="1"/>
            <a:r>
              <a:rPr lang="fr-CA" dirty="0"/>
              <a:t>Renard roux (</a:t>
            </a:r>
            <a:r>
              <a:rPr lang="fr-CA" dirty="0" err="1"/>
              <a:t>Redfox</a:t>
            </a:r>
            <a:r>
              <a:rPr lang="fr-CA" dirty="0"/>
              <a:t>/ON/22)</a:t>
            </a:r>
          </a:p>
          <a:p>
            <a:pPr lvl="1"/>
            <a:r>
              <a:rPr lang="fr-CA" dirty="0"/>
              <a:t>Renard roux (</a:t>
            </a:r>
            <a:r>
              <a:rPr lang="fr-CA" dirty="0" err="1"/>
              <a:t>Redfox</a:t>
            </a:r>
            <a:r>
              <a:rPr lang="fr-CA" dirty="0"/>
              <a:t>/PEI/22)</a:t>
            </a:r>
          </a:p>
          <a:p>
            <a:r>
              <a:rPr lang="fr-CA" dirty="0"/>
              <a:t>Tous les cas étaient des virus réassortis sauf le renard roux de l’Î.-P.-É. qui était entièrement eurasien.</a:t>
            </a:r>
          </a:p>
          <a:p>
            <a:pPr lvl="1"/>
            <a:endParaRPr lang="en-CA" dirty="0"/>
          </a:p>
        </p:txBody>
      </p:sp>
      <p:sp>
        <p:nvSpPr>
          <p:cNvPr id="4" name="Content Placeholder 3"/>
          <p:cNvSpPr>
            <a:spLocks noGrp="1"/>
          </p:cNvSpPr>
          <p:nvPr>
            <p:ph sz="half" idx="2"/>
          </p:nvPr>
        </p:nvSpPr>
        <p:spPr>
          <a:xfrm>
            <a:off x="6234223" y="1825624"/>
            <a:ext cx="5181600" cy="4351338"/>
          </a:xfrm>
        </p:spPr>
        <p:txBody>
          <a:bodyPr/>
          <a:lstStyle/>
          <a:p>
            <a:r>
              <a:rPr lang="fr-CA" dirty="0"/>
              <a:t>Études </a:t>
            </a:r>
            <a:r>
              <a:rPr lang="fr-CA" i="1" dirty="0"/>
              <a:t>in vitro</a:t>
            </a:r>
            <a:r>
              <a:rPr lang="fr-CA" dirty="0"/>
              <a:t> </a:t>
            </a:r>
          </a:p>
          <a:p>
            <a:pPr lvl="1"/>
            <a:r>
              <a:rPr lang="fr-CA" dirty="0"/>
              <a:t>Effets variés du virus sur des cellules épithéliales respiratoires humaines. </a:t>
            </a:r>
          </a:p>
          <a:p>
            <a:pPr lvl="1"/>
            <a:r>
              <a:rPr lang="fr-CA" dirty="0" err="1"/>
              <a:t>RT.Hawk</a:t>
            </a:r>
            <a:r>
              <a:rPr lang="fr-CA" dirty="0"/>
              <a:t>/ON/22 se réplique efficacement dans les cellules des voies respiratoires supérieures = risque d'excrétion du virus (chez l'homme)</a:t>
            </a:r>
          </a:p>
          <a:p>
            <a:r>
              <a:rPr lang="fr-CA" dirty="0"/>
              <a:t>L’inoculation de virus à des souris BALB/c a mené à la mort de ceux-ci. </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9</a:t>
            </a:fld>
            <a:endParaRPr lang="en-US"/>
          </a:p>
        </p:txBody>
      </p:sp>
    </p:spTree>
    <p:extLst>
      <p:ext uri="{BB962C8B-B14F-4D97-AF65-F5344CB8AC3E}">
        <p14:creationId xmlns:p14="http://schemas.microsoft.com/office/powerpoint/2010/main" val="10547522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21217</TotalTime>
  <Words>2387</Words>
  <Application>Microsoft Office PowerPoint</Application>
  <PresentationFormat>Grand écran</PresentationFormat>
  <Paragraphs>237</Paragraphs>
  <Slides>21</Slides>
  <Notes>17</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21</vt:i4>
      </vt:variant>
    </vt:vector>
  </HeadingPairs>
  <TitlesOfParts>
    <vt:vector size="27" baseType="lpstr">
      <vt:lpstr>Arial</vt:lpstr>
      <vt:lpstr>Calibri</vt:lpstr>
      <vt:lpstr>Calibri Light</vt:lpstr>
      <vt:lpstr>Wingdings</vt:lpstr>
      <vt:lpstr>2_Office Theme</vt:lpstr>
      <vt:lpstr>Office Theme</vt:lpstr>
      <vt:lpstr>Communauté des maladies émergentes et zoonotiques Identifier les risques émergents grâce à l’intelligence collective</vt:lpstr>
      <vt:lpstr>Présentation PowerPoint</vt:lpstr>
      <vt:lpstr>Influenza aviaire H5N1 dans la faune</vt:lpstr>
      <vt:lpstr>Migration des oiseaux sauvages</vt:lpstr>
      <vt:lpstr>La propagation continue en Amérique du Sud</vt:lpstr>
      <vt:lpstr>USDA APHIS | USDA Takes Action to Help Protect Endangered California Condors From Highly Pathogenic Avian Influenza</vt:lpstr>
      <vt:lpstr>High pathogenicity avian influenza (H5N1) in Northern Gannets: Global spread, clinical signs, and demographic consequences | bioRxiv</vt:lpstr>
      <vt:lpstr>Suite</vt:lpstr>
      <vt:lpstr>Transmission of lethal H5N1 clade 2.3.4.4b avian influenza in ferrets | Research Square</vt:lpstr>
      <vt:lpstr>Présentation PowerPoint</vt:lpstr>
      <vt:lpstr>Domestic dog tests positive for avian influenza in Canada   - Canada.ca</vt:lpstr>
      <vt:lpstr>Avian Flu Diary: Nebraska Veterinary Diagnostic Center (NVDC) Report: 2 Domestic Cats Infected With HPAI H5N1 (afludiary.blogspot.com)</vt:lpstr>
      <vt:lpstr>The role of airborne particles in the epidemiology of clade 2.3.4.4b H5N1 high pathogenicity avian influenza virus in commercial poultry production units | bioRxiv</vt:lpstr>
      <vt:lpstr>The role of airborne particles in the epidemiology of clade 2.3.4.4b H5N1 high pathogenicity avian influenza virus in commercial poultry production units | bioRxiv</vt:lpstr>
      <vt:lpstr>The role of airborne particles in the epidemiology of clade 2.3.4.4b H5N1 high pathogenicity avian influenza virus in commercial poultry production units | bioRxiv</vt:lpstr>
      <vt:lpstr>The role of airborne particles in the epidemiology of clade 2.3.4.4b H5N1 high pathogenicity avian influenza virus in commercial poultry production units | bioRxiv</vt:lpstr>
      <vt:lpstr>Résultats – IP canards</vt:lpstr>
      <vt:lpstr>Résultats – IP dindes</vt:lpstr>
      <vt:lpstr>Résultats – IP poulets</vt:lpstr>
      <vt:lpstr>Mutation E627K sur PB2  Connu pour faciliter l'adaptation chez les mammifères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claire su</cp:lastModifiedBy>
  <cp:revision>430</cp:revision>
  <dcterms:created xsi:type="dcterms:W3CDTF">2020-02-07T23:34:08Z</dcterms:created>
  <dcterms:modified xsi:type="dcterms:W3CDTF">2023-06-18T16:47:52Z</dcterms:modified>
</cp:coreProperties>
</file>