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0" clrIdx="0"/>
  <p:cmAuthor id="2" name="Zana Dukadzinac"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1V>
      <a:tcStyle>
        <a:tcBdr>
          <a:top>
            <a:lnRef idx="1">
              <a:schemeClr val="accent5"/>
            </a:lnRef>
          </a:top>
          <a:bottom>
            <a:lnRef idx="1">
              <a:schemeClr val="accent5"/>
            </a:lnRef>
          </a:bottom>
        </a:tcBdr>
        <a:fill>
          <a:solidFill>
            <a:schemeClr val="accent5">
              <a:alpha val="40000"/>
            </a:schemeClr>
          </a:solidFill>
        </a:fill>
      </a:tcStyle>
    </a:band1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Medium Style 4">
    <a:wholeTbl>
      <a:tcTxStyle>
        <a:fontRef idx="minor"/>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8" autoAdjust="0"/>
    <p:restoredTop sz="67742" autoAdjust="0"/>
  </p:normalViewPr>
  <p:slideViewPr>
    <p:cSldViewPr snapToGrid="0">
      <p:cViewPr varScale="1">
        <p:scale>
          <a:sx n="75" d="100"/>
          <a:sy n="75" d="100"/>
        </p:scale>
        <p:origin x="157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mn-lt"/>
              </a:defRPr>
            </a:lvl1pPr>
          </a:lstStyle>
          <a:p>
            <a:pPr>
              <a:defRPr/>
            </a:pPr>
            <a:fld id="{F67F6BD8-1A18-4180-A3DF-28807FE1821A}" type="datetimeFigureOut">
              <a:rPr lang="en-US"/>
              <a:pPr>
                <a:defRPr/>
              </a:pPr>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ct val="0"/>
              </a:spcBef>
              <a:spcAft>
                <a:spcPct val="0"/>
              </a:spcAft>
              <a:defRPr sz="1200">
                <a:latin typeface="+mn-lt"/>
              </a:defRPr>
            </a:lvl1pPr>
          </a:lstStyle>
          <a:p>
            <a:pPr>
              <a:defRPr/>
            </a:pPr>
            <a:fld id="{ACF894DF-86D1-411C-9BC2-D3E9C3EA92A3}" type="slidenum">
              <a:rPr lang="en-US"/>
              <a:pPr>
                <a:defRPr/>
              </a:pPr>
              <a:t>‹#›</a:t>
            </a:fld>
            <a:endParaRPr lang="en-US"/>
          </a:p>
        </p:txBody>
      </p:sp>
    </p:spTree>
    <p:extLst>
      <p:ext uri="{BB962C8B-B14F-4D97-AF65-F5344CB8AC3E}">
        <p14:creationId xmlns:p14="http://schemas.microsoft.com/office/powerpoint/2010/main" val="3683230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vwa.nl/onderwerpen/dierziekten/actuele-dierziekten-in-nederland-en-europa"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nadis.org.uk/disease-a-z/cattle/bluetongue-in-cattle-and-sheep/" TargetMode="External"/><Relationship Id="rId4" Type="http://schemas.openxmlformats.org/officeDocument/2006/relationships/hyperlink" Target="https://www.wur.nl/en/research-results/research-institutes/bioveterinary-research/show-bvr/european-reference-laboratory-confirms-bluetongue-virus-serotype-3.htm"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beefcentral.com/live-export/more-lumpy-skin-disease-detections-in-aus-cattle-in-indonesia-reported/" TargetMode="External"/><Relationship Id="rId3" Type="http://schemas.openxmlformats.org/officeDocument/2006/relationships/hyperlink" Target="https://timesofindia.indiatimes.com/city/guwahati/assam-40000-cows-affected-as-lumpy-skin-disease-resurfaces/articleshow/99800643.cms?from=mdr" TargetMode="External"/><Relationship Id="rId7" Type="http://schemas.openxmlformats.org/officeDocument/2006/relationships/hyperlink" Target="https://www.abc.net.au/news/2023-07-30/lsd-in-australian-cattle-in-indonesia/102666812"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ahis.woah.org/#/in-review/5091?reportId=161780" TargetMode="External"/><Relationship Id="rId5" Type="http://schemas.openxmlformats.org/officeDocument/2006/relationships/hyperlink" Target="https://srilankamirror.com/news/lumpy-skin-disease-spreading-towards-wp/" TargetMode="External"/><Relationship Id="rId4" Type="http://schemas.openxmlformats.org/officeDocument/2006/relationships/hyperlink" Target="https://thehimalayantimes.com/business/nearly-50000-cattle-perish-due-to-lumpy-skin-disease" TargetMode="External"/><Relationship Id="rId9" Type="http://schemas.openxmlformats.org/officeDocument/2006/relationships/hyperlink" Target="https://www.miragenews.com/australia-remains-free-from-lumpy-skin-disease-107684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outbreaknewstoday.com/paraguay-reports-an-increase-in-dengue-in-eight-health-regions-chikungunya-continues-decline-33021/" TargetMode="External"/><Relationship Id="rId13" Type="http://schemas.openxmlformats.org/officeDocument/2006/relationships/hyperlink" Target="https://outbreaknewstoday.com/dengue-fever-italy-locally-transmitted-cases-rise-to-27-29333/" TargetMode="External"/><Relationship Id="rId3" Type="http://schemas.openxmlformats.org/officeDocument/2006/relationships/hyperlink" Target="https://outbreaknewstoday.com/bangladesh-dengue-deaths-near-650-in-record-season-16011/" TargetMode="External"/><Relationship Id="rId7" Type="http://schemas.openxmlformats.org/officeDocument/2006/relationships/hyperlink" Target="https://outbreaknewstoday.com/guatemala-declares-national-emergency-due-to-dengue-cases-up-152-percent-this-year-76867/" TargetMode="External"/><Relationship Id="rId12" Type="http://schemas.openxmlformats.org/officeDocument/2006/relationships/hyperlink" Target="https://outbreaknewstoday.com/africa-dengue-outbreaks-reported-in-cote-divoire-and-mauritius-13267/"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outbreaknewstoday.com/colombia-ministry-of-health-alerts-the-community-to-reinforce-preventive-and-control-actions-in-the-face-of-a-dengue-outbreak-33664/" TargetMode="External"/><Relationship Id="rId11" Type="http://schemas.openxmlformats.org/officeDocument/2006/relationships/hyperlink" Target="https://outbreaknewstoday.com/africa-dengue-outbreak-declared-in-chad-97641/" TargetMode="External"/><Relationship Id="rId5" Type="http://schemas.openxmlformats.org/officeDocument/2006/relationships/hyperlink" Target="https://outbreaknewstoday.com/philippines-dengue-cases-are-up-in-zamboanga-del-norte-10165/" TargetMode="External"/><Relationship Id="rId10" Type="http://schemas.openxmlformats.org/officeDocument/2006/relationships/hyperlink" Target="https://outbreaknewstoday.com/florida-additional-local-dengue-transmission-in-miami-dade-county-west-nile-virus-case-in-escambia-county-32644/" TargetMode="External"/><Relationship Id="rId4" Type="http://schemas.openxmlformats.org/officeDocument/2006/relationships/hyperlink" Target="https://outbreaknewstoday.com/taiwan-reports-more-than-1300-additional-dengue-cases-last-week-3-deaths-60155/" TargetMode="External"/><Relationship Id="rId9" Type="http://schemas.openxmlformats.org/officeDocument/2006/relationships/hyperlink" Target="https://outbreaknewstoday.com/dengue-outbreak-declared-in-jamaica-22814/" TargetMode="External"/><Relationship Id="rId14" Type="http://schemas.openxmlformats.org/officeDocument/2006/relationships/hyperlink" Target="https://outbreaknewstoday.com/france-reports-1st-locally-transmitted-dengue-cases-of-202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99/jgv.0.00129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6623FC4-14C6-412B-987E-5026345C5F8E}" type="slidenum">
              <a:rPr lang="en-US" smtClean="0"/>
              <a:pPr>
                <a:defRPr/>
              </a:pPr>
              <a:t>14</a:t>
            </a:fld>
            <a:endParaRPr lang="en-US"/>
          </a:p>
        </p:txBody>
      </p:sp>
    </p:spTree>
    <p:extLst>
      <p:ext uri="{BB962C8B-B14F-4D97-AF65-F5344CB8AC3E}">
        <p14:creationId xmlns:p14="http://schemas.microsoft.com/office/powerpoint/2010/main" val="307601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of September 23, the </a:t>
            </a:r>
            <a:r>
              <a:rPr lang="en-US" altLang="en-US" u="sng" smtClean="0">
                <a:hlinkClick r:id="rId3"/>
              </a:rPr>
              <a:t>Netherlands</a:t>
            </a:r>
            <a:r>
              <a:rPr lang="en-US" altLang="en-US" smtClean="0"/>
              <a:t> have reported 89 outbreaks of BTV on sheep farms in Noord-Holland and Utrecht. BTV was last reported in the Netherlands in 2009. The Netherlands will lose its EU disease-free status, meaning sheep will have to be vaccinated before they can be exported.</a:t>
            </a:r>
            <a:endParaRPr lang="en-CA" altLang="en-US" smtClean="0"/>
          </a:p>
          <a:p>
            <a:endParaRPr lang="en-US" altLang="en-US" smtClean="0"/>
          </a:p>
          <a:p>
            <a:endParaRPr lang="en-US" altLang="en-US" smtClean="0"/>
          </a:p>
          <a:p>
            <a:r>
              <a:rPr lang="en-US" altLang="en-US" smtClean="0"/>
              <a:t>The bluetongue virus found on sheep farms in the </a:t>
            </a:r>
            <a:r>
              <a:rPr lang="en-US" altLang="en-US" u="sng" smtClean="0">
                <a:hlinkClick r:id="rId4"/>
              </a:rPr>
              <a:t>Netherlands</a:t>
            </a:r>
            <a:r>
              <a:rPr lang="en-US" altLang="en-US" smtClean="0"/>
              <a:t> has been confirmed as serotype 3, the most recently reported serotype in Europe, and presumably entered from Tunisia to Italy; the source of infection with this serotype in the Netherlands is unknown</a:t>
            </a:r>
            <a:endParaRPr lang="en-CA" altLang="en-US" smtClean="0"/>
          </a:p>
          <a:p>
            <a:endParaRPr lang="en-US" altLang="en-US" smtClean="0"/>
          </a:p>
          <a:p>
            <a:endParaRPr lang="en-US" altLang="en-US" smtClean="0"/>
          </a:p>
          <a:p>
            <a:r>
              <a:rPr lang="en-US" altLang="en-US" smtClean="0"/>
              <a:t>An investigation has begun into the source of the infection and the farms involved are no longer allowed to move live animals as a temporary measure. </a:t>
            </a:r>
          </a:p>
          <a:p>
            <a:endParaRPr lang="en-US" altLang="en-US" smtClean="0"/>
          </a:p>
          <a:p>
            <a:r>
              <a:rPr lang="en-US" altLang="en-US" smtClean="0"/>
              <a:t>Bluetongue is spread by midges, not by direct contact between animals, opening up the possibility of more cases in the next few weeks, Farmers have been told to use insect repellents to stop the disease from spreading.</a:t>
            </a:r>
          </a:p>
          <a:p>
            <a:r>
              <a:rPr lang="en-US" altLang="en-US" smtClean="0"/>
              <a:t>Contrary to bird flu, foot and mouth disease or mad cow disease, no animals will have to be destroyed as a result of the disease, which is </a:t>
            </a:r>
            <a:r>
              <a:rPr lang="en-US" altLang="en-US" u="sng" smtClean="0">
                <a:hlinkClick r:id="rId5"/>
              </a:rPr>
              <a:t>characterised</a:t>
            </a:r>
            <a:r>
              <a:rPr lang="en-US" altLang="en-US" smtClean="0"/>
              <a:t> by high fever, swelling of the lips and red to purply mucous membranes of the mouth and tongue.</a:t>
            </a:r>
          </a:p>
          <a:p>
            <a:endParaRPr lang="en-US" altLang="en-US" smtClean="0"/>
          </a:p>
          <a:p>
            <a:endParaRPr lang="en-US" altLang="en-US" smtClean="0"/>
          </a:p>
          <a:p>
            <a:r>
              <a:rPr lang="en-US" altLang="en-US" smtClean="0"/>
              <a:t>In France -  More than 300 herds in Aveyron have already been affected. At least one clinical case of BTV-8 has been confirmed in the neighbouring departments of Lot, Lozère, Cantal and Tarn-et-Garonne</a:t>
            </a:r>
            <a:endParaRPr lang="en-CA" altLang="en-US" smtClean="0"/>
          </a:p>
        </p:txBody>
      </p:sp>
      <p:sp>
        <p:nvSpPr>
          <p:cNvPr id="4" name="Slide Number Placeholder 3"/>
          <p:cNvSpPr>
            <a:spLocks noGrp="1"/>
          </p:cNvSpPr>
          <p:nvPr>
            <p:ph type="sldNum" sz="quarter" idx="5"/>
          </p:nvPr>
        </p:nvSpPr>
        <p:spPr/>
        <p:txBody>
          <a:bodyPr/>
          <a:lstStyle/>
          <a:p>
            <a:pPr>
              <a:defRPr/>
            </a:pPr>
            <a:fld id="{8BAC6D56-A7A0-4D11-9F48-60576A107EFE}" type="slidenum">
              <a:rPr lang="en-US" smtClean="0"/>
              <a:pPr>
                <a:defRPr/>
              </a:pPr>
              <a:t>2</a:t>
            </a:fld>
            <a:endParaRPr lang="en-US"/>
          </a:p>
        </p:txBody>
      </p:sp>
    </p:spTree>
    <p:extLst>
      <p:ext uri="{BB962C8B-B14F-4D97-AF65-F5344CB8AC3E}">
        <p14:creationId xmlns:p14="http://schemas.microsoft.com/office/powerpoint/2010/main" val="201142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LSD has resurfaced in Assam, </a:t>
            </a:r>
            <a:r>
              <a:rPr lang="en-CA" altLang="en-US" u="sng" smtClean="0">
                <a:hlinkClick r:id="rId3"/>
              </a:rPr>
              <a:t>India</a:t>
            </a:r>
            <a:r>
              <a:rPr lang="en-CA" altLang="en-US" smtClean="0"/>
              <a:t>, affecting ~40,000 cows in at least seven districts of the state. </a:t>
            </a:r>
          </a:p>
          <a:p>
            <a:r>
              <a:rPr lang="en-CA" altLang="en-US" smtClean="0"/>
              <a:t>In </a:t>
            </a:r>
            <a:r>
              <a:rPr lang="en-CA" altLang="en-US" u="sng" smtClean="0">
                <a:hlinkClick r:id="rId4"/>
              </a:rPr>
              <a:t>Nepal</a:t>
            </a:r>
            <a:r>
              <a:rPr lang="en-CA" altLang="en-US" smtClean="0"/>
              <a:t> &gt;47 000 cattle have succumbed to the disease in ~5 months </a:t>
            </a:r>
          </a:p>
          <a:p>
            <a:r>
              <a:rPr lang="en-CA" altLang="en-US" smtClean="0"/>
              <a:t>In </a:t>
            </a:r>
            <a:r>
              <a:rPr lang="en-CA" altLang="en-US" u="sng" smtClean="0">
                <a:hlinkClick r:id="rId5"/>
              </a:rPr>
              <a:t>Sri Lanka</a:t>
            </a:r>
            <a:r>
              <a:rPr lang="en-CA" altLang="en-US" smtClean="0"/>
              <a:t>, LSD has spread further in the North Central province</a:t>
            </a:r>
          </a:p>
          <a:p>
            <a:r>
              <a:rPr lang="en-CA" altLang="en-US" u="sng" smtClean="0">
                <a:hlinkClick r:id="rId6"/>
              </a:rPr>
              <a:t>Libya</a:t>
            </a:r>
            <a:r>
              <a:rPr lang="en-CA" altLang="en-US" smtClean="0"/>
              <a:t> has reported its first outbreaks of LSD, reported a total of 8 outbreaks as of mid-July 2023</a:t>
            </a:r>
          </a:p>
          <a:p>
            <a:endParaRPr lang="en-US" altLang="en-US" smtClean="0"/>
          </a:p>
          <a:p>
            <a:r>
              <a:rPr lang="en-US" altLang="en-US" smtClean="0"/>
              <a:t>At the end of July 2023, </a:t>
            </a:r>
            <a:r>
              <a:rPr lang="en-US" altLang="en-US" u="sng" smtClean="0">
                <a:hlinkClick r:id="rId7"/>
              </a:rPr>
              <a:t>Indonesia</a:t>
            </a:r>
            <a:r>
              <a:rPr lang="en-US" altLang="en-US" smtClean="0"/>
              <a:t> suspended imports of live cattle from four Australian export facilities, following the detection of LSD in livestock shipped from Australia. However, it is unclear if the cattle were infected in Australia as they were tested a number of days after they had entered Indonesia. LSD was first reported in livestock in Indonesia in March 2022. LSD has not yet been reported in Australia, but an analysis conducted last year found a 28% likelihood of an outbreak in the country within the next five years. </a:t>
            </a:r>
            <a:endParaRPr lang="en-CA" altLang="en-US" smtClean="0"/>
          </a:p>
          <a:p>
            <a:r>
              <a:rPr lang="en-CA" altLang="en-US" smtClean="0"/>
              <a:t>August 12, an </a:t>
            </a:r>
            <a:r>
              <a:rPr lang="en-CA" altLang="en-US" u="sng" smtClean="0">
                <a:hlinkClick r:id="rId8"/>
              </a:rPr>
              <a:t>additional three Australian cattle</a:t>
            </a:r>
            <a:r>
              <a:rPr lang="en-CA" altLang="en-US" smtClean="0"/>
              <a:t> tested positive for LSD in Indonesia, for a total of 16 positive cattle.</a:t>
            </a:r>
          </a:p>
          <a:p>
            <a:r>
              <a:rPr lang="en-CA" altLang="en-US" smtClean="0"/>
              <a:t>September 3, the Australian investigation into the initial four export facilities has concluded and no cases of LSD were identified, </a:t>
            </a:r>
            <a:r>
              <a:rPr lang="en-CA" altLang="en-US" u="sng" smtClean="0">
                <a:hlinkClick r:id="rId9"/>
              </a:rPr>
              <a:t>Australia remains free of LSD</a:t>
            </a:r>
            <a:r>
              <a:rPr lang="en-CA" altLang="en-US" smtClean="0"/>
              <a:t>.  Rapid diagnostic testing of more than 1,000 head of cattle across northern Australia, across numerous properties spanning WA, Qld and the NT (across a distance of approximately 2,800 km). </a:t>
            </a:r>
            <a:r>
              <a:rPr lang="en-CA" altLang="en-US" b="1" smtClean="0"/>
              <a:t>Testing did not detect LSD in Australia and the disease status has not changed.</a:t>
            </a:r>
            <a:r>
              <a:rPr lang="en-CA" altLang="en-US" smtClean="0"/>
              <a:t> </a:t>
            </a:r>
          </a:p>
        </p:txBody>
      </p:sp>
      <p:sp>
        <p:nvSpPr>
          <p:cNvPr id="4" name="Slide Number Placeholder 3"/>
          <p:cNvSpPr>
            <a:spLocks noGrp="1"/>
          </p:cNvSpPr>
          <p:nvPr>
            <p:ph type="sldNum" sz="quarter" idx="5"/>
          </p:nvPr>
        </p:nvSpPr>
        <p:spPr/>
        <p:txBody>
          <a:bodyPr/>
          <a:lstStyle/>
          <a:p>
            <a:pPr>
              <a:defRPr/>
            </a:pPr>
            <a:fld id="{7C553B93-C72B-4590-A168-D97FF62EF512}" type="slidenum">
              <a:rPr lang="en-US" smtClean="0"/>
              <a:pPr>
                <a:defRPr/>
              </a:pPr>
              <a:t>6</a:t>
            </a:fld>
            <a:endParaRPr lang="en-US"/>
          </a:p>
        </p:txBody>
      </p:sp>
    </p:spTree>
    <p:extLst>
      <p:ext uri="{BB962C8B-B14F-4D97-AF65-F5344CB8AC3E}">
        <p14:creationId xmlns:p14="http://schemas.microsoft.com/office/powerpoint/2010/main" val="44648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Reports have decreased in last 4 weeks</a:t>
            </a:r>
            <a:endParaRPr lang="en-CA" altLang="en-US" smtClean="0"/>
          </a:p>
        </p:txBody>
      </p:sp>
      <p:sp>
        <p:nvSpPr>
          <p:cNvPr id="4" name="Slide Number Placeholder 3"/>
          <p:cNvSpPr>
            <a:spLocks noGrp="1"/>
          </p:cNvSpPr>
          <p:nvPr>
            <p:ph type="sldNum" sz="quarter" idx="5"/>
          </p:nvPr>
        </p:nvSpPr>
        <p:spPr/>
        <p:txBody>
          <a:bodyPr/>
          <a:lstStyle/>
          <a:p>
            <a:pPr>
              <a:defRPr/>
            </a:pPr>
            <a:fld id="{BE9BF89F-DE31-4707-ABDE-EDD38B4256EA}" type="slidenum">
              <a:rPr lang="en-US" smtClean="0"/>
              <a:pPr>
                <a:defRPr/>
              </a:pPr>
              <a:t>7</a:t>
            </a:fld>
            <a:endParaRPr lang="en-US"/>
          </a:p>
        </p:txBody>
      </p:sp>
    </p:spTree>
    <p:extLst>
      <p:ext uri="{BB962C8B-B14F-4D97-AF65-F5344CB8AC3E}">
        <p14:creationId xmlns:p14="http://schemas.microsoft.com/office/powerpoint/2010/main" val="332814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Asia</a:t>
            </a:r>
            <a:endParaRPr lang="en-CA" altLang="en-US" smtClean="0"/>
          </a:p>
          <a:p>
            <a:r>
              <a:rPr lang="en-US" altLang="en-US" u="sng" smtClean="0">
                <a:hlinkClick r:id="rId3"/>
              </a:rPr>
              <a:t>Bangladesh</a:t>
            </a:r>
            <a:r>
              <a:rPr lang="en-US" altLang="en-US" smtClean="0"/>
              <a:t> – most cases this year with 133,134 reported as of Sept 4, and 646 deaths</a:t>
            </a:r>
            <a:endParaRPr lang="en-CA" altLang="en-US" smtClean="0"/>
          </a:p>
          <a:p>
            <a:r>
              <a:rPr lang="en-US" altLang="en-US" u="sng" smtClean="0">
                <a:hlinkClick r:id="rId4"/>
              </a:rPr>
              <a:t>Taiwan</a:t>
            </a:r>
            <a:r>
              <a:rPr lang="en-US" altLang="en-US" smtClean="0"/>
              <a:t> – 2nd highest number of cases in past 10 years, ~1300 cases in the first week of Sept</a:t>
            </a:r>
            <a:endParaRPr lang="en-CA" altLang="en-US" smtClean="0"/>
          </a:p>
          <a:p>
            <a:r>
              <a:rPr lang="en-US" altLang="en-US" u="sng" smtClean="0">
                <a:hlinkClick r:id="rId5"/>
              </a:rPr>
              <a:t>Philippines</a:t>
            </a:r>
            <a:r>
              <a:rPr lang="en-US" altLang="en-US" smtClean="0"/>
              <a:t> - 2,413 cases this year vs 2,386 in all of 2022</a:t>
            </a:r>
            <a:endParaRPr lang="en-CA" altLang="en-US" smtClean="0"/>
          </a:p>
          <a:p>
            <a:r>
              <a:rPr lang="en-US" altLang="en-US" smtClean="0"/>
              <a:t> </a:t>
            </a:r>
            <a:endParaRPr lang="en-CA" altLang="en-US" smtClean="0"/>
          </a:p>
          <a:p>
            <a:r>
              <a:rPr lang="en-US" altLang="en-US" smtClean="0"/>
              <a:t>South America</a:t>
            </a:r>
            <a:endParaRPr lang="en-CA" altLang="en-US" smtClean="0"/>
          </a:p>
          <a:p>
            <a:r>
              <a:rPr lang="en-US" altLang="en-US" u="sng" smtClean="0">
                <a:hlinkClick r:id="rId6"/>
              </a:rPr>
              <a:t>Colombia</a:t>
            </a:r>
            <a:r>
              <a:rPr lang="en-US" altLang="en-US" smtClean="0"/>
              <a:t> – 67,944 cases this year, those &lt;15yrs affect the most (48.7% of cases)</a:t>
            </a:r>
            <a:endParaRPr lang="en-CA" altLang="en-US" smtClean="0"/>
          </a:p>
          <a:p>
            <a:r>
              <a:rPr lang="en-US" altLang="en-US" u="sng" smtClean="0">
                <a:hlinkClick r:id="rId7"/>
              </a:rPr>
              <a:t>Guatemala</a:t>
            </a:r>
            <a:r>
              <a:rPr lang="en-US" altLang="en-US" smtClean="0"/>
              <a:t> -  declared national emergency 152% compared to last year</a:t>
            </a:r>
            <a:endParaRPr lang="en-CA" altLang="en-US" smtClean="0"/>
          </a:p>
          <a:p>
            <a:r>
              <a:rPr lang="en-US" altLang="en-US" u="sng" smtClean="0">
                <a:hlinkClick r:id="rId8"/>
              </a:rPr>
              <a:t>Paraguay</a:t>
            </a:r>
            <a:r>
              <a:rPr lang="en-US" altLang="en-US" smtClean="0"/>
              <a:t> -  last three weeks 118 cases (90% cases from 5 regions) DEN-1, DEN-2</a:t>
            </a:r>
            <a:endParaRPr lang="en-CA" altLang="en-US" smtClean="0"/>
          </a:p>
          <a:p>
            <a:r>
              <a:rPr lang="en-US" altLang="en-US" u="sng" smtClean="0">
                <a:hlinkClick r:id="rId9"/>
              </a:rPr>
              <a:t>Jamaica</a:t>
            </a:r>
            <a:r>
              <a:rPr lang="en-US" altLang="en-US" smtClean="0"/>
              <a:t> – declared outbreak of dengue (565 suspected, presumed and confirmed cases of Dengue)</a:t>
            </a:r>
            <a:endParaRPr lang="en-CA" altLang="en-US" smtClean="0"/>
          </a:p>
          <a:p>
            <a:r>
              <a:rPr lang="en-US" altLang="en-US" smtClean="0"/>
              <a:t> </a:t>
            </a:r>
            <a:endParaRPr lang="en-CA" altLang="en-US" smtClean="0"/>
          </a:p>
          <a:p>
            <a:r>
              <a:rPr lang="en-US" altLang="en-US" smtClean="0"/>
              <a:t>North America</a:t>
            </a:r>
            <a:endParaRPr lang="en-CA" altLang="en-US" smtClean="0"/>
          </a:p>
          <a:p>
            <a:r>
              <a:rPr lang="en-US" altLang="en-US" smtClean="0"/>
              <a:t>USA – </a:t>
            </a:r>
            <a:r>
              <a:rPr lang="en-US" altLang="en-US" u="sng" smtClean="0">
                <a:hlinkClick r:id="rId10"/>
              </a:rPr>
              <a:t>Florida</a:t>
            </a:r>
            <a:r>
              <a:rPr lang="en-US" altLang="en-US" smtClean="0"/>
              <a:t> local transmission in Miami-Dade County (9 cases) and Broward County (2)</a:t>
            </a:r>
            <a:endParaRPr lang="en-CA" altLang="en-US" smtClean="0"/>
          </a:p>
          <a:p>
            <a:pPr lvl="1"/>
            <a:r>
              <a:rPr lang="en-US" altLang="en-US" smtClean="0"/>
              <a:t>Two hundred and four cases with onset in 2023 have been reported in individuals with travel history to a dengue-endemic area in the two weeks prior to onset</a:t>
            </a:r>
            <a:endParaRPr lang="en-CA" altLang="en-US" smtClean="0"/>
          </a:p>
          <a:p>
            <a:r>
              <a:rPr lang="en-US" altLang="en-US" smtClean="0"/>
              <a:t>Africa </a:t>
            </a:r>
            <a:endParaRPr lang="en-CA" altLang="en-US" smtClean="0"/>
          </a:p>
          <a:p>
            <a:r>
              <a:rPr lang="en-US" altLang="en-US" u="sng" smtClean="0">
                <a:hlinkClick r:id="rId11"/>
              </a:rPr>
              <a:t>Chad</a:t>
            </a:r>
            <a:r>
              <a:rPr lang="en-US" altLang="en-US" smtClean="0"/>
              <a:t> – declared dengue outbreak mid-August </a:t>
            </a:r>
            <a:endParaRPr lang="en-CA" altLang="en-US" smtClean="0"/>
          </a:p>
          <a:p>
            <a:r>
              <a:rPr lang="en-US" altLang="en-US" u="sng" smtClean="0">
                <a:hlinkClick r:id="rId12"/>
              </a:rPr>
              <a:t>Ivory Coast and Mauritius</a:t>
            </a:r>
            <a:r>
              <a:rPr lang="en-US" altLang="en-US" smtClean="0"/>
              <a:t> have also reported cases </a:t>
            </a:r>
            <a:endParaRPr lang="en-CA" altLang="en-US" smtClean="0"/>
          </a:p>
          <a:p>
            <a:r>
              <a:rPr lang="en-US" altLang="en-US" smtClean="0"/>
              <a:t> </a:t>
            </a:r>
            <a:endParaRPr lang="en-CA" altLang="en-US" smtClean="0"/>
          </a:p>
          <a:p>
            <a:r>
              <a:rPr lang="en-US" altLang="en-US" smtClean="0"/>
              <a:t>Europe</a:t>
            </a:r>
            <a:endParaRPr lang="en-CA" altLang="en-US" smtClean="0"/>
          </a:p>
          <a:p>
            <a:r>
              <a:rPr lang="en-US" altLang="en-US" u="sng" smtClean="0">
                <a:hlinkClick r:id="rId13"/>
              </a:rPr>
              <a:t>Italy</a:t>
            </a:r>
            <a:r>
              <a:rPr lang="en-US" altLang="en-US" smtClean="0"/>
              <a:t> – local transmission up to 27 (Lodi (21 confirmed cases), in the province of Latina (2 cases) and in the province of Rome (4 cases with exposures in different parts of the metropolitan city of Rome) – 181 travel cases this year</a:t>
            </a:r>
            <a:endParaRPr lang="en-CA" altLang="en-US" smtClean="0"/>
          </a:p>
          <a:p>
            <a:r>
              <a:rPr lang="en-US" altLang="en-US" u="sng" smtClean="0">
                <a:hlinkClick r:id="rId14"/>
              </a:rPr>
              <a:t>France</a:t>
            </a:r>
            <a:r>
              <a:rPr lang="en-US" altLang="en-US" smtClean="0"/>
              <a:t> reported a locally transmitted case of dengue in mid-August</a:t>
            </a:r>
            <a:endParaRPr lang="en-CA" altLang="en-US" smtClean="0"/>
          </a:p>
        </p:txBody>
      </p:sp>
      <p:sp>
        <p:nvSpPr>
          <p:cNvPr id="4" name="Slide Number Placeholder 3"/>
          <p:cNvSpPr>
            <a:spLocks noGrp="1"/>
          </p:cNvSpPr>
          <p:nvPr>
            <p:ph type="sldNum" sz="quarter" idx="5"/>
          </p:nvPr>
        </p:nvSpPr>
        <p:spPr/>
        <p:txBody>
          <a:bodyPr/>
          <a:lstStyle/>
          <a:p>
            <a:pPr>
              <a:defRPr/>
            </a:pPr>
            <a:fld id="{5612B4C1-5153-4699-8027-2813B6F1BF5C}" type="slidenum">
              <a:rPr lang="en-US" smtClean="0"/>
              <a:pPr>
                <a:defRPr/>
              </a:pPr>
              <a:t>8</a:t>
            </a:fld>
            <a:endParaRPr lang="en-US"/>
          </a:p>
        </p:txBody>
      </p:sp>
    </p:spTree>
    <p:extLst>
      <p:ext uri="{BB962C8B-B14F-4D97-AF65-F5344CB8AC3E}">
        <p14:creationId xmlns:p14="http://schemas.microsoft.com/office/powerpoint/2010/main" val="341659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6536017-85FD-4116-A366-5FBD5704908F}" type="slidenum">
              <a:rPr lang="en-US" smtClean="0"/>
              <a:pPr>
                <a:defRPr/>
              </a:pPr>
              <a:t>9</a:t>
            </a:fld>
            <a:endParaRPr lang="en-US"/>
          </a:p>
        </p:txBody>
      </p:sp>
    </p:spTree>
    <p:extLst>
      <p:ext uri="{BB962C8B-B14F-4D97-AF65-F5344CB8AC3E}">
        <p14:creationId xmlns:p14="http://schemas.microsoft.com/office/powerpoint/2010/main" val="144813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“RVFV cycle. Between epidemics RVFV may be maintained through transovarial transmission in </a:t>
            </a:r>
            <a:r>
              <a:rPr lang="en-US" altLang="en-US" i="1" smtClean="0"/>
              <a:t>Aedes (Neomelaniconion) mcintoshi</a:t>
            </a:r>
            <a:r>
              <a:rPr lang="en-US" altLang="en-US" smtClean="0"/>
              <a:t> eggs. Wild ungulates and livestock can also harbour low-level infection. During heavy rains, a surge in mosquito populations leads to increased infection of livestock and viral amplification between numerous vector species and ruminants occurs. As more livestock become infected, the chances of spillover into humans increases. Human infection can occur via mosquito bite, or more commonly, via contact with infected animal tissue and fluid.”</a:t>
            </a:r>
          </a:p>
          <a:p>
            <a:endParaRPr lang="en-US" altLang="en-US" smtClean="0"/>
          </a:p>
          <a:p>
            <a:r>
              <a:rPr lang="en-US" altLang="en-US" smtClean="0"/>
              <a:t>Image and text here from </a:t>
            </a:r>
            <a:r>
              <a:rPr lang="en-US" altLang="en-US" b="1" smtClean="0"/>
              <a:t>J. Gen. Virol. 100, 1187 (2019);  </a:t>
            </a:r>
            <a:r>
              <a:rPr lang="en-US" altLang="en-US" smtClean="0">
                <a:hlinkClick r:id="rId3"/>
              </a:rPr>
              <a:t>https://doi.org/10.1099/jgv.0.001296</a:t>
            </a:r>
            <a:r>
              <a:rPr lang="en-US" altLang="en-US" smtClean="0"/>
              <a:t>   </a:t>
            </a:r>
          </a:p>
          <a:p>
            <a:endParaRPr lang="en-CA" altLang="en-US" smtClean="0"/>
          </a:p>
          <a:p>
            <a:endParaRPr lang="en-CA" altLang="en-US" smtClean="0"/>
          </a:p>
          <a:p>
            <a:r>
              <a:rPr lang="en-CA" altLang="en-US" smtClean="0"/>
              <a:t>Can cause serious illness in animals</a:t>
            </a:r>
          </a:p>
          <a:p>
            <a:pPr lvl="1"/>
            <a:r>
              <a:rPr lang="en-CA" altLang="en-US" smtClean="0"/>
              <a:t>Cattle</a:t>
            </a:r>
          </a:p>
          <a:p>
            <a:pPr lvl="1"/>
            <a:r>
              <a:rPr lang="en-CA" altLang="en-US" b="1" smtClean="0"/>
              <a:t>Sheep &gt; other species</a:t>
            </a:r>
          </a:p>
          <a:p>
            <a:pPr lvl="1"/>
            <a:r>
              <a:rPr lang="en-CA" altLang="en-US" smtClean="0"/>
              <a:t>Goats</a:t>
            </a:r>
          </a:p>
          <a:p>
            <a:pPr lvl="1"/>
            <a:r>
              <a:rPr lang="en-CA" altLang="en-US" smtClean="0"/>
              <a:t>Camels</a:t>
            </a:r>
          </a:p>
          <a:p>
            <a:r>
              <a:rPr lang="en-CA" altLang="en-US" smtClean="0"/>
              <a:t>Young affected &gt; adults</a:t>
            </a:r>
          </a:p>
          <a:p>
            <a:r>
              <a:rPr lang="en-CA" altLang="en-US" smtClean="0"/>
              <a:t>High rates of mortality and abortion</a:t>
            </a:r>
          </a:p>
          <a:p>
            <a:r>
              <a:rPr lang="en-CA" altLang="en-US" smtClean="0"/>
              <a:t>Significant economic impact</a:t>
            </a:r>
          </a:p>
          <a:p>
            <a:endParaRPr lang="en-CA" altLang="en-US" smtClean="0"/>
          </a:p>
          <a:p>
            <a:r>
              <a:rPr lang="en-CA" altLang="en-US" smtClean="0"/>
              <a:t>Horizontal, vertical and vector borne transmission are possible in humans and animals</a:t>
            </a:r>
          </a:p>
          <a:p>
            <a:r>
              <a:rPr lang="en-CA" altLang="en-US" smtClean="0"/>
              <a:t>Humans infected by contact with livestock, especially blood and body fluids; consumption of unpasteurized milk</a:t>
            </a:r>
          </a:p>
          <a:p>
            <a:r>
              <a:rPr lang="en-CA" altLang="en-US" smtClean="0"/>
              <a:t>Low level of virus circulation can exist in livestock as is evidenced by seropositivity with no clinical outbreak</a:t>
            </a:r>
          </a:p>
          <a:p>
            <a:endParaRPr lang="en-CA" altLang="en-US" smtClean="0"/>
          </a:p>
        </p:txBody>
      </p:sp>
      <p:sp>
        <p:nvSpPr>
          <p:cNvPr id="4" name="Slide Number Placeholder 3"/>
          <p:cNvSpPr>
            <a:spLocks noGrp="1"/>
          </p:cNvSpPr>
          <p:nvPr>
            <p:ph type="sldNum" sz="quarter" idx="5"/>
          </p:nvPr>
        </p:nvSpPr>
        <p:spPr/>
        <p:txBody>
          <a:bodyPr/>
          <a:lstStyle/>
          <a:p>
            <a:pPr>
              <a:defRPr/>
            </a:pPr>
            <a:fld id="{48357272-6F1C-406B-A052-DDF6275786A5}" type="slidenum">
              <a:rPr lang="en-US" smtClean="0"/>
              <a:pPr>
                <a:defRPr/>
              </a:pPr>
              <a:t>10</a:t>
            </a:fld>
            <a:endParaRPr lang="en-US"/>
          </a:p>
        </p:txBody>
      </p:sp>
    </p:spTree>
    <p:extLst>
      <p:ext uri="{BB962C8B-B14F-4D97-AF65-F5344CB8AC3E}">
        <p14:creationId xmlns:p14="http://schemas.microsoft.com/office/powerpoint/2010/main" val="316909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Range Extension</a:t>
            </a:r>
          </a:p>
          <a:p>
            <a:r>
              <a:rPr lang="en-CA" altLang="en-US" smtClean="0"/>
              <a:t>1931 epidemic in Kenya – virus first isolated from sheep</a:t>
            </a:r>
          </a:p>
          <a:p>
            <a:r>
              <a:rPr lang="en-CA" altLang="en-US" smtClean="0"/>
              <a:t>Since then major outbreaks in</a:t>
            </a:r>
          </a:p>
          <a:p>
            <a:pPr lvl="1"/>
            <a:r>
              <a:rPr lang="en-US" altLang="en-US" smtClean="0"/>
              <a:t>Egypt, Kenya, South Africa, Madagascar, Mauritania, Senegal, and Gambia</a:t>
            </a:r>
          </a:p>
          <a:p>
            <a:pPr lvl="1"/>
            <a:r>
              <a:rPr lang="en-US" altLang="en-US" smtClean="0"/>
              <a:t>Sub-Saharan Africa</a:t>
            </a:r>
            <a:endParaRPr lang="en-CA" altLang="en-US" smtClean="0"/>
          </a:p>
          <a:p>
            <a:r>
              <a:rPr lang="en-CA" altLang="en-US" smtClean="0"/>
              <a:t>2000-2001 major outbreak in Saudi Arabia and Yemen</a:t>
            </a:r>
          </a:p>
          <a:p>
            <a:pPr lvl="1"/>
            <a:r>
              <a:rPr lang="en-CA" altLang="en-US" smtClean="0"/>
              <a:t>Turkiye and Tunisia</a:t>
            </a:r>
          </a:p>
          <a:p>
            <a:endParaRPr lang="en-CA" altLang="en-US" smtClean="0"/>
          </a:p>
          <a:p>
            <a:r>
              <a:rPr lang="en-CA" altLang="en-US" smtClean="0"/>
              <a:t>Comoros Archipelago in Indian Ocean – 2007</a:t>
            </a:r>
          </a:p>
          <a:p>
            <a:pPr lvl="1"/>
            <a:r>
              <a:rPr lang="en-CA" altLang="en-US" smtClean="0"/>
              <a:t>Re-emergence in 2018</a:t>
            </a:r>
          </a:p>
          <a:p>
            <a:pPr lvl="1"/>
            <a:endParaRPr lang="en-CA" altLang="en-US" smtClean="0"/>
          </a:p>
          <a:p>
            <a:r>
              <a:rPr lang="en-CA" altLang="en-US" smtClean="0"/>
              <a:t>Libya – 2020 </a:t>
            </a:r>
          </a:p>
          <a:p>
            <a:pPr lvl="1"/>
            <a:r>
              <a:rPr lang="en-CA" altLang="en-US" smtClean="0"/>
              <a:t>2 cases</a:t>
            </a:r>
          </a:p>
          <a:p>
            <a:pPr lvl="2"/>
            <a:r>
              <a:rPr lang="en-CA" altLang="en-US" smtClean="0"/>
              <a:t>Sheep</a:t>
            </a:r>
          </a:p>
          <a:p>
            <a:pPr lvl="2"/>
            <a:r>
              <a:rPr lang="en-CA" altLang="en-US" smtClean="0"/>
              <a:t>Sheep and goats</a:t>
            </a:r>
          </a:p>
          <a:p>
            <a:endParaRPr lang="en-CA" altLang="en-US" smtClean="0"/>
          </a:p>
        </p:txBody>
      </p:sp>
      <p:sp>
        <p:nvSpPr>
          <p:cNvPr id="4" name="Slide Number Placeholder 3"/>
          <p:cNvSpPr>
            <a:spLocks noGrp="1"/>
          </p:cNvSpPr>
          <p:nvPr>
            <p:ph type="sldNum" sz="quarter" idx="5"/>
          </p:nvPr>
        </p:nvSpPr>
        <p:spPr/>
        <p:txBody>
          <a:bodyPr/>
          <a:lstStyle/>
          <a:p>
            <a:pPr>
              <a:defRPr/>
            </a:pPr>
            <a:fld id="{BBF62D4E-4598-429B-AD7C-A4F08A63B55F}" type="slidenum">
              <a:rPr lang="en-US" smtClean="0"/>
              <a:pPr>
                <a:defRPr/>
              </a:pPr>
              <a:t>11</a:t>
            </a:fld>
            <a:endParaRPr lang="en-US"/>
          </a:p>
        </p:txBody>
      </p:sp>
    </p:spTree>
    <p:extLst>
      <p:ext uri="{BB962C8B-B14F-4D97-AF65-F5344CB8AC3E}">
        <p14:creationId xmlns:p14="http://schemas.microsoft.com/office/powerpoint/2010/main" val="99138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From 2018 to April 2023 – most traffic from Egypt, however last reported RVF outbreak was in 2003.</a:t>
            </a:r>
          </a:p>
          <a:p>
            <a:endParaRPr lang="en-US" altLang="en-US" smtClean="0"/>
          </a:p>
          <a:p>
            <a:endParaRPr lang="en-US" altLang="en-US" smtClean="0"/>
          </a:p>
          <a:p>
            <a:endParaRPr lang="en-CA" altLang="en-US" smtClean="0"/>
          </a:p>
        </p:txBody>
      </p:sp>
      <p:sp>
        <p:nvSpPr>
          <p:cNvPr id="4" name="Slide Number Placeholder 3"/>
          <p:cNvSpPr>
            <a:spLocks noGrp="1"/>
          </p:cNvSpPr>
          <p:nvPr>
            <p:ph type="sldNum" sz="quarter" idx="5"/>
          </p:nvPr>
        </p:nvSpPr>
        <p:spPr/>
        <p:txBody>
          <a:bodyPr/>
          <a:lstStyle/>
          <a:p>
            <a:pPr>
              <a:defRPr/>
            </a:pPr>
            <a:fld id="{7099D6AD-FE61-4226-A008-0941C039A2BA}" type="slidenum">
              <a:rPr lang="en-US" smtClean="0"/>
              <a:pPr>
                <a:defRPr/>
              </a:pPr>
              <a:t>12</a:t>
            </a:fld>
            <a:endParaRPr lang="en-US"/>
          </a:p>
        </p:txBody>
      </p:sp>
    </p:spTree>
    <p:extLst>
      <p:ext uri="{BB962C8B-B14F-4D97-AF65-F5344CB8AC3E}">
        <p14:creationId xmlns:p14="http://schemas.microsoft.com/office/powerpoint/2010/main" val="3120410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8012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522089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defRPr>
            </a:lvl1pPr>
          </a:lstStyle>
          <a:p>
            <a:pPr>
              <a:defRPr/>
            </a:pPr>
            <a:fld id="{5195B727-CB92-4FD5-AF0D-B54F541D4673}" type="datetime1">
              <a:rPr lang="en-US"/>
              <a:pPr>
                <a:defRPr/>
              </a:pPr>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doi.org/10.1099/jgv.0.00129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fsa.onlinelibrary.wiley.com/doi/10.2903/j.efsa.2020.604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mdpi.com/2076-0817/12/6/763" TargetMode="External"/><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hyperlink" Target="https://pubmed.ncbi.nlm.nih.gov/37366176/" TargetMode="External"/><Relationship Id="rId5" Type="http://schemas.openxmlformats.org/officeDocument/2006/relationships/hyperlink" Target="https://www.sciencedirect.com/science/article/pii/S2352340923004717?via%3Dihub" TargetMode="External"/><Relationship Id="rId4" Type="http://schemas.openxmlformats.org/officeDocument/2006/relationships/hyperlink" Target="https://pubmed.ncbi.nlm.nih.gov/3755141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cwds.shinyapps.io/haemaphysali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hyperlink" Target="https://wwwnc.cdc.gov/eid/article/29/9/23-0559_article" TargetMode="External"/><Relationship Id="rId3" Type="http://schemas.openxmlformats.org/officeDocument/2006/relationships/hyperlink" Target="https://www.cdc.gov/mmwr/volumes/72/wr/mm7230a2.htm?s_cid=mm7230a2_w" TargetMode="External"/><Relationship Id="rId7" Type="http://schemas.openxmlformats.org/officeDocument/2006/relationships/hyperlink" Target="https://academic.oup.com/jid/advance-article-abstract/doi/10.1093/infdis/jiad302/7234315" TargetMode="External"/><Relationship Id="rId2" Type="http://schemas.openxmlformats.org/officeDocument/2006/relationships/hyperlink" Target="https://wwwnc.cdc.gov/eid/article/29/8/23-0528_article" TargetMode="External"/><Relationship Id="rId1" Type="http://schemas.openxmlformats.org/officeDocument/2006/relationships/slideLayout" Target="../slideLayouts/slideLayout5.xml"/><Relationship Id="rId6" Type="http://schemas.openxmlformats.org/officeDocument/2006/relationships/hyperlink" Target="https://pubmed.ncbi.nlm.nih.gov/37467875/" TargetMode="External"/><Relationship Id="rId5" Type="http://schemas.openxmlformats.org/officeDocument/2006/relationships/hyperlink" Target="https://pubmed.ncbi.nlm.nih.gov/37436911/" TargetMode="External"/><Relationship Id="rId4" Type="http://schemas.openxmlformats.org/officeDocument/2006/relationships/hyperlink" Target="https://www.cdc.gov/mmwr/volumes/72/wr/mm7229a1.htm?s_cid=mm7229a1_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mdpi.com/2813-0227/3/3/16" TargetMode="External"/><Relationship Id="rId2" Type="http://schemas.openxmlformats.org/officeDocument/2006/relationships/hyperlink" Target="https://wwwnc.cdc.gov/eid/article/29/9/23-0523_article" TargetMode="External"/><Relationship Id="rId1" Type="http://schemas.openxmlformats.org/officeDocument/2006/relationships/slideLayout" Target="../slideLayouts/slideLayout5.xml"/><Relationship Id="rId6" Type="http://schemas.openxmlformats.org/officeDocument/2006/relationships/hyperlink" Target="https://www.ecdc.europa.eu/en/publications-data/surveillance-prevention-and-control-west-nile-virus-and-usutu-virus-infections" TargetMode="External"/><Relationship Id="rId5" Type="http://schemas.openxmlformats.org/officeDocument/2006/relationships/hyperlink" Target="https://pubmed.ncbi.nlm.nih.gov/37595529/" TargetMode="External"/><Relationship Id="rId4" Type="http://schemas.openxmlformats.org/officeDocument/2006/relationships/hyperlink" Target="https://www.mdpi.com/2076-2607/11/3/54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dierziekten/actuele-dierziekten-in-nederland-en-europ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promedmail.org/promed-post/?id=8712262"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cnn.com/2023/08/18/health/malaria-maryland/index.html" TargetMode="External"/><Relationship Id="rId2" Type="http://schemas.openxmlformats.org/officeDocument/2006/relationships/hyperlink" Target="https://www.bradenton.com/news/local/article277404923.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animal_health/downloads/animal_diseases/vsv/sitrep-09-15-23.pdf" TargetMode="Externa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hyperlink" Target="https://www.abc.net.au/news/2023-07-30/lsd-in-australian-cattle-in-indonesia/102666812" TargetMode="External"/><Relationship Id="rId3" Type="http://schemas.openxmlformats.org/officeDocument/2006/relationships/notesSlide" Target="../notesSlides/notesSlide3.xml"/><Relationship Id="rId7" Type="http://schemas.openxmlformats.org/officeDocument/2006/relationships/hyperlink" Target="https://wahis.woah.org/#/in-review/5091?reportId=161780" TargetMode="Externa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hyperlink" Target="https://thehimalayantimes.com/business/nearly-50000-cattle-perish-due-to-lumpy-skin-disease" TargetMode="External"/><Relationship Id="rId11" Type="http://schemas.openxmlformats.org/officeDocument/2006/relationships/image" Target="../media/image6.png"/><Relationship Id="rId5" Type="http://schemas.openxmlformats.org/officeDocument/2006/relationships/hyperlink" Target="https://srilankamirror.com/news/lumpy-skin-disease-spreading-towards-wp/" TargetMode="External"/><Relationship Id="rId10" Type="http://schemas.openxmlformats.org/officeDocument/2006/relationships/oleObject" Target="../embeddings/oleObject3.bin"/><Relationship Id="rId4" Type="http://schemas.openxmlformats.org/officeDocument/2006/relationships/hyperlink" Target="https://timesofindia.indiatimes.com/city/guwahati/assam-40000-cows-affected-as-lumpy-skin-disease-resurfaces/articleshow/99800643.cms?from=mdr" TargetMode="External"/><Relationship Id="rId9" Type="http://schemas.openxmlformats.org/officeDocument/2006/relationships/hyperlink" Target="https://www.miragenews.com/australia-remains-free-from-lumpy-skin-disease-1076842/"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hyperlink" Target="https://www.gorodche.ru/society/4540832-v-gruzii-epidemiya-lihoradki-est-pogibshiy/" TargetMode="External"/><Relationship Id="rId5" Type="http://schemas.openxmlformats.org/officeDocument/2006/relationships/hyperlink" Target="https://360stepeni.mk/tret-sluchaj-na-kongo-krimska-hemoragichna-treska-vo-zemjava-patsientot-e-42-godishen-veleshanets/" TargetMode="External"/><Relationship Id="rId4" Type="http://schemas.openxmlformats.org/officeDocument/2006/relationships/hyperlink" Target="https://outbreaknewstoday.com/cchf-in-afghanistan-949-total-cases-through-august-17613/"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hyperlink" Target="https://inspection.canada.ca/animal-health/terrestrial-animals/diseases/reportable/rift-valley-fever/fact-sheet/eng/1329685061778/1329685186043"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ct val="0"/>
              </a:spcAft>
              <a:defRPr/>
            </a:pPr>
            <a:r>
              <a:rPr lang="fr-CA" sz="2800" dirty="0" smtClean="0"/>
              <a:t>Communauté des maladies émergentes et zoonotiques</a:t>
            </a:r>
            <a:br>
              <a:rPr lang="fr-CA" sz="2800" dirty="0" smtClean="0"/>
            </a:br>
            <a:r>
              <a:rPr lang="fr-CA" sz="2000" i="1" dirty="0" smtClean="0"/>
              <a:t>Identification des risques émergents par l’intelligence collective</a:t>
            </a:r>
            <a:endParaRPr lang="fr-CA" sz="2000" i="1" dirty="0"/>
          </a:p>
        </p:txBody>
      </p:sp>
      <p:sp>
        <p:nvSpPr>
          <p:cNvPr id="14339" name="Subtitle 1"/>
          <p:cNvSpPr>
            <a:spLocks noGrp="1"/>
          </p:cNvSpPr>
          <p:nvPr>
            <p:ph type="subTitle" idx="1"/>
          </p:nvPr>
        </p:nvSpPr>
        <p:spPr>
          <a:xfrm>
            <a:off x="2603500" y="3101975"/>
            <a:ext cx="9588500" cy="1123950"/>
          </a:xfrm>
        </p:spPr>
        <p:txBody>
          <a:bodyPr/>
          <a:lstStyle/>
          <a:p>
            <a:pPr eaLnBrk="1" hangingPunct="1"/>
            <a:r>
              <a:rPr lang="fr-CA" altLang="en-US" dirty="0" smtClean="0"/>
              <a:t>CMEZ – Point du réseau des maladies à transmission vectorielle du SCSSA</a:t>
            </a:r>
          </a:p>
          <a:p>
            <a:pPr eaLnBrk="1" hangingPunct="1"/>
            <a:r>
              <a:rPr lang="fr-CA" altLang="en-US" dirty="0" smtClean="0"/>
              <a:t>26 septembre 2023</a:t>
            </a:r>
            <a:endParaRPr lang="fr-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fr-CA" altLang="en-US" sz="1200" smtClean="0">
                <a:solidFill>
                  <a:srgbClr val="898989"/>
                </a:solidFill>
              </a:rPr>
              <a:pPr fontAlgn="base">
                <a:lnSpc>
                  <a:spcPct val="100000"/>
                </a:lnSpc>
                <a:spcBef>
                  <a:spcPct val="0"/>
                </a:spcBef>
                <a:spcAft>
                  <a:spcPct val="0"/>
                </a:spcAft>
                <a:buFontTx/>
                <a:buNone/>
              </a:pPr>
              <a:t>1</a:t>
            </a:fld>
            <a:endParaRPr lang="fr-CA" altLang="en-US" sz="1200" dirty="0">
              <a:solidFill>
                <a:srgbClr val="898989"/>
              </a:solidFill>
            </a:endParaRPr>
          </a:p>
        </p:txBody>
      </p:sp>
      <p:sp>
        <p:nvSpPr>
          <p:cNvPr id="14341" name="TextBox 4"/>
          <p:cNvSpPr txBox="1">
            <a:spLocks noChangeArrowheads="1"/>
          </p:cNvSpPr>
          <p:nvPr/>
        </p:nvSpPr>
        <p:spPr bwMode="auto">
          <a:xfrm>
            <a:off x="9380538" y="5749925"/>
            <a:ext cx="2812315" cy="6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CA" altLang="en-US" sz="3600" b="1" dirty="0" smtClean="0">
                <a:solidFill>
                  <a:srgbClr val="FFFFFF"/>
                </a:solidFill>
                <a:hlinkClick r:id="rId3"/>
              </a:rPr>
              <a:t>www.cezd.ca</a:t>
            </a:r>
            <a:r>
              <a:rPr lang="fr-CA" altLang="en-US" sz="3600" dirty="0" smtClean="0">
                <a:solidFill>
                  <a:srgbClr val="FFFFFF"/>
                </a:solidFill>
              </a:rPr>
              <a:t> </a:t>
            </a:r>
            <a:endParaRPr lang="fr-CA" altLang="en-US" sz="3600" dirty="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59500" cy="1325563"/>
          </a:xfrm>
        </p:spPr>
        <p:txBody>
          <a:bodyPr/>
          <a:lstStyle/>
          <a:p>
            <a:pPr>
              <a:defRPr/>
            </a:pPr>
            <a:r>
              <a:rPr lang="fr-CA" dirty="0" smtClean="0"/>
              <a:t>Fièvre de la vallée du Rift</a:t>
            </a:r>
            <a:endParaRPr lang="fr-CA" dirty="0"/>
          </a:p>
        </p:txBody>
      </p:sp>
      <p:sp>
        <p:nvSpPr>
          <p:cNvPr id="5" name="Slide Number Placeholder 4"/>
          <p:cNvSpPr>
            <a:spLocks noGrp="1"/>
          </p:cNvSpPr>
          <p:nvPr>
            <p:ph type="sldNum" sz="quarter" idx="14"/>
          </p:nvPr>
        </p:nvSpPr>
        <p:spPr>
          <a:xfrm>
            <a:off x="9448800" y="6356350"/>
            <a:ext cx="2743200" cy="365125"/>
          </a:xfrm>
        </p:spPr>
        <p:txBody>
          <a:bodyPr/>
          <a:lstStyle/>
          <a:p>
            <a:pPr>
              <a:defRPr/>
            </a:pPr>
            <a:fld id="{04E95010-8B15-45F1-87C5-0085573DE507}" type="slidenum">
              <a:rPr lang="fr-CA" smtClean="0"/>
              <a:pPr>
                <a:defRPr/>
              </a:pPr>
              <a:t>10</a:t>
            </a:fld>
            <a:endParaRPr lang="fr-CA" dirty="0"/>
          </a:p>
        </p:txBody>
      </p:sp>
      <p:pic>
        <p:nvPicPr>
          <p:cNvPr id="29700"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27125" y="1143000"/>
            <a:ext cx="94869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7"/>
          <p:cNvSpPr txBox="1">
            <a:spLocks noChangeArrowheads="1"/>
          </p:cNvSpPr>
          <p:nvPr/>
        </p:nvSpPr>
        <p:spPr bwMode="auto">
          <a:xfrm>
            <a:off x="7958138" y="247650"/>
            <a:ext cx="3701349" cy="6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CA" altLang="en-US" sz="1800" b="1" dirty="0" smtClean="0"/>
              <a:t> J. </a:t>
            </a:r>
            <a:r>
              <a:rPr lang="fr-CA" altLang="en-US" sz="1800" b="1" dirty="0" err="1" smtClean="0"/>
              <a:t>Gen</a:t>
            </a:r>
            <a:r>
              <a:rPr lang="fr-CA" altLang="en-US" sz="1800" b="1" dirty="0" smtClean="0"/>
              <a:t>. </a:t>
            </a:r>
            <a:r>
              <a:rPr lang="fr-CA" altLang="en-US" sz="1800" b="1" dirty="0" err="1" smtClean="0"/>
              <a:t>Virol</a:t>
            </a:r>
            <a:r>
              <a:rPr lang="fr-CA" altLang="en-US" sz="1800" b="1" dirty="0" smtClean="0"/>
              <a:t>. 100, 1187 (2019); </a:t>
            </a:r>
          </a:p>
          <a:p>
            <a:pPr>
              <a:lnSpc>
                <a:spcPct val="100000"/>
              </a:lnSpc>
              <a:spcBef>
                <a:spcPct val="0"/>
              </a:spcBef>
              <a:buFontTx/>
              <a:buNone/>
            </a:pPr>
            <a:r>
              <a:rPr lang="fr-CA" altLang="en-US" sz="1800" dirty="0" smtClean="0">
                <a:hlinkClick r:id="rId4"/>
              </a:rPr>
              <a:t>https://doi.org/10.1099/jgv.0.001296</a:t>
            </a:r>
            <a:endParaRPr lang="fr-CA" altLang="en-US" sz="1800" dirty="0">
              <a:hlinkClick r:id="rId4"/>
            </a:endParaRPr>
          </a:p>
        </p:txBody>
      </p:sp>
    </p:spTree>
    <p:extLst>
      <p:ext uri="{BB962C8B-B14F-4D97-AF65-F5344CB8AC3E}">
        <p14:creationId xmlns:p14="http://schemas.microsoft.com/office/powerpoint/2010/main" val="35663440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875" y="6165850"/>
            <a:ext cx="6294438" cy="381000"/>
          </a:xfrm>
        </p:spPr>
        <p:txBody>
          <a:bodyPr/>
          <a:lstStyle/>
          <a:p>
            <a:pPr>
              <a:defRPr/>
            </a:pPr>
            <a:r>
              <a:rPr lang="fr-CA" sz="2800" dirty="0" smtClean="0">
                <a:hlinkClick r:id="rId3"/>
              </a:rPr>
              <a:t>Illustrations : ESFA Journal 2020</a:t>
            </a:r>
            <a:endParaRPr lang="fr-CA" sz="2800" dirty="0"/>
          </a:p>
        </p:txBody>
      </p:sp>
      <p:pic>
        <p:nvPicPr>
          <p:cNvPr id="31747"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2075" y="-22225"/>
            <a:ext cx="4830763" cy="6880225"/>
          </a:xfrm>
        </p:spPr>
      </p:pic>
      <p:sp>
        <p:nvSpPr>
          <p:cNvPr id="31748" name="Content Placeholder 3"/>
          <p:cNvSpPr>
            <a:spLocks noGrp="1"/>
          </p:cNvSpPr>
          <p:nvPr>
            <p:ph sz="half" idx="2"/>
          </p:nvPr>
        </p:nvSpPr>
        <p:spPr>
          <a:xfrm>
            <a:off x="6172200" y="1825625"/>
            <a:ext cx="5181600" cy="3652838"/>
          </a:xfrm>
        </p:spPr>
        <p:txBody>
          <a:bodyPr/>
          <a:lstStyle/>
          <a:p>
            <a:r>
              <a:rPr lang="fr-CA" altLang="en-US" dirty="0" smtClean="0"/>
              <a:t>Son aire s’étend de l’Afrique de l’Est à l’Afrique du Sud, puis à l’Afrique de l’Ouest </a:t>
            </a:r>
          </a:p>
          <a:p>
            <a:r>
              <a:rPr lang="fr-CA" altLang="en-US" dirty="0" smtClean="0"/>
              <a:t>Des signes d’infection sont maintenant attestés en Afrique du Nord, dans l’océan Indien et au Moyen-Orient</a:t>
            </a:r>
            <a:endParaRPr lang="fr-CA" altLang="en-US" dirty="0" smtClean="0"/>
          </a:p>
        </p:txBody>
      </p:sp>
      <p:sp>
        <p:nvSpPr>
          <p:cNvPr id="5" name="Slide Number Placeholder 4"/>
          <p:cNvSpPr>
            <a:spLocks noGrp="1"/>
          </p:cNvSpPr>
          <p:nvPr>
            <p:ph type="sldNum" sz="quarter" idx="10"/>
          </p:nvPr>
        </p:nvSpPr>
        <p:spPr/>
        <p:txBody>
          <a:bodyPr/>
          <a:lstStyle/>
          <a:p>
            <a:pPr>
              <a:defRPr/>
            </a:pPr>
            <a:fld id="{BC51AA9A-8DE9-4521-B8CB-A47F1E2A148E}" type="slidenum">
              <a:rPr lang="fr-CA" smtClean="0"/>
              <a:pPr>
                <a:defRPr/>
              </a:pPr>
              <a:t>11</a:t>
            </a:fld>
            <a:endParaRPr lang="fr-CA" dirty="0"/>
          </a:p>
        </p:txBody>
      </p:sp>
    </p:spTree>
    <p:extLst>
      <p:ext uri="{BB962C8B-B14F-4D97-AF65-F5344CB8AC3E}">
        <p14:creationId xmlns:p14="http://schemas.microsoft.com/office/powerpoint/2010/main" val="5279967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26200" cy="1325563"/>
          </a:xfrm>
        </p:spPr>
        <p:txBody>
          <a:bodyPr/>
          <a:lstStyle/>
          <a:p>
            <a:pPr>
              <a:defRPr/>
            </a:pPr>
            <a:r>
              <a:rPr lang="fr-CA" dirty="0" smtClean="0"/>
              <a:t>Fièvre de la vallée du Rift</a:t>
            </a:r>
            <a:endParaRPr lang="fr-CA" dirty="0"/>
          </a:p>
        </p:txBody>
      </p:sp>
      <p:sp>
        <p:nvSpPr>
          <p:cNvPr id="5" name="Slide Number Placeholder 4"/>
          <p:cNvSpPr>
            <a:spLocks noGrp="1"/>
          </p:cNvSpPr>
          <p:nvPr>
            <p:ph type="sldNum" sz="quarter" idx="14"/>
          </p:nvPr>
        </p:nvSpPr>
        <p:spPr>
          <a:xfrm>
            <a:off x="9448800" y="6356350"/>
            <a:ext cx="2743200" cy="365125"/>
          </a:xfrm>
        </p:spPr>
        <p:txBody>
          <a:bodyPr/>
          <a:lstStyle/>
          <a:p>
            <a:pPr>
              <a:defRPr/>
            </a:pPr>
            <a:fld id="{90ECD45C-C623-406B-A6BA-EB1CF260EA1B}" type="slidenum">
              <a:rPr lang="fr-CA" smtClean="0"/>
              <a:pPr>
                <a:defRPr/>
              </a:pPr>
              <a:t>12</a:t>
            </a:fld>
            <a:endParaRPr lang="fr-CA" dirty="0"/>
          </a:p>
        </p:txBody>
      </p:sp>
      <p:pic>
        <p:nvPicPr>
          <p:cNvPr id="3379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3725" y="1495425"/>
            <a:ext cx="7470775" cy="4171950"/>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676638887"/>
              </p:ext>
            </p:extLst>
          </p:nvPr>
        </p:nvGraphicFramePr>
        <p:xfrm>
          <a:off x="8526463" y="2136775"/>
          <a:ext cx="3200401" cy="2324100"/>
        </p:xfrm>
        <a:graphic>
          <a:graphicData uri="http://schemas.openxmlformats.org/drawingml/2006/table">
            <a:tbl>
              <a:tblPr firstRow="1" firstCol="1" bandRow="1">
                <a:tableStyleId>{D7AC3CCA-C797-4891-BE02-D94E43425B78}</a:tableStyleId>
              </a:tblPr>
              <a:tblGrid>
                <a:gridCol w="1143001">
                  <a:extLst>
                    <a:ext uri="{9D8B030D-6E8A-4147-A177-3AD203B41FA5}">
                      <a16:col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591297639"/>
                    </a:ext>
                  </a:extLst>
                </a:gridCol>
                <a:gridCol w="685800">
                  <a:extLst>
                    <a:ext uri="{9D8B030D-6E8A-4147-A177-3AD203B41FA5}">
                      <a16:col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595640051"/>
                    </a:ext>
                  </a:extLst>
                </a:gridCol>
                <a:gridCol w="685800">
                  <a:extLst>
                    <a:ext uri="{9D8B030D-6E8A-4147-A177-3AD203B41FA5}">
                      <a16:col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015390256"/>
                    </a:ext>
                  </a:extLst>
                </a:gridCol>
                <a:gridCol w="685800">
                  <a:extLst>
                    <a:ext uri="{9D8B030D-6E8A-4147-A177-3AD203B41FA5}">
                      <a16:col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2963455989"/>
                    </a:ext>
                  </a:extLst>
                </a:gridCol>
              </a:tblGrid>
              <a:tr h="387350">
                <a:tc>
                  <a:txBody>
                    <a:bodyPr/>
                    <a:lstStyle/>
                    <a:p>
                      <a:endParaRPr lang="en-CA" sz="1000">
                        <a:effectLst/>
                        <a:latin typeface="Times New Roman" panose="02020603050405020304" pitchFamily="18" charset="0"/>
                      </a:endParaRPr>
                    </a:p>
                  </a:txBody>
                  <a:tcPr marL="68580" marR="68580" marT="0" marB="0" anchor="b"/>
                </a:tc>
                <a:tc>
                  <a:txBody>
                    <a:bodyPr/>
                    <a:lstStyle/>
                    <a:p>
                      <a:pPr>
                        <a:spcAft>
                          <a:spcPct val="0"/>
                        </a:spcAft>
                      </a:pPr>
                      <a:r>
                        <a:rPr lang="en-CA" sz="1100">
                          <a:effectLst/>
                        </a:rPr>
                        <a:t>Ontario</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ct val="0"/>
                        </a:spcAft>
                      </a:pPr>
                      <a:r>
                        <a:rPr lang="en-CA" sz="1100">
                          <a:effectLst/>
                        </a:rPr>
                        <a:t>Québec</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ct val="0"/>
                        </a:spcAft>
                      </a:pPr>
                      <a:r>
                        <a:rPr lang="en-US" sz="1100" smtClean="0">
                          <a:effectLst/>
                          <a:latin typeface="Calibri" panose="020F0502020204030204" pitchFamily="34" charset="0"/>
                          <a:ea typeface="Calibri" panose="020F0502020204030204" pitchFamily="34" charset="0"/>
                        </a:rPr>
                        <a:t>Total</a:t>
                      </a:r>
                      <a:endParaRPr lang="en-CA"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621715585"/>
                  </a:ext>
                </a:extLst>
              </a:tr>
              <a:tr h="387350">
                <a:tc>
                  <a:txBody>
                    <a:bodyPr/>
                    <a:lstStyle/>
                    <a:p>
                      <a:pPr>
                        <a:spcAft>
                          <a:spcPct val="0"/>
                        </a:spcAft>
                      </a:pPr>
                      <a:r>
                        <a:rPr lang="en-CA" sz="1100">
                          <a:effectLst/>
                        </a:rPr>
                        <a:t>Égypte</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CA" sz="1100">
                          <a:effectLst/>
                        </a:rPr>
                        <a:t>95 208</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CA" sz="1100">
                          <a:effectLst/>
                        </a:rPr>
                        <a:t>10 062</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US" sz="1100" smtClean="0">
                          <a:effectLst/>
                          <a:latin typeface="Calibri" panose="020F0502020204030204" pitchFamily="34" charset="0"/>
                          <a:ea typeface="Calibri" panose="020F0502020204030204" pitchFamily="34" charset="0"/>
                        </a:rPr>
                        <a:t>105 270</a:t>
                      </a:r>
                      <a:endParaRPr lang="en-CA"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1384134898"/>
                  </a:ext>
                </a:extLst>
              </a:tr>
              <a:tr h="387350">
                <a:tc>
                  <a:txBody>
                    <a:bodyPr/>
                    <a:lstStyle/>
                    <a:p>
                      <a:pPr>
                        <a:spcAft>
                          <a:spcPct val="0"/>
                        </a:spcAft>
                      </a:pPr>
                      <a:r>
                        <a:rPr lang="en-CA" sz="1100">
                          <a:effectLst/>
                        </a:rPr>
                        <a:t>Soudan</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CA" sz="1100">
                          <a:effectLst/>
                        </a:rPr>
                        <a:t>0</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CA" sz="1100">
                          <a:effectLst/>
                        </a:rPr>
                        <a:t>2 678</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US" sz="1100" smtClean="0">
                          <a:effectLst/>
                          <a:latin typeface="Calibri" panose="020F0502020204030204" pitchFamily="34" charset="0"/>
                          <a:ea typeface="Calibri" panose="020F0502020204030204" pitchFamily="34" charset="0"/>
                        </a:rPr>
                        <a:t>2 678</a:t>
                      </a:r>
                      <a:endParaRPr lang="en-CA"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2308409886"/>
                  </a:ext>
                </a:extLst>
              </a:tr>
              <a:tr h="387350">
                <a:tc>
                  <a:txBody>
                    <a:bodyPr/>
                    <a:lstStyle/>
                    <a:p>
                      <a:pPr>
                        <a:spcAft>
                          <a:spcPct val="0"/>
                        </a:spcAft>
                      </a:pPr>
                      <a:r>
                        <a:rPr lang="en-CA" sz="1100">
                          <a:effectLst/>
                        </a:rPr>
                        <a:t>Arabie saoudite</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CA" sz="1100">
                          <a:effectLst/>
                        </a:rPr>
                        <a:t>8 967</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CA" sz="1100">
                          <a:effectLst/>
                        </a:rPr>
                        <a:t>0</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US" sz="1100" smtClean="0">
                          <a:effectLst/>
                          <a:latin typeface="Calibri" panose="020F0502020204030204" pitchFamily="34" charset="0"/>
                          <a:ea typeface="Calibri" panose="020F0502020204030204" pitchFamily="34" charset="0"/>
                        </a:rPr>
                        <a:t>8 967</a:t>
                      </a:r>
                      <a:endParaRPr lang="en-CA"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2995381105"/>
                  </a:ext>
                </a:extLst>
              </a:tr>
              <a:tr h="387350">
                <a:tc>
                  <a:txBody>
                    <a:bodyPr/>
                    <a:lstStyle/>
                    <a:p>
                      <a:pPr>
                        <a:spcAft>
                          <a:spcPct val="0"/>
                        </a:spcAft>
                      </a:pPr>
                      <a:r>
                        <a:rPr lang="en-CA" sz="1100">
                          <a:effectLst/>
                        </a:rPr>
                        <a:t>Éthiopie</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CA" sz="1100">
                          <a:effectLst/>
                        </a:rPr>
                        <a:t>40 088</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CA" sz="1100">
                          <a:effectLst/>
                        </a:rPr>
                        <a:t>0</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US" sz="1100" smtClean="0">
                          <a:effectLst/>
                          <a:latin typeface="Calibri" panose="020F0502020204030204" pitchFamily="34" charset="0"/>
                          <a:ea typeface="Calibri" panose="020F0502020204030204" pitchFamily="34" charset="0"/>
                        </a:rPr>
                        <a:t>40 088</a:t>
                      </a:r>
                      <a:endParaRPr lang="en-CA"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3583583823"/>
                  </a:ext>
                </a:extLst>
              </a:tr>
              <a:tr h="387350">
                <a:tc>
                  <a:txBody>
                    <a:bodyPr/>
                    <a:lstStyle/>
                    <a:p>
                      <a:pPr>
                        <a:spcAft>
                          <a:spcPct val="0"/>
                        </a:spcAft>
                      </a:pPr>
                      <a:r>
                        <a:rPr lang="en-CA" sz="1100">
                          <a:effectLst/>
                        </a:rPr>
                        <a:t>Total</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CA" sz="1100">
                          <a:effectLst/>
                        </a:rPr>
                        <a:t>144 263</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CA" sz="1100">
                          <a:effectLst/>
                        </a:rPr>
                        <a:t>12 740</a:t>
                      </a:r>
                      <a:endParaRPr lang="en-CA" sz="1100">
                        <a:effectLst/>
                        <a:latin typeface="Calibri" panose="020F0502020204030204" pitchFamily="34" charset="0"/>
                        <a:ea typeface="Calibri" panose="020F0502020204030204" pitchFamily="34" charset="0"/>
                      </a:endParaRPr>
                    </a:p>
                  </a:txBody>
                  <a:tcPr marL="68580" marR="68580" marT="0" marB="0" anchor="b"/>
                </a:tc>
                <a:tc>
                  <a:txBody>
                    <a:bodyPr/>
                    <a:lstStyle/>
                    <a:p>
                      <a:pPr algn="r">
                        <a:spcAft>
                          <a:spcPct val="0"/>
                        </a:spcAft>
                      </a:pPr>
                      <a:r>
                        <a:rPr lang="en-US" sz="1100" smtClean="0">
                          <a:effectLst/>
                          <a:latin typeface="Calibri" panose="020F0502020204030204" pitchFamily="34" charset="0"/>
                          <a:ea typeface="Calibri" panose="020F0502020204030204" pitchFamily="34" charset="0"/>
                        </a:rPr>
                        <a:t>157 003</a:t>
                      </a:r>
                      <a:endParaRPr lang="en-CA"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val="809359929"/>
                  </a:ext>
                </a:extLst>
              </a:tr>
            </a:tbl>
          </a:graphicData>
        </a:graphic>
      </p:graphicFrame>
    </p:spTree>
    <p:extLst>
      <p:ext uri="{BB962C8B-B14F-4D97-AF65-F5344CB8AC3E}">
        <p14:creationId xmlns:p14="http://schemas.microsoft.com/office/powerpoint/2010/main" val="39687400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41375"/>
          </a:xfrm>
        </p:spPr>
        <p:txBody>
          <a:bodyPr/>
          <a:lstStyle/>
          <a:p>
            <a:pPr>
              <a:defRPr/>
            </a:pPr>
            <a:r>
              <a:rPr lang="fr-CA" dirty="0" smtClean="0"/>
              <a:t>Tique longicorne d’Asie</a:t>
            </a:r>
            <a:endParaRPr lang="fr-CA" dirty="0"/>
          </a:p>
        </p:txBody>
      </p:sp>
      <p:pic>
        <p:nvPicPr>
          <p:cNvPr id="9" name="Picture 8"/>
          <p:cNvPicPr>
            <a:picLocks noChangeAspect="1"/>
          </p:cNvPicPr>
          <p:nvPr/>
        </p:nvPicPr>
        <p:blipFill>
          <a:blip r:embed="rId2"/>
          <a:stretch>
            <a:fillRect/>
          </a:stretch>
        </p:blipFill>
        <p:spPr>
          <a:xfrm>
            <a:off x="4795838" y="979488"/>
            <a:ext cx="7034212" cy="523875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4"/>
          </p:nvPr>
        </p:nvSpPr>
        <p:spPr/>
        <p:txBody>
          <a:bodyPr/>
          <a:lstStyle/>
          <a:p>
            <a:pPr>
              <a:defRPr/>
            </a:pPr>
            <a:fld id="{FC2B841B-6879-40C8-A5BB-94CC80360F8B}" type="slidenum">
              <a:rPr lang="en-US" smtClean="0"/>
              <a:pPr>
                <a:defRPr/>
              </a:pPr>
              <a:t>13</a:t>
            </a:fld>
            <a:endParaRPr lang="en-US"/>
          </a:p>
        </p:txBody>
      </p:sp>
      <p:sp>
        <p:nvSpPr>
          <p:cNvPr id="35845" name="TextBox 9"/>
          <p:cNvSpPr txBox="1">
            <a:spLocks noChangeArrowheads="1"/>
          </p:cNvSpPr>
          <p:nvPr/>
        </p:nvSpPr>
        <p:spPr bwMode="auto">
          <a:xfrm>
            <a:off x="233363" y="979488"/>
            <a:ext cx="4562475" cy="530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3"/>
              </a:rPr>
              <a:t>Pathogens | Texte intégral gratuit | Molecular detection of tick-borne bacterial and protozoan pathogens in molecular detection of tick-borne bacterial and protozoan pathogens in Haemaphysalis longicornis (Acari: Ixodidae) ticks from free-ranging domestic sheep in Hebei Province, China (mdpi.com)</a:t>
            </a:r>
            <a:endParaRPr lang="en-US" altLang="en-US" sz="1800"/>
          </a:p>
          <a:p>
            <a:pPr>
              <a:lnSpc>
                <a:spcPct val="100000"/>
              </a:lnSpc>
              <a:spcBef>
                <a:spcPct val="0"/>
              </a:spcBef>
              <a:buFontTx/>
              <a:buNone/>
            </a:pPr>
            <a:endParaRPr lang="en-US" altLang="en-US" sz="1800"/>
          </a:p>
          <a:p>
            <a:pPr>
              <a:lnSpc>
                <a:spcPct val="100000"/>
              </a:lnSpc>
              <a:spcBef>
                <a:spcPct val="0"/>
              </a:spcBef>
              <a:buFontTx/>
              <a:buNone/>
            </a:pPr>
            <a:r>
              <a:rPr lang="en-CA" altLang="en-US" sz="1800" u="sng">
                <a:solidFill>
                  <a:srgbClr val="0563C1"/>
                </a:solidFill>
                <a:ea typeface="Calibri" panose="020F0502020204030204" pitchFamily="34" charset="0"/>
                <a:cs typeface="Times New Roman" panose="02020603050405020304" pitchFamily="18" charset="0"/>
                <a:hlinkClick r:id="rId4"/>
              </a:rPr>
              <a:t>An established population of Asian longhorned ticks (Acari: Ixodidae) in Ohio, USA</a:t>
            </a:r>
            <a:endParaRPr lang="en-CA" altLang="en-US" sz="1800" u="sng">
              <a:solidFill>
                <a:srgbClr val="0563C1"/>
              </a:solidFill>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sz="1800" u="sng">
              <a:solidFill>
                <a:srgbClr val="0563C1"/>
              </a:solidFill>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800" u="sng">
                <a:hlinkClick r:id="rId5"/>
              </a:rPr>
              <a:t>Draft genome sequence data of </a:t>
            </a:r>
            <a:r>
              <a:rPr lang="en-CA" altLang="en-US" sz="1800" i="1" u="sng" err="1">
                <a:hlinkClick r:id="rId5"/>
              </a:rPr>
              <a:t>Haemaphysalis longicornis</a:t>
            </a:r>
            <a:r>
              <a:rPr lang="en-CA" altLang="en-US" sz="1800" u="sng">
                <a:hlinkClick r:id="rId5"/>
              </a:rPr>
              <a:t> Oita strain</a:t>
            </a:r>
            <a:endParaRPr lang="en-CA" altLang="en-US" sz="1800"/>
          </a:p>
          <a:p>
            <a:pPr>
              <a:lnSpc>
                <a:spcPct val="100000"/>
              </a:lnSpc>
              <a:spcBef>
                <a:spcPct val="0"/>
              </a:spcBef>
              <a:buFontTx/>
              <a:buNone/>
            </a:pPr>
            <a:endParaRPr lang="en-US" altLang="en-US" sz="1800">
              <a:cs typeface="Calibri" panose="020F0502020204030204" pitchFamily="34" charset="0"/>
            </a:endParaRPr>
          </a:p>
          <a:p>
            <a:pPr>
              <a:lnSpc>
                <a:spcPct val="100000"/>
              </a:lnSpc>
              <a:spcBef>
                <a:spcPct val="0"/>
              </a:spcBef>
              <a:buFontTx/>
              <a:buNone/>
            </a:pPr>
            <a:r>
              <a:rPr lang="en-CA" altLang="en-US" sz="1800" u="sng">
                <a:hlinkClick r:id="rId6"/>
              </a:rPr>
              <a:t>Baseline susceptibility of Haemaphysalis longicornis to Organophosphate, Carbamate, and Pyrethroid Acaricides</a:t>
            </a:r>
            <a:endParaRPr lang="en-CA" altLang="en-US" sz="1800"/>
          </a:p>
          <a:p>
            <a:pPr>
              <a:lnSpc>
                <a:spcPct val="100000"/>
              </a:lnSpc>
              <a:spcBef>
                <a:spcPct val="0"/>
              </a:spcBef>
              <a:buFontTx/>
              <a:buNone/>
            </a:pPr>
            <a:endParaRPr lang="en-CA" altLang="en-US" sz="1800">
              <a:cs typeface="Calibri" panose="020F0502020204030204" pitchFamily="34" charset="0"/>
            </a:endParaRPr>
          </a:p>
          <a:p>
            <a:pPr>
              <a:lnSpc>
                <a:spcPct val="100000"/>
              </a:lnSpc>
              <a:spcBef>
                <a:spcPct val="0"/>
              </a:spcBef>
              <a:buFontTx/>
              <a:buNone/>
            </a:pPr>
            <a:endParaRPr lang="en-CA" altLang="en-US" sz="1800"/>
          </a:p>
        </p:txBody>
      </p:sp>
    </p:spTree>
    <p:extLst>
      <p:ext uri="{BB962C8B-B14F-4D97-AF65-F5344CB8AC3E}">
        <p14:creationId xmlns:p14="http://schemas.microsoft.com/office/powerpoint/2010/main" val="5132610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A" dirty="0" smtClean="0"/>
              <a:t>Répartition de la tique longicorne d’Asie aux États-Unis</a:t>
            </a:r>
            <a:endParaRPr lang="fr-CA" dirty="0"/>
          </a:p>
        </p:txBody>
      </p:sp>
      <p:sp>
        <p:nvSpPr>
          <p:cNvPr id="36867" name="Content Placeholder 6"/>
          <p:cNvSpPr>
            <a:spLocks noGrp="1"/>
          </p:cNvSpPr>
          <p:nvPr>
            <p:ph sz="half" idx="1"/>
          </p:nvPr>
        </p:nvSpPr>
        <p:spPr/>
        <p:txBody>
          <a:bodyPr/>
          <a:lstStyle/>
          <a:p>
            <a:r>
              <a:rPr lang="fr-CA" altLang="en-US" dirty="0" smtClean="0"/>
              <a:t>Carte de l’Université de la Géorgie </a:t>
            </a:r>
            <a:br>
              <a:rPr lang="fr-CA" altLang="en-US" dirty="0" smtClean="0"/>
            </a:br>
            <a:r>
              <a:rPr lang="fr-CA" altLang="en-US" dirty="0" smtClean="0">
                <a:hlinkClick r:id="rId3"/>
              </a:rPr>
              <a:t>scwds.shinyapps.io/</a:t>
            </a:r>
            <a:r>
              <a:rPr lang="fr-CA" altLang="en-US" dirty="0" err="1" smtClean="0">
                <a:hlinkClick r:id="rId3"/>
              </a:rPr>
              <a:t>haemaphysalis</a:t>
            </a:r>
            <a:r>
              <a:rPr lang="fr-CA" altLang="en-US" dirty="0" smtClean="0">
                <a:hlinkClick r:id="rId3"/>
              </a:rPr>
              <a:t>/</a:t>
            </a:r>
            <a:endParaRPr lang="fr-CA" altLang="en-US" dirty="0" smtClean="0"/>
          </a:p>
          <a:p>
            <a:r>
              <a:rPr lang="fr-CA" altLang="en-US" dirty="0" smtClean="0"/>
              <a:t>Permet un tri par État et par comté</a:t>
            </a:r>
          </a:p>
          <a:p>
            <a:endParaRPr lang="fr-CA" altLang="en-US" dirty="0" smtClean="0"/>
          </a:p>
          <a:p>
            <a:r>
              <a:rPr lang="fr-CA" altLang="en-US" dirty="0" smtClean="0"/>
              <a:t>Les cartes diffusées périodiquement par l’USDA sont statiques</a:t>
            </a:r>
            <a:endParaRPr lang="fr-CA" altLang="en-US" dirty="0" smtClean="0"/>
          </a:p>
        </p:txBody>
      </p:sp>
      <p:sp>
        <p:nvSpPr>
          <p:cNvPr id="36868" name="Content Placeholder 7"/>
          <p:cNvSpPr>
            <a:spLocks noGrp="1"/>
          </p:cNvSpPr>
          <p:nvPr>
            <p:ph sz="half" idx="2"/>
          </p:nvPr>
        </p:nvSpPr>
        <p:spPr/>
        <p:txBody>
          <a:bodyPr/>
          <a:lstStyle/>
          <a:p>
            <a:endParaRPr lang="fr-CA" altLang="en-US" dirty="0" smtClean="0"/>
          </a:p>
        </p:txBody>
      </p:sp>
      <p:sp>
        <p:nvSpPr>
          <p:cNvPr id="4" name="Slide Number Placeholder 3"/>
          <p:cNvSpPr>
            <a:spLocks noGrp="1"/>
          </p:cNvSpPr>
          <p:nvPr>
            <p:ph type="sldNum" sz="quarter" idx="10"/>
          </p:nvPr>
        </p:nvSpPr>
        <p:spPr>
          <a:xfrm>
            <a:off x="9448800" y="6356350"/>
            <a:ext cx="2743200" cy="365125"/>
          </a:xfrm>
        </p:spPr>
        <p:txBody>
          <a:bodyPr/>
          <a:lstStyle/>
          <a:p>
            <a:pPr>
              <a:defRPr/>
            </a:pPr>
            <a:fld id="{4D5CB86D-174E-46BC-A15D-1B76584A57F7}" type="slidenum">
              <a:rPr lang="fr-CA" smtClean="0"/>
              <a:pPr>
                <a:defRPr/>
              </a:pPr>
              <a:t>14</a:t>
            </a:fld>
            <a:endParaRPr lang="fr-CA" dirty="0"/>
          </a:p>
        </p:txBody>
      </p:sp>
      <p:pic>
        <p:nvPicPr>
          <p:cNvPr id="6" name="Picture 5"/>
          <p:cNvPicPr>
            <a:picLocks noChangeAspect="1"/>
          </p:cNvPicPr>
          <p:nvPr/>
        </p:nvPicPr>
        <p:blipFill>
          <a:blip r:embed="rId4"/>
          <a:stretch>
            <a:fillRect/>
          </a:stretch>
        </p:blipFill>
        <p:spPr>
          <a:xfrm>
            <a:off x="6172200" y="1509713"/>
            <a:ext cx="5181600" cy="4983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58841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A" dirty="0" smtClean="0"/>
              <a:t>Résultats d’études scientifiques</a:t>
            </a:r>
            <a:endParaRPr lang="fr-CA" dirty="0"/>
          </a:p>
        </p:txBody>
      </p:sp>
      <p:sp>
        <p:nvSpPr>
          <p:cNvPr id="38915" name="Text Placeholder 5"/>
          <p:cNvSpPr>
            <a:spLocks noGrp="1"/>
          </p:cNvSpPr>
          <p:nvPr>
            <p:ph type="body" sz="quarter" idx="13"/>
          </p:nvPr>
        </p:nvSpPr>
        <p:spPr>
          <a:xfrm>
            <a:off x="752475" y="1428750"/>
            <a:ext cx="10515600" cy="4927600"/>
          </a:xfrm>
        </p:spPr>
        <p:txBody>
          <a:bodyPr/>
          <a:lstStyle/>
          <a:p>
            <a:pPr>
              <a:lnSpc>
                <a:spcPct val="107000"/>
              </a:lnSpc>
              <a:spcAft>
                <a:spcPts val="800"/>
              </a:spcAft>
            </a:pPr>
            <a:r>
              <a:rPr lang="en-US" altLang="en-US" sz="1800" b="1" u="sng" dirty="0" smtClean="0">
                <a:solidFill>
                  <a:srgbClr val="0563C1"/>
                </a:solidFill>
                <a:ea typeface="Calibri" panose="020F0502020204030204" pitchFamily="34" charset="0"/>
                <a:cs typeface="Times New Roman" panose="02020603050405020304" pitchFamily="18" charset="0"/>
                <a:hlinkClick r:id="rId2"/>
              </a:rPr>
              <a:t>Detection of </a:t>
            </a:r>
            <a:r>
              <a:rPr lang="en-US" altLang="en-US" sz="1800" b="1" u="sng" dirty="0" err="1" smtClean="0">
                <a:solidFill>
                  <a:srgbClr val="0563C1"/>
                </a:solidFill>
                <a:ea typeface="Calibri" panose="020F0502020204030204" pitchFamily="34" charset="0"/>
                <a:cs typeface="Times New Roman" panose="02020603050405020304" pitchFamily="18" charset="0"/>
                <a:hlinkClick r:id="rId2"/>
              </a:rPr>
              <a:t>Orientia</a:t>
            </a:r>
            <a:r>
              <a:rPr lang="en-US" altLang="en-US" sz="1800" b="1" u="sng" dirty="0" smtClean="0">
                <a:solidFill>
                  <a:srgbClr val="0563C1"/>
                </a:solidFill>
                <a:ea typeface="Calibri" panose="020F0502020204030204" pitchFamily="34" charset="0"/>
                <a:cs typeface="Times New Roman" panose="02020603050405020304" pitchFamily="18" charset="0"/>
                <a:hlinkClick r:id="rId2"/>
              </a:rPr>
              <a:t> spp. bacteria in field-collected free-living </a:t>
            </a:r>
            <a:r>
              <a:rPr lang="en-US" altLang="en-US" sz="1800" b="1" u="sng" dirty="0" err="1" smtClean="0">
                <a:solidFill>
                  <a:srgbClr val="0563C1"/>
                </a:solidFill>
                <a:ea typeface="Calibri" panose="020F0502020204030204" pitchFamily="34" charset="0"/>
                <a:cs typeface="Times New Roman" panose="02020603050405020304" pitchFamily="18" charset="0"/>
                <a:hlinkClick r:id="rId2"/>
              </a:rPr>
              <a:t>Eutrombicula</a:t>
            </a:r>
            <a:r>
              <a:rPr lang="en-US" altLang="en-US" sz="1800" b="1" u="sng" dirty="0" smtClean="0">
                <a:solidFill>
                  <a:srgbClr val="0563C1"/>
                </a:solidFill>
                <a:ea typeface="Calibri" panose="020F0502020204030204" pitchFamily="34" charset="0"/>
                <a:cs typeface="Times New Roman" panose="02020603050405020304" pitchFamily="18" charset="0"/>
                <a:hlinkClick r:id="rId2"/>
              </a:rPr>
              <a:t> chigger mites, United States</a:t>
            </a:r>
            <a:endParaRPr lang="en-CA" altLang="en-US" sz="1800" b="1" dirty="0" smtClean="0">
              <a:ea typeface="Calibri" panose="020F0502020204030204" pitchFamily="34" charset="0"/>
              <a:cs typeface="Times New Roman" panose="02020603050405020304" pitchFamily="18" charset="0"/>
            </a:endParaRPr>
          </a:p>
          <a:p>
            <a:pPr>
              <a:lnSpc>
                <a:spcPct val="107000"/>
              </a:lnSpc>
            </a:pPr>
            <a:r>
              <a:rPr lang="en-CA" altLang="en-US" sz="1800" b="1" u="sng" dirty="0" smtClean="0">
                <a:solidFill>
                  <a:srgbClr val="0563C1"/>
                </a:solidFill>
                <a:ea typeface="Calibri" panose="020F0502020204030204" pitchFamily="34" charset="0"/>
                <a:cs typeface="Times New Roman" panose="02020603050405020304" pitchFamily="18" charset="0"/>
                <a:hlinkClick r:id="rId3"/>
              </a:rPr>
              <a:t>Geographic distribution of suspected alpha-gal syndrome cases — United States, January 2017–December 2022</a:t>
            </a:r>
            <a:endParaRPr lang="en-CA" altLang="en-US" sz="1800" b="1" dirty="0" smtClean="0">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dirty="0" smtClean="0">
                <a:solidFill>
                  <a:srgbClr val="0563C1"/>
                </a:solidFill>
                <a:ea typeface="Calibri" panose="020F0502020204030204" pitchFamily="34" charset="0"/>
                <a:cs typeface="Times New Roman" panose="02020603050405020304" pitchFamily="18" charset="0"/>
                <a:hlinkClick r:id="rId4"/>
              </a:rPr>
              <a:t>Soft tick relapsing fever — United States, 2012–2021</a:t>
            </a:r>
            <a:endParaRPr lang="en-CA" altLang="en-US" sz="1800" b="1" dirty="0" smtClean="0">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dirty="0" smtClean="0">
                <a:solidFill>
                  <a:srgbClr val="0563C1"/>
                </a:solidFill>
                <a:ea typeface="Calibri" panose="020F0502020204030204" pitchFamily="34" charset="0"/>
                <a:cs typeface="Times New Roman" panose="02020603050405020304" pitchFamily="18" charset="0"/>
                <a:hlinkClick r:id="rId5"/>
              </a:rPr>
              <a:t>Evidence of protozoan and bacterial infection and co-infection and partial blood feeding in the invasive tick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5"/>
              </a:rPr>
              <a:t>Haemaphysalis</a:t>
            </a:r>
            <a:r>
              <a:rPr lang="en-CA" altLang="en-US" sz="1800" b="1" u="sng" dirty="0" smtClean="0">
                <a:solidFill>
                  <a:srgbClr val="0563C1"/>
                </a:solidFill>
                <a:ea typeface="Calibri" panose="020F0502020204030204" pitchFamily="34" charset="0"/>
                <a:cs typeface="Times New Roman" panose="02020603050405020304" pitchFamily="18" charset="0"/>
                <a:hlinkClick r:id="rId5"/>
              </a:rPr>
              <a:t>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5"/>
              </a:rPr>
              <a:t>longicornis</a:t>
            </a:r>
            <a:r>
              <a:rPr lang="en-CA" altLang="en-US" sz="1800" b="1" u="sng" dirty="0" smtClean="0">
                <a:solidFill>
                  <a:srgbClr val="0563C1"/>
                </a:solidFill>
                <a:ea typeface="Calibri" panose="020F0502020204030204" pitchFamily="34" charset="0"/>
                <a:cs typeface="Times New Roman" panose="02020603050405020304" pitchFamily="18" charset="0"/>
                <a:hlinkClick r:id="rId5"/>
              </a:rPr>
              <a:t> in Pennsylvania</a:t>
            </a:r>
            <a:endParaRPr lang="en-CA" altLang="en-US" sz="1800" b="1" dirty="0" smtClean="0">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dirty="0" smtClean="0">
                <a:solidFill>
                  <a:srgbClr val="0563C1"/>
                </a:solidFill>
                <a:ea typeface="Calibri" panose="020F0502020204030204" pitchFamily="34" charset="0"/>
                <a:cs typeface="Times New Roman" panose="02020603050405020304" pitchFamily="18" charset="0"/>
                <a:hlinkClick r:id="rId6"/>
              </a:rPr>
              <a:t>Ticks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6"/>
              </a:rPr>
              <a:t>Acari</a:t>
            </a:r>
            <a:r>
              <a:rPr lang="en-CA" altLang="en-US" sz="1800" b="1" u="sng" dirty="0" smtClean="0">
                <a:solidFill>
                  <a:srgbClr val="0563C1"/>
                </a:solidFill>
                <a:ea typeface="Calibri" panose="020F0502020204030204" pitchFamily="34" charset="0"/>
                <a:cs typeface="Times New Roman" panose="02020603050405020304" pitchFamily="18" charset="0"/>
                <a:hlinkClick r:id="rId6"/>
              </a:rPr>
              <a:t>: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6"/>
              </a:rPr>
              <a:t>Ixodida</a:t>
            </a:r>
            <a:r>
              <a:rPr lang="en-CA" altLang="en-US" sz="1800" b="1" u="sng" dirty="0" smtClean="0">
                <a:solidFill>
                  <a:srgbClr val="0563C1"/>
                </a:solidFill>
                <a:ea typeface="Calibri" panose="020F0502020204030204" pitchFamily="34" charset="0"/>
                <a:cs typeface="Times New Roman" panose="02020603050405020304" pitchFamily="18" charset="0"/>
                <a:hlinkClick r:id="rId6"/>
              </a:rPr>
              <a:t>) on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6"/>
              </a:rPr>
              <a:t>synanthropic</a:t>
            </a:r>
            <a:r>
              <a:rPr lang="en-CA" altLang="en-US" sz="1800" b="1" u="sng" dirty="0" smtClean="0">
                <a:solidFill>
                  <a:srgbClr val="0563C1"/>
                </a:solidFill>
                <a:ea typeface="Calibri" panose="020F0502020204030204" pitchFamily="34" charset="0"/>
                <a:cs typeface="Times New Roman" panose="02020603050405020304" pitchFamily="18" charset="0"/>
                <a:hlinkClick r:id="rId6"/>
              </a:rPr>
              <a:t> small and medium-sized mammals in areas of the northeastern United States infested with the Asian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6"/>
              </a:rPr>
              <a:t>longhorned</a:t>
            </a:r>
            <a:r>
              <a:rPr lang="en-CA" altLang="en-US" sz="1800" b="1" u="sng" dirty="0" smtClean="0">
                <a:solidFill>
                  <a:srgbClr val="0563C1"/>
                </a:solidFill>
                <a:ea typeface="Calibri" panose="020F0502020204030204" pitchFamily="34" charset="0"/>
                <a:cs typeface="Times New Roman" panose="02020603050405020304" pitchFamily="18" charset="0"/>
                <a:hlinkClick r:id="rId6"/>
              </a:rPr>
              <a:t> tick,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6"/>
              </a:rPr>
              <a:t>Haemaphysalis</a:t>
            </a:r>
            <a:r>
              <a:rPr lang="en-CA" altLang="en-US" sz="1800" b="1" u="sng" dirty="0" smtClean="0">
                <a:solidFill>
                  <a:srgbClr val="0563C1"/>
                </a:solidFill>
                <a:ea typeface="Calibri" panose="020F0502020204030204" pitchFamily="34" charset="0"/>
                <a:cs typeface="Times New Roman" panose="02020603050405020304" pitchFamily="18" charset="0"/>
                <a:hlinkClick r:id="rId6"/>
              </a:rPr>
              <a:t>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6"/>
              </a:rPr>
              <a:t>longicornis</a:t>
            </a:r>
            <a:endParaRPr lang="en-CA" altLang="en-US" sz="1800" b="1" dirty="0" smtClean="0">
              <a:ea typeface="Calibri" panose="020F0502020204030204" pitchFamily="34" charset="0"/>
              <a:cs typeface="Times New Roman" panose="02020603050405020304" pitchFamily="18" charset="0"/>
            </a:endParaRPr>
          </a:p>
          <a:p>
            <a:pPr>
              <a:lnSpc>
                <a:spcPct val="107000"/>
              </a:lnSpc>
              <a:spcAft>
                <a:spcPts val="800"/>
              </a:spcAft>
            </a:pPr>
            <a:r>
              <a:rPr lang="en-US" altLang="en-US" sz="1800" b="1" u="sng" dirty="0" smtClean="0">
                <a:solidFill>
                  <a:srgbClr val="0563C1"/>
                </a:solidFill>
                <a:ea typeface="Calibri" panose="020F0502020204030204" pitchFamily="34" charset="0"/>
                <a:cs typeface="Times New Roman" panose="02020603050405020304" pitchFamily="18" charset="0"/>
                <a:hlinkClick r:id="rId7"/>
              </a:rPr>
              <a:t>Experimental acquisition, maintenance, and transmission of methicillin-resistant </a:t>
            </a:r>
            <a:r>
              <a:rPr lang="en-US" altLang="en-US" sz="1800" b="1" i="1" u="sng" dirty="0" smtClean="0">
                <a:solidFill>
                  <a:srgbClr val="0563C1"/>
                </a:solidFill>
                <a:ea typeface="Calibri" panose="020F0502020204030204" pitchFamily="34" charset="0"/>
                <a:cs typeface="Times New Roman" panose="02020603050405020304" pitchFamily="18" charset="0"/>
                <a:hlinkClick r:id="rId7"/>
              </a:rPr>
              <a:t>Staphylococcus aureus</a:t>
            </a:r>
            <a:r>
              <a:rPr lang="en-US" altLang="en-US" sz="1800" b="1" u="sng" dirty="0" smtClean="0">
                <a:solidFill>
                  <a:srgbClr val="0563C1"/>
                </a:solidFill>
                <a:ea typeface="Calibri" panose="020F0502020204030204" pitchFamily="34" charset="0"/>
                <a:cs typeface="Times New Roman" panose="02020603050405020304" pitchFamily="18" charset="0"/>
                <a:hlinkClick r:id="rId7"/>
              </a:rPr>
              <a:t> by the common bed bug, </a:t>
            </a:r>
            <a:r>
              <a:rPr lang="en-US" altLang="en-US" sz="1800" b="1" i="1" u="sng" dirty="0" err="1" smtClean="0">
                <a:solidFill>
                  <a:srgbClr val="0563C1"/>
                </a:solidFill>
                <a:ea typeface="Calibri" panose="020F0502020204030204" pitchFamily="34" charset="0"/>
                <a:cs typeface="Times New Roman" panose="02020603050405020304" pitchFamily="18" charset="0"/>
                <a:hlinkClick r:id="rId7"/>
              </a:rPr>
              <a:t>Cimex</a:t>
            </a:r>
            <a:r>
              <a:rPr lang="en-US" altLang="en-US" sz="1800" b="1" i="1" u="sng" dirty="0" smtClean="0">
                <a:solidFill>
                  <a:srgbClr val="0563C1"/>
                </a:solidFill>
                <a:ea typeface="Calibri" panose="020F0502020204030204" pitchFamily="34" charset="0"/>
                <a:cs typeface="Times New Roman" panose="02020603050405020304" pitchFamily="18" charset="0"/>
                <a:hlinkClick r:id="rId7"/>
              </a:rPr>
              <a:t> </a:t>
            </a:r>
            <a:r>
              <a:rPr lang="en-US" altLang="en-US" sz="1800" b="1" i="1" u="sng" dirty="0" err="1" smtClean="0">
                <a:solidFill>
                  <a:srgbClr val="0563C1"/>
                </a:solidFill>
                <a:ea typeface="Calibri" panose="020F0502020204030204" pitchFamily="34" charset="0"/>
                <a:cs typeface="Times New Roman" panose="02020603050405020304" pitchFamily="18" charset="0"/>
                <a:hlinkClick r:id="rId7"/>
              </a:rPr>
              <a:t>lectularius</a:t>
            </a:r>
            <a:endParaRPr lang="en-US" altLang="en-US" sz="1800" b="1" i="1" u="sng" dirty="0" smtClean="0">
              <a:solidFill>
                <a:srgbClr val="0563C1"/>
              </a:solidFill>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dirty="0" err="1" smtClean="0">
                <a:solidFill>
                  <a:srgbClr val="0563C1"/>
                </a:solidFill>
                <a:ea typeface="Calibri" panose="020F0502020204030204" pitchFamily="34" charset="0"/>
                <a:cs typeface="Times New Roman" panose="02020603050405020304" pitchFamily="18" charset="0"/>
                <a:hlinkClick r:id="rId8"/>
              </a:rPr>
              <a:t>Anaplasma</a:t>
            </a:r>
            <a:r>
              <a:rPr lang="en-CA" altLang="en-US" sz="1800" b="1" u="sng" dirty="0" smtClean="0">
                <a:solidFill>
                  <a:srgbClr val="0563C1"/>
                </a:solidFill>
                <a:ea typeface="Calibri" panose="020F0502020204030204" pitchFamily="34" charset="0"/>
                <a:cs typeface="Times New Roman" panose="02020603050405020304" pitchFamily="18" charset="0"/>
                <a:hlinkClick r:id="rId8"/>
              </a:rPr>
              <a:t>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8"/>
              </a:rPr>
              <a:t>bovis</a:t>
            </a:r>
            <a:r>
              <a:rPr lang="en-CA" altLang="en-US" sz="1800" b="1" u="sng" dirty="0" smtClean="0">
                <a:solidFill>
                  <a:srgbClr val="0563C1"/>
                </a:solidFill>
                <a:ea typeface="Calibri" panose="020F0502020204030204" pitchFamily="34" charset="0"/>
                <a:cs typeface="Times New Roman" panose="02020603050405020304" pitchFamily="18" charset="0"/>
                <a:hlinkClick r:id="rId8"/>
              </a:rPr>
              <a:t>–like infections in humans, United States, 2015–2017</a:t>
            </a:r>
            <a:endParaRPr lang="en-CA" altLang="en-US" sz="1800" b="1" dirty="0" smtClean="0">
              <a:ea typeface="Calibri" panose="020F0502020204030204" pitchFamily="34" charset="0"/>
              <a:cs typeface="Times New Roman" panose="02020603050405020304" pitchFamily="18" charset="0"/>
            </a:endParaRPr>
          </a:p>
          <a:p>
            <a:pPr>
              <a:lnSpc>
                <a:spcPct val="107000"/>
              </a:lnSpc>
              <a:spcAft>
                <a:spcPts val="800"/>
              </a:spcAft>
            </a:pPr>
            <a:endParaRPr lang="en-CA" altLang="en-US" sz="1800" b="1" dirty="0" smtClean="0">
              <a:ea typeface="Calibri" panose="020F0502020204030204" pitchFamily="34" charset="0"/>
              <a:cs typeface="Times New Roman" panose="02020603050405020304" pitchFamily="18" charset="0"/>
            </a:endParaRPr>
          </a:p>
          <a:p>
            <a:endParaRPr lang="en-CA" altLang="en-US" sz="1800" dirty="0" smtClean="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4"/>
          </p:nvPr>
        </p:nvSpPr>
        <p:spPr>
          <a:xfrm>
            <a:off x="9448800" y="6356350"/>
            <a:ext cx="2743200" cy="365125"/>
          </a:xfrm>
        </p:spPr>
        <p:txBody>
          <a:bodyPr/>
          <a:lstStyle/>
          <a:p>
            <a:pPr>
              <a:defRPr/>
            </a:pPr>
            <a:fld id="{29040142-1EAE-4E39-A069-CEDCB291E2FD}" type="slidenum">
              <a:rPr lang="en-US" smtClean="0"/>
              <a:pPr>
                <a:defRPr/>
              </a:pPr>
              <a:t>15</a:t>
            </a:fld>
            <a:endParaRPr lang="en-US"/>
          </a:p>
        </p:txBody>
      </p:sp>
    </p:spTree>
    <p:extLst>
      <p:ext uri="{BB962C8B-B14F-4D97-AF65-F5344CB8AC3E}">
        <p14:creationId xmlns:p14="http://schemas.microsoft.com/office/powerpoint/2010/main" val="17130152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A" dirty="0" smtClean="0"/>
              <a:t>Résultats d’études scientifiques</a:t>
            </a:r>
            <a:endParaRPr lang="fr-CA" dirty="0"/>
          </a:p>
        </p:txBody>
      </p:sp>
      <p:sp>
        <p:nvSpPr>
          <p:cNvPr id="39939" name="Text Placeholder 5"/>
          <p:cNvSpPr>
            <a:spLocks noGrp="1"/>
          </p:cNvSpPr>
          <p:nvPr>
            <p:ph type="body" sz="quarter" idx="13"/>
          </p:nvPr>
        </p:nvSpPr>
        <p:spPr>
          <a:xfrm>
            <a:off x="752475" y="1428750"/>
            <a:ext cx="10515600" cy="4927600"/>
          </a:xfrm>
        </p:spPr>
        <p:txBody>
          <a:bodyPr/>
          <a:lstStyle/>
          <a:p>
            <a:pPr>
              <a:lnSpc>
                <a:spcPct val="107000"/>
              </a:lnSpc>
              <a:spcAft>
                <a:spcPts val="800"/>
              </a:spcAft>
            </a:pPr>
            <a:r>
              <a:rPr lang="en-US" altLang="en-US" sz="1800" b="1" u="sng" dirty="0" smtClean="0">
                <a:solidFill>
                  <a:srgbClr val="0563C1"/>
                </a:solidFill>
                <a:ea typeface="Calibri" panose="020F0502020204030204" pitchFamily="34" charset="0"/>
                <a:cs typeface="Times New Roman" panose="02020603050405020304" pitchFamily="18" charset="0"/>
                <a:hlinkClick r:id="rId2"/>
              </a:rPr>
              <a:t>Rapid epidemic expansion of Chikungunya virus East/Central/South African lineage, Paraguay. Emerging Infectious Diseases Journal, vol. 29, n</a:t>
            </a:r>
            <a:r>
              <a:rPr lang="en-US" altLang="en-US" sz="1800" b="1" u="sng" baseline="30000" dirty="0" smtClean="0">
                <a:solidFill>
                  <a:srgbClr val="0563C1"/>
                </a:solidFill>
                <a:ea typeface="Calibri" panose="020F0502020204030204" pitchFamily="34" charset="0"/>
                <a:cs typeface="Times New Roman" panose="02020603050405020304" pitchFamily="18" charset="0"/>
                <a:hlinkClick r:id="rId2"/>
              </a:rPr>
              <a:t>o</a:t>
            </a:r>
            <a:r>
              <a:rPr lang="en-US" altLang="en-US" sz="1800" b="1" u="sng" dirty="0" smtClean="0">
                <a:solidFill>
                  <a:srgbClr val="0563C1"/>
                </a:solidFill>
                <a:ea typeface="Calibri" panose="020F0502020204030204" pitchFamily="34" charset="0"/>
                <a:cs typeface="Times New Roman" panose="02020603050405020304" pitchFamily="18" charset="0"/>
                <a:hlinkClick r:id="rId2"/>
              </a:rPr>
              <a:t> 9 (sept. 2023) - CDC</a:t>
            </a:r>
            <a:endParaRPr lang="en-CA" altLang="en-US" sz="1800" b="1" dirty="0" smtClean="0">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dirty="0" smtClean="0">
                <a:solidFill>
                  <a:srgbClr val="0563C1"/>
                </a:solidFill>
                <a:ea typeface="Calibri" panose="020F0502020204030204" pitchFamily="34" charset="0"/>
                <a:cs typeface="Times New Roman" panose="02020603050405020304" pitchFamily="18" charset="0"/>
                <a:hlinkClick r:id="rId3"/>
              </a:rPr>
              <a:t>Heartland virus: an evolving story of an emerging zoonotic and vector-borne disease</a:t>
            </a:r>
            <a:endParaRPr lang="en-CA" altLang="en-US" sz="1800" b="1" dirty="0" smtClean="0">
              <a:ea typeface="Calibri" panose="020F0502020204030204" pitchFamily="34" charset="0"/>
              <a:cs typeface="Times New Roman" panose="02020603050405020304" pitchFamily="18" charset="0"/>
            </a:endParaRPr>
          </a:p>
          <a:p>
            <a:pPr>
              <a:lnSpc>
                <a:spcPct val="107000"/>
              </a:lnSpc>
              <a:spcAft>
                <a:spcPts val="800"/>
              </a:spcAft>
            </a:pPr>
            <a:r>
              <a:rPr lang="en-CA" altLang="en-US" sz="1800" b="1" u="sng" dirty="0" smtClean="0">
                <a:solidFill>
                  <a:srgbClr val="0563C1"/>
                </a:solidFill>
                <a:ea typeface="Calibri" panose="020F0502020204030204" pitchFamily="34" charset="0"/>
                <a:cs typeface="Times New Roman" panose="02020603050405020304" pitchFamily="18" charset="0"/>
                <a:hlinkClick r:id="rId4"/>
              </a:rPr>
              <a:t>Detection and characterization of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4"/>
              </a:rPr>
              <a:t>Alongshan</a:t>
            </a:r>
            <a:r>
              <a:rPr lang="en-CA" altLang="en-US" sz="1800" b="1" u="sng" dirty="0" smtClean="0">
                <a:solidFill>
                  <a:srgbClr val="0563C1"/>
                </a:solidFill>
                <a:ea typeface="Calibri" panose="020F0502020204030204" pitchFamily="34" charset="0"/>
                <a:cs typeface="Times New Roman" panose="02020603050405020304" pitchFamily="18" charset="0"/>
                <a:hlinkClick r:id="rId4"/>
              </a:rPr>
              <a:t> virus in ticks and tick saliva from Lower Saxony, Germany with serological evidence for viral transmission to game and domestic animals</a:t>
            </a:r>
            <a:endParaRPr lang="en-CA" altLang="en-US" sz="1800" b="1" dirty="0" smtClean="0">
              <a:ea typeface="Calibri" panose="020F0502020204030204" pitchFamily="34" charset="0"/>
              <a:cs typeface="Times New Roman" panose="02020603050405020304" pitchFamily="18" charset="0"/>
            </a:endParaRPr>
          </a:p>
          <a:p>
            <a:pPr>
              <a:lnSpc>
                <a:spcPct val="107000"/>
              </a:lnSpc>
            </a:pPr>
            <a:r>
              <a:rPr lang="en-CA" altLang="en-US" sz="1800" b="1" u="sng" dirty="0" smtClean="0">
                <a:solidFill>
                  <a:srgbClr val="0563C1"/>
                </a:solidFill>
                <a:ea typeface="Calibri" panose="020F0502020204030204" pitchFamily="34" charset="0"/>
                <a:cs typeface="Times New Roman" panose="02020603050405020304" pitchFamily="18" charset="0"/>
                <a:hlinkClick r:id="rId5"/>
              </a:rPr>
              <a:t>Detection and phylogenetic analysis of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5"/>
              </a:rPr>
              <a:t>Dabieshan</a:t>
            </a:r>
            <a:r>
              <a:rPr lang="en-CA" altLang="en-US" sz="1800" b="1" u="sng" dirty="0" smtClean="0">
                <a:solidFill>
                  <a:srgbClr val="0563C1"/>
                </a:solidFill>
                <a:ea typeface="Calibri" panose="020F0502020204030204" pitchFamily="34" charset="0"/>
                <a:cs typeface="Times New Roman" panose="02020603050405020304" pitchFamily="18" charset="0"/>
                <a:hlinkClick r:id="rId5"/>
              </a:rPr>
              <a:t> tick virus and </a:t>
            </a:r>
            <a:r>
              <a:rPr lang="en-CA" altLang="en-US" sz="1800" b="1" u="sng" dirty="0" err="1" smtClean="0">
                <a:solidFill>
                  <a:srgbClr val="0563C1"/>
                </a:solidFill>
                <a:ea typeface="Calibri" panose="020F0502020204030204" pitchFamily="34" charset="0"/>
                <a:cs typeface="Times New Roman" panose="02020603050405020304" pitchFamily="18" charset="0"/>
                <a:hlinkClick r:id="rId5"/>
              </a:rPr>
              <a:t>Okutama</a:t>
            </a:r>
            <a:r>
              <a:rPr lang="en-CA" altLang="en-US" sz="1800" b="1" u="sng" dirty="0" smtClean="0">
                <a:solidFill>
                  <a:srgbClr val="0563C1"/>
                </a:solidFill>
                <a:ea typeface="Calibri" panose="020F0502020204030204" pitchFamily="34" charset="0"/>
                <a:cs typeface="Times New Roman" panose="02020603050405020304" pitchFamily="18" charset="0"/>
                <a:hlinkClick r:id="rId5"/>
              </a:rPr>
              <a:t> tick virus in ticks collected from Cape Toi, Japan</a:t>
            </a:r>
            <a:endParaRPr lang="en-CA" altLang="en-US" sz="1800" b="1" dirty="0" smtClean="0">
              <a:ea typeface="Calibri" panose="020F0502020204030204" pitchFamily="34" charset="0"/>
              <a:cs typeface="Times New Roman" panose="02020603050405020304" pitchFamily="18" charset="0"/>
            </a:endParaRPr>
          </a:p>
          <a:p>
            <a:pPr>
              <a:lnSpc>
                <a:spcPct val="107000"/>
              </a:lnSpc>
            </a:pPr>
            <a:r>
              <a:rPr lang="en-CA" altLang="en-US" sz="1800" b="1" u="sng" dirty="0" smtClean="0">
                <a:solidFill>
                  <a:srgbClr val="0563C1"/>
                </a:solidFill>
                <a:ea typeface="Calibri" panose="020F0502020204030204" pitchFamily="34" charset="0"/>
                <a:cs typeface="Times New Roman" panose="02020603050405020304" pitchFamily="18" charset="0"/>
                <a:hlinkClick r:id="rId6"/>
              </a:rPr>
              <a:t>Surveillance, prevention and control of West Nile virus and Usutu virus infections in the EU/EEA</a:t>
            </a:r>
            <a:endParaRPr lang="en-CA" altLang="en-US" sz="1800" b="1" dirty="0" smtClean="0">
              <a:ea typeface="Calibri" panose="020F0502020204030204" pitchFamily="34" charset="0"/>
              <a:cs typeface="Times New Roman" panose="02020603050405020304" pitchFamily="18" charset="0"/>
            </a:endParaRPr>
          </a:p>
          <a:p>
            <a:pPr>
              <a:lnSpc>
                <a:spcPct val="107000"/>
              </a:lnSpc>
              <a:spcAft>
                <a:spcPts val="800"/>
              </a:spcAft>
            </a:pPr>
            <a:endParaRPr lang="en-CA" altLang="en-US" sz="1800" b="1" dirty="0" smtClean="0">
              <a:ea typeface="Calibri" panose="020F0502020204030204" pitchFamily="34" charset="0"/>
              <a:cs typeface="Times New Roman" panose="02020603050405020304" pitchFamily="18" charset="0"/>
            </a:endParaRPr>
          </a:p>
          <a:p>
            <a:endParaRPr lang="en-CA" altLang="en-US" sz="1800" dirty="0" smtClean="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4"/>
          </p:nvPr>
        </p:nvSpPr>
        <p:spPr>
          <a:xfrm>
            <a:off x="9448800" y="6356350"/>
            <a:ext cx="2743200" cy="365125"/>
          </a:xfrm>
        </p:spPr>
        <p:txBody>
          <a:bodyPr/>
          <a:lstStyle/>
          <a:p>
            <a:pPr>
              <a:defRPr/>
            </a:pPr>
            <a:fld id="{0C7FCD8F-FC03-4241-B5AF-26F3F846C2BB}" type="slidenum">
              <a:rPr lang="en-US" smtClean="0"/>
              <a:pPr>
                <a:defRPr/>
              </a:pPr>
              <a:t>16</a:t>
            </a:fld>
            <a:endParaRPr lang="en-US"/>
          </a:p>
        </p:txBody>
      </p:sp>
    </p:spTree>
    <p:extLst>
      <p:ext uri="{BB962C8B-B14F-4D97-AF65-F5344CB8AC3E}">
        <p14:creationId xmlns:p14="http://schemas.microsoft.com/office/powerpoint/2010/main" val="1405648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80963"/>
            <a:ext cx="6127750" cy="1325562"/>
          </a:xfrm>
        </p:spPr>
        <p:txBody>
          <a:bodyPr/>
          <a:lstStyle/>
          <a:p>
            <a:pPr>
              <a:defRPr/>
            </a:pPr>
            <a:r>
              <a:rPr lang="fr-CA" dirty="0" smtClean="0"/>
              <a:t>Fièvre catarrhale du mouton aux Pays-Bas</a:t>
            </a:r>
            <a:endParaRPr lang="fr-CA" dirty="0"/>
          </a:p>
        </p:txBody>
      </p:sp>
      <p:sp>
        <p:nvSpPr>
          <p:cNvPr id="16387" name="Text Placeholder 4"/>
          <p:cNvSpPr>
            <a:spLocks noGrp="1"/>
          </p:cNvSpPr>
          <p:nvPr>
            <p:ph type="body" sz="quarter" idx="13"/>
          </p:nvPr>
        </p:nvSpPr>
        <p:spPr>
          <a:xfrm>
            <a:off x="368300" y="1690688"/>
            <a:ext cx="6794500" cy="4854575"/>
          </a:xfrm>
        </p:spPr>
        <p:txBody>
          <a:bodyPr/>
          <a:lstStyle/>
          <a:p>
            <a:r>
              <a:rPr lang="fr-CA" altLang="en-US" sz="2200" dirty="0" smtClean="0"/>
              <a:t>Le 5 septembre, les Pays-Bas ont signalé 4 cas de fièvre catarrhale du mouton, </a:t>
            </a:r>
            <a:r>
              <a:rPr lang="fr-CA" altLang="en-US" sz="2200" dirty="0" smtClean="0">
                <a:hlinkClick r:id="rId3"/>
              </a:rPr>
              <a:t>ce qui fait 89 cas en tout</a:t>
            </a:r>
            <a:r>
              <a:rPr lang="fr-CA" altLang="en-US" sz="2200" dirty="0" smtClean="0"/>
              <a:t>. </a:t>
            </a:r>
          </a:p>
          <a:p>
            <a:r>
              <a:rPr lang="fr-CA" altLang="en-US" sz="2200" dirty="0" smtClean="0"/>
              <a:t>Sérotype 3 (</a:t>
            </a:r>
            <a:r>
              <a:rPr lang="fr-CA" altLang="en-US" sz="2200" dirty="0" smtClean="0">
                <a:hlinkClick r:id="rId3"/>
              </a:rPr>
              <a:t>pas de vaccin contre le sérotype 3</a:t>
            </a:r>
            <a:r>
              <a:rPr lang="fr-CA" altLang="en-US" sz="2200" dirty="0" smtClean="0"/>
              <a:t>)</a:t>
            </a:r>
          </a:p>
          <a:p>
            <a:r>
              <a:rPr lang="fr-CA" altLang="en-US" sz="2200" dirty="0" smtClean="0"/>
              <a:t>Interdiction d’exportation imposée pour les ruminants vivants, y compris le sperme et les embryons</a:t>
            </a:r>
          </a:p>
          <a:p>
            <a:r>
              <a:rPr lang="fr-CA" altLang="en-US" sz="2200" dirty="0" smtClean="0"/>
              <a:t>La source de l’infection est encore inconnue</a:t>
            </a:r>
          </a:p>
          <a:p>
            <a:r>
              <a:rPr lang="fr-CA" altLang="en-US" sz="2200" dirty="0" smtClean="0"/>
              <a:t>Le VFC aux Pays-Bas en 2006 était de sérotype 8</a:t>
            </a:r>
          </a:p>
          <a:p>
            <a:r>
              <a:rPr lang="fr-CA" altLang="en-US" sz="2200" dirty="0" smtClean="0"/>
              <a:t>Contrôlé avec un programme de vaccination</a:t>
            </a:r>
          </a:p>
          <a:p>
            <a:r>
              <a:rPr lang="fr-CA" altLang="en-US" sz="2200" dirty="0" smtClean="0"/>
              <a:t>Dernier cas connu : 2009</a:t>
            </a:r>
          </a:p>
          <a:p>
            <a:r>
              <a:rPr lang="fr-CA" altLang="en-US" sz="2200" dirty="0" smtClean="0"/>
              <a:t>Statut indemne déclaré en 2012</a:t>
            </a:r>
          </a:p>
          <a:p>
            <a:r>
              <a:rPr lang="fr-CA" altLang="en-US" sz="2200" dirty="0" smtClean="0"/>
              <a:t>Récemment, la </a:t>
            </a:r>
            <a:r>
              <a:rPr lang="en-US" altLang="en-US" sz="2200" dirty="0">
                <a:hlinkClick r:id="rId4"/>
              </a:rPr>
              <a:t>France</a:t>
            </a:r>
            <a:r>
              <a:rPr lang="en-US" altLang="en-US" sz="2200" dirty="0"/>
              <a:t> </a:t>
            </a:r>
            <a:r>
              <a:rPr lang="fr-CA" altLang="en-US" sz="2200" dirty="0" smtClean="0"/>
              <a:t>a signalé 8 éclosions de VFC, considéré endémique</a:t>
            </a:r>
            <a:endParaRPr lang="fr-CA" altLang="en-US" sz="2200" dirty="0" smtClean="0"/>
          </a:p>
        </p:txBody>
      </p:sp>
      <p:pic>
        <p:nvPicPr>
          <p:cNvPr id="16388"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162800" y="323850"/>
            <a:ext cx="4789488"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6222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A" dirty="0" smtClean="0"/>
              <a:t>Virus du Nil occidental</a:t>
            </a:r>
            <a:endParaRPr lang="fr-CA" dirty="0"/>
          </a:p>
        </p:txBody>
      </p:sp>
      <p:sp>
        <p:nvSpPr>
          <p:cNvPr id="18435" name="Text Placeholder 2"/>
          <p:cNvSpPr>
            <a:spLocks noGrp="1"/>
          </p:cNvSpPr>
          <p:nvPr>
            <p:ph type="body" sz="quarter" idx="13"/>
          </p:nvPr>
        </p:nvSpPr>
        <p:spPr>
          <a:xfrm>
            <a:off x="838200" y="1495425"/>
            <a:ext cx="10515600" cy="2306638"/>
          </a:xfrm>
        </p:spPr>
        <p:txBody>
          <a:bodyPr/>
          <a:lstStyle/>
          <a:p>
            <a:r>
              <a:rPr lang="fr-CA" altLang="en-US" dirty="0" smtClean="0"/>
              <a:t>Les signalements sont en hausse, mais c’est la période saisonnière normale pour les cas</a:t>
            </a:r>
          </a:p>
          <a:p>
            <a:pPr lvl="1"/>
            <a:r>
              <a:rPr lang="fr-CA" altLang="en-US" dirty="0" smtClean="0"/>
              <a:t>Ontario : plusieurs villes (Toronto, Sudbury, Peterborough, Chatham-Kent)</a:t>
            </a:r>
          </a:p>
          <a:p>
            <a:pPr lvl="2"/>
            <a:r>
              <a:rPr lang="fr-CA" altLang="en-US" dirty="0" smtClean="0"/>
              <a:t>Infections humaines et gîtes larvaires de moustiques positifs</a:t>
            </a:r>
          </a:p>
          <a:p>
            <a:pPr lvl="1"/>
            <a:r>
              <a:rPr lang="fr-CA" altLang="en-US" dirty="0" smtClean="0"/>
              <a:t>Manitoba et Alberta : infections humaines</a:t>
            </a:r>
            <a:endParaRPr lang="fr-CA" altLang="en-US" dirty="0" smtClean="0"/>
          </a:p>
        </p:txBody>
      </p:sp>
      <p:sp>
        <p:nvSpPr>
          <p:cNvPr id="4" name="Slide Number Placeholder 3"/>
          <p:cNvSpPr>
            <a:spLocks noGrp="1"/>
          </p:cNvSpPr>
          <p:nvPr>
            <p:ph type="sldNum" sz="quarter" idx="14"/>
          </p:nvPr>
        </p:nvSpPr>
        <p:spPr/>
        <p:txBody>
          <a:bodyPr/>
          <a:lstStyle/>
          <a:p>
            <a:pPr>
              <a:defRPr/>
            </a:pPr>
            <a:fld id="{803C3392-5142-42FC-AB4B-950F4C028591}" type="slidenum">
              <a:rPr lang="fr-CA" smtClean="0"/>
              <a:pPr>
                <a:defRPr/>
              </a:pPr>
              <a:t>3</a:t>
            </a:fld>
            <a:endParaRPr lang="fr-CA" dirty="0"/>
          </a:p>
        </p:txBody>
      </p:sp>
      <p:sp>
        <p:nvSpPr>
          <p:cNvPr id="18437" name="Rectangle 2"/>
          <p:cNvSpPr>
            <a:spLocks noChangeArrowheads="1"/>
          </p:cNvSpPr>
          <p:nvPr/>
        </p:nvSpPr>
        <p:spPr bwMode="auto">
          <a:xfrm>
            <a:off x="434975" y="3537228"/>
            <a:ext cx="226599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CA" altLang="en-US" sz="1800" dirty="0"/>
          </a:p>
        </p:txBody>
      </p:sp>
      <p:graphicFrame>
        <p:nvGraphicFramePr>
          <p:cNvPr id="18438" name="Object 5"/>
          <p:cNvGraphicFramePr>
            <a:graphicFrameLocks noChangeAspect="1"/>
          </p:cNvGraphicFramePr>
          <p:nvPr>
            <p:extLst>
              <p:ext uri="{D42A27DB-BD31-4B8C-83A1-F6EECF244321}">
                <p14:modId xmlns:p14="http://schemas.microsoft.com/office/powerpoint/2010/main" val="854351409"/>
              </p:ext>
            </p:extLst>
          </p:nvPr>
        </p:nvGraphicFramePr>
        <p:xfrm>
          <a:off x="838200" y="3698875"/>
          <a:ext cx="10515600" cy="2657475"/>
        </p:xfrm>
        <a:graphic>
          <a:graphicData uri="http://schemas.openxmlformats.org/presentationml/2006/ole">
            <mc:AlternateContent xmlns:mc="http://schemas.openxmlformats.org/markup-compatibility/2006">
              <mc:Choice xmlns:v="urn:schemas-microsoft-com:vml" Requires="v">
                <p:oleObj spid="_x0000_s1046" name="Bitmap Image" r:id="rId3" imgW="8535591" imgH="4885714" progId="Paint.Picture">
                  <p:embed/>
                </p:oleObj>
              </mc:Choice>
              <mc:Fallback>
                <p:oleObj name="Bitmap Image" r:id="rId3" imgW="8535591" imgH="4885714" progId="Paint.Picture">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838200" y="3698875"/>
                        <a:ext cx="10515600" cy="2657475"/>
                      </a:xfrm>
                      <a:prstGeom prst="rect">
                        <a:avLst/>
                      </a:prstGeom>
                      <a:noFill/>
                      <a:ln w="9525">
                        <a:solidFill>
                          <a:schemeClr val="tx1"/>
                        </a:solidFill>
                        <a:miter lim="800000"/>
                      </a:ln>
                    </p:spPr>
                  </p:pic>
                </p:oleObj>
              </mc:Fallback>
            </mc:AlternateContent>
          </a:graphicData>
        </a:graphic>
      </p:graphicFrame>
      <p:sp>
        <p:nvSpPr>
          <p:cNvPr id="7" name="Rectangle 6"/>
          <p:cNvSpPr/>
          <p:nvPr/>
        </p:nvSpPr>
        <p:spPr>
          <a:xfrm>
            <a:off x="10620375" y="4116388"/>
            <a:ext cx="733425" cy="19256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p>
        </p:txBody>
      </p:sp>
    </p:spTree>
    <p:extLst>
      <p:ext uri="{BB962C8B-B14F-4D97-AF65-F5344CB8AC3E}">
        <p14:creationId xmlns:p14="http://schemas.microsoft.com/office/powerpoint/2010/main" val="22351575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A" dirty="0" smtClean="0"/>
              <a:t>Malaria </a:t>
            </a:r>
            <a:endParaRPr lang="fr-CA" dirty="0"/>
          </a:p>
        </p:txBody>
      </p:sp>
      <p:sp>
        <p:nvSpPr>
          <p:cNvPr id="19459" name="Text Placeholder 2"/>
          <p:cNvSpPr>
            <a:spLocks noGrp="1"/>
          </p:cNvSpPr>
          <p:nvPr>
            <p:ph type="body" sz="quarter" idx="13"/>
          </p:nvPr>
        </p:nvSpPr>
        <p:spPr>
          <a:xfrm>
            <a:off x="838200" y="1816100"/>
            <a:ext cx="10515600" cy="4014788"/>
          </a:xfrm>
        </p:spPr>
        <p:txBody>
          <a:bodyPr/>
          <a:lstStyle/>
          <a:p>
            <a:r>
              <a:rPr lang="fr-CA" altLang="en-US" dirty="0" smtClean="0"/>
              <a:t>La </a:t>
            </a:r>
            <a:r>
              <a:rPr lang="fr-CA" altLang="en-US" dirty="0" smtClean="0">
                <a:hlinkClick r:id="rId2"/>
              </a:rPr>
              <a:t>Floride</a:t>
            </a:r>
            <a:r>
              <a:rPr lang="fr-CA" altLang="en-US" dirty="0" smtClean="0"/>
              <a:t> a signalé 1 autre cas de malaria contracté localement en juillet (7 cas en tout)</a:t>
            </a:r>
            <a:endParaRPr lang="fr-CA" altLang="en-US" dirty="0" smtClean="0">
              <a:hlinkClick r:id="rId2"/>
            </a:endParaRPr>
          </a:p>
          <a:p>
            <a:r>
              <a:rPr lang="fr-CA" altLang="en-US" dirty="0" smtClean="0"/>
              <a:t>Le </a:t>
            </a:r>
            <a:r>
              <a:rPr lang="fr-CA" altLang="en-US" dirty="0" smtClean="0">
                <a:hlinkClick r:id="rId3"/>
              </a:rPr>
              <a:t>Maryland</a:t>
            </a:r>
            <a:r>
              <a:rPr lang="fr-CA" altLang="en-US" dirty="0" smtClean="0"/>
              <a:t> a signalé 1 cas transmis localement</a:t>
            </a:r>
            <a:endParaRPr lang="fr-CA" altLang="en-US" dirty="0" smtClean="0">
              <a:hlinkClick r:id="rId3"/>
            </a:endParaRPr>
          </a:p>
          <a:p>
            <a:pPr lvl="1"/>
            <a:r>
              <a:rPr lang="fr-CA" altLang="en-US" dirty="0" smtClean="0"/>
              <a:t>Le 1</a:t>
            </a:r>
            <a:r>
              <a:rPr lang="fr-CA" altLang="en-US" baseline="30000" dirty="0" smtClean="0"/>
              <a:t>er</a:t>
            </a:r>
            <a:r>
              <a:rPr lang="fr-CA" altLang="en-US" dirty="0" smtClean="0"/>
              <a:t> en 40 ans</a:t>
            </a:r>
          </a:p>
          <a:p>
            <a:pPr lvl="1"/>
            <a:r>
              <a:rPr lang="fr-CA" altLang="en-US" i="1" dirty="0" smtClean="0"/>
              <a:t>Plasmodium </a:t>
            </a:r>
            <a:r>
              <a:rPr lang="fr-CA" altLang="en-US" i="1" dirty="0" err="1" smtClean="0"/>
              <a:t>falciparum</a:t>
            </a:r>
            <a:r>
              <a:rPr lang="fr-CA" altLang="en-US" i="1" dirty="0" smtClean="0"/>
              <a:t> </a:t>
            </a:r>
            <a:r>
              <a:rPr lang="fr-CA" altLang="en-US" dirty="0" smtClean="0"/>
              <a:t>(plus grave que </a:t>
            </a:r>
            <a:r>
              <a:rPr lang="fr-CA" altLang="en-US" i="1" dirty="0" smtClean="0"/>
              <a:t>P. vivax</a:t>
            </a:r>
            <a:r>
              <a:rPr lang="fr-CA" altLang="en-US" dirty="0" smtClean="0"/>
              <a:t>, trouvé en Floride et au Texas)</a:t>
            </a:r>
            <a:endParaRPr lang="fr-CA" altLang="en-US" dirty="0" smtClean="0"/>
          </a:p>
        </p:txBody>
      </p:sp>
      <p:sp>
        <p:nvSpPr>
          <p:cNvPr id="4" name="Slide Number Placeholder 3"/>
          <p:cNvSpPr>
            <a:spLocks noGrp="1"/>
          </p:cNvSpPr>
          <p:nvPr>
            <p:ph type="sldNum" sz="quarter" idx="14"/>
          </p:nvPr>
        </p:nvSpPr>
        <p:spPr/>
        <p:txBody>
          <a:bodyPr/>
          <a:lstStyle/>
          <a:p>
            <a:pPr>
              <a:defRPr/>
            </a:pPr>
            <a:fld id="{2C8CE864-BC32-43F6-B7E8-894B41CCF720}" type="slidenum">
              <a:rPr lang="fr-CA" smtClean="0"/>
              <a:pPr>
                <a:defRPr/>
              </a:pPr>
              <a:t>4</a:t>
            </a:fld>
            <a:endParaRPr lang="fr-CA" dirty="0"/>
          </a:p>
        </p:txBody>
      </p:sp>
    </p:spTree>
    <p:extLst>
      <p:ext uri="{BB962C8B-B14F-4D97-AF65-F5344CB8AC3E}">
        <p14:creationId xmlns:p14="http://schemas.microsoft.com/office/powerpoint/2010/main" val="35363372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A" dirty="0" smtClean="0"/>
              <a:t>Stomatite vésiculeuse</a:t>
            </a:r>
            <a:endParaRPr lang="fr-CA" dirty="0"/>
          </a:p>
        </p:txBody>
      </p:sp>
      <p:sp>
        <p:nvSpPr>
          <p:cNvPr id="20483" name="Text Placeholder 2"/>
          <p:cNvSpPr>
            <a:spLocks noGrp="1"/>
          </p:cNvSpPr>
          <p:nvPr>
            <p:ph type="body" sz="quarter" idx="13"/>
          </p:nvPr>
        </p:nvSpPr>
        <p:spPr>
          <a:xfrm>
            <a:off x="838200" y="1816100"/>
            <a:ext cx="5257800" cy="4014788"/>
          </a:xfrm>
        </p:spPr>
        <p:txBody>
          <a:bodyPr/>
          <a:lstStyle/>
          <a:p>
            <a:r>
              <a:rPr lang="fr-CA" altLang="en-US" sz="2700" dirty="0" smtClean="0"/>
              <a:t>Dernier </a:t>
            </a:r>
            <a:r>
              <a:rPr lang="fr-CA" altLang="en-US" sz="2700" dirty="0" smtClean="0">
                <a:hlinkClick r:id="rId3"/>
              </a:rPr>
              <a:t>rapport de situation de l’USDA</a:t>
            </a:r>
            <a:endParaRPr lang="fr-CA" altLang="en-US" sz="2700" dirty="0" smtClean="0"/>
          </a:p>
          <a:p>
            <a:r>
              <a:rPr lang="fr-CA" altLang="en-US" sz="2700" dirty="0" smtClean="0"/>
              <a:t>Le Nevada a signalé 1 exploitation positive à la fin juillet</a:t>
            </a:r>
          </a:p>
          <a:p>
            <a:r>
              <a:rPr lang="fr-CA" altLang="en-US" sz="2700" dirty="0" smtClean="0"/>
              <a:t>201 exploitations ont été touchées par le VSV depuis le début de l’éclosion </a:t>
            </a:r>
          </a:p>
          <a:p>
            <a:pPr lvl="1"/>
            <a:r>
              <a:rPr lang="fr-CA" altLang="en-US" sz="2200" dirty="0" smtClean="0"/>
              <a:t>Californie (198), Texas (2), Nevada (1)</a:t>
            </a:r>
            <a:endParaRPr lang="fr-CA" altLang="en-US" sz="2200" dirty="0" smtClean="0"/>
          </a:p>
        </p:txBody>
      </p:sp>
      <p:sp>
        <p:nvSpPr>
          <p:cNvPr id="4" name="Slide Number Placeholder 3"/>
          <p:cNvSpPr>
            <a:spLocks noGrp="1"/>
          </p:cNvSpPr>
          <p:nvPr>
            <p:ph type="sldNum" sz="quarter" idx="14"/>
          </p:nvPr>
        </p:nvSpPr>
        <p:spPr/>
        <p:txBody>
          <a:bodyPr/>
          <a:lstStyle/>
          <a:p>
            <a:pPr>
              <a:defRPr/>
            </a:pPr>
            <a:fld id="{D9040CA1-7185-417C-934E-5E7AF0CD29C5}" type="slidenum">
              <a:rPr lang="fr-CA" smtClean="0"/>
              <a:pPr>
                <a:defRPr/>
              </a:pPr>
              <a:t>5</a:t>
            </a:fld>
            <a:endParaRPr lang="fr-CA" dirty="0"/>
          </a:p>
        </p:txBody>
      </p:sp>
      <p:sp>
        <p:nvSpPr>
          <p:cNvPr id="20485" name="Rectangle 2"/>
          <p:cNvSpPr>
            <a:spLocks noChangeArrowheads="1"/>
          </p:cNvSpPr>
          <p:nvPr/>
        </p:nvSpPr>
        <p:spPr bwMode="auto">
          <a:xfrm>
            <a:off x="6881813" y="33284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CA" altLang="en-US" sz="1800" dirty="0"/>
          </a:p>
        </p:txBody>
      </p:sp>
      <p:graphicFrame>
        <p:nvGraphicFramePr>
          <p:cNvPr id="20486" name="Object 4"/>
          <p:cNvGraphicFramePr>
            <a:graphicFrameLocks noChangeAspect="1"/>
          </p:cNvGraphicFramePr>
          <p:nvPr>
            <p:extLst>
              <p:ext uri="{D42A27DB-BD31-4B8C-83A1-F6EECF244321}">
                <p14:modId xmlns:p14="http://schemas.microsoft.com/office/powerpoint/2010/main" val="2107456751"/>
              </p:ext>
            </p:extLst>
          </p:nvPr>
        </p:nvGraphicFramePr>
        <p:xfrm>
          <a:off x="6435725" y="1816100"/>
          <a:ext cx="5127625" cy="3940175"/>
        </p:xfrm>
        <a:graphic>
          <a:graphicData uri="http://schemas.openxmlformats.org/presentationml/2006/ole">
            <mc:AlternateContent xmlns:mc="http://schemas.openxmlformats.org/markup-compatibility/2006">
              <mc:Choice xmlns:v="urn:schemas-microsoft-com:vml" Requires="v">
                <p:oleObj spid="_x0000_s2055" name="Bitmap Image" r:id="rId4" imgW="7047619" imgH="5428571" progId="Paint.Picture">
                  <p:embed/>
                </p:oleObj>
              </mc:Choice>
              <mc:Fallback>
                <p:oleObj name="Bitmap Image" r:id="rId4" imgW="7047619" imgH="5428571" progId="Paint.Picture">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6435725" y="1816100"/>
                        <a:ext cx="5127625" cy="3940175"/>
                      </a:xfrm>
                      <a:prstGeom prst="rect">
                        <a:avLst/>
                      </a:prstGeom>
                      <a:noFill/>
                      <a:ln w="9525">
                        <a:solidFill>
                          <a:schemeClr val="tx1"/>
                        </a:solidFill>
                        <a:miter lim="800000"/>
                      </a:ln>
                    </p:spPr>
                  </p:pic>
                </p:oleObj>
              </mc:Fallback>
            </mc:AlternateContent>
          </a:graphicData>
        </a:graphic>
      </p:graphicFrame>
    </p:spTree>
    <p:extLst>
      <p:ext uri="{BB962C8B-B14F-4D97-AF65-F5344CB8AC3E}">
        <p14:creationId xmlns:p14="http://schemas.microsoft.com/office/powerpoint/2010/main" val="4117895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50" y="122238"/>
            <a:ext cx="10515600" cy="1325562"/>
          </a:xfrm>
        </p:spPr>
        <p:txBody>
          <a:bodyPr/>
          <a:lstStyle/>
          <a:p>
            <a:pPr>
              <a:defRPr/>
            </a:pPr>
            <a:r>
              <a:rPr lang="fr-CA" dirty="0" smtClean="0"/>
              <a:t>Dermatose nodulaire contagieuse</a:t>
            </a:r>
            <a:endParaRPr lang="fr-CA" dirty="0"/>
          </a:p>
        </p:txBody>
      </p:sp>
      <p:sp>
        <p:nvSpPr>
          <p:cNvPr id="21507" name="Text Placeholder 2"/>
          <p:cNvSpPr>
            <a:spLocks noGrp="1"/>
          </p:cNvSpPr>
          <p:nvPr>
            <p:ph type="body" sz="quarter" idx="13"/>
          </p:nvPr>
        </p:nvSpPr>
        <p:spPr>
          <a:xfrm>
            <a:off x="822325" y="1111250"/>
            <a:ext cx="11145838" cy="4014788"/>
          </a:xfrm>
        </p:spPr>
        <p:txBody>
          <a:bodyPr/>
          <a:lstStyle/>
          <a:p>
            <a:r>
              <a:rPr lang="fr-CA" altLang="en-US" sz="2700" dirty="0" smtClean="0"/>
              <a:t>Il continue d’y avoir des signalements dans des pays asiatiques : </a:t>
            </a:r>
            <a:r>
              <a:rPr lang="fr-CA" altLang="en-US" sz="2700" dirty="0" smtClean="0">
                <a:hlinkClick r:id="rId4"/>
              </a:rPr>
              <a:t>Inde</a:t>
            </a:r>
            <a:r>
              <a:rPr lang="fr-CA" altLang="en-US" sz="2700" dirty="0" smtClean="0"/>
              <a:t>, </a:t>
            </a:r>
            <a:r>
              <a:rPr lang="fr-CA" altLang="en-US" sz="2700" dirty="0" smtClean="0">
                <a:hlinkClick r:id="rId5"/>
              </a:rPr>
              <a:t>Sri Lanka</a:t>
            </a:r>
            <a:r>
              <a:rPr lang="fr-CA" altLang="en-US" sz="2700" dirty="0" smtClean="0"/>
              <a:t>, </a:t>
            </a:r>
            <a:r>
              <a:rPr lang="fr-CA" altLang="en-US" sz="2700" dirty="0" smtClean="0">
                <a:hlinkClick r:id="rId6"/>
              </a:rPr>
              <a:t>Népal</a:t>
            </a:r>
            <a:endParaRPr lang="fr-CA" altLang="en-US" sz="2700" dirty="0" smtClean="0"/>
          </a:p>
          <a:p>
            <a:r>
              <a:rPr lang="fr-CA" altLang="en-US" sz="2700" dirty="0" smtClean="0"/>
              <a:t>À la mi-juillet, la </a:t>
            </a:r>
            <a:r>
              <a:rPr lang="fr-CA" altLang="en-US" sz="2700" dirty="0" smtClean="0">
                <a:hlinkClick r:id="rId7"/>
              </a:rPr>
              <a:t>Libye</a:t>
            </a:r>
            <a:r>
              <a:rPr lang="fr-CA" altLang="en-US" sz="2700" dirty="0" smtClean="0"/>
              <a:t> a </a:t>
            </a:r>
            <a:r>
              <a:rPr lang="fr-CA" altLang="en-US" sz="2700" dirty="0" smtClean="0"/>
              <a:t>signalé sa première éclosion de DNC</a:t>
            </a:r>
          </a:p>
          <a:p>
            <a:r>
              <a:rPr lang="fr-CA" altLang="en-US" sz="2700" dirty="0" smtClean="0"/>
              <a:t>Fin juillet : l</a:t>
            </a:r>
            <a:r>
              <a:rPr lang="fr-CA" altLang="en-US" sz="2700" dirty="0" smtClean="0">
                <a:hlinkClick r:id="rId8"/>
              </a:rPr>
              <a:t>’</a:t>
            </a:r>
            <a:r>
              <a:rPr lang="fr-CA" altLang="en-US" sz="2700" dirty="0" smtClean="0">
                <a:hlinkClick r:id="rId8"/>
              </a:rPr>
              <a:t>Indonésie</a:t>
            </a:r>
            <a:r>
              <a:rPr lang="fr-CA" altLang="en-US" sz="2700" dirty="0" smtClean="0"/>
              <a:t> a </a:t>
            </a:r>
            <a:r>
              <a:rPr lang="fr-CA" altLang="en-US" sz="2700" dirty="0" smtClean="0"/>
              <a:t>suspendu les importations de bovins vivants d’Australie après que la DNC a été détectée dans du bétail expédié d’Australie</a:t>
            </a:r>
          </a:p>
          <a:p>
            <a:pPr lvl="1"/>
            <a:r>
              <a:rPr lang="fr-CA" altLang="en-US" dirty="0" smtClean="0"/>
              <a:t>Il n’est pas clair où les bovins ont été infectés; 16 bovins positifs en tout </a:t>
            </a:r>
          </a:p>
          <a:p>
            <a:pPr lvl="1"/>
            <a:r>
              <a:rPr lang="fr-CA" altLang="en-US" dirty="0" smtClean="0"/>
              <a:t>La Malaisie a aussi suspendu ses importations</a:t>
            </a:r>
          </a:p>
          <a:p>
            <a:pPr lvl="1"/>
            <a:r>
              <a:rPr lang="fr-CA" altLang="en-US" dirty="0" smtClean="0"/>
              <a:t>3 septembre – conclusion de l’enquête australienne : pas de DNC identifiée en Australie</a:t>
            </a:r>
          </a:p>
          <a:p>
            <a:pPr lvl="1"/>
            <a:r>
              <a:rPr lang="fr-CA" altLang="en-US" dirty="0" smtClean="0">
                <a:hlinkClick r:id="rId9"/>
              </a:rPr>
              <a:t>L’Australie demeure indemne de DNC</a:t>
            </a:r>
            <a:endParaRPr lang="fr-CA" altLang="en-US" dirty="0" smtClean="0"/>
          </a:p>
          <a:p>
            <a:pPr lvl="2"/>
            <a:r>
              <a:rPr lang="fr-CA" altLang="en-US" dirty="0" smtClean="0"/>
              <a:t>Pas de banque de vaccins contre la DNC</a:t>
            </a:r>
            <a:endParaRPr lang="fr-CA" altLang="en-US" dirty="0" smtClean="0"/>
          </a:p>
        </p:txBody>
      </p:sp>
      <p:sp>
        <p:nvSpPr>
          <p:cNvPr id="4" name="Slide Number Placeholder 3"/>
          <p:cNvSpPr>
            <a:spLocks noGrp="1"/>
          </p:cNvSpPr>
          <p:nvPr>
            <p:ph type="sldNum" sz="quarter" idx="14"/>
          </p:nvPr>
        </p:nvSpPr>
        <p:spPr/>
        <p:txBody>
          <a:bodyPr/>
          <a:lstStyle/>
          <a:p>
            <a:pPr>
              <a:defRPr/>
            </a:pPr>
            <a:fld id="{F70D8E62-A972-4101-9C4F-160F8E3E6929}" type="slidenum">
              <a:rPr lang="fr-CA" smtClean="0"/>
              <a:pPr>
                <a:defRPr/>
              </a:pPr>
              <a:t>6</a:t>
            </a:fld>
            <a:endParaRPr lang="fr-CA" dirty="0"/>
          </a:p>
        </p:txBody>
      </p:sp>
      <p:graphicFrame>
        <p:nvGraphicFramePr>
          <p:cNvPr id="21509" name="Object 7"/>
          <p:cNvGraphicFramePr>
            <a:graphicFrameLocks noChangeAspect="1"/>
          </p:cNvGraphicFramePr>
          <p:nvPr>
            <p:extLst>
              <p:ext uri="{D42A27DB-BD31-4B8C-83A1-F6EECF244321}">
                <p14:modId xmlns:p14="http://schemas.microsoft.com/office/powerpoint/2010/main" val="865652086"/>
              </p:ext>
            </p:extLst>
          </p:nvPr>
        </p:nvGraphicFramePr>
        <p:xfrm>
          <a:off x="6591300" y="4726149"/>
          <a:ext cx="5376862" cy="1995325"/>
        </p:xfrm>
        <a:graphic>
          <a:graphicData uri="http://schemas.openxmlformats.org/presentationml/2006/ole">
            <mc:AlternateContent xmlns:mc="http://schemas.openxmlformats.org/markup-compatibility/2006">
              <mc:Choice xmlns:v="urn:schemas-microsoft-com:vml" Requires="v">
                <p:oleObj spid="_x0000_s3079" name="Bitmap Image" r:id="rId10" imgW="8476190" imgH="4877481" progId="Paint.Picture">
                  <p:embed/>
                </p:oleObj>
              </mc:Choice>
              <mc:Fallback>
                <p:oleObj name="Bitmap Image" r:id="rId10" imgW="8476190" imgH="4877481" progId="Paint.Picture">
                  <p:embed/>
                  <p:pic>
                    <p:nvPicPr>
                      <p:cNvPr id="0" name="OLE substitute image"/>
                      <p:cNvPicPr/>
                      <p:nvPr/>
                    </p:nvPicPr>
                    <p:blipFill>
                      <a:blip r:embed="rId11">
                        <a:extLst>
                          <a:ext uri="{28A0092B-C50C-407E-A947-70E740481C1C}">
                            <a14:useLocalDpi xmlns:a14="http://schemas.microsoft.com/office/drawing/2010/main" val="0"/>
                          </a:ext>
                        </a:extLst>
                      </a:blip>
                      <a:stretch>
                        <a:fillRect/>
                      </a:stretch>
                    </p:blipFill>
                    <p:spPr>
                      <a:xfrm>
                        <a:off x="6591300" y="4726149"/>
                        <a:ext cx="5376862" cy="1995325"/>
                      </a:xfrm>
                      <a:prstGeom prst="rect">
                        <a:avLst/>
                      </a:prstGeom>
                      <a:noFill/>
                      <a:ln w="28575">
                        <a:solidFill>
                          <a:schemeClr val="tx1"/>
                        </a:solidFill>
                        <a:miter lim="800000"/>
                      </a:ln>
                    </p:spPr>
                  </p:pic>
                </p:oleObj>
              </mc:Fallback>
            </mc:AlternateContent>
          </a:graphicData>
        </a:graphic>
      </p:graphicFrame>
    </p:spTree>
    <p:extLst>
      <p:ext uri="{BB962C8B-B14F-4D97-AF65-F5344CB8AC3E}">
        <p14:creationId xmlns:p14="http://schemas.microsoft.com/office/powerpoint/2010/main" val="17122165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50" y="122238"/>
            <a:ext cx="10515600" cy="1325562"/>
          </a:xfrm>
        </p:spPr>
        <p:txBody>
          <a:bodyPr/>
          <a:lstStyle/>
          <a:p>
            <a:pPr>
              <a:defRPr/>
            </a:pPr>
            <a:r>
              <a:rPr lang="fr-CA" dirty="0" smtClean="0"/>
              <a:t>Fièvre hémorragique de Crimée-Congo</a:t>
            </a:r>
            <a:endParaRPr lang="fr-CA" dirty="0"/>
          </a:p>
        </p:txBody>
      </p:sp>
      <p:sp>
        <p:nvSpPr>
          <p:cNvPr id="23555" name="Text Placeholder 2"/>
          <p:cNvSpPr>
            <a:spLocks noGrp="1"/>
          </p:cNvSpPr>
          <p:nvPr>
            <p:ph type="body" sz="quarter" idx="13"/>
          </p:nvPr>
        </p:nvSpPr>
        <p:spPr>
          <a:xfrm>
            <a:off x="822325" y="1111250"/>
            <a:ext cx="11145838" cy="1535113"/>
          </a:xfrm>
        </p:spPr>
        <p:txBody>
          <a:bodyPr/>
          <a:lstStyle/>
          <a:p>
            <a:r>
              <a:rPr lang="fr-CA" altLang="en-US" dirty="0" smtClean="0"/>
              <a:t>Signalements en Iraq, en Iran, en </a:t>
            </a:r>
            <a:r>
              <a:rPr lang="fr-CA" altLang="en-US" dirty="0" smtClean="0">
                <a:hlinkClick r:id="rId4"/>
              </a:rPr>
              <a:t>Afghanistan</a:t>
            </a:r>
            <a:r>
              <a:rPr lang="fr-CA" altLang="en-US" dirty="0" smtClean="0"/>
              <a:t>, au Turkestan et au Pakistan</a:t>
            </a:r>
          </a:p>
          <a:p>
            <a:r>
              <a:rPr lang="fr-CA" altLang="en-US" dirty="0" smtClean="0"/>
              <a:t>En Europe : la </a:t>
            </a:r>
            <a:r>
              <a:rPr lang="fr-CA" altLang="en-US" dirty="0" smtClean="0">
                <a:hlinkClick r:id="rId5"/>
              </a:rPr>
              <a:t>Macédoine du Nord</a:t>
            </a:r>
            <a:r>
              <a:rPr lang="fr-CA" altLang="en-US" dirty="0" smtClean="0"/>
              <a:t> a signalé quelques cas, ainsi que la </a:t>
            </a:r>
            <a:r>
              <a:rPr lang="fr-CA" altLang="en-US" dirty="0" smtClean="0">
                <a:hlinkClick r:id="rId6"/>
              </a:rPr>
              <a:t>Géorgie</a:t>
            </a:r>
            <a:endParaRPr lang="fr-CA" altLang="en-US" dirty="0" smtClean="0"/>
          </a:p>
        </p:txBody>
      </p:sp>
      <p:sp>
        <p:nvSpPr>
          <p:cNvPr id="4" name="Slide Number Placeholder 3"/>
          <p:cNvSpPr>
            <a:spLocks noGrp="1"/>
          </p:cNvSpPr>
          <p:nvPr>
            <p:ph type="sldNum" sz="quarter" idx="14"/>
          </p:nvPr>
        </p:nvSpPr>
        <p:spPr/>
        <p:txBody>
          <a:bodyPr/>
          <a:lstStyle/>
          <a:p>
            <a:pPr>
              <a:defRPr/>
            </a:pPr>
            <a:fld id="{0AED92F4-5112-4D38-B2DD-F1C1AC1C1BC4}" type="slidenum">
              <a:rPr lang="fr-CA" smtClean="0"/>
              <a:pPr>
                <a:defRPr/>
              </a:pPr>
              <a:t>7</a:t>
            </a:fld>
            <a:endParaRPr lang="fr-CA" dirty="0"/>
          </a:p>
        </p:txBody>
      </p:sp>
      <p:sp>
        <p:nvSpPr>
          <p:cNvPr id="23557" name="Rectangle 4"/>
          <p:cNvSpPr>
            <a:spLocks noChangeArrowheads="1"/>
          </p:cNvSpPr>
          <p:nvPr/>
        </p:nvSpPr>
        <p:spPr bwMode="auto">
          <a:xfrm>
            <a:off x="1343025" y="2059266"/>
            <a:ext cx="199739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CA" altLang="en-US" sz="1800" dirty="0"/>
          </a:p>
        </p:txBody>
      </p:sp>
      <p:graphicFrame>
        <p:nvGraphicFramePr>
          <p:cNvPr id="23558" name="Object 6"/>
          <p:cNvGraphicFramePr>
            <a:graphicFrameLocks noChangeAspect="1"/>
          </p:cNvGraphicFramePr>
          <p:nvPr>
            <p:extLst>
              <p:ext uri="{D42A27DB-BD31-4B8C-83A1-F6EECF244321}">
                <p14:modId xmlns:p14="http://schemas.microsoft.com/office/powerpoint/2010/main" val="513403591"/>
              </p:ext>
            </p:extLst>
          </p:nvPr>
        </p:nvGraphicFramePr>
        <p:xfrm>
          <a:off x="2181497" y="2576997"/>
          <a:ext cx="8899253" cy="3779353"/>
        </p:xfrm>
        <a:graphic>
          <a:graphicData uri="http://schemas.openxmlformats.org/presentationml/2006/ole">
            <mc:AlternateContent xmlns:mc="http://schemas.openxmlformats.org/markup-compatibility/2006">
              <mc:Choice xmlns:v="urn:schemas-microsoft-com:vml" Requires="v">
                <p:oleObj spid="_x0000_s4103" name="Bitmap Image" r:id="rId7" imgW="8621328" imgH="4904762" progId="Paint.Picture">
                  <p:embed/>
                </p:oleObj>
              </mc:Choice>
              <mc:Fallback>
                <p:oleObj name="Bitmap Image" r:id="rId7" imgW="8621328" imgH="4904762" progId="Paint.Picture">
                  <p:embed/>
                  <p:pic>
                    <p:nvPicPr>
                      <p:cNvPr id="0" name="OLE substitute image"/>
                      <p:cNvPicPr/>
                      <p:nvPr/>
                    </p:nvPicPr>
                    <p:blipFill>
                      <a:blip r:embed="rId8">
                        <a:extLst>
                          <a:ext uri="{28A0092B-C50C-407E-A947-70E740481C1C}">
                            <a14:useLocalDpi xmlns:a14="http://schemas.microsoft.com/office/drawing/2010/main" val="0"/>
                          </a:ext>
                        </a:extLst>
                      </a:blip>
                      <a:stretch>
                        <a:fillRect/>
                      </a:stretch>
                    </p:blipFill>
                    <p:spPr>
                      <a:xfrm>
                        <a:off x="2181497" y="2576997"/>
                        <a:ext cx="8899253" cy="3779353"/>
                      </a:xfrm>
                      <a:prstGeom prst="rect">
                        <a:avLst/>
                      </a:prstGeom>
                      <a:noFill/>
                      <a:ln w="28575">
                        <a:solidFill>
                          <a:schemeClr val="tx1"/>
                        </a:solidFill>
                        <a:miter lim="800000"/>
                      </a:ln>
                    </p:spPr>
                  </p:pic>
                </p:oleObj>
              </mc:Fallback>
            </mc:AlternateContent>
          </a:graphicData>
        </a:graphic>
      </p:graphicFrame>
    </p:spTree>
    <p:extLst>
      <p:ext uri="{BB962C8B-B14F-4D97-AF65-F5344CB8AC3E}">
        <p14:creationId xmlns:p14="http://schemas.microsoft.com/office/powerpoint/2010/main" val="21440929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50" y="122238"/>
            <a:ext cx="10515600" cy="1325562"/>
          </a:xfrm>
        </p:spPr>
        <p:txBody>
          <a:bodyPr/>
          <a:lstStyle/>
          <a:p>
            <a:pPr>
              <a:defRPr/>
            </a:pPr>
            <a:r>
              <a:rPr lang="fr-CA" dirty="0" smtClean="0"/>
              <a:t>Dengue</a:t>
            </a:r>
            <a:endParaRPr lang="fr-CA" dirty="0"/>
          </a:p>
        </p:txBody>
      </p:sp>
      <p:sp>
        <p:nvSpPr>
          <p:cNvPr id="25603" name="Text Placeholder 2"/>
          <p:cNvSpPr>
            <a:spLocks noGrp="1"/>
          </p:cNvSpPr>
          <p:nvPr>
            <p:ph type="body" sz="quarter" idx="13"/>
          </p:nvPr>
        </p:nvSpPr>
        <p:spPr>
          <a:xfrm>
            <a:off x="790575" y="1190625"/>
            <a:ext cx="11145838" cy="1536700"/>
          </a:xfrm>
        </p:spPr>
        <p:txBody>
          <a:bodyPr/>
          <a:lstStyle/>
          <a:p>
            <a:r>
              <a:rPr lang="fr-CA" altLang="en-US" dirty="0" smtClean="0"/>
              <a:t>Signalements dans de nombreux pays du monde</a:t>
            </a:r>
          </a:p>
          <a:p>
            <a:r>
              <a:rPr lang="fr-CA" altLang="en-US" dirty="0" smtClean="0"/>
              <a:t>Amérique du Nord : en Floride, transmission locale dans le comté de Miami-</a:t>
            </a:r>
            <a:r>
              <a:rPr lang="fr-CA" altLang="en-US" dirty="0" err="1" smtClean="0"/>
              <a:t>Dade</a:t>
            </a:r>
            <a:endParaRPr lang="fr-CA" altLang="en-US" dirty="0" smtClean="0"/>
          </a:p>
          <a:p>
            <a:r>
              <a:rPr lang="fr-CA" altLang="en-US" dirty="0" smtClean="0"/>
              <a:t>Europe : transmission locale signalée en Italie et en France</a:t>
            </a:r>
            <a:endParaRPr lang="fr-CA" altLang="en-US" dirty="0" smtClean="0"/>
          </a:p>
        </p:txBody>
      </p:sp>
      <p:sp>
        <p:nvSpPr>
          <p:cNvPr id="4" name="Slide Number Placeholder 3"/>
          <p:cNvSpPr>
            <a:spLocks noGrp="1"/>
          </p:cNvSpPr>
          <p:nvPr>
            <p:ph type="sldNum" sz="quarter" idx="14"/>
          </p:nvPr>
        </p:nvSpPr>
        <p:spPr/>
        <p:txBody>
          <a:bodyPr/>
          <a:lstStyle/>
          <a:p>
            <a:pPr>
              <a:defRPr/>
            </a:pPr>
            <a:fld id="{545920C4-4627-4998-8978-919E9FB056CC}" type="slidenum">
              <a:rPr lang="fr-CA" smtClean="0"/>
              <a:pPr>
                <a:defRPr/>
              </a:pPr>
              <a:t>8</a:t>
            </a:fld>
            <a:endParaRPr lang="fr-CA" dirty="0"/>
          </a:p>
        </p:txBody>
      </p:sp>
      <p:sp>
        <p:nvSpPr>
          <p:cNvPr id="25605" name="Rectangle 4"/>
          <p:cNvSpPr>
            <a:spLocks noChangeArrowheads="1"/>
          </p:cNvSpPr>
          <p:nvPr/>
        </p:nvSpPr>
        <p:spPr bwMode="auto">
          <a:xfrm>
            <a:off x="1343025" y="2059266"/>
            <a:ext cx="199739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CA" altLang="en-US" sz="1800" dirty="0"/>
          </a:p>
        </p:txBody>
      </p:sp>
      <p:sp>
        <p:nvSpPr>
          <p:cNvPr id="25606" name="Rectangle 2"/>
          <p:cNvSpPr>
            <a:spLocks noChangeArrowheads="1"/>
          </p:cNvSpPr>
          <p:nvPr/>
        </p:nvSpPr>
        <p:spPr bwMode="auto">
          <a:xfrm>
            <a:off x="1343025" y="3003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CA" altLang="en-US" sz="1800" dirty="0"/>
          </a:p>
        </p:txBody>
      </p:sp>
      <p:graphicFrame>
        <p:nvGraphicFramePr>
          <p:cNvPr id="25607" name="Object 4"/>
          <p:cNvGraphicFramePr>
            <a:graphicFrameLocks noChangeAspect="1"/>
          </p:cNvGraphicFramePr>
          <p:nvPr>
            <p:extLst>
              <p:ext uri="{D42A27DB-BD31-4B8C-83A1-F6EECF244321}">
                <p14:modId xmlns:p14="http://schemas.microsoft.com/office/powerpoint/2010/main" val="1430722602"/>
              </p:ext>
            </p:extLst>
          </p:nvPr>
        </p:nvGraphicFramePr>
        <p:xfrm>
          <a:off x="2455817" y="3098535"/>
          <a:ext cx="7939133" cy="3451489"/>
        </p:xfrm>
        <a:graphic>
          <a:graphicData uri="http://schemas.openxmlformats.org/presentationml/2006/ole">
            <mc:AlternateContent xmlns:mc="http://schemas.openxmlformats.org/markup-compatibility/2006">
              <mc:Choice xmlns:v="urn:schemas-microsoft-com:vml" Requires="v">
                <p:oleObj spid="_x0000_s5127" name="Bitmap Image" r:id="rId4" imgW="8466667" imgH="4828571" progId="Paint.Picture">
                  <p:embed/>
                </p:oleObj>
              </mc:Choice>
              <mc:Fallback>
                <p:oleObj name="Bitmap Image" r:id="rId4" imgW="8466667" imgH="4828571" progId="Paint.Picture">
                  <p:embed/>
                  <p:pic>
                    <p:nvPicPr>
                      <p:cNvPr id="0" name="OLE substitute image"/>
                      <p:cNvPicPr/>
                      <p:nvPr/>
                    </p:nvPicPr>
                    <p:blipFill>
                      <a:blip r:embed="rId5">
                        <a:extLst>
                          <a:ext uri="{28A0092B-C50C-407E-A947-70E740481C1C}">
                            <a14:useLocalDpi xmlns:a14="http://schemas.microsoft.com/office/drawing/2010/main" val="0"/>
                          </a:ext>
                        </a:extLst>
                      </a:blip>
                      <a:stretch>
                        <a:fillRect/>
                      </a:stretch>
                    </p:blipFill>
                    <p:spPr>
                      <a:xfrm>
                        <a:off x="2455817" y="3098535"/>
                        <a:ext cx="7939133" cy="3451489"/>
                      </a:xfrm>
                      <a:prstGeom prst="rect">
                        <a:avLst/>
                      </a:prstGeom>
                      <a:noFill/>
                      <a:ln w="28575">
                        <a:solidFill>
                          <a:schemeClr val="tx1"/>
                        </a:solidFill>
                        <a:miter lim="800000"/>
                      </a:ln>
                    </p:spPr>
                  </p:pic>
                </p:oleObj>
              </mc:Fallback>
            </mc:AlternateContent>
          </a:graphicData>
        </a:graphic>
      </p:graphicFrame>
    </p:spTree>
    <p:extLst>
      <p:ext uri="{BB962C8B-B14F-4D97-AF65-F5344CB8AC3E}">
        <p14:creationId xmlns:p14="http://schemas.microsoft.com/office/powerpoint/2010/main" val="40810723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A" dirty="0" smtClean="0"/>
              <a:t>Fièvre de la vallée du Rift</a:t>
            </a:r>
            <a:endParaRPr lang="fr-CA" dirty="0"/>
          </a:p>
        </p:txBody>
      </p:sp>
      <p:sp>
        <p:nvSpPr>
          <p:cNvPr id="27651" name="Text Placeholder 2"/>
          <p:cNvSpPr>
            <a:spLocks noGrp="1"/>
          </p:cNvSpPr>
          <p:nvPr>
            <p:ph type="body" sz="quarter" idx="13"/>
          </p:nvPr>
        </p:nvSpPr>
        <p:spPr>
          <a:xfrm>
            <a:off x="838200" y="1616075"/>
            <a:ext cx="10515600" cy="4154488"/>
          </a:xfrm>
        </p:spPr>
        <p:txBody>
          <a:bodyPr/>
          <a:lstStyle/>
          <a:p>
            <a:r>
              <a:rPr lang="fr-CA" altLang="en-US" sz="2600" dirty="0" smtClean="0">
                <a:solidFill>
                  <a:srgbClr val="222222"/>
                </a:solidFill>
                <a:latin typeface="Arial" panose="020B0604020202020204" pitchFamily="34" charset="0"/>
              </a:rPr>
              <a:t>La FVR est une zoonose en réémergence</a:t>
            </a:r>
          </a:p>
          <a:p>
            <a:r>
              <a:rPr lang="fr-CA" altLang="en-US" sz="2600" dirty="0" smtClean="0">
                <a:solidFill>
                  <a:srgbClr val="222222"/>
                </a:solidFill>
                <a:latin typeface="Arial" panose="020B0604020202020204" pitchFamily="34" charset="0"/>
              </a:rPr>
              <a:t>Sa répartition mondiale change lentement</a:t>
            </a:r>
          </a:p>
          <a:p>
            <a:r>
              <a:rPr lang="fr-CA" altLang="en-US" sz="2600" dirty="0" smtClean="0">
                <a:solidFill>
                  <a:srgbClr val="222222"/>
                </a:solidFill>
                <a:latin typeface="Arial" panose="020B0604020202020204" pitchFamily="34" charset="0"/>
              </a:rPr>
              <a:t>Ses hôtes principaux sont les ruminants, les chameaux et les humains; grande échelle d’espèces</a:t>
            </a:r>
          </a:p>
          <a:p>
            <a:r>
              <a:rPr lang="fr-CA" altLang="en-US" sz="2600" dirty="0" smtClean="0">
                <a:solidFill>
                  <a:srgbClr val="222222"/>
                </a:solidFill>
                <a:latin typeface="Arial" panose="020B0604020202020204" pitchFamily="34" charset="0"/>
              </a:rPr>
              <a:t>Maladie à transmission vectorielle propagée par les moustiques</a:t>
            </a:r>
          </a:p>
          <a:p>
            <a:endParaRPr lang="fr-CA" altLang="en-US" sz="2600" dirty="0" smtClean="0">
              <a:solidFill>
                <a:srgbClr val="222222"/>
              </a:solidFill>
              <a:latin typeface="Arial" panose="020B0604020202020204" pitchFamily="34" charset="0"/>
            </a:endParaRPr>
          </a:p>
          <a:p>
            <a:r>
              <a:rPr lang="fr-CA" altLang="en-US" sz="2600" dirty="0" smtClean="0">
                <a:solidFill>
                  <a:srgbClr val="222222"/>
                </a:solidFill>
                <a:latin typeface="Arial" panose="020B0604020202020204" pitchFamily="34" charset="0"/>
              </a:rPr>
              <a:t>Maladie à déclaration obligatoire au Canada – </a:t>
            </a:r>
            <a:r>
              <a:rPr lang="fr-CA" altLang="en-US" sz="2600" dirty="0" smtClean="0">
                <a:solidFill>
                  <a:srgbClr val="222222"/>
                </a:solidFill>
                <a:latin typeface="Arial" panose="020B0604020202020204" pitchFamily="34" charset="0"/>
                <a:hlinkClick r:id="rId3"/>
              </a:rPr>
              <a:t>fiche de renseignements de l’ACIA</a:t>
            </a:r>
            <a:endParaRPr lang="fr-CA" altLang="en-US" sz="2600" dirty="0" smtClean="0">
              <a:solidFill>
                <a:srgbClr val="222222"/>
              </a:solidFill>
              <a:latin typeface="Arial" panose="020B0604020202020204" pitchFamily="34" charset="0"/>
            </a:endParaRPr>
          </a:p>
          <a:p>
            <a:pPr lvl="1"/>
            <a:r>
              <a:rPr lang="fr-CA" altLang="en-US" sz="2200" dirty="0" smtClean="0">
                <a:solidFill>
                  <a:srgbClr val="222222"/>
                </a:solidFill>
                <a:latin typeface="Arial" panose="020B0604020202020204" pitchFamily="34" charset="0"/>
              </a:rPr>
              <a:t>Bons contrôles à l’importation pour les animaux vivants et les produits d’origine animale venant des pays touchés</a:t>
            </a:r>
          </a:p>
          <a:p>
            <a:pPr lvl="1"/>
            <a:r>
              <a:rPr lang="fr-CA" altLang="en-US" sz="2200" dirty="0" smtClean="0">
                <a:solidFill>
                  <a:srgbClr val="222222"/>
                </a:solidFill>
                <a:latin typeface="Arial" panose="020B0604020202020204" pitchFamily="34" charset="0"/>
              </a:rPr>
              <a:t>La translocation des moustiques vecteurs par avion est plausible</a:t>
            </a:r>
          </a:p>
          <a:p>
            <a:pPr lvl="1"/>
            <a:r>
              <a:rPr lang="fr-CA" altLang="en-US" sz="2200" dirty="0" smtClean="0">
                <a:solidFill>
                  <a:srgbClr val="222222"/>
                </a:solidFill>
                <a:latin typeface="Arial" panose="020B0604020202020204" pitchFamily="34" charset="0"/>
              </a:rPr>
              <a:t>Autres voies de transmission</a:t>
            </a:r>
          </a:p>
          <a:p>
            <a:endParaRPr lang="fr-CA" altLang="en-US" dirty="0" smtClean="0">
              <a:solidFill>
                <a:srgbClr val="222222"/>
              </a:solidFill>
              <a:latin typeface="Arial" panose="020B0604020202020204" pitchFamily="34" charset="0"/>
            </a:endParaRPr>
          </a:p>
        </p:txBody>
      </p:sp>
      <p:sp>
        <p:nvSpPr>
          <p:cNvPr id="4" name="Slide Number Placeholder 3"/>
          <p:cNvSpPr>
            <a:spLocks noGrp="1"/>
          </p:cNvSpPr>
          <p:nvPr>
            <p:ph type="sldNum" sz="quarter" idx="14"/>
          </p:nvPr>
        </p:nvSpPr>
        <p:spPr/>
        <p:txBody>
          <a:bodyPr/>
          <a:lstStyle/>
          <a:p>
            <a:pPr>
              <a:defRPr/>
            </a:pPr>
            <a:fld id="{11868290-21E5-4260-9351-A94436927A24}" type="slidenum">
              <a:rPr lang="fr-CA" smtClean="0"/>
              <a:pPr>
                <a:defRPr/>
              </a:pPr>
              <a:t>9</a:t>
            </a:fld>
            <a:endParaRPr lang="fr-CA" dirty="0"/>
          </a:p>
        </p:txBody>
      </p:sp>
    </p:spTree>
    <p:extLst>
      <p:ext uri="{BB962C8B-B14F-4D97-AF65-F5344CB8AC3E}">
        <p14:creationId xmlns:p14="http://schemas.microsoft.com/office/powerpoint/2010/main" val="239965869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6.0.23"/>
  <p:tag name="AS_OS" val="Microsoft Windows NT 10.0.19044.0"/>
  <p:tag name="AS_RELEASE_DATE" val="2022.09.14"/>
  <p:tag name="AS_TITLE" val="Aspose.Slides for .NET5"/>
  <p:tag name="AS_VERSION" val="22.9"/>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21427</TotalTime>
  <Words>1324</Words>
  <Application>Microsoft Office PowerPoint</Application>
  <PresentationFormat>Widescreen</PresentationFormat>
  <Paragraphs>214</Paragraphs>
  <Slides>16</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2_Office Theme</vt:lpstr>
      <vt:lpstr>Bitmap Image</vt:lpstr>
      <vt:lpstr>Communauté des maladies émergentes et zoonotiques Identification des risques émergents par l’intelligence collective</vt:lpstr>
      <vt:lpstr>Fièvre catarrhale du mouton aux Pays-Bas</vt:lpstr>
      <vt:lpstr>Virus du Nil occidental</vt:lpstr>
      <vt:lpstr>Malaria </vt:lpstr>
      <vt:lpstr>Stomatite vésiculeuse</vt:lpstr>
      <vt:lpstr>Dermatose nodulaire contagieuse</vt:lpstr>
      <vt:lpstr>Fièvre hémorragique de Crimée-Congo</vt:lpstr>
      <vt:lpstr>Dengue</vt:lpstr>
      <vt:lpstr>Fièvre de la vallée du Rift</vt:lpstr>
      <vt:lpstr>Fièvre de la vallée du Rift</vt:lpstr>
      <vt:lpstr>Illustrations : ESFA Journal 2020</vt:lpstr>
      <vt:lpstr>Fièvre de la vallée du Rift</vt:lpstr>
      <vt:lpstr>Tique longicorne d’Asie</vt:lpstr>
      <vt:lpstr>Répartition de la tique longicorne d’Asie aux États-Unis</vt:lpstr>
      <vt:lpstr>Résultats d’études scientifiques</vt:lpstr>
      <vt:lpstr>Résultats d’études scientifiques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Microsoft account</cp:lastModifiedBy>
  <cp:revision>446</cp:revision>
  <dcterms:created xsi:type="dcterms:W3CDTF">2020-02-07T23:34:08Z</dcterms:created>
  <dcterms:modified xsi:type="dcterms:W3CDTF">2023-10-16T14:30:16Z</dcterms:modified>
</cp:coreProperties>
</file>