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9" r:id="rId6"/>
    <p:sldId id="263" r:id="rId7"/>
    <p:sldId id="262" r:id="rId8"/>
    <p:sldId id="265" r:id="rId9"/>
    <p:sldId id="266"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75" autoAdjust="0"/>
    <p:restoredTop sz="84565" autoAdjust="0"/>
  </p:normalViewPr>
  <p:slideViewPr>
    <p:cSldViewPr snapToGrid="0">
      <p:cViewPr varScale="1">
        <p:scale>
          <a:sx n="53" d="100"/>
          <a:sy n="53" d="100"/>
        </p:scale>
        <p:origin x="7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86325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85979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3473686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‹N°›</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‹N°›</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‹N°›</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‹N°›</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‹N°›</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‹N°›</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‹N°›</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‹N°›</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‹N°›</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phis.usda.gov/aphis/ourfocus/animalhealth/animal-disease-information/cattle-disease-information/vesicular-stomatitis-info" TargetMode="Externa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hyperlink" Target="https://ann-clinmicrob.biomedcentral.com/articles/10.1186/s12941-023-00602-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cdc.gov/eid/article/29/9/23-0049_artic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doi.org/10.3201/eid2207.15163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publication/293195700_Equine_Poxvirus_Infection_in_Western_Finland"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t>Communauté des maladies émergentes et zoonotiques</a:t>
            </a:r>
            <a:b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fr-FR" sz="2000" b="1" i="1" u="none" strike="noStrike" kern="1200" cap="none" spc="0" normalizeH="0" baseline="0" noProof="0" dirty="0">
                <a:ln>
                  <a:noFill/>
                </a:ln>
                <a:solidFill>
                  <a:prstClr val="white"/>
                </a:solidFill>
                <a:effectLst/>
                <a:uLnTx/>
                <a:uFillTx/>
                <a:latin typeface="Calibri" panose="020F0502020204030204"/>
                <a:ea typeface="+mj-ea"/>
                <a:cs typeface="+mj-cs"/>
              </a:rPr>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a:t>
            </a:r>
            <a:r>
              <a:rPr lang="en-CA" altLang="en-US" dirty="0" err="1"/>
              <a:t>réseau</a:t>
            </a:r>
            <a:r>
              <a:rPr lang="en-CA" altLang="en-US" dirty="0"/>
              <a:t> </a:t>
            </a:r>
            <a:r>
              <a:rPr lang="en-CA" altLang="en-US" dirty="0" err="1"/>
              <a:t>équin</a:t>
            </a:r>
            <a:r>
              <a:rPr lang="en-CA" altLang="en-US" dirty="0"/>
              <a:t> du SCSSA</a:t>
            </a:r>
          </a:p>
          <a:p>
            <a:pPr eaLnBrk="1" hangingPunct="1"/>
            <a:r>
              <a:rPr lang="en-CA" altLang="en-US" dirty="0"/>
              <a:t>29 </a:t>
            </a:r>
            <a:r>
              <a:rPr lang="en-CA" altLang="en-US" dirty="0" err="1"/>
              <a:t>Septembre</a:t>
            </a:r>
            <a:r>
              <a:rPr lang="en-CA" altLang="en-US" dirty="0"/>
              <a:t> 2023</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912279779"/>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1325563"/>
          </a:xfrm>
        </p:spPr>
        <p:txBody>
          <a:bodyPr/>
          <a:lstStyle/>
          <a:p>
            <a:r>
              <a:rPr lang="en-US" dirty="0">
                <a:hlinkClick r:id="rId2"/>
              </a:rPr>
              <a:t>USDA APHIS | Vesicular Stomatitis</a:t>
            </a:r>
            <a:endParaRPr lang="en-CA" dirty="0"/>
          </a:p>
        </p:txBody>
      </p:sp>
      <p:sp>
        <p:nvSpPr>
          <p:cNvPr id="3" name="Content Placeholder 2"/>
          <p:cNvSpPr>
            <a:spLocks noGrp="1"/>
          </p:cNvSpPr>
          <p:nvPr>
            <p:ph sz="half" idx="1"/>
          </p:nvPr>
        </p:nvSpPr>
        <p:spPr>
          <a:xfrm>
            <a:off x="275941" y="1329735"/>
            <a:ext cx="5181600" cy="4351338"/>
          </a:xfrm>
        </p:spPr>
        <p:txBody>
          <a:bodyPr/>
          <a:lstStyle/>
          <a:p>
            <a:r>
              <a:rPr lang="fr-CA" dirty="0"/>
              <a:t>Des cas ont été détectés en Californie, au Nevada et au Texas.</a:t>
            </a:r>
          </a:p>
          <a:p>
            <a:r>
              <a:rPr lang="en-CA" dirty="0">
                <a:ea typeface="Calibri" panose="020F0502020204030204"/>
                <a:cs typeface="Calibri" panose="020F0502020204030204"/>
              </a:rPr>
              <a:t>200 </a:t>
            </a:r>
            <a:r>
              <a:rPr lang="en-CA" dirty="0" err="1">
                <a:ea typeface="Calibri" panose="020F0502020204030204"/>
                <a:cs typeface="Calibri" panose="020F0502020204030204"/>
              </a:rPr>
              <a:t>lieux</a:t>
            </a:r>
            <a:r>
              <a:rPr lang="en-CA" dirty="0">
                <a:ea typeface="Calibri" panose="020F0502020204030204"/>
                <a:cs typeface="Calibri" panose="020F0502020204030204"/>
              </a:rPr>
              <a:t> </a:t>
            </a:r>
            <a:r>
              <a:rPr lang="en-CA" dirty="0" err="1">
                <a:ea typeface="Calibri" panose="020F0502020204030204"/>
                <a:cs typeface="Calibri" panose="020F0502020204030204"/>
              </a:rPr>
              <a:t>affectés</a:t>
            </a:r>
            <a:endParaRPr lang="en-CA" dirty="0">
              <a:ea typeface="Calibri" panose="020F0502020204030204"/>
              <a:cs typeface="Calibri" panose="020F0502020204030204"/>
            </a:endParaRPr>
          </a:p>
          <a:p>
            <a:pPr lvl="1"/>
            <a:r>
              <a:rPr lang="en-CA" dirty="0">
                <a:ea typeface="Calibri" panose="020F0502020204030204"/>
                <a:cs typeface="Calibri" panose="020F0502020204030204"/>
              </a:rPr>
              <a:t>197 </a:t>
            </a:r>
            <a:r>
              <a:rPr lang="en-CA" dirty="0" err="1">
                <a:ea typeface="Calibri" panose="020F0502020204030204"/>
                <a:cs typeface="Calibri" panose="020F0502020204030204"/>
              </a:rPr>
              <a:t>en</a:t>
            </a:r>
            <a:r>
              <a:rPr lang="en-CA" dirty="0">
                <a:ea typeface="Calibri" panose="020F0502020204030204"/>
                <a:cs typeface="Calibri" panose="020F0502020204030204"/>
              </a:rPr>
              <a:t> </a:t>
            </a:r>
            <a:r>
              <a:rPr lang="en-CA" dirty="0" err="1">
                <a:ea typeface="Calibri" panose="020F0502020204030204"/>
                <a:cs typeface="Calibri" panose="020F0502020204030204"/>
              </a:rPr>
              <a:t>Californie</a:t>
            </a:r>
            <a:endParaRPr lang="en-CA" dirty="0"/>
          </a:p>
          <a:p>
            <a:pPr lvl="1"/>
            <a:r>
              <a:rPr lang="en-CA" dirty="0">
                <a:ea typeface="Calibri" panose="020F0502020204030204"/>
                <a:cs typeface="Calibri" panose="020F0502020204030204"/>
              </a:rPr>
              <a:t>2 au Texas</a:t>
            </a:r>
            <a:endParaRPr lang="en-CA" dirty="0"/>
          </a:p>
          <a:p>
            <a:pPr lvl="1"/>
            <a:r>
              <a:rPr lang="en-CA" dirty="0">
                <a:ea typeface="Calibri" panose="020F0502020204030204"/>
                <a:cs typeface="Calibri" panose="020F0502020204030204"/>
              </a:rPr>
              <a:t>1 au Nevada</a:t>
            </a:r>
            <a:endParaRPr lang="en-CA" dirty="0"/>
          </a:p>
          <a:p>
            <a:r>
              <a:rPr lang="fr-CA" dirty="0">
                <a:ea typeface="Calibri"/>
                <a:cs typeface="Calibri"/>
              </a:rPr>
              <a:t>Présentement, il n'y a qu'une seule quarantaine active dans le comté de Santa Barbara, en Californie. </a:t>
            </a:r>
            <a:r>
              <a:rPr lang="en-CA" dirty="0">
                <a:ea typeface="Calibri"/>
                <a:cs typeface="Calibri"/>
              </a:rPr>
              <a:t>(27 Sep 2023)</a:t>
            </a:r>
            <a:endParaRPr lang="en-CA" dirty="0"/>
          </a:p>
          <a:p>
            <a:pPr marL="0" indent="0">
              <a:buNone/>
            </a:pPr>
            <a:r>
              <a:rPr lang="en-US" dirty="0">
                <a:hlinkClick r:id="rId2"/>
              </a:rPr>
              <a:t>USDA APHIS | Vesicular Stomatitis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pic>
        <p:nvPicPr>
          <p:cNvPr id="7" name="Content Placeholder 6"/>
          <p:cNvPicPr>
            <a:picLocks noGrp="1" noChangeAspect="1"/>
          </p:cNvPicPr>
          <p:nvPr>
            <p:ph sz="half" idx="2"/>
          </p:nvPr>
        </p:nvPicPr>
        <p:blipFill>
          <a:blip r:embed="rId3"/>
          <a:stretch>
            <a:fillRect/>
          </a:stretch>
        </p:blipFill>
        <p:spPr>
          <a:xfrm>
            <a:off x="5580983" y="1070146"/>
            <a:ext cx="6502160" cy="5018313"/>
          </a:xfrm>
          <a:prstGeom prst="rect">
            <a:avLst/>
          </a:prstGeom>
        </p:spPr>
      </p:pic>
      <p:pic>
        <p:nvPicPr>
          <p:cNvPr id="8" name="Picture 7"/>
          <p:cNvPicPr>
            <a:picLocks noChangeAspect="1"/>
          </p:cNvPicPr>
          <p:nvPr/>
        </p:nvPicPr>
        <p:blipFill>
          <a:blip r:embed="rId4"/>
          <a:stretch>
            <a:fillRect/>
          </a:stretch>
        </p:blipFill>
        <p:spPr>
          <a:xfrm>
            <a:off x="5680466" y="1093662"/>
            <a:ext cx="6471690" cy="4994797"/>
          </a:xfrm>
          <a:prstGeom prst="rect">
            <a:avLst/>
          </a:prstGeom>
        </p:spPr>
      </p:pic>
    </p:spTree>
    <p:extLst>
      <p:ext uri="{BB962C8B-B14F-4D97-AF65-F5344CB8AC3E}">
        <p14:creationId xmlns:p14="http://schemas.microsoft.com/office/powerpoint/2010/main" val="32624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2"/>
              </a:rPr>
              <a:t>A case of bacteremia and pneumonia caused by Streptococcus equi subspecies equi infection in a 70-year-old female following horse exposure in rural Wyoming | Annals of Clinical Microbiology and Antimicrobials | Full Text (biomedcentral.com)</a:t>
            </a:r>
            <a:br>
              <a:rPr lang="en-CA" sz="2400" dirty="0"/>
            </a:br>
            <a:endParaRPr lang="en-CA" sz="2400" dirty="0"/>
          </a:p>
        </p:txBody>
      </p:sp>
      <p:sp>
        <p:nvSpPr>
          <p:cNvPr id="3" name="Content Placeholder 2"/>
          <p:cNvSpPr>
            <a:spLocks noGrp="1"/>
          </p:cNvSpPr>
          <p:nvPr>
            <p:ph sz="half" idx="1"/>
          </p:nvPr>
        </p:nvSpPr>
        <p:spPr>
          <a:xfrm>
            <a:off x="838199" y="1536867"/>
            <a:ext cx="5181600" cy="4351338"/>
          </a:xfrm>
        </p:spPr>
        <p:txBody>
          <a:bodyPr/>
          <a:lstStyle/>
          <a:p>
            <a:r>
              <a:rPr lang="fr-CA" dirty="0"/>
              <a:t>Une femme de 70 ans (auparavant en bonne santé) présentée aux urgences.</a:t>
            </a:r>
          </a:p>
          <a:p>
            <a:pPr lvl="1"/>
            <a:r>
              <a:rPr lang="en-CA" dirty="0" err="1"/>
              <a:t>Fièvre</a:t>
            </a:r>
            <a:endParaRPr lang="en-CA" dirty="0"/>
          </a:p>
          <a:p>
            <a:pPr lvl="1"/>
            <a:r>
              <a:rPr lang="en-CA" dirty="0"/>
              <a:t>Frissons</a:t>
            </a:r>
          </a:p>
          <a:p>
            <a:pPr lvl="1"/>
            <a:r>
              <a:rPr lang="en-CA" dirty="0"/>
              <a:t>Tremblements</a:t>
            </a:r>
          </a:p>
          <a:p>
            <a:pPr lvl="1"/>
            <a:r>
              <a:rPr lang="en-CA" dirty="0" err="1"/>
              <a:t>Toux</a:t>
            </a:r>
            <a:endParaRPr lang="en-CA" dirty="0"/>
          </a:p>
          <a:p>
            <a:r>
              <a:rPr lang="fr-CA" dirty="0"/>
              <a:t>A subi une coloscopie de dépistage deux jours auparavant</a:t>
            </a:r>
          </a:p>
          <a:p>
            <a:pPr lvl="1"/>
            <a:r>
              <a:rPr lang="en-CA" dirty="0" err="1"/>
              <a:t>Nausées</a:t>
            </a:r>
            <a:r>
              <a:rPr lang="en-CA" dirty="0"/>
              <a:t> et haut-le-</a:t>
            </a:r>
            <a:r>
              <a:rPr lang="en-CA" dirty="0" err="1"/>
              <a:t>cœur</a:t>
            </a:r>
            <a:r>
              <a:rPr lang="en-CA" dirty="0"/>
              <a:t> 1 jour </a:t>
            </a:r>
            <a:r>
              <a:rPr lang="en-CA" dirty="0" err="1"/>
              <a:t>p.o.</a:t>
            </a:r>
            <a:endParaRPr lang="en-CA" dirty="0"/>
          </a:p>
          <a:p>
            <a:r>
              <a:rPr lang="en-CA" dirty="0"/>
              <a:t>CT scan - </a:t>
            </a:r>
            <a:r>
              <a:rPr lang="en-CA" dirty="0" err="1"/>
              <a:t>Pneumonie</a:t>
            </a:r>
            <a:endParaRPr lang="en-CA" dirty="0"/>
          </a:p>
        </p:txBody>
      </p:sp>
      <p:sp>
        <p:nvSpPr>
          <p:cNvPr id="4" name="Content Placeholder 3"/>
          <p:cNvSpPr>
            <a:spLocks noGrp="1"/>
          </p:cNvSpPr>
          <p:nvPr>
            <p:ph sz="half" idx="2"/>
          </p:nvPr>
        </p:nvSpPr>
        <p:spPr>
          <a:xfrm>
            <a:off x="6172202" y="1536867"/>
            <a:ext cx="5181600" cy="4351338"/>
          </a:xfrm>
        </p:spPr>
        <p:txBody>
          <a:bodyPr/>
          <a:lstStyle/>
          <a:p>
            <a:r>
              <a:rPr lang="en-CA" dirty="0"/>
              <a:t>Culture sanguine - </a:t>
            </a:r>
            <a:r>
              <a:rPr lang="en-CA" dirty="0" err="1"/>
              <a:t>positif</a:t>
            </a:r>
            <a:r>
              <a:rPr lang="en-CA" dirty="0"/>
              <a:t> pour </a:t>
            </a:r>
            <a:r>
              <a:rPr lang="en-CA" i="1" dirty="0"/>
              <a:t>Streptococcus equi subsp. equi</a:t>
            </a:r>
          </a:p>
          <a:p>
            <a:r>
              <a:rPr lang="en-CA" dirty="0"/>
              <a:t>Son cheval </a:t>
            </a:r>
            <a:r>
              <a:rPr lang="en-CA" dirty="0" err="1"/>
              <a:t>est</a:t>
            </a:r>
            <a:r>
              <a:rPr lang="en-CA" dirty="0"/>
              <a:t> mort </a:t>
            </a:r>
            <a:r>
              <a:rPr lang="en-CA" dirty="0" err="1"/>
              <a:t>subitement</a:t>
            </a:r>
            <a:r>
              <a:rPr lang="en-CA" dirty="0"/>
              <a:t> 6 </a:t>
            </a:r>
            <a:r>
              <a:rPr lang="en-CA" dirty="0" err="1"/>
              <a:t>jours</a:t>
            </a:r>
            <a:r>
              <a:rPr lang="en-CA" dirty="0"/>
              <a:t> </a:t>
            </a:r>
            <a:r>
              <a:rPr lang="en-CA" dirty="0" err="1"/>
              <a:t>auparavant</a:t>
            </a:r>
            <a:endParaRPr lang="en-CA" dirty="0"/>
          </a:p>
          <a:p>
            <a:r>
              <a:rPr lang="fr-CA" dirty="0"/>
              <a:t>Ses symptômes sont apparus deux jours après la mort du cheval.</a:t>
            </a:r>
          </a:p>
          <a:p>
            <a:r>
              <a:rPr lang="fr-CA" dirty="0"/>
              <a:t>Elle aurait câliné et embrassé son cheval avant sa mort.</a:t>
            </a:r>
          </a:p>
          <a:p>
            <a:r>
              <a:rPr lang="fr-CA" dirty="0"/>
              <a:t>La transmission de la gourme du cheval à l'homme est "extrêmement rare".</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dirty="0"/>
          </a:p>
        </p:txBody>
      </p:sp>
    </p:spTree>
    <p:extLst>
      <p:ext uri="{BB962C8B-B14F-4D97-AF65-F5344CB8AC3E}">
        <p14:creationId xmlns:p14="http://schemas.microsoft.com/office/powerpoint/2010/main" val="58719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3"/>
              </a:rPr>
              <a:t>Partial Genome Characterization of Novel </a:t>
            </a:r>
            <a:r>
              <a:rPr lang="en-US" sz="2400" dirty="0" err="1">
                <a:hlinkClick r:id="rId3"/>
              </a:rPr>
              <a:t>Parapoxvirus</a:t>
            </a:r>
            <a:r>
              <a:rPr lang="en-US" sz="2400" dirty="0">
                <a:hlinkClick r:id="rId3"/>
              </a:rPr>
              <a:t> in Horse, Finland - Volume 29, Number 9—September 2023 - Emerging Infectious Diseases journal - CDC</a:t>
            </a:r>
            <a:br>
              <a:rPr lang="en-CA" sz="2400" dirty="0"/>
            </a:br>
            <a:endParaRPr lang="en-CA" sz="2400" dirty="0"/>
          </a:p>
        </p:txBody>
      </p:sp>
      <p:sp>
        <p:nvSpPr>
          <p:cNvPr id="3" name="Content Placeholder 2"/>
          <p:cNvSpPr>
            <a:spLocks noGrp="1"/>
          </p:cNvSpPr>
          <p:nvPr>
            <p:ph sz="half" idx="1"/>
          </p:nvPr>
        </p:nvSpPr>
        <p:spPr/>
        <p:txBody>
          <a:bodyPr/>
          <a:lstStyle/>
          <a:p>
            <a:r>
              <a:rPr lang="en-CA" dirty="0"/>
              <a:t>2013 – </a:t>
            </a:r>
            <a:r>
              <a:rPr lang="fr-CA" dirty="0"/>
              <a:t>Un virus semblable au </a:t>
            </a:r>
            <a:r>
              <a:rPr lang="fr-CA" dirty="0" err="1"/>
              <a:t>parapox</a:t>
            </a:r>
            <a:r>
              <a:rPr lang="fr-CA" dirty="0"/>
              <a:t> a provoqué une grave infection chez un cheval en Finlande</a:t>
            </a:r>
            <a:r>
              <a:rPr lang="en-CA" dirty="0"/>
              <a:t> (</a:t>
            </a:r>
            <a:r>
              <a:rPr lang="en-US" dirty="0"/>
              <a:t>F14.1158H)</a:t>
            </a:r>
          </a:p>
          <a:p>
            <a:r>
              <a:rPr lang="en-CA" dirty="0"/>
              <a:t>Est le plus </a:t>
            </a:r>
            <a:r>
              <a:rPr lang="en-CA" dirty="0" err="1"/>
              <a:t>apparenté</a:t>
            </a:r>
            <a:r>
              <a:rPr lang="en-CA" dirty="0"/>
              <a:t> aux </a:t>
            </a:r>
            <a:r>
              <a:rPr lang="fr-CA" dirty="0" err="1"/>
              <a:t>parapoxvirus</a:t>
            </a:r>
            <a:r>
              <a:rPr lang="fr-CA" dirty="0"/>
              <a:t> provenant d'humains en contact avec des chevaux et des ânes aux États-Unis.</a:t>
            </a:r>
          </a:p>
          <a:p>
            <a:r>
              <a:rPr lang="en-CA" dirty="0"/>
              <a:t>2022 – </a:t>
            </a:r>
            <a:r>
              <a:rPr lang="fr-CA" dirty="0"/>
              <a:t>Épidémie de dermatite chez les chevaux en Finlande</a:t>
            </a:r>
            <a:endParaRPr lang="en-CA" dirty="0"/>
          </a:p>
        </p:txBody>
      </p:sp>
      <p:sp>
        <p:nvSpPr>
          <p:cNvPr id="4" name="Content Placeholder 3"/>
          <p:cNvSpPr>
            <a:spLocks noGrp="1"/>
          </p:cNvSpPr>
          <p:nvPr>
            <p:ph sz="half" idx="2"/>
          </p:nvPr>
        </p:nvSpPr>
        <p:spPr/>
        <p:txBody>
          <a:bodyPr/>
          <a:lstStyle/>
          <a:p>
            <a:r>
              <a:rPr lang="en-CA" dirty="0"/>
              <a:t>Identification du </a:t>
            </a:r>
            <a:r>
              <a:rPr lang="en-CA" dirty="0" err="1"/>
              <a:t>parapoxvirus</a:t>
            </a:r>
            <a:endParaRPr lang="en-CA" dirty="0"/>
          </a:p>
          <a:p>
            <a:r>
              <a:rPr lang="en-CA" dirty="0"/>
              <a:t>97% </a:t>
            </a:r>
            <a:r>
              <a:rPr lang="en-CA" dirty="0" err="1"/>
              <a:t>d’homologie</a:t>
            </a:r>
            <a:r>
              <a:rPr lang="en-CA" dirty="0"/>
              <a:t> au </a:t>
            </a:r>
            <a:r>
              <a:rPr lang="en-CA" dirty="0" err="1"/>
              <a:t>cas</a:t>
            </a:r>
            <a:r>
              <a:rPr lang="en-CA" dirty="0"/>
              <a:t> de 2013</a:t>
            </a:r>
          </a:p>
          <a:p>
            <a:r>
              <a:rPr lang="en-US" dirty="0"/>
              <a:t>F14.1158H </a:t>
            </a:r>
            <a:r>
              <a:rPr lang="en-US" dirty="0" err="1"/>
              <a:t>représente</a:t>
            </a:r>
            <a:r>
              <a:rPr lang="en-US" dirty="0"/>
              <a:t> un </a:t>
            </a:r>
            <a:r>
              <a:rPr lang="en-US" dirty="0" err="1"/>
              <a:t>nouvel</a:t>
            </a:r>
            <a:r>
              <a:rPr lang="en-US" dirty="0"/>
              <a:t> PPV, </a:t>
            </a:r>
            <a:r>
              <a:rPr lang="en-US" dirty="0" err="1"/>
              <a:t>nommé</a:t>
            </a:r>
            <a:r>
              <a:rPr lang="en-US" dirty="0"/>
              <a:t> </a:t>
            </a:r>
            <a:r>
              <a:rPr lang="en-US" dirty="0" err="1"/>
              <a:t>parapoxvirus</a:t>
            </a:r>
            <a:r>
              <a:rPr lang="en-US" dirty="0"/>
              <a:t> </a:t>
            </a:r>
            <a:r>
              <a:rPr lang="en-US" dirty="0" err="1"/>
              <a:t>équin</a:t>
            </a:r>
            <a:r>
              <a:rPr lang="en-US" dirty="0"/>
              <a:t> (</a:t>
            </a:r>
            <a:r>
              <a:rPr lang="en-US" dirty="0" err="1"/>
              <a:t>EqPPV</a:t>
            </a:r>
            <a:r>
              <a:rPr lang="en-US" dirty="0"/>
              <a:t>)</a:t>
            </a:r>
          </a:p>
          <a:p>
            <a:r>
              <a:rPr lang="fr-CA" dirty="0"/>
              <a:t>Faible spécificité et sensibilité du PCR pan-PPV pour l'</a:t>
            </a:r>
            <a:r>
              <a:rPr lang="fr-CA" dirty="0" err="1"/>
              <a:t>EqPPV</a:t>
            </a:r>
            <a:endParaRPr lang="fr-CA" dirty="0"/>
          </a:p>
          <a:p>
            <a:r>
              <a:rPr lang="fr-CA" dirty="0"/>
              <a:t>La plupart des </a:t>
            </a:r>
            <a:r>
              <a:rPr lang="fr-CA" dirty="0" err="1"/>
              <a:t>parapoxvirus</a:t>
            </a:r>
            <a:r>
              <a:rPr lang="fr-CA" dirty="0"/>
              <a:t> sont zoonotiques.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175050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651000" y="127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a:solidFill>
                  <a:srgbClr val="000000"/>
                </a:solidFill>
              </a:rPr>
              <a:t>Figure 1</a:t>
            </a:r>
          </a:p>
        </p:txBody>
      </p:sp>
      <p:pic>
        <p:nvPicPr>
          <p:cNvPr id="3" name="New picture"/>
          <p:cNvPicPr/>
          <p:nvPr/>
        </p:nvPicPr>
        <p:blipFill>
          <a:blip r:embed="rId3"/>
          <a:srcRect/>
          <a:stretch>
            <a:fillRect/>
          </a:stretch>
        </p:blipFill>
        <p:spPr>
          <a:xfrm>
            <a:off x="2286000" y="635000"/>
            <a:ext cx="7620000" cy="3606800"/>
          </a:xfrm>
          <a:prstGeom prst="rect">
            <a:avLst/>
          </a:prstGeom>
          <a:noFill/>
          <a:ln>
            <a:noFill/>
          </a:ln>
        </p:spPr>
      </p:pic>
      <p:sp>
        <p:nvSpPr>
          <p:cNvPr id="4" name="New shape"/>
          <p:cNvSpPr/>
          <p:nvPr/>
        </p:nvSpPr>
        <p:spPr>
          <a:xfrm>
            <a:off x="1651000" y="4953000"/>
            <a:ext cx="8890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2500" lnSpcReduction="20000"/>
          </a:bodyPr>
          <a:lstStyle/>
          <a:p>
            <a:pPr algn="l"/>
            <a:r>
              <a:rPr lang="en-US" dirty="0">
                <a:solidFill>
                  <a:srgbClr val="000000"/>
                </a:solidFill>
              </a:rPr>
              <a:t>Figure 1. </a:t>
            </a:r>
            <a:r>
              <a:rPr lang="fr-CA" dirty="0">
                <a:solidFill>
                  <a:srgbClr val="000000"/>
                </a:solidFill>
              </a:rPr>
              <a:t>Images macroscopiques et histologiques d'un cheval infecté par un nouveau </a:t>
            </a:r>
            <a:r>
              <a:rPr lang="fr-CA" dirty="0" err="1">
                <a:solidFill>
                  <a:srgbClr val="000000"/>
                </a:solidFill>
              </a:rPr>
              <a:t>parapoxvirus</a:t>
            </a:r>
            <a:r>
              <a:rPr lang="fr-CA" dirty="0">
                <a:solidFill>
                  <a:srgbClr val="000000"/>
                </a:solidFill>
              </a:rPr>
              <a:t> possible, Finlande, 2013. A) Des lésions cutanées prolifératives et ulcératives ont été observées de manière multifocale sur le museau, l'abdomen ventral et les membres inférieurs (photo). B) Les principaux changements histologiques dans les échantillons des lésions cutanées étaient une dermatite </a:t>
            </a:r>
            <a:r>
              <a:rPr lang="fr-CA" dirty="0" err="1">
                <a:solidFill>
                  <a:srgbClr val="000000"/>
                </a:solidFill>
              </a:rPr>
              <a:t>lymphohistiocytaire</a:t>
            </a:r>
            <a:r>
              <a:rPr lang="fr-CA" dirty="0">
                <a:solidFill>
                  <a:srgbClr val="000000"/>
                </a:solidFill>
              </a:rPr>
              <a:t> multifocale sévère avec une dégénérescence ballonnante marquée du stratum </a:t>
            </a:r>
            <a:r>
              <a:rPr lang="fr-CA" dirty="0" err="1">
                <a:solidFill>
                  <a:srgbClr val="000000"/>
                </a:solidFill>
              </a:rPr>
              <a:t>granulosum</a:t>
            </a:r>
            <a:r>
              <a:rPr lang="fr-CA" dirty="0">
                <a:solidFill>
                  <a:srgbClr val="000000"/>
                </a:solidFill>
              </a:rPr>
              <a:t> et des corps d'inclusion intracytoplasmiques éosinophiliques dans de nombreux kératinocytes (flèches). L'échelle indique 50 μm.</a:t>
            </a:r>
            <a:endParaRPr lang="en-US" dirty="0">
              <a:solidFill>
                <a:srgbClr val="000000"/>
              </a:solidFill>
            </a:endParaRPr>
          </a:p>
        </p:txBody>
      </p:sp>
      <p:sp>
        <p:nvSpPr>
          <p:cNvPr id="5" name="New shape"/>
          <p:cNvSpPr/>
          <p:nvPr/>
        </p:nvSpPr>
        <p:spPr>
          <a:xfrm>
            <a:off x="1651000" y="6223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l"/>
            <a:r>
              <a:rPr lang="en-US" dirty="0" err="1">
                <a:solidFill>
                  <a:srgbClr val="000000"/>
                </a:solidFill>
              </a:rPr>
              <a:t>Airas</a:t>
            </a:r>
            <a:r>
              <a:rPr lang="en-US" dirty="0">
                <a:solidFill>
                  <a:srgbClr val="000000"/>
                </a:solidFill>
              </a:rPr>
              <a:t> N, </a:t>
            </a:r>
            <a:r>
              <a:rPr lang="en-US" dirty="0" err="1">
                <a:solidFill>
                  <a:srgbClr val="000000"/>
                </a:solidFill>
              </a:rPr>
              <a:t>Hautaniemi</a:t>
            </a:r>
            <a:r>
              <a:rPr lang="en-US" dirty="0">
                <a:solidFill>
                  <a:srgbClr val="000000"/>
                </a:solidFill>
              </a:rPr>
              <a:t> M, </a:t>
            </a:r>
            <a:r>
              <a:rPr lang="en-US" dirty="0" err="1">
                <a:solidFill>
                  <a:srgbClr val="000000"/>
                </a:solidFill>
              </a:rPr>
              <a:t>Syrjä</a:t>
            </a:r>
            <a:r>
              <a:rPr lang="en-US" dirty="0">
                <a:solidFill>
                  <a:srgbClr val="000000"/>
                </a:solidFill>
              </a:rPr>
              <a:t> P, </a:t>
            </a:r>
            <a:r>
              <a:rPr lang="en-US" dirty="0" err="1">
                <a:solidFill>
                  <a:srgbClr val="000000"/>
                </a:solidFill>
              </a:rPr>
              <a:t>Knuuttila</a:t>
            </a:r>
            <a:r>
              <a:rPr lang="en-US" dirty="0">
                <a:solidFill>
                  <a:srgbClr val="000000"/>
                </a:solidFill>
              </a:rPr>
              <a:t> A, </a:t>
            </a:r>
            <a:r>
              <a:rPr lang="en-US" dirty="0" err="1">
                <a:solidFill>
                  <a:srgbClr val="000000"/>
                </a:solidFill>
              </a:rPr>
              <a:t>Putkuri</a:t>
            </a:r>
            <a:r>
              <a:rPr lang="en-US" dirty="0">
                <a:solidFill>
                  <a:srgbClr val="000000"/>
                </a:solidFill>
              </a:rPr>
              <a:t> N, Coulter L, et al. Infection with Possible Novel </a:t>
            </a:r>
            <a:r>
              <a:rPr lang="en-US" dirty="0" err="1">
                <a:solidFill>
                  <a:srgbClr val="000000"/>
                </a:solidFill>
              </a:rPr>
              <a:t>Parapoxvirus</a:t>
            </a:r>
            <a:r>
              <a:rPr lang="en-US" dirty="0">
                <a:solidFill>
                  <a:srgbClr val="000000"/>
                </a:solidFill>
              </a:rPr>
              <a:t> in Horse, Finland, 2013. </a:t>
            </a:r>
            <a:r>
              <a:rPr lang="en-US" dirty="0" err="1">
                <a:solidFill>
                  <a:srgbClr val="000000"/>
                </a:solidFill>
              </a:rPr>
              <a:t>Emerg</a:t>
            </a:r>
            <a:r>
              <a:rPr lang="en-US" dirty="0">
                <a:solidFill>
                  <a:srgbClr val="000000"/>
                </a:solidFill>
              </a:rPr>
              <a:t> Infect Dis. 2016;22(7):1242-1245. </a:t>
            </a:r>
            <a:r>
              <a:rPr lang="en-US" dirty="0">
                <a:solidFill>
                  <a:srgbClr val="000000"/>
                </a:solidFill>
                <a:hlinkClick r:id="rId4"/>
              </a:rPr>
              <a:t>https://doi.org/10.3201/eid2207.151636</a:t>
            </a:r>
            <a:r>
              <a:rPr lang="en-US" dirty="0">
                <a:solidFill>
                  <a:srgbClr val="000000"/>
                </a:solidFill>
              </a:rPr>
              <a:t> </a:t>
            </a:r>
          </a:p>
        </p:txBody>
      </p:sp>
    </p:spTree>
    <p:extLst>
      <p:ext uri="{BB962C8B-B14F-4D97-AF65-F5344CB8AC3E}">
        <p14:creationId xmlns:p14="http://schemas.microsoft.com/office/powerpoint/2010/main" val="385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18459C-5D3F-466B-B70D-EFCCECAFA19D}" type="slidenum">
              <a:rPr lang="en-US" smtClean="0"/>
              <a:pPr>
                <a:defRPr/>
              </a:pPr>
              <a:t>6</a:t>
            </a:fld>
            <a:endParaRPr lang="en-US"/>
          </a:p>
        </p:txBody>
      </p:sp>
      <p:pic>
        <p:nvPicPr>
          <p:cNvPr id="3" name="Picture 2"/>
          <p:cNvPicPr>
            <a:picLocks noChangeAspect="1"/>
          </p:cNvPicPr>
          <p:nvPr/>
        </p:nvPicPr>
        <p:blipFill>
          <a:blip r:embed="rId2"/>
          <a:stretch>
            <a:fillRect/>
          </a:stretch>
        </p:blipFill>
        <p:spPr>
          <a:xfrm>
            <a:off x="3448050" y="609600"/>
            <a:ext cx="5295900" cy="5638800"/>
          </a:xfrm>
          <a:prstGeom prst="rect">
            <a:avLst/>
          </a:prstGeom>
        </p:spPr>
      </p:pic>
      <p:sp>
        <p:nvSpPr>
          <p:cNvPr id="4" name="Rectangle 3"/>
          <p:cNvSpPr/>
          <p:nvPr/>
        </p:nvSpPr>
        <p:spPr>
          <a:xfrm>
            <a:off x="560439" y="6211669"/>
            <a:ext cx="6096000" cy="646331"/>
          </a:xfrm>
          <a:prstGeom prst="rect">
            <a:avLst/>
          </a:prstGeom>
        </p:spPr>
        <p:txBody>
          <a:bodyPr>
            <a:spAutoFit/>
          </a:bodyPr>
          <a:lstStyle/>
          <a:p>
            <a:r>
              <a:rPr lang="en-CA" dirty="0">
                <a:hlinkClick r:id="rId3"/>
              </a:rPr>
              <a:t>https://www.researchgate.net/publication/293195700_Equine_Poxvirus_Infection_in_Western_Finland</a:t>
            </a:r>
            <a:r>
              <a:rPr lang="en-CA" dirty="0"/>
              <a:t> </a:t>
            </a:r>
          </a:p>
        </p:txBody>
      </p:sp>
    </p:spTree>
    <p:extLst>
      <p:ext uri="{BB962C8B-B14F-4D97-AF65-F5344CB8AC3E}">
        <p14:creationId xmlns:p14="http://schemas.microsoft.com/office/powerpoint/2010/main" val="18604329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5d5f89-bc81-4592-9211-0dfc2f0e352d" xsi:nil="true"/>
    <lcf76f155ced4ddcb4097134ff3c332f xmlns="287fcbc9-9f89-44d8-9333-8d3d70aed93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3" ma:contentTypeDescription="Create a new document." ma:contentTypeScope="" ma:versionID="ad6a621670a25782d01f96cee720d48d">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5db103ed593ab68507233783a2839770"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84EE3-153E-409A-8986-A4DC72319183}">
  <ds:schemaRefs>
    <ds:schemaRef ds:uri="http://schemas.microsoft.com/sharepoint/v3/contenttype/forms"/>
  </ds:schemaRefs>
</ds:datastoreItem>
</file>

<file path=customXml/itemProps2.xml><?xml version="1.0" encoding="utf-8"?>
<ds:datastoreItem xmlns:ds="http://schemas.openxmlformats.org/officeDocument/2006/customXml" ds:itemID="{1A1CFAF0-C821-447B-9C6D-F9C13CA0A9A7}">
  <ds:schemaRefs>
    <ds:schemaRef ds:uri="http://schemas.microsoft.com/office/2006/metadata/properties"/>
    <ds:schemaRef ds:uri="http://schemas.microsoft.com/office/infopath/2007/PartnerControls"/>
    <ds:schemaRef ds:uri="755d5f89-bc81-4592-9211-0dfc2f0e352d"/>
    <ds:schemaRef ds:uri="287fcbc9-9f89-44d8-9333-8d3d70aed93c"/>
  </ds:schemaRefs>
</ds:datastoreItem>
</file>

<file path=customXml/itemProps3.xml><?xml version="1.0" encoding="utf-8"?>
<ds:datastoreItem xmlns:ds="http://schemas.openxmlformats.org/officeDocument/2006/customXml" ds:itemID="{4AC38791-BA3E-47AB-9BBA-05915EB53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21002</TotalTime>
  <Words>516</Words>
  <Application>Microsoft Office PowerPoint</Application>
  <PresentationFormat>Grand écran</PresentationFormat>
  <Paragraphs>47</Paragraphs>
  <Slides>6</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2_Office Theme</vt:lpstr>
      <vt:lpstr>Communauté des maladies émergentes et zoonotiques Identifier les risques émergents grâce à l’intelligence collective</vt:lpstr>
      <vt:lpstr>USDA APHIS | Vesicular Stomatitis</vt:lpstr>
      <vt:lpstr>A case of bacteremia and pneumonia caused by Streptococcus equi subspecies equi infection in a 70-year-old female following horse exposure in rural Wyoming | Annals of Clinical Microbiology and Antimicrobials | Full Text (biomedcentral.com) </vt:lpstr>
      <vt:lpstr>Partial Genome Characterization of Novel Parapoxvirus in Horse, Finland - Volume 29, Number 9—September 2023 - Emerging Infectious Diseases journal - CDC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442</cp:revision>
  <dcterms:created xsi:type="dcterms:W3CDTF">2020-02-07T23:34:08Z</dcterms:created>
  <dcterms:modified xsi:type="dcterms:W3CDTF">2023-10-03T23:46:25Z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0x010100118E3E8D7C047C48A0BA44A7873C7DC3</vt:lpwstr>
  </property>
  <property fmtid="{D5CDD505-2E9C-101B-9397-08002B2CF9AE}" pid="3" name="MediaServiceImageTags">
    <vt:lpwstr/>
  </property>
</Properties>
</file>