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6" r:id="rId2"/>
    <p:sldId id="372" r:id="rId3"/>
    <p:sldId id="352" r:id="rId4"/>
    <p:sldId id="265" r:id="rId5"/>
    <p:sldId id="368" r:id="rId6"/>
    <p:sldId id="380" r:id="rId7"/>
    <p:sldId id="378" r:id="rId8"/>
    <p:sldId id="381" r:id="rId9"/>
    <p:sldId id="382" r:id="rId10"/>
    <p:sldId id="383" r:id="rId11"/>
    <p:sldId id="384" r:id="rId12"/>
    <p:sldId id="385" r:id="rId13"/>
    <p:sldId id="373" r:id="rId14"/>
    <p:sldId id="386" r:id="rId15"/>
    <p:sldId id="388" r:id="rId16"/>
    <p:sldId id="387" r:id="rId17"/>
    <p:sldId id="379" r:id="rId18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sborn, Andrea" initials="" lastIdx="8" clrIdx="0"/>
  <p:cmAuthor id="2" name="Zana Dukadzinac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74499" autoAdjust="0"/>
  </p:normalViewPr>
  <p:slideViewPr>
    <p:cSldViewPr snapToGrid="0">
      <p:cViewPr varScale="1">
        <p:scale>
          <a:sx n="47" d="100"/>
          <a:sy n="47" d="100"/>
        </p:scale>
        <p:origin x="172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[Book2]Type of harvest!PivotTable3</c:name>
    <c:fmtId val="3"/>
  </c:pivotSource>
  <c:chart>
    <c:autoTitleDeleted val="1"/>
    <c:pivotFmts>
      <c:pivotFmt>
        <c:idx val="0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3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4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5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6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7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8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9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10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</c:pivotFmts>
    <c:plotArea>
      <c:layout/>
      <c:pieChart>
        <c:varyColors val="1"/>
        <c:ser>
          <c:idx val="0"/>
          <c:order val="0"/>
          <c:tx>
            <c:strRef>
              <c:f>'Type of harvest'!$B$3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mc="http://schemas.openxmlformats.org/markup-compatibility/2006" xmlns:c14="http://schemas.microsoft.com/office/drawing/2007/8/2/chart" xmlns:c16="http://schemas.microsoft.com/office/drawing/2014/chart">
              <c:ext xmlns:c16="http://schemas.microsoft.com/office/drawing/2014/chart" uri="{C3380CC4-5D6E-409C-BE32-E72D297353CC}">
                <c16:uniqueId val="{00000001-8215-4A87-8369-DAED0AF50AEF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mc="http://schemas.openxmlformats.org/markup-compatibility/2006" xmlns:c14="http://schemas.microsoft.com/office/drawing/2007/8/2/chart" xmlns:c16="http://schemas.microsoft.com/office/drawing/2014/chart">
              <c:ext xmlns:c16="http://schemas.microsoft.com/office/drawing/2014/chart" uri="{C3380CC4-5D6E-409C-BE32-E72D297353CC}">
                <c16:uniqueId val="{00000003-8215-4A87-8369-DAED0AF50AEF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mc="http://schemas.openxmlformats.org/markup-compatibility/2006" xmlns:c14="http://schemas.microsoft.com/office/drawing/2007/8/2/chart" xmlns:c16="http://schemas.microsoft.com/office/drawing/2014/chart">
              <c:ext xmlns:c16="http://schemas.microsoft.com/office/drawing/2014/chart" uri="{C3380CC4-5D6E-409C-BE32-E72D297353CC}">
                <c16:uniqueId val="{00000005-8215-4A87-8369-DAED0AF50AEF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mc="http://schemas.openxmlformats.org/markup-compatibility/2006" xmlns:c14="http://schemas.microsoft.com/office/drawing/2007/8/2/chart" xmlns:c16="http://schemas.microsoft.com/office/drawing/2014/chart">
              <c:ext xmlns:c16="http://schemas.microsoft.com/office/drawing/2014/chart" uri="{C3380CC4-5D6E-409C-BE32-E72D297353CC}">
                <c16:uniqueId val="{00000007-8215-4A87-8369-DAED0AF50AEF}"/>
              </c:ext>
            </c:extLst>
          </c:dPt>
          <c:cat>
            <c:strRef>
              <c:f>'Type of harvest'!$A$4:$A$8</c:f>
              <c:strCache>
                <c:ptCount val="4"/>
                <c:pt idx="0">
                  <c:v>Agency harvest</c:v>
                </c:pt>
                <c:pt idx="1">
                  <c:v>Hunter harvest</c:v>
                </c:pt>
                <c:pt idx="2">
                  <c:v>Live bird</c:v>
                </c:pt>
                <c:pt idx="3">
                  <c:v>Morbidity/Mortality</c:v>
                </c:pt>
              </c:strCache>
            </c:strRef>
          </c:cat>
          <c:val>
            <c:numRef>
              <c:f>'Type of harvest'!$B$4:$B$8</c:f>
              <c:numCache>
                <c:formatCode>General</c:formatCode>
                <c:ptCount val="4"/>
                <c:pt idx="0">
                  <c:v>1</c:v>
                </c:pt>
                <c:pt idx="1">
                  <c:v>812</c:v>
                </c:pt>
                <c:pt idx="2">
                  <c:v>6</c:v>
                </c:pt>
                <c:pt idx="3">
                  <c:v>215</c:v>
                </c:pt>
              </c:numCache>
            </c:numRef>
          </c:val>
          <c:extLst xmlns:mc="http://schemas.openxmlformats.org/markup-compatibility/2006" xmlns:c14="http://schemas.microsoft.com/office/drawing/2007/8/2/chart" xmlns:c16="http://schemas.microsoft.com/office/drawing/2014/chart">
            <c:ext xmlns:c16="http://schemas.microsoft.com/office/drawing/2014/chart" uri="{C3380CC4-5D6E-409C-BE32-E72D297353CC}">
              <c16:uniqueId val="{00000008-8215-4A87-8369-DAED0AF50A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1371989346919875"/>
          <c:y val="0.23925261609187795"/>
          <c:w val="0.37157422417786018"/>
          <c:h val="0.5214947678162441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extLst xmlns:mc="http://schemas.openxmlformats.org/markup-compatibility/2006" xmlns:c14="http://schemas.microsoft.com/office/drawing/2007/8/2/chart" xmlns:c16="http://schemas.microsoft.com/office/drawing/2014/chart">
    <c:ext xmlns:c14="http://schemas.microsoft.com/office/drawing/2007/8/2/chart" uri="{781A3756-C4B2-4CAC-9D66-4F8BD8637D16}">
      <c14:pivotOptions>
        <c14:dropZoneFilter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67F6BD8-1A18-4180-A3DF-28807FE1821A}" type="datetimeFigureOut">
              <a:rPr lang="en-US"/>
              <a:t>1/8/2024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Modifier les styles du texte maître</a:t>
            </a:r>
          </a:p>
          <a:p>
            <a:pPr lvl="1"/>
            <a:r>
              <a:rPr lang="en-US" noProof="0"/>
              <a:t>Deuxième niveau</a:t>
            </a:r>
          </a:p>
          <a:p>
            <a:pPr lvl="2"/>
            <a:r>
              <a:rPr lang="en-US" noProof="0"/>
              <a:t>Troisième niveau</a:t>
            </a:r>
          </a:p>
          <a:p>
            <a:pPr lvl="3"/>
            <a:r>
              <a:rPr lang="en-US" noProof="0"/>
              <a:t>Quatrième niveau</a:t>
            </a:r>
          </a:p>
          <a:p>
            <a:pPr lvl="4"/>
            <a:r>
              <a:rPr lang="en-US" noProof="0"/>
              <a:t>Cinquième niveau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CF894DF-86D1-411C-9BC2-D3E9C3EA92A3}" type="slidenum">
              <a:rPr lang="en-US"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6649813-F59C-4C61-9890-20F019F245F2}" type="slidenum">
              <a:rPr lang="en-US" altLang="en-US" smtClean="0">
                <a:solidFill>
                  <a:srgbClr val="000000"/>
                </a:solidFill>
              </a:rPr>
              <a:t>1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6180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F894DF-86D1-411C-9BC2-D3E9C3EA92A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421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buFontTx/>
              <a:buChar char="-"/>
            </a:pPr>
            <a:endParaRPr lang="en-CA" alt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B19991-06D8-4D70-B041-72BA1BC64FB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7010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La migration des oiseaux sauvages s'</a:t>
            </a:r>
            <a:r>
              <a:rPr lang="en-CA" baseline="0" dirty="0"/>
              <a:t>est pratiquement arrêtée. Ceci </a:t>
            </a:r>
            <a:r>
              <a:rPr lang="en-CA" baseline="0" dirty="0" err="1"/>
              <a:t>est</a:t>
            </a:r>
            <a:r>
              <a:rPr lang="en-CA" baseline="0" dirty="0"/>
              <a:t> le plus grand nombre d'oiseaux que j'ai pu trouver au cours de la semaine dernière.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F894DF-86D1-411C-9BC2-D3E9C3EA92A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2672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CA" altLang="en-US" dirty="0"/>
              <a:t>Image du tableau de bord du 3 mars au 31 mai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6E5DAA-5713-4D49-942C-B1DC1E7FA84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8394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F894DF-86D1-411C-9BC2-D3E9C3EA92A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975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F894DF-86D1-411C-9BC2-D3E9C3EA92A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1881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https://france3-regions.francetvinfo.fr/nouvelle-aquitaine/landes/mont-de-marsan/risque-eleve-de-grippe-aviaire-on-s-y-attendait-on-doit-mettre-les-animaux-a-l-abri-2884397.html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F894DF-86D1-411C-9BC2-D3E9C3EA92A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5478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F894DF-86D1-411C-9BC2-D3E9C3EA92A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3174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F894DF-86D1-411C-9BC2-D3E9C3EA92A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448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1093788"/>
            <a:ext cx="9144000" cy="1677987"/>
          </a:xfrm>
        </p:spPr>
        <p:txBody>
          <a:bodyPr anchor="b">
            <a:normAutofit/>
          </a:bodyPr>
          <a:lstStyle>
            <a:lvl1pPr algn="r">
              <a:defRPr sz="4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3101976"/>
            <a:ext cx="9144000" cy="1655762"/>
          </a:xfrm>
        </p:spPr>
        <p:txBody>
          <a:bodyPr/>
          <a:lstStyle>
            <a:lvl1pPr marL="0" indent="0" algn="r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8012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1C98A-C5DC-4C78-BD0D-CF5DC7D5F5B8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800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>
            <a:lvl1pPr>
              <a:defRPr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BD4FB-196E-454C-890F-57437485469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186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 algn="r">
              <a:defRPr sz="600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49" y="4589479"/>
            <a:ext cx="10515600" cy="1500187"/>
          </a:xfrm>
        </p:spPr>
        <p:txBody>
          <a:bodyPr/>
          <a:lstStyle>
            <a:lvl1pPr marL="0" indent="0" algn="r">
              <a:buNone/>
              <a:defRPr sz="2400"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2208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C2B47-41F2-42A5-AA41-34CCD9669551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255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FB889-B1E1-40D0-9118-58010DD0FC4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897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0" y="2057400"/>
            <a:ext cx="10515600" cy="40147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12CC5-A507-4028-B3C9-257C8E707382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710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0" y="2057400"/>
            <a:ext cx="4919663" cy="40147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172200" y="2057400"/>
            <a:ext cx="5181600" cy="40005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1C94A-5837-4538-A85E-3BC9A11D4007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805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8459C-5D3F-466B-B70D-EFCCECAFA19D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924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FD813-48F2-42F0-8FCF-ACF9E187314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455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ACA56-2288-4290-B789-2225FFBF1474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089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Cliquez pour modifier le style du titre principal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Modifier les styles du texte maître</a:t>
            </a:r>
          </a:p>
          <a:p>
            <a:pPr lvl="1"/>
            <a:r>
              <a:rPr lang="en-US" altLang="en-US"/>
              <a:t>Deuxième niveau</a:t>
            </a:r>
          </a:p>
          <a:p>
            <a:pPr lvl="2"/>
            <a:r>
              <a:rPr lang="en-US" altLang="en-US"/>
              <a:t>Troisième niveau</a:t>
            </a:r>
          </a:p>
          <a:p>
            <a:pPr lvl="3"/>
            <a:r>
              <a:rPr lang="en-US" altLang="en-US"/>
              <a:t>Quatrième niveau</a:t>
            </a:r>
          </a:p>
          <a:p>
            <a:pPr lvl="4"/>
            <a:r>
              <a:rPr lang="en-US" altLang="en-US"/>
              <a:t>Cinquième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195B727-CB92-4FD5-AF0D-B54F541D4673}" type="datetime1">
              <a:rPr lang="en-US"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0D9DBF5-9739-45F5-BA36-F9FB46B79EF0}" type="slidenum">
              <a:rPr lang="en-US"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3" r:id="rId1"/>
    <p:sldLayoutId id="2147484334" r:id="rId2"/>
    <p:sldLayoutId id="2147484335" r:id="rId3"/>
    <p:sldLayoutId id="2147484336" r:id="rId4"/>
    <p:sldLayoutId id="2147484337" r:id="rId5"/>
    <p:sldLayoutId id="2147484338" r:id="rId6"/>
    <p:sldLayoutId id="2147484339" r:id="rId7"/>
    <p:sldLayoutId id="2147484340" r:id="rId8"/>
    <p:sldLayoutId id="2147484341" r:id="rId9"/>
    <p:sldLayoutId id="2147484342" r:id="rId10"/>
    <p:sldLayoutId id="2147484343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zd.ca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urlaidata.izsvenezie.it/epidemio.php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eurlaidata.izsvenezie.it/epidemio.php" TargetMode="Externa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ruokavirasto.fi/en/animals/animal-health-and-diseases/animal-diseases/poultry/avian-influenza/avian-influenza-in-finland/" TargetMode="Externa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gov.gs/highly-pathogenic-avian-influenza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tandfonline.com/doi/full/10.1080/22221751.2023.2287683" TargetMode="Externa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nature.com/articles/s41564-023-01538-0" TargetMode="Externa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ndfonline.com/doi/full/10.1080/22221751.2023.2287683" TargetMode="External"/><Relationship Id="rId2" Type="http://schemas.openxmlformats.org/officeDocument/2006/relationships/hyperlink" Target="https://www.nature.com/articles/s41564-023-01538-0" TargetMode="Externa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ww.cell.com/heliyon/fulltext/S2405-8440(23)06419-8" TargetMode="External"/><Relationship Id="rId4" Type="http://schemas.openxmlformats.org/officeDocument/2006/relationships/hyperlink" Target="https://pubs.acs.org/doi/10.1021/acs.estlett.3c00668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nspection.canada.ca/animal-health/terrestrial-animals/diseases/reportable/avian-influenza/response-to-detections-of-highly-pathogenic-avian-/eng/1640207916497/1640207916934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fia-ncr.maps.arcgis.com/apps/dashboards/89c779e98cdf492c899df23e1c38fdbc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hyperlink" Target="http://www.cwhc-rcsf.ca/avian_influenza_testing_results.ph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uters.com/world/europe/france-orders-third-shot-bird-flu-vaccine-foie-gras-ducks-2023-12-06/#:~:text=PARIS%2C%20Dec%206%20(Reuters),farm%20ministry%20said%20on%20Wednesday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france3-regions.francetvinfo.fr/nouvelle-aquitaine/landes/mont-de-marsan/risque-eleve-de-grippe-aviaire-on-s-y-attendait-on-doit-mettre-les-animaux-a-l-abri-2884397.html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urlaidata.izsvenezie.it/epidemio.php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2800" dirty="0"/>
              <a:t>Communauté des maladies émergentes et zoonotiques</a:t>
            </a:r>
            <a:br>
              <a:rPr lang="fr-FR" sz="2800" dirty="0"/>
            </a:br>
            <a:r>
              <a:rPr lang="fr-FR" sz="2000" i="1" dirty="0"/>
              <a:t>Identifier les risques émergents grâce à l'intelligence collective</a:t>
            </a:r>
            <a:endParaRPr lang="en-CA" sz="2000" i="1" dirty="0"/>
          </a:p>
        </p:txBody>
      </p:sp>
      <p:sp>
        <p:nvSpPr>
          <p:cNvPr id="14339" name="Subtitle 1"/>
          <p:cNvSpPr>
            <a:spLocks noGrp="1"/>
          </p:cNvSpPr>
          <p:nvPr>
            <p:ph type="subTitle" idx="1"/>
          </p:nvPr>
        </p:nvSpPr>
        <p:spPr>
          <a:xfrm>
            <a:off x="3048000" y="3101975"/>
            <a:ext cx="9144000" cy="1123950"/>
          </a:xfrm>
        </p:spPr>
        <p:txBody>
          <a:bodyPr/>
          <a:lstStyle/>
          <a:p>
            <a:pPr eaLnBrk="1" hangingPunct="1"/>
            <a:r>
              <a:rPr lang="en-CA" altLang="en-US" dirty="0"/>
              <a:t>CMEZ –  Mise à jour du </a:t>
            </a:r>
            <a:r>
              <a:rPr lang="en-CA" altLang="en-US" dirty="0" err="1"/>
              <a:t>réseau</a:t>
            </a:r>
            <a:r>
              <a:rPr lang="en-CA" altLang="en-US" dirty="0"/>
              <a:t> </a:t>
            </a:r>
            <a:r>
              <a:rPr lang="en-CA" altLang="en-US" dirty="0" err="1"/>
              <a:t>aviaire</a:t>
            </a:r>
            <a:r>
              <a:rPr lang="en-CA" altLang="en-US" dirty="0"/>
              <a:t> du SCSSA</a:t>
            </a:r>
          </a:p>
          <a:p>
            <a:pPr eaLnBrk="1" hangingPunct="1"/>
            <a:r>
              <a:rPr lang="en-CA" altLang="en-US" dirty="0"/>
              <a:t>08 décembre 2023</a:t>
            </a: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448800" y="6356350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65D84322-D45D-4E35-B089-2601BE7D71B2}" type="slidenum">
              <a:rPr lang="en-US" altLang="en-US" sz="1200" smtClean="0">
                <a:solidFill>
                  <a:srgbClr val="898989"/>
                </a:solidFill>
              </a:rPr>
              <a:t>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4341" name="TextBox 4"/>
          <p:cNvSpPr txBox="1">
            <a:spLocks noChangeArrowheads="1"/>
          </p:cNvSpPr>
          <p:nvPr/>
        </p:nvSpPr>
        <p:spPr bwMode="auto">
          <a:xfrm>
            <a:off x="9380538" y="5749925"/>
            <a:ext cx="28114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CA" altLang="en-US" sz="3600" b="1">
                <a:solidFill>
                  <a:srgbClr val="FFFFFF"/>
                </a:solidFill>
                <a:hlinkClick r:id="rId3"/>
              </a:rPr>
              <a:t>www.cezd.ca </a:t>
            </a:r>
            <a:endParaRPr lang="en-US" altLang="en-US" sz="3600">
              <a:solidFill>
                <a:srgbClr val="FFFFFF"/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A94B2E5-6E72-1857-3CE2-2A72796942D9}"/>
              </a:ext>
            </a:extLst>
          </p:cNvPr>
          <p:cNvSpPr txBox="1"/>
          <p:nvPr/>
        </p:nvSpPr>
        <p:spPr>
          <a:xfrm>
            <a:off x="201478" y="5472708"/>
            <a:ext cx="56930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chemeClr val="bg1"/>
                </a:solidFill>
              </a:rPr>
              <a:t>La traduction de ce document est assurée par le Système canadien de surveillance de la santé animale. Visitez-nous à l'adresse suivante : http://cahss.ca</a:t>
            </a:r>
          </a:p>
        </p:txBody>
      </p:sp>
      <p:pic>
        <p:nvPicPr>
          <p:cNvPr id="3" name="Picture 2" descr="CAHSS- logo">
            <a:extLst>
              <a:ext uri="{FF2B5EF4-FFF2-40B4-BE49-F238E27FC236}">
                <a16:creationId xmlns:a16="http://schemas.microsoft.com/office/drawing/2014/main" id="{29A6BB54-97BD-BC6A-FA28-13EAF4DF93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34" y="6384640"/>
            <a:ext cx="2309685" cy="362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2453356"/>
      </p:ext>
    </p:extLst>
  </p:cSld>
  <p:clrMapOvr>
    <a:masterClrMapping/>
  </p:clrMapOvr>
  <p:transition spd="slow" advTm="26445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91530" cy="1325563"/>
          </a:xfrm>
        </p:spPr>
        <p:txBody>
          <a:bodyPr/>
          <a:lstStyle/>
          <a:p>
            <a:r>
              <a:rPr lang="en-CA" dirty="0" err="1"/>
              <a:t>Oiseaux</a:t>
            </a:r>
            <a:r>
              <a:rPr lang="en-CA" dirty="0"/>
              <a:t> </a:t>
            </a:r>
            <a:r>
              <a:rPr lang="en-CA" dirty="0" err="1"/>
              <a:t>sauvages</a:t>
            </a:r>
            <a:r>
              <a:rPr lang="en-CA" dirty="0"/>
              <a:t> dans le </a:t>
            </a:r>
            <a:r>
              <a:rPr lang="en-CA" dirty="0" err="1"/>
              <a:t>reste</a:t>
            </a:r>
            <a:r>
              <a:rPr lang="en-CA" dirty="0"/>
              <a:t> de </a:t>
            </a:r>
            <a:r>
              <a:rPr lang="en-CA" dirty="0" err="1"/>
              <a:t>l'Europe</a:t>
            </a:r>
            <a:r>
              <a:rPr lang="en-CA" dirty="0"/>
              <a:t> </a:t>
            </a:r>
            <a:br>
              <a:rPr lang="en-CA" dirty="0"/>
            </a:br>
            <a:r>
              <a:rPr lang="en-CA" dirty="0"/>
              <a:t>Depuis le 2 octobre 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2C2B47-41F2-42A5-AA41-34CCD9669551}" type="slidenum">
              <a:rPr lang="en-US" smtClean="0"/>
              <a:t>10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495583" y="6239789"/>
            <a:ext cx="3988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Portail de données sur la grippe aviaire de l'EURL (izsvenezie.it)</a:t>
            </a:r>
            <a:endParaRPr lang="en-CA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465136" y="1036745"/>
            <a:ext cx="5718152" cy="5140218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668079" y="2623342"/>
            <a:ext cx="5181600" cy="1967024"/>
          </a:xfrm>
        </p:spPr>
        <p:txBody>
          <a:bodyPr/>
          <a:lstStyle/>
          <a:p>
            <a:r>
              <a:rPr lang="en-CA" dirty="0"/>
              <a:t>17 Pays</a:t>
            </a:r>
          </a:p>
          <a:p>
            <a:endParaRPr lang="en-CA" dirty="0"/>
          </a:p>
          <a:p>
            <a:r>
              <a:rPr lang="en-CA" dirty="0"/>
              <a:t>164 détections</a:t>
            </a:r>
          </a:p>
          <a:p>
            <a:pPr lvl="1"/>
            <a:r>
              <a:rPr lang="en-CA" dirty="0"/>
              <a:t>20* espèces</a:t>
            </a:r>
          </a:p>
        </p:txBody>
      </p:sp>
    </p:spTree>
    <p:extLst>
      <p:ext uri="{BB962C8B-B14F-4D97-AF65-F5344CB8AC3E}">
        <p14:creationId xmlns:p14="http://schemas.microsoft.com/office/powerpoint/2010/main" val="4317887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91530" cy="1325563"/>
          </a:xfrm>
        </p:spPr>
        <p:txBody>
          <a:bodyPr/>
          <a:lstStyle/>
          <a:p>
            <a:r>
              <a:rPr lang="en-CA" dirty="0" err="1"/>
              <a:t>Courbe</a:t>
            </a:r>
            <a:r>
              <a:rPr lang="en-CA" dirty="0"/>
              <a:t> </a:t>
            </a:r>
            <a:r>
              <a:rPr lang="en-CA" dirty="0" err="1"/>
              <a:t>épidémiologique</a:t>
            </a:r>
            <a:r>
              <a:rPr lang="en-CA" dirty="0"/>
              <a:t> et espèces agricoles touchées en Europe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80072" y="2046649"/>
            <a:ext cx="5675416" cy="390929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172200" y="1934094"/>
            <a:ext cx="5181600" cy="41344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2C2B47-41F2-42A5-AA41-34CCD9669551}" type="slidenum">
              <a:rPr lang="en-US" smtClean="0"/>
              <a:t>11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495583" y="6239789"/>
            <a:ext cx="3988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5"/>
              </a:rPr>
              <a:t>Portail de données sur la grippe aviaire de l'EURL (izsvenezie.it)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847404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Courbe</a:t>
            </a:r>
            <a:r>
              <a:rPr lang="en-CA" dirty="0"/>
              <a:t> </a:t>
            </a:r>
            <a:r>
              <a:rPr lang="en-CA" dirty="0" err="1"/>
              <a:t>épidémiologique</a:t>
            </a:r>
            <a:r>
              <a:rPr lang="en-CA" dirty="0"/>
              <a:t> et oiseaux sauvages touchés en Europe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079784"/>
            <a:ext cx="5181600" cy="3843020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056439"/>
            <a:ext cx="5181600" cy="388971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2C2B47-41F2-42A5-AA41-34CCD966955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7754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416"/>
            <a:ext cx="8067369" cy="1325563"/>
          </a:xfrm>
        </p:spPr>
        <p:txBody>
          <a:bodyPr/>
          <a:lstStyle/>
          <a:p>
            <a:r>
              <a:rPr lang="en-CA" dirty="0"/>
              <a:t>IAHP Élevages d'animaux à fourrure finlandais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57979"/>
            <a:ext cx="6355814" cy="4096523"/>
          </a:xfrm>
        </p:spPr>
        <p:txBody>
          <a:bodyPr>
            <a:normAutofit fontScale="85000" lnSpcReduction="20000"/>
          </a:bodyPr>
          <a:lstStyle/>
          <a:p>
            <a:r>
              <a:rPr lang="en-CA" dirty="0"/>
              <a:t>Augmentation des détections dans les élevages d'animaux à fourrure</a:t>
            </a:r>
          </a:p>
          <a:p>
            <a:r>
              <a:rPr lang="en-CA" dirty="0"/>
              <a:t>Propagation des cas vers le sud</a:t>
            </a:r>
          </a:p>
          <a:p>
            <a:r>
              <a:rPr lang="en-CA" dirty="0"/>
              <a:t>66 exploitations touchées depuis juillet</a:t>
            </a:r>
          </a:p>
          <a:p>
            <a:endParaRPr lang="en-CA" dirty="0"/>
          </a:p>
          <a:p>
            <a:pPr lvl="1"/>
            <a:r>
              <a:rPr lang="en-CA" dirty="0"/>
              <a:t>Renard bleu</a:t>
            </a:r>
          </a:p>
          <a:p>
            <a:pPr lvl="1"/>
            <a:r>
              <a:rPr lang="en-CA" dirty="0"/>
              <a:t>Chien viverrin</a:t>
            </a:r>
          </a:p>
          <a:p>
            <a:pPr lvl="1"/>
            <a:r>
              <a:rPr lang="en-CA" dirty="0"/>
              <a:t>Vison</a:t>
            </a:r>
          </a:p>
          <a:p>
            <a:endParaRPr lang="en-CA" dirty="0"/>
          </a:p>
          <a:p>
            <a:r>
              <a:rPr lang="en-CA" dirty="0" err="1"/>
              <a:t>Une enquête sérologique </a:t>
            </a:r>
            <a:r>
              <a:rPr lang="en-CA" dirty="0"/>
              <a:t>menée dans 182 élevages de fourrure (sans vison) a révélé 32 cas positifs.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CA" dirty="0"/>
          </a:p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2C2B47-41F2-42A5-AA41-34CCD9669551}" type="slidenum">
              <a:rPr lang="en-US" smtClean="0"/>
              <a:t>13</a:t>
            </a:fld>
            <a:endParaRPr lang="en-US"/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8067369" y="32416"/>
            <a:ext cx="4019510" cy="6825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2214" y="195160"/>
            <a:ext cx="4054665" cy="666284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7200" y="603318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5"/>
              </a:rPr>
              <a:t>Grippe aviaire en Finlande - Autorité alimentaire finlandaise (ruokavirasto.fi)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75689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hlinkClick r:id="rId2"/>
              </a:rPr>
              <a:t>La présence de l'influenza aviaire hautement pathogène (IAHP) a été confirmée dans les populations de </a:t>
            </a:r>
            <a:r>
              <a:rPr lang="en-US" sz="2800" dirty="0" err="1">
                <a:hlinkClick r:id="rId2"/>
              </a:rPr>
              <a:t>labbes</a:t>
            </a:r>
            <a:r>
              <a:rPr lang="en-US" sz="2800" dirty="0">
                <a:hlinkClick r:id="rId2"/>
              </a:rPr>
              <a:t> bruns de Bird Island, en Géorgie du Sud - Government of South Georgia &amp; the South Sandwich Islands</a:t>
            </a:r>
            <a:endParaRPr lang="en-CA" sz="28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75491" y="1829925"/>
            <a:ext cx="5181600" cy="434273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2C2B47-41F2-42A5-AA41-34CCD9669551}" type="slidenum">
              <a:rPr lang="en-US" smtClean="0"/>
              <a:t>14</a:t>
            </a:fld>
            <a:endParaRPr lang="en-US"/>
          </a:p>
        </p:txBody>
      </p:sp>
      <p:pic>
        <p:nvPicPr>
          <p:cNvPr id="1026" name="Picture 2" descr="Brown Skua - eBird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843" y="1829925"/>
            <a:ext cx="5790313" cy="4342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17434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hlinkClick r:id="rId2"/>
              </a:rPr>
              <a:t>Article complet : Emergence de nouveaux virus réassortis H3N3 de la grippe aviaire avec une pathogénicité accrue chez les poulets en 2023 (tandfonline.com)</a:t>
            </a:r>
            <a:br>
              <a:rPr lang="en-US" sz="3200" dirty="0"/>
            </a:br>
            <a:endParaRPr lang="en-CA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CA" dirty="0"/>
              <a:t>L'année dernière, des foyers d'IAFP H3N3 se sont déclarés dans de grandes exploitations d'élevage d'œufs en Chine.</a:t>
            </a:r>
          </a:p>
          <a:p>
            <a:endParaRPr lang="en-CA" dirty="0"/>
          </a:p>
          <a:p>
            <a:pPr marL="0" indent="0">
              <a:buNone/>
            </a:pPr>
            <a:r>
              <a:rPr lang="en-CA" dirty="0"/>
              <a:t>Virus recombinant</a:t>
            </a:r>
          </a:p>
          <a:p>
            <a:r>
              <a:rPr lang="en-CA" dirty="0"/>
              <a:t>L'HA est comme le H3N8 humain</a:t>
            </a:r>
          </a:p>
          <a:p>
            <a:r>
              <a:rPr lang="en-CA" dirty="0"/>
              <a:t>NA est comme le H10N3 humain</a:t>
            </a:r>
          </a:p>
          <a:p>
            <a:r>
              <a:rPr lang="en-CA" dirty="0"/>
              <a:t>Autres gènes comme le H9N2 circulant dans les volailles</a:t>
            </a:r>
          </a:p>
          <a:p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172200" y="1822449"/>
            <a:ext cx="5181600" cy="4351338"/>
          </a:xfrm>
        </p:spPr>
        <p:txBody>
          <a:bodyPr/>
          <a:lstStyle/>
          <a:p>
            <a:r>
              <a:rPr lang="en-CA" dirty="0"/>
              <a:t>Démonstration d'une pathogénicité accrue chez les volailles</a:t>
            </a:r>
          </a:p>
          <a:p>
            <a:pPr lvl="1"/>
            <a:r>
              <a:rPr lang="en-CA" dirty="0"/>
              <a:t>Diminution de la consommation d'eau et d'aliments</a:t>
            </a:r>
          </a:p>
          <a:p>
            <a:pPr lvl="1"/>
            <a:r>
              <a:rPr lang="en-CA" dirty="0"/>
              <a:t>Signes respiratoires</a:t>
            </a:r>
          </a:p>
          <a:p>
            <a:pPr lvl="1"/>
            <a:r>
              <a:rPr lang="en-CA" dirty="0"/>
              <a:t>Diminution de la production d'œufs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pPr>
              <a:defRPr/>
            </a:pPr>
            <a:fld id="{A5F12CC5-A507-4028-B3C9-257C8E707382}" type="slidenum">
              <a:rPr lang="en-US" smtClean="0"/>
              <a:t>15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2516" y="4221014"/>
            <a:ext cx="2317898" cy="2317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5587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609674"/>
            <a:ext cx="10515600" cy="1325563"/>
          </a:xfrm>
        </p:spPr>
        <p:txBody>
          <a:bodyPr/>
          <a:lstStyle/>
          <a:p>
            <a:r>
              <a:rPr lang="en-US" sz="3200" dirty="0">
                <a:hlinkClick r:id="rId2"/>
              </a:rPr>
              <a:t>Impacts du changement climatique sur la migration des oiseaux et </a:t>
            </a:r>
            <a:r>
              <a:rPr lang="en-US" sz="3200" dirty="0" err="1">
                <a:hlinkClick r:id="rId2"/>
              </a:rPr>
              <a:t>l’influenza</a:t>
            </a:r>
            <a:r>
              <a:rPr lang="en-US" sz="3200" dirty="0">
                <a:hlinkClick r:id="rId2"/>
              </a:rPr>
              <a:t> </a:t>
            </a:r>
            <a:r>
              <a:rPr lang="en-US" sz="3200" dirty="0" err="1">
                <a:hlinkClick r:id="rId2"/>
              </a:rPr>
              <a:t>aviaire</a:t>
            </a:r>
            <a:r>
              <a:rPr lang="en-US" sz="3200" dirty="0">
                <a:hlinkClick r:id="rId2"/>
              </a:rPr>
              <a:t> hautement pathogène | Nature Microbiology</a:t>
            </a:r>
            <a:br>
              <a:rPr lang="en-US" sz="3200" dirty="0"/>
            </a:br>
            <a:endParaRPr lang="en-CA" sz="32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0825" y="7675150"/>
            <a:ext cx="6043455" cy="1363522"/>
          </a:xfrm>
        </p:spPr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A5F12CC5-A507-4028-B3C9-257C8E707382}" type="slidenum">
              <a:rPr lang="en-US" smtClean="0"/>
              <a:t>16</a:t>
            </a:fld>
            <a:endParaRPr lang="en-US"/>
          </a:p>
        </p:txBody>
      </p:sp>
      <p:pic>
        <p:nvPicPr>
          <p:cNvPr id="2052" name="Picture 4" descr="Fig.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92" y="2257557"/>
            <a:ext cx="11597036" cy="36116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20241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Trouvailles scientifiques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38200" y="1690688"/>
            <a:ext cx="10515600" cy="4014788"/>
          </a:xfrm>
        </p:spPr>
        <p:txBody>
          <a:bodyPr/>
          <a:lstStyle/>
          <a:p>
            <a:r>
              <a:rPr lang="en-US" sz="1800" dirty="0">
                <a:hlinkClick r:id="rId2"/>
              </a:rPr>
              <a:t>Impacts du changement climatique sur la migration des oiseaux et </a:t>
            </a:r>
            <a:r>
              <a:rPr lang="en-US" sz="1800" dirty="0" err="1">
                <a:hlinkClick r:id="rId2"/>
              </a:rPr>
              <a:t>l’influenza</a:t>
            </a:r>
            <a:r>
              <a:rPr lang="en-US" sz="1800" dirty="0">
                <a:hlinkClick r:id="rId2"/>
              </a:rPr>
              <a:t> </a:t>
            </a:r>
            <a:r>
              <a:rPr lang="en-US" sz="1800" dirty="0" err="1">
                <a:hlinkClick r:id="rId2"/>
              </a:rPr>
              <a:t>aviaire</a:t>
            </a:r>
            <a:r>
              <a:rPr lang="en-US" sz="1800" dirty="0">
                <a:hlinkClick r:id="rId2"/>
              </a:rPr>
              <a:t> hautement pathogène | Nature Microbiology</a:t>
            </a:r>
            <a:endParaRPr lang="en-US" sz="1800" dirty="0"/>
          </a:p>
          <a:p>
            <a:r>
              <a:rPr lang="en-US" sz="1800" dirty="0">
                <a:hlinkClick r:id="rId3"/>
              </a:rPr>
              <a:t>Article complet : Emergence de nouveaux virus réassortis H3N3 de la grippe aviaire avec une pathogénicité accrue chez les poulets en 2023 (tandfonline.com)</a:t>
            </a:r>
            <a:endParaRPr lang="en-US" sz="1800" dirty="0"/>
          </a:p>
          <a:p>
            <a:r>
              <a:rPr lang="en-US" sz="1800" dirty="0">
                <a:hlinkClick r:id="rId4"/>
              </a:rPr>
              <a:t>Surveillance environnementale et détection du virus de </a:t>
            </a:r>
            <a:r>
              <a:rPr lang="en-US" sz="1800" dirty="0" err="1">
                <a:hlinkClick r:id="rId4"/>
              </a:rPr>
              <a:t>l’influenza</a:t>
            </a:r>
            <a:r>
              <a:rPr lang="en-US" sz="1800" dirty="0">
                <a:hlinkClick r:id="rId4"/>
              </a:rPr>
              <a:t> </a:t>
            </a:r>
            <a:r>
              <a:rPr lang="en-US" sz="1800" dirty="0" err="1">
                <a:hlinkClick r:id="rId4"/>
              </a:rPr>
              <a:t>aviaire</a:t>
            </a:r>
            <a:r>
              <a:rPr lang="en-US" sz="1800" dirty="0">
                <a:hlinkClick r:id="rId4"/>
              </a:rPr>
              <a:t> hautement pathogène dans les zones humides de l'Iowa | Environmental Science &amp; Technology Letters (acs.org)</a:t>
            </a:r>
            <a:endParaRPr lang="en-US" sz="1800" dirty="0"/>
          </a:p>
          <a:p>
            <a:r>
              <a:rPr lang="en-US" sz="1800" dirty="0">
                <a:hlinkClick r:id="rId5"/>
              </a:rPr>
              <a:t>Exploration des réponses des petits éleveurs de volailles aux réglementations et orientations relatives à </a:t>
            </a:r>
            <a:r>
              <a:rPr lang="en-US" sz="1800">
                <a:hlinkClick r:id="rId5"/>
              </a:rPr>
              <a:t>l’influenza </a:t>
            </a:r>
            <a:r>
              <a:rPr lang="en-US" sz="1800" dirty="0">
                <a:hlinkClick r:id="rId5"/>
              </a:rPr>
              <a:t>aviaire au Royaume-Uni, avec des recommandations pour l'amélioration des messages de biosécurité : </a:t>
            </a:r>
            <a:r>
              <a:rPr lang="en-US" sz="1800" dirty="0" err="1">
                <a:hlinkClick r:id="rId5"/>
              </a:rPr>
              <a:t>Heliyon</a:t>
            </a:r>
            <a:r>
              <a:rPr lang="en-US" sz="1800" dirty="0">
                <a:hlinkClick r:id="rId5"/>
              </a:rPr>
              <a:t> (cell.com)</a:t>
            </a:r>
            <a:endParaRPr lang="en-CA" sz="1800" dirty="0"/>
          </a:p>
        </p:txBody>
      </p:sp>
    </p:spTree>
    <p:extLst>
      <p:ext uri="{BB962C8B-B14F-4D97-AF65-F5344CB8AC3E}">
        <p14:creationId xmlns:p14="http://schemas.microsoft.com/office/powerpoint/2010/main" val="2166939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/>
          </p:nvPr>
        </p:nvSpPr>
        <p:spPr>
          <a:xfrm>
            <a:off x="838200" y="-36118"/>
            <a:ext cx="10515600" cy="690562"/>
          </a:xfrm>
        </p:spPr>
        <p:txBody>
          <a:bodyPr/>
          <a:lstStyle/>
          <a:p>
            <a:pPr>
              <a:defRPr/>
            </a:pPr>
            <a:r>
              <a:rPr lang="en-CA" sz="3200" dirty="0"/>
              <a:t>Détections domestiques d'IAHP au Canada 15 sept - 07 déc</a:t>
            </a:r>
            <a:endParaRPr lang="en-US" sz="3200" dirty="0"/>
          </a:p>
        </p:txBody>
      </p:sp>
      <p:sp>
        <p:nvSpPr>
          <p:cNvPr id="26627" name="Text Placeholder 21"/>
          <p:cNvSpPr>
            <a:spLocks noGrp="1"/>
          </p:cNvSpPr>
          <p:nvPr>
            <p:ph type="body" idx="1"/>
          </p:nvPr>
        </p:nvSpPr>
        <p:spPr>
          <a:xfrm>
            <a:off x="470190" y="407300"/>
            <a:ext cx="11441948" cy="494287"/>
          </a:xfrm>
        </p:spPr>
        <p:txBody>
          <a:bodyPr/>
          <a:lstStyle/>
          <a:p>
            <a:r>
              <a:rPr lang="en-CA" altLang="en-US" sz="2000" dirty="0"/>
              <a:t>Détections canadiennes chez les oiseaux domestiques Site web de l'</a:t>
            </a:r>
            <a:r>
              <a:rPr lang="en-CA" altLang="en-US" sz="2000" dirty="0">
                <a:hlinkClick r:id="rId3"/>
              </a:rPr>
              <a:t>ACIA </a:t>
            </a:r>
            <a:endParaRPr lang="en-US" alt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610600" y="6382354"/>
            <a:ext cx="2743200" cy="365125"/>
          </a:xfrm>
        </p:spPr>
        <p:txBody>
          <a:bodyPr/>
          <a:lstStyle/>
          <a:p>
            <a:pPr>
              <a:defRPr/>
            </a:pPr>
            <a:fld id="{3F8BD875-5045-4CD8-9E8A-3FBF3B893FF4}" type="slidenum">
              <a:rPr lang="en-US" smtClean="0"/>
              <a:t>2</a:t>
            </a:fld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27508413"/>
              </p:ext>
            </p:extLst>
          </p:nvPr>
        </p:nvGraphicFramePr>
        <p:xfrm>
          <a:off x="470190" y="901588"/>
          <a:ext cx="10883610" cy="59988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7027">
                  <a:extLst>
                    <a:ext uri="{9D8B030D-6E8A-4147-A177-3AD203B41FA5}">
                      <a16:colId xmlns:a16="http://schemas.microsoft.com/office/drawing/2014/main" val="2223790918"/>
                    </a:ext>
                  </a:extLst>
                </a:gridCol>
                <a:gridCol w="3904034">
                  <a:extLst>
                    <a:ext uri="{9D8B030D-6E8A-4147-A177-3AD203B41FA5}">
                      <a16:colId xmlns:a16="http://schemas.microsoft.com/office/drawing/2014/main" val="237867245"/>
                    </a:ext>
                  </a:extLst>
                </a:gridCol>
                <a:gridCol w="2118008">
                  <a:extLst>
                    <a:ext uri="{9D8B030D-6E8A-4147-A177-3AD203B41FA5}">
                      <a16:colId xmlns:a16="http://schemas.microsoft.com/office/drawing/2014/main" val="355555549"/>
                    </a:ext>
                  </a:extLst>
                </a:gridCol>
                <a:gridCol w="2414541">
                  <a:extLst>
                    <a:ext uri="{9D8B030D-6E8A-4147-A177-3AD203B41FA5}">
                      <a16:colId xmlns:a16="http://schemas.microsoft.com/office/drawing/2014/main" val="2560264360"/>
                    </a:ext>
                  </a:extLst>
                </a:gridCol>
              </a:tblGrid>
              <a:tr h="574680">
                <a:tc>
                  <a:txBody>
                    <a:bodyPr/>
                    <a:lstStyle/>
                    <a:p>
                      <a:r>
                        <a:rPr lang="en-CA" sz="1600" dirty="0"/>
                        <a:t>Province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dirty="0"/>
                        <a:t>Nouveaux cas depuis le </a:t>
                      </a:r>
                      <a:r>
                        <a:rPr lang="en-CA" sz="1600" baseline="0" dirty="0"/>
                        <a:t>15 </a:t>
                      </a:r>
                      <a:r>
                        <a:rPr lang="en-CA" sz="1600" dirty="0"/>
                        <a:t>septembre 2023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dirty="0"/>
                        <a:t>Commercial</a:t>
                      </a:r>
                    </a:p>
                    <a:p>
                      <a:r>
                        <a:rPr lang="en-CA" sz="1600" dirty="0"/>
                        <a:t>Petit troupeau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Volaille</a:t>
                      </a:r>
                    </a:p>
                    <a:p>
                      <a:r>
                        <a:rPr lang="en-US" sz="1600" dirty="0" err="1"/>
                        <a:t>Autre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6121925"/>
                  </a:ext>
                </a:extLst>
              </a:tr>
              <a:tr h="574680">
                <a:tc>
                  <a:txBody>
                    <a:bodyPr/>
                    <a:lstStyle/>
                    <a:p>
                      <a:r>
                        <a:rPr lang="en-CA" sz="2000" b="0" dirty="0">
                          <a:solidFill>
                            <a:schemeClr val="tx1"/>
                          </a:solidFill>
                        </a:rPr>
                        <a:t>Colombie-Britannique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1" baseline="0" dirty="0">
                          <a:solidFill>
                            <a:srgbClr val="FF0000"/>
                          </a:solidFill>
                        </a:rPr>
                        <a:t>50 nouveaux cas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Commercial - 47</a:t>
                      </a:r>
                    </a:p>
                    <a:p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Non-commercial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- 3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Volaille - 48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/>
                        <a:t>Autre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- 2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8189362"/>
                  </a:ext>
                </a:extLst>
              </a:tr>
              <a:tr h="574680">
                <a:tc>
                  <a:txBody>
                    <a:bodyPr/>
                    <a:lstStyle/>
                    <a:p>
                      <a:r>
                        <a:rPr lang="en-CA" sz="2000" b="0" dirty="0">
                          <a:solidFill>
                            <a:schemeClr val="tx1"/>
                          </a:solidFill>
                        </a:rPr>
                        <a:t>Alberta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b="1" baseline="0" dirty="0">
                          <a:solidFill>
                            <a:srgbClr val="FF0000"/>
                          </a:solidFill>
                        </a:rPr>
                        <a:t>17 nouveaux cas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Commercial - 9</a:t>
                      </a:r>
                    </a:p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Non-commercial - 8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Volaille - 11</a:t>
                      </a:r>
                    </a:p>
                    <a:p>
                      <a:r>
                        <a:rPr lang="en-US" sz="1600" dirty="0" err="1"/>
                        <a:t>Autre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- 6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962917"/>
                  </a:ext>
                </a:extLst>
              </a:tr>
              <a:tr h="582004">
                <a:tc>
                  <a:txBody>
                    <a:bodyPr/>
                    <a:lstStyle/>
                    <a:p>
                      <a:r>
                        <a:rPr lang="en-CA" sz="2000" b="0" dirty="0">
                          <a:solidFill>
                            <a:schemeClr val="tx1"/>
                          </a:solidFill>
                        </a:rPr>
                        <a:t>Saskatchewan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1" dirty="0">
                          <a:solidFill>
                            <a:srgbClr val="FF0000"/>
                          </a:solidFill>
                        </a:rPr>
                        <a:t>11 nouveaux cas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Commercial - 6</a:t>
                      </a:r>
                    </a:p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Non-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commercial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- 5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Volaille - 4 </a:t>
                      </a:r>
                    </a:p>
                    <a:p>
                      <a:r>
                        <a:rPr lang="en-US" sz="1600" dirty="0" err="1"/>
                        <a:t>Autre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- 7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85500"/>
                  </a:ext>
                </a:extLst>
              </a:tr>
              <a:tr h="574680">
                <a:tc>
                  <a:txBody>
                    <a:bodyPr/>
                    <a:lstStyle/>
                    <a:p>
                      <a:r>
                        <a:rPr lang="en-CA" sz="2000" b="0" dirty="0">
                          <a:solidFill>
                            <a:schemeClr val="tx1"/>
                          </a:solidFill>
                        </a:rPr>
                        <a:t>Manitoba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1" baseline="0" dirty="0">
                          <a:solidFill>
                            <a:srgbClr val="FF0000"/>
                          </a:solidFill>
                        </a:rPr>
                        <a:t>2 nouveaux cas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Commercial - 1 </a:t>
                      </a:r>
                    </a:p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Non-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commercial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- 1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Volaille - 1</a:t>
                      </a:r>
                    </a:p>
                    <a:p>
                      <a:r>
                        <a:rPr lang="en-US" sz="1600" dirty="0" err="1"/>
                        <a:t>Autre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- 1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7516739"/>
                  </a:ext>
                </a:extLst>
              </a:tr>
              <a:tr h="574680">
                <a:tc>
                  <a:txBody>
                    <a:bodyPr/>
                    <a:lstStyle/>
                    <a:p>
                      <a:r>
                        <a:rPr lang="en-CA" sz="2000" b="0" dirty="0">
                          <a:solidFill>
                            <a:schemeClr val="tx1"/>
                          </a:solidFill>
                        </a:rPr>
                        <a:t>Ontario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1" baseline="0" dirty="0">
                          <a:solidFill>
                            <a:srgbClr val="FF0000"/>
                          </a:solidFill>
                        </a:rPr>
                        <a:t>1 nouveau </a:t>
                      </a:r>
                      <a:r>
                        <a:rPr lang="en-CA" sz="2000" b="1" baseline="0" dirty="0" err="1">
                          <a:solidFill>
                            <a:srgbClr val="FF0000"/>
                          </a:solidFill>
                        </a:rPr>
                        <a:t>cas</a:t>
                      </a:r>
                      <a:endParaRPr lang="en-CA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Commercial - 0</a:t>
                      </a:r>
                      <a:endParaRPr lang="en-US" sz="1600" b="0" i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</a:endParaRPr>
                    </a:p>
                    <a:p>
                      <a:pPr algn="l" rtl="0" fontAlgn="base"/>
                      <a:r>
                        <a:rPr lang="en-US" sz="16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Non-commercial - 1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Volaille - 1</a:t>
                      </a:r>
                    </a:p>
                    <a:p>
                      <a:pPr algn="l" rtl="0" fontAlgn="base"/>
                      <a:r>
                        <a:rPr lang="en-US" sz="1600" dirty="0" err="1"/>
                        <a:t>Autre</a:t>
                      </a:r>
                      <a:r>
                        <a:rPr lang="en-US" sz="1600" dirty="0"/>
                        <a:t> 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 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2833778"/>
                  </a:ext>
                </a:extLst>
              </a:tr>
              <a:tr h="574680">
                <a:tc>
                  <a:txBody>
                    <a:bodyPr/>
                    <a:lstStyle/>
                    <a:p>
                      <a:r>
                        <a:rPr lang="en-CA" sz="2000" b="0" dirty="0">
                          <a:solidFill>
                            <a:schemeClr val="tx1"/>
                          </a:solidFill>
                        </a:rPr>
                        <a:t>Québec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baseline="0" dirty="0">
                          <a:solidFill>
                            <a:srgbClr val="FF0000"/>
                          </a:solidFill>
                        </a:rPr>
                        <a:t>4 nouveaux cas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Commercial - </a:t>
                      </a:r>
                      <a:r>
                        <a:rPr lang="en-US" sz="1600" b="0" i="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US" sz="1600" b="0" i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</a:endParaRPr>
                    </a:p>
                    <a:p>
                      <a:pPr algn="l" rtl="0" fontAlgn="base"/>
                      <a:r>
                        <a:rPr lang="en-US" sz="16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Non-</a:t>
                      </a:r>
                      <a:r>
                        <a:rPr lang="en-US" sz="1600" b="0" i="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commercial 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- 0</a:t>
                      </a:r>
                      <a:endParaRPr lang="en-US" sz="1600" b="0" i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Volaille - 4</a:t>
                      </a:r>
                      <a:endParaRPr lang="en-US" sz="1600" b="0" i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</a:endParaRPr>
                    </a:p>
                    <a:p>
                      <a:pPr algn="l" rtl="0" fontAlgn="base"/>
                      <a:r>
                        <a:rPr lang="en-US" sz="1600" dirty="0" err="1"/>
                        <a:t>Autre</a:t>
                      </a:r>
                      <a:r>
                        <a:rPr lang="en-US" sz="1600" dirty="0"/>
                        <a:t> 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- 0</a:t>
                      </a:r>
                      <a:endParaRPr lang="en-US" sz="1600" b="0" i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7042554"/>
                  </a:ext>
                </a:extLst>
              </a:tr>
              <a:tr h="574680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Nouveau-Brunswick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baseline="0" dirty="0">
                          <a:solidFill>
                            <a:schemeClr val="tx1"/>
                          </a:solidFill>
                        </a:rPr>
                        <a:t>Pas de nouveaux cas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Commercial - 0</a:t>
                      </a:r>
                    </a:p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Non-commercial - 0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Volaille - 0</a:t>
                      </a:r>
                    </a:p>
                    <a:p>
                      <a:r>
                        <a:rPr lang="en-US" sz="1600" dirty="0" err="1"/>
                        <a:t>Autre</a:t>
                      </a:r>
                      <a:r>
                        <a:rPr lang="en-US" sz="1600" dirty="0"/>
                        <a:t> - 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3318037"/>
                  </a:ext>
                </a:extLst>
              </a:tr>
              <a:tr h="586503">
                <a:tc>
                  <a:txBody>
                    <a:bodyPr/>
                    <a:lstStyle/>
                    <a:p>
                      <a:r>
                        <a:rPr lang="en-CA" sz="2000" b="0" dirty="0">
                          <a:solidFill>
                            <a:schemeClr val="tx1"/>
                          </a:solidFill>
                          <a:latin typeface="+mn-lt"/>
                        </a:rPr>
                        <a:t>Nouvelle-Écosse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dirty="0">
                          <a:solidFill>
                            <a:schemeClr val="tx1"/>
                          </a:solidFill>
                          <a:latin typeface="+mn-lt"/>
                        </a:rPr>
                        <a:t>Pas de nouveaux cas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Commercial - 0 </a:t>
                      </a:r>
                    </a:p>
                    <a:p>
                      <a:pPr algn="l" rtl="0" fontAlgn="base"/>
                      <a:r>
                        <a:rPr lang="en-US" sz="16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Non-commercial - 0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Volaille - 0</a:t>
                      </a:r>
                    </a:p>
                    <a:p>
                      <a:pPr algn="l" rtl="0" fontAlgn="base"/>
                      <a:r>
                        <a:rPr lang="en-US" sz="1600" dirty="0" err="1"/>
                        <a:t>Autre</a:t>
                      </a:r>
                      <a:r>
                        <a:rPr lang="en-US" sz="1600" dirty="0"/>
                        <a:t> </a:t>
                      </a:r>
                      <a:r>
                        <a:rPr lang="en-US" sz="16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- 0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5392087"/>
                  </a:ext>
                </a:extLst>
              </a:tr>
              <a:tr h="654627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7030A0"/>
                          </a:solidFill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2000" b="1" baseline="0" dirty="0">
                          <a:solidFill>
                            <a:srgbClr val="7030A0"/>
                          </a:solidFill>
                        </a:rPr>
                        <a:t>85 nouveaux cas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7030A0"/>
                          </a:solidFill>
                        </a:rPr>
                        <a:t>Commercial 67</a:t>
                      </a:r>
                    </a:p>
                    <a:p>
                      <a:r>
                        <a:rPr lang="en-US" sz="1600" b="1" dirty="0">
                          <a:solidFill>
                            <a:srgbClr val="7030A0"/>
                          </a:solidFill>
                        </a:rPr>
                        <a:t>Non-</a:t>
                      </a:r>
                      <a:r>
                        <a:rPr lang="en-US" sz="1600" b="1" baseline="0" dirty="0">
                          <a:solidFill>
                            <a:srgbClr val="7030A0"/>
                          </a:solidFill>
                        </a:rPr>
                        <a:t>commercial 18</a:t>
                      </a:r>
                      <a:endParaRPr lang="en-US" sz="16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7030A0"/>
                          </a:solidFill>
                        </a:rPr>
                        <a:t>Volaille 71</a:t>
                      </a:r>
                    </a:p>
                    <a:p>
                      <a:r>
                        <a:rPr lang="en-US" sz="1600" b="1" dirty="0" err="1">
                          <a:solidFill>
                            <a:srgbClr val="7030A0"/>
                          </a:solidFill>
                        </a:rPr>
                        <a:t>Autre</a:t>
                      </a:r>
                      <a:r>
                        <a:rPr lang="en-US" sz="1600" dirty="0"/>
                        <a:t> </a:t>
                      </a:r>
                      <a:r>
                        <a:rPr lang="en-US" sz="1600" b="1" baseline="0" dirty="0">
                          <a:solidFill>
                            <a:srgbClr val="7030A0"/>
                          </a:solidFill>
                        </a:rPr>
                        <a:t>14</a:t>
                      </a:r>
                      <a:endParaRPr lang="en-US" sz="16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87618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6502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22325" y="160337"/>
            <a:ext cx="10515600" cy="780567"/>
          </a:xfrm>
        </p:spPr>
        <p:txBody>
          <a:bodyPr/>
          <a:lstStyle/>
          <a:p>
            <a:r>
              <a:rPr lang="en-CA" dirty="0"/>
              <a:t>Migration des oiseaux sauvages</a:t>
            </a:r>
          </a:p>
        </p:txBody>
      </p:sp>
      <p:sp>
        <p:nvSpPr>
          <p:cNvPr id="8" name="AutoShape 2" descr="https://cac-powerpoint.officeapps.live.com/pods/GetClipboardImage.ashx?Id=b81cb0cd-b8bd-426c-8488-4e6551d60f7c&amp;DC=GCA1&amp;pkey=d5b88816-edda-4ca8-85de-9e812b691fcc&amp;wdwaccluster=GCA1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9" name="AutoShape 4" descr="https://cac-powerpoint.officeapps.live.com/pods/GetClipboardImage.ashx?Id=5233e83e-bd93-40ec-bc3c-8a9b49972252&amp;DC=GCA1&amp;pkey=029faeeb-6d43-4bf9-be00-bdcc49b4bafa&amp;wdwaccluster=GCA1"/>
          <p:cNvSpPr>
            <a:spLocks noChangeAspect="1" noChangeArrowheads="1"/>
          </p:cNvSpPr>
          <p:nvPr/>
        </p:nvSpPr>
        <p:spPr bwMode="auto">
          <a:xfrm>
            <a:off x="36512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399" y="940904"/>
            <a:ext cx="9902743" cy="5710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579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36624"/>
          </a:xfrm>
        </p:spPr>
        <p:txBody>
          <a:bodyPr/>
          <a:lstStyle/>
          <a:p>
            <a:pPr algn="ctr">
              <a:defRPr/>
            </a:pPr>
            <a:r>
              <a:rPr lang="en-CA" dirty="0" err="1"/>
              <a:t>Faune</a:t>
            </a:r>
            <a:r>
              <a:rPr lang="en-CA" dirty="0"/>
              <a:t> </a:t>
            </a:r>
            <a:r>
              <a:rPr lang="en-CA" dirty="0" err="1"/>
              <a:t>sauvage</a:t>
            </a:r>
            <a:r>
              <a:rPr lang="en-CA" dirty="0"/>
              <a:t> Grippe aviaire H5N1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8154786" y="1001685"/>
            <a:ext cx="3874918" cy="3917946"/>
          </a:xfrm>
        </p:spPr>
        <p:txBody>
          <a:bodyPr/>
          <a:lstStyle/>
          <a:p>
            <a:r>
              <a:rPr lang="en-CA" sz="2400" dirty="0"/>
              <a:t>Tableau de bord filtré du 15 septembre au 7 décembre 2023</a:t>
            </a:r>
          </a:p>
          <a:p>
            <a:r>
              <a:rPr lang="en-CA" sz="2400" dirty="0"/>
              <a:t>28 cas (10 suspects/18 confirmés)</a:t>
            </a:r>
          </a:p>
          <a:p>
            <a:r>
              <a:rPr lang="en-CA" sz="2400" dirty="0"/>
              <a:t>Parmi les </a:t>
            </a:r>
            <a:r>
              <a:rPr lang="en-CA" sz="2400" dirty="0" err="1"/>
              <a:t>cas</a:t>
            </a:r>
            <a:r>
              <a:rPr lang="en-CA" sz="2400" dirty="0"/>
              <a:t> </a:t>
            </a:r>
            <a:r>
              <a:rPr lang="en-CA" sz="2400" dirty="0" err="1"/>
              <a:t>confirmés</a:t>
            </a:r>
            <a:r>
              <a:rPr lang="en-CA" sz="2400" dirty="0"/>
              <a:t> :</a:t>
            </a:r>
          </a:p>
          <a:p>
            <a:pPr lvl="1"/>
            <a:r>
              <a:rPr lang="en-CA" sz="2000" dirty="0"/>
              <a:t>Mouffette rayée</a:t>
            </a:r>
          </a:p>
          <a:p>
            <a:pPr lvl="1"/>
            <a:r>
              <a:rPr lang="en-CA" sz="2000" dirty="0"/>
              <a:t>Bernache du Canada</a:t>
            </a:r>
          </a:p>
          <a:p>
            <a:pPr lvl="1"/>
            <a:r>
              <a:rPr lang="en-CA" sz="2000" dirty="0"/>
              <a:t>Oie rieuse</a:t>
            </a:r>
          </a:p>
          <a:p>
            <a:pPr lvl="1"/>
            <a:r>
              <a:rPr lang="en-CA" sz="2000" dirty="0"/>
              <a:t>Canard chipeau</a:t>
            </a:r>
          </a:p>
          <a:p>
            <a:pPr lvl="1"/>
            <a:r>
              <a:rPr lang="en-CA" sz="2000" dirty="0"/>
              <a:t>Sarcelle à ailes vertes</a:t>
            </a:r>
          </a:p>
          <a:p>
            <a:pPr lvl="1"/>
            <a:r>
              <a:rPr lang="en-CA" sz="2000" dirty="0"/>
              <a:t>Goéland à bec cerclé</a:t>
            </a:r>
          </a:p>
          <a:p>
            <a:pPr lvl="1"/>
            <a:r>
              <a:rPr lang="en-CA" sz="2000" dirty="0"/>
              <a:t>Pie à bec noir</a:t>
            </a:r>
          </a:p>
          <a:p>
            <a:pPr lvl="1"/>
            <a:r>
              <a:rPr lang="en-CA" sz="2000" dirty="0"/>
              <a:t>Pygargue à tête blanche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6BBB5A-3629-4845-BA75-5D2D0B1227C3}" type="slidenum">
              <a:rPr lang="en-US" smtClean="0"/>
              <a:t>4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829385" y="6053600"/>
            <a:ext cx="33642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>
                <a:hlinkClick r:id="rId3"/>
              </a:rPr>
              <a:t>Tableau de bord des oiseaux sauvages 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007210" y="6068417"/>
            <a:ext cx="780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hlinkClick r:id="rId4"/>
              </a:rPr>
              <a:t>CWHC</a:t>
            </a:r>
            <a:endParaRPr lang="en-US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517566" y="1151680"/>
            <a:ext cx="6928208" cy="4762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031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8905"/>
            <a:ext cx="10960100" cy="1325563"/>
          </a:xfrm>
        </p:spPr>
        <p:txBody>
          <a:bodyPr/>
          <a:lstStyle/>
          <a:p>
            <a:r>
              <a:rPr lang="en-CA" dirty="0"/>
              <a:t>États-Unis - Détections d'oiseaux domestiques atteints d'IAHP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804317" cy="4351338"/>
          </a:xfrm>
        </p:spPr>
        <p:txBody>
          <a:bodyPr>
            <a:normAutofit lnSpcReduction="10000"/>
          </a:bodyPr>
          <a:lstStyle/>
          <a:p>
            <a:r>
              <a:rPr lang="fr-CA" dirty="0"/>
              <a:t>24 États ont connu des éclosions au cours des 30 derniers jours</a:t>
            </a:r>
          </a:p>
          <a:p>
            <a:r>
              <a:rPr lang="fr-CA" dirty="0"/>
              <a:t>101 </a:t>
            </a:r>
            <a:r>
              <a:rPr lang="fr-CA" dirty="0" err="1"/>
              <a:t>troupeaux confirmés </a:t>
            </a:r>
            <a:r>
              <a:rPr lang="fr-CA" dirty="0"/>
              <a:t>positifs au cours des 30 derniers </a:t>
            </a:r>
            <a:r>
              <a:rPr lang="fr-CA" dirty="0" err="1"/>
              <a:t>jours</a:t>
            </a:r>
            <a:endParaRPr lang="fr-CA" dirty="0"/>
          </a:p>
          <a:p>
            <a:endParaRPr lang="fr-CA" dirty="0"/>
          </a:p>
          <a:p>
            <a:r>
              <a:rPr lang="fr-CA" dirty="0" err="1"/>
              <a:t>Les pertes </a:t>
            </a:r>
            <a:r>
              <a:rPr lang="fr-CA" dirty="0"/>
              <a:t>totales enregistrées à ce jour aux États-Unis s'élèvent </a:t>
            </a:r>
            <a:r>
              <a:rPr lang="fr-CA" dirty="0" err="1"/>
              <a:t>à près de </a:t>
            </a:r>
            <a:r>
              <a:rPr lang="fr-CA" dirty="0"/>
              <a:t>70 millions d'</a:t>
            </a:r>
            <a:r>
              <a:rPr lang="fr-CA" dirty="0" err="1"/>
              <a:t>oiseaux</a:t>
            </a:r>
            <a:endParaRPr lang="fr-CA" dirty="0"/>
          </a:p>
          <a:p>
            <a:pPr lvl="1"/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2C2B47-41F2-42A5-AA41-34CCD9669551}" type="slidenum">
              <a:rPr lang="en-US" smtClean="0"/>
              <a:t>5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813932" y="1690688"/>
            <a:ext cx="6136768" cy="4353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207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Détections d'oiseaux sauvages aux Etats-Unis Sept 15- Déc 07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CA" dirty="0"/>
              <a:t>1034 Oiseaux échantillonnés</a:t>
            </a:r>
          </a:p>
          <a:p>
            <a:pPr lvl="1"/>
            <a:r>
              <a:rPr lang="en-CA" dirty="0"/>
              <a:t>812 </a:t>
            </a:r>
            <a:r>
              <a:rPr lang="en-CA" dirty="0" err="1"/>
              <a:t>Soumis</a:t>
            </a:r>
            <a:r>
              <a:rPr lang="en-CA" dirty="0"/>
              <a:t> par chasseurs</a:t>
            </a:r>
          </a:p>
          <a:p>
            <a:pPr lvl="1"/>
            <a:r>
              <a:rPr lang="en-CA" dirty="0"/>
              <a:t>215 Morbidité Mortalité</a:t>
            </a:r>
          </a:p>
          <a:p>
            <a:pPr lvl="1"/>
            <a:r>
              <a:rPr lang="en-CA" dirty="0"/>
              <a:t>6 </a:t>
            </a:r>
            <a:r>
              <a:rPr lang="en-CA" dirty="0" err="1"/>
              <a:t>Oiseau</a:t>
            </a:r>
            <a:r>
              <a:rPr lang="en-CA" dirty="0"/>
              <a:t> vivant</a:t>
            </a:r>
          </a:p>
          <a:p>
            <a:pPr lvl="1"/>
            <a:r>
              <a:rPr lang="en-CA" dirty="0"/>
              <a:t>1 Récolte de l'Agence</a:t>
            </a:r>
          </a:p>
          <a:p>
            <a:pPr lvl="1"/>
            <a:endParaRPr lang="en-CA" dirty="0"/>
          </a:p>
          <a:p>
            <a:pPr lvl="1"/>
            <a:endParaRPr lang="en-CA" dirty="0"/>
          </a:p>
          <a:p>
            <a:r>
              <a:rPr lang="en-CA" dirty="0"/>
              <a:t>52 Espèces</a:t>
            </a:r>
          </a:p>
          <a:p>
            <a:pPr lvl="1"/>
            <a:r>
              <a:rPr lang="en-CA" dirty="0"/>
              <a:t>Colvert</a:t>
            </a:r>
          </a:p>
          <a:p>
            <a:pPr lvl="1"/>
            <a:r>
              <a:rPr lang="en-CA" dirty="0"/>
              <a:t>Sarcelle à ailes vertes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2C2B47-41F2-42A5-AA41-34CCD9669551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35168503"/>
              </p:ext>
            </p:extLst>
          </p:nvPr>
        </p:nvGraphicFramePr>
        <p:xfrm>
          <a:off x="6172200" y="1825625"/>
          <a:ext cx="57531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99002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hlinkClick r:id="rId3"/>
              </a:rPr>
              <a:t>La France ordonne une troisième injection de vaccin contre la grippe aviaire pour les canards à foie </a:t>
            </a:r>
            <a:r>
              <a:rPr lang="en-US" sz="4000" dirty="0" err="1">
                <a:hlinkClick r:id="rId3"/>
              </a:rPr>
              <a:t>gras </a:t>
            </a:r>
            <a:r>
              <a:rPr lang="en-US" sz="4000" dirty="0">
                <a:hlinkClick r:id="rId3"/>
              </a:rPr>
              <a:t>| Reuters</a:t>
            </a:r>
            <a:endParaRPr lang="en-CA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Début de la vaccination des canards </a:t>
            </a:r>
            <a:r>
              <a:rPr lang="en-US" dirty="0" err="1"/>
              <a:t>mulards </a:t>
            </a:r>
            <a:r>
              <a:rPr lang="en-US" dirty="0"/>
              <a:t>en octobre</a:t>
            </a:r>
          </a:p>
          <a:p>
            <a:r>
              <a:rPr lang="en-US" dirty="0"/>
              <a:t>60 millions d'oiseaux seront vaccinés cette année selon un protocole à deux doses</a:t>
            </a:r>
          </a:p>
          <a:p>
            <a:r>
              <a:rPr lang="en-US" dirty="0"/>
              <a:t>D'ici le 19 novembre </a:t>
            </a:r>
          </a:p>
          <a:p>
            <a:pPr lvl="1"/>
            <a:r>
              <a:rPr lang="en-US" dirty="0"/>
              <a:t>6,9 millions de canards première dose</a:t>
            </a:r>
          </a:p>
          <a:p>
            <a:pPr lvl="1"/>
            <a:r>
              <a:rPr lang="en-US" dirty="0"/>
              <a:t>3,6 millions de canards deux doses</a:t>
            </a:r>
          </a:p>
          <a:p>
            <a:r>
              <a:rPr lang="en-US" dirty="0"/>
              <a:t>Passage à un protocole à 3 doses appliqué jusqu'au 31 mars 2024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CA" dirty="0"/>
              <a:t>La décision a été prise en raison du risque élevé d'exposition.</a:t>
            </a:r>
          </a:p>
          <a:p>
            <a:r>
              <a:rPr lang="en-CA" dirty="0"/>
              <a:t>Preuve d'une baisse de l'immunité à l'âge de 11 semaines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2C2B47-41F2-42A5-AA41-34CCD966955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4808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Foyers en France cet automne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CA" dirty="0"/>
              <a:t>3 foyers dans des </a:t>
            </a:r>
            <a:r>
              <a:rPr lang="en-CA" dirty="0" err="1"/>
              <a:t>fermes</a:t>
            </a:r>
            <a:r>
              <a:rPr lang="en-CA" dirty="0"/>
              <a:t> (27 novembre, 1er et 2 décembre)</a:t>
            </a:r>
          </a:p>
          <a:p>
            <a:pPr lvl="1"/>
            <a:r>
              <a:rPr lang="en-CA" dirty="0" err="1"/>
              <a:t>Toutes</a:t>
            </a:r>
            <a:r>
              <a:rPr lang="en-CA" dirty="0"/>
              <a:t> des dindes domestiques</a:t>
            </a:r>
          </a:p>
          <a:p>
            <a:pPr lvl="1"/>
            <a:endParaRPr lang="en-CA" dirty="0"/>
          </a:p>
          <a:p>
            <a:r>
              <a:rPr lang="en-CA" dirty="0"/>
              <a:t>3 détections chez des oiseaux sauvages (23 + 24 novembre)</a:t>
            </a:r>
          </a:p>
          <a:p>
            <a:pPr lvl="1"/>
            <a:r>
              <a:rPr lang="en-CA" dirty="0"/>
              <a:t>Grue européenne</a:t>
            </a:r>
          </a:p>
          <a:p>
            <a:pPr lvl="1"/>
            <a:r>
              <a:rPr lang="en-CA" dirty="0"/>
              <a:t>Goéland argenté</a:t>
            </a:r>
          </a:p>
          <a:p>
            <a:pPr marL="457200" lvl="1" indent="0">
              <a:buNone/>
            </a:pPr>
            <a:endParaRPr lang="en-US" dirty="0">
              <a:hlinkClick r:id="rId2"/>
            </a:endParaRPr>
          </a:p>
          <a:p>
            <a:r>
              <a:rPr lang="en-US" sz="2000" dirty="0">
                <a:hlinkClick r:id="rId2"/>
              </a:rPr>
              <a:t>Risque élevé de grippe aviaire : "On s'y attendait, il faut mettre les animaux à l'abri" (francetvinfo.fr)</a:t>
            </a:r>
            <a:endParaRPr lang="en-CA" sz="2000" dirty="0"/>
          </a:p>
          <a:p>
            <a:pPr lvl="1"/>
            <a:endParaRPr lang="en-CA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1567543"/>
            <a:ext cx="5803352" cy="43964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2C2B47-41F2-42A5-AA41-34CCD966955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938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CA" dirty="0" err="1"/>
              <a:t>Oiseaux</a:t>
            </a:r>
            <a:r>
              <a:rPr lang="en-CA" dirty="0"/>
              <a:t> </a:t>
            </a:r>
            <a:r>
              <a:rPr lang="en-CA" dirty="0" err="1"/>
              <a:t>d'élevage</a:t>
            </a:r>
            <a:r>
              <a:rPr lang="en-CA" dirty="0"/>
              <a:t> dans le </a:t>
            </a:r>
            <a:r>
              <a:rPr lang="en-CA" dirty="0" err="1"/>
              <a:t>reste</a:t>
            </a:r>
            <a:r>
              <a:rPr lang="en-CA" dirty="0"/>
              <a:t> de </a:t>
            </a:r>
            <a:r>
              <a:rPr lang="en-CA" dirty="0" err="1"/>
              <a:t>l'Europe</a:t>
            </a:r>
            <a:r>
              <a:rPr lang="en-CA" dirty="0"/>
              <a:t> </a:t>
            </a:r>
            <a:br>
              <a:rPr lang="en-CA" dirty="0"/>
            </a:br>
            <a:r>
              <a:rPr lang="en-CA" dirty="0"/>
              <a:t>Depuis le 1er septembre 2023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CA" dirty="0"/>
              <a:t>11 pays touchés</a:t>
            </a:r>
          </a:p>
          <a:p>
            <a:pPr marL="0" indent="0">
              <a:buNone/>
            </a:pPr>
            <a:endParaRPr lang="en-CA" dirty="0"/>
          </a:p>
          <a:p>
            <a:r>
              <a:rPr lang="en-CA" dirty="0"/>
              <a:t>81 Foyers</a:t>
            </a:r>
          </a:p>
          <a:p>
            <a:pPr lvl="1"/>
            <a:r>
              <a:rPr lang="en-CA" dirty="0"/>
              <a:t>48 en Hongrie</a:t>
            </a:r>
          </a:p>
          <a:p>
            <a:pPr lvl="1"/>
            <a:r>
              <a:rPr lang="en-CA" dirty="0"/>
              <a:t>9 Bulgarie</a:t>
            </a:r>
          </a:p>
          <a:p>
            <a:pPr lvl="1"/>
            <a:r>
              <a:rPr lang="en-CA" dirty="0"/>
              <a:t>6 Allemagne</a:t>
            </a:r>
          </a:p>
          <a:p>
            <a:pPr lvl="1"/>
            <a:r>
              <a:rPr lang="en-CA" dirty="0"/>
              <a:t>Tous les autres 1-5</a:t>
            </a:r>
          </a:p>
          <a:p>
            <a:pPr lvl="1"/>
            <a:endParaRPr lang="en-CA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450774" y="877288"/>
            <a:ext cx="6460177" cy="584418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2C2B47-41F2-42A5-AA41-34CCD9669551}" type="slidenum">
              <a:rPr lang="en-US" smtClean="0"/>
              <a:t>9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20486" y="5498436"/>
            <a:ext cx="3988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Portail de données sur la grippe aviaire de l'EURL (izsvenezie.it)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31386371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21495</TotalTime>
  <Words>1040</Words>
  <Application>Microsoft Office PowerPoint</Application>
  <PresentationFormat>Grand écran</PresentationFormat>
  <Paragraphs>191</Paragraphs>
  <Slides>17</Slides>
  <Notes>10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Segoe UI</vt:lpstr>
      <vt:lpstr>2_Office Theme</vt:lpstr>
      <vt:lpstr>Communauté des maladies émergentes et zoonotiques Identifier les risques émergents grâce à l'intelligence collective</vt:lpstr>
      <vt:lpstr>Détections domestiques d'IAHP au Canada 15 sept - 07 déc</vt:lpstr>
      <vt:lpstr>Migration des oiseaux sauvages</vt:lpstr>
      <vt:lpstr>Faune sauvage Grippe aviaire H5N1</vt:lpstr>
      <vt:lpstr>États-Unis - Détections d'oiseaux domestiques atteints d'IAHP</vt:lpstr>
      <vt:lpstr>Détections d'oiseaux sauvages aux Etats-Unis Sept 15- Déc 07</vt:lpstr>
      <vt:lpstr>La France ordonne une troisième injection de vaccin contre la grippe aviaire pour les canards à foie gras | Reuters</vt:lpstr>
      <vt:lpstr>Foyers en France cet automne</vt:lpstr>
      <vt:lpstr>Oiseaux d'élevage dans le reste de l'Europe  Depuis le 1er septembre 2023</vt:lpstr>
      <vt:lpstr>Oiseaux sauvages dans le reste de l'Europe  Depuis le 2 octobre 2023</vt:lpstr>
      <vt:lpstr>Courbe épidémiologique et espèces agricoles touchées en Europe</vt:lpstr>
      <vt:lpstr>Courbe épidémiologique et oiseaux sauvages touchés en Europe</vt:lpstr>
      <vt:lpstr>IAHP Élevages d'animaux à fourrure finlandais</vt:lpstr>
      <vt:lpstr>La présence de l'influenza aviaire hautement pathogène (IAHP) a été confirmée dans les populations de labbes bruns de Bird Island, en Géorgie du Sud - Government of South Georgia &amp; the South Sandwich Islands</vt:lpstr>
      <vt:lpstr>Article complet : Emergence de nouveaux virus réassortis H3N3 de la grippe aviaire avec une pathogénicité accrue chez les poulets en 2023 (tandfonline.com) </vt:lpstr>
      <vt:lpstr>Impacts du changement climatique sur la migration des oiseaux et l’influenza aviaire hautement pathogène | Nature Microbiology </vt:lpstr>
      <vt:lpstr>Trouvailles scientifiques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CEZD Provincial Engagement Meetings</dc:title>
  <dc:creator>Osborn, Andrea</dc:creator>
  <cp:keywords>, docId:7CC80E5EB0665A76562EB37A2EA89004</cp:keywords>
  <cp:lastModifiedBy>claire su</cp:lastModifiedBy>
  <cp:revision>440</cp:revision>
  <dcterms:created xsi:type="dcterms:W3CDTF">2020-02-07T23:34:08Z</dcterms:created>
  <dcterms:modified xsi:type="dcterms:W3CDTF">2024-01-08T23:12:00Z</dcterms:modified>
</cp:coreProperties>
</file>