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0" r:id="rId3"/>
    <p:sldId id="259" r:id="rId4"/>
    <p:sldId id="261" r:id="rId5"/>
    <p:sldId id="264" r:id="rId6"/>
    <p:sldId id="263" r:id="rId7"/>
    <p:sldId id="266" r:id="rId8"/>
    <p:sldId id="265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75" autoAdjust="0"/>
    <p:restoredTop sz="59742" autoAdjust="0"/>
  </p:normalViewPr>
  <p:slideViewPr>
    <p:cSldViewPr snapToGrid="0">
      <p:cViewPr varScale="1">
        <p:scale>
          <a:sx n="37" d="100"/>
          <a:sy n="37" d="100"/>
        </p:scale>
        <p:origin x="13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Modifier les styles du texte maître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veterinary-science-and-veterinary-medicine/facial-nerv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ciencedirect.com/topics/veterinary-science-and-veterinary-medicine/torticollis" TargetMode="External"/><Relationship Id="rId4" Type="http://schemas.openxmlformats.org/officeDocument/2006/relationships/hyperlink" Target="https://www.sciencedirect.com/topics/veterinary-science-and-veterinary-medicine/stall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5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6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1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2. Chevaux atteints de la maladie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Borna.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hongre de 7 ans atteint de somnolence et présentant un arrêt caractéristique de l'alimentation avec des mouvements de mastication (appelé "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Pfeifenrauchen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ou "fumage de pipe").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Jument de 2 ans présentant des troubles de la proprioception (posture anormale) et une paralysie du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earn more about facial nerve from ScienceDirect's AI-generated Topic Pages"/>
              </a:rPr>
              <a:t>nerf facial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earn more about stallion from ScienceDirect's AI-generated Topic Pages"/>
              </a:rPr>
              <a:t>étalon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Welsh Pony de 17 ans présentant un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Learn more about torticollis from ScienceDirect's AI-generated Topic Pages"/>
              </a:rPr>
              <a:t>torticolis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Learn more about torticollis from ScienceDirect's AI-generated Topic Page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neurogénique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une marche circulaire compulsive.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 principal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Modifier les styles du texte maître</a:t>
            </a:r>
          </a:p>
          <a:p>
            <a:pPr lvl="1"/>
            <a:r>
              <a:rPr lang="en-US" altLang="en-US"/>
              <a:t>Deuxième niveau</a:t>
            </a:r>
          </a:p>
          <a:p>
            <a:pPr lvl="2"/>
            <a:r>
              <a:rPr lang="en-US" altLang="en-US"/>
              <a:t>Troisième niveau</a:t>
            </a:r>
          </a:p>
          <a:p>
            <a:pPr lvl="3"/>
            <a:r>
              <a:rPr lang="en-US" altLang="en-US"/>
              <a:t>Quatrième niveau</a:t>
            </a:r>
          </a:p>
          <a:p>
            <a:pPr lvl="4"/>
            <a:r>
              <a:rPr lang="en-US" altLang="en-US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749073917300974?via%3Dihub#bib4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epdf/10.1111/j.1439-0450.1997.tb00962.x?src=getft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phis.usda.gov/aphis/ourfocus/animalhealth/animal-disease-information/cattle-disease-information/vesicular-stomatitis-info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is.usda.gov/aphis/ourfocus/animalhealth/animal-disease-information/cattle-disease-information/vesicular-stomatitis-inf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ssanews.com/germany-is-on-alert-the-first-case-of-a-deadly-virus-reported,6965888524241025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mcinfectdis.biomedcentral.com/articles/10.1186/s12879-021-06439-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bmcinfectdis.biomedcentral.com/articles/10.1186/s12879-021-06439-3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/>
              <a:t>Communauté des maladies émergentes et zoonotiques</a:t>
            </a:r>
            <a:br>
              <a:rPr lang="fr-FR" sz="2800" dirty="0"/>
            </a:br>
            <a:r>
              <a:rPr lang="fr-FR" sz="2000" i="1" dirty="0"/>
              <a:t>Identifier les risques émergents grâce à l'intelligence collective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/>
              <a:t>CMEZ - Mise à jour du réseau équin du SCSSA</a:t>
            </a:r>
          </a:p>
          <a:p>
            <a:pPr eaLnBrk="1" hangingPunct="1"/>
            <a:r>
              <a:rPr lang="en-CA" altLang="en-US" dirty="0"/>
              <a:t>7 décembre 2023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 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F5190C-7F0C-8D35-7016-74A9A320CB94}"/>
              </a:ext>
            </a:extLst>
          </p:cNvPr>
          <p:cNvSpPr txBox="1"/>
          <p:nvPr/>
        </p:nvSpPr>
        <p:spPr>
          <a:xfrm>
            <a:off x="201478" y="5472708"/>
            <a:ext cx="5693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La traduction de ce document est assurée par le Système canadien de surveillance de la santé animale. Visitez-nous à l'adresse suivante : http://cahss.ca</a:t>
            </a:r>
          </a:p>
        </p:txBody>
      </p:sp>
      <p:pic>
        <p:nvPicPr>
          <p:cNvPr id="3" name="Picture 2" descr="CAHSS- logo">
            <a:extLst>
              <a:ext uri="{FF2B5EF4-FFF2-40B4-BE49-F238E27FC236}">
                <a16:creationId xmlns:a16="http://schemas.microsoft.com/office/drawing/2014/main" id="{17E516A0-B51B-4602-7641-31DB5DA8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4" y="6384640"/>
            <a:ext cx="2309685" cy="36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79779"/>
      </p:ext>
    </p:extLst>
  </p:cSld>
  <p:clrMapOvr>
    <a:masterClrMapping/>
  </p:clrMapOvr>
  <p:transition spd="slow" advTm="264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662"/>
          </a:xfrm>
        </p:spPr>
        <p:txBody>
          <a:bodyPr/>
          <a:lstStyle/>
          <a:p>
            <a:r>
              <a:rPr lang="en-US" dirty="0">
                <a:hlinkClick r:id="rId3"/>
              </a:rPr>
              <a:t>La maladie de </a:t>
            </a:r>
            <a:r>
              <a:rPr lang="en-US" dirty="0" err="1">
                <a:hlinkClick r:id="rId3"/>
              </a:rPr>
              <a:t>Borna </a:t>
            </a:r>
            <a:r>
              <a:rPr lang="en-US" dirty="0">
                <a:hlinkClick r:id="rId3"/>
              </a:rPr>
              <a:t>chez le cheval - </a:t>
            </a:r>
            <a:r>
              <a:rPr lang="en-US" dirty="0" err="1">
                <a:hlinkClick r:id="rId3"/>
              </a:rPr>
              <a:t>ScienceDirect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59702" y="1825625"/>
            <a:ext cx="2929403" cy="446904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72200" y="2173429"/>
            <a:ext cx="5181600" cy="36557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946" y="1825625"/>
            <a:ext cx="2296211" cy="446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1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6420" y="1198870"/>
            <a:ext cx="8574573" cy="35703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88757" y="4846071"/>
            <a:ext cx="614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Chevaux morts de la maladie de Borna 1958-1990 (Saxe, Allemagne)</a:t>
            </a:r>
          </a:p>
          <a:p>
            <a:r>
              <a:rPr lang="en-CA" b="1" dirty="0"/>
              <a:t>Corrélation avec la diminution de la population de chevaux dans l'agriculture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707" y="101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Le virus de la maladie de </a:t>
            </a:r>
            <a:r>
              <a:rPr lang="en-US" dirty="0" err="1">
                <a:hlinkClick r:id="rId3"/>
              </a:rPr>
              <a:t>Borna </a:t>
            </a:r>
            <a:r>
              <a:rPr lang="en-US" dirty="0">
                <a:hlinkClick r:id="rId3"/>
              </a:rPr>
              <a:t>(BDV), un agent pathogène mondial (zoonotique ?). Une revue de l'histoire de la maladie et de l'infection virale avec une bibliographie complète (wiley.com)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93705" y="5892581"/>
            <a:ext cx="728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Question : </a:t>
            </a:r>
            <a:r>
              <a:rPr lang="en-CA" dirty="0"/>
              <a:t>est-ce que cela est déjà pris en compte dans les cas neurologiques chez les chevaux au Canada ? </a:t>
            </a:r>
          </a:p>
          <a:p>
            <a:r>
              <a:rPr lang="en-CA" dirty="0"/>
              <a:t>Si un autre diagnostic n'est pas clair, devrions-nous le rechercher ?</a:t>
            </a:r>
          </a:p>
        </p:txBody>
      </p:sp>
    </p:spTree>
    <p:extLst>
      <p:ext uri="{BB962C8B-B14F-4D97-AF65-F5344CB8AC3E}">
        <p14:creationId xmlns:p14="http://schemas.microsoft.com/office/powerpoint/2010/main" val="205790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90"/>
            <a:ext cx="1051560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USDA APHIS | Stomatite vésiculeuse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941" y="1509633"/>
            <a:ext cx="3674267" cy="4171440"/>
          </a:xfrm>
        </p:spPr>
        <p:txBody>
          <a:bodyPr/>
          <a:lstStyle/>
          <a:p>
            <a:r>
              <a:rPr lang="en-CA" dirty="0"/>
              <a:t>Depuis notre dernière réunion, un nouveau pic de cas de VSV a été enregistré aux États-Unis.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Nouveaux cas en Californie dans 7 nouveaux comtés</a:t>
            </a:r>
          </a:p>
          <a:p>
            <a:endParaRPr lang="en-CA" dirty="0"/>
          </a:p>
          <a:p>
            <a:r>
              <a:rPr lang="en-CA" dirty="0"/>
              <a:t>Extension des cas vers le nord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37166" y="1514892"/>
            <a:ext cx="8002434" cy="416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33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90"/>
            <a:ext cx="10515600" cy="1325563"/>
          </a:xfrm>
        </p:spPr>
        <p:txBody>
          <a:bodyPr/>
          <a:lstStyle/>
          <a:p>
            <a:r>
              <a:rPr lang="en-US" dirty="0">
                <a:hlinkClick r:id="rId3"/>
              </a:rPr>
              <a:t>USDA APHIS | Stomatite vésiculeuse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941" y="1329735"/>
            <a:ext cx="5181600" cy="4351338"/>
          </a:xfrm>
        </p:spPr>
        <p:txBody>
          <a:bodyPr/>
          <a:lstStyle/>
          <a:p>
            <a:r>
              <a:rPr lang="en-CA" dirty="0"/>
              <a:t>Toutes les quarantaines actives se trouvent en Californie</a:t>
            </a:r>
          </a:p>
          <a:p>
            <a:endParaRPr lang="en-CA" dirty="0"/>
          </a:p>
          <a:p>
            <a:r>
              <a:rPr lang="en-CA" dirty="0"/>
              <a:t>310 </a:t>
            </a:r>
            <a:r>
              <a:rPr lang="en-CA" dirty="0" err="1"/>
              <a:t>lieux</a:t>
            </a:r>
            <a:r>
              <a:rPr lang="en-CA" dirty="0"/>
              <a:t> </a:t>
            </a:r>
            <a:r>
              <a:rPr lang="en-CA" dirty="0" err="1"/>
              <a:t>affectés</a:t>
            </a:r>
            <a:endParaRPr lang="en-CA" dirty="0"/>
          </a:p>
          <a:p>
            <a:pPr lvl="1"/>
            <a:r>
              <a:rPr lang="en-CA" dirty="0"/>
              <a:t>307 Californie</a:t>
            </a:r>
          </a:p>
          <a:p>
            <a:pPr lvl="1"/>
            <a:r>
              <a:rPr lang="en-CA" dirty="0"/>
              <a:t>1 Nevada</a:t>
            </a:r>
          </a:p>
          <a:p>
            <a:pPr lvl="1"/>
            <a:r>
              <a:rPr lang="en-CA" dirty="0"/>
              <a:t>2 Texas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r>
              <a:rPr lang="en-CA" dirty="0"/>
              <a:t>91 confirmés positifs</a:t>
            </a:r>
          </a:p>
          <a:p>
            <a:pPr lvl="1"/>
            <a:r>
              <a:rPr lang="en-CA" dirty="0"/>
              <a:t>219 suspect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USDA APHIS | Stomatite vésiculeuse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Rapport de situation du 5 décembre 2023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32333" y="1329735"/>
            <a:ext cx="6191588" cy="4796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333" y="1361553"/>
            <a:ext cx="6021467" cy="48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8880"/>
          </a:xfrm>
        </p:spPr>
        <p:txBody>
          <a:bodyPr/>
          <a:lstStyle/>
          <a:p>
            <a:r>
              <a:rPr lang="en-US" dirty="0"/>
              <a:t>Tendance des risques EEE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71006" y="958785"/>
            <a:ext cx="9012514" cy="539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0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330"/>
            <a:ext cx="10515600" cy="691515"/>
          </a:xfrm>
        </p:spPr>
        <p:txBody>
          <a:bodyPr/>
          <a:lstStyle/>
          <a:p>
            <a:r>
              <a:rPr lang="en-CA" dirty="0"/>
              <a:t>Tendance des risques liés au virus du Nil occidental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46199" y="630636"/>
            <a:ext cx="9260840" cy="5501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79" y="1240238"/>
            <a:ext cx="11460480" cy="5116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8560" y="6425922"/>
            <a:ext cx="459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Question : </a:t>
            </a:r>
            <a:r>
              <a:rPr lang="en-CA" dirty="0"/>
              <a:t>Les cas se produisent-ils plus tard que d'habitude ?</a:t>
            </a:r>
          </a:p>
        </p:txBody>
      </p:sp>
    </p:spTree>
    <p:extLst>
      <p:ext uri="{BB962C8B-B14F-4D97-AF65-F5344CB8AC3E}">
        <p14:creationId xmlns:p14="http://schemas.microsoft.com/office/powerpoint/2010/main" val="38747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L'Allemagne est en état d'alerte. Le premier cas d'un virus mortel signalé (essanews.com)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303361"/>
            <a:ext cx="6176059" cy="3873601"/>
          </a:xfrm>
        </p:spPr>
        <p:txBody>
          <a:bodyPr/>
          <a:lstStyle/>
          <a:p>
            <a:r>
              <a:rPr lang="en-CA" dirty="0"/>
              <a:t>Cas humain mortel de </a:t>
            </a:r>
            <a:r>
              <a:rPr lang="en-CA" dirty="0" err="1"/>
              <a:t>maladie</a:t>
            </a:r>
            <a:r>
              <a:rPr lang="en-CA" dirty="0"/>
              <a:t> de Borna </a:t>
            </a:r>
            <a:r>
              <a:rPr lang="en-CA" dirty="0" err="1"/>
              <a:t>en</a:t>
            </a:r>
            <a:r>
              <a:rPr lang="en-CA" dirty="0"/>
              <a:t> Bavière (BoDV-1)</a:t>
            </a:r>
          </a:p>
          <a:p>
            <a:r>
              <a:rPr lang="en-CA" dirty="0"/>
              <a:t>Le virus provoque une méningite, presque toujours mortelle.</a:t>
            </a:r>
          </a:p>
          <a:p>
            <a:r>
              <a:rPr lang="en-CA" dirty="0"/>
              <a:t>Chez l'homme, détecté uniquement en Allemagne, presque tous les cas en Bavière mais un cas à </a:t>
            </a:r>
            <a:r>
              <a:rPr lang="en-CA" dirty="0" err="1"/>
              <a:t>Brandenberg.</a:t>
            </a:r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1462" y="1344760"/>
            <a:ext cx="5091485" cy="501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6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Enquête sur une encéphalite humaine mortelle due au virus de la maladie de </a:t>
            </a:r>
            <a:r>
              <a:rPr lang="en-US" sz="2400" dirty="0" err="1">
                <a:hlinkClick r:id="rId2"/>
              </a:rPr>
              <a:t>Borna </a:t>
            </a:r>
            <a:r>
              <a:rPr lang="en-US" sz="2400" dirty="0">
                <a:hlinkClick r:id="rId2"/>
              </a:rPr>
              <a:t>1 en dehors de la zone précédemment connue pour les cas humains, Brandebourg, Allemagne - un rapport de cas | BMC Infectious Diseases | Full Text (biomedcentral.com)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Agriculteur allemand de 59 ans</a:t>
            </a:r>
          </a:p>
          <a:p>
            <a:r>
              <a:rPr lang="en-CA" dirty="0"/>
              <a:t>En l'espace de trois </a:t>
            </a:r>
            <a:r>
              <a:rPr lang="en-CA" dirty="0" err="1"/>
              <a:t>semaines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2017 est passé de la santé à </a:t>
            </a:r>
          </a:p>
          <a:p>
            <a:pPr lvl="1"/>
            <a:r>
              <a:rPr lang="en-CA" dirty="0"/>
              <a:t>Maux de tête, malaise, fatigue</a:t>
            </a:r>
          </a:p>
          <a:p>
            <a:pPr lvl="1"/>
            <a:r>
              <a:rPr lang="en-CA" dirty="0"/>
              <a:t>Nausées et symptômes neurologiques</a:t>
            </a:r>
          </a:p>
          <a:p>
            <a:pPr lvl="1"/>
            <a:r>
              <a:rPr lang="en-CA" dirty="0"/>
              <a:t>Forte fièvre, paraplégie, coma, mort cérébrale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Présence du BODV-1 dans deux élevages d'alpagas et un élevage de chevaux à 35 km du cas humain à </a:t>
            </a:r>
            <a:r>
              <a:rPr lang="en-CA" dirty="0" err="1"/>
              <a:t>Brandenberg</a:t>
            </a:r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80" y="3875723"/>
            <a:ext cx="2199640" cy="2199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3560" y="4457220"/>
            <a:ext cx="1275080" cy="13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7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Enquête sur une encéphalite humaine mortelle due au virus de la maladie de </a:t>
            </a:r>
            <a:r>
              <a:rPr lang="en-US" sz="2400" dirty="0" err="1">
                <a:hlinkClick r:id="rId2"/>
              </a:rPr>
              <a:t>Borna </a:t>
            </a:r>
            <a:r>
              <a:rPr lang="en-US" sz="2400" dirty="0">
                <a:hlinkClick r:id="rId2"/>
              </a:rPr>
              <a:t>1 en dehors de la zone précédemment connue pour les cas humains, Brandebourg, Allemagne - un rapport de cas | BMC Infectious Diseases | Full Text (biomedcentral.com)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Signalé chez des </a:t>
            </a:r>
            <a:r>
              <a:rPr lang="de-DE" dirty="0" err="1"/>
              <a:t>animaux </a:t>
            </a:r>
            <a:r>
              <a:rPr lang="de-DE" dirty="0"/>
              <a:t>en Allemagne, au Liechtenstein, en </a:t>
            </a:r>
            <a:r>
              <a:rPr lang="de-DE" dirty="0" err="1"/>
              <a:t>Suisse </a:t>
            </a:r>
            <a:r>
              <a:rPr lang="de-DE" dirty="0"/>
              <a:t>et en Autriche.</a:t>
            </a:r>
            <a:endParaRPr lang="en-CA" dirty="0"/>
          </a:p>
          <a:p>
            <a:r>
              <a:rPr lang="en-CA" dirty="0"/>
              <a:t>L'hôte primaire et le réservoir du virus est la musaraigne bicolore à dents blanches.</a:t>
            </a:r>
          </a:p>
          <a:p>
            <a:r>
              <a:rPr lang="en-CA" dirty="0"/>
              <a:t>Virus excrété dans l'urine, les fèces et la salive </a:t>
            </a:r>
          </a:p>
          <a:p>
            <a:r>
              <a:rPr lang="en-CA" dirty="0"/>
              <a:t>Les chevaux et les moutons sont des hôtes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Lesser white-toothed shrew, Crocidura suaveolens or Greater White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58" y="1825624"/>
            <a:ext cx="4840442" cy="46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58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02"/>
            <a:ext cx="10515600" cy="1325563"/>
          </a:xfrm>
        </p:spPr>
        <p:txBody>
          <a:bodyPr/>
          <a:lstStyle/>
          <a:p>
            <a:r>
              <a:rPr lang="en-CA" dirty="0"/>
              <a:t>Signes cliniques chez le cheval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920" y="1459865"/>
            <a:ext cx="5643880" cy="4351338"/>
          </a:xfrm>
        </p:spPr>
        <p:txBody>
          <a:bodyPr/>
          <a:lstStyle/>
          <a:p>
            <a:r>
              <a:rPr lang="en-US" dirty="0"/>
              <a:t>Polio-encéphalomyélite virale progressive sporadique</a:t>
            </a:r>
          </a:p>
          <a:p>
            <a:r>
              <a:rPr lang="en-US" dirty="0"/>
              <a:t>Période d'incubation de quelques semaines à quelques mois </a:t>
            </a:r>
          </a:p>
          <a:p>
            <a:r>
              <a:rPr lang="en-US" dirty="0"/>
              <a:t>S'il est clinique, le dysfonctionnement locomoteur et sensoriel peut entraîner la paralysie et la mort.</a:t>
            </a:r>
          </a:p>
          <a:p>
            <a:r>
              <a:rPr lang="en-US" dirty="0"/>
              <a:t>Maladie neurologique importante chez les chevaux en Allemagne</a:t>
            </a:r>
          </a:p>
          <a:p>
            <a:r>
              <a:rPr lang="en-US" dirty="0"/>
              <a:t>Diminution de l'importance au cours des 200 dernières années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Certains cas peuvent être subcliniques</a:t>
            </a:r>
          </a:p>
          <a:p>
            <a:r>
              <a:rPr lang="en-CA" dirty="0" err="1"/>
              <a:t>Séroprévalence </a:t>
            </a:r>
            <a:r>
              <a:rPr lang="en-CA" dirty="0"/>
              <a:t>entre ~11 et 22% chez les chevaux sains en Allemagne</a:t>
            </a:r>
          </a:p>
          <a:p>
            <a:r>
              <a:rPr lang="en-CA" dirty="0"/>
              <a:t>Des études de </a:t>
            </a:r>
            <a:r>
              <a:rPr lang="en-CA" dirty="0" err="1"/>
              <a:t>sérosurveillance </a:t>
            </a:r>
            <a:r>
              <a:rPr lang="en-CA" dirty="0"/>
              <a:t>révèlent des cas positifs de BDV dans le monde entier, mais la maladie n'apparaît qu'en Allemagne.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8425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21161</TotalTime>
  <Words>716</Words>
  <Application>Microsoft Office PowerPoint</Application>
  <PresentationFormat>Grand écran</PresentationFormat>
  <Paragraphs>74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2_Office Theme</vt:lpstr>
      <vt:lpstr>Communauté des maladies émergentes et zoonotiques Identifier les risques émergents grâce à l'intelligence collective</vt:lpstr>
      <vt:lpstr>USDA APHIS | Stomatite vésiculeuse</vt:lpstr>
      <vt:lpstr>USDA APHIS | Stomatite vésiculeuse</vt:lpstr>
      <vt:lpstr>Tendance des risques EEE</vt:lpstr>
      <vt:lpstr>Tendance des risques liés au virus du Nil occidental</vt:lpstr>
      <vt:lpstr>L'Allemagne est en état d'alerte. Le premier cas d'un virus mortel signalé (essanews.com)</vt:lpstr>
      <vt:lpstr>Enquête sur une encéphalite humaine mortelle due au virus de la maladie de Borna 1 en dehors de la zone précédemment connue pour les cas humains, Brandebourg, Allemagne - un rapport de cas | BMC Infectious Diseases | Full Text (biomedcentral.com)</vt:lpstr>
      <vt:lpstr>Enquête sur une encéphalite humaine mortelle due au virus de la maladie de Borna 1 en dehors de la zone précédemment connue pour les cas humains, Brandebourg, Allemagne - un rapport de cas | BMC Infectious Diseases | Full Text (biomedcentral.com)</vt:lpstr>
      <vt:lpstr>Signes cliniques chez le cheval</vt:lpstr>
      <vt:lpstr>La maladie de Borna chez le cheval - ScienceDirect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keywords>, docId:4FC0D8821EC84DADD056CF91BEBF8CD3</cp:keywords>
  <cp:lastModifiedBy>claire su</cp:lastModifiedBy>
  <cp:revision>438</cp:revision>
  <dcterms:created xsi:type="dcterms:W3CDTF">2020-02-07T23:34:08Z</dcterms:created>
  <dcterms:modified xsi:type="dcterms:W3CDTF">2024-01-08T23:11:30Z</dcterms:modified>
</cp:coreProperties>
</file>