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85" r:id="rId3"/>
    <p:sldId id="286" r:id="rId4"/>
    <p:sldId id="287" r:id="rId5"/>
    <p:sldId id="288" r:id="rId6"/>
    <p:sldId id="289" r:id="rId7"/>
    <p:sldId id="280" r:id="rId8"/>
    <p:sldId id="292" r:id="rId9"/>
    <p:sldId id="290" r:id="rId10"/>
    <p:sldId id="291"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80233" autoAdjust="0"/>
  </p:normalViewPr>
  <p:slideViewPr>
    <p:cSldViewPr snapToGrid="0">
      <p:cViewPr varScale="1">
        <p:scale>
          <a:sx n="59" d="100"/>
          <a:sy n="59" d="100"/>
        </p:scale>
        <p:origin x="78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1563A-2958-C837-9345-D3F55E4B8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878C-B700-A182-A434-CE7FA3BDD21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B580A9D-7AD3-4D56-80A6-1266A9FFA646}" type="datetimeFigureOut">
              <a:rPr lang="en-US"/>
              <a:pPr>
                <a:defRPr/>
              </a:pPr>
              <a:t>3/15/2024</a:t>
            </a:fld>
            <a:endParaRPr lang="en-US"/>
          </a:p>
        </p:txBody>
      </p:sp>
      <p:sp>
        <p:nvSpPr>
          <p:cNvPr id="4" name="Slide Image Placeholder 3">
            <a:extLst>
              <a:ext uri="{FF2B5EF4-FFF2-40B4-BE49-F238E27FC236}">
                <a16:creationId xmlns:a16="http://schemas.microsoft.com/office/drawing/2014/main" id="{2CE848B0-02CA-427C-F1DE-64CC5DCD3A1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AD15F4B-B057-35A8-2F49-A02D45F2C4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165D01-17AB-0F7F-B877-BCFA1F04110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D9B5598-7194-E747-2F13-921B118C2B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4FE146A-C3FE-47C4-8DE7-5A563EAB72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uidance/bluetong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lenglish.com/news/2024/02/07/costa-rica-declares-sanitary-emergency-for-animal-parasit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phis.usda.gov/aphis/ourfocus/animalhealth/animal-disease-information/cattle-disease-information/nws"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F66DA91-A9D0-0025-5612-702C91928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2E1AB9-841E-7169-3F32-EE7DC7376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5C81FE2C-B96B-ABFB-0048-AE6614CBA5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FDFA83-7D64-4553-A50A-1877B05F27C2}" type="slidenum">
              <a:rPr lang="en-US" altLang="en-US">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F1894CF-2289-B3D8-0F84-40E386E78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C86B155-68E2-11CA-FCE2-F990C90F1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We’re asking all of our network groups for feedback on whether what is being done for the network is providing value. So just a thumbs up/thumbs down survey.</a:t>
            </a:r>
          </a:p>
          <a:p>
            <a:endParaRPr lang="en-CA" altLang="en-US"/>
          </a:p>
          <a:p>
            <a:r>
              <a:rPr lang="en-CA" altLang="en-US"/>
              <a:t>If you have any feedback on what we could do better, or should stop doing that would be valuable – now or later.  Given our limited resources, we don’t want to put effort into things that don’t have value. </a:t>
            </a:r>
          </a:p>
          <a:p>
            <a:endParaRPr lang="en-CA" altLang="en-US"/>
          </a:p>
        </p:txBody>
      </p:sp>
      <p:sp>
        <p:nvSpPr>
          <p:cNvPr id="4" name="Slide Number Placeholder 3">
            <a:extLst>
              <a:ext uri="{FF2B5EF4-FFF2-40B4-BE49-F238E27FC236}">
                <a16:creationId xmlns:a16="http://schemas.microsoft.com/office/drawing/2014/main" id="{ACC3CDED-14C4-2FF2-18DE-5C291D1206F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5E8C62-CD15-438B-823B-75BB39EBDAE8}"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FD289FE-E0AF-0DCE-476D-E1EA20822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E97BD3C-C1F2-F5CD-652B-5C88C8770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Image shows the BTV-3 situation in the Netherlands as of March 4, 2023</a:t>
            </a:r>
          </a:p>
          <a:p>
            <a:endParaRPr lang="en-CA" altLang="en-US"/>
          </a:p>
          <a:p>
            <a:r>
              <a:rPr lang="en-CA" altLang="en-US"/>
              <a:t>Total ~6918 cases = 5355 PCR positive with 1563 with clinical signs</a:t>
            </a:r>
          </a:p>
          <a:p>
            <a:r>
              <a:rPr lang="en-CA" altLang="en-US"/>
              <a:t>Cases have been reported in both cattle and sheep</a:t>
            </a:r>
          </a:p>
          <a:p>
            <a:endParaRPr lang="en-CA" altLang="en-US"/>
          </a:p>
          <a:p>
            <a:r>
              <a:rPr lang="en-CA" altLang="en-US"/>
              <a:t>There was also a case reported in </a:t>
            </a:r>
            <a:r>
              <a:rPr lang="en-US" altLang="en-US"/>
              <a:t>a 3.5-year-old pregnant </a:t>
            </a:r>
            <a:r>
              <a:rPr lang="en-US" altLang="en-US" u="sng">
                <a:hlinkClick r:id="rId3"/>
              </a:rPr>
              <a:t>dog</a:t>
            </a:r>
            <a:r>
              <a:rPr lang="en-US" altLang="en-US"/>
              <a:t> that lived on a dairy farm with both cattle and sheep, its unclear how the dog became infected;</a:t>
            </a:r>
          </a:p>
          <a:p>
            <a:endParaRPr lang="en-US" altLang="en-US"/>
          </a:p>
          <a:p>
            <a:r>
              <a:rPr lang="en-US" altLang="en-US"/>
              <a:t>BTV infection in dogs is rare and has only been previously reported in pregnant dogs </a:t>
            </a:r>
            <a:endParaRPr lang="en-CA" altLang="en-US"/>
          </a:p>
          <a:p>
            <a:endParaRPr lang="en-CA" altLang="en-US"/>
          </a:p>
          <a:p>
            <a:endParaRPr lang="en-CA" altLang="en-US"/>
          </a:p>
          <a:p>
            <a:r>
              <a:rPr lang="en-US" altLang="en-US"/>
              <a:t>Source of introduction remains unclear </a:t>
            </a:r>
          </a:p>
          <a:p>
            <a:br>
              <a:rPr lang="en-US" altLang="en-US"/>
            </a:br>
            <a:endParaRPr lang="en-CA" altLang="en-US"/>
          </a:p>
          <a:p>
            <a:endParaRPr lang="en-CA" altLang="en-US"/>
          </a:p>
        </p:txBody>
      </p:sp>
      <p:sp>
        <p:nvSpPr>
          <p:cNvPr id="4" name="Slide Number Placeholder 3">
            <a:extLst>
              <a:ext uri="{FF2B5EF4-FFF2-40B4-BE49-F238E27FC236}">
                <a16:creationId xmlns:a16="http://schemas.microsoft.com/office/drawing/2014/main" id="{5D1167A1-48A4-33CE-C85A-DC91FB07D88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026C8E-C986-45FD-98C2-E935C80B9F80}"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2AC9A4D-290B-3AEA-2775-B2BDE0C27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8CC940B-D08A-0CDB-2C82-E71AB1070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From the Netherlands BTV3 has spread to a few other countries, most notable the UK  where is was first reported on Nov 1 in cattle in Kent</a:t>
            </a:r>
          </a:p>
          <a:p>
            <a:endParaRPr lang="en-CA" altLang="en-US"/>
          </a:p>
          <a:p>
            <a:r>
              <a:rPr lang="en-CA" altLang="en-US"/>
              <a:t>Additional cases continue to be reported and as of March 1,  there have been 123 confirmed cases of BTV in </a:t>
            </a:r>
            <a:r>
              <a:rPr lang="en-CA" altLang="en-US">
                <a:hlinkClick r:id="rId3"/>
              </a:rPr>
              <a:t>England</a:t>
            </a:r>
            <a:r>
              <a:rPr lang="en-CA" altLang="en-US"/>
              <a:t> on 73 premises in 4 counties (115 cattle, 7 in sheep)</a:t>
            </a:r>
          </a:p>
          <a:p>
            <a:r>
              <a:rPr lang="en-CA" altLang="en-US"/>
              <a:t>A recent UKHSA report states that - There is still no evidence that BTV is currently circulating in midges in Great Britain, in a seasonally low vector period, so on Feb 19, the temporary control zones in Kent, Norfolk, and parts of Suffolk were lifted</a:t>
            </a:r>
          </a:p>
          <a:p>
            <a:r>
              <a:rPr lang="en-CA" altLang="en-US"/>
              <a:t>Due to the current low vector period (where antibodies are low and test results indicate an older infection), animals that test positive for Bluetongue are not currently being culled. This is due to the lower temperature leading to a reduced risk on onward transmission.</a:t>
            </a:r>
          </a:p>
          <a:p>
            <a:r>
              <a:rPr lang="en-CA" altLang="en-US"/>
              <a:t>UK has tested ~45,000 animals for BTV-3 and only found ~120 positives  None had died and there were no clinical signs of disease in the animals so its quite different from what is happening in the Netherlands with 20% mortality in sheep and ~7,000 or more infected premises</a:t>
            </a:r>
          </a:p>
          <a:p>
            <a:endParaRPr lang="en-CA" altLang="en-US"/>
          </a:p>
          <a:p>
            <a:endParaRPr lang="en-CA" altLang="en-US"/>
          </a:p>
        </p:txBody>
      </p:sp>
      <p:sp>
        <p:nvSpPr>
          <p:cNvPr id="4" name="Slide Number Placeholder 3">
            <a:extLst>
              <a:ext uri="{FF2B5EF4-FFF2-40B4-BE49-F238E27FC236}">
                <a16:creationId xmlns:a16="http://schemas.microsoft.com/office/drawing/2014/main" id="{7357B434-AFCB-EF2C-7E99-E5682D7F835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1764B3-0720-4239-8282-A5A1C8325B97}"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FC91627-80B1-4810-3B5F-B7E1F059E9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4B412AF-A87E-FC94-1725-F92B2F9F2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CA" altLang="en-US"/>
              <a:t>What about any other European Countries? </a:t>
            </a:r>
          </a:p>
          <a:p>
            <a:pPr defTabSz="931863"/>
            <a:endParaRPr lang="en-CA" altLang="en-US"/>
          </a:p>
          <a:p>
            <a:pPr defTabSz="931863"/>
            <a:r>
              <a:rPr lang="en-CA" altLang="en-US"/>
              <a:t>We covered this in the previous network update but just to refresh – </a:t>
            </a:r>
            <a:r>
              <a:rPr lang="en-CA" altLang="en-US" b="1"/>
              <a:t>Belgium</a:t>
            </a:r>
            <a:r>
              <a:rPr lang="en-CA" altLang="en-US"/>
              <a:t> reported its first case of BTV in Sept 2023 in Merksplas, close to border with Netherlands, however they have not reported any additional cases to WOAH, but I recently found a dashboard that shows they have 7 cases reported, with 5 cases in 2023 all in sheep, the two detections in 2024  in cattle</a:t>
            </a:r>
          </a:p>
          <a:p>
            <a:pPr defTabSz="931863"/>
            <a:endParaRPr lang="en-CA" altLang="en-US"/>
          </a:p>
          <a:p>
            <a:pPr defTabSz="931863"/>
            <a:r>
              <a:rPr lang="en-CA" altLang="en-US"/>
              <a:t>Germany – first case reported October 2023 in Kleve(close to border with Netherlands), Germany continues to report cases in both cattle and sheep, as of Feb 29</a:t>
            </a:r>
            <a:r>
              <a:rPr lang="en-CA" altLang="en-US" baseline="30000"/>
              <a:t>th</a:t>
            </a:r>
            <a:r>
              <a:rPr lang="en-CA" altLang="en-US"/>
              <a:t>, 28 outbreaks have been reported and there has been some westward spread in the country</a:t>
            </a:r>
          </a:p>
          <a:p>
            <a:pPr defTabSz="931863"/>
            <a:endParaRPr lang="en-CA" altLang="en-US"/>
          </a:p>
          <a:p>
            <a:pPr defTabSz="931863"/>
            <a:r>
              <a:rPr lang="en-CA" altLang="en-US"/>
              <a:t>So Netherlands, Germany, and Belgium are all reporting due to export, but others in EU are not doing surveillance if they don't have a market that requires it so there are still a lot of unknowns around BTV-3 distribution in Europe.</a:t>
            </a:r>
          </a:p>
          <a:p>
            <a:pPr defTabSz="931863"/>
            <a:endParaRPr lang="en-CA" altLang="en-US"/>
          </a:p>
          <a:p>
            <a:pPr defTabSz="931863"/>
            <a:endParaRPr lang="en-CA" altLang="en-US"/>
          </a:p>
        </p:txBody>
      </p:sp>
      <p:sp>
        <p:nvSpPr>
          <p:cNvPr id="4" name="Slide Number Placeholder 3">
            <a:extLst>
              <a:ext uri="{FF2B5EF4-FFF2-40B4-BE49-F238E27FC236}">
                <a16:creationId xmlns:a16="http://schemas.microsoft.com/office/drawing/2014/main" id="{0313383C-BC39-1CDF-086D-5F67FD5DEE7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8E8404-BEB8-4227-8BD1-F41A411B6978}"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BEC6DA9-82F1-EB34-A940-C0267DD90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720124B-4B80-13BA-B080-7AE1F64F6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Two recent studies on BTV re-assortments, one from Colorado and the other in Florida</a:t>
            </a:r>
          </a:p>
          <a:p>
            <a:endParaRPr lang="en-CA" altLang="en-US"/>
          </a:p>
          <a:p>
            <a:r>
              <a:rPr lang="en-CA" altLang="en-US"/>
              <a:t>Florida - a BTV-2 strain was isolated from a farmed WTD, genome segments shows similarity with BTV strains from Florida and Louisiana</a:t>
            </a:r>
          </a:p>
          <a:p>
            <a:endParaRPr lang="en-CA" altLang="en-US"/>
          </a:p>
          <a:p>
            <a:r>
              <a:rPr lang="en-CA" altLang="en-US"/>
              <a:t>The other was a BTV-6 sequences from a mule deer and sheep in Colorado, nine segments showed greater homology with other strains (3, 10, 11, 13) – isolates likely evolved regionally  as all segments from samples have endemically circulated with the US.</a:t>
            </a:r>
          </a:p>
          <a:p>
            <a:endParaRPr lang="en-CA" altLang="en-US"/>
          </a:p>
          <a:p>
            <a:r>
              <a:rPr lang="en-CA" altLang="en-US"/>
              <a:t>Both studies conclude that there is a need for ongoing surveillance/monitoring to assess prevalence and potential risks posed by different BTV strains, and the use of sequencing to detect regional changes in pathogen genomes</a:t>
            </a:r>
          </a:p>
        </p:txBody>
      </p:sp>
      <p:sp>
        <p:nvSpPr>
          <p:cNvPr id="4" name="Slide Number Placeholder 3">
            <a:extLst>
              <a:ext uri="{FF2B5EF4-FFF2-40B4-BE49-F238E27FC236}">
                <a16:creationId xmlns:a16="http://schemas.microsoft.com/office/drawing/2014/main" id="{2B833504-680B-7458-1D22-E4392806476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B90AE8-5607-4967-80E7-01BF5411483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6D5ABF8-595D-1F96-0625-F3A21E334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EBBB99C-F55C-DDAB-1D82-5B0BC3180B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New World Screwworm has been reported in Costa Rica and Panama</a:t>
            </a:r>
          </a:p>
          <a:p>
            <a:r>
              <a:rPr lang="en-CA" altLang="en-US"/>
              <a:t> - the screwworm in a parasitic fly larva that cause wound myiasis </a:t>
            </a:r>
          </a:p>
          <a:p>
            <a:r>
              <a:rPr lang="en-US" altLang="en-US"/>
              <a:t>In February 2024 – </a:t>
            </a:r>
            <a:r>
              <a:rPr lang="en-US" altLang="en-US" u="sng">
                <a:hlinkClick r:id="rId3"/>
              </a:rPr>
              <a:t>Costa Rica</a:t>
            </a:r>
            <a:r>
              <a:rPr lang="en-US" altLang="en-US"/>
              <a:t> declared a sanitary emergency due to the presence and spread of new world screwworm; 203 cases have been treated in cattle, horses, pigs, sheep, goats and dogs </a:t>
            </a:r>
          </a:p>
          <a:p>
            <a:r>
              <a:rPr lang="en-US" altLang="en-US"/>
              <a:t>March 2024 – </a:t>
            </a:r>
            <a:r>
              <a:rPr lang="en-US" altLang="en-US">
                <a:hlinkClick r:id="rId4"/>
              </a:rPr>
              <a:t>Costa Rica </a:t>
            </a:r>
            <a:r>
              <a:rPr lang="en-US" altLang="en-US"/>
              <a:t>reports 1</a:t>
            </a:r>
            <a:r>
              <a:rPr lang="en-US" altLang="en-US" baseline="30000"/>
              <a:t>st</a:t>
            </a:r>
            <a:r>
              <a:rPr lang="en-US" altLang="en-US"/>
              <a:t> human case in country</a:t>
            </a:r>
          </a:p>
          <a:p>
            <a:r>
              <a:rPr lang="en-US" altLang="en-US"/>
              <a:t>And I believe last week, </a:t>
            </a:r>
            <a:r>
              <a:rPr lang="en-CA" altLang="en-US">
                <a:hlinkClick r:id="rId5"/>
              </a:rPr>
              <a:t>Panama</a:t>
            </a:r>
            <a:r>
              <a:rPr lang="en-CA" altLang="en-US"/>
              <a:t> also reported 2 human cases, along with previous cases in cattle</a:t>
            </a:r>
          </a:p>
          <a:p>
            <a:endParaRPr lang="en-CA" altLang="en-US"/>
          </a:p>
          <a:p>
            <a:r>
              <a:rPr lang="en-CA" altLang="en-US"/>
              <a:t>Now I wasn’t sure if I should include this as I’m not sure its considered a VBD?  It’s a fly a vector spreading its parasitic larva?</a:t>
            </a:r>
          </a:p>
          <a:p>
            <a:endParaRPr lang="en-CA" altLang="en-US"/>
          </a:p>
          <a:p>
            <a:r>
              <a:rPr lang="en-CA" altLang="en-US"/>
              <a:t>USDA-APHIS has it listed under cattle vector borne diseases?</a:t>
            </a:r>
          </a:p>
          <a:p>
            <a:r>
              <a:rPr lang="en-CA" altLang="en-US"/>
              <a:t>In 2016, the United States had a re-emergence of </a:t>
            </a:r>
            <a:r>
              <a:rPr lang="en-CA" altLang="en-US">
                <a:hlinkClick r:id="rId6"/>
              </a:rPr>
              <a:t>New World Screwworm (NWS)</a:t>
            </a:r>
            <a:r>
              <a:rPr lang="en-CA" altLang="en-US"/>
              <a:t> after ~30 years. The larvae were found infesting the endangered key deer in the Florida Keys</a:t>
            </a:r>
          </a:p>
          <a:p>
            <a:endParaRPr lang="en-US" altLang="en-US"/>
          </a:p>
          <a:p>
            <a:r>
              <a:rPr lang="en-US" altLang="en-US"/>
              <a:t>Uruguay is developing a CRISPR gene drive to eradicate the New World screwworm,</a:t>
            </a:r>
            <a:endParaRPr lang="en-CA" altLang="en-US"/>
          </a:p>
        </p:txBody>
      </p:sp>
      <p:sp>
        <p:nvSpPr>
          <p:cNvPr id="4" name="Slide Number Placeholder 3">
            <a:extLst>
              <a:ext uri="{FF2B5EF4-FFF2-40B4-BE49-F238E27FC236}">
                <a16:creationId xmlns:a16="http://schemas.microsoft.com/office/drawing/2014/main" id="{A9C02248-21C7-1F9D-7085-D361946B93B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36E4B3-417E-4D2D-9A2F-B5E9A966EC94}"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10ABE41-28C4-E4D0-4225-90D70A734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65B5579-DC11-9A1F-BA7B-5FB70B194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Libya – 51 outbreaks on total – serotype O since Dec 2023 -  meat prices have also increased due to storm Daniel, which destroyed more than 40% of livestock, and the spread of foot-and-mouth disease,  - as of a recent promed article mentions no vaccination applied</a:t>
            </a:r>
          </a:p>
          <a:p>
            <a:r>
              <a:rPr lang="en-US" altLang="en-US"/>
              <a:t> </a:t>
            </a:r>
          </a:p>
          <a:p>
            <a:r>
              <a:rPr lang="en-US" altLang="en-US"/>
              <a:t>Tunisia – 10 outbreaks of serotype O, - some </a:t>
            </a:r>
            <a:r>
              <a:rPr lang="en-CA" altLang="en-US"/>
              <a:t>i</a:t>
            </a:r>
            <a:r>
              <a:rPr lang="en-US" altLang="en-US"/>
              <a:t>n areas where there has been a delay in implementing vaccination. </a:t>
            </a:r>
          </a:p>
          <a:p>
            <a:endParaRPr lang="en-CA" altLang="en-US"/>
          </a:p>
          <a:p>
            <a:r>
              <a:rPr lang="en-US" altLang="en-US"/>
              <a:t> </a:t>
            </a:r>
          </a:p>
          <a:p>
            <a:r>
              <a:rPr lang="en-US" altLang="en-US"/>
              <a:t>Algeria has reported for the first time FMD serotype SAT-2 in the country. Which has been spreading in the Middle East over the last ~two years. Vaccination programs in surrounding African countries are currently focused on serotypes A and O, and are ineffective against SAT-2. Additionally, due to the upcoming Ramadan period in North Africa, an intensification of animal movement is expected in the area </a:t>
            </a:r>
          </a:p>
          <a:p>
            <a:endParaRPr lang="en-US" altLang="en-US"/>
          </a:p>
          <a:p>
            <a:r>
              <a:rPr lang="en-US" altLang="en-US"/>
              <a:t>Comoros reported and outbreak of SAT-1 in January 2024, </a:t>
            </a:r>
            <a:r>
              <a:rPr lang="en-CA" altLang="en-US"/>
              <a:t> - </a:t>
            </a:r>
            <a:r>
              <a:rPr lang="en-US" altLang="en-US"/>
              <a:t>This is the second time ever that serotype SAT1 is reported in the Comoros, after the outbreak occurred in December 2022, always in Njazídja. </a:t>
            </a:r>
          </a:p>
          <a:p>
            <a:endParaRPr lang="en-CA" altLang="en-US"/>
          </a:p>
        </p:txBody>
      </p:sp>
      <p:sp>
        <p:nvSpPr>
          <p:cNvPr id="4" name="Slide Number Placeholder 3">
            <a:extLst>
              <a:ext uri="{FF2B5EF4-FFF2-40B4-BE49-F238E27FC236}">
                <a16:creationId xmlns:a16="http://schemas.microsoft.com/office/drawing/2014/main" id="{B9AD05E2-3C35-03B4-03AE-952983AFBA3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B7E300-6207-43A7-BAC5-17D31BEE769C}"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71FFBEF-39FF-EF3E-575B-DAAE745C8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E12A293-D48C-FCA7-3F63-18486206E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Michigan has reported that a 4-year-old doe harvested in Benzie County during the 2023 deer hunting season has tested positive for bovine tuberculosis. this is the first bTB-positive wild deer from that county.</a:t>
            </a:r>
          </a:p>
          <a:p>
            <a:r>
              <a:rPr lang="en-CA" altLang="en-US"/>
              <a:t>	</a:t>
            </a:r>
          </a:p>
          <a:p>
            <a:endParaRPr lang="en-US" altLang="en-US"/>
          </a:p>
          <a:p>
            <a:r>
              <a:rPr lang="en-US" altLang="en-US"/>
              <a:t>Bovine TB was identified in free-ranging deer in northern lower Michigan in 1994, with subsequent evidence of transmission to local cattle herds. Between 2002 and 2017, 3 Michigan deer hunters with </a:t>
            </a:r>
            <a:r>
              <a:rPr lang="en-US" altLang="en-US" i="1"/>
              <a:t>M. bovis</a:t>
            </a:r>
            <a:r>
              <a:rPr lang="en-US" altLang="en-US"/>
              <a:t> disease were previously reported. This study looks at an additional 4 human cases linked to the zoonotic transmission from deer, utilizing genomic sequencing to confirm close associations among human, deer and cattle </a:t>
            </a:r>
            <a:r>
              <a:rPr lang="en-US" altLang="en-US" i="1"/>
              <a:t>M. bovis</a:t>
            </a:r>
            <a:r>
              <a:rPr lang="en-US" altLang="en-US"/>
              <a:t> isolates.</a:t>
            </a:r>
            <a:endParaRPr lang="en-CA" altLang="en-US"/>
          </a:p>
        </p:txBody>
      </p:sp>
      <p:sp>
        <p:nvSpPr>
          <p:cNvPr id="4" name="Slide Number Placeholder 3">
            <a:extLst>
              <a:ext uri="{FF2B5EF4-FFF2-40B4-BE49-F238E27FC236}">
                <a16:creationId xmlns:a16="http://schemas.microsoft.com/office/drawing/2014/main" id="{64457F03-5227-24FE-3F14-CA63DCC0E9D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5C5CC6-6CA2-4A5C-9B72-E831C47AE388}"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BFD2081-B8B6-0A80-FA64-125C5E861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3E64A16-C733-CAC6-313A-D4C3FE50A7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0CDD2F17-F3B2-146D-60F5-F3C2F2B7039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5D70F3-ECEA-4DFC-A077-F2E3BDE9D01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9761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1DEBD25-7F16-D7A4-A0C9-4A978CC0B319}"/>
              </a:ext>
            </a:extLst>
          </p:cNvPr>
          <p:cNvSpPr>
            <a:spLocks noGrp="1"/>
          </p:cNvSpPr>
          <p:nvPr>
            <p:ph type="sldNum" sz="quarter" idx="10"/>
          </p:nvPr>
        </p:nvSpPr>
        <p:spPr/>
        <p:txBody>
          <a:bodyPr/>
          <a:lstStyle>
            <a:lvl1pPr>
              <a:defRPr/>
            </a:lvl1pPr>
          </a:lstStyle>
          <a:p>
            <a:fld id="{8A034CAE-2364-4871-BB32-9B62CD421AD0}" type="slidenum">
              <a:rPr lang="en-US" altLang="en-US"/>
              <a:pPr/>
              <a:t>‹#›</a:t>
            </a:fld>
            <a:endParaRPr lang="en-US" altLang="en-US"/>
          </a:p>
        </p:txBody>
      </p:sp>
    </p:spTree>
    <p:extLst>
      <p:ext uri="{BB962C8B-B14F-4D97-AF65-F5344CB8AC3E}">
        <p14:creationId xmlns:p14="http://schemas.microsoft.com/office/powerpoint/2010/main" val="142969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886593E-874D-7E5D-FC69-BD369CDEA52D}"/>
              </a:ext>
            </a:extLst>
          </p:cNvPr>
          <p:cNvSpPr>
            <a:spLocks noGrp="1"/>
          </p:cNvSpPr>
          <p:nvPr>
            <p:ph type="sldNum" sz="quarter" idx="10"/>
          </p:nvPr>
        </p:nvSpPr>
        <p:spPr/>
        <p:txBody>
          <a:bodyPr/>
          <a:lstStyle>
            <a:lvl1pPr>
              <a:defRPr/>
            </a:lvl1pPr>
          </a:lstStyle>
          <a:p>
            <a:fld id="{9D281F33-DD25-42F7-A8A3-3E04D1BDDC5E}" type="slidenum">
              <a:rPr lang="en-US" altLang="en-US"/>
              <a:pPr/>
              <a:t>‹#›</a:t>
            </a:fld>
            <a:endParaRPr lang="en-US" altLang="en-US"/>
          </a:p>
        </p:txBody>
      </p:sp>
    </p:spTree>
    <p:extLst>
      <p:ext uri="{BB962C8B-B14F-4D97-AF65-F5344CB8AC3E}">
        <p14:creationId xmlns:p14="http://schemas.microsoft.com/office/powerpoint/2010/main" val="198343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396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02ED54FB-50AC-2A03-A90A-064910586D2E}"/>
              </a:ext>
            </a:extLst>
          </p:cNvPr>
          <p:cNvSpPr>
            <a:spLocks noGrp="1"/>
          </p:cNvSpPr>
          <p:nvPr>
            <p:ph type="sldNum" sz="quarter" idx="10"/>
          </p:nvPr>
        </p:nvSpPr>
        <p:spPr/>
        <p:txBody>
          <a:bodyPr/>
          <a:lstStyle>
            <a:lvl1pPr>
              <a:defRPr/>
            </a:lvl1pPr>
          </a:lstStyle>
          <a:p>
            <a:fld id="{5C52CDBE-6686-4F29-B1FF-15DA9E8C8608}" type="slidenum">
              <a:rPr lang="en-US" altLang="en-US"/>
              <a:pPr/>
              <a:t>‹#›</a:t>
            </a:fld>
            <a:endParaRPr lang="en-US" altLang="en-US"/>
          </a:p>
        </p:txBody>
      </p:sp>
    </p:spTree>
    <p:extLst>
      <p:ext uri="{BB962C8B-B14F-4D97-AF65-F5344CB8AC3E}">
        <p14:creationId xmlns:p14="http://schemas.microsoft.com/office/powerpoint/2010/main" val="11094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3D9AB6DA-AF2B-A2C4-0906-329F4CA3A8BC}"/>
              </a:ext>
            </a:extLst>
          </p:cNvPr>
          <p:cNvSpPr>
            <a:spLocks noGrp="1"/>
          </p:cNvSpPr>
          <p:nvPr>
            <p:ph type="sldNum" sz="quarter" idx="10"/>
          </p:nvPr>
        </p:nvSpPr>
        <p:spPr/>
        <p:txBody>
          <a:bodyPr/>
          <a:lstStyle>
            <a:lvl1pPr>
              <a:defRPr/>
            </a:lvl1pPr>
          </a:lstStyle>
          <a:p>
            <a:fld id="{AA98480A-92F9-4E93-B1A8-76C68AFDD7AB}" type="slidenum">
              <a:rPr lang="en-US" altLang="en-US"/>
              <a:pPr/>
              <a:t>‹#›</a:t>
            </a:fld>
            <a:endParaRPr lang="en-US" altLang="en-US"/>
          </a:p>
        </p:txBody>
      </p:sp>
    </p:spTree>
    <p:extLst>
      <p:ext uri="{BB962C8B-B14F-4D97-AF65-F5344CB8AC3E}">
        <p14:creationId xmlns:p14="http://schemas.microsoft.com/office/powerpoint/2010/main" val="36703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7FE6D768-E1EB-82D3-21D7-114A545AAC12}"/>
              </a:ext>
            </a:extLst>
          </p:cNvPr>
          <p:cNvSpPr>
            <a:spLocks noGrp="1"/>
          </p:cNvSpPr>
          <p:nvPr>
            <p:ph type="sldNum" sz="quarter" idx="14"/>
          </p:nvPr>
        </p:nvSpPr>
        <p:spPr/>
        <p:txBody>
          <a:bodyPr/>
          <a:lstStyle>
            <a:lvl1pPr>
              <a:defRPr/>
            </a:lvl1pPr>
          </a:lstStyle>
          <a:p>
            <a:fld id="{A077CC94-F63F-4F3E-A665-0BAE7A5E909F}" type="slidenum">
              <a:rPr lang="en-US" altLang="en-US"/>
              <a:pPr/>
              <a:t>‹#›</a:t>
            </a:fld>
            <a:endParaRPr lang="en-US" altLang="en-US"/>
          </a:p>
        </p:txBody>
      </p:sp>
    </p:spTree>
    <p:extLst>
      <p:ext uri="{BB962C8B-B14F-4D97-AF65-F5344CB8AC3E}">
        <p14:creationId xmlns:p14="http://schemas.microsoft.com/office/powerpoint/2010/main" val="26491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399EBAFE-E81B-B77E-077D-CE96B6EC9684}"/>
              </a:ext>
            </a:extLst>
          </p:cNvPr>
          <p:cNvSpPr>
            <a:spLocks noGrp="1"/>
          </p:cNvSpPr>
          <p:nvPr>
            <p:ph type="sldNum" sz="quarter" idx="15"/>
          </p:nvPr>
        </p:nvSpPr>
        <p:spPr/>
        <p:txBody>
          <a:bodyPr/>
          <a:lstStyle>
            <a:lvl1pPr>
              <a:defRPr/>
            </a:lvl1pPr>
          </a:lstStyle>
          <a:p>
            <a:fld id="{0CC68105-2998-4D32-8789-D5424F159DD2}" type="slidenum">
              <a:rPr lang="en-US" altLang="en-US"/>
              <a:pPr/>
              <a:t>‹#›</a:t>
            </a:fld>
            <a:endParaRPr lang="en-US" altLang="en-US"/>
          </a:p>
        </p:txBody>
      </p:sp>
    </p:spTree>
    <p:extLst>
      <p:ext uri="{BB962C8B-B14F-4D97-AF65-F5344CB8AC3E}">
        <p14:creationId xmlns:p14="http://schemas.microsoft.com/office/powerpoint/2010/main" val="31260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6B4990F-61CF-68E1-CAD6-D4FFE0281844}"/>
              </a:ext>
            </a:extLst>
          </p:cNvPr>
          <p:cNvSpPr>
            <a:spLocks noGrp="1"/>
          </p:cNvSpPr>
          <p:nvPr>
            <p:ph type="sldNum" sz="quarter" idx="10"/>
          </p:nvPr>
        </p:nvSpPr>
        <p:spPr/>
        <p:txBody>
          <a:bodyPr/>
          <a:lstStyle>
            <a:lvl1pPr>
              <a:defRPr/>
            </a:lvl1pPr>
          </a:lstStyle>
          <a:p>
            <a:fld id="{EEAC6600-D088-4F4E-B3CB-1F4952ABFDA7}" type="slidenum">
              <a:rPr lang="en-US" altLang="en-US"/>
              <a:pPr/>
              <a:t>‹#›</a:t>
            </a:fld>
            <a:endParaRPr lang="en-US" altLang="en-US"/>
          </a:p>
        </p:txBody>
      </p:sp>
    </p:spTree>
    <p:extLst>
      <p:ext uri="{BB962C8B-B14F-4D97-AF65-F5344CB8AC3E}">
        <p14:creationId xmlns:p14="http://schemas.microsoft.com/office/powerpoint/2010/main" val="5514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F8E57B48-1EC8-264E-6A6F-89023DFA1D61}"/>
              </a:ext>
            </a:extLst>
          </p:cNvPr>
          <p:cNvSpPr>
            <a:spLocks noGrp="1"/>
          </p:cNvSpPr>
          <p:nvPr>
            <p:ph type="sldNum" sz="quarter" idx="10"/>
          </p:nvPr>
        </p:nvSpPr>
        <p:spPr/>
        <p:txBody>
          <a:bodyPr/>
          <a:lstStyle>
            <a:lvl1pPr>
              <a:defRPr/>
            </a:lvl1pPr>
          </a:lstStyle>
          <a:p>
            <a:fld id="{F1A3C811-1D6D-410D-ACF1-5BE888C97C85}" type="slidenum">
              <a:rPr lang="en-US" altLang="en-US"/>
              <a:pPr/>
              <a:t>‹#›</a:t>
            </a:fld>
            <a:endParaRPr lang="en-US" altLang="en-US"/>
          </a:p>
        </p:txBody>
      </p:sp>
    </p:spTree>
    <p:extLst>
      <p:ext uri="{BB962C8B-B14F-4D97-AF65-F5344CB8AC3E}">
        <p14:creationId xmlns:p14="http://schemas.microsoft.com/office/powerpoint/2010/main" val="73813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CCFB85E5-86EE-49BC-0168-7827647D6AEF}"/>
              </a:ext>
            </a:extLst>
          </p:cNvPr>
          <p:cNvSpPr>
            <a:spLocks noGrp="1"/>
          </p:cNvSpPr>
          <p:nvPr>
            <p:ph type="sldNum" sz="quarter" idx="10"/>
          </p:nvPr>
        </p:nvSpPr>
        <p:spPr/>
        <p:txBody>
          <a:bodyPr/>
          <a:lstStyle>
            <a:lvl1pPr>
              <a:defRPr/>
            </a:lvl1pPr>
          </a:lstStyle>
          <a:p>
            <a:fld id="{3958E939-E029-4C5C-8EC2-F59FA27B6A63}" type="slidenum">
              <a:rPr lang="en-US" altLang="en-US"/>
              <a:pPr/>
              <a:t>‹#›</a:t>
            </a:fld>
            <a:endParaRPr lang="en-US" altLang="en-US"/>
          </a:p>
        </p:txBody>
      </p:sp>
    </p:spTree>
    <p:extLst>
      <p:ext uri="{BB962C8B-B14F-4D97-AF65-F5344CB8AC3E}">
        <p14:creationId xmlns:p14="http://schemas.microsoft.com/office/powerpoint/2010/main" val="139546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AF216A-BE1C-E2D5-A85F-7E12715A50C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33950F8-B0E9-6230-782B-788B8E04F48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A125B8-FB73-0971-DBD2-CFCE8BCDC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E48ABF-ADD6-479F-A7F2-6B1FB71DEEA1}" type="datetime1">
              <a:rPr lang="en-US"/>
              <a:pPr>
                <a:defRPr/>
              </a:pPr>
              <a:t>3/15/2024</a:t>
            </a:fld>
            <a:endParaRPr lang="en-US"/>
          </a:p>
        </p:txBody>
      </p:sp>
      <p:sp>
        <p:nvSpPr>
          <p:cNvPr id="5" name="Footer Placeholder 4">
            <a:extLst>
              <a:ext uri="{FF2B5EF4-FFF2-40B4-BE49-F238E27FC236}">
                <a16:creationId xmlns:a16="http://schemas.microsoft.com/office/drawing/2014/main" id="{F7A91B85-566D-66BB-9C2D-6B4AECE51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4C02C40-2777-1A36-857B-17950FCAF88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D57F5C1-7F16-4729-BD90-658DD6C4CF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265"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fli.de/en/news/short-messages/short-message/first-outbreak-of-bluetongue-serotype-3-in-germany-confirmed/" TargetMode="External"/><Relationship Id="rId5" Type="http://schemas.openxmlformats.org/officeDocument/2006/relationships/hyperlink" Target="https://wahis.woah.org/#/in-review/5306" TargetMode="External"/><Relationship Id="rId4" Type="http://schemas.openxmlformats.org/officeDocument/2006/relationships/hyperlink" Target="https://moriskin.sciensano.be/shiny/bluetong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381829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sciencedirect.com/science/article/pii/S0378113523002985?via%3Dihub"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lenglish.com/news/2024/02/07/costa-rica-declares-sanitary-emergency-for-animal-parasites/" TargetMode="External"/><Relationship Id="rId7" Type="http://schemas.openxmlformats.org/officeDocument/2006/relationships/hyperlink" Target="https://www.ars.usda.gov/oc/images/photos/k7576-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freethink.com/science/screwworm-gene-drive"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ig333.com/latest_swine_news/increased-risk-of-foot-and-mouth-disease-entry-into-europe_2004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ahis.woah.org/#/in-review/503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cademic.oup.com/cid/advance-article/doi/10.1093/cid/ciae009/751702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9and10news.com/2024/02/01/first-deer-to-test-positive-for-bovine-tuberculosis-in-benzie-co-harvested-in-2023/" TargetMode="External"/><Relationship Id="rId4" Type="http://schemas.openxmlformats.org/officeDocument/2006/relationships/hyperlink" Target="https://inspection.canada.ca/animal-health/terrestrial-animals/diseases/reportable/bovine-tuberculosis/saskatchewan-2023/status/eng/1689254193235/168925419370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38194859/" TargetMode="External"/><Relationship Id="rId7" Type="http://schemas.openxmlformats.org/officeDocument/2006/relationships/hyperlink" Target="https://www.nature.com/articles/s41598-024-53774-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sciendo.com/article/10.2478/macvetrev-2023-0029" TargetMode="External"/><Relationship Id="rId5" Type="http://schemas.openxmlformats.org/officeDocument/2006/relationships/hyperlink" Target="https://www.mdpi.com/1999-4915/15/12/2433" TargetMode="External"/><Relationship Id="rId4" Type="http://schemas.openxmlformats.org/officeDocument/2006/relationships/hyperlink" Target="https://www.mdpi.com/2306-7381/10/11/6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E57D71-4570-B083-B7E7-4CACE9E3944A}"/>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99EC9155-1FDF-DB2E-6A01-88104AD55A3D}"/>
              </a:ext>
            </a:extLst>
          </p:cNvPr>
          <p:cNvSpPr>
            <a:spLocks noGrp="1"/>
          </p:cNvSpPr>
          <p:nvPr>
            <p:ph type="subTitle" idx="1"/>
          </p:nvPr>
        </p:nvSpPr>
        <p:spPr>
          <a:xfrm>
            <a:off x="3048000" y="3101975"/>
            <a:ext cx="9144000" cy="1123950"/>
          </a:xfrm>
        </p:spPr>
        <p:txBody>
          <a:bodyPr/>
          <a:lstStyle/>
          <a:p>
            <a:pPr eaLnBrk="1" hangingPunct="1"/>
            <a:r>
              <a:rPr lang="en-CA" altLang="en-US"/>
              <a:t>CEZD – CAHSS Bovine Network Update</a:t>
            </a:r>
          </a:p>
          <a:p>
            <a:pPr eaLnBrk="1" hangingPunct="1"/>
            <a:r>
              <a:rPr lang="en-CA" altLang="en-US"/>
              <a:t>15 March 2024</a:t>
            </a:r>
          </a:p>
        </p:txBody>
      </p:sp>
      <p:sp>
        <p:nvSpPr>
          <p:cNvPr id="14340" name="Slide Number Placeholder 3">
            <a:extLst>
              <a:ext uri="{FF2B5EF4-FFF2-40B4-BE49-F238E27FC236}">
                <a16:creationId xmlns:a16="http://schemas.microsoft.com/office/drawing/2014/main" id="{2D8D6F05-5CCD-E109-45C2-8ABB5FB8E174}"/>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891EB62-E66C-4CF9-8E6D-528D549FBDF4}" type="slidenum">
              <a:rPr lang="en-US" altLang="en-US" sz="1200">
                <a:solidFill>
                  <a:srgbClr val="898989"/>
                </a:solidFill>
              </a:rPr>
              <a:pPr>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C395C93A-D75A-CB05-F898-B96CAC2E0CEE}"/>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AC9A-B3AE-BF15-5C48-619B521D5297}"/>
              </a:ext>
            </a:extLst>
          </p:cNvPr>
          <p:cNvSpPr>
            <a:spLocks noGrp="1"/>
          </p:cNvSpPr>
          <p:nvPr>
            <p:ph type="title"/>
          </p:nvPr>
        </p:nvSpPr>
        <p:spPr/>
        <p:txBody>
          <a:bodyPr/>
          <a:lstStyle/>
          <a:p>
            <a:pPr>
              <a:defRPr/>
            </a:pPr>
            <a:r>
              <a:rPr lang="en-CA" dirty="0"/>
              <a:t>Survey of Network Groups</a:t>
            </a:r>
          </a:p>
        </p:txBody>
      </p:sp>
      <p:sp>
        <p:nvSpPr>
          <p:cNvPr id="32771" name="Content Placeholder 4">
            <a:extLst>
              <a:ext uri="{FF2B5EF4-FFF2-40B4-BE49-F238E27FC236}">
                <a16:creationId xmlns:a16="http://schemas.microsoft.com/office/drawing/2014/main" id="{1E7FA64E-87CC-C213-30AE-6FEE82240185}"/>
              </a:ext>
            </a:extLst>
          </p:cNvPr>
          <p:cNvSpPr>
            <a:spLocks noGrp="1"/>
          </p:cNvSpPr>
          <p:nvPr>
            <p:ph sz="half" idx="1"/>
          </p:nvPr>
        </p:nvSpPr>
        <p:spPr/>
        <p:txBody>
          <a:bodyPr/>
          <a:lstStyle/>
          <a:p>
            <a:r>
              <a:rPr lang="en-CA" altLang="en-US"/>
              <a:t>Are CEZD quarterly reports providing value?</a:t>
            </a:r>
          </a:p>
          <a:p>
            <a:endParaRPr lang="en-CA" altLang="en-US"/>
          </a:p>
          <a:p>
            <a:endParaRPr lang="en-CA" altLang="en-US"/>
          </a:p>
          <a:p>
            <a:endParaRPr lang="en-CA" altLang="en-US"/>
          </a:p>
          <a:p>
            <a:endParaRPr lang="en-CA" altLang="en-US"/>
          </a:p>
          <a:p>
            <a:endParaRPr lang="en-CA" altLang="en-US"/>
          </a:p>
          <a:p>
            <a:endParaRPr lang="en-CA" altLang="en-US"/>
          </a:p>
          <a:p>
            <a:endParaRPr lang="en-CA" altLang="en-US"/>
          </a:p>
        </p:txBody>
      </p:sp>
      <p:sp>
        <p:nvSpPr>
          <p:cNvPr id="32772" name="Content Placeholder 5">
            <a:extLst>
              <a:ext uri="{FF2B5EF4-FFF2-40B4-BE49-F238E27FC236}">
                <a16:creationId xmlns:a16="http://schemas.microsoft.com/office/drawing/2014/main" id="{06134BD8-BFB1-C59E-FBFF-2325DFFDA807}"/>
              </a:ext>
            </a:extLst>
          </p:cNvPr>
          <p:cNvSpPr>
            <a:spLocks noGrp="1"/>
          </p:cNvSpPr>
          <p:nvPr>
            <p:ph sz="half" idx="2"/>
          </p:nvPr>
        </p:nvSpPr>
        <p:spPr/>
        <p:txBody>
          <a:bodyPr/>
          <a:lstStyle/>
          <a:p>
            <a:r>
              <a:rPr lang="en-CA" altLang="en-US"/>
              <a:t>Anything we can do better?</a:t>
            </a:r>
          </a:p>
          <a:p>
            <a:r>
              <a:rPr lang="en-CA" altLang="en-US"/>
              <a:t>Anything we should stop doing?</a:t>
            </a:r>
          </a:p>
          <a:p>
            <a:endParaRPr lang="en-CA" altLang="en-US"/>
          </a:p>
          <a:p>
            <a:endParaRPr lang="en-CA" altLang="en-US"/>
          </a:p>
          <a:p>
            <a:endParaRPr lang="en-CA" altLang="en-US"/>
          </a:p>
          <a:p>
            <a:endParaRPr lang="en-CA" altLang="en-US"/>
          </a:p>
          <a:p>
            <a:endParaRPr lang="en-CA" altLang="en-US"/>
          </a:p>
        </p:txBody>
      </p:sp>
      <p:pic>
        <p:nvPicPr>
          <p:cNvPr id="32773" name="Picture 7">
            <a:extLst>
              <a:ext uri="{FF2B5EF4-FFF2-40B4-BE49-F238E27FC236}">
                <a16:creationId xmlns:a16="http://schemas.microsoft.com/office/drawing/2014/main" id="{CA93E629-3B42-3494-ADE9-161F5D25DA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35226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a:extLst>
              <a:ext uri="{FF2B5EF4-FFF2-40B4-BE49-F238E27FC236}">
                <a16:creationId xmlns:a16="http://schemas.microsoft.com/office/drawing/2014/main" id="{44834610-B3D2-997E-091D-51E93AC5AA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0099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a:extLst>
              <a:ext uri="{FF2B5EF4-FFF2-40B4-BE49-F238E27FC236}">
                <a16:creationId xmlns:a16="http://schemas.microsoft.com/office/drawing/2014/main" id="{BBB4F64C-63B0-A31C-ACD0-6FC6A3DF7B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4425" y="2979738"/>
            <a:ext cx="2454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F1138-D30F-B055-B8D4-B9D5FCC95FA0}"/>
              </a:ext>
            </a:extLst>
          </p:cNvPr>
          <p:cNvSpPr>
            <a:spLocks noGrp="1"/>
          </p:cNvSpPr>
          <p:nvPr>
            <p:ph type="title"/>
          </p:nvPr>
        </p:nvSpPr>
        <p:spPr>
          <a:xfrm>
            <a:off x="304800" y="23813"/>
            <a:ext cx="10515600" cy="1325562"/>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1DC11D3A-6629-CC26-6683-833B468C989C}"/>
              </a:ext>
            </a:extLst>
          </p:cNvPr>
          <p:cNvSpPr>
            <a:spLocks noGrp="1"/>
          </p:cNvSpPr>
          <p:nvPr>
            <p:ph sz="half" idx="1"/>
          </p:nvPr>
        </p:nvSpPr>
        <p:spPr>
          <a:xfrm>
            <a:off x="647700" y="965200"/>
            <a:ext cx="6165850" cy="5892800"/>
          </a:xfrm>
        </p:spPr>
        <p:txBody>
          <a:bodyPr/>
          <a:lstStyle/>
          <a:p>
            <a:pPr marL="0" indent="0">
              <a:buFont typeface="Arial" panose="020B0604020202020204" pitchFamily="34" charset="0"/>
              <a:buNone/>
              <a:defRPr/>
            </a:pPr>
            <a:r>
              <a:rPr lang="en-CA" altLang="en-US" b="1" dirty="0"/>
              <a:t>Netherlands</a:t>
            </a:r>
          </a:p>
          <a:p>
            <a:pPr>
              <a:defRPr/>
            </a:pPr>
            <a:r>
              <a:rPr lang="en-CA" altLang="en-US" dirty="0"/>
              <a:t>Initial cases reported end of Sept 2023</a:t>
            </a:r>
          </a:p>
          <a:p>
            <a:pPr>
              <a:defRPr/>
            </a:pPr>
            <a:r>
              <a:rPr lang="en-CA" altLang="en-US" dirty="0"/>
              <a:t>Serotype 3 </a:t>
            </a:r>
          </a:p>
          <a:p>
            <a:pPr>
              <a:defRPr/>
            </a:pPr>
            <a:r>
              <a:rPr lang="en-CA" altLang="en-US" dirty="0"/>
              <a:t>Most </a:t>
            </a:r>
            <a:r>
              <a:rPr lang="en-CA" altLang="en-US" dirty="0">
                <a:hlinkClick r:id="rId3"/>
              </a:rPr>
              <a:t>recent reports</a:t>
            </a:r>
            <a:endParaRPr lang="en-CA" altLang="en-US" dirty="0"/>
          </a:p>
          <a:p>
            <a:pPr lvl="1">
              <a:defRPr/>
            </a:pPr>
            <a:r>
              <a:rPr lang="en-CA" altLang="en-US" dirty="0"/>
              <a:t>PCR positives - 5355</a:t>
            </a:r>
          </a:p>
          <a:p>
            <a:pPr lvl="1">
              <a:defRPr/>
            </a:pPr>
            <a:r>
              <a:rPr lang="en-CA" altLang="en-US" dirty="0"/>
              <a:t>Clinically positive - 1563 (no PCR)</a:t>
            </a:r>
          </a:p>
          <a:p>
            <a:pPr>
              <a:defRPr/>
            </a:pPr>
            <a:r>
              <a:rPr lang="en-CA" altLang="en-US" dirty="0"/>
              <a:t>Cases in cattle and sheep</a:t>
            </a:r>
          </a:p>
          <a:p>
            <a:pPr>
              <a:defRPr/>
            </a:pPr>
            <a:r>
              <a:rPr lang="en-CA" altLang="en-US" dirty="0"/>
              <a:t>Rare case: 3.5 year old pregnant </a:t>
            </a:r>
            <a:r>
              <a:rPr lang="en-CA" altLang="en-US" dirty="0">
                <a:hlinkClick r:id="rId4"/>
              </a:rPr>
              <a:t>dog</a:t>
            </a:r>
            <a:r>
              <a:rPr lang="en-CA" altLang="en-US" dirty="0"/>
              <a:t> also tested positive</a:t>
            </a:r>
          </a:p>
          <a:p>
            <a:pPr lvl="1">
              <a:defRPr/>
            </a:pPr>
            <a:r>
              <a:rPr lang="en-CA" altLang="en-US" dirty="0"/>
              <a:t>Lived on a dairy farm with both cattle/sheep</a:t>
            </a:r>
          </a:p>
          <a:p>
            <a:pPr>
              <a:defRPr/>
            </a:pPr>
            <a:r>
              <a:rPr lang="en-CA" altLang="en-US" dirty="0"/>
              <a:t>Source of introduction remains unclear</a:t>
            </a:r>
          </a:p>
          <a:p>
            <a:pPr lvl="1">
              <a:defRPr/>
            </a:pPr>
            <a:endParaRPr lang="en-CA" altLang="en-US" dirty="0"/>
          </a:p>
        </p:txBody>
      </p:sp>
      <p:pic>
        <p:nvPicPr>
          <p:cNvPr id="16388" name="Picture 1">
            <a:extLst>
              <a:ext uri="{FF2B5EF4-FFF2-40B4-BE49-F238E27FC236}">
                <a16:creationId xmlns:a16="http://schemas.microsoft.com/office/drawing/2014/main" id="{0734FA63-E307-FBFC-E733-5A2E08FC5A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304800"/>
            <a:ext cx="5045075" cy="63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DA914-B762-5A28-0D2D-C4B89324582C}"/>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6" name="Content Placeholder 9">
            <a:extLst>
              <a:ext uri="{FF2B5EF4-FFF2-40B4-BE49-F238E27FC236}">
                <a16:creationId xmlns:a16="http://schemas.microsoft.com/office/drawing/2014/main" id="{A5FF76C1-1E69-A142-0462-7A25B8D28EBB}"/>
              </a:ext>
            </a:extLst>
          </p:cNvPr>
          <p:cNvSpPr>
            <a:spLocks noGrp="1"/>
          </p:cNvSpPr>
          <p:nvPr>
            <p:ph sz="half" idx="1"/>
          </p:nvPr>
        </p:nvSpPr>
        <p:spPr>
          <a:xfrm>
            <a:off x="487363" y="1081088"/>
            <a:ext cx="11628437" cy="5186362"/>
          </a:xfrm>
        </p:spPr>
        <p:txBody>
          <a:bodyPr/>
          <a:lstStyle/>
          <a:p>
            <a:pPr marL="0" indent="0">
              <a:buFont typeface="Arial" panose="020B0604020202020204" pitchFamily="34" charset="0"/>
              <a:buNone/>
              <a:defRPr/>
            </a:pPr>
            <a:r>
              <a:rPr lang="en-CA" altLang="en-US" b="1" dirty="0"/>
              <a:t>UK</a:t>
            </a:r>
            <a:endParaRPr lang="en-CA" altLang="en-US" dirty="0"/>
          </a:p>
          <a:p>
            <a:pPr>
              <a:defRPr/>
            </a:pPr>
            <a:r>
              <a:rPr lang="en-CA" altLang="en-US" dirty="0"/>
              <a:t>Early Nov, 1</a:t>
            </a:r>
            <a:r>
              <a:rPr lang="en-CA" altLang="en-US" baseline="30000" dirty="0"/>
              <a:t>st</a:t>
            </a:r>
            <a:r>
              <a:rPr lang="en-CA" altLang="en-US" dirty="0"/>
              <a:t> cases of BTV serotype 3 in cattle in </a:t>
            </a:r>
            <a:r>
              <a:rPr lang="en-CA" altLang="en-US" dirty="0">
                <a:hlinkClick r:id="rId3"/>
              </a:rPr>
              <a:t>Kent</a:t>
            </a:r>
            <a:endParaRPr lang="en-CA" altLang="en-US" dirty="0"/>
          </a:p>
          <a:p>
            <a:pPr>
              <a:defRPr/>
            </a:pPr>
            <a:r>
              <a:rPr lang="en-CA" altLang="en-US" dirty="0"/>
              <a:t>Additional cases then continued to be reported</a:t>
            </a:r>
          </a:p>
          <a:p>
            <a:pPr>
              <a:defRPr/>
            </a:pPr>
            <a:r>
              <a:rPr lang="en-US" altLang="en-US" dirty="0"/>
              <a:t>As of March 1, </a:t>
            </a:r>
            <a:r>
              <a:rPr lang="en-CA" altLang="en-US" dirty="0"/>
              <a:t>t</a:t>
            </a:r>
            <a:r>
              <a:rPr lang="en-CA" dirty="0"/>
              <a:t>here have been 123 confirmed cases of BTV in </a:t>
            </a:r>
            <a:r>
              <a:rPr lang="en-CA" dirty="0">
                <a:hlinkClick r:id="rId4"/>
              </a:rPr>
              <a:t>England</a:t>
            </a:r>
            <a:r>
              <a:rPr lang="en-CA" dirty="0"/>
              <a:t> on 73 premises in 4 counties</a:t>
            </a:r>
          </a:p>
          <a:p>
            <a:pPr lvl="1">
              <a:defRPr/>
            </a:pPr>
            <a:r>
              <a:rPr lang="en-CA" dirty="0"/>
              <a:t>116 cases in cattle, 7 cases in sheep </a:t>
            </a:r>
          </a:p>
          <a:p>
            <a:pPr lvl="1">
              <a:defRPr/>
            </a:pPr>
            <a:r>
              <a:rPr lang="en-CA" dirty="0"/>
              <a:t>BTV serotype-3 has been found in Kent, Suffolk, Norfolk</a:t>
            </a:r>
          </a:p>
          <a:p>
            <a:pPr>
              <a:defRPr/>
            </a:pPr>
            <a:r>
              <a:rPr lang="en-CA" dirty="0"/>
              <a:t>There is still no evidence that BTV is currently circulating in midges in Great Britain, seasonally low vector period</a:t>
            </a:r>
          </a:p>
          <a:p>
            <a:pPr>
              <a:defRPr/>
            </a:pPr>
            <a:r>
              <a:rPr lang="en-CA" altLang="en-US" dirty="0"/>
              <a:t>On Feb 19, temporary control zones in </a:t>
            </a:r>
            <a:r>
              <a:rPr lang="en-CA" dirty="0"/>
              <a:t>Kent, Norfolk, and parts of Suffolk lifted</a:t>
            </a:r>
          </a:p>
          <a:p>
            <a:pPr>
              <a:defRPr/>
            </a:pPr>
            <a:endParaRPr lang="en-CA" altLang="en-US" dirty="0"/>
          </a:p>
        </p:txBody>
      </p:sp>
      <p:sp>
        <p:nvSpPr>
          <p:cNvPr id="18436" name="Rectangle 2">
            <a:extLst>
              <a:ext uri="{FF2B5EF4-FFF2-40B4-BE49-F238E27FC236}">
                <a16:creationId xmlns:a16="http://schemas.microsoft.com/office/drawing/2014/main" id="{F0003FDC-4FD4-EB26-2C13-ABA3EEBB522A}"/>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0603B-18AD-FE4B-4664-58D24603F3DD}"/>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242441E2-591E-EEBB-0DC9-5E06FF6B9608}"/>
              </a:ext>
            </a:extLst>
          </p:cNvPr>
          <p:cNvSpPr>
            <a:spLocks noGrp="1"/>
          </p:cNvSpPr>
          <p:nvPr>
            <p:ph sz="half" idx="1"/>
          </p:nvPr>
        </p:nvSpPr>
        <p:spPr>
          <a:xfrm>
            <a:off x="596900" y="995363"/>
            <a:ext cx="12433300" cy="5205412"/>
          </a:xfrm>
        </p:spPr>
        <p:txBody>
          <a:bodyPr/>
          <a:lstStyle/>
          <a:p>
            <a:pPr marL="0" indent="0">
              <a:buFont typeface="Arial" panose="020B0604020202020204" pitchFamily="34" charset="0"/>
              <a:buNone/>
              <a:defRPr/>
            </a:pPr>
            <a:r>
              <a:rPr lang="en-CA" altLang="en-US" b="1" dirty="0">
                <a:hlinkClick r:id="rId3"/>
              </a:rPr>
              <a:t>Belgium</a:t>
            </a:r>
            <a:endParaRPr lang="en-CA" altLang="en-US" dirty="0"/>
          </a:p>
          <a:p>
            <a:pPr>
              <a:defRPr/>
            </a:pPr>
            <a:r>
              <a:rPr lang="en-CA" altLang="en-US" dirty="0"/>
              <a:t>End of Sept, 1</a:t>
            </a:r>
            <a:r>
              <a:rPr lang="en-CA" altLang="en-US" baseline="30000" dirty="0"/>
              <a:t>st</a:t>
            </a:r>
            <a:r>
              <a:rPr lang="en-CA" altLang="en-US" dirty="0"/>
              <a:t> case of BTV serotype 3 in sheep in </a:t>
            </a:r>
            <a:r>
              <a:rPr lang="en-CA" altLang="en-US" dirty="0" err="1">
                <a:hlinkClick r:id="rId3"/>
              </a:rPr>
              <a:t>Merksplas</a:t>
            </a:r>
            <a:endParaRPr lang="en-CA" altLang="en-US" dirty="0"/>
          </a:p>
          <a:p>
            <a:pPr>
              <a:defRPr/>
            </a:pPr>
            <a:r>
              <a:rPr lang="en-CA" altLang="en-US" dirty="0"/>
              <a:t>Close to border with Netherlands</a:t>
            </a:r>
          </a:p>
          <a:p>
            <a:pPr>
              <a:defRPr/>
            </a:pPr>
            <a:r>
              <a:rPr lang="en-CA" altLang="en-US" dirty="0"/>
              <a:t>No additional cases reported to WOAH, but a total of 7 on </a:t>
            </a:r>
            <a:r>
              <a:rPr lang="en-CA" altLang="en-US" dirty="0">
                <a:hlinkClick r:id="rId4"/>
              </a:rPr>
              <a:t>dashboard</a:t>
            </a:r>
            <a:endParaRPr lang="en-CA" altLang="en-US" b="1" dirty="0"/>
          </a:p>
          <a:p>
            <a:pPr marL="0" indent="0">
              <a:buFont typeface="Arial" panose="020B0604020202020204" pitchFamily="34" charset="0"/>
              <a:buNone/>
              <a:defRPr/>
            </a:pPr>
            <a:r>
              <a:rPr lang="en-CA" altLang="en-US" b="1" dirty="0">
                <a:hlinkClick r:id="rId5"/>
              </a:rPr>
              <a:t>Germany</a:t>
            </a:r>
            <a:endParaRPr lang="en-CA" altLang="en-US" b="1" dirty="0"/>
          </a:p>
          <a:p>
            <a:pPr>
              <a:defRPr/>
            </a:pPr>
            <a:r>
              <a:rPr lang="en-CA" altLang="en-US" dirty="0"/>
              <a:t>Early Oct, 1</a:t>
            </a:r>
            <a:r>
              <a:rPr lang="en-CA" altLang="en-US" baseline="30000" dirty="0"/>
              <a:t>st</a:t>
            </a:r>
            <a:r>
              <a:rPr lang="en-CA" altLang="en-US" dirty="0"/>
              <a:t> cases of BTV serotype 3 in </a:t>
            </a:r>
            <a:r>
              <a:rPr lang="en-CA" altLang="en-US" dirty="0">
                <a:hlinkClick r:id="rId6"/>
              </a:rPr>
              <a:t>Kleve</a:t>
            </a:r>
            <a:endParaRPr lang="en-CA" altLang="en-US" dirty="0"/>
          </a:p>
          <a:p>
            <a:pPr>
              <a:defRPr/>
            </a:pPr>
            <a:r>
              <a:rPr lang="en-CA" altLang="en-US" dirty="0"/>
              <a:t>Close to border with Netherlands</a:t>
            </a:r>
          </a:p>
          <a:p>
            <a:pPr>
              <a:defRPr/>
            </a:pPr>
            <a:r>
              <a:rPr lang="en-CA" altLang="en-US" dirty="0"/>
              <a:t>Cases in both cattle and sheep</a:t>
            </a:r>
          </a:p>
          <a:p>
            <a:pPr>
              <a:defRPr/>
            </a:pPr>
            <a:r>
              <a:rPr lang="en-CA" altLang="en-US" dirty="0"/>
              <a:t>As of Feb 29</a:t>
            </a:r>
            <a:r>
              <a:rPr lang="en-CA" altLang="en-US" baseline="30000" dirty="0"/>
              <a:t>th</a:t>
            </a:r>
            <a:r>
              <a:rPr lang="en-CA" altLang="en-US" dirty="0"/>
              <a:t>, 28 outbreaks reported</a:t>
            </a:r>
          </a:p>
          <a:p>
            <a:pPr>
              <a:defRPr/>
            </a:pPr>
            <a:r>
              <a:rPr lang="en-CA" altLang="en-US" dirty="0"/>
              <a:t>Westward spread</a:t>
            </a:r>
          </a:p>
        </p:txBody>
      </p:sp>
      <p:sp>
        <p:nvSpPr>
          <p:cNvPr id="20484" name="Rectangle 2">
            <a:extLst>
              <a:ext uri="{FF2B5EF4-FFF2-40B4-BE49-F238E27FC236}">
                <a16:creationId xmlns:a16="http://schemas.microsoft.com/office/drawing/2014/main" id="{27D81DE0-7F95-AA2F-49E5-8192CC970EA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0485" name="TextBox 7">
            <a:extLst>
              <a:ext uri="{FF2B5EF4-FFF2-40B4-BE49-F238E27FC236}">
                <a16:creationId xmlns:a16="http://schemas.microsoft.com/office/drawing/2014/main" id="{CF39F3B2-ABDA-1305-B731-A19B868A8919}"/>
              </a:ext>
            </a:extLst>
          </p:cNvPr>
          <p:cNvSpPr txBox="1">
            <a:spLocks noChangeArrowheads="1"/>
          </p:cNvSpPr>
          <p:nvPr/>
        </p:nvSpPr>
        <p:spPr bwMode="auto">
          <a:xfrm>
            <a:off x="6456363"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BTV Signals: April 2015 – March 2024</a:t>
            </a:r>
            <a:endParaRPr lang="en-CA" altLang="en-US" sz="1400"/>
          </a:p>
        </p:txBody>
      </p:sp>
      <p:pic>
        <p:nvPicPr>
          <p:cNvPr id="20486" name="Picture 2">
            <a:extLst>
              <a:ext uri="{FF2B5EF4-FFF2-40B4-BE49-F238E27FC236}">
                <a16:creationId xmlns:a16="http://schemas.microsoft.com/office/drawing/2014/main" id="{7ACF88BB-5F39-3D48-5404-DAFC66BFC8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62713" y="4038600"/>
            <a:ext cx="5345112"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68A6-0A1B-6016-E4D4-94B6E8C55123}"/>
              </a:ext>
            </a:extLst>
          </p:cNvPr>
          <p:cNvSpPr>
            <a:spLocks noGrp="1"/>
          </p:cNvSpPr>
          <p:nvPr>
            <p:ph type="title"/>
          </p:nvPr>
        </p:nvSpPr>
        <p:spPr>
          <a:xfrm>
            <a:off x="279400" y="161925"/>
            <a:ext cx="10515600" cy="1325563"/>
          </a:xfrm>
        </p:spPr>
        <p:txBody>
          <a:bodyPr/>
          <a:lstStyle/>
          <a:p>
            <a:pPr>
              <a:defRPr/>
            </a:pPr>
            <a:r>
              <a:rPr lang="en-US" sz="3200" dirty="0"/>
              <a:t>Bluetongue – Scientific Findings</a:t>
            </a:r>
            <a:endParaRPr lang="en-CA" sz="3200" dirty="0"/>
          </a:p>
        </p:txBody>
      </p:sp>
      <p:sp>
        <p:nvSpPr>
          <p:cNvPr id="30723" name="Text Placeholder 2">
            <a:extLst>
              <a:ext uri="{FF2B5EF4-FFF2-40B4-BE49-F238E27FC236}">
                <a16:creationId xmlns:a16="http://schemas.microsoft.com/office/drawing/2014/main" id="{A8395C5C-A8D5-BD79-8C9B-AFE438C593A9}"/>
              </a:ext>
            </a:extLst>
          </p:cNvPr>
          <p:cNvSpPr>
            <a:spLocks noGrp="1"/>
          </p:cNvSpPr>
          <p:nvPr>
            <p:ph type="body" sz="quarter" idx="13"/>
          </p:nvPr>
        </p:nvSpPr>
        <p:spPr>
          <a:xfrm>
            <a:off x="431800" y="1235075"/>
            <a:ext cx="11760200" cy="5486400"/>
          </a:xfrm>
        </p:spPr>
        <p:txBody>
          <a:bodyPr/>
          <a:lstStyle/>
          <a:p>
            <a:pPr marL="0" indent="0">
              <a:buFont typeface="Arial" panose="020B0604020202020204" pitchFamily="34" charset="0"/>
              <a:buNone/>
              <a:defRPr/>
            </a:pPr>
            <a:r>
              <a:rPr lang="en-US" altLang="en-US" sz="2400" dirty="0">
                <a:hlinkClick r:id="rId3"/>
              </a:rPr>
              <a:t>A novel bluetongue virus serotype 2 strain isolated from a farmed Florida white-tailed deer (</a:t>
            </a:r>
            <a:r>
              <a:rPr lang="en-US" altLang="en-US" sz="2400" dirty="0" err="1">
                <a:hlinkClick r:id="rId3"/>
              </a:rPr>
              <a:t>Odocoileus</a:t>
            </a:r>
            <a:r>
              <a:rPr lang="en-US" altLang="en-US" sz="2400" dirty="0">
                <a:hlinkClick r:id="rId3"/>
              </a:rPr>
              <a:t> </a:t>
            </a:r>
            <a:r>
              <a:rPr lang="en-US" altLang="en-US" sz="2400" dirty="0" err="1">
                <a:hlinkClick r:id="rId3"/>
              </a:rPr>
              <a:t>virginianus</a:t>
            </a:r>
            <a:r>
              <a:rPr lang="en-US" altLang="en-US" sz="2400" dirty="0">
                <a:hlinkClick r:id="rId3"/>
              </a:rPr>
              <a:t>) arose from </a:t>
            </a:r>
            <a:r>
              <a:rPr lang="en-US" altLang="en-US" sz="2400" dirty="0" err="1">
                <a:hlinkClick r:id="rId3"/>
              </a:rPr>
              <a:t>reassortment</a:t>
            </a:r>
            <a:r>
              <a:rPr lang="en-US" altLang="en-US" sz="2400" dirty="0">
                <a:hlinkClick r:id="rId3"/>
              </a:rPr>
              <a:t> of gene segments derived from co-circulating serotypes in the Southeastern USA</a:t>
            </a:r>
            <a:endParaRPr lang="en-US" altLang="en-US" sz="2400" dirty="0"/>
          </a:p>
          <a:p>
            <a:pPr>
              <a:defRPr/>
            </a:pPr>
            <a:r>
              <a:rPr lang="en-CA" sz="2400" dirty="0"/>
              <a:t>This BTV-2 strain likely stemmed from the acquisition of genome segments from co-circulating BTV strains in Florida and Louisiana</a:t>
            </a:r>
          </a:p>
          <a:p>
            <a:pPr>
              <a:defRPr/>
            </a:pPr>
            <a:r>
              <a:rPr lang="en-CA" sz="2400" dirty="0"/>
              <a:t>Genetically uncharacterized BTV strains may be circulating in the Southeastern USA</a:t>
            </a:r>
          </a:p>
          <a:p>
            <a:pPr marL="0" indent="0">
              <a:buFont typeface="Arial" panose="020B0604020202020204" pitchFamily="34" charset="0"/>
              <a:buNone/>
              <a:defRPr/>
            </a:pPr>
            <a:r>
              <a:rPr lang="en-CA" sz="2400" dirty="0">
                <a:hlinkClick r:id="rId4"/>
              </a:rPr>
              <a:t>Recovery of </a:t>
            </a:r>
            <a:r>
              <a:rPr lang="en-CA" sz="2400" dirty="0" err="1">
                <a:hlinkClick r:id="rId4"/>
              </a:rPr>
              <a:t>multireassortant</a:t>
            </a:r>
            <a:r>
              <a:rPr lang="en-CA" sz="2400" dirty="0">
                <a:hlinkClick r:id="rId4"/>
              </a:rPr>
              <a:t> bluetongue virus serotype 6 sequences from a mule deer (</a:t>
            </a:r>
            <a:r>
              <a:rPr lang="en-CA" sz="2400" dirty="0" err="1">
                <a:hlinkClick r:id="rId4"/>
              </a:rPr>
              <a:t>Odocoileus</a:t>
            </a:r>
            <a:r>
              <a:rPr lang="en-CA" sz="2400" dirty="0">
                <a:hlinkClick r:id="rId4"/>
              </a:rPr>
              <a:t> </a:t>
            </a:r>
            <a:r>
              <a:rPr lang="en-CA" sz="2400" dirty="0" err="1">
                <a:hlinkClick r:id="rId4"/>
              </a:rPr>
              <a:t>hemionus</a:t>
            </a:r>
            <a:r>
              <a:rPr lang="en-CA" sz="2400" dirty="0">
                <a:hlinkClick r:id="rId4"/>
              </a:rPr>
              <a:t>) and Dorset sheep (</a:t>
            </a:r>
            <a:r>
              <a:rPr lang="en-CA" sz="2400" dirty="0" err="1">
                <a:hlinkClick r:id="rId4"/>
              </a:rPr>
              <a:t>Ovis</a:t>
            </a:r>
            <a:r>
              <a:rPr lang="en-CA" sz="2400" dirty="0">
                <a:hlinkClick r:id="rId4"/>
              </a:rPr>
              <a:t> </a:t>
            </a:r>
            <a:r>
              <a:rPr lang="en-CA" sz="2400" dirty="0" err="1">
                <a:hlinkClick r:id="rId4"/>
              </a:rPr>
              <a:t>aries</a:t>
            </a:r>
            <a:r>
              <a:rPr lang="en-CA" sz="2400" dirty="0">
                <a:hlinkClick r:id="rId4"/>
              </a:rPr>
              <a:t>) in Colorado</a:t>
            </a:r>
            <a:endParaRPr lang="en-CA" sz="2400" dirty="0"/>
          </a:p>
          <a:p>
            <a:pPr>
              <a:defRPr/>
            </a:pPr>
            <a:r>
              <a:rPr lang="en-CA" sz="2400" dirty="0"/>
              <a:t>Discovery of two bluetongue virus serotype 6 (BTV-6) </a:t>
            </a:r>
            <a:r>
              <a:rPr lang="en-CA" sz="2400" dirty="0" err="1"/>
              <a:t>reassortants</a:t>
            </a:r>
            <a:r>
              <a:rPr lang="en-CA" sz="2400" dirty="0"/>
              <a:t> recovered from a domestic sheep and a free-ranging mule deer in northern Colorado</a:t>
            </a:r>
          </a:p>
          <a:p>
            <a:pPr>
              <a:defRPr/>
            </a:pPr>
            <a:r>
              <a:rPr lang="en-CA" sz="2400" dirty="0"/>
              <a:t>Whole-genome sequencing of BTV-6 isolates in the Western U.S. have not been undertaken</a:t>
            </a:r>
          </a:p>
          <a:p>
            <a:pPr>
              <a:defRPr/>
            </a:pPr>
            <a:r>
              <a:rPr lang="en-CA" sz="2400" dirty="0"/>
              <a:t>Findings reflect movement of geographically distinct BTV serotypes into important agricultural areas of the U.S. and demonstrate </a:t>
            </a:r>
            <a:r>
              <a:rPr lang="en-CA" sz="2400" dirty="0" err="1"/>
              <a:t>reassortment</a:t>
            </a:r>
            <a:r>
              <a:rPr lang="en-CA" sz="2400" dirty="0"/>
              <a:t> with regionally circulating serotypes</a:t>
            </a:r>
          </a:p>
        </p:txBody>
      </p:sp>
      <p:sp>
        <p:nvSpPr>
          <p:cNvPr id="4" name="Slide Number Placeholder 3">
            <a:extLst>
              <a:ext uri="{FF2B5EF4-FFF2-40B4-BE49-F238E27FC236}">
                <a16:creationId xmlns:a16="http://schemas.microsoft.com/office/drawing/2014/main" id="{37AB5C53-7F17-9A7C-85C1-889D25CC6C3A}"/>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4676A0-5AA9-45AF-BF51-5402A2027349}" type="slidenum">
              <a:rPr lang="en-US" altLang="en-US">
                <a:solidFill>
                  <a:srgbClr val="898989"/>
                </a:solidFill>
              </a:rPr>
              <a:pPr/>
              <a:t>5</a:t>
            </a:fld>
            <a:endParaRPr lang="en-US" altLang="en-US">
              <a:solidFill>
                <a:srgbClr val="898989"/>
              </a:solidFill>
            </a:endParaRPr>
          </a:p>
        </p:txBody>
      </p:sp>
      <p:sp>
        <p:nvSpPr>
          <p:cNvPr id="22533" name="Rectangle 2">
            <a:extLst>
              <a:ext uri="{FF2B5EF4-FFF2-40B4-BE49-F238E27FC236}">
                <a16:creationId xmlns:a16="http://schemas.microsoft.com/office/drawing/2014/main" id="{F30F0BFC-0EE0-2549-361F-8106AEC4479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5164-BF33-91A4-43C6-A53D75248FF1}"/>
              </a:ext>
            </a:extLst>
          </p:cNvPr>
          <p:cNvSpPr>
            <a:spLocks noGrp="1"/>
          </p:cNvSpPr>
          <p:nvPr>
            <p:ph type="title"/>
          </p:nvPr>
        </p:nvSpPr>
        <p:spPr>
          <a:xfrm>
            <a:off x="211138" y="144463"/>
            <a:ext cx="10515600" cy="1325562"/>
          </a:xfrm>
        </p:spPr>
        <p:txBody>
          <a:bodyPr/>
          <a:lstStyle/>
          <a:p>
            <a:pPr>
              <a:defRPr/>
            </a:pPr>
            <a:r>
              <a:rPr lang="en-US" sz="3200" dirty="0"/>
              <a:t>New World Screwworm in South America</a:t>
            </a:r>
            <a:endParaRPr lang="en-CA" sz="3200" dirty="0"/>
          </a:p>
        </p:txBody>
      </p:sp>
      <p:sp>
        <p:nvSpPr>
          <p:cNvPr id="24579" name="Text Placeholder 2">
            <a:extLst>
              <a:ext uri="{FF2B5EF4-FFF2-40B4-BE49-F238E27FC236}">
                <a16:creationId xmlns:a16="http://schemas.microsoft.com/office/drawing/2014/main" id="{534CE5F6-ED4F-2304-9497-DFD3FE3F3163}"/>
              </a:ext>
            </a:extLst>
          </p:cNvPr>
          <p:cNvSpPr>
            <a:spLocks noGrp="1"/>
          </p:cNvSpPr>
          <p:nvPr>
            <p:ph type="body" sz="quarter" idx="13"/>
          </p:nvPr>
        </p:nvSpPr>
        <p:spPr>
          <a:xfrm>
            <a:off x="455613" y="1271588"/>
            <a:ext cx="8248650" cy="4551362"/>
          </a:xfrm>
        </p:spPr>
        <p:txBody>
          <a:bodyPr/>
          <a:lstStyle/>
          <a:p>
            <a:r>
              <a:rPr lang="en-US" altLang="en-US"/>
              <a:t>Parasitic fly larva - </a:t>
            </a:r>
            <a:r>
              <a:rPr lang="en-CA" altLang="en-US" i="1"/>
              <a:t>Cochliomyia hominivorax </a:t>
            </a:r>
            <a:r>
              <a:rPr lang="en-CA" altLang="en-US"/>
              <a:t>causing wound myiasis</a:t>
            </a:r>
            <a:endParaRPr lang="en-US" altLang="en-US"/>
          </a:p>
          <a:p>
            <a:r>
              <a:rPr lang="en-US" altLang="en-US"/>
              <a:t>February 2024 – </a:t>
            </a:r>
            <a:r>
              <a:rPr lang="en-US" altLang="en-US" u="sng">
                <a:hlinkClick r:id="rId3"/>
              </a:rPr>
              <a:t>Costa Rica</a:t>
            </a:r>
            <a:r>
              <a:rPr lang="en-US" altLang="en-US"/>
              <a:t> declared a sanitary emergency due to the presence and spread of new world screwworm; 203 cases have been treated in cattle, horses, pigs, sheep, goats and dogs </a:t>
            </a:r>
          </a:p>
          <a:p>
            <a:r>
              <a:rPr lang="en-US" altLang="en-US"/>
              <a:t>March 2024 – </a:t>
            </a:r>
            <a:r>
              <a:rPr lang="en-US" altLang="en-US">
                <a:hlinkClick r:id="rId4"/>
              </a:rPr>
              <a:t>Costa Rica </a:t>
            </a:r>
            <a:r>
              <a:rPr lang="en-US" altLang="en-US"/>
              <a:t>reports 1</a:t>
            </a:r>
            <a:r>
              <a:rPr lang="en-US" altLang="en-US" baseline="30000"/>
              <a:t>st</a:t>
            </a:r>
            <a:r>
              <a:rPr lang="en-US" altLang="en-US"/>
              <a:t> human case in country</a:t>
            </a:r>
            <a:endParaRPr lang="en-CA" altLang="en-US"/>
          </a:p>
          <a:p>
            <a:r>
              <a:rPr lang="en-CA" altLang="en-US">
                <a:hlinkClick r:id="rId5"/>
              </a:rPr>
              <a:t>Panama</a:t>
            </a:r>
            <a:r>
              <a:rPr lang="en-CA" altLang="en-US"/>
              <a:t> has also reported 2 human cases this week, along with previous cases in cattle</a:t>
            </a:r>
          </a:p>
          <a:p>
            <a:r>
              <a:rPr lang="en-US" altLang="en-US">
                <a:hlinkClick r:id="rId6"/>
              </a:rPr>
              <a:t>Uruguay</a:t>
            </a:r>
            <a:r>
              <a:rPr lang="en-US" altLang="en-US"/>
              <a:t> is developing a CRISPR gene drive to eradicate the screwworm</a:t>
            </a:r>
          </a:p>
        </p:txBody>
      </p:sp>
      <p:sp>
        <p:nvSpPr>
          <p:cNvPr id="4" name="Slide Number Placeholder 3">
            <a:extLst>
              <a:ext uri="{FF2B5EF4-FFF2-40B4-BE49-F238E27FC236}">
                <a16:creationId xmlns:a16="http://schemas.microsoft.com/office/drawing/2014/main" id="{DAA3629C-097B-7A43-4D1F-A82634D73FDB}"/>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7"/>
              </a:rPr>
              <a:t>k7576-1 : USDA ARS</a:t>
            </a:r>
            <a:endParaRPr lang="en-US" dirty="0">
              <a:solidFill>
                <a:schemeClr val="tx1">
                  <a:tint val="75000"/>
                </a:schemeClr>
              </a:solidFill>
              <a:latin typeface="+mn-lt"/>
            </a:endParaRPr>
          </a:p>
        </p:txBody>
      </p:sp>
      <p:sp>
        <p:nvSpPr>
          <p:cNvPr id="24581" name="Rectangle 2">
            <a:extLst>
              <a:ext uri="{FF2B5EF4-FFF2-40B4-BE49-F238E27FC236}">
                <a16:creationId xmlns:a16="http://schemas.microsoft.com/office/drawing/2014/main" id="{CADB6F7E-0F3B-6B65-17D3-98277ED0C3F6}"/>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4582" name="Picture 2">
            <a:extLst>
              <a:ext uri="{FF2B5EF4-FFF2-40B4-BE49-F238E27FC236}">
                <a16:creationId xmlns:a16="http://schemas.microsoft.com/office/drawing/2014/main" id="{F0D5E869-BCFF-F473-3E3C-618EF9045F0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A9728-D60B-D987-7696-589746B585B4}"/>
              </a:ext>
            </a:extLst>
          </p:cNvPr>
          <p:cNvSpPr>
            <a:spLocks noGrp="1"/>
          </p:cNvSpPr>
          <p:nvPr>
            <p:ph type="title"/>
          </p:nvPr>
        </p:nvSpPr>
        <p:spPr>
          <a:xfrm>
            <a:off x="122238" y="20638"/>
            <a:ext cx="10515600" cy="1325562"/>
          </a:xfrm>
        </p:spPr>
        <p:txBody>
          <a:bodyPr/>
          <a:lstStyle/>
          <a:p>
            <a:pPr>
              <a:defRPr/>
            </a:pPr>
            <a:r>
              <a:rPr lang="en-US" sz="3200" dirty="0"/>
              <a:t>Foot and Mouth Disease</a:t>
            </a:r>
            <a:endParaRPr lang="en-CA" sz="3200" dirty="0"/>
          </a:p>
        </p:txBody>
      </p:sp>
      <p:sp>
        <p:nvSpPr>
          <p:cNvPr id="26627" name="Content Placeholder 9">
            <a:extLst>
              <a:ext uri="{FF2B5EF4-FFF2-40B4-BE49-F238E27FC236}">
                <a16:creationId xmlns:a16="http://schemas.microsoft.com/office/drawing/2014/main" id="{0F21FFA5-3D93-2E56-7270-D5DEE3AC3941}"/>
              </a:ext>
            </a:extLst>
          </p:cNvPr>
          <p:cNvSpPr>
            <a:spLocks noGrp="1"/>
          </p:cNvSpPr>
          <p:nvPr>
            <p:ph sz="half" idx="1"/>
          </p:nvPr>
        </p:nvSpPr>
        <p:spPr>
          <a:xfrm>
            <a:off x="461963" y="969963"/>
            <a:ext cx="6840537" cy="5222875"/>
          </a:xfrm>
        </p:spPr>
        <p:txBody>
          <a:bodyPr/>
          <a:lstStyle/>
          <a:p>
            <a:r>
              <a:rPr lang="en-US" altLang="en-US"/>
              <a:t>Countries in northern Africa have reported FMD outbreaks: Libya, Algeria, Tunisia</a:t>
            </a:r>
          </a:p>
          <a:p>
            <a:r>
              <a:rPr lang="en-US" altLang="en-US"/>
              <a:t>Tunisia and Libya have reported outbreaks of type O</a:t>
            </a:r>
          </a:p>
          <a:p>
            <a:r>
              <a:rPr lang="en-US" altLang="en-US">
                <a:hlinkClick r:id="rId3"/>
              </a:rPr>
              <a:t>Algeria</a:t>
            </a:r>
            <a:r>
              <a:rPr lang="en-US" altLang="en-US"/>
              <a:t> has reported SAT-2 for the first time</a:t>
            </a:r>
          </a:p>
          <a:p>
            <a:r>
              <a:rPr lang="en-US" altLang="en-US"/>
              <a:t>Eastern Africa – </a:t>
            </a:r>
            <a:r>
              <a:rPr lang="en-US" altLang="en-US">
                <a:hlinkClick r:id="rId4"/>
              </a:rPr>
              <a:t>Comoros</a:t>
            </a:r>
            <a:r>
              <a:rPr lang="en-US" altLang="en-US"/>
              <a:t> reported an outbreak of SAT-1 in January 2024</a:t>
            </a:r>
            <a:endParaRPr lang="en-CA" altLang="en-US"/>
          </a:p>
        </p:txBody>
      </p:sp>
      <p:sp>
        <p:nvSpPr>
          <p:cNvPr id="26628" name="Rectangle 2">
            <a:extLst>
              <a:ext uri="{FF2B5EF4-FFF2-40B4-BE49-F238E27FC236}">
                <a16:creationId xmlns:a16="http://schemas.microsoft.com/office/drawing/2014/main" id="{0FF12A9B-5564-2B66-B070-A38EBB46BF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9" name="Rectangle 7">
            <a:extLst>
              <a:ext uri="{FF2B5EF4-FFF2-40B4-BE49-F238E27FC236}">
                <a16:creationId xmlns:a16="http://schemas.microsoft.com/office/drawing/2014/main" id="{6554D17F-5825-8C20-DF6E-918ED61C2C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30" name="Rectangle 8">
            <a:extLst>
              <a:ext uri="{FF2B5EF4-FFF2-40B4-BE49-F238E27FC236}">
                <a16:creationId xmlns:a16="http://schemas.microsoft.com/office/drawing/2014/main" id="{04B894D1-F28B-7A33-B4D8-7E4A0076BC43}"/>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6631" name="Picture 1">
            <a:extLst>
              <a:ext uri="{FF2B5EF4-FFF2-40B4-BE49-F238E27FC236}">
                <a16:creationId xmlns:a16="http://schemas.microsoft.com/office/drawing/2014/main" id="{9707F979-6919-D637-CF1D-739027F318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2500" y="1060450"/>
            <a:ext cx="4221163" cy="276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2">
            <a:extLst>
              <a:ext uri="{FF2B5EF4-FFF2-40B4-BE49-F238E27FC236}">
                <a16:creationId xmlns:a16="http://schemas.microsoft.com/office/drawing/2014/main" id="{458977F4-CD3C-68F2-D1F8-D8AD30F5AE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6625" y="4273550"/>
            <a:ext cx="10629900" cy="2119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3" name="TextBox 1">
            <a:extLst>
              <a:ext uri="{FF2B5EF4-FFF2-40B4-BE49-F238E27FC236}">
                <a16:creationId xmlns:a16="http://schemas.microsoft.com/office/drawing/2014/main" id="{67DB3802-DAEB-3874-1D06-BD0414B4A676}"/>
              </a:ext>
            </a:extLst>
          </p:cNvPr>
          <p:cNvSpPr txBox="1">
            <a:spLocks noChangeArrowheads="1"/>
          </p:cNvSpPr>
          <p:nvPr/>
        </p:nvSpPr>
        <p:spPr bwMode="auto">
          <a:xfrm>
            <a:off x="841375" y="6392863"/>
            <a:ext cx="338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t>FMD Signals June 2016 – March 2024</a:t>
            </a:r>
            <a:endParaRPr lang="en-CA" altLang="en-US" sz="1200" b="1"/>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1B46-7080-AC44-53FD-31492180AA8F}"/>
              </a:ext>
            </a:extLst>
          </p:cNvPr>
          <p:cNvSpPr>
            <a:spLocks noGrp="1"/>
          </p:cNvSpPr>
          <p:nvPr>
            <p:ph type="title"/>
          </p:nvPr>
        </p:nvSpPr>
        <p:spPr>
          <a:xfrm>
            <a:off x="90488" y="0"/>
            <a:ext cx="10515600" cy="1325563"/>
          </a:xfrm>
        </p:spPr>
        <p:txBody>
          <a:bodyPr/>
          <a:lstStyle/>
          <a:p>
            <a:pPr>
              <a:defRPr/>
            </a:pPr>
            <a:r>
              <a:rPr lang="en-US" sz="3200" dirty="0"/>
              <a:t>Bovine Tuberculosis</a:t>
            </a:r>
            <a:endParaRPr lang="en-CA" sz="3200" dirty="0"/>
          </a:p>
        </p:txBody>
      </p:sp>
      <p:sp>
        <p:nvSpPr>
          <p:cNvPr id="3" name="Content Placeholder 2">
            <a:extLst>
              <a:ext uri="{FF2B5EF4-FFF2-40B4-BE49-F238E27FC236}">
                <a16:creationId xmlns:a16="http://schemas.microsoft.com/office/drawing/2014/main" id="{5A43E7BA-26C8-4F15-CFFC-E5BDC6995F4B}"/>
              </a:ext>
            </a:extLst>
          </p:cNvPr>
          <p:cNvSpPr>
            <a:spLocks noGrp="1"/>
          </p:cNvSpPr>
          <p:nvPr>
            <p:ph sz="half" idx="1"/>
          </p:nvPr>
        </p:nvSpPr>
        <p:spPr>
          <a:xfrm>
            <a:off x="838200" y="1325563"/>
            <a:ext cx="10633075" cy="4851400"/>
          </a:xfrm>
        </p:spPr>
        <p:txBody>
          <a:bodyPr/>
          <a:lstStyle/>
          <a:p>
            <a:pPr marL="0" indent="0">
              <a:buFont typeface="Arial" panose="020B0604020202020204" pitchFamily="34" charset="0"/>
              <a:buNone/>
              <a:defRPr/>
            </a:pPr>
            <a:r>
              <a:rPr lang="en-US" sz="2400" b="1" dirty="0"/>
              <a:t>Canada</a:t>
            </a:r>
            <a:endParaRPr lang="en-US" sz="2000" u="sng" dirty="0">
              <a:hlinkClick r:id="rId3"/>
            </a:endParaRPr>
          </a:p>
          <a:p>
            <a:pPr>
              <a:defRPr/>
            </a:pPr>
            <a:r>
              <a:rPr lang="en-US" sz="2400" dirty="0"/>
              <a:t>Update on Saskatchewan </a:t>
            </a:r>
            <a:r>
              <a:rPr lang="en-US" sz="2400" dirty="0" err="1"/>
              <a:t>bTB</a:t>
            </a:r>
            <a:r>
              <a:rPr lang="en-US" sz="2400" dirty="0"/>
              <a:t> investigation as of </a:t>
            </a:r>
            <a:r>
              <a:rPr lang="en-US" sz="2400" dirty="0">
                <a:hlinkClick r:id="rId4"/>
              </a:rPr>
              <a:t>March 1, 2024</a:t>
            </a:r>
            <a:endParaRPr lang="en-US" sz="2400" dirty="0"/>
          </a:p>
          <a:p>
            <a:pPr lvl="1">
              <a:defRPr/>
            </a:pPr>
            <a:r>
              <a:rPr lang="en-US" dirty="0"/>
              <a:t>All testing of trace-in herds is complete</a:t>
            </a:r>
          </a:p>
          <a:p>
            <a:pPr lvl="1">
              <a:defRPr/>
            </a:pPr>
            <a:r>
              <a:rPr lang="en-CA" dirty="0"/>
              <a:t>Trace-out herd tracing work is continuing</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sz="2400" b="1" dirty="0"/>
              <a:t>United States</a:t>
            </a:r>
          </a:p>
          <a:p>
            <a:pPr>
              <a:defRPr/>
            </a:pPr>
            <a:r>
              <a:rPr lang="en-US" altLang="en-US" sz="2400" dirty="0">
                <a:hlinkClick r:id="rId5"/>
              </a:rPr>
              <a:t>Michigan</a:t>
            </a:r>
            <a:r>
              <a:rPr lang="en-US" altLang="en-US" sz="2400" dirty="0"/>
              <a:t> reported a 4-year-old doe harvested in Benzie County tested positive for bovine tuberculosis </a:t>
            </a:r>
            <a:endParaRPr lang="en-US" sz="2400" u="sng" dirty="0">
              <a:hlinkClick r:id="rId3"/>
            </a:endParaRPr>
          </a:p>
          <a:p>
            <a:pPr>
              <a:defRPr/>
            </a:pPr>
            <a:r>
              <a:rPr lang="en-US" sz="2400" u="sng" dirty="0">
                <a:hlinkClick r:id="rId3"/>
              </a:rPr>
              <a:t>Human Disease due to Mycobacterium </a:t>
            </a:r>
            <a:r>
              <a:rPr lang="en-US" sz="2400" u="sng" dirty="0" err="1">
                <a:hlinkClick r:id="rId3"/>
              </a:rPr>
              <a:t>bovis</a:t>
            </a:r>
            <a:r>
              <a:rPr lang="en-US" sz="2400" u="sng" dirty="0">
                <a:hlinkClick r:id="rId3"/>
              </a:rPr>
              <a:t> Linked to Free-Ranging Deer in Michigan</a:t>
            </a:r>
            <a:endParaRPr lang="en-CA" sz="2400" u="sng" dirty="0"/>
          </a:p>
          <a:p>
            <a:pPr marL="0" indent="0">
              <a:buFont typeface="Arial" panose="020B0604020202020204" pitchFamily="34" charset="0"/>
              <a:buNone/>
              <a:defRPr/>
            </a:pPr>
            <a:endParaRPr lang="en-US" sz="2400" dirty="0"/>
          </a:p>
          <a:p>
            <a:pPr marL="0" indent="0">
              <a:buFont typeface="Arial" panose="020B0604020202020204" pitchFamily="34" charset="0"/>
              <a:buNone/>
              <a:defRPr/>
            </a:pPr>
            <a:endParaRPr lang="en-CA" sz="2400" dirty="0"/>
          </a:p>
        </p:txBody>
      </p:sp>
      <p:sp>
        <p:nvSpPr>
          <p:cNvPr id="5" name="Slide Number Placeholder 4">
            <a:extLst>
              <a:ext uri="{FF2B5EF4-FFF2-40B4-BE49-F238E27FC236}">
                <a16:creationId xmlns:a16="http://schemas.microsoft.com/office/drawing/2014/main" id="{E96887E1-F26A-48D8-D127-53BFC14309B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E711EA-BEF4-4AC6-A2CA-BDEEE86B9416}"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8A09-F060-506D-FADF-4E13D3E852D6}"/>
              </a:ext>
            </a:extLst>
          </p:cNvPr>
          <p:cNvSpPr>
            <a:spLocks noGrp="1"/>
          </p:cNvSpPr>
          <p:nvPr>
            <p:ph type="title"/>
          </p:nvPr>
        </p:nvSpPr>
        <p:spPr>
          <a:xfrm>
            <a:off x="304800" y="103188"/>
            <a:ext cx="10515600" cy="1325562"/>
          </a:xfrm>
        </p:spPr>
        <p:txBody>
          <a:bodyPr/>
          <a:lstStyle/>
          <a:p>
            <a:pPr>
              <a:defRPr/>
            </a:pPr>
            <a:r>
              <a:rPr lang="en-CA" sz="3200" dirty="0"/>
              <a:t>Scientific Findings</a:t>
            </a:r>
          </a:p>
        </p:txBody>
      </p:sp>
      <p:sp>
        <p:nvSpPr>
          <p:cNvPr id="43011" name="Text Placeholder 5">
            <a:extLst>
              <a:ext uri="{FF2B5EF4-FFF2-40B4-BE49-F238E27FC236}">
                <a16:creationId xmlns:a16="http://schemas.microsoft.com/office/drawing/2014/main" id="{A31C1FB7-516E-CCF9-0ECB-D6DF574C06CA}"/>
              </a:ext>
            </a:extLst>
          </p:cNvPr>
          <p:cNvSpPr>
            <a:spLocks noGrp="1"/>
          </p:cNvSpPr>
          <p:nvPr>
            <p:ph type="body" sz="quarter" idx="13"/>
          </p:nvPr>
        </p:nvSpPr>
        <p:spPr>
          <a:xfrm>
            <a:off x="771525" y="1133475"/>
            <a:ext cx="10772775" cy="5067300"/>
          </a:xfrm>
        </p:spPr>
        <p:txBody>
          <a:bodyPr/>
          <a:lstStyle/>
          <a:p>
            <a:pPr>
              <a:defRPr/>
            </a:pPr>
            <a:r>
              <a:rPr lang="en-US" sz="2400" u="sng" dirty="0">
                <a:hlinkClick r:id="rId3"/>
              </a:rPr>
              <a:t>Detection of foot-and-mouth disease viruses from the A/AFRICA/G-I genotype in the Sultanate of Oman</a:t>
            </a:r>
            <a:endParaRPr lang="en-CA" sz="2400" u="sng" dirty="0">
              <a:hlinkClick r:id="rId4"/>
            </a:endParaRPr>
          </a:p>
          <a:p>
            <a:pPr>
              <a:defRPr/>
            </a:pPr>
            <a:r>
              <a:rPr lang="en-CA" sz="2400" u="sng" dirty="0" err="1">
                <a:hlinkClick r:id="rId4"/>
              </a:rPr>
              <a:t>Theileria</a:t>
            </a:r>
            <a:r>
              <a:rPr lang="en-CA" sz="2400" u="sng" dirty="0">
                <a:hlinkClick r:id="rId4"/>
              </a:rPr>
              <a:t> </a:t>
            </a:r>
            <a:r>
              <a:rPr lang="en-CA" sz="2400" u="sng" dirty="0" err="1">
                <a:hlinkClick r:id="rId4"/>
              </a:rPr>
              <a:t>orientalis</a:t>
            </a:r>
            <a:r>
              <a:rPr lang="en-CA" sz="2400" u="sng" dirty="0">
                <a:hlinkClick r:id="rId4"/>
              </a:rPr>
              <a:t> Ikeda in Cattle, Alabama, USA</a:t>
            </a:r>
            <a:endParaRPr lang="en-CA" sz="2400" u="sng" dirty="0"/>
          </a:p>
          <a:p>
            <a:pPr>
              <a:defRPr/>
            </a:pPr>
            <a:r>
              <a:rPr lang="en-US" sz="2400" u="sng" dirty="0">
                <a:hlinkClick r:id="rId5"/>
              </a:rPr>
              <a:t>Influenza D in Domestic and Wild Animals</a:t>
            </a:r>
            <a:endParaRPr lang="en-US" sz="2400" u="sng" dirty="0"/>
          </a:p>
          <a:p>
            <a:pPr>
              <a:defRPr/>
            </a:pPr>
            <a:r>
              <a:rPr lang="en-US" sz="2400" u="sng" dirty="0">
                <a:hlinkClick r:id="rId6"/>
              </a:rPr>
              <a:t>First Report of Bovine </a:t>
            </a:r>
            <a:r>
              <a:rPr lang="en-US" sz="2400" u="sng" dirty="0" err="1">
                <a:hlinkClick r:id="rId6"/>
              </a:rPr>
              <a:t>Coenurosis</a:t>
            </a:r>
            <a:r>
              <a:rPr lang="en-US" sz="2400" u="sng" dirty="0">
                <a:hlinkClick r:id="rId6"/>
              </a:rPr>
              <a:t> in North Macedonia</a:t>
            </a:r>
            <a:endParaRPr lang="en-US" sz="2400" u="sng" dirty="0"/>
          </a:p>
          <a:p>
            <a:pPr>
              <a:defRPr/>
            </a:pPr>
            <a:r>
              <a:rPr lang="en-US" sz="2400" u="sng" dirty="0">
                <a:hlinkClick r:id="rId7"/>
              </a:rPr>
              <a:t>Ability of a dynamical climate sensitive disease model to reproduce historical Rift Valley Fever outbreaks over Africa</a:t>
            </a:r>
            <a:endParaRPr lang="en-US" sz="2400" u="sng" dirty="0"/>
          </a:p>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5" name="Slide Number Placeholder 4">
            <a:extLst>
              <a:ext uri="{FF2B5EF4-FFF2-40B4-BE49-F238E27FC236}">
                <a16:creationId xmlns:a16="http://schemas.microsoft.com/office/drawing/2014/main" id="{DE9F405C-B375-2A7D-4CDD-5C4C32A131D6}"/>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22C9D8-F50B-460C-AC2D-4FFF814470B5}" type="slidenum">
              <a:rPr lang="en-US" altLang="en-US">
                <a:solidFill>
                  <a:srgbClr val="898989"/>
                </a:solidFill>
              </a:rPr>
              <a:pPr/>
              <a:t>9</a:t>
            </a:fld>
            <a:endParaRPr lang="en-US" altLang="en-US">
              <a:solidFill>
                <a:srgbClr val="898989"/>
              </a:solidFill>
            </a:endParaRP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26324</TotalTime>
  <Words>1884</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Calibri Light</vt:lpstr>
      <vt:lpstr>2_Office Theme</vt:lpstr>
      <vt:lpstr>Community for Emerging and Zoonotic Diseases Identifying emerging risks through collective intelligence</vt:lpstr>
      <vt:lpstr>Bluetongue virus (BTV-3) in Europe</vt:lpstr>
      <vt:lpstr>Bluetongue virus (BTV-3) in Europe</vt:lpstr>
      <vt:lpstr>Bluetongue virus (BTV-3) in Europe</vt:lpstr>
      <vt:lpstr>Bluetongue – Scientific Findings</vt:lpstr>
      <vt:lpstr>New World Screwworm in South America</vt:lpstr>
      <vt:lpstr>Foot and Mouth Disease</vt:lpstr>
      <vt:lpstr>Bovine Tuberculosis</vt:lpstr>
      <vt:lpstr>Scientific Findings</vt:lpstr>
      <vt:lpstr>Survey of Network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Murray Gillies</cp:lastModifiedBy>
  <cp:revision>474</cp:revision>
  <dcterms:created xsi:type="dcterms:W3CDTF">2020-02-07T23:34:08Z</dcterms:created>
  <dcterms:modified xsi:type="dcterms:W3CDTF">2024-03-15T17:28:46Z</dcterms:modified>
</cp:coreProperties>
</file>