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450" r:id="rId3"/>
    <p:sldId id="382" r:id="rId4"/>
    <p:sldId id="333" r:id="rId5"/>
    <p:sldId id="479" r:id="rId6"/>
    <p:sldId id="476" r:id="rId7"/>
    <p:sldId id="469" r:id="rId8"/>
    <p:sldId id="474" r:id="rId9"/>
    <p:sldId id="478" r:id="rId10"/>
    <p:sldId id="475" r:id="rId11"/>
    <p:sldId id="477" r:id="rId12"/>
    <p:sldId id="468" r:id="rId13"/>
    <p:sldId id="482" r:id="rId14"/>
    <p:sldId id="346" r:id="rId15"/>
    <p:sldId id="341" r:id="rId16"/>
    <p:sldId id="481" r:id="rId17"/>
    <p:sldId id="257" r:id="rId18"/>
    <p:sldId id="486" r:id="rId19"/>
    <p:sldId id="487" r:id="rId20"/>
    <p:sldId id="488" r:id="rId21"/>
    <p:sldId id="309" r:id="rId22"/>
    <p:sldId id="345"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3172" autoAdjust="0"/>
  </p:normalViewPr>
  <p:slideViewPr>
    <p:cSldViewPr snapToGrid="0">
      <p:cViewPr varScale="1">
        <p:scale>
          <a:sx n="92" d="100"/>
          <a:sy n="92" d="100"/>
        </p:scale>
        <p:origin x="1068"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088A4-B7B0-3982-0601-53E087BA7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286D5B9-8294-E3F1-1078-0CCE0470369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A112B6A-3B3D-482E-A181-E2A812AB7651}" type="datetimeFigureOut">
              <a:rPr lang="en-US"/>
              <a:pPr>
                <a:defRPr/>
              </a:pPr>
              <a:t>4/29/2025</a:t>
            </a:fld>
            <a:endParaRPr lang="en-US"/>
          </a:p>
        </p:txBody>
      </p:sp>
      <p:sp>
        <p:nvSpPr>
          <p:cNvPr id="4" name="Slide Image Placeholder 3">
            <a:extLst>
              <a:ext uri="{FF2B5EF4-FFF2-40B4-BE49-F238E27FC236}">
                <a16:creationId xmlns:a16="http://schemas.microsoft.com/office/drawing/2014/main" id="{399582A4-F0A9-F489-015C-A1235C53160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3A3C5D3-91F8-EA8F-1A21-8AB9BB247C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9935D53-9E57-E24F-88C0-1E41B3C244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C886331-FC75-62F8-F472-2C8F15940B5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066F6D-8871-45B4-A727-4CAA82CEE7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B3349D-9FA2-C984-9634-97EE9C6ADF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7394987-A125-4BEA-CCBE-32D1D49EDD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1630E806-BAF4-DB89-BDF6-EAB9FF8781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B7C89A-AF80-4A78-B037-B1036BFE23BE}"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6CF3D8B-95B2-D8F0-4EBC-45D22D0439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0A50F2D-4F7F-042F-0F16-1E024D7500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New County additions in Ohio, North/South Carolina, Virginia, West Virginia, Kentucky, and Missouri</a:t>
            </a:r>
          </a:p>
        </p:txBody>
      </p:sp>
      <p:sp>
        <p:nvSpPr>
          <p:cNvPr id="38916" name="Slide Number Placeholder 3">
            <a:extLst>
              <a:ext uri="{FF2B5EF4-FFF2-40B4-BE49-F238E27FC236}">
                <a16:creationId xmlns:a16="http://schemas.microsoft.com/office/drawing/2014/main" id="{162855DE-CF5D-3E65-F90A-F9313EF26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C5C1F4-B08F-466E-B3EE-A07FEACA14CA}" type="slidenum">
              <a:rPr lang="en-US" altLang="en-US" smtClean="0"/>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8D02157-60E1-565E-EDF2-82F0AF01D0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C919682-68B9-D31E-FF62-CD327B2DC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Mexico has reported cases in all five southern regions: Chiapas (169 outbreaks), Campeche (31), Quintana Roo (4), Tabasco(42), and Yucatan(1)</a:t>
            </a:r>
          </a:p>
          <a:p>
            <a:endParaRPr lang="en-CA" altLang="en-US"/>
          </a:p>
          <a:p>
            <a:r>
              <a:rPr lang="en-CA" altLang="en-US"/>
              <a:t>Cases in animals continue increasing, although copeg maps not updated anymore</a:t>
            </a:r>
          </a:p>
          <a:p>
            <a:endParaRPr lang="en-CA" altLang="en-US"/>
          </a:p>
          <a:p>
            <a:endParaRPr lang="en-CA" altLang="en-US"/>
          </a:p>
        </p:txBody>
      </p:sp>
      <p:sp>
        <p:nvSpPr>
          <p:cNvPr id="40964" name="Slide Number Placeholder 3">
            <a:extLst>
              <a:ext uri="{FF2B5EF4-FFF2-40B4-BE49-F238E27FC236}">
                <a16:creationId xmlns:a16="http://schemas.microsoft.com/office/drawing/2014/main" id="{4F4F5DD5-2498-25AE-16A2-B72115D92B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A7AD13-7500-49A7-B21E-FB251F89481A}" type="slidenum">
              <a:rPr lang="en-US" altLang="en-US" smtClean="0"/>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8457154-1185-BD3B-0139-283B619C60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190ABAE-5DF0-1399-0D19-C6C0ED44F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CA" altLang="en-US"/>
              <a:t>Norway continues to report cases of BTV-3, and has been reporting cases throughout the entire winter</a:t>
            </a:r>
          </a:p>
          <a:p>
            <a:endParaRPr lang="en-CA" altLang="en-US"/>
          </a:p>
        </p:txBody>
      </p:sp>
      <p:sp>
        <p:nvSpPr>
          <p:cNvPr id="43012" name="Slide Number Placeholder 3">
            <a:extLst>
              <a:ext uri="{FF2B5EF4-FFF2-40B4-BE49-F238E27FC236}">
                <a16:creationId xmlns:a16="http://schemas.microsoft.com/office/drawing/2014/main" id="{5AA93A68-34C9-C759-3BAA-55E919897E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FCD10E-AB43-4952-B56A-45B92F1834BB}" type="slidenum">
              <a:rPr lang="en-US" altLang="en-US" smtClean="0"/>
              <a:pPr/>
              <a:t>17</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C57052E-A02B-1414-71C7-ED4807AF23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DB05B6D-8C87-C3FB-3116-DC153CF3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a:solidFill>
                  <a:srgbClr val="000000"/>
                </a:solidFill>
                <a:latin typeface="Wingdings-Regular"/>
              </a:rPr>
              <a:t>Bluetongue serotype 12 was also been detected in Europe for the first time in the fall of 2024, in the Netherlands last October and they have reported a total of 12 cases so far and England reported BTV 12 for the first time in February of this year on a farm with 15 cows, 1 positive for BTV 12 and three positive for BTV3</a:t>
            </a:r>
          </a:p>
          <a:p>
            <a:endParaRPr lang="en-US" altLang="en-US" sz="1800">
              <a:solidFill>
                <a:srgbClr val="000000"/>
              </a:solidFill>
              <a:latin typeface="Wingdings-Regular"/>
            </a:endParaRPr>
          </a:p>
          <a:p>
            <a:r>
              <a:rPr lang="en-US" altLang="en-US" sz="1800">
                <a:solidFill>
                  <a:srgbClr val="000000"/>
                </a:solidFill>
                <a:latin typeface="Wingdings-Regular"/>
              </a:rPr>
              <a:t>It is unknown how BTV-12 was introduced to the Netherlands, the serotype is common in other parts of the world, reported to WOAH by Israel (2010) and Australia (2015).  However, it is commonly found in African countries, as is serotype 3. </a:t>
            </a:r>
          </a:p>
          <a:p>
            <a:endParaRPr lang="en-US" altLang="en-US" sz="1800">
              <a:solidFill>
                <a:srgbClr val="000000"/>
              </a:solidFill>
              <a:latin typeface="Wingdings-Regular"/>
            </a:endParaRPr>
          </a:p>
          <a:p>
            <a:r>
              <a:rPr lang="en-US" altLang="en-US" sz="1800">
                <a:solidFill>
                  <a:srgbClr val="000000"/>
                </a:solidFill>
                <a:latin typeface="Wingdings-Regular"/>
              </a:rPr>
              <a:t>The Netherlands is retrospectively examining their BTV-3 samples for evidence of BTV-12. Though it seems to be less virulent than BTV-3, the case in the UK had no clinical signs.</a:t>
            </a:r>
          </a:p>
          <a:p>
            <a:endParaRPr lang="en-CA" altLang="en-US" sz="1800"/>
          </a:p>
          <a:p>
            <a:r>
              <a:rPr lang="en-CA" altLang="en-US" sz="1800"/>
              <a:t>Unclear how these different serotypes keep being identified in the Netherlands [BTV-3 (2023), now BTV-12 (2024), and previously BTV-6 (in 2008)]. Is their diagnostics capacity better and its just going undetected in certain countries, or is it another transmission pathway directly into the Netherlands?</a:t>
            </a:r>
          </a:p>
          <a:p>
            <a:endParaRPr lang="en-CA" altLang="en-US" sz="1800"/>
          </a:p>
          <a:p>
            <a:r>
              <a:rPr lang="en-CA" altLang="en-US" sz="1800"/>
              <a:t>BTV-4 has recurred in the Slovenia after being absent for 9 years.</a:t>
            </a:r>
          </a:p>
          <a:p>
            <a:endParaRPr lang="en-CA" altLang="en-US"/>
          </a:p>
        </p:txBody>
      </p:sp>
      <p:sp>
        <p:nvSpPr>
          <p:cNvPr id="45060" name="Slide Number Placeholder 3">
            <a:extLst>
              <a:ext uri="{FF2B5EF4-FFF2-40B4-BE49-F238E27FC236}">
                <a16:creationId xmlns:a16="http://schemas.microsoft.com/office/drawing/2014/main" id="{840BAA2A-11E6-506C-7986-CE745DF6C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5D8232-29B1-444B-85B4-ECEC657A4418}" type="slidenum">
              <a:rPr lang="en-US" altLang="en-US" smtClean="0"/>
              <a:pPr/>
              <a:t>18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B062B93-9BA4-61FB-F0CE-9430A6E9DE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40B6849-A6FE-6643-02F8-DEC714404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Schmallenberg virus can affect cattle, sheep, and goats. Is  transmitted by biting midges, and can cause fever, reduced milk yield, and in pregnant animals, abortions or birth defects</a:t>
            </a:r>
          </a:p>
          <a:p>
            <a:r>
              <a:rPr lang="en-CA" altLang="en-US">
                <a:solidFill>
                  <a:srgbClr val="001D35"/>
                </a:solidFill>
                <a:latin typeface="Google Sans"/>
              </a:rPr>
              <a:t>It </a:t>
            </a:r>
            <a:r>
              <a:rPr lang="en-CA" altLang="en-US">
                <a:solidFill>
                  <a:srgbClr val="202224"/>
                </a:solidFill>
                <a:latin typeface="BBC Reith Serif"/>
              </a:rPr>
              <a:t>was first detected in Germany in 2011 and then spread across Europe..</a:t>
            </a:r>
            <a:endParaRPr lang="en-CA" altLang="en-US"/>
          </a:p>
        </p:txBody>
      </p:sp>
      <p:sp>
        <p:nvSpPr>
          <p:cNvPr id="47108" name="Slide Number Placeholder 3">
            <a:extLst>
              <a:ext uri="{FF2B5EF4-FFF2-40B4-BE49-F238E27FC236}">
                <a16:creationId xmlns:a16="http://schemas.microsoft.com/office/drawing/2014/main" id="{B771AE69-1724-5D89-1991-6E78C38C8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F87858-5276-4F8B-9E2F-B46C586DB03F}" type="slidenum">
              <a:rPr lang="en-US" altLang="en-US" smtClean="0"/>
              <a:pPr/>
              <a:t>19</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1464AB9-EBDE-D2E0-C9F8-8BF2F115D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92F411F-265B-CCCB-7841-AAD0CD91F6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1D35"/>
                </a:solidFill>
                <a:latin typeface="Google Sans"/>
              </a:rPr>
              <a:t>Schmallenberg virus can affect cattle, sheep, and goats. Is  transmitted by biting midges, and can cause fever, reduced milk yield, and in pregnant animals, abortions or birth defects</a:t>
            </a:r>
          </a:p>
          <a:p>
            <a:r>
              <a:rPr lang="en-CA" altLang="en-US">
                <a:solidFill>
                  <a:srgbClr val="001D35"/>
                </a:solidFill>
                <a:latin typeface="Google Sans"/>
              </a:rPr>
              <a:t>It </a:t>
            </a:r>
            <a:r>
              <a:rPr lang="en-CA" altLang="en-US">
                <a:solidFill>
                  <a:srgbClr val="202224"/>
                </a:solidFill>
                <a:latin typeface="BBC Reith Serif"/>
              </a:rPr>
              <a:t>was first detected in Germany in 2011 and then spread across Europe.</a:t>
            </a:r>
          </a:p>
          <a:p>
            <a:endParaRPr lang="en-CA" altLang="en-US">
              <a:solidFill>
                <a:srgbClr val="202224"/>
              </a:solidFill>
              <a:latin typeface="BBC Reith Serif"/>
            </a:endParaRPr>
          </a:p>
          <a:p>
            <a:r>
              <a:rPr lang="en-CA" altLang="en-US">
                <a:solidFill>
                  <a:srgbClr val="202224"/>
                </a:solidFill>
                <a:latin typeface="BBC Reith Serif"/>
              </a:rPr>
              <a:t>Serosurveillance over 2 years shows variability between the years, which matches the waves of infection that seem to occur in Schmallenberg in farmed ruminants.</a:t>
            </a:r>
            <a:endParaRPr lang="en-CA" altLang="en-US"/>
          </a:p>
        </p:txBody>
      </p:sp>
      <p:sp>
        <p:nvSpPr>
          <p:cNvPr id="49156" name="Slide Number Placeholder 3">
            <a:extLst>
              <a:ext uri="{FF2B5EF4-FFF2-40B4-BE49-F238E27FC236}">
                <a16:creationId xmlns:a16="http://schemas.microsoft.com/office/drawing/2014/main" id="{59B761FB-EDF4-9157-F56B-A0B56DBF3F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5A4416-DC4B-4B0F-806B-22C512591C78}" type="slidenum">
              <a:rPr lang="en-US" altLang="en-US" smtClean="0"/>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B2B3E01-1006-A713-6291-37BF156ED7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8425605-8AB6-3B8A-5548-3756B916B7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69EE8AF7-0E40-F860-A7C2-C4644CAFD2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35547C-4F43-46D7-8438-4A6C27529C4F}" type="slidenum">
              <a:rPr lang="en-US" altLang="en-US" smtClean="0"/>
              <a:pPr/>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B08FD93-3D83-E1A3-234D-5A5688348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677DB42-C9F9-A7BD-AAD3-D28D361C6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3252" name="Slide Number Placeholder 3">
            <a:extLst>
              <a:ext uri="{FF2B5EF4-FFF2-40B4-BE49-F238E27FC236}">
                <a16:creationId xmlns:a16="http://schemas.microsoft.com/office/drawing/2014/main" id="{FBC1B94B-A2F5-6D29-9E41-B436294AB5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FF7F49-CB27-4F7D-9961-2A74CE2BB788}" type="slidenum">
              <a:rPr lang="en-US" altLang="en-US" smtClean="0"/>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D5630DF-9671-C9A4-64FB-B721F506D4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B16C01E-B113-4E72-A998-7340E6781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7412" name="Slide Number Placeholder 3">
            <a:extLst>
              <a:ext uri="{FF2B5EF4-FFF2-40B4-BE49-F238E27FC236}">
                <a16:creationId xmlns:a16="http://schemas.microsoft.com/office/drawing/2014/main" id="{45FED489-1CCD-A42C-C24C-6714EF710B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7651AD-CD5B-4CB5-A2DD-90BFFA872D16}"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B4FFC4-0206-968D-FB74-B50A151A27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A35C99B-2346-A38B-8C48-A5D38EAB2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333333"/>
                </a:solidFill>
                <a:latin typeface="Lato" panose="020F0502020204030203" pitchFamily="34" charset="0"/>
              </a:rPr>
              <a:t>Germany reported an outbreak of FMD in water buffalo in Honow, outskirts of Berlin,  on Friday (Jan 10</a:t>
            </a:r>
            <a:r>
              <a:rPr lang="en-CA" altLang="en-US" baseline="30000">
                <a:solidFill>
                  <a:srgbClr val="333333"/>
                </a:solidFill>
                <a:latin typeface="Lato" panose="020F0502020204030203" pitchFamily="34" charset="0"/>
              </a:rPr>
              <a:t>th</a:t>
            </a:r>
            <a:r>
              <a:rPr lang="en-CA" altLang="en-US">
                <a:solidFill>
                  <a:srgbClr val="333333"/>
                </a:solidFill>
                <a:latin typeface="Lato" panose="020F0502020204030203" pitchFamily="34" charset="0"/>
              </a:rPr>
              <a:t>). </a:t>
            </a:r>
          </a:p>
          <a:p>
            <a:endParaRPr lang="en-CA" altLang="en-US">
              <a:solidFill>
                <a:srgbClr val="333333"/>
              </a:solidFill>
              <a:latin typeface="Lato" panose="020F0502020204030203" pitchFamily="34" charset="0"/>
            </a:endParaRPr>
          </a:p>
          <a:p>
            <a:r>
              <a:rPr lang="en-CA" altLang="en-US">
                <a:solidFill>
                  <a:srgbClr val="333333"/>
                </a:solidFill>
                <a:latin typeface="Lato" panose="020F0502020204030203" pitchFamily="34" charset="0"/>
              </a:rPr>
              <a:t>This is the first report of FMD in the country since 1988 (which occurred in lower saxony). And the last outbreak in Europe was reported in Bulgaria in 2011. FMD remains endemic in Turkey, the Middle East, Africa, parts of Asia and South America.</a:t>
            </a:r>
          </a:p>
          <a:p>
            <a:endParaRPr lang="en-CA" altLang="en-US">
              <a:solidFill>
                <a:srgbClr val="333333"/>
              </a:solidFill>
              <a:latin typeface="Lato" panose="020F0502020204030203" pitchFamily="34" charset="0"/>
            </a:endParaRPr>
          </a:p>
          <a:p>
            <a:r>
              <a:rPr lang="en-CA" altLang="en-US">
                <a:solidFill>
                  <a:srgbClr val="333333"/>
                </a:solidFill>
                <a:latin typeface="Lato" panose="020F0502020204030203" pitchFamily="34" charset="0"/>
              </a:rPr>
              <a:t>In this event - three water buffalo in Honow have died and the entire herd (remaining 11 buffalo) were culled as a precautionary measure.  You can see on the map on the top right where this is in Germany.</a:t>
            </a:r>
          </a:p>
          <a:p>
            <a:endParaRPr lang="en-CA" altLang="en-US" b="1">
              <a:solidFill>
                <a:srgbClr val="333333"/>
              </a:solidFill>
              <a:latin typeface="Lato" panose="020F0502020204030203" pitchFamily="34" charset="0"/>
            </a:endParaRPr>
          </a:p>
          <a:p>
            <a:r>
              <a:rPr lang="en-CA" altLang="en-US" b="1">
                <a:solidFill>
                  <a:srgbClr val="333333"/>
                </a:solidFill>
                <a:latin typeface="Lato" panose="020F0502020204030203" pitchFamily="34" charset="0"/>
              </a:rPr>
              <a:t>The serotype has been identified as O – which is c</a:t>
            </a:r>
            <a:r>
              <a:rPr lang="en-CA" altLang="en-US">
                <a:solidFill>
                  <a:srgbClr val="212529"/>
                </a:solidFill>
                <a:latin typeface="Lato" panose="020F0502020204030203" pitchFamily="34" charset="0"/>
              </a:rPr>
              <a:t>losely related </a:t>
            </a:r>
            <a:r>
              <a:rPr lang="en-CA" altLang="en-US"/>
              <a:t>FMD</a:t>
            </a:r>
            <a:r>
              <a:rPr lang="en-CA" altLang="en-US">
                <a:solidFill>
                  <a:srgbClr val="212529"/>
                </a:solidFill>
                <a:latin typeface="Lato" panose="020F0502020204030203" pitchFamily="34" charset="0"/>
              </a:rPr>
              <a:t> viruses are found in the Middle East and Asia, </a:t>
            </a:r>
            <a:r>
              <a:rPr lang="en-US" altLang="en-US">
                <a:solidFill>
                  <a:srgbClr val="212529"/>
                </a:solidFill>
                <a:latin typeface="Lato" panose="020F0502020204030203" pitchFamily="34" charset="0"/>
              </a:rPr>
              <a:t>- You can see from the bottom right image the different pools for FMD worldwide and serotype O is present in all of them except for pool 6 which is in southern Africa. But the closest in proximity to Europe would be those circulating in the middle east (pool 3)</a:t>
            </a:r>
          </a:p>
          <a:p>
            <a:endParaRPr lang="en-US" altLang="en-US">
              <a:solidFill>
                <a:srgbClr val="212529"/>
              </a:solidFill>
              <a:latin typeface="Lato" panose="020F0502020204030203" pitchFamily="34" charset="0"/>
            </a:endParaRPr>
          </a:p>
          <a:p>
            <a:r>
              <a:rPr lang="en-US" altLang="en-US">
                <a:solidFill>
                  <a:srgbClr val="212529"/>
                </a:solidFill>
                <a:latin typeface="Lato" panose="020F0502020204030203" pitchFamily="34" charset="0"/>
              </a:rPr>
              <a:t>The sequence is closest to strains from Turkiye in December 2024 https://food.ec.europa.eu/animals/animal-diseases/diseases-and-control-measures/foot-and-mouth-disease_en but has also been found in India, Nepal and Iran</a:t>
            </a:r>
          </a:p>
          <a:p>
            <a:endParaRPr lang="en-CA" altLang="en-US">
              <a:solidFill>
                <a:srgbClr val="212529"/>
              </a:solidFill>
              <a:latin typeface="Lato" panose="020F0502020204030203" pitchFamily="34" charset="0"/>
            </a:endParaRPr>
          </a:p>
          <a:p>
            <a:r>
              <a:rPr lang="en-CA" altLang="en-US">
                <a:solidFill>
                  <a:srgbClr val="212529"/>
                </a:solidFill>
                <a:latin typeface="Lato" panose="020F0502020204030203" pitchFamily="34" charset="0"/>
              </a:rPr>
              <a:t>The exact origin and route of entry is still unknown, and Germany is now saying they believe the source is human wrongdoing. </a:t>
            </a:r>
          </a:p>
          <a:p>
            <a:endParaRPr lang="en-CA" altLang="en-US">
              <a:solidFill>
                <a:srgbClr val="212529"/>
              </a:solidFill>
              <a:latin typeface="Lato" panose="020F0502020204030203" pitchFamily="34" charset="0"/>
            </a:endParaRPr>
          </a:p>
          <a:p>
            <a:r>
              <a:rPr lang="en-CA" altLang="en-US">
                <a:solidFill>
                  <a:srgbClr val="333333"/>
                </a:solidFill>
                <a:latin typeface="Helvetica Neue"/>
              </a:rPr>
              <a:t>But it also shows that the risk of introduction of this virus into a susceptible population can happen anytime.</a:t>
            </a:r>
          </a:p>
          <a:p>
            <a:endParaRPr lang="en-CA" altLang="en-US">
              <a:solidFill>
                <a:srgbClr val="212529"/>
              </a:solidFill>
              <a:latin typeface="Lato" panose="020F0502020204030203" pitchFamily="34" charset="0"/>
            </a:endParaRPr>
          </a:p>
        </p:txBody>
      </p:sp>
      <p:sp>
        <p:nvSpPr>
          <p:cNvPr id="19460" name="Slide Number Placeholder 3">
            <a:extLst>
              <a:ext uri="{FF2B5EF4-FFF2-40B4-BE49-F238E27FC236}">
                <a16:creationId xmlns:a16="http://schemas.microsoft.com/office/drawing/2014/main" id="{873D0E94-CB96-4B61-665C-E955AD9AC1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4850F1-94DB-4C79-9651-B643966EC55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F56D286-C1C9-CFBA-20A7-40B3DF889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9A0F9E5-9D5C-7FBD-3D4D-D95E9BE7AD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Germany has not reported any additional cases of FMD, since the original finding in water buffalo in Brandenburg </a:t>
            </a:r>
          </a:p>
          <a:p>
            <a:endParaRPr lang="en-CA" altLang="en-US"/>
          </a:p>
          <a:p>
            <a:r>
              <a:rPr lang="en-CA" altLang="en-US"/>
              <a:t>In the UK, a technical glitch allowed high-risk German meat imports into the country for about a week after the FMD alert was issued</a:t>
            </a:r>
          </a:p>
          <a:p>
            <a:endParaRPr lang="en-CA" altLang="en-US"/>
          </a:p>
        </p:txBody>
      </p:sp>
      <p:sp>
        <p:nvSpPr>
          <p:cNvPr id="21508" name="Slide Number Placeholder 3">
            <a:extLst>
              <a:ext uri="{FF2B5EF4-FFF2-40B4-BE49-F238E27FC236}">
                <a16:creationId xmlns:a16="http://schemas.microsoft.com/office/drawing/2014/main" id="{694F809F-2389-243F-C0C4-B8B2886D3D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C78432-0898-403C-9F06-B3E3ECD9159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552BE0E-7733-CEB1-8A1E-0C958619E9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C793C7D-76F4-C6D7-C2FA-5EA1B27EA2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In contact site had the same owner, feed movement between sites daily, animal movement between sites</a:t>
            </a:r>
          </a:p>
          <a:p>
            <a:endParaRPr lang="en-CA" altLang="en-US"/>
          </a:p>
        </p:txBody>
      </p:sp>
      <p:sp>
        <p:nvSpPr>
          <p:cNvPr id="25604" name="Slide Number Placeholder 3">
            <a:extLst>
              <a:ext uri="{FF2B5EF4-FFF2-40B4-BE49-F238E27FC236}">
                <a16:creationId xmlns:a16="http://schemas.microsoft.com/office/drawing/2014/main" id="{83E6D1C5-5FA9-E39E-A1DD-B52D24038C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1DC66F5-2BAE-4EC6-A3C1-F43FF71B7D18}"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BE06846-A9B1-88F3-37E8-C291833DB8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9C600F-2933-DFE7-A914-1003A634D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There are a lot of contacts being traced…in particular 35 linked by animal byproducts transport (assumption that ABP stands for animal byproducts)</a:t>
            </a:r>
          </a:p>
          <a:p>
            <a:endParaRPr lang="en-CA" altLang="en-US"/>
          </a:p>
        </p:txBody>
      </p:sp>
      <p:sp>
        <p:nvSpPr>
          <p:cNvPr id="29700" name="Slide Number Placeholder 3">
            <a:extLst>
              <a:ext uri="{FF2B5EF4-FFF2-40B4-BE49-F238E27FC236}">
                <a16:creationId xmlns:a16="http://schemas.microsoft.com/office/drawing/2014/main" id="{2DBA8B55-04F1-AEC3-2B0C-72B22131C9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01722D-50CE-43B0-A2B3-28E195CE5C48}" type="slidenum">
              <a:rPr lang="en-US" altLang="en-US" smtClean="0"/>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9E17977-CBD5-B5ED-4A1A-EC1E2AE742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46BD139-621C-66EC-0DBC-6D843A36F8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Most cases have been within endemic areas, the two real outliers are Germany and Hungary.</a:t>
            </a:r>
          </a:p>
          <a:p>
            <a:endParaRPr lang="en-CA" altLang="en-US"/>
          </a:p>
          <a:p>
            <a:r>
              <a:rPr lang="en-CA" altLang="en-US"/>
              <a:t>Iraq only has two cases in the Empressi data, but news reports suggest there are many more cases than 2, notes in WOAH report indicate that during the last vaccination campaign some owners refused vaccination, which may explain the ongoing cases now.</a:t>
            </a:r>
          </a:p>
          <a:p>
            <a:endParaRPr lang="en-CA" altLang="en-US"/>
          </a:p>
          <a:p>
            <a:r>
              <a:rPr lang="en-CA" altLang="en-US"/>
              <a:t>South Korea has reported a recurrence of FMD, last reported in May 2023, only 1 case on the map, but at least 9 cases have been reported in the news </a:t>
            </a:r>
          </a:p>
        </p:txBody>
      </p:sp>
      <p:sp>
        <p:nvSpPr>
          <p:cNvPr id="32772" name="Slide Number Placeholder 3">
            <a:extLst>
              <a:ext uri="{FF2B5EF4-FFF2-40B4-BE49-F238E27FC236}">
                <a16:creationId xmlns:a16="http://schemas.microsoft.com/office/drawing/2014/main" id="{5CAEF7E4-11BF-46AB-26FD-1EB807D7C2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AE8373D-7CF5-44D0-AF6D-1A04C490BFDA}" type="slidenum">
              <a:rPr lang="en-US" altLang="en-US" smtClean="0"/>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1329706-8EB1-27A6-CCA5-C8B86C15EC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F4A3F28-AF61-4327-70F3-8525C6988F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solidFill>
                  <a:srgbClr val="333333"/>
                </a:solidFill>
                <a:latin typeface="Lato" panose="020F0502020204030203" pitchFamily="34" charset="0"/>
              </a:rPr>
              <a:t>Strain of bovine TB identified</a:t>
            </a:r>
          </a:p>
          <a:p>
            <a:r>
              <a:rPr lang="en-US" altLang="en-US">
                <a:solidFill>
                  <a:srgbClr val="333333"/>
                </a:solidFill>
                <a:latin typeface="Noto Sans" panose="020B0502040504020204" pitchFamily="34" charset="0"/>
              </a:rPr>
              <a:t>Laboratory culture results from the November 29, 2024 infected animal found a strain that has never been identified in animals or humans in Canada, and the origin of the strain is unknown. It is not closely related to any of the recent strains in Western Canada.</a:t>
            </a:r>
          </a:p>
          <a:p>
            <a:endParaRPr lang="en-CA" altLang="en-US"/>
          </a:p>
        </p:txBody>
      </p:sp>
      <p:sp>
        <p:nvSpPr>
          <p:cNvPr id="34820" name="Slide Number Placeholder 3">
            <a:extLst>
              <a:ext uri="{FF2B5EF4-FFF2-40B4-BE49-F238E27FC236}">
                <a16:creationId xmlns:a16="http://schemas.microsoft.com/office/drawing/2014/main" id="{F9F1D5D0-743D-CF45-8B15-EA072ED808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97EE2A-2D52-4996-B6CE-960C90C6A1F0}" type="slidenum">
              <a:rPr lang="en-US" altLang="en-US" smtClean="0"/>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8FFEB01-709A-C213-928F-C0096438D8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CFF427A-6B9E-2EEA-3D30-C2A566AEA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542C91EA-9985-58CB-1674-E64B54F604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64A566-7E1D-47FA-9538-19D2C1CCCA13}" type="slidenum">
              <a:rPr lang="en-US" altLang="en-US" smtClean="0"/>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166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84FF1C4-AB54-DA3A-3253-6D2EEE937309}"/>
              </a:ext>
            </a:extLst>
          </p:cNvPr>
          <p:cNvSpPr>
            <a:spLocks noGrp="1"/>
          </p:cNvSpPr>
          <p:nvPr>
            <p:ph type="sldNum" sz="quarter" idx="10"/>
          </p:nvPr>
        </p:nvSpPr>
        <p:spPr/>
        <p:txBody>
          <a:bodyPr/>
          <a:lstStyle>
            <a:lvl1pPr>
              <a:defRPr/>
            </a:lvl1pPr>
          </a:lstStyle>
          <a:p>
            <a:pPr>
              <a:defRPr/>
            </a:pPr>
            <a:fld id="{91B0E89F-8361-4CA9-A896-F82EB59E1ECE}" type="slidenum">
              <a:rPr lang="en-US" altLang="en-US"/>
              <a:pPr>
                <a:defRPr/>
              </a:pPr>
              <a:t>‹#›</a:t>
            </a:fld>
            <a:endParaRPr lang="en-US" altLang="en-US"/>
          </a:p>
        </p:txBody>
      </p:sp>
    </p:spTree>
    <p:extLst>
      <p:ext uri="{BB962C8B-B14F-4D97-AF65-F5344CB8AC3E}">
        <p14:creationId xmlns:p14="http://schemas.microsoft.com/office/powerpoint/2010/main" val="333506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EBA2961-BF6C-75A0-A54C-24A4EFF027DC}"/>
              </a:ext>
            </a:extLst>
          </p:cNvPr>
          <p:cNvSpPr>
            <a:spLocks noGrp="1"/>
          </p:cNvSpPr>
          <p:nvPr>
            <p:ph type="sldNum" sz="quarter" idx="10"/>
          </p:nvPr>
        </p:nvSpPr>
        <p:spPr/>
        <p:txBody>
          <a:bodyPr/>
          <a:lstStyle>
            <a:lvl1pPr>
              <a:defRPr/>
            </a:lvl1pPr>
          </a:lstStyle>
          <a:p>
            <a:pPr>
              <a:defRPr/>
            </a:pPr>
            <a:fld id="{A2944B99-099B-484C-8380-65D9A4154ABF}" type="slidenum">
              <a:rPr lang="en-US" altLang="en-US"/>
              <a:pPr>
                <a:defRPr/>
              </a:pPr>
              <a:t>‹#›</a:t>
            </a:fld>
            <a:endParaRPr lang="en-US" altLang="en-US"/>
          </a:p>
        </p:txBody>
      </p:sp>
    </p:spTree>
    <p:extLst>
      <p:ext uri="{BB962C8B-B14F-4D97-AF65-F5344CB8AC3E}">
        <p14:creationId xmlns:p14="http://schemas.microsoft.com/office/powerpoint/2010/main" val="173898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7230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D93B1A91-46E3-CAAE-F9D1-0F8155C38DFF}"/>
              </a:ext>
            </a:extLst>
          </p:cNvPr>
          <p:cNvSpPr>
            <a:spLocks noGrp="1"/>
          </p:cNvSpPr>
          <p:nvPr>
            <p:ph type="sldNum" sz="quarter" idx="10"/>
          </p:nvPr>
        </p:nvSpPr>
        <p:spPr/>
        <p:txBody>
          <a:bodyPr/>
          <a:lstStyle>
            <a:lvl1pPr>
              <a:defRPr/>
            </a:lvl1pPr>
          </a:lstStyle>
          <a:p>
            <a:pPr>
              <a:defRPr/>
            </a:pPr>
            <a:fld id="{8EEE48B6-EF92-4DFE-AD2D-F8D8D5646DC8}" type="slidenum">
              <a:rPr lang="en-US" altLang="en-US"/>
              <a:pPr>
                <a:defRPr/>
              </a:pPr>
              <a:t>‹#›</a:t>
            </a:fld>
            <a:endParaRPr lang="en-US" altLang="en-US"/>
          </a:p>
        </p:txBody>
      </p:sp>
    </p:spTree>
    <p:extLst>
      <p:ext uri="{BB962C8B-B14F-4D97-AF65-F5344CB8AC3E}">
        <p14:creationId xmlns:p14="http://schemas.microsoft.com/office/powerpoint/2010/main" val="63351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5B960E5C-EE34-A1F8-56CE-DA3D171DB859}"/>
              </a:ext>
            </a:extLst>
          </p:cNvPr>
          <p:cNvSpPr>
            <a:spLocks noGrp="1"/>
          </p:cNvSpPr>
          <p:nvPr>
            <p:ph type="sldNum" sz="quarter" idx="10"/>
          </p:nvPr>
        </p:nvSpPr>
        <p:spPr/>
        <p:txBody>
          <a:bodyPr/>
          <a:lstStyle>
            <a:lvl1pPr>
              <a:defRPr/>
            </a:lvl1pPr>
          </a:lstStyle>
          <a:p>
            <a:pPr>
              <a:defRPr/>
            </a:pPr>
            <a:fld id="{9FE53B39-0997-4E73-9EB2-2ED1A6BE6BC2}" type="slidenum">
              <a:rPr lang="en-US" altLang="en-US"/>
              <a:pPr>
                <a:defRPr/>
              </a:pPr>
              <a:t>‹#›</a:t>
            </a:fld>
            <a:endParaRPr lang="en-US" altLang="en-US"/>
          </a:p>
        </p:txBody>
      </p:sp>
    </p:spTree>
    <p:extLst>
      <p:ext uri="{BB962C8B-B14F-4D97-AF65-F5344CB8AC3E}">
        <p14:creationId xmlns:p14="http://schemas.microsoft.com/office/powerpoint/2010/main" val="277158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74E33205-A624-8EFC-2CEE-3E941EA53646}"/>
              </a:ext>
            </a:extLst>
          </p:cNvPr>
          <p:cNvSpPr>
            <a:spLocks noGrp="1"/>
          </p:cNvSpPr>
          <p:nvPr>
            <p:ph type="sldNum" sz="quarter" idx="14"/>
          </p:nvPr>
        </p:nvSpPr>
        <p:spPr/>
        <p:txBody>
          <a:bodyPr/>
          <a:lstStyle>
            <a:lvl1pPr>
              <a:defRPr/>
            </a:lvl1pPr>
          </a:lstStyle>
          <a:p>
            <a:pPr>
              <a:defRPr/>
            </a:pPr>
            <a:fld id="{03F11598-7890-4889-86AA-255425030CC0}" type="slidenum">
              <a:rPr lang="en-US" altLang="en-US"/>
              <a:pPr>
                <a:defRPr/>
              </a:pPr>
              <a:t>‹#›</a:t>
            </a:fld>
            <a:endParaRPr lang="en-US" altLang="en-US"/>
          </a:p>
        </p:txBody>
      </p:sp>
    </p:spTree>
    <p:extLst>
      <p:ext uri="{BB962C8B-B14F-4D97-AF65-F5344CB8AC3E}">
        <p14:creationId xmlns:p14="http://schemas.microsoft.com/office/powerpoint/2010/main" val="353717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E8AFEE0E-48CE-D275-267D-77A5BDE5C603}"/>
              </a:ext>
            </a:extLst>
          </p:cNvPr>
          <p:cNvSpPr>
            <a:spLocks noGrp="1"/>
          </p:cNvSpPr>
          <p:nvPr>
            <p:ph type="sldNum" sz="quarter" idx="15"/>
          </p:nvPr>
        </p:nvSpPr>
        <p:spPr/>
        <p:txBody>
          <a:bodyPr/>
          <a:lstStyle>
            <a:lvl1pPr>
              <a:defRPr/>
            </a:lvl1pPr>
          </a:lstStyle>
          <a:p>
            <a:pPr>
              <a:defRPr/>
            </a:pPr>
            <a:fld id="{444BA895-A98D-4516-B946-7E7D0A45EC6C}" type="slidenum">
              <a:rPr lang="en-US" altLang="en-US"/>
              <a:pPr>
                <a:defRPr/>
              </a:pPr>
              <a:t>‹#›</a:t>
            </a:fld>
            <a:endParaRPr lang="en-US" altLang="en-US"/>
          </a:p>
        </p:txBody>
      </p:sp>
    </p:spTree>
    <p:extLst>
      <p:ext uri="{BB962C8B-B14F-4D97-AF65-F5344CB8AC3E}">
        <p14:creationId xmlns:p14="http://schemas.microsoft.com/office/powerpoint/2010/main" val="379721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9B901CF-9FB0-DCA4-D964-D8118FF4028B}"/>
              </a:ext>
            </a:extLst>
          </p:cNvPr>
          <p:cNvSpPr>
            <a:spLocks noGrp="1"/>
          </p:cNvSpPr>
          <p:nvPr>
            <p:ph type="sldNum" sz="quarter" idx="10"/>
          </p:nvPr>
        </p:nvSpPr>
        <p:spPr/>
        <p:txBody>
          <a:bodyPr/>
          <a:lstStyle>
            <a:lvl1pPr>
              <a:defRPr/>
            </a:lvl1pPr>
          </a:lstStyle>
          <a:p>
            <a:pPr>
              <a:defRPr/>
            </a:pPr>
            <a:fld id="{C98D96A0-0600-42ED-BBC9-D5A4E9225928}" type="slidenum">
              <a:rPr lang="en-US" altLang="en-US"/>
              <a:pPr>
                <a:defRPr/>
              </a:pPr>
              <a:t>‹#›</a:t>
            </a:fld>
            <a:endParaRPr lang="en-US" altLang="en-US"/>
          </a:p>
        </p:txBody>
      </p:sp>
    </p:spTree>
    <p:extLst>
      <p:ext uri="{BB962C8B-B14F-4D97-AF65-F5344CB8AC3E}">
        <p14:creationId xmlns:p14="http://schemas.microsoft.com/office/powerpoint/2010/main" val="397984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1F0A7D9B-23D3-6C5B-1396-F4973D582327}"/>
              </a:ext>
            </a:extLst>
          </p:cNvPr>
          <p:cNvSpPr>
            <a:spLocks noGrp="1"/>
          </p:cNvSpPr>
          <p:nvPr>
            <p:ph type="sldNum" sz="quarter" idx="10"/>
          </p:nvPr>
        </p:nvSpPr>
        <p:spPr/>
        <p:txBody>
          <a:bodyPr/>
          <a:lstStyle>
            <a:lvl1pPr>
              <a:defRPr/>
            </a:lvl1pPr>
          </a:lstStyle>
          <a:p>
            <a:pPr>
              <a:defRPr/>
            </a:pPr>
            <a:fld id="{8337A382-C89E-4E50-9359-94EE1E0AEE9C}" type="slidenum">
              <a:rPr lang="en-US" altLang="en-US"/>
              <a:pPr>
                <a:defRPr/>
              </a:pPr>
              <a:t>‹#›</a:t>
            </a:fld>
            <a:endParaRPr lang="en-US" altLang="en-US"/>
          </a:p>
        </p:txBody>
      </p:sp>
    </p:spTree>
    <p:extLst>
      <p:ext uri="{BB962C8B-B14F-4D97-AF65-F5344CB8AC3E}">
        <p14:creationId xmlns:p14="http://schemas.microsoft.com/office/powerpoint/2010/main" val="307741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EAE5224B-A0C5-7ED2-71BE-A710124347DF}"/>
              </a:ext>
            </a:extLst>
          </p:cNvPr>
          <p:cNvSpPr>
            <a:spLocks noGrp="1"/>
          </p:cNvSpPr>
          <p:nvPr>
            <p:ph type="sldNum" sz="quarter" idx="10"/>
          </p:nvPr>
        </p:nvSpPr>
        <p:spPr/>
        <p:txBody>
          <a:bodyPr/>
          <a:lstStyle>
            <a:lvl1pPr>
              <a:defRPr/>
            </a:lvl1pPr>
          </a:lstStyle>
          <a:p>
            <a:pPr>
              <a:defRPr/>
            </a:pPr>
            <a:fld id="{27588D63-C036-4C3C-93B8-44F70DEB06A1}" type="slidenum">
              <a:rPr lang="en-US" altLang="en-US"/>
              <a:pPr>
                <a:defRPr/>
              </a:pPr>
              <a:t>‹#›</a:t>
            </a:fld>
            <a:endParaRPr lang="en-US" altLang="en-US"/>
          </a:p>
        </p:txBody>
      </p:sp>
    </p:spTree>
    <p:extLst>
      <p:ext uri="{BB962C8B-B14F-4D97-AF65-F5344CB8AC3E}">
        <p14:creationId xmlns:p14="http://schemas.microsoft.com/office/powerpoint/2010/main" val="18608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09D13E9-5659-FB7F-DC73-42CD79E0296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406A8C1-1501-0472-04EE-4FDB0DE332D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1FF71A-0F98-8328-8FE9-509DF30CC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7A7C30-E828-45E5-AFFF-0D809143DAA7}" type="datetime1">
              <a:rPr lang="en-US"/>
              <a:pPr>
                <a:defRPr/>
              </a:pPr>
              <a:t>4/29/2025</a:t>
            </a:fld>
            <a:endParaRPr lang="en-US"/>
          </a:p>
        </p:txBody>
      </p:sp>
      <p:sp>
        <p:nvSpPr>
          <p:cNvPr id="5" name="Footer Placeholder 4">
            <a:extLst>
              <a:ext uri="{FF2B5EF4-FFF2-40B4-BE49-F238E27FC236}">
                <a16:creationId xmlns:a16="http://schemas.microsoft.com/office/drawing/2014/main" id="{053F77E4-44E2-1F26-B699-BCFA82623D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2DAB73F-ACB0-4669-C7FE-8CE261A4D97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AC46EED-5899-47BF-BDBD-36EA7D00DD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saskatchewan-2024/2025-02-2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lickondetroit.com/news/local/2025/01/29/bovine-tuberculosis-found-in-michigan-cattle-herd/"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mykxlg.com/news/local/south-dakota-animal-industry-board-confirms-bovine-tb-in-kingsbury-county-cattle/article_8540d788-de3c-11ef-8a50-1ffa6a59279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scwds.shinyapps.io/haemaphysali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opeg.org/" TargetMode="External"/><Relationship Id="rId3" Type="http://schemas.openxmlformats.org/officeDocument/2006/relationships/hyperlink" Target="https://www.aphis.usda.gov/livestock-poultry-disease/cattle/ticks/screwworm/outbreak-central-america" TargetMode="External"/><Relationship Id="rId7" Type="http://schemas.openxmlformats.org/officeDocument/2006/relationships/hyperlink" Target="https://amandala.com.bz/news/authorities-fear-worsening-screwworm-situation-due-to-trump-polici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elheraldo.hn/honduras/registran-primer-caso-infectado-gusano-barrenador-olancho-CO23963652" TargetMode="External"/><Relationship Id="rId5" Type="http://schemas.openxmlformats.org/officeDocument/2006/relationships/hyperlink" Target="https://www.laprensani.com/2025/02/13/economia/3435116-gusano-barrenador-infecta-a-30-nicaraguenses-mientras-avanza-su-propagacion-en-las-fincas" TargetMode="External"/><Relationship Id="rId10" Type="http://schemas.openxmlformats.org/officeDocument/2006/relationships/image" Target="../media/image19.png"/><Relationship Id="rId4" Type="http://schemas.openxmlformats.org/officeDocument/2006/relationships/hyperlink" Target="https://www.yucatan.com.mx/mexico/2025/03/11/mas-casos-humanos-del-gusano-barrenador-devorador-de-hombres-en-mexico.html#goog_rewarded" TargetMode="Externa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rijksoverheid.nl/actueel/nieuws/2024/10/11/blauwtongvirus-serotype-12-vastgesteld-op-twee-bedrijven"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ahis.woah.org/#/in-review/6262" TargetMode="External"/><Relationship Id="rId5" Type="http://schemas.openxmlformats.org/officeDocument/2006/relationships/hyperlink" Target="https://wahis.woah.org/#/in-review/6254" TargetMode="External"/><Relationship Id="rId4" Type="http://schemas.openxmlformats.org/officeDocument/2006/relationships/hyperlink" Target="https://www.nvwa.nl/onderwerpen/blauwtong/documenten/dier/dierziekten/overige-dierziekten/publicaties/inde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bc.com/news/articles/cg7zkvve9jgo" TargetMode="External"/><Relationship Id="rId7" Type="http://schemas.openxmlformats.org/officeDocument/2006/relationships/hyperlink" Target="https://www.animalhealthsurveillance.agriculture.gov.ie/currentnews/schmallenbergdisease.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agriland.ie/farming-news/22-cases-of-schmallenberg-virus-recorded-in-2024-daf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veterinaryresearch.biomedcentral.com/articles/10.1186/s13567-024-01389-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ahis.woah.org/#/in-review/5996"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www.thip.media/news/namibia-implements-strict-measures-to-combat-lumpy-skin-disease-outbreak/103485/"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mdpi.com/1999-4915/17/3/433" TargetMode="External"/><Relationship Id="rId3" Type="http://schemas.openxmlformats.org/officeDocument/2006/relationships/hyperlink" Target="https://www.wrlfmd.org/sites/world/files/quick_media/WOAH-FAO%20FMD%20Ref%20Lab%20Report%20Oct-Dec%202024.pdf" TargetMode="External"/><Relationship Id="rId7" Type="http://schemas.openxmlformats.org/officeDocument/2006/relationships/hyperlink" Target="https://www.frontiersin.org/journals/veterinary-science/articles/10.3389/fvets.2025.1551420/ful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journals.plos.org/plosntds/article?id=10.1371/journal.pntd.0011982" TargetMode="External"/><Relationship Id="rId5" Type="http://schemas.openxmlformats.org/officeDocument/2006/relationships/hyperlink" Target="https://www.frontiersin.org/journals/veterinary-science/articles/10.3389/fvets.2025.1548627/full" TargetMode="External"/><Relationship Id="rId4" Type="http://schemas.openxmlformats.org/officeDocument/2006/relationships/hyperlink" Target="https://www.sciencedirect.com/science/article/pii/S2352771425000291?via%3Dihub" TargetMode="External"/><Relationship Id="rId9" Type="http://schemas.openxmlformats.org/officeDocument/2006/relationships/hyperlink" Target="https://link.springer.com/article/10.1007/s11250-025-04349-z"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de/en/news/animal-disease-situation/foot-and-mouth-disease/" TargetMode="External"/><Relationship Id="rId3" Type="http://schemas.openxmlformats.org/officeDocument/2006/relationships/hyperlink" Target="https://wahis.woah.org/#/in-review/6177" TargetMode="External"/><Relationship Id="rId7" Type="http://schemas.openxmlformats.org/officeDocument/2006/relationships/hyperlink" Target="https://food.ec.europa.eu/animals/animal-diseases/diseases-and-control-measures/foot-and-mouth-disease_e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swinehealth.org/shic-update-on-recent-detection-of-fmdv-serotype-o-in-germany/" TargetMode="External"/><Relationship Id="rId11" Type="http://schemas.openxmlformats.org/officeDocument/2006/relationships/image" Target="../media/image5.png"/><Relationship Id="rId5" Type="http://schemas.openxmlformats.org/officeDocument/2006/relationships/hyperlink" Target="https://www.rbb24.de/panorama/beitrag/2025/01/brandenburg-laesst-impfstoff-gegen-mks-herstellen-friedrich-loef.html" TargetMode="External"/><Relationship Id="rId10" Type="http://schemas.openxmlformats.org/officeDocument/2006/relationships/hyperlink" Target="https://www.merckvetmanual.com/infectious-diseases/foot-and-mouth-disease/foot-and-mouth-disease-in-animals" TargetMode="External"/><Relationship Id="rId4" Type="http://schemas.openxmlformats.org/officeDocument/2006/relationships/hyperlink" Target="https://www.fli.de/en/news/short-messages/short-message/fmd-outbreak-in-brandenburg-serotype-o-detected/"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foot-and-mouth-disease/countries-free-diseas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food.ec.europa.eu/horizontal-topics/committees/paff-committees/animal-health-and-welfare/presentations_en#20250312"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nimalhealthcanada.ca/news/2025/01/cfia-update-new-restrictions-due-to-foot-and-mouth-disease-in-germany" TargetMode="External"/><Relationship Id="rId2" Type="http://schemas.openxmlformats.org/officeDocument/2006/relationships/hyperlink" Target="https://www.cnphi-rcrsp.ca/qpp/answerPoll.xhtml?pollId=15185"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s://can01.safelinks.protection.outlook.com/?url=https%3A%2F%2Ffood.ec.europa.eu%2Fdocument%2Fdownload%2Fda0a0e30-884a-447d-b36f-c343831164a4_en%3Ffilename%3Dreg-com_ahw_20250312_pres-02.pdf&amp;data=05%7C02%7Candrea.osborn%40inspection.gc.ca%7C19194c61b18e46f6593308dd63033bba%7C18b5a5ed1d8641d394a0bc27dae32ab2%7C0%7C0%7C638775587713059542%7CUnknown%7CTWFpbGZsb3d8eyJFbXB0eU1hcGkiOnRydWUsIlYiOiIwLjAuMDAwMCIsIlAiOiJXaW4zMiIsIkFOIjoiTWFpbCIsIldUIjoyfQ%3D%3D%7C0%7C%7C%7C&amp;sdata=KBBreALqqZIo5N8ycqLdXc8B4oGbchIeVA3H6VvbPFU%3D&amp;reserved=0" TargetMode="External"/><Relationship Id="rId4" Type="http://schemas.openxmlformats.org/officeDocument/2006/relationships/hyperlink" Target="https://can01.safelinks.protection.outlook.com/?url=https%3A%2F%2Ffood.ec.europa.eu%2Fdocument%2Fdownload%2F8cc79560-9acc-4a69-8a23-c50f3dc25796_en%3Ffilename%3Dreg-com_ahw_20250312_pres-01.pdf&amp;data=05%7C02%7Candrea.osborn%40inspection.gc.ca%7C19194c61b18e46f6593308dd63033bba%7C18b5a5ed1d8641d394a0bc27dae32ab2%7C0%7C0%7C638775587713036781%7CUnknown%7CTWFpbGZsb3d8eyJFbXB0eU1hcGkiOnRydWUsIlYiOiIwLjAuMDAwMCIsIlAiOiJXaW4zMiIsIkFOIjoiTWFpbCIsIldUIjoyfQ%3D%3D%7C0%7C%7C%7C&amp;sdata=85e1J1DshPmvC32jfJFoATia4CYRc7GcF%2BIadiW8yGI%3D&amp;reserved=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441855-E9AD-D924-7E62-9D301F0AF1C7}"/>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a:extLst>
              <a:ext uri="{FF2B5EF4-FFF2-40B4-BE49-F238E27FC236}">
                <a16:creationId xmlns:a16="http://schemas.microsoft.com/office/drawing/2014/main" id="{50477653-9E8E-EEAF-CD33-5C1E4E12D87A}"/>
              </a:ext>
            </a:extLst>
          </p:cNvPr>
          <p:cNvSpPr>
            <a:spLocks noGrp="1"/>
          </p:cNvSpPr>
          <p:nvPr>
            <p:ph type="subTitle" idx="1"/>
          </p:nvPr>
        </p:nvSpPr>
        <p:spPr>
          <a:xfrm>
            <a:off x="3048000" y="3101975"/>
            <a:ext cx="9144000" cy="1123950"/>
          </a:xfrm>
        </p:spPr>
        <p:txBody>
          <a:bodyPr/>
          <a:lstStyle/>
          <a:p>
            <a:pPr eaLnBrk="1" hangingPunct="1"/>
            <a:r>
              <a:rPr lang="en-CA" altLang="en-US"/>
              <a:t>CEZD – CAHSS Bovine Network Update</a:t>
            </a:r>
          </a:p>
          <a:p>
            <a:pPr eaLnBrk="1" hangingPunct="1"/>
            <a:r>
              <a:rPr lang="en-CA" altLang="en-US"/>
              <a:t>21 March 2025</a:t>
            </a:r>
          </a:p>
        </p:txBody>
      </p:sp>
      <p:sp>
        <p:nvSpPr>
          <p:cNvPr id="14340" name="Slide Number Placeholder 3">
            <a:extLst>
              <a:ext uri="{FF2B5EF4-FFF2-40B4-BE49-F238E27FC236}">
                <a16:creationId xmlns:a16="http://schemas.microsoft.com/office/drawing/2014/main" id="{B42D2D90-7F1C-CB71-D01A-67F4EDEEA36F}"/>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FF4C2246-EF71-4F6A-A9F5-3CD6D442BE24}" type="slidenum">
              <a:rPr lang="en-US" altLang="en-US" sz="1200" smtClean="0">
                <a:solidFill>
                  <a:srgbClr val="898989"/>
                </a:solidFill>
              </a:rPr>
              <a:pPr algn="l" eaLnBrk="0" hangingPunct="0">
                <a:lnSpc>
                  <a:spcPct val="100000"/>
                </a:lnSpc>
                <a:spcBef>
                  <a:spcPct val="0"/>
                </a:spcBef>
                <a:buFontTx/>
                <a:buNone/>
              </a:p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EB56C5E7-DC56-2CB4-F2A7-DEE82176AB8E}"/>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2C46-3FE3-616E-D229-E8FF66FC33C2}"/>
              </a:ext>
            </a:extLst>
          </p:cNvPr>
          <p:cNvSpPr>
            <a:spLocks noGrp="1"/>
          </p:cNvSpPr>
          <p:nvPr>
            <p:ph type="title"/>
          </p:nvPr>
        </p:nvSpPr>
        <p:spPr>
          <a:xfrm>
            <a:off x="219075" y="271463"/>
            <a:ext cx="10515600" cy="1325562"/>
          </a:xfrm>
        </p:spPr>
        <p:txBody>
          <a:bodyPr/>
          <a:lstStyle/>
          <a:p>
            <a:pPr>
              <a:defRPr/>
            </a:pPr>
            <a:r>
              <a:rPr lang="en-CA" dirty="0"/>
              <a:t>FMD Hungary - Tracing</a:t>
            </a:r>
          </a:p>
        </p:txBody>
      </p:sp>
      <p:pic>
        <p:nvPicPr>
          <p:cNvPr id="28675" name="Content Placeholder 6">
            <a:extLst>
              <a:ext uri="{FF2B5EF4-FFF2-40B4-BE49-F238E27FC236}">
                <a16:creationId xmlns:a16="http://schemas.microsoft.com/office/drawing/2014/main" id="{7605E96F-9B6F-132B-4F25-BB0BE97C39CB}"/>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0" y="1690688"/>
            <a:ext cx="6345238" cy="4551362"/>
          </a:xfrm>
        </p:spPr>
      </p:pic>
      <p:pic>
        <p:nvPicPr>
          <p:cNvPr id="28676" name="Content Placeholder 8">
            <a:extLst>
              <a:ext uri="{FF2B5EF4-FFF2-40B4-BE49-F238E27FC236}">
                <a16:creationId xmlns:a16="http://schemas.microsoft.com/office/drawing/2014/main" id="{CFD3A056-00CB-198B-C91E-FE5ECE2BF8F5}"/>
              </a:ext>
            </a:extLst>
          </p:cNvPr>
          <p:cNvPicPr>
            <a:picLocks noGrp="1" noChangeAspect="1" noChangeArrowheads="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6386513" y="1690688"/>
            <a:ext cx="5805487" cy="4551362"/>
          </a:xfrm>
        </p:spPr>
      </p:pic>
      <p:sp>
        <p:nvSpPr>
          <p:cNvPr id="28677" name="Slide Number Placeholder 4">
            <a:extLst>
              <a:ext uri="{FF2B5EF4-FFF2-40B4-BE49-F238E27FC236}">
                <a16:creationId xmlns:a16="http://schemas.microsoft.com/office/drawing/2014/main" id="{BDEE0323-4A3F-8F47-9C3F-920CE25FA2D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04ED035-399B-4C2E-8959-24F62AA61137}"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6C12-68BC-F917-72F3-DCF279D075DF}"/>
              </a:ext>
            </a:extLst>
          </p:cNvPr>
          <p:cNvSpPr>
            <a:spLocks noGrp="1"/>
          </p:cNvSpPr>
          <p:nvPr>
            <p:ph type="title"/>
          </p:nvPr>
        </p:nvSpPr>
        <p:spPr>
          <a:xfrm>
            <a:off x="177800" y="225425"/>
            <a:ext cx="10515600" cy="938213"/>
          </a:xfrm>
        </p:spPr>
        <p:txBody>
          <a:bodyPr/>
          <a:lstStyle/>
          <a:p>
            <a:pPr>
              <a:defRPr/>
            </a:pPr>
            <a:r>
              <a:rPr lang="en-CA" dirty="0"/>
              <a:t>FMD Hungary</a:t>
            </a:r>
          </a:p>
        </p:txBody>
      </p:sp>
      <p:sp>
        <p:nvSpPr>
          <p:cNvPr id="3" name="Content Placeholder 2">
            <a:extLst>
              <a:ext uri="{FF2B5EF4-FFF2-40B4-BE49-F238E27FC236}">
                <a16:creationId xmlns:a16="http://schemas.microsoft.com/office/drawing/2014/main" id="{65A8351C-5A14-84CC-4A1D-324F534757FA}"/>
              </a:ext>
            </a:extLst>
          </p:cNvPr>
          <p:cNvSpPr>
            <a:spLocks noGrp="1"/>
          </p:cNvSpPr>
          <p:nvPr>
            <p:ph sz="half" idx="1"/>
          </p:nvPr>
        </p:nvSpPr>
        <p:spPr>
          <a:xfrm>
            <a:off x="715963" y="1252538"/>
            <a:ext cx="5181600" cy="4352925"/>
          </a:xfrm>
        </p:spPr>
        <p:txBody>
          <a:bodyPr/>
          <a:lstStyle/>
          <a:p>
            <a:pPr marL="0" indent="0">
              <a:buFont typeface="Arial" panose="020B0604020202020204" pitchFamily="34" charset="0"/>
              <a:buNone/>
              <a:defRPr/>
            </a:pPr>
            <a:r>
              <a:rPr lang="en-US" sz="2400" dirty="0"/>
              <a:t>The Hungarian National Reference Laboratory has identified the serotype of the virus:</a:t>
            </a:r>
          </a:p>
          <a:p>
            <a:pPr>
              <a:defRPr/>
            </a:pPr>
            <a:r>
              <a:rPr lang="en-CA" sz="2400" b="1" dirty="0"/>
              <a:t>O serotype</a:t>
            </a:r>
            <a:endParaRPr lang="en-CA" sz="2400" dirty="0"/>
          </a:p>
          <a:p>
            <a:pPr>
              <a:defRPr/>
            </a:pPr>
            <a:r>
              <a:rPr lang="en-US" sz="2400" dirty="0"/>
              <a:t>Its sequence shows the highest similarity with a strain isolated in Pakistan in 2017-18 (98-99%)</a:t>
            </a:r>
          </a:p>
          <a:p>
            <a:pPr>
              <a:defRPr/>
            </a:pPr>
            <a:r>
              <a:rPr lang="en-US" sz="2400" dirty="0"/>
              <a:t>The subtype of the strains is FMDV/O/ME-SA/Pan-Asia2/ANT-10</a:t>
            </a:r>
          </a:p>
          <a:p>
            <a:pPr>
              <a:defRPr/>
            </a:pPr>
            <a:r>
              <a:rPr lang="en-US" sz="2400" dirty="0"/>
              <a:t>The full analysis by the European Union Reference Laboratory is ongoing.</a:t>
            </a:r>
            <a:endParaRPr lang="en-CA" sz="2400" dirty="0"/>
          </a:p>
          <a:p>
            <a:pPr>
              <a:defRPr/>
            </a:pPr>
            <a:endParaRPr lang="en-CA" sz="2400" dirty="0"/>
          </a:p>
        </p:txBody>
      </p:sp>
      <p:sp>
        <p:nvSpPr>
          <p:cNvPr id="4" name="Content Placeholder 3">
            <a:extLst>
              <a:ext uri="{FF2B5EF4-FFF2-40B4-BE49-F238E27FC236}">
                <a16:creationId xmlns:a16="http://schemas.microsoft.com/office/drawing/2014/main" id="{77255E2C-ECDE-08E2-4749-BACE36C69029}"/>
              </a:ext>
            </a:extLst>
          </p:cNvPr>
          <p:cNvSpPr>
            <a:spLocks noGrp="1"/>
          </p:cNvSpPr>
          <p:nvPr>
            <p:ph sz="half" idx="2"/>
          </p:nvPr>
        </p:nvSpPr>
        <p:spPr/>
        <p:txBody>
          <a:bodyPr/>
          <a:lstStyle/>
          <a:p>
            <a:pPr>
              <a:defRPr/>
            </a:pPr>
            <a:r>
              <a:rPr lang="en-CA" b="1" dirty="0"/>
              <a:t>Questions:</a:t>
            </a:r>
          </a:p>
          <a:p>
            <a:pPr lvl="1">
              <a:defRPr/>
            </a:pPr>
            <a:r>
              <a:rPr lang="en-CA" dirty="0"/>
              <a:t>What exposure method would result in 80% of heifers showing clinical signs at once</a:t>
            </a:r>
          </a:p>
          <a:p>
            <a:pPr marL="457200" lvl="1" indent="0">
              <a:buFont typeface="Arial" panose="020B0604020202020204" pitchFamily="34" charset="0"/>
              <a:buNone/>
              <a:defRPr/>
            </a:pPr>
            <a:endParaRPr lang="en-CA" dirty="0"/>
          </a:p>
          <a:p>
            <a:pPr lvl="1">
              <a:defRPr/>
            </a:pPr>
            <a:r>
              <a:rPr lang="en-CA" dirty="0"/>
              <a:t>Is burial offsite a reasonable disposal method? Ground looks sandy, any concerns for virus entering groundwater?</a:t>
            </a:r>
          </a:p>
        </p:txBody>
      </p:sp>
      <p:sp>
        <p:nvSpPr>
          <p:cNvPr id="30725" name="Slide Number Placeholder 4">
            <a:extLst>
              <a:ext uri="{FF2B5EF4-FFF2-40B4-BE49-F238E27FC236}">
                <a16:creationId xmlns:a16="http://schemas.microsoft.com/office/drawing/2014/main" id="{AD23FE06-7443-B36D-CFBE-B3E93CF5651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12BFC17-1AB6-4FCD-9423-39DB1924DE52}"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C183A-6C49-6EBF-0A84-63C37F5BF059}"/>
              </a:ext>
            </a:extLst>
          </p:cNvPr>
          <p:cNvSpPr>
            <a:spLocks noGrp="1"/>
          </p:cNvSpPr>
          <p:nvPr>
            <p:ph type="title"/>
          </p:nvPr>
        </p:nvSpPr>
        <p:spPr>
          <a:xfrm>
            <a:off x="47625" y="0"/>
            <a:ext cx="11306175" cy="1044575"/>
          </a:xfrm>
        </p:spPr>
        <p:txBody>
          <a:bodyPr/>
          <a:lstStyle/>
          <a:p>
            <a:pPr>
              <a:defRPr/>
            </a:pPr>
            <a:r>
              <a:rPr lang="en-CA" dirty="0"/>
              <a:t>FMD cases globally </a:t>
            </a:r>
            <a:r>
              <a:rPr lang="en-CA" sz="1800" dirty="0"/>
              <a:t>(since last meeting Jan 15, 2025)</a:t>
            </a:r>
          </a:p>
        </p:txBody>
      </p:sp>
      <p:sp>
        <p:nvSpPr>
          <p:cNvPr id="31747" name="Content Placeholder 3">
            <a:extLst>
              <a:ext uri="{FF2B5EF4-FFF2-40B4-BE49-F238E27FC236}">
                <a16:creationId xmlns:a16="http://schemas.microsoft.com/office/drawing/2014/main" id="{70ACE541-4B4B-F767-9A8D-BD59564CDD34}"/>
              </a:ext>
            </a:extLst>
          </p:cNvPr>
          <p:cNvSpPr>
            <a:spLocks noGrp="1"/>
          </p:cNvSpPr>
          <p:nvPr>
            <p:ph sz="half" idx="2"/>
          </p:nvPr>
        </p:nvSpPr>
        <p:spPr>
          <a:xfrm>
            <a:off x="7686675" y="793750"/>
            <a:ext cx="4830763" cy="4351338"/>
          </a:xfrm>
        </p:spPr>
        <p:txBody>
          <a:bodyPr/>
          <a:lstStyle/>
          <a:p>
            <a:pPr marL="0" indent="0">
              <a:buFont typeface="Arial" panose="020B0604020202020204" pitchFamily="34" charset="0"/>
              <a:buNone/>
            </a:pPr>
            <a:r>
              <a:rPr lang="en-CA" altLang="en-US"/>
              <a:t>Europe</a:t>
            </a:r>
          </a:p>
          <a:p>
            <a:pPr lvl="1"/>
            <a:r>
              <a:rPr lang="en-CA" altLang="en-US" sz="2200"/>
              <a:t>Germany 1 (O)</a:t>
            </a:r>
          </a:p>
          <a:p>
            <a:pPr lvl="1"/>
            <a:r>
              <a:rPr lang="en-CA" altLang="en-US" sz="2200"/>
              <a:t>Hungary 1 (O)</a:t>
            </a:r>
          </a:p>
          <a:p>
            <a:pPr marL="0" indent="0">
              <a:buFont typeface="Arial" panose="020B0604020202020204" pitchFamily="34" charset="0"/>
              <a:buNone/>
            </a:pPr>
            <a:r>
              <a:rPr lang="en-CA" altLang="en-US"/>
              <a:t>Asia</a:t>
            </a:r>
          </a:p>
          <a:p>
            <a:pPr lvl="1"/>
            <a:r>
              <a:rPr lang="en-CA" altLang="en-US" sz="2200"/>
              <a:t>Israel 3(O + ?)</a:t>
            </a:r>
          </a:p>
          <a:p>
            <a:pPr lvl="1"/>
            <a:r>
              <a:rPr lang="en-CA" altLang="en-US" sz="2200"/>
              <a:t>Iraq 2(?) underestimate</a:t>
            </a:r>
          </a:p>
          <a:p>
            <a:pPr lvl="1"/>
            <a:r>
              <a:rPr lang="en-CA" altLang="en-US" sz="2200"/>
              <a:t>South Korea 5-9 (O)</a:t>
            </a:r>
          </a:p>
          <a:p>
            <a:pPr lvl="1"/>
            <a:r>
              <a:rPr lang="en-CA" altLang="en-US" sz="2200"/>
              <a:t>China 2 (O,?)</a:t>
            </a:r>
          </a:p>
          <a:p>
            <a:pPr lvl="1"/>
            <a:r>
              <a:rPr lang="en-CA" altLang="en-US" sz="2200"/>
              <a:t>Cambodia 5(?)</a:t>
            </a:r>
          </a:p>
          <a:p>
            <a:pPr marL="0" indent="0">
              <a:buFont typeface="Arial" panose="020B0604020202020204" pitchFamily="34" charset="0"/>
              <a:buNone/>
            </a:pPr>
            <a:r>
              <a:rPr lang="en-CA" altLang="en-US"/>
              <a:t>Africa</a:t>
            </a:r>
          </a:p>
          <a:p>
            <a:pPr lvl="1"/>
            <a:r>
              <a:rPr lang="en-CA" altLang="en-US" sz="2200"/>
              <a:t>Tunisia 25 (O)</a:t>
            </a:r>
          </a:p>
          <a:p>
            <a:pPr lvl="1"/>
            <a:r>
              <a:rPr lang="en-CA" altLang="en-US" sz="2200"/>
              <a:t>South Africa 6 (SAT-2)</a:t>
            </a:r>
          </a:p>
          <a:p>
            <a:pPr lvl="1"/>
            <a:r>
              <a:rPr lang="en-CA" altLang="en-US" sz="2200"/>
              <a:t>Libya 4(O)</a:t>
            </a:r>
          </a:p>
          <a:p>
            <a:pPr lvl="1"/>
            <a:r>
              <a:rPr lang="en-CA" altLang="en-US" sz="2200"/>
              <a:t>Algeria 1(O)</a:t>
            </a:r>
          </a:p>
        </p:txBody>
      </p:sp>
      <p:sp>
        <p:nvSpPr>
          <p:cNvPr id="31748" name="Slide Number Placeholder 4">
            <a:extLst>
              <a:ext uri="{FF2B5EF4-FFF2-40B4-BE49-F238E27FC236}">
                <a16:creationId xmlns:a16="http://schemas.microsoft.com/office/drawing/2014/main" id="{E4DCC2A2-13D2-E799-0A32-01B4DE661E8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817125A-71E5-44EE-9E3E-45D63FA30F04}" type="slidenum">
              <a:rPr lang="en-US" altLang="en-US" sz="1200" smtClean="0"/>
              <a:pPr>
                <a:lnSpc>
                  <a:spcPct val="100000"/>
                </a:lnSpc>
                <a:spcBef>
                  <a:spcPct val="0"/>
                </a:spcBef>
                <a:buFontTx/>
                <a:buNone/>
              </a:pPr>
              <a:t>12</a:t>
            </a:fld>
            <a:endParaRPr lang="en-US" altLang="en-US" sz="1200"/>
          </a:p>
        </p:txBody>
      </p:sp>
      <p:sp>
        <p:nvSpPr>
          <p:cNvPr id="31749" name="TextBox 9">
            <a:extLst>
              <a:ext uri="{FF2B5EF4-FFF2-40B4-BE49-F238E27FC236}">
                <a16:creationId xmlns:a16="http://schemas.microsoft.com/office/drawing/2014/main" id="{C08EC622-D72A-AEB4-E592-BAA4CA6F59B7}"/>
              </a:ext>
            </a:extLst>
          </p:cNvPr>
          <p:cNvSpPr txBox="1">
            <a:spLocks noChangeArrowheads="1"/>
          </p:cNvSpPr>
          <p:nvPr/>
        </p:nvSpPr>
        <p:spPr bwMode="auto">
          <a:xfrm>
            <a:off x="147638" y="6100763"/>
            <a:ext cx="617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hlinkClick r:id="rId3"/>
              </a:rPr>
              <a:t>https://empres-i.apps.fao.org/general</a:t>
            </a:r>
            <a:r>
              <a:rPr lang="en-CA" altLang="en-US" sz="1800" b="1"/>
              <a:t> </a:t>
            </a:r>
          </a:p>
        </p:txBody>
      </p:sp>
      <p:pic>
        <p:nvPicPr>
          <p:cNvPr id="4" name="Content Placeholder 3">
            <a:extLst>
              <a:ext uri="{FF2B5EF4-FFF2-40B4-BE49-F238E27FC236}">
                <a16:creationId xmlns:a16="http://schemas.microsoft.com/office/drawing/2014/main" id="{56BDD364-FF4A-56F0-CE4F-A326C0EB3670}"/>
              </a:ext>
            </a:extLst>
          </p:cNvPr>
          <p:cNvPicPr>
            <a:picLocks noGrp="1" noChangeAspect="1"/>
          </p:cNvPicPr>
          <p:nvPr>
            <p:ph sz="half" idx="1"/>
          </p:nvPr>
        </p:nvPicPr>
        <p:blipFill>
          <a:blip r:embed="rId4" cstate="email">
            <a:extLst>
              <a:ext uri="{28A0092B-C50C-407E-A947-70E740481C1C}">
                <a14:useLocalDpi xmlns:a14="http://schemas.microsoft.com/office/drawing/2010/main" val="0"/>
              </a:ext>
            </a:extLst>
          </a:blip>
          <a:stretch>
            <a:fillRect/>
          </a:stretch>
        </p:blipFill>
        <p:spPr>
          <a:xfrm>
            <a:off x="311150" y="1295400"/>
            <a:ext cx="7005638" cy="4541838"/>
          </a:xfrm>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398A-92FE-77D2-9026-8F697FE6B9C3}"/>
              </a:ext>
            </a:extLst>
          </p:cNvPr>
          <p:cNvSpPr>
            <a:spLocks noGrp="1"/>
          </p:cNvSpPr>
          <p:nvPr>
            <p:ph type="title"/>
          </p:nvPr>
        </p:nvSpPr>
        <p:spPr>
          <a:xfrm>
            <a:off x="492125" y="6242050"/>
            <a:ext cx="11699875" cy="479425"/>
          </a:xfrm>
        </p:spPr>
        <p:txBody>
          <a:bodyPr/>
          <a:lstStyle/>
          <a:p>
            <a:pPr>
              <a:defRPr/>
            </a:pPr>
            <a:r>
              <a:rPr lang="en-US" sz="2200" dirty="0">
                <a:hlinkClick r:id="rId3"/>
              </a:rPr>
              <a:t>Industry Notice – Saskatchewan cattle herd declared infected with bovine tuberculosis - inspection.canada.ca</a:t>
            </a:r>
            <a:br>
              <a:rPr lang="en-US" sz="6000" dirty="0"/>
            </a:br>
            <a:endParaRPr lang="en-CA" dirty="0"/>
          </a:p>
        </p:txBody>
      </p:sp>
      <p:sp>
        <p:nvSpPr>
          <p:cNvPr id="3" name="Text Placeholder 2">
            <a:extLst>
              <a:ext uri="{FF2B5EF4-FFF2-40B4-BE49-F238E27FC236}">
                <a16:creationId xmlns:a16="http://schemas.microsoft.com/office/drawing/2014/main" id="{74D4D6F0-E864-FABD-2F40-D0D84768C992}"/>
              </a:ext>
            </a:extLst>
          </p:cNvPr>
          <p:cNvSpPr>
            <a:spLocks noGrp="1"/>
          </p:cNvSpPr>
          <p:nvPr>
            <p:ph type="body" sz="quarter" idx="13"/>
          </p:nvPr>
        </p:nvSpPr>
        <p:spPr>
          <a:xfrm>
            <a:off x="406400" y="1168400"/>
            <a:ext cx="11118850" cy="3732213"/>
          </a:xfrm>
        </p:spPr>
        <p:txBody>
          <a:bodyPr/>
          <a:lstStyle/>
          <a:p>
            <a:pPr marL="0" indent="0">
              <a:buFont typeface="Arial" panose="020B0604020202020204" pitchFamily="34" charset="0"/>
              <a:buNone/>
              <a:defRPr/>
            </a:pPr>
            <a:r>
              <a:rPr lang="en-US" b="1" dirty="0">
                <a:solidFill>
                  <a:srgbClr val="333333"/>
                </a:solidFill>
              </a:rPr>
              <a:t>Investigation status as of 2025-03-13</a:t>
            </a:r>
          </a:p>
          <a:p>
            <a:pPr>
              <a:defRPr/>
            </a:pPr>
            <a:r>
              <a:rPr lang="en-US" sz="2400" dirty="0">
                <a:solidFill>
                  <a:srgbClr val="333333"/>
                </a:solidFill>
              </a:rPr>
              <a:t>The depopulation of the infected herd is in progress. Reactor animals identified during live animal testing will be slaughtered first for postmortem inspection and laboratory testing.</a:t>
            </a:r>
          </a:p>
          <a:p>
            <a:pPr marL="0" indent="0">
              <a:buFont typeface="Arial" panose="020B0604020202020204" pitchFamily="34" charset="0"/>
              <a:buNone/>
              <a:defRPr/>
            </a:pPr>
            <a:endParaRPr lang="en-US" sz="2400" dirty="0">
              <a:solidFill>
                <a:srgbClr val="333333"/>
              </a:solidFill>
            </a:endParaRPr>
          </a:p>
          <a:p>
            <a:pPr>
              <a:defRPr/>
            </a:pPr>
            <a:r>
              <a:rPr lang="en-US" sz="2200" dirty="0">
                <a:solidFill>
                  <a:srgbClr val="333333"/>
                </a:solidFill>
              </a:rPr>
              <a:t>The CFIA has started the process for animals and herds connected to the infected herd. This will include:</a:t>
            </a:r>
          </a:p>
          <a:p>
            <a:pPr marL="742950" lvl="1" indent="-285750">
              <a:defRPr/>
            </a:pPr>
            <a:r>
              <a:rPr lang="en-US" sz="2200" dirty="0">
                <a:solidFill>
                  <a:srgbClr val="333333"/>
                </a:solidFill>
              </a:rPr>
              <a:t>the testing of herds that have been in contact with infected herd</a:t>
            </a:r>
          </a:p>
          <a:p>
            <a:pPr marL="742950" lvl="1" indent="-285750">
              <a:defRPr/>
            </a:pPr>
            <a:r>
              <a:rPr lang="en-US" sz="2200" dirty="0">
                <a:solidFill>
                  <a:srgbClr val="333333"/>
                </a:solidFill>
              </a:rPr>
              <a:t>the tracing of animals that left the infected herd in the last 5 years and the testing of implicated herds as required</a:t>
            </a:r>
          </a:p>
          <a:p>
            <a:pPr marL="742950" lvl="1" indent="-285750">
              <a:defRPr/>
            </a:pPr>
            <a:r>
              <a:rPr lang="en-US" sz="2200" dirty="0">
                <a:solidFill>
                  <a:srgbClr val="333333"/>
                </a:solidFill>
              </a:rPr>
              <a:t>the tracing of animals that provided animals to the infected herd in the last 5 years and the testing of implicated herds as required</a:t>
            </a:r>
          </a:p>
          <a:p>
            <a:pPr marL="0" indent="0">
              <a:buFont typeface="Arial" panose="020B0604020202020204" pitchFamily="34" charset="0"/>
              <a:buNone/>
              <a:defRPr/>
            </a:pPr>
            <a:endParaRPr lang="en-CA" dirty="0"/>
          </a:p>
        </p:txBody>
      </p:sp>
      <p:sp>
        <p:nvSpPr>
          <p:cNvPr id="33796" name="Slide Number Placeholder 3">
            <a:extLst>
              <a:ext uri="{FF2B5EF4-FFF2-40B4-BE49-F238E27FC236}">
                <a16:creationId xmlns:a16="http://schemas.microsoft.com/office/drawing/2014/main" id="{8C761D0F-73C4-7253-E6E5-422789DC0D07}"/>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43A4540-0604-4CD5-989A-10B72612D459}" type="slidenum">
              <a:rPr lang="en-US" altLang="en-US" sz="1200" smtClean="0">
                <a:solidFill>
                  <a:srgbClr val="898989"/>
                </a:solidFill>
              </a:rPr>
              <a:pPr>
                <a:lnSpc>
                  <a:spcPct val="100000"/>
                </a:lnSpc>
                <a:spcBef>
                  <a:spcPct val="0"/>
                </a:spcBef>
                <a:buFontTx/>
                <a:buNone/>
              </a:pPr>
              <a:t>13</a:t>
            </a:fld>
            <a:endParaRPr lang="en-US" altLang="en-US" sz="1200">
              <a:solidFill>
                <a:srgbClr val="898989"/>
              </a:solidFill>
            </a:endParaRPr>
          </a:p>
        </p:txBody>
      </p:sp>
      <p:sp>
        <p:nvSpPr>
          <p:cNvPr id="33797" name="Title 1">
            <a:extLst>
              <a:ext uri="{FF2B5EF4-FFF2-40B4-BE49-F238E27FC236}">
                <a16:creationId xmlns:a16="http://schemas.microsoft.com/office/drawing/2014/main" id="{97C5D334-E081-5A79-FA21-EBF6670F9E5A}"/>
              </a:ext>
            </a:extLst>
          </p:cNvPr>
          <p:cNvSpPr txBox="1">
            <a:spLocks/>
          </p:cNvSpPr>
          <p:nvPr/>
        </p:nvSpPr>
        <p:spPr bwMode="auto">
          <a:xfrm>
            <a:off x="0" y="-11113"/>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200" b="1"/>
              <a:t>Bovine Tuberculosis in Canada</a:t>
            </a:r>
            <a:endParaRPr lang="en-CA" altLang="en-US" sz="3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6FB2-BBBD-2D95-1BDF-9CD8EA085ECC}"/>
              </a:ext>
            </a:extLst>
          </p:cNvPr>
          <p:cNvSpPr>
            <a:spLocks noGrp="1"/>
          </p:cNvSpPr>
          <p:nvPr>
            <p:ph type="title"/>
          </p:nvPr>
        </p:nvSpPr>
        <p:spPr>
          <a:xfrm>
            <a:off x="155575" y="6350"/>
            <a:ext cx="10515600" cy="1325563"/>
          </a:xfrm>
        </p:spPr>
        <p:txBody>
          <a:bodyPr/>
          <a:lstStyle/>
          <a:p>
            <a:pPr>
              <a:defRPr/>
            </a:pPr>
            <a:r>
              <a:rPr lang="en-US" sz="3200" dirty="0"/>
              <a:t>Bovine Tuberculosis in the USA</a:t>
            </a:r>
            <a:endParaRPr lang="en-CA" sz="3200" dirty="0"/>
          </a:p>
        </p:txBody>
      </p:sp>
      <p:sp>
        <p:nvSpPr>
          <p:cNvPr id="22531" name="Text Placeholder 2">
            <a:extLst>
              <a:ext uri="{FF2B5EF4-FFF2-40B4-BE49-F238E27FC236}">
                <a16:creationId xmlns:a16="http://schemas.microsoft.com/office/drawing/2014/main" id="{CD7E4E06-E9F5-D4FE-571F-3ED9D8B48237}"/>
              </a:ext>
            </a:extLst>
          </p:cNvPr>
          <p:cNvSpPr>
            <a:spLocks noGrp="1"/>
          </p:cNvSpPr>
          <p:nvPr>
            <p:ph type="body" sz="quarter" idx="13"/>
          </p:nvPr>
        </p:nvSpPr>
        <p:spPr>
          <a:xfrm>
            <a:off x="261938" y="1071563"/>
            <a:ext cx="10304462" cy="5514975"/>
          </a:xfrm>
        </p:spPr>
        <p:txBody>
          <a:bodyPr/>
          <a:lstStyle/>
          <a:p>
            <a:pPr marL="0" indent="0">
              <a:buFont typeface="Arial" panose="020B0604020202020204" pitchFamily="34" charset="0"/>
              <a:buNone/>
              <a:defRPr/>
            </a:pPr>
            <a:r>
              <a:rPr lang="en-CA" altLang="en-US" dirty="0">
                <a:hlinkClick r:id="rId3"/>
              </a:rPr>
              <a:t>Michigan</a:t>
            </a:r>
            <a:endParaRPr lang="en-CA" altLang="en-US" dirty="0"/>
          </a:p>
          <a:p>
            <a:pPr>
              <a:defRPr/>
            </a:pPr>
            <a:r>
              <a:rPr lang="en-CA" sz="2400" dirty="0"/>
              <a:t>confirmed a case of </a:t>
            </a:r>
            <a:r>
              <a:rPr lang="en-CA" sz="2400" dirty="0" err="1"/>
              <a:t>bTB</a:t>
            </a:r>
            <a:r>
              <a:rPr lang="en-CA" sz="2400" dirty="0"/>
              <a:t> in a beef herd from Alcona County (located in Modified Accredited Zone)</a:t>
            </a:r>
          </a:p>
          <a:p>
            <a:pPr>
              <a:defRPr/>
            </a:pPr>
            <a:r>
              <a:rPr lang="en-CA" sz="2400" dirty="0"/>
              <a:t>identified during routine surveillance</a:t>
            </a:r>
          </a:p>
          <a:p>
            <a:pPr>
              <a:defRPr/>
            </a:pPr>
            <a:r>
              <a:rPr lang="en-CA" sz="2400" dirty="0"/>
              <a:t>first case of </a:t>
            </a:r>
            <a:r>
              <a:rPr lang="en-CA" sz="2400" dirty="0" err="1"/>
              <a:t>bTB</a:t>
            </a:r>
            <a:r>
              <a:rPr lang="en-CA" sz="2400" dirty="0"/>
              <a:t> identified in Michigan since 2022 and Michigan’s 83rd cattle herd to be found with bovine TB since 1998</a:t>
            </a:r>
          </a:p>
          <a:p>
            <a:pPr marL="0" indent="0">
              <a:buFont typeface="Arial" panose="020B0604020202020204" pitchFamily="34" charset="0"/>
              <a:buNone/>
              <a:defRPr/>
            </a:pPr>
            <a:endParaRPr lang="en-CA" altLang="en-US" sz="2400" dirty="0"/>
          </a:p>
          <a:p>
            <a:pPr marL="0" indent="0">
              <a:buFont typeface="Arial" panose="020B0604020202020204" pitchFamily="34" charset="0"/>
              <a:buNone/>
              <a:defRPr/>
            </a:pPr>
            <a:r>
              <a:rPr lang="en-CA" altLang="en-US" dirty="0">
                <a:hlinkClick r:id="rId4"/>
              </a:rPr>
              <a:t>South Dakota</a:t>
            </a:r>
            <a:endParaRPr lang="en-CA" altLang="en-US" dirty="0"/>
          </a:p>
          <a:p>
            <a:pPr>
              <a:defRPr/>
            </a:pPr>
            <a:r>
              <a:rPr lang="en-CA" sz="2400" dirty="0"/>
              <a:t>confirmed multiple cases of </a:t>
            </a:r>
            <a:r>
              <a:rPr lang="en-CA" sz="2400" dirty="0" err="1"/>
              <a:t>bTB</a:t>
            </a:r>
            <a:r>
              <a:rPr lang="en-CA" sz="2400" dirty="0"/>
              <a:t> in a cow/calf herd in Kingsbury County, identified through traceback efforts on a steer from a Hamlin County feedlot that tested positive in October 2024</a:t>
            </a:r>
          </a:p>
          <a:p>
            <a:pPr>
              <a:defRPr/>
            </a:pPr>
            <a:r>
              <a:rPr lang="en-CA" sz="2400" dirty="0"/>
              <a:t>traceback efforts continue to track animals sold from the Kingsbury herd over the past five years to prevent further spread of the disease</a:t>
            </a:r>
            <a:endParaRPr lang="en-CA" altLang="en-US" sz="2400" b="1" dirty="0"/>
          </a:p>
          <a:p>
            <a:pPr marL="0" indent="0">
              <a:buFont typeface="Arial" panose="020B0604020202020204" pitchFamily="34" charset="0"/>
              <a:buNone/>
              <a:defRPr/>
            </a:pPr>
            <a:endParaRPr lang="en-CA" altLang="en-US" dirty="0"/>
          </a:p>
          <a:p>
            <a:pPr marL="0" indent="0">
              <a:buFont typeface="Arial" panose="020B0604020202020204" pitchFamily="34" charset="0"/>
              <a:buNone/>
              <a:defRPr/>
            </a:pPr>
            <a:endParaRPr lang="en-CA" altLang="en-US" sz="1800" dirty="0"/>
          </a:p>
          <a:p>
            <a:pPr>
              <a:defRPr/>
            </a:pPr>
            <a:endParaRPr lang="en-CA" altLang="en-US" sz="1600" dirty="0"/>
          </a:p>
        </p:txBody>
      </p:sp>
      <p:sp>
        <p:nvSpPr>
          <p:cNvPr id="35844" name="Rectangle 2">
            <a:extLst>
              <a:ext uri="{FF2B5EF4-FFF2-40B4-BE49-F238E27FC236}">
                <a16:creationId xmlns:a16="http://schemas.microsoft.com/office/drawing/2014/main" id="{BB6F74B2-1535-C209-CAB1-5D880BE3BFA7}"/>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D143-F268-A0C4-784F-9FAED9B868FF}"/>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37891" name="Text Placeholder 2">
            <a:extLst>
              <a:ext uri="{FF2B5EF4-FFF2-40B4-BE49-F238E27FC236}">
                <a16:creationId xmlns:a16="http://schemas.microsoft.com/office/drawing/2014/main" id="{C88DB832-F00A-0E2F-95B7-35F10876ECC2}"/>
              </a:ext>
            </a:extLst>
          </p:cNvPr>
          <p:cNvSpPr>
            <a:spLocks noGrp="1"/>
          </p:cNvSpPr>
          <p:nvPr>
            <p:ph type="body" sz="quarter" idx="13"/>
          </p:nvPr>
        </p:nvSpPr>
        <p:spPr>
          <a:xfrm>
            <a:off x="211138" y="1868488"/>
            <a:ext cx="5334000" cy="3729037"/>
          </a:xfrm>
        </p:spPr>
        <p:txBody>
          <a:bodyPr/>
          <a:lstStyle/>
          <a:p>
            <a:r>
              <a:rPr lang="en-US" altLang="en-US" sz="2400"/>
              <a:t>Over the winter break a lot of samples were analyzed, lots of new county additions (7 states)</a:t>
            </a:r>
          </a:p>
          <a:p>
            <a:r>
              <a:rPr lang="en-US" altLang="en-US" sz="2400"/>
              <a:t>Dog and cat findings have significantly increased</a:t>
            </a:r>
          </a:p>
          <a:p>
            <a:r>
              <a:rPr lang="en-CA" altLang="en-US" sz="2400"/>
              <a:t>Ohio (from late summer 2024) – 8 counties reporting </a:t>
            </a:r>
            <a:r>
              <a:rPr lang="en-CA" altLang="en-US" sz="2400" i="1"/>
              <a:t>Theileria</a:t>
            </a:r>
            <a:r>
              <a:rPr lang="en-CA" altLang="en-US" sz="2400"/>
              <a:t> positive cattle</a:t>
            </a:r>
          </a:p>
          <a:p>
            <a:pPr lvl="1"/>
            <a:r>
              <a:rPr lang="en-CA" altLang="en-US"/>
              <a:t>Found </a:t>
            </a:r>
            <a:r>
              <a:rPr lang="en-CA" altLang="en-US" i="1"/>
              <a:t>Theileria</a:t>
            </a:r>
            <a:r>
              <a:rPr lang="en-CA" altLang="en-US"/>
              <a:t> in one ALHT in one county</a:t>
            </a:r>
          </a:p>
          <a:p>
            <a:pPr lvl="1"/>
            <a:endParaRPr lang="en-CA" altLang="en-US" sz="1600"/>
          </a:p>
        </p:txBody>
      </p:sp>
      <p:sp>
        <p:nvSpPr>
          <p:cNvPr id="37892" name="Rectangle 2">
            <a:extLst>
              <a:ext uri="{FF2B5EF4-FFF2-40B4-BE49-F238E27FC236}">
                <a16:creationId xmlns:a16="http://schemas.microsoft.com/office/drawing/2014/main" id="{3861C05E-B20F-D155-EC36-47D8A4CA759D}"/>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7893" name="TextBox 6">
            <a:extLst>
              <a:ext uri="{FF2B5EF4-FFF2-40B4-BE49-F238E27FC236}">
                <a16:creationId xmlns:a16="http://schemas.microsoft.com/office/drawing/2014/main" id="{6E1641E2-521D-CEE2-7637-D423335F60B2}"/>
              </a:ext>
            </a:extLst>
          </p:cNvPr>
          <p:cNvSpPr txBox="1">
            <a:spLocks noChangeArrowheads="1"/>
          </p:cNvSpPr>
          <p:nvPr/>
        </p:nvSpPr>
        <p:spPr bwMode="auto">
          <a:xfrm>
            <a:off x="7010400" y="6270625"/>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Situation Report – March 2025</a:t>
            </a:r>
          </a:p>
        </p:txBody>
      </p:sp>
      <p:pic>
        <p:nvPicPr>
          <p:cNvPr id="37894" name="Picture 5">
            <a:extLst>
              <a:ext uri="{FF2B5EF4-FFF2-40B4-BE49-F238E27FC236}">
                <a16:creationId xmlns:a16="http://schemas.microsoft.com/office/drawing/2014/main" id="{3066F842-547E-24A6-0303-FEA607B4519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2525" y="1189038"/>
            <a:ext cx="5830888" cy="508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5" name="TextBox 3">
            <a:extLst>
              <a:ext uri="{FF2B5EF4-FFF2-40B4-BE49-F238E27FC236}">
                <a16:creationId xmlns:a16="http://schemas.microsoft.com/office/drawing/2014/main" id="{A13CFA82-DFC8-2607-97C4-793B199274BC}"/>
              </a:ext>
            </a:extLst>
          </p:cNvPr>
          <p:cNvSpPr txBox="1">
            <a:spLocks noChangeArrowheads="1"/>
          </p:cNvSpPr>
          <p:nvPr/>
        </p:nvSpPr>
        <p:spPr bwMode="auto">
          <a:xfrm>
            <a:off x="1143000" y="6270625"/>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4"/>
              </a:rPr>
              <a:t>https://scwds.shinyapps.io/haemaphysalis/</a:t>
            </a:r>
            <a:r>
              <a:rPr lang="en-CA" altLang="en-US"/>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BF0C-B37F-A47A-974E-050999DE1641}"/>
              </a:ext>
            </a:extLst>
          </p:cNvPr>
          <p:cNvSpPr>
            <a:spLocks noGrp="1"/>
          </p:cNvSpPr>
          <p:nvPr>
            <p:ph type="title"/>
          </p:nvPr>
        </p:nvSpPr>
        <p:spPr>
          <a:xfrm>
            <a:off x="136525" y="-87313"/>
            <a:ext cx="6207125" cy="1179513"/>
          </a:xfrm>
        </p:spPr>
        <p:txBody>
          <a:bodyPr/>
          <a:lstStyle/>
          <a:p>
            <a:pPr>
              <a:defRPr/>
            </a:pPr>
            <a:r>
              <a:rPr lang="en-US" sz="3200" dirty="0">
                <a:hlinkClick r:id="rId3"/>
              </a:rPr>
              <a:t>New World Screwworm in Central America and Mexico</a:t>
            </a:r>
            <a:endParaRPr lang="en-CA" sz="3200" dirty="0"/>
          </a:p>
        </p:txBody>
      </p:sp>
      <p:sp>
        <p:nvSpPr>
          <p:cNvPr id="39939" name="Text Placeholder 2">
            <a:extLst>
              <a:ext uri="{FF2B5EF4-FFF2-40B4-BE49-F238E27FC236}">
                <a16:creationId xmlns:a16="http://schemas.microsoft.com/office/drawing/2014/main" id="{7FC7879F-1B64-C682-D605-428DAED38A22}"/>
              </a:ext>
            </a:extLst>
          </p:cNvPr>
          <p:cNvSpPr>
            <a:spLocks noGrp="1"/>
          </p:cNvSpPr>
          <p:nvPr>
            <p:ph type="body" sz="quarter" idx="13"/>
          </p:nvPr>
        </p:nvSpPr>
        <p:spPr>
          <a:xfrm>
            <a:off x="136525" y="1092200"/>
            <a:ext cx="6207125" cy="5705475"/>
          </a:xfrm>
        </p:spPr>
        <p:txBody>
          <a:bodyPr/>
          <a:lstStyle/>
          <a:p>
            <a:r>
              <a:rPr lang="en-US" altLang="en-US"/>
              <a:t>NWS has now been found as far north as the Yucatan peninsula</a:t>
            </a:r>
          </a:p>
          <a:p>
            <a:r>
              <a:rPr lang="en-US" altLang="en-US"/>
              <a:t>COPEG maps not being updated</a:t>
            </a:r>
          </a:p>
          <a:p>
            <a:r>
              <a:rPr lang="en-US" altLang="en-US"/>
              <a:t>Sterile fly release moved to Mexico to try and prevent further northward movement</a:t>
            </a:r>
          </a:p>
          <a:p>
            <a:r>
              <a:rPr lang="en-US" altLang="en-US"/>
              <a:t>USDA states that the eradication of NWS in Central America with re-establishment of controls at the Darian gap are the aim of the program</a:t>
            </a:r>
          </a:p>
          <a:p>
            <a:r>
              <a:rPr lang="en-CA" altLang="en-US"/>
              <a:t>Human cases have now been reported in </a:t>
            </a:r>
            <a:r>
              <a:rPr lang="en-CA" altLang="en-US">
                <a:hlinkClick r:id="rId4"/>
              </a:rPr>
              <a:t>Mexico</a:t>
            </a:r>
            <a:r>
              <a:rPr lang="en-CA" altLang="en-US"/>
              <a:t>, </a:t>
            </a:r>
            <a:r>
              <a:rPr lang="en-CA" altLang="en-US">
                <a:hlinkClick r:id="rId5"/>
              </a:rPr>
              <a:t>Nicaragua</a:t>
            </a:r>
            <a:r>
              <a:rPr lang="en-CA" altLang="en-US"/>
              <a:t>, and </a:t>
            </a:r>
            <a:r>
              <a:rPr lang="en-CA" altLang="en-US">
                <a:hlinkClick r:id="rId6"/>
              </a:rPr>
              <a:t>Honduras</a:t>
            </a:r>
            <a:endParaRPr lang="en-CA" altLang="en-US"/>
          </a:p>
          <a:p>
            <a:r>
              <a:rPr lang="en-US" altLang="en-US">
                <a:hlinkClick r:id="rId7"/>
              </a:rPr>
              <a:t>Vampire bat </a:t>
            </a:r>
            <a:r>
              <a:rPr lang="en-US" altLang="en-US"/>
              <a:t>involvement in spread</a:t>
            </a:r>
          </a:p>
        </p:txBody>
      </p:sp>
      <p:sp>
        <p:nvSpPr>
          <p:cNvPr id="39940" name="TextBox 5">
            <a:hlinkClick r:id="rId8"/>
            <a:extLst>
              <a:ext uri="{FF2B5EF4-FFF2-40B4-BE49-F238E27FC236}">
                <a16:creationId xmlns:a16="http://schemas.microsoft.com/office/drawing/2014/main" id="{4AF98AE9-9A91-2A0D-FD98-02C9AEE4CBF5}"/>
              </a:ext>
            </a:extLst>
          </p:cNvPr>
          <p:cNvSpPr txBox="1">
            <a:spLocks noChangeArrowheads="1"/>
          </p:cNvSpPr>
          <p:nvPr/>
        </p:nvSpPr>
        <p:spPr bwMode="auto">
          <a:xfrm>
            <a:off x="10402888" y="642778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8"/>
              </a:rPr>
              <a:t>COPEG</a:t>
            </a:r>
            <a:endParaRPr lang="en-CA" altLang="en-US" sz="1800"/>
          </a:p>
        </p:txBody>
      </p:sp>
      <p:pic>
        <p:nvPicPr>
          <p:cNvPr id="39941" name="Picture 4">
            <a:extLst>
              <a:ext uri="{FF2B5EF4-FFF2-40B4-BE49-F238E27FC236}">
                <a16:creationId xmlns:a16="http://schemas.microsoft.com/office/drawing/2014/main" id="{339050BE-7FFB-94D8-AD6E-2A4674D19E42}"/>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43650" y="3992563"/>
            <a:ext cx="367823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a:extLst>
              <a:ext uri="{FF2B5EF4-FFF2-40B4-BE49-F238E27FC236}">
                <a16:creationId xmlns:a16="http://schemas.microsoft.com/office/drawing/2014/main" id="{8880DFCF-620D-1E2E-626F-59EF6D8A152E}"/>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43650" y="0"/>
            <a:ext cx="58483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6BFD7-79CF-61F6-9C9A-D3CB10358250}"/>
              </a:ext>
            </a:extLst>
          </p:cNvPr>
          <p:cNvSpPr>
            <a:spLocks noGrp="1"/>
          </p:cNvSpPr>
          <p:nvPr>
            <p:ph type="title"/>
          </p:nvPr>
        </p:nvSpPr>
        <p:spPr>
          <a:xfrm>
            <a:off x="130175" y="-182563"/>
            <a:ext cx="10515600" cy="1042988"/>
          </a:xfrm>
        </p:spPr>
        <p:txBody>
          <a:bodyPr/>
          <a:lstStyle/>
          <a:p>
            <a:pPr>
              <a:defRPr/>
            </a:pPr>
            <a:r>
              <a:rPr lang="en-US" sz="3200" dirty="0"/>
              <a:t>Bluetongue virus (BTV-3) in Europe</a:t>
            </a:r>
            <a:endParaRPr lang="en-CA" sz="3200" dirty="0"/>
          </a:p>
        </p:txBody>
      </p:sp>
      <p:sp>
        <p:nvSpPr>
          <p:cNvPr id="41987" name="Content Placeholder 9">
            <a:extLst>
              <a:ext uri="{FF2B5EF4-FFF2-40B4-BE49-F238E27FC236}">
                <a16:creationId xmlns:a16="http://schemas.microsoft.com/office/drawing/2014/main" id="{47BD2039-81D9-9AD6-0573-BDE5B3898FA7}"/>
              </a:ext>
            </a:extLst>
          </p:cNvPr>
          <p:cNvSpPr>
            <a:spLocks noGrp="1"/>
          </p:cNvSpPr>
          <p:nvPr>
            <p:ph sz="half" idx="1"/>
          </p:nvPr>
        </p:nvSpPr>
        <p:spPr>
          <a:xfrm>
            <a:off x="219075" y="590550"/>
            <a:ext cx="8121650" cy="5676900"/>
          </a:xfrm>
        </p:spPr>
        <p:txBody>
          <a:bodyPr/>
          <a:lstStyle/>
          <a:p>
            <a:r>
              <a:rPr lang="en-CA" altLang="en-US"/>
              <a:t>First reported Sept 5, 2023 in the Netherlands</a:t>
            </a:r>
          </a:p>
          <a:p>
            <a:r>
              <a:rPr lang="en-CA" altLang="en-US"/>
              <a:t>Source of infection has never been identified</a:t>
            </a:r>
          </a:p>
          <a:p>
            <a:r>
              <a:rPr lang="en-CA" altLang="en-US"/>
              <a:t>Continued reports of cases throughout the winter but significant decrease in cases now</a:t>
            </a:r>
          </a:p>
          <a:p>
            <a:endParaRPr lang="en-CA" altLang="en-US"/>
          </a:p>
          <a:p>
            <a:endParaRPr lang="en-CA" altLang="en-US"/>
          </a:p>
          <a:p>
            <a:pPr lvl="1"/>
            <a:endParaRPr lang="en-CA" altLang="en-US"/>
          </a:p>
        </p:txBody>
      </p:sp>
      <p:sp>
        <p:nvSpPr>
          <p:cNvPr id="41988" name="TextBox 7">
            <a:extLst>
              <a:ext uri="{FF2B5EF4-FFF2-40B4-BE49-F238E27FC236}">
                <a16:creationId xmlns:a16="http://schemas.microsoft.com/office/drawing/2014/main" id="{1712BD08-03F2-B9EB-B3D6-7B215465CA43}"/>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Empres-Plus</a:t>
            </a:r>
            <a:endParaRPr lang="en-CA" altLang="en-US" sz="1800"/>
          </a:p>
        </p:txBody>
      </p:sp>
      <p:pic>
        <p:nvPicPr>
          <p:cNvPr id="41989" name="Picture 8">
            <a:extLst>
              <a:ext uri="{FF2B5EF4-FFF2-40B4-BE49-F238E27FC236}">
                <a16:creationId xmlns:a16="http://schemas.microsoft.com/office/drawing/2014/main" id="{F85FB665-1254-09B6-03E4-7BD99C788A7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9900" y="2606675"/>
            <a:ext cx="5854700" cy="389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2">
            <a:extLst>
              <a:ext uri="{FF2B5EF4-FFF2-40B4-BE49-F238E27FC236}">
                <a16:creationId xmlns:a16="http://schemas.microsoft.com/office/drawing/2014/main" id="{A5F45568-C114-5BEA-E1E9-431C279EEA2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05713" y="3113088"/>
            <a:ext cx="4583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13">
            <a:extLst>
              <a:ext uri="{FF2B5EF4-FFF2-40B4-BE49-F238E27FC236}">
                <a16:creationId xmlns:a16="http://schemas.microsoft.com/office/drawing/2014/main" id="{D6C8DB86-22AA-6F98-CD8D-0F2F4F0127A5}"/>
              </a:ext>
            </a:extLst>
          </p:cNvPr>
          <p:cNvSpPr txBox="1">
            <a:spLocks noChangeArrowheads="1"/>
          </p:cNvSpPr>
          <p:nvPr/>
        </p:nvSpPr>
        <p:spPr bwMode="auto">
          <a:xfrm>
            <a:off x="7718425" y="6299200"/>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Sept 1, 2024 – March 12, 2025</a:t>
            </a:r>
          </a:p>
        </p:txBody>
      </p:sp>
      <p:pic>
        <p:nvPicPr>
          <p:cNvPr id="41992" name="Picture 15">
            <a:extLst>
              <a:ext uri="{FF2B5EF4-FFF2-40B4-BE49-F238E27FC236}">
                <a16:creationId xmlns:a16="http://schemas.microsoft.com/office/drawing/2014/main" id="{58A059AC-9F58-FC48-F321-E603D223F73A}"/>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837613" y="0"/>
            <a:ext cx="335438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16">
            <a:extLst>
              <a:ext uri="{FF2B5EF4-FFF2-40B4-BE49-F238E27FC236}">
                <a16:creationId xmlns:a16="http://schemas.microsoft.com/office/drawing/2014/main" id="{D23BD070-E30F-18A6-91FF-E908850FD864}"/>
              </a:ext>
            </a:extLst>
          </p:cNvPr>
          <p:cNvSpPr txBox="1">
            <a:spLocks noChangeArrowheads="1"/>
          </p:cNvSpPr>
          <p:nvPr/>
        </p:nvSpPr>
        <p:spPr bwMode="auto">
          <a:xfrm>
            <a:off x="8439150" y="2606675"/>
            <a:ext cx="3533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BTV-3 Jan 1, 2025 – March 12, 2025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9F3BE-FE26-E210-D97E-C0CF66460A22}"/>
              </a:ext>
            </a:extLst>
          </p:cNvPr>
          <p:cNvSpPr>
            <a:spLocks noGrp="1"/>
          </p:cNvSpPr>
          <p:nvPr>
            <p:ph sz="half" idx="1"/>
          </p:nvPr>
        </p:nvSpPr>
        <p:spPr>
          <a:xfrm>
            <a:off x="438150" y="1095375"/>
            <a:ext cx="6775450" cy="5602288"/>
          </a:xfrm>
        </p:spPr>
        <p:txBody>
          <a:bodyPr/>
          <a:lstStyle/>
          <a:p>
            <a:pPr marL="0" indent="0">
              <a:buFont typeface="Arial" panose="020B0604020202020204" pitchFamily="34" charset="0"/>
              <a:buNone/>
              <a:defRPr/>
            </a:pPr>
            <a:r>
              <a:rPr lang="en-CA" altLang="en-US" sz="2400" b="1" dirty="0"/>
              <a:t>BTV-12</a:t>
            </a:r>
          </a:p>
          <a:p>
            <a:pPr>
              <a:defRPr/>
            </a:pPr>
            <a:r>
              <a:rPr lang="en-CA" altLang="en-US" sz="2400" dirty="0"/>
              <a:t>The </a:t>
            </a:r>
            <a:r>
              <a:rPr lang="en-CA" altLang="en-US" sz="2400" dirty="0">
                <a:hlinkClick r:id="rId3"/>
              </a:rPr>
              <a:t>Netherlands</a:t>
            </a:r>
            <a:r>
              <a:rPr lang="en-CA" altLang="en-US" sz="2400" dirty="0"/>
              <a:t> reported their first cases of BTV-12 on October 10, 2024, in a sheep on a farm in </a:t>
            </a:r>
            <a:r>
              <a:rPr lang="en-CA" altLang="en-US" sz="2400" dirty="0" err="1"/>
              <a:t>Kockengen</a:t>
            </a:r>
            <a:r>
              <a:rPr lang="en-CA" altLang="en-US" sz="2400" dirty="0"/>
              <a:t> and in a cow and her calf on a farm in </a:t>
            </a:r>
            <a:r>
              <a:rPr lang="en-CA" altLang="en-US" sz="2400" dirty="0" err="1"/>
              <a:t>Harmelen</a:t>
            </a:r>
            <a:endParaRPr lang="en-CA" altLang="en-US" sz="2400" dirty="0"/>
          </a:p>
          <a:p>
            <a:pPr>
              <a:defRPr/>
            </a:pPr>
            <a:r>
              <a:rPr lang="en-CA" sz="2400" dirty="0">
                <a:solidFill>
                  <a:srgbClr val="000000"/>
                </a:solidFill>
                <a:ea typeface="CicleGordita"/>
                <a:cs typeface="CicleGordita"/>
                <a:hlinkClick r:id="rId4"/>
              </a:rPr>
              <a:t>Netherlands</a:t>
            </a:r>
            <a:r>
              <a:rPr lang="en-CA" sz="2400" dirty="0">
                <a:solidFill>
                  <a:srgbClr val="000000"/>
                </a:solidFill>
                <a:ea typeface="CicleGordita"/>
                <a:cs typeface="CicleGordita"/>
              </a:rPr>
              <a:t> still only reporting 12 cases of BTV-12</a:t>
            </a:r>
          </a:p>
          <a:p>
            <a:pPr>
              <a:defRPr/>
            </a:pPr>
            <a:r>
              <a:rPr lang="en-CA" sz="2400" dirty="0">
                <a:solidFill>
                  <a:srgbClr val="000000"/>
                </a:solidFill>
                <a:ea typeface="CicleGordita"/>
                <a:cs typeface="CicleGordita"/>
                <a:hlinkClick r:id="rId5"/>
              </a:rPr>
              <a:t>England</a:t>
            </a:r>
            <a:r>
              <a:rPr lang="en-CA" sz="2400" dirty="0">
                <a:solidFill>
                  <a:srgbClr val="000000"/>
                </a:solidFill>
                <a:ea typeface="CicleGordita"/>
                <a:cs typeface="CicleGordita"/>
              </a:rPr>
              <a:t> BTV-12 for the first time on February 2, 2025</a:t>
            </a:r>
          </a:p>
          <a:p>
            <a:pPr lvl="1">
              <a:defRPr/>
            </a:pPr>
            <a:r>
              <a:rPr lang="en-CA" sz="2000" dirty="0">
                <a:solidFill>
                  <a:srgbClr val="000000"/>
                </a:solidFill>
                <a:ea typeface="CicleGordita"/>
                <a:cs typeface="CicleGordita"/>
              </a:rPr>
              <a:t>Unclear how it was introduced, wind?</a:t>
            </a:r>
            <a:endParaRPr lang="en-CA" sz="3200" dirty="0">
              <a:solidFill>
                <a:srgbClr val="000000"/>
              </a:solidFill>
              <a:ea typeface="CicleGordita"/>
              <a:cs typeface="CicleGordita"/>
            </a:endParaRPr>
          </a:p>
          <a:p>
            <a:pPr marL="0" indent="0">
              <a:buFont typeface="Arial" panose="020B0604020202020204" pitchFamily="34" charset="0"/>
              <a:buNone/>
              <a:defRPr/>
            </a:pPr>
            <a:r>
              <a:rPr lang="en-CA" altLang="en-US" sz="2400" b="1" dirty="0"/>
              <a:t>BTV-4</a:t>
            </a:r>
          </a:p>
          <a:p>
            <a:pPr>
              <a:defRPr/>
            </a:pPr>
            <a:r>
              <a:rPr lang="en-CA" sz="2400" dirty="0">
                <a:solidFill>
                  <a:srgbClr val="000000"/>
                </a:solidFill>
                <a:latin typeface="CicleGordita"/>
                <a:ea typeface="CicleGordita"/>
                <a:cs typeface="CicleGordita"/>
                <a:hlinkClick r:id="rId6"/>
              </a:rPr>
              <a:t>Slovenia</a:t>
            </a:r>
            <a:r>
              <a:rPr lang="en-CA" sz="2400" dirty="0">
                <a:solidFill>
                  <a:srgbClr val="000000"/>
                </a:solidFill>
                <a:latin typeface="CicleGordita"/>
                <a:ea typeface="CicleGordita"/>
                <a:cs typeface="CicleGordita"/>
              </a:rPr>
              <a:t> reported a reoccurrence of BTV-4, previously reported in December 2016</a:t>
            </a:r>
          </a:p>
          <a:p>
            <a:pPr>
              <a:defRPr/>
            </a:pPr>
            <a:r>
              <a:rPr lang="en-CA" sz="2400" dirty="0">
                <a:solidFill>
                  <a:srgbClr val="000000"/>
                </a:solidFill>
                <a:latin typeface="CicleGordita"/>
                <a:ea typeface="CicleGordita"/>
                <a:cs typeface="CicleGordita"/>
              </a:rPr>
              <a:t>Three cases were reported in cattle in the north of the country</a:t>
            </a:r>
            <a:endParaRPr lang="en-CA" sz="2400" dirty="0"/>
          </a:p>
          <a:p>
            <a:pPr>
              <a:defRPr/>
            </a:pPr>
            <a:endParaRPr lang="en-CA" altLang="en-US" sz="2400" b="1" dirty="0"/>
          </a:p>
          <a:p>
            <a:pPr lvl="1">
              <a:defRPr/>
            </a:pPr>
            <a:endParaRPr lang="en-CA" sz="3200" dirty="0">
              <a:solidFill>
                <a:srgbClr val="000000"/>
              </a:solidFill>
              <a:ea typeface="CicleGordita"/>
              <a:cs typeface="CicleGordita"/>
            </a:endParaRPr>
          </a:p>
        </p:txBody>
      </p:sp>
      <p:sp>
        <p:nvSpPr>
          <p:cNvPr id="44035" name="Slide Number Placeholder 4">
            <a:extLst>
              <a:ext uri="{FF2B5EF4-FFF2-40B4-BE49-F238E27FC236}">
                <a16:creationId xmlns:a16="http://schemas.microsoft.com/office/drawing/2014/main" id="{771492EB-880B-408A-9FC2-99EC360B32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1C6401F-3A48-4032-97CE-DD3B290260A1}" type="slidenum">
              <a:rPr lang="en-US" altLang="en-US" sz="1200" smtClean="0">
                <a:solidFill>
                  <a:srgbClr val="898989"/>
                </a:solidFill>
              </a:rPr>
              <a:pPr>
                <a:lnSpc>
                  <a:spcPct val="100000"/>
                </a:lnSpc>
                <a:spcBef>
                  <a:spcPct val="0"/>
                </a:spcBef>
                <a:buFontTx/>
                <a:buNone/>
              </a:pPr>
              <a:t>18</a:t>
            </a:fld>
            <a:endParaRPr lang="en-US" altLang="en-US" sz="1200">
              <a:solidFill>
                <a:srgbClr val="898989"/>
              </a:solidFill>
            </a:endParaRPr>
          </a:p>
        </p:txBody>
      </p:sp>
      <p:pic>
        <p:nvPicPr>
          <p:cNvPr id="44036" name="Picture 6">
            <a:extLst>
              <a:ext uri="{FF2B5EF4-FFF2-40B4-BE49-F238E27FC236}">
                <a16:creationId xmlns:a16="http://schemas.microsoft.com/office/drawing/2014/main" id="{69B09091-BF75-CD17-AA12-85D9EC033A3F}"/>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288338" y="561975"/>
            <a:ext cx="3633787" cy="3759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7" name="Title 3">
            <a:extLst>
              <a:ext uri="{FF2B5EF4-FFF2-40B4-BE49-F238E27FC236}">
                <a16:creationId xmlns:a16="http://schemas.microsoft.com/office/drawing/2014/main" id="{C4C0CB2F-F818-1768-E10B-A405D8C5B7D6}"/>
              </a:ext>
            </a:extLst>
          </p:cNvPr>
          <p:cNvSpPr txBox="1">
            <a:spLocks/>
          </p:cNvSpPr>
          <p:nvPr/>
        </p:nvSpPr>
        <p:spPr bwMode="auto">
          <a:xfrm>
            <a:off x="157163" y="160338"/>
            <a:ext cx="10515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200" b="1"/>
              <a:t>Bluetongue virus (BTV-12 &amp; 4) in Europe</a:t>
            </a:r>
            <a:endParaRPr lang="en-CA" altLang="en-US" sz="3200" b="1"/>
          </a:p>
        </p:txBody>
      </p:sp>
      <p:pic>
        <p:nvPicPr>
          <p:cNvPr id="44038" name="Picture 9">
            <a:extLst>
              <a:ext uri="{FF2B5EF4-FFF2-40B4-BE49-F238E27FC236}">
                <a16:creationId xmlns:a16="http://schemas.microsoft.com/office/drawing/2014/main" id="{BEE8C255-5438-757A-FC88-A2CCD6591531}"/>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161213" y="3271838"/>
            <a:ext cx="3754437" cy="30845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5891-B72D-BAA2-6721-497724E82189}"/>
              </a:ext>
            </a:extLst>
          </p:cNvPr>
          <p:cNvSpPr>
            <a:spLocks noGrp="1"/>
          </p:cNvSpPr>
          <p:nvPr>
            <p:ph type="title"/>
          </p:nvPr>
        </p:nvSpPr>
        <p:spPr>
          <a:xfrm>
            <a:off x="0" y="0"/>
            <a:ext cx="10515600" cy="1325563"/>
          </a:xfrm>
        </p:spPr>
        <p:txBody>
          <a:bodyPr/>
          <a:lstStyle/>
          <a:p>
            <a:pPr>
              <a:defRPr/>
            </a:pPr>
            <a:r>
              <a:rPr lang="en-CA" dirty="0"/>
              <a:t>Schmallenberg virus in United Kingdom</a:t>
            </a:r>
          </a:p>
        </p:txBody>
      </p:sp>
      <p:sp>
        <p:nvSpPr>
          <p:cNvPr id="46083" name="Content Placeholder 2">
            <a:extLst>
              <a:ext uri="{FF2B5EF4-FFF2-40B4-BE49-F238E27FC236}">
                <a16:creationId xmlns:a16="http://schemas.microsoft.com/office/drawing/2014/main" id="{292DC8D6-15D9-A19D-6FD2-EA60FAFF6449}"/>
              </a:ext>
            </a:extLst>
          </p:cNvPr>
          <p:cNvSpPr>
            <a:spLocks noGrp="1"/>
          </p:cNvSpPr>
          <p:nvPr>
            <p:ph sz="half" idx="1"/>
          </p:nvPr>
        </p:nvSpPr>
        <p:spPr>
          <a:xfrm>
            <a:off x="423863" y="1506538"/>
            <a:ext cx="5659437" cy="4349750"/>
          </a:xfrm>
        </p:spPr>
        <p:txBody>
          <a:bodyPr/>
          <a:lstStyle/>
          <a:p>
            <a:r>
              <a:rPr lang="en-US" altLang="en-US">
                <a:hlinkClick r:id="rId3"/>
              </a:rPr>
              <a:t>Farmers fear being 'wiped out' if any more diseases strike</a:t>
            </a:r>
            <a:r>
              <a:rPr lang="en-US" altLang="en-US"/>
              <a:t> (Scotland)</a:t>
            </a:r>
          </a:p>
          <a:p>
            <a:r>
              <a:rPr lang="en-CA" altLang="en-US">
                <a:hlinkClick r:id="rId4"/>
              </a:rPr>
              <a:t>Ireland</a:t>
            </a:r>
            <a:r>
              <a:rPr lang="en-CA" altLang="en-US"/>
              <a:t> and </a:t>
            </a:r>
            <a:r>
              <a:rPr lang="en-CA" altLang="en-US">
                <a:hlinkClick r:id="rId3"/>
              </a:rPr>
              <a:t>Scotland</a:t>
            </a:r>
            <a:r>
              <a:rPr lang="en-CA" altLang="en-US"/>
              <a:t> reporting cases of SBV</a:t>
            </a:r>
          </a:p>
          <a:p>
            <a:r>
              <a:rPr lang="en-CA" altLang="en-US"/>
              <a:t>Not notifiable, many cases going unreported across Europe</a:t>
            </a:r>
          </a:p>
          <a:p>
            <a:r>
              <a:rPr lang="en-CA" altLang="en-US"/>
              <a:t>Spread by culicoides, may be experiencing increase in reports as with BTV</a:t>
            </a:r>
          </a:p>
        </p:txBody>
      </p:sp>
      <p:sp>
        <p:nvSpPr>
          <p:cNvPr id="46084" name="Slide Number Placeholder 4">
            <a:extLst>
              <a:ext uri="{FF2B5EF4-FFF2-40B4-BE49-F238E27FC236}">
                <a16:creationId xmlns:a16="http://schemas.microsoft.com/office/drawing/2014/main" id="{E57E9348-68A7-ECE0-1007-97D7F872FD7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4814F82-FF35-43ED-98BE-0B04BF7E71AD}" type="slidenum">
              <a:rPr lang="en-US" altLang="en-US" sz="1200" smtClean="0">
                <a:solidFill>
                  <a:srgbClr val="898989"/>
                </a:solidFill>
              </a:rPr>
              <a:pPr>
                <a:lnSpc>
                  <a:spcPct val="100000"/>
                </a:lnSpc>
                <a:spcBef>
                  <a:spcPct val="0"/>
                </a:spcBef>
                <a:buFontTx/>
                <a:buNone/>
              </a:pPr>
              <a:t>19</a:t>
            </a:fld>
            <a:endParaRPr lang="en-US" altLang="en-US" sz="1200">
              <a:solidFill>
                <a:srgbClr val="898989"/>
              </a:solidFill>
            </a:endParaRPr>
          </a:p>
        </p:txBody>
      </p:sp>
      <p:pic>
        <p:nvPicPr>
          <p:cNvPr id="8" name="Picture 7">
            <a:hlinkClick r:id="rId5"/>
            <a:extLst>
              <a:ext uri="{FF2B5EF4-FFF2-40B4-BE49-F238E27FC236}">
                <a16:creationId xmlns:a16="http://schemas.microsoft.com/office/drawing/2014/main" id="{83651C72-B517-8CD7-B1C8-A7DA652057F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91325" y="1325563"/>
            <a:ext cx="5113338" cy="3971925"/>
          </a:xfrm>
          <a:prstGeom prst="rect">
            <a:avLst/>
          </a:prstGeom>
          <a:ln>
            <a:noFill/>
          </a:ln>
          <a:effectLst>
            <a:outerShdw blurRad="292100" dist="139700" dir="2700000" algn="tl" rotWithShape="0">
              <a:srgbClr val="333333">
                <a:alpha val="65000"/>
              </a:srgbClr>
            </a:outerShdw>
          </a:effectLst>
        </p:spPr>
      </p:pic>
      <p:sp>
        <p:nvSpPr>
          <p:cNvPr id="46086" name="Text Placeholder 2">
            <a:extLst>
              <a:ext uri="{FF2B5EF4-FFF2-40B4-BE49-F238E27FC236}">
                <a16:creationId xmlns:a16="http://schemas.microsoft.com/office/drawing/2014/main" id="{17A1346F-9B63-FA00-8C98-5ACB4A3C0B24}"/>
              </a:ext>
            </a:extLst>
          </p:cNvPr>
          <p:cNvSpPr txBox="1">
            <a:spLocks/>
          </p:cNvSpPr>
          <p:nvPr/>
        </p:nvSpPr>
        <p:spPr bwMode="auto">
          <a:xfrm>
            <a:off x="8034338" y="5354638"/>
            <a:ext cx="565943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CA" altLang="en-US" sz="1800" b="1">
                <a:hlinkClick r:id="rId7"/>
              </a:rPr>
              <a:t>AHS - Current News (agriculture.gov.ie)</a:t>
            </a:r>
            <a:endParaRPr lang="en-CA" altLang="en-US" sz="1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38A0-CAF4-8199-6EC0-9D1E8506C823}"/>
              </a:ext>
            </a:extLst>
          </p:cNvPr>
          <p:cNvSpPr>
            <a:spLocks noGrp="1"/>
          </p:cNvSpPr>
          <p:nvPr>
            <p:ph type="title"/>
          </p:nvPr>
        </p:nvSpPr>
        <p:spPr>
          <a:xfrm>
            <a:off x="838200" y="66675"/>
            <a:ext cx="10515600" cy="820738"/>
          </a:xfrm>
        </p:spPr>
        <p:txBody>
          <a:bodyPr/>
          <a:lstStyle/>
          <a:p>
            <a:pPr>
              <a:defRPr/>
            </a:pPr>
            <a:r>
              <a:rPr lang="en-CA" dirty="0"/>
              <a:t>Foot and Mouth Disease – Hazard Trend</a:t>
            </a:r>
          </a:p>
        </p:txBody>
      </p:sp>
      <p:sp>
        <p:nvSpPr>
          <p:cNvPr id="16387" name="Slide Number Placeholder 4">
            <a:extLst>
              <a:ext uri="{FF2B5EF4-FFF2-40B4-BE49-F238E27FC236}">
                <a16:creationId xmlns:a16="http://schemas.microsoft.com/office/drawing/2014/main" id="{EE2B3F63-DCF2-D6C8-8621-7B3731DA80CC}"/>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B1BEE4D-2759-4390-B664-7F6C4A17068F}" type="slidenum">
              <a:rPr lang="en-US" altLang="en-US" sz="1200" smtClean="0">
                <a:solidFill>
                  <a:srgbClr val="898989"/>
                </a:solidFill>
              </a:rPr>
              <a:pPr>
                <a:lnSpc>
                  <a:spcPct val="100000"/>
                </a:lnSpc>
                <a:spcBef>
                  <a:spcPct val="0"/>
                </a:spcBef>
                <a:buFontTx/>
                <a:buNone/>
              </a:pPr>
              <a:t>2</a:t>
            </a:fld>
            <a:endParaRPr lang="en-US" altLang="en-US" sz="1200">
              <a:solidFill>
                <a:srgbClr val="898989"/>
              </a:solidFill>
            </a:endParaRPr>
          </a:p>
        </p:txBody>
      </p:sp>
      <p:pic>
        <p:nvPicPr>
          <p:cNvPr id="16388" name="Content Placeholder 8">
            <a:extLst>
              <a:ext uri="{FF2B5EF4-FFF2-40B4-BE49-F238E27FC236}">
                <a16:creationId xmlns:a16="http://schemas.microsoft.com/office/drawing/2014/main" id="{1A8589AA-B516-4AA5-BE88-84DC867E375F}"/>
              </a:ext>
            </a:extLst>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1239838" y="887413"/>
            <a:ext cx="9939337" cy="5970587"/>
          </a:xfrm>
        </p:spPr>
      </p:pic>
      <p:sp>
        <p:nvSpPr>
          <p:cNvPr id="14" name="Rectangle 13">
            <a:extLst>
              <a:ext uri="{FF2B5EF4-FFF2-40B4-BE49-F238E27FC236}">
                <a16:creationId xmlns:a16="http://schemas.microsoft.com/office/drawing/2014/main" id="{42D078B7-75F4-C726-4202-22ACAC6E4988}"/>
              </a:ext>
            </a:extLst>
          </p:cNvPr>
          <p:cNvSpPr/>
          <p:nvPr/>
        </p:nvSpPr>
        <p:spPr>
          <a:xfrm>
            <a:off x="5803900" y="2798763"/>
            <a:ext cx="1003300" cy="3106737"/>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90" name="Rectangle 14">
            <a:extLst>
              <a:ext uri="{FF2B5EF4-FFF2-40B4-BE49-F238E27FC236}">
                <a16:creationId xmlns:a16="http://schemas.microsoft.com/office/drawing/2014/main" id="{E73854F2-4D71-B4AD-281D-BDDB33B8AFB8}"/>
              </a:ext>
            </a:extLst>
          </p:cNvPr>
          <p:cNvSpPr>
            <a:spLocks noChangeArrowheads="1"/>
          </p:cNvSpPr>
          <p:nvPr/>
        </p:nvSpPr>
        <p:spPr bwMode="auto">
          <a:xfrm>
            <a:off x="8786813" y="2840038"/>
            <a:ext cx="601662" cy="310515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6391" name="Text Box 4">
            <a:extLst>
              <a:ext uri="{FF2B5EF4-FFF2-40B4-BE49-F238E27FC236}">
                <a16:creationId xmlns:a16="http://schemas.microsoft.com/office/drawing/2014/main" id="{5174B25D-3E2D-607C-F887-52446E107ED9}"/>
              </a:ext>
            </a:extLst>
          </p:cNvPr>
          <p:cNvSpPr txBox="1">
            <a:spLocks noChangeArrowheads="1"/>
          </p:cNvSpPr>
          <p:nvPr/>
        </p:nvSpPr>
        <p:spPr bwMode="auto">
          <a:xfrm>
            <a:off x="7519988" y="2262188"/>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Indonesia</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16392" name="Text Box 3">
            <a:extLst>
              <a:ext uri="{FF2B5EF4-FFF2-40B4-BE49-F238E27FC236}">
                <a16:creationId xmlns:a16="http://schemas.microsoft.com/office/drawing/2014/main" id="{4C6B2A3D-55BA-2989-D01E-E311ED57E79E}"/>
              </a:ext>
            </a:extLst>
          </p:cNvPr>
          <p:cNvSpPr txBox="1">
            <a:spLocks noChangeArrowheads="1"/>
          </p:cNvSpPr>
          <p:nvPr/>
        </p:nvSpPr>
        <p:spPr bwMode="auto">
          <a:xfrm>
            <a:off x="5803900"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16393" name="Rectangle 17">
            <a:extLst>
              <a:ext uri="{FF2B5EF4-FFF2-40B4-BE49-F238E27FC236}">
                <a16:creationId xmlns:a16="http://schemas.microsoft.com/office/drawing/2014/main" id="{95F024E6-21F6-F2B4-B455-11972FA8EAE6}"/>
              </a:ext>
            </a:extLst>
          </p:cNvPr>
          <p:cNvSpPr>
            <a:spLocks noChangeArrowheads="1"/>
          </p:cNvSpPr>
          <p:nvPr/>
        </p:nvSpPr>
        <p:spPr bwMode="auto">
          <a:xfrm>
            <a:off x="7639050" y="2792413"/>
            <a:ext cx="801688" cy="311308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6394" name="Text Box 5">
            <a:extLst>
              <a:ext uri="{FF2B5EF4-FFF2-40B4-BE49-F238E27FC236}">
                <a16:creationId xmlns:a16="http://schemas.microsoft.com/office/drawing/2014/main" id="{450E0E21-7EE6-1363-A023-1D81384D3CDA}"/>
              </a:ext>
            </a:extLst>
          </p:cNvPr>
          <p:cNvSpPr txBox="1">
            <a:spLocks noChangeArrowheads="1"/>
          </p:cNvSpPr>
          <p:nvPr/>
        </p:nvSpPr>
        <p:spPr bwMode="auto">
          <a:xfrm>
            <a:off x="8559800" y="2217738"/>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Middle East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14F69750-CC2A-93A1-BBBC-37149408A530}"/>
              </a:ext>
            </a:extLst>
          </p:cNvPr>
          <p:cNvSpPr/>
          <p:nvPr/>
        </p:nvSpPr>
        <p:spPr>
          <a:xfrm>
            <a:off x="10860088" y="2917825"/>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96" name="Text Box 7">
            <a:extLst>
              <a:ext uri="{FF2B5EF4-FFF2-40B4-BE49-F238E27FC236}">
                <a16:creationId xmlns:a16="http://schemas.microsoft.com/office/drawing/2014/main" id="{1491408C-A2A3-20FC-AFB9-FDEEA176E621}"/>
              </a:ext>
            </a:extLst>
          </p:cNvPr>
          <p:cNvSpPr txBox="1">
            <a:spLocks noChangeArrowheads="1"/>
          </p:cNvSpPr>
          <p:nvPr/>
        </p:nvSpPr>
        <p:spPr bwMode="auto">
          <a:xfrm>
            <a:off x="10140950" y="259397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Germany</a:t>
            </a:r>
            <a:r>
              <a:rPr lang="en-CA" altLang="en-US" sz="1100">
                <a:ea typeface="Calibri" panose="020F0502020204030204" pitchFamily="34" charset="0"/>
                <a:cs typeface="Times New Roman" panose="02020603050405020304" pitchFamily="18" charset="0"/>
              </a:rPr>
              <a:t>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1470284E-A058-0231-3BC1-66F42A991C9C}"/>
              </a:ext>
            </a:extLst>
          </p:cNvPr>
          <p:cNvSpPr/>
          <p:nvPr/>
        </p:nvSpPr>
        <p:spPr>
          <a:xfrm>
            <a:off x="10990263" y="1474788"/>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98" name="Text Box 7">
            <a:extLst>
              <a:ext uri="{FF2B5EF4-FFF2-40B4-BE49-F238E27FC236}">
                <a16:creationId xmlns:a16="http://schemas.microsoft.com/office/drawing/2014/main" id="{E580811F-C135-BCEA-2F98-AE41A3401F65}"/>
              </a:ext>
            </a:extLst>
          </p:cNvPr>
          <p:cNvSpPr txBox="1">
            <a:spLocks noChangeArrowheads="1"/>
          </p:cNvSpPr>
          <p:nvPr/>
        </p:nvSpPr>
        <p:spPr bwMode="auto">
          <a:xfrm>
            <a:off x="10642600" y="1136650"/>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Hungary</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6EF6-3B10-16C1-6BA0-4F35AA40A44F}"/>
              </a:ext>
            </a:extLst>
          </p:cNvPr>
          <p:cNvSpPr>
            <a:spLocks noGrp="1"/>
          </p:cNvSpPr>
          <p:nvPr>
            <p:ph type="title"/>
          </p:nvPr>
        </p:nvSpPr>
        <p:spPr>
          <a:xfrm>
            <a:off x="0" y="0"/>
            <a:ext cx="12287250" cy="1325563"/>
          </a:xfrm>
        </p:spPr>
        <p:txBody>
          <a:bodyPr/>
          <a:lstStyle/>
          <a:p>
            <a:pPr>
              <a:buFont typeface="Arial" panose="020B0604020202020204" pitchFamily="34" charset="0"/>
              <a:buNone/>
              <a:defRPr/>
            </a:pPr>
            <a:r>
              <a:rPr lang="de-DE" sz="3200" dirty="0">
                <a:solidFill>
                  <a:srgbClr val="1B3051"/>
                </a:solidFill>
                <a:hlinkClick r:id="rId3"/>
              </a:rPr>
              <a:t>Extensive Schmallenberg Virus circulation in Germany, 2023</a:t>
            </a:r>
            <a:endParaRPr lang="de-DE" sz="3200" dirty="0">
              <a:solidFill>
                <a:srgbClr val="1B3051"/>
              </a:solidFill>
            </a:endParaRPr>
          </a:p>
        </p:txBody>
      </p:sp>
      <p:sp>
        <p:nvSpPr>
          <p:cNvPr id="3" name="Content Placeholder 2">
            <a:extLst>
              <a:ext uri="{FF2B5EF4-FFF2-40B4-BE49-F238E27FC236}">
                <a16:creationId xmlns:a16="http://schemas.microsoft.com/office/drawing/2014/main" id="{055DB9BD-1904-0274-1DAC-CE6D05002190}"/>
              </a:ext>
            </a:extLst>
          </p:cNvPr>
          <p:cNvSpPr>
            <a:spLocks noGrp="1"/>
          </p:cNvSpPr>
          <p:nvPr>
            <p:ph sz="half" idx="1"/>
          </p:nvPr>
        </p:nvSpPr>
        <p:spPr>
          <a:xfrm>
            <a:off x="287338" y="1189038"/>
            <a:ext cx="5808662" cy="5532437"/>
          </a:xfrm>
        </p:spPr>
        <p:txBody>
          <a:bodyPr/>
          <a:lstStyle/>
          <a:p>
            <a:pPr marL="0" indent="0">
              <a:buFont typeface="Arial" panose="020B0604020202020204" pitchFamily="34" charset="0"/>
              <a:buNone/>
              <a:defRPr/>
            </a:pPr>
            <a:r>
              <a:rPr lang="de-DE" dirty="0">
                <a:solidFill>
                  <a:srgbClr val="1B3051"/>
                </a:solidFill>
              </a:rPr>
              <a:t>Sero-</a:t>
            </a:r>
            <a:r>
              <a:rPr lang="de-DE" dirty="0" err="1">
                <a:solidFill>
                  <a:srgbClr val="1B3051"/>
                </a:solidFill>
              </a:rPr>
              <a:t>surveillance</a:t>
            </a:r>
            <a:r>
              <a:rPr lang="de-DE" dirty="0">
                <a:solidFill>
                  <a:srgbClr val="1B3051"/>
                </a:solidFill>
              </a:rPr>
              <a:t> of wild ruminants for BTV and SBV</a:t>
            </a:r>
          </a:p>
          <a:p>
            <a:pPr>
              <a:defRPr/>
            </a:pPr>
            <a:r>
              <a:rPr lang="de-DE" dirty="0">
                <a:solidFill>
                  <a:srgbClr val="1B3051"/>
                </a:solidFill>
              </a:rPr>
              <a:t>All animals seronegative for BTV</a:t>
            </a:r>
          </a:p>
          <a:p>
            <a:pPr>
              <a:defRPr/>
            </a:pPr>
            <a:r>
              <a:rPr lang="en-CA" dirty="0">
                <a:solidFill>
                  <a:srgbClr val="1B3051"/>
                </a:solidFill>
              </a:rPr>
              <a:t>In 2022, seroprevalence in tested animals was 4.92% (n=61)</a:t>
            </a:r>
          </a:p>
          <a:p>
            <a:pPr lvl="1">
              <a:defRPr/>
            </a:pPr>
            <a:r>
              <a:rPr lang="en-CA" dirty="0">
                <a:solidFill>
                  <a:srgbClr val="1B3051"/>
                </a:solidFill>
              </a:rPr>
              <a:t>Red Deer and Roe Deer</a:t>
            </a:r>
          </a:p>
          <a:p>
            <a:pPr>
              <a:defRPr/>
            </a:pPr>
            <a:r>
              <a:rPr lang="en-CA" dirty="0">
                <a:solidFill>
                  <a:srgbClr val="1B3051"/>
                </a:solidFill>
              </a:rPr>
              <a:t>In 2023, 40.15% of the animals tested positive (n=137)</a:t>
            </a:r>
          </a:p>
          <a:p>
            <a:pPr lvl="1">
              <a:defRPr/>
            </a:pPr>
            <a:r>
              <a:rPr lang="en-CA" dirty="0">
                <a:solidFill>
                  <a:srgbClr val="1B3051"/>
                </a:solidFill>
              </a:rPr>
              <a:t>Red Deer, Roe Deer, Mouflon and unknown species</a:t>
            </a:r>
            <a:endParaRPr lang="en-CA" dirty="0"/>
          </a:p>
        </p:txBody>
      </p:sp>
      <p:sp>
        <p:nvSpPr>
          <p:cNvPr id="48132" name="Slide Number Placeholder 4">
            <a:extLst>
              <a:ext uri="{FF2B5EF4-FFF2-40B4-BE49-F238E27FC236}">
                <a16:creationId xmlns:a16="http://schemas.microsoft.com/office/drawing/2014/main" id="{EE3F8ED7-F418-C910-EDC0-62DF9CC401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E0E957C-7928-4351-B119-D807126DD6F1}" type="slidenum">
              <a:rPr lang="en-US" altLang="en-US" sz="1200" smtClean="0">
                <a:solidFill>
                  <a:srgbClr val="898989"/>
                </a:solidFill>
              </a:rPr>
              <a:pPr>
                <a:lnSpc>
                  <a:spcPct val="100000"/>
                </a:lnSpc>
                <a:spcBef>
                  <a:spcPct val="0"/>
                </a:spcBef>
                <a:buFontTx/>
                <a:buNone/>
              </a:pPr>
              <a:t>20</a:t>
            </a:fld>
            <a:endParaRPr lang="en-US" altLang="en-US" sz="1200">
              <a:solidFill>
                <a:srgbClr val="898989"/>
              </a:solidFill>
            </a:endParaRPr>
          </a:p>
        </p:txBody>
      </p:sp>
      <p:pic>
        <p:nvPicPr>
          <p:cNvPr id="5" name="Picture 4">
            <a:extLst>
              <a:ext uri="{FF2B5EF4-FFF2-40B4-BE49-F238E27FC236}">
                <a16:creationId xmlns:a16="http://schemas.microsoft.com/office/drawing/2014/main" id="{3F38A55A-B238-97E8-3514-42E3068F577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83275" y="2041525"/>
            <a:ext cx="6021388" cy="3330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2444-8794-6C67-E6CF-A0B4655825A5}"/>
              </a:ext>
            </a:extLst>
          </p:cNvPr>
          <p:cNvSpPr>
            <a:spLocks noGrp="1"/>
          </p:cNvSpPr>
          <p:nvPr>
            <p:ph type="title"/>
          </p:nvPr>
        </p:nvSpPr>
        <p:spPr>
          <a:xfrm>
            <a:off x="198438" y="-15875"/>
            <a:ext cx="10515600" cy="1325563"/>
          </a:xfrm>
        </p:spPr>
        <p:txBody>
          <a:bodyPr/>
          <a:lstStyle/>
          <a:p>
            <a:pPr>
              <a:defRPr/>
            </a:pPr>
            <a:r>
              <a:rPr lang="en-CA" dirty="0"/>
              <a:t>Lumpy Skin Disease</a:t>
            </a:r>
          </a:p>
        </p:txBody>
      </p:sp>
      <p:sp>
        <p:nvSpPr>
          <p:cNvPr id="50179" name="Text Placeholder 2">
            <a:extLst>
              <a:ext uri="{FF2B5EF4-FFF2-40B4-BE49-F238E27FC236}">
                <a16:creationId xmlns:a16="http://schemas.microsoft.com/office/drawing/2014/main" id="{14B4DCF5-650D-C3CF-A534-C887549DED53}"/>
              </a:ext>
            </a:extLst>
          </p:cNvPr>
          <p:cNvSpPr>
            <a:spLocks noGrp="1"/>
          </p:cNvSpPr>
          <p:nvPr>
            <p:ph type="body" sz="quarter" idx="13"/>
          </p:nvPr>
        </p:nvSpPr>
        <p:spPr>
          <a:xfrm>
            <a:off x="558800" y="946150"/>
            <a:ext cx="10922000" cy="4014788"/>
          </a:xfrm>
        </p:spPr>
        <p:txBody>
          <a:bodyPr/>
          <a:lstStyle/>
          <a:p>
            <a:r>
              <a:rPr lang="en-CA" altLang="en-US"/>
              <a:t>No additional cases of LSD reported in </a:t>
            </a:r>
            <a:r>
              <a:rPr lang="en-CA" altLang="en-US">
                <a:hlinkClick r:id="rId3"/>
              </a:rPr>
              <a:t>Japan</a:t>
            </a:r>
            <a:endParaRPr lang="en-CA" altLang="en-US"/>
          </a:p>
          <a:p>
            <a:pPr lvl="1"/>
            <a:r>
              <a:rPr lang="en-CA" altLang="en-US"/>
              <a:t>Initial case reports occurred in cattle in Itoshima city, Fukuoka prefecture</a:t>
            </a:r>
          </a:p>
          <a:p>
            <a:pPr lvl="1"/>
            <a:r>
              <a:rPr lang="en-CA" altLang="en-US"/>
              <a:t>22 total outbreaks reported </a:t>
            </a:r>
          </a:p>
          <a:p>
            <a:r>
              <a:rPr lang="en-CA" altLang="en-US">
                <a:hlinkClick r:id="rId4"/>
              </a:rPr>
              <a:t>Namibia</a:t>
            </a:r>
            <a:r>
              <a:rPr lang="en-CA" altLang="en-US"/>
              <a:t> reported LSD cases in the Otjozondjupa Region in June 2024</a:t>
            </a:r>
          </a:p>
          <a:p>
            <a:pPr lvl="1"/>
            <a:r>
              <a:rPr lang="en-CA" altLang="en-US"/>
              <a:t>Has now spread to multiple regions with 1,564 clinical cases and 443 deaths recorded</a:t>
            </a:r>
          </a:p>
          <a:p>
            <a:endParaRPr lang="en-CA" altLang="en-US"/>
          </a:p>
        </p:txBody>
      </p:sp>
      <p:sp>
        <p:nvSpPr>
          <p:cNvPr id="50180" name="Slide Number Placeholder 3">
            <a:extLst>
              <a:ext uri="{FF2B5EF4-FFF2-40B4-BE49-F238E27FC236}">
                <a16:creationId xmlns:a16="http://schemas.microsoft.com/office/drawing/2014/main" id="{048ACEF5-6495-6412-399A-8F5D61A512D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211BAF6-A131-4355-ADFE-0442920EA814}" type="slidenum">
              <a:rPr lang="en-US" altLang="en-US" sz="1200" smtClean="0">
                <a:solidFill>
                  <a:srgbClr val="898989"/>
                </a:solidFill>
              </a:rPr>
              <a:pPr>
                <a:lnSpc>
                  <a:spcPct val="100000"/>
                </a:lnSpc>
                <a:spcBef>
                  <a:spcPct val="0"/>
                </a:spcBef>
                <a:buFontTx/>
                <a:buNone/>
              </a:pPr>
              <a:t>21</a:t>
            </a:fld>
            <a:endParaRPr lang="en-US" altLang="en-US" sz="1200">
              <a:solidFill>
                <a:srgbClr val="898989"/>
              </a:solidFill>
            </a:endParaRPr>
          </a:p>
        </p:txBody>
      </p:sp>
      <p:sp>
        <p:nvSpPr>
          <p:cNvPr id="50181" name="TextBox 7">
            <a:extLst>
              <a:ext uri="{FF2B5EF4-FFF2-40B4-BE49-F238E27FC236}">
                <a16:creationId xmlns:a16="http://schemas.microsoft.com/office/drawing/2014/main" id="{32F1F2B8-A062-DFF1-7C07-4D085CC9150C}"/>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LSD Signals: May 2015 – March 2025</a:t>
            </a:r>
            <a:endParaRPr lang="en-CA" altLang="en-US" sz="1400"/>
          </a:p>
        </p:txBody>
      </p:sp>
      <p:pic>
        <p:nvPicPr>
          <p:cNvPr id="50182" name="Picture 3">
            <a:extLst>
              <a:ext uri="{FF2B5EF4-FFF2-40B4-BE49-F238E27FC236}">
                <a16:creationId xmlns:a16="http://schemas.microsoft.com/office/drawing/2014/main" id="{DE824470-F13E-A6E9-4AD0-85E60915F8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765550"/>
            <a:ext cx="11569700" cy="23764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0BDE-BDFC-2868-2E00-46FB89C222E4}"/>
              </a:ext>
            </a:extLst>
          </p:cNvPr>
          <p:cNvSpPr>
            <a:spLocks noGrp="1"/>
          </p:cNvSpPr>
          <p:nvPr>
            <p:ph type="title"/>
          </p:nvPr>
        </p:nvSpPr>
        <p:spPr>
          <a:xfrm>
            <a:off x="304800" y="103188"/>
            <a:ext cx="10515600" cy="1325562"/>
          </a:xfrm>
        </p:spPr>
        <p:txBody>
          <a:bodyPr/>
          <a:lstStyle/>
          <a:p>
            <a:pPr>
              <a:defRPr/>
            </a:pPr>
            <a:r>
              <a:rPr lang="en-CA" sz="3200" dirty="0"/>
              <a:t>Scientific Findings</a:t>
            </a:r>
          </a:p>
        </p:txBody>
      </p:sp>
      <p:sp>
        <p:nvSpPr>
          <p:cNvPr id="52227" name="Text Placeholder 5">
            <a:extLst>
              <a:ext uri="{FF2B5EF4-FFF2-40B4-BE49-F238E27FC236}">
                <a16:creationId xmlns:a16="http://schemas.microsoft.com/office/drawing/2014/main" id="{6BDDE598-5858-FE3E-B7A5-D83870448494}"/>
              </a:ext>
            </a:extLst>
          </p:cNvPr>
          <p:cNvSpPr>
            <a:spLocks noGrp="1"/>
          </p:cNvSpPr>
          <p:nvPr>
            <p:ph type="body" sz="quarter" idx="13"/>
          </p:nvPr>
        </p:nvSpPr>
        <p:spPr>
          <a:xfrm>
            <a:off x="534988" y="1133475"/>
            <a:ext cx="10772775" cy="5067300"/>
          </a:xfrm>
        </p:spPr>
        <p:txBody>
          <a:bodyPr/>
          <a:lstStyle/>
          <a:p>
            <a:r>
              <a:rPr lang="en-CA" altLang="en-US" sz="1600" b="1">
                <a:solidFill>
                  <a:srgbClr val="1F1F1F"/>
                </a:solidFill>
                <a:latin typeface="ElsevierGulliver"/>
                <a:hlinkClick r:id="rId3"/>
              </a:rPr>
              <a:t>WOAH-FAO Quarterly FMD Reference Lab Report October-December 2024</a:t>
            </a:r>
            <a:endParaRPr lang="en-CA" altLang="en-US" sz="1600" b="1">
              <a:solidFill>
                <a:srgbClr val="1F1F1F"/>
              </a:solidFill>
              <a:latin typeface="ElsevierGulliver"/>
            </a:endParaRPr>
          </a:p>
          <a:p>
            <a:r>
              <a:rPr lang="en-CA" altLang="en-US" sz="1600" b="1">
                <a:solidFill>
                  <a:srgbClr val="1F1F1F"/>
                </a:solidFill>
                <a:latin typeface="ElsevierGulliver"/>
                <a:hlinkClick r:id="rId4"/>
              </a:rPr>
              <a:t>Zoonotic tuberculosis in Catalonia, Spain: Phylogenetic insights into Mycobacterium bovis and M. caprae transmission at the human-livestock interface</a:t>
            </a:r>
            <a:endParaRPr lang="en-CA" altLang="en-US" sz="1600" b="1">
              <a:solidFill>
                <a:srgbClr val="1F1F1F"/>
              </a:solidFill>
              <a:latin typeface="ElsevierGulliver"/>
            </a:endParaRPr>
          </a:p>
          <a:p>
            <a:r>
              <a:rPr lang="en-CA" altLang="en-US" sz="1600" b="1">
                <a:solidFill>
                  <a:srgbClr val="1F1F1F"/>
                </a:solidFill>
                <a:latin typeface="ElsevierGulliver"/>
                <a:hlinkClick r:id="rId5"/>
              </a:rPr>
              <a:t>Oral delivery of bovine tuberculosis vaccine to free-ranging white-tailed deer</a:t>
            </a:r>
            <a:endParaRPr lang="en-CA" altLang="en-US" sz="1600" b="1">
              <a:solidFill>
                <a:srgbClr val="1F1F1F"/>
              </a:solidFill>
              <a:latin typeface="ElsevierGulliver"/>
            </a:endParaRPr>
          </a:p>
          <a:p>
            <a:r>
              <a:rPr lang="en-CA" altLang="en-US" sz="1600" b="1">
                <a:solidFill>
                  <a:srgbClr val="1F1F1F"/>
                </a:solidFill>
                <a:latin typeface="ElsevierGulliver"/>
                <a:hlinkClick r:id="rId6"/>
              </a:rPr>
              <a:t>Phylogenetic analysis of Mycobacterium bovis reveals animal and zoonotic tuberculosis spread between Morocco and European countries</a:t>
            </a:r>
            <a:endParaRPr lang="en-CA" altLang="en-US" sz="1600" b="1">
              <a:solidFill>
                <a:srgbClr val="1F1F1F"/>
              </a:solidFill>
              <a:latin typeface="ElsevierGulliver"/>
            </a:endParaRPr>
          </a:p>
          <a:p>
            <a:r>
              <a:rPr lang="en-CA" altLang="en-US" sz="1600" b="1">
                <a:solidFill>
                  <a:srgbClr val="1F1F1F"/>
                </a:solidFill>
                <a:latin typeface="ElsevierGulliver"/>
                <a:hlinkClick r:id="rId7"/>
              </a:rPr>
              <a:t>Isolation and molecular characteristics of D2 genotype of Aichivirus D in dairy cattle in China</a:t>
            </a:r>
            <a:endParaRPr lang="en-CA" altLang="en-US" sz="1600" b="1">
              <a:solidFill>
                <a:srgbClr val="1F1F1F"/>
              </a:solidFill>
              <a:latin typeface="ElsevierGulliver"/>
            </a:endParaRPr>
          </a:p>
          <a:p>
            <a:r>
              <a:rPr lang="en-CA" altLang="en-US" sz="1600" b="1">
                <a:solidFill>
                  <a:srgbClr val="1F1F1F"/>
                </a:solidFill>
                <a:latin typeface="ElsevierGulliver"/>
                <a:hlinkClick r:id="rId8"/>
              </a:rPr>
              <a:t>Novel Rodent Coronavirus-like Virus Detected Among Beef Cattle with Respiratory Disease in Mexico</a:t>
            </a:r>
            <a:endParaRPr lang="en-CA" altLang="en-US" sz="1600" b="1">
              <a:solidFill>
                <a:srgbClr val="1F1F1F"/>
              </a:solidFill>
              <a:latin typeface="ElsevierGulliver"/>
            </a:endParaRPr>
          </a:p>
          <a:p>
            <a:r>
              <a:rPr lang="en-CA" altLang="en-US" sz="1600" b="1">
                <a:solidFill>
                  <a:srgbClr val="1F1F1F"/>
                </a:solidFill>
                <a:latin typeface="ElsevierGulliver"/>
                <a:hlinkClick r:id="rId9"/>
              </a:rPr>
              <a:t>The first report of schmallenberg virus seroprevalence and associated risk factors in cattles in northern Algeria</a:t>
            </a:r>
            <a:endParaRPr lang="en-CA" altLang="en-US" sz="1600" b="1">
              <a:solidFill>
                <a:srgbClr val="1F1F1F"/>
              </a:solidFill>
              <a:latin typeface="ElsevierGulliver"/>
            </a:endParaRPr>
          </a:p>
          <a:p>
            <a:endParaRPr lang="en-CA" altLang="en-US" sz="2400">
              <a:cs typeface="Calibri" panose="020F0502020204030204" pitchFamily="34" charset="0"/>
            </a:endParaRPr>
          </a:p>
        </p:txBody>
      </p:sp>
      <p:sp>
        <p:nvSpPr>
          <p:cNvPr id="52228" name="Slide Number Placeholder 4">
            <a:extLst>
              <a:ext uri="{FF2B5EF4-FFF2-40B4-BE49-F238E27FC236}">
                <a16:creationId xmlns:a16="http://schemas.microsoft.com/office/drawing/2014/main" id="{E1CC0BAE-984C-D383-37BA-F3DE494F2FE6}"/>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16CFFB-B5C6-4976-A118-CA9DD4E5D287}" type="slidenum">
              <a:rPr lang="en-US" altLang="en-US" sz="1200" smtClean="0">
                <a:solidFill>
                  <a:srgbClr val="898989"/>
                </a:solidFill>
              </a:rPr>
              <a:pPr>
                <a:lnSpc>
                  <a:spcPct val="100000"/>
                </a:lnSpc>
                <a:spcBef>
                  <a:spcPct val="0"/>
                </a:spcBef>
                <a:buFontTx/>
                <a:buNone/>
              </a:pPr>
              <a:t>22</a:t>
            </a:fld>
            <a:endParaRPr lang="en-US" altLang="en-US" sz="1200">
              <a:solidFill>
                <a:srgbClr val="898989"/>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20D9A-0EB7-8BB1-7736-DE8CDE964FB2}"/>
              </a:ext>
            </a:extLst>
          </p:cNvPr>
          <p:cNvSpPr>
            <a:spLocks noGrp="1"/>
          </p:cNvSpPr>
          <p:nvPr>
            <p:ph type="title"/>
          </p:nvPr>
        </p:nvSpPr>
        <p:spPr>
          <a:xfrm>
            <a:off x="169863" y="261938"/>
            <a:ext cx="10515600" cy="409575"/>
          </a:xfrm>
        </p:spPr>
        <p:txBody>
          <a:bodyPr/>
          <a:lstStyle/>
          <a:p>
            <a:pPr>
              <a:defRPr/>
            </a:pPr>
            <a:r>
              <a:rPr lang="en-US" sz="3200" dirty="0"/>
              <a:t>Foot and Mouth Disease in Germany - Recap</a:t>
            </a:r>
            <a:endParaRPr lang="en-CA" sz="3200" dirty="0"/>
          </a:p>
        </p:txBody>
      </p:sp>
      <p:sp>
        <p:nvSpPr>
          <p:cNvPr id="16387" name="Content Placeholder 9">
            <a:extLst>
              <a:ext uri="{FF2B5EF4-FFF2-40B4-BE49-F238E27FC236}">
                <a16:creationId xmlns:a16="http://schemas.microsoft.com/office/drawing/2014/main" id="{3A2EBF46-B469-C0BA-8F2C-8F0EC3A516B5}"/>
              </a:ext>
            </a:extLst>
          </p:cNvPr>
          <p:cNvSpPr>
            <a:spLocks noGrp="1"/>
          </p:cNvSpPr>
          <p:nvPr>
            <p:ph type="body" sz="quarter" idx="13"/>
          </p:nvPr>
        </p:nvSpPr>
        <p:spPr>
          <a:xfrm>
            <a:off x="169863" y="827088"/>
            <a:ext cx="5926137" cy="5867400"/>
          </a:xfrm>
        </p:spPr>
        <p:txBody>
          <a:bodyPr/>
          <a:lstStyle/>
          <a:p>
            <a:pPr>
              <a:spcBef>
                <a:spcPts val="600"/>
              </a:spcBef>
              <a:defRPr/>
            </a:pPr>
            <a:r>
              <a:rPr lang="en-US" altLang="en-US" b="1" dirty="0">
                <a:hlinkClick r:id="rId3"/>
              </a:rPr>
              <a:t>Germany</a:t>
            </a:r>
            <a:r>
              <a:rPr lang="en-US" altLang="en-US" dirty="0"/>
              <a:t> reported a case of FMD in water buffalo in Brandenburg (Jan 10)</a:t>
            </a:r>
          </a:p>
          <a:p>
            <a:pPr lvl="1">
              <a:spcBef>
                <a:spcPts val="600"/>
              </a:spcBef>
              <a:defRPr/>
            </a:pPr>
            <a:r>
              <a:rPr lang="en-US" altLang="en-US" sz="2200" dirty="0"/>
              <a:t>First occurrence since 1988 </a:t>
            </a:r>
          </a:p>
          <a:p>
            <a:pPr lvl="1">
              <a:spcBef>
                <a:spcPts val="600"/>
              </a:spcBef>
              <a:defRPr/>
            </a:pPr>
            <a:r>
              <a:rPr lang="en-US" altLang="en-US" sz="2200" dirty="0"/>
              <a:t>Three buffalo died and the rest of the herd (11) were culled</a:t>
            </a:r>
          </a:p>
          <a:p>
            <a:pPr lvl="1">
              <a:spcBef>
                <a:spcPts val="600"/>
              </a:spcBef>
              <a:defRPr/>
            </a:pPr>
            <a:r>
              <a:rPr lang="en-US" altLang="en-US" sz="2200" dirty="0"/>
              <a:t>Identified as </a:t>
            </a:r>
            <a:r>
              <a:rPr lang="en-US" altLang="en-US" sz="2200" b="1" dirty="0">
                <a:hlinkClick r:id="rId4"/>
              </a:rPr>
              <a:t>serotype O </a:t>
            </a:r>
            <a:r>
              <a:rPr lang="en-US" altLang="en-US" sz="2200" dirty="0"/>
              <a:t>– vaccines available in German FMD antigen bank</a:t>
            </a:r>
          </a:p>
          <a:p>
            <a:pPr lvl="1">
              <a:spcBef>
                <a:spcPts val="600"/>
              </a:spcBef>
              <a:defRPr/>
            </a:pPr>
            <a:r>
              <a:rPr lang="en-US" altLang="en-US" sz="2200" dirty="0"/>
              <a:t>Closest to strain from Türkiye in Dec 2024</a:t>
            </a:r>
          </a:p>
          <a:p>
            <a:pPr lvl="1">
              <a:spcBef>
                <a:spcPts val="600"/>
              </a:spcBef>
              <a:defRPr/>
            </a:pPr>
            <a:r>
              <a:rPr lang="en-US" altLang="en-US" sz="2200" dirty="0">
                <a:hlinkClick r:id="rId5"/>
              </a:rPr>
              <a:t>Vaccine was made</a:t>
            </a:r>
            <a:r>
              <a:rPr lang="en-US" altLang="en-US" sz="2200" dirty="0"/>
              <a:t> but was not used</a:t>
            </a:r>
          </a:p>
          <a:p>
            <a:pPr lvl="1">
              <a:spcBef>
                <a:spcPts val="600"/>
              </a:spcBef>
              <a:defRPr/>
            </a:pPr>
            <a:r>
              <a:rPr lang="en-US" altLang="en-US" sz="2200" dirty="0"/>
              <a:t>Backyard farm “organic”, </a:t>
            </a:r>
            <a:r>
              <a:rPr lang="en-US" altLang="en-US" sz="2200" dirty="0">
                <a:hlinkClick r:id="rId6"/>
              </a:rPr>
              <a:t>feed hay from own fields</a:t>
            </a:r>
            <a:endParaRPr lang="en-US" altLang="en-US" sz="2200" dirty="0"/>
          </a:p>
          <a:p>
            <a:pPr lvl="1">
              <a:spcBef>
                <a:spcPts val="600"/>
              </a:spcBef>
              <a:defRPr/>
            </a:pPr>
            <a:r>
              <a:rPr lang="en-US" altLang="en-US" sz="2200" dirty="0"/>
              <a:t>No trade within epidemiologically significant period</a:t>
            </a:r>
          </a:p>
          <a:p>
            <a:pPr lvl="1">
              <a:spcBef>
                <a:spcPts val="600"/>
              </a:spcBef>
              <a:defRPr/>
            </a:pPr>
            <a:r>
              <a:rPr lang="en-US" altLang="en-US" sz="2200" dirty="0"/>
              <a:t>Source of infection is still unknown</a:t>
            </a:r>
          </a:p>
          <a:p>
            <a:pPr marL="457200" lvl="1" indent="0">
              <a:buFont typeface="Arial" panose="020B0604020202020204" pitchFamily="34" charset="0"/>
              <a:buNone/>
              <a:defRPr/>
            </a:pPr>
            <a:r>
              <a:rPr lang="en-US" dirty="0">
                <a:hlinkClick r:id="rId7"/>
              </a:rPr>
              <a:t>Foot-and-mouth disease - European Commission</a:t>
            </a:r>
            <a:endParaRPr lang="en-US" altLang="en-US" dirty="0"/>
          </a:p>
          <a:p>
            <a:pPr marL="0" indent="0">
              <a:buFont typeface="Arial" panose="020B0604020202020204" pitchFamily="34" charset="0"/>
              <a:buNone/>
              <a:defRPr/>
            </a:pPr>
            <a:endParaRPr lang="en-US" sz="1800" u="sng" dirty="0">
              <a:solidFill>
                <a:srgbClr val="0000FF"/>
              </a:solidFill>
              <a:ea typeface="Calibri" panose="020F0502020204030204" pitchFamily="34" charset="0"/>
              <a:cs typeface="Times New Roman" panose="02020603050405020304" pitchFamily="18" charset="0"/>
              <a:hlinkClick r:id="rId8"/>
            </a:endParaRPr>
          </a:p>
          <a:p>
            <a:pPr marL="0" indent="0">
              <a:buFont typeface="Arial" panose="020B0604020202020204" pitchFamily="34" charset="0"/>
              <a:buNone/>
              <a:defRPr/>
            </a:pPr>
            <a:endParaRPr lang="en-US" altLang="en-US" dirty="0"/>
          </a:p>
        </p:txBody>
      </p:sp>
      <p:sp>
        <p:nvSpPr>
          <p:cNvPr id="18436" name="Rectangle 2">
            <a:extLst>
              <a:ext uri="{FF2B5EF4-FFF2-40B4-BE49-F238E27FC236}">
                <a16:creationId xmlns:a16="http://schemas.microsoft.com/office/drawing/2014/main" id="{72F0DFF2-77AF-804D-1FDA-C3A2841742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7" name="Rectangle 7">
            <a:extLst>
              <a:ext uri="{FF2B5EF4-FFF2-40B4-BE49-F238E27FC236}">
                <a16:creationId xmlns:a16="http://schemas.microsoft.com/office/drawing/2014/main" id="{B3E6D750-BECF-9C0E-4135-F30F1D7016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8" name="Rectangle 8">
            <a:extLst>
              <a:ext uri="{FF2B5EF4-FFF2-40B4-BE49-F238E27FC236}">
                <a16:creationId xmlns:a16="http://schemas.microsoft.com/office/drawing/2014/main" id="{930ABF62-2A11-6C96-F0CE-069FB5C62AF7}"/>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18439" name="Picture 4">
            <a:extLst>
              <a:ext uri="{FF2B5EF4-FFF2-40B4-BE49-F238E27FC236}">
                <a16:creationId xmlns:a16="http://schemas.microsoft.com/office/drawing/2014/main" id="{6C275175-DFAE-FD89-3F1B-D6CD8A9C8E9A}"/>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275388" y="3884613"/>
            <a:ext cx="5916612" cy="2809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0" name="TextBox 5">
            <a:extLst>
              <a:ext uri="{FF2B5EF4-FFF2-40B4-BE49-F238E27FC236}">
                <a16:creationId xmlns:a16="http://schemas.microsoft.com/office/drawing/2014/main" id="{29D14C6B-64A9-3A9E-8D49-1E71BFEECABB}"/>
              </a:ext>
            </a:extLst>
          </p:cNvPr>
          <p:cNvSpPr txBox="1">
            <a:spLocks noChangeArrowheads="1"/>
          </p:cNvSpPr>
          <p:nvPr/>
        </p:nvSpPr>
        <p:spPr bwMode="auto">
          <a:xfrm>
            <a:off x="8229600" y="6376988"/>
            <a:ext cx="481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ea typeface="Calibri" panose="020F0502020204030204" pitchFamily="34" charset="0"/>
                <a:cs typeface="Times New Roman" panose="02020603050405020304" pitchFamily="18" charset="0"/>
                <a:hlinkClick r:id="rId10"/>
              </a:rPr>
              <a:t>Global Distribution of FMD – Merck Veterinary Manual</a:t>
            </a:r>
            <a:endParaRPr lang="en-CA" altLang="en-US" sz="1200" b="1">
              <a:ea typeface="Calibri" panose="020F0502020204030204" pitchFamily="34" charset="0"/>
              <a:cs typeface="Times New Roman" panose="02020603050405020304" pitchFamily="18" charset="0"/>
            </a:endParaRPr>
          </a:p>
          <a:p>
            <a:pPr>
              <a:lnSpc>
                <a:spcPct val="100000"/>
              </a:lnSpc>
              <a:spcBef>
                <a:spcPct val="0"/>
              </a:spcBef>
              <a:buFontTx/>
              <a:buNone/>
            </a:pPr>
            <a:endParaRPr lang="en-CA" altLang="en-US" sz="1200" b="1">
              <a:ea typeface="Calibri" panose="020F0502020204030204" pitchFamily="34" charset="0"/>
              <a:cs typeface="Times New Roman" panose="02020603050405020304" pitchFamily="18" charset="0"/>
            </a:endParaRPr>
          </a:p>
        </p:txBody>
      </p:sp>
      <p:pic>
        <p:nvPicPr>
          <p:cNvPr id="18441" name="Picture 5">
            <a:extLst>
              <a:ext uri="{FF2B5EF4-FFF2-40B4-BE49-F238E27FC236}">
                <a16:creationId xmlns:a16="http://schemas.microsoft.com/office/drawing/2014/main" id="{16F349BD-63FD-EB3F-8642-C5A83609BACC}"/>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705725" y="893763"/>
            <a:ext cx="4486275" cy="2947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97BE-38A2-826C-74B5-D474E8D90A8C}"/>
              </a:ext>
            </a:extLst>
          </p:cNvPr>
          <p:cNvSpPr>
            <a:spLocks noGrp="1"/>
          </p:cNvSpPr>
          <p:nvPr>
            <p:ph type="title"/>
          </p:nvPr>
        </p:nvSpPr>
        <p:spPr>
          <a:xfrm>
            <a:off x="192088" y="136525"/>
            <a:ext cx="10515600" cy="1325563"/>
          </a:xfrm>
        </p:spPr>
        <p:txBody>
          <a:bodyPr/>
          <a:lstStyle/>
          <a:p>
            <a:pPr>
              <a:defRPr/>
            </a:pPr>
            <a:r>
              <a:rPr lang="en-CA" sz="3600" dirty="0"/>
              <a:t>Foot and Mouth Disease Germany - Update</a:t>
            </a:r>
          </a:p>
        </p:txBody>
      </p:sp>
      <p:sp>
        <p:nvSpPr>
          <p:cNvPr id="20483" name="Content Placeholder 3">
            <a:extLst>
              <a:ext uri="{FF2B5EF4-FFF2-40B4-BE49-F238E27FC236}">
                <a16:creationId xmlns:a16="http://schemas.microsoft.com/office/drawing/2014/main" id="{D4897418-A84F-C0F6-779F-F7DC3AE0C22D}"/>
              </a:ext>
            </a:extLst>
          </p:cNvPr>
          <p:cNvSpPr>
            <a:spLocks noGrp="1"/>
          </p:cNvSpPr>
          <p:nvPr>
            <p:ph sz="half" idx="1"/>
          </p:nvPr>
        </p:nvSpPr>
        <p:spPr>
          <a:xfrm>
            <a:off x="501650" y="1462088"/>
            <a:ext cx="5594350" cy="4351337"/>
          </a:xfrm>
        </p:spPr>
        <p:txBody>
          <a:bodyPr/>
          <a:lstStyle/>
          <a:p>
            <a:r>
              <a:rPr lang="en-CA" altLang="en-US"/>
              <a:t>No additional FMD cases reported</a:t>
            </a:r>
          </a:p>
          <a:p>
            <a:r>
              <a:rPr lang="en-CA" altLang="en-US"/>
              <a:t>Germany has regained freedom without vaccination for most of the country</a:t>
            </a:r>
          </a:p>
          <a:p>
            <a:r>
              <a:rPr lang="en-CA" altLang="en-US"/>
              <a:t>Controls still in place in restricted zone (6 km zone)</a:t>
            </a:r>
          </a:p>
          <a:p>
            <a:r>
              <a:rPr lang="en-CA" altLang="en-US"/>
              <a:t>Import restrictions remain in place for Canada and many other countries</a:t>
            </a:r>
          </a:p>
          <a:p>
            <a:pPr lvl="1"/>
            <a:r>
              <a:rPr lang="en-CA" altLang="en-US">
                <a:hlinkClick r:id="rId3"/>
              </a:rPr>
              <a:t>Disease Freedom from FMD</a:t>
            </a:r>
            <a:endParaRPr lang="en-CA" altLang="en-US"/>
          </a:p>
        </p:txBody>
      </p:sp>
      <p:pic>
        <p:nvPicPr>
          <p:cNvPr id="8" name="Content Placeholder 7">
            <a:extLst>
              <a:ext uri="{FF2B5EF4-FFF2-40B4-BE49-F238E27FC236}">
                <a16:creationId xmlns:a16="http://schemas.microsoft.com/office/drawing/2014/main" id="{D3778725-E09C-7839-84D4-B498EEF140ED}"/>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6397625" y="1825625"/>
            <a:ext cx="5181600" cy="4198938"/>
          </a:xfrm>
          <a:effectLst>
            <a:outerShdw blurRad="292100" dist="139700" dir="2700000" algn="tl" rotWithShape="0">
              <a:srgbClr val="333333">
                <a:alpha val="65000"/>
              </a:srgbClr>
            </a:outerShdw>
          </a:effectLst>
        </p:spPr>
      </p:pic>
      <p:sp>
        <p:nvSpPr>
          <p:cNvPr id="20485" name="Slide Number Placeholder 4">
            <a:extLst>
              <a:ext uri="{FF2B5EF4-FFF2-40B4-BE49-F238E27FC236}">
                <a16:creationId xmlns:a16="http://schemas.microsoft.com/office/drawing/2014/main" id="{7A87CE19-6B15-19B8-F941-2BA1741EE06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8079DC6-0F90-40BC-B7A4-8273E6E62C7B}"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sp>
        <p:nvSpPr>
          <p:cNvPr id="20486" name="TextBox 3">
            <a:extLst>
              <a:ext uri="{FF2B5EF4-FFF2-40B4-BE49-F238E27FC236}">
                <a16:creationId xmlns:a16="http://schemas.microsoft.com/office/drawing/2014/main" id="{C5FD262E-B5BA-3D07-46E9-DA84FE223FD9}"/>
              </a:ext>
            </a:extLst>
          </p:cNvPr>
          <p:cNvSpPr txBox="1">
            <a:spLocks noChangeArrowheads="1"/>
          </p:cNvSpPr>
          <p:nvPr/>
        </p:nvSpPr>
        <p:spPr bwMode="auto">
          <a:xfrm>
            <a:off x="6397625" y="6151563"/>
            <a:ext cx="376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5"/>
              </a:rPr>
              <a:t>European Commission Presentations</a:t>
            </a:r>
            <a:endParaRPr lang="en-C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1F0D9-2C5F-0D1D-3843-294AFF4D3DFD}"/>
              </a:ext>
            </a:extLst>
          </p:cNvPr>
          <p:cNvSpPr>
            <a:spLocks noGrp="1"/>
          </p:cNvSpPr>
          <p:nvPr>
            <p:ph type="title"/>
          </p:nvPr>
        </p:nvSpPr>
        <p:spPr/>
        <p:txBody>
          <a:bodyPr/>
          <a:lstStyle/>
          <a:p>
            <a:pPr>
              <a:defRPr/>
            </a:pPr>
            <a:r>
              <a:rPr lang="en-CA" sz="3200" dirty="0"/>
              <a:t>Foot and Mouth Disease Hungary – reported March 6, 2025</a:t>
            </a:r>
          </a:p>
        </p:txBody>
      </p:sp>
      <p:sp>
        <p:nvSpPr>
          <p:cNvPr id="22531" name="Content Placeholder 9">
            <a:extLst>
              <a:ext uri="{FF2B5EF4-FFF2-40B4-BE49-F238E27FC236}">
                <a16:creationId xmlns:a16="http://schemas.microsoft.com/office/drawing/2014/main" id="{7B229FDF-FAC6-4617-A832-67BF75D2D50D}"/>
              </a:ext>
            </a:extLst>
          </p:cNvPr>
          <p:cNvSpPr>
            <a:spLocks noGrp="1"/>
          </p:cNvSpPr>
          <p:nvPr>
            <p:ph sz="half" idx="1"/>
          </p:nvPr>
        </p:nvSpPr>
        <p:spPr>
          <a:xfrm>
            <a:off x="368300" y="1898650"/>
            <a:ext cx="4527550" cy="4249738"/>
          </a:xfrm>
        </p:spPr>
        <p:txBody>
          <a:bodyPr/>
          <a:lstStyle/>
          <a:p>
            <a:r>
              <a:rPr lang="en-CA" altLang="en-US"/>
              <a:t>CEZD </a:t>
            </a:r>
            <a:r>
              <a:rPr lang="en-CA" altLang="en-US">
                <a:hlinkClick r:id="rId2"/>
              </a:rPr>
              <a:t>Ping Results</a:t>
            </a:r>
            <a:endParaRPr lang="en-CA" altLang="en-US"/>
          </a:p>
          <a:p>
            <a:r>
              <a:rPr lang="en-CA" altLang="en-US"/>
              <a:t>Virtually identical CEZD Member response as FMD Germany</a:t>
            </a:r>
          </a:p>
          <a:p>
            <a:r>
              <a:rPr lang="en-US" altLang="en-US"/>
              <a:t>CFIA has </a:t>
            </a:r>
            <a:r>
              <a:rPr lang="en-US" altLang="en-US">
                <a:hlinkClick r:id="rId3"/>
              </a:rPr>
              <a:t>import restrictions</a:t>
            </a:r>
            <a:r>
              <a:rPr lang="en-US" altLang="en-US"/>
              <a:t> for commodities/products from Hungary (required to maintain our free status)</a:t>
            </a:r>
          </a:p>
        </p:txBody>
      </p:sp>
      <p:sp>
        <p:nvSpPr>
          <p:cNvPr id="22532" name="Slide Number Placeholder 4">
            <a:extLst>
              <a:ext uri="{FF2B5EF4-FFF2-40B4-BE49-F238E27FC236}">
                <a16:creationId xmlns:a16="http://schemas.microsoft.com/office/drawing/2014/main" id="{3F5D64CD-E131-7E3F-4E8F-AC3CB496C2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106FA0B-31E0-4463-8CC9-F36063FD69F6}" type="slidenum">
              <a:rPr lang="en-US" altLang="en-US" sz="1200" smtClean="0">
                <a:solidFill>
                  <a:srgbClr val="898989"/>
                </a:solidFill>
              </a:rPr>
              <a:pPr>
                <a:lnSpc>
                  <a:spcPct val="100000"/>
                </a:lnSpc>
                <a:spcBef>
                  <a:spcPct val="0"/>
                </a:spcBef>
                <a:buFontTx/>
                <a:buNone/>
              </a:pPr>
              <a:t>5</a:t>
            </a:fld>
            <a:endParaRPr lang="en-US" altLang="en-US" sz="1200">
              <a:solidFill>
                <a:srgbClr val="898989"/>
              </a:solidFill>
            </a:endParaRPr>
          </a:p>
        </p:txBody>
      </p:sp>
      <p:pic>
        <p:nvPicPr>
          <p:cNvPr id="9" name="Picture 8">
            <a:extLst>
              <a:ext uri="{FF2B5EF4-FFF2-40B4-BE49-F238E27FC236}">
                <a16:creationId xmlns:a16="http://schemas.microsoft.com/office/drawing/2014/main" id="{E4FB7264-2936-B0E6-E164-71F6945620C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3975" y="1898650"/>
            <a:ext cx="6767513" cy="42497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260B-4D22-7A22-DC0D-9330925F1FE1}"/>
              </a:ext>
            </a:extLst>
          </p:cNvPr>
          <p:cNvSpPr>
            <a:spLocks noGrp="1"/>
          </p:cNvSpPr>
          <p:nvPr>
            <p:ph type="title"/>
          </p:nvPr>
        </p:nvSpPr>
        <p:spPr/>
        <p:txBody>
          <a:bodyPr/>
          <a:lstStyle/>
          <a:p>
            <a:pPr>
              <a:defRPr/>
            </a:pPr>
            <a:r>
              <a:rPr lang="en-CA" dirty="0"/>
              <a:t>FMD Hungary – Reported March 6, 2025</a:t>
            </a:r>
          </a:p>
        </p:txBody>
      </p:sp>
      <p:pic>
        <p:nvPicPr>
          <p:cNvPr id="23555" name="Content Placeholder 8">
            <a:extLst>
              <a:ext uri="{FF2B5EF4-FFF2-40B4-BE49-F238E27FC236}">
                <a16:creationId xmlns:a16="http://schemas.microsoft.com/office/drawing/2014/main" id="{27B89385-DFFE-BC62-EF9B-40B8B060B6BA}"/>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838200" y="2181225"/>
            <a:ext cx="5181600" cy="3640138"/>
          </a:xfrm>
        </p:spPr>
      </p:pic>
      <p:pic>
        <p:nvPicPr>
          <p:cNvPr id="23556" name="Content Placeholder 6">
            <a:extLst>
              <a:ext uri="{FF2B5EF4-FFF2-40B4-BE49-F238E27FC236}">
                <a16:creationId xmlns:a16="http://schemas.microsoft.com/office/drawing/2014/main" id="{D0185B47-B9AA-4E21-FA9D-949CA8BD5D1D}"/>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6303963" y="2184400"/>
            <a:ext cx="5181600" cy="3633788"/>
          </a:xfrm>
        </p:spPr>
      </p:pic>
      <p:sp>
        <p:nvSpPr>
          <p:cNvPr id="23557" name="Slide Number Placeholder 4">
            <a:extLst>
              <a:ext uri="{FF2B5EF4-FFF2-40B4-BE49-F238E27FC236}">
                <a16:creationId xmlns:a16="http://schemas.microsoft.com/office/drawing/2014/main" id="{8A60FB69-FF9F-7003-D62D-0AA19F914CD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88A3A9C-6DDC-45FE-B316-1F4AAEF36363}"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B780-8CC1-9E8D-8DFD-8DE3B7F2B229}"/>
              </a:ext>
            </a:extLst>
          </p:cNvPr>
          <p:cNvSpPr>
            <a:spLocks noGrp="1"/>
          </p:cNvSpPr>
          <p:nvPr>
            <p:ph type="title"/>
          </p:nvPr>
        </p:nvSpPr>
        <p:spPr>
          <a:xfrm>
            <a:off x="715963" y="-57150"/>
            <a:ext cx="10515600" cy="738188"/>
          </a:xfrm>
        </p:spPr>
        <p:txBody>
          <a:bodyPr/>
          <a:lstStyle/>
          <a:p>
            <a:pPr>
              <a:defRPr/>
            </a:pPr>
            <a:r>
              <a:rPr lang="en-CA" sz="3600"/>
              <a:t>Foot and Mouth Disease - Hungary</a:t>
            </a:r>
            <a:endParaRPr lang="en-CA" sz="3600" dirty="0"/>
          </a:p>
        </p:txBody>
      </p:sp>
      <p:sp>
        <p:nvSpPr>
          <p:cNvPr id="24579" name="Content Placeholder 3">
            <a:extLst>
              <a:ext uri="{FF2B5EF4-FFF2-40B4-BE49-F238E27FC236}">
                <a16:creationId xmlns:a16="http://schemas.microsoft.com/office/drawing/2014/main" id="{1F7168AD-9AEC-75C8-CBC1-1B72C47E58A1}"/>
              </a:ext>
            </a:extLst>
          </p:cNvPr>
          <p:cNvSpPr>
            <a:spLocks noGrp="1"/>
          </p:cNvSpPr>
          <p:nvPr>
            <p:ph sz="half" idx="1"/>
          </p:nvPr>
        </p:nvSpPr>
        <p:spPr>
          <a:xfrm>
            <a:off x="254000" y="608013"/>
            <a:ext cx="6242050" cy="2490787"/>
          </a:xfrm>
        </p:spPr>
        <p:txBody>
          <a:bodyPr/>
          <a:lstStyle/>
          <a:p>
            <a:r>
              <a:rPr lang="en-CA" altLang="en-US"/>
              <a:t>Index Case:</a:t>
            </a:r>
          </a:p>
          <a:p>
            <a:pPr lvl="1"/>
            <a:r>
              <a:rPr lang="en-CA" altLang="en-US" sz="2200"/>
              <a:t>Dairy farm ~1400 animals</a:t>
            </a:r>
          </a:p>
          <a:p>
            <a:r>
              <a:rPr lang="en-CA" altLang="en-US"/>
              <a:t>In Contact</a:t>
            </a:r>
          </a:p>
          <a:p>
            <a:pPr lvl="1"/>
            <a:r>
              <a:rPr lang="en-CA" altLang="en-US" sz="2200"/>
              <a:t>‘Fattening farm’ ~370 animals</a:t>
            </a:r>
          </a:p>
          <a:p>
            <a:pPr lvl="1"/>
            <a:r>
              <a:rPr lang="en-CA" altLang="en-US" sz="2200"/>
              <a:t>Animal movements and daily feed movements between the sites ~3km away (same owner)</a:t>
            </a:r>
          </a:p>
        </p:txBody>
      </p:sp>
      <p:pic>
        <p:nvPicPr>
          <p:cNvPr id="24580" name="Content Placeholder 7">
            <a:extLst>
              <a:ext uri="{FF2B5EF4-FFF2-40B4-BE49-F238E27FC236}">
                <a16:creationId xmlns:a16="http://schemas.microsoft.com/office/drawing/2014/main" id="{E19A0A8E-FA11-4B05-C68D-19E7DDF92B42}"/>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0" y="3098800"/>
            <a:ext cx="6732588" cy="3759200"/>
          </a:xfrm>
        </p:spPr>
      </p:pic>
      <p:sp>
        <p:nvSpPr>
          <p:cNvPr id="24581" name="Slide Number Placeholder 4">
            <a:extLst>
              <a:ext uri="{FF2B5EF4-FFF2-40B4-BE49-F238E27FC236}">
                <a16:creationId xmlns:a16="http://schemas.microsoft.com/office/drawing/2014/main" id="{C12AE689-FE98-93C4-DF19-6F44414DBEC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D789E45-2961-4D3F-8DD3-ED7AC4454D6D}"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24582" name="Content Placeholder 3">
            <a:extLst>
              <a:ext uri="{FF2B5EF4-FFF2-40B4-BE49-F238E27FC236}">
                <a16:creationId xmlns:a16="http://schemas.microsoft.com/office/drawing/2014/main" id="{60C47C91-05E2-8C14-D279-AFAFAC5F6E2D}"/>
              </a:ext>
            </a:extLst>
          </p:cNvPr>
          <p:cNvSpPr txBox="1">
            <a:spLocks/>
          </p:cNvSpPr>
          <p:nvPr/>
        </p:nvSpPr>
        <p:spPr bwMode="auto">
          <a:xfrm>
            <a:off x="6829425" y="504825"/>
            <a:ext cx="53625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200"/>
              <a:t>Clinical signs started March 3</a:t>
            </a:r>
            <a:r>
              <a:rPr lang="en-CA" altLang="en-US" sz="2200" baseline="30000"/>
              <a:t>rd</a:t>
            </a:r>
            <a:endParaRPr lang="en-CA" altLang="en-US" sz="2200"/>
          </a:p>
          <a:p>
            <a:pPr lvl="1"/>
            <a:r>
              <a:rPr lang="en-CA" altLang="en-US" sz="2200"/>
              <a:t>Loss of appetite and water consumption</a:t>
            </a:r>
          </a:p>
          <a:p>
            <a:r>
              <a:rPr lang="en-CA" altLang="en-US" sz="2200"/>
              <a:t>March 4, 2025</a:t>
            </a:r>
          </a:p>
          <a:p>
            <a:pPr lvl="1"/>
            <a:r>
              <a:rPr lang="en-CA" altLang="en-US" sz="2200"/>
              <a:t>Same clinical signs, changed moldy bedding</a:t>
            </a:r>
          </a:p>
          <a:p>
            <a:r>
              <a:rPr lang="en-CA" altLang="en-US" sz="2200"/>
              <a:t>March 5, 2025</a:t>
            </a:r>
          </a:p>
          <a:p>
            <a:pPr lvl="1"/>
            <a:r>
              <a:rPr lang="en-CA" altLang="en-US" sz="2200"/>
              <a:t>Fever, vesicles in mouths, on muzzles, coronary bands and interdigital spaces</a:t>
            </a:r>
          </a:p>
          <a:p>
            <a:pPr lvl="1"/>
            <a:r>
              <a:rPr lang="en-CA" altLang="en-US" sz="2200" b="1"/>
              <a:t>80% of heifers affected</a:t>
            </a:r>
          </a:p>
          <a:p>
            <a:r>
              <a:rPr lang="en-CA" altLang="en-US" sz="2200"/>
              <a:t>March 6</a:t>
            </a:r>
            <a:r>
              <a:rPr lang="en-CA" altLang="en-US" sz="2200" baseline="30000"/>
              <a:t>th</a:t>
            </a:r>
            <a:r>
              <a:rPr lang="en-CA" altLang="en-US" sz="2200"/>
              <a:t>, 2025</a:t>
            </a:r>
          </a:p>
          <a:p>
            <a:pPr lvl="1"/>
            <a:r>
              <a:rPr lang="en-CA" altLang="en-US" sz="2200"/>
              <a:t>Confirmation</a:t>
            </a:r>
          </a:p>
          <a:p>
            <a:pPr lvl="1"/>
            <a:r>
              <a:rPr lang="en-CA" altLang="en-US" sz="2200"/>
              <a:t>Control Zones established</a:t>
            </a:r>
          </a:p>
          <a:p>
            <a:pPr lvl="1"/>
            <a:r>
              <a:rPr lang="en-CA" altLang="en-US" sz="2200"/>
              <a:t>72-hour movement ban</a:t>
            </a:r>
          </a:p>
          <a:p>
            <a:pPr lvl="1"/>
            <a:endParaRPr lang="en-CA" altLang="en-US" sz="2200"/>
          </a:p>
          <a:p>
            <a:r>
              <a:rPr lang="en-CA" altLang="en-US" sz="2600"/>
              <a:t>Estimated date of infection 27-28 February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a:extLst>
              <a:ext uri="{FF2B5EF4-FFF2-40B4-BE49-F238E27FC236}">
                <a16:creationId xmlns:a16="http://schemas.microsoft.com/office/drawing/2014/main" id="{DD624B1C-6B96-0EB0-838D-3FD170A852C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48475" y="0"/>
            <a:ext cx="5364163"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a:extLst>
              <a:ext uri="{FF2B5EF4-FFF2-40B4-BE49-F238E27FC236}">
                <a16:creationId xmlns:a16="http://schemas.microsoft.com/office/drawing/2014/main" id="{53C8EB3D-CBA9-B2BB-3489-65D8107A7004}"/>
              </a:ext>
            </a:extLst>
          </p:cNvPr>
          <p:cNvSpPr>
            <a:spLocks noGrp="1"/>
          </p:cNvSpPr>
          <p:nvPr>
            <p:ph sz="half" idx="1"/>
          </p:nvPr>
        </p:nvSpPr>
        <p:spPr>
          <a:xfrm>
            <a:off x="161925" y="741363"/>
            <a:ext cx="5181600" cy="4351337"/>
          </a:xfrm>
        </p:spPr>
        <p:txBody>
          <a:bodyPr/>
          <a:lstStyle/>
          <a:p>
            <a:r>
              <a:rPr lang="en-CA" altLang="en-US"/>
              <a:t>March 8</a:t>
            </a:r>
            <a:r>
              <a:rPr lang="en-CA" altLang="en-US" baseline="30000"/>
              <a:t>th</a:t>
            </a:r>
            <a:endParaRPr lang="en-CA" altLang="en-US"/>
          </a:p>
          <a:p>
            <a:pPr lvl="1"/>
            <a:r>
              <a:rPr lang="en-CA" altLang="en-US"/>
              <a:t>Contact holding animals euthanized</a:t>
            </a:r>
          </a:p>
          <a:p>
            <a:r>
              <a:rPr lang="en-CA" altLang="en-US"/>
              <a:t>March 9 – 15</a:t>
            </a:r>
          </a:p>
          <a:p>
            <a:pPr lvl="1"/>
            <a:r>
              <a:rPr lang="en-CA" altLang="en-US"/>
              <a:t>Euthanizing index site animals</a:t>
            </a:r>
          </a:p>
          <a:p>
            <a:pPr lvl="1"/>
            <a:r>
              <a:rPr lang="en-CA" altLang="en-US"/>
              <a:t>Movement restrictions extended to March 12</a:t>
            </a:r>
          </a:p>
          <a:p>
            <a:pPr lvl="1"/>
            <a:r>
              <a:rPr lang="en-CA" altLang="en-US"/>
              <a:t>Movement for direct slaughter allowed, but no other movements permitted until March 17th</a:t>
            </a:r>
          </a:p>
        </p:txBody>
      </p:sp>
      <p:pic>
        <p:nvPicPr>
          <p:cNvPr id="26628" name="Content Placeholder 6">
            <a:extLst>
              <a:ext uri="{FF2B5EF4-FFF2-40B4-BE49-F238E27FC236}">
                <a16:creationId xmlns:a16="http://schemas.microsoft.com/office/drawing/2014/main" id="{54BACACA-2EC9-8D08-B8C4-9B6103A5EAC8}"/>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6772275" y="3463925"/>
            <a:ext cx="5440363" cy="3394075"/>
          </a:xfrm>
        </p:spPr>
      </p:pic>
      <p:sp>
        <p:nvSpPr>
          <p:cNvPr id="26629" name="Slide Number Placeholder 4">
            <a:extLst>
              <a:ext uri="{FF2B5EF4-FFF2-40B4-BE49-F238E27FC236}">
                <a16:creationId xmlns:a16="http://schemas.microsoft.com/office/drawing/2014/main" id="{B4A21BAF-4A13-E5B4-E9AE-E9713686625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9CF0294-5F75-4B30-99C0-6BF76915C665}"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
        <p:nvSpPr>
          <p:cNvPr id="26630" name="TextBox 10">
            <a:extLst>
              <a:ext uri="{FF2B5EF4-FFF2-40B4-BE49-F238E27FC236}">
                <a16:creationId xmlns:a16="http://schemas.microsoft.com/office/drawing/2014/main" id="{15D553A4-749D-44A3-2451-11CDD582C3B8}"/>
              </a:ext>
            </a:extLst>
          </p:cNvPr>
          <p:cNvSpPr txBox="1">
            <a:spLocks noChangeArrowheads="1"/>
          </p:cNvSpPr>
          <p:nvPr/>
        </p:nvSpPr>
        <p:spPr bwMode="auto">
          <a:xfrm>
            <a:off x="309563" y="5005388"/>
            <a:ext cx="6096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u="sng">
                <a:solidFill>
                  <a:srgbClr val="0000FF"/>
                </a:solidFill>
                <a:latin typeface="Aptos" panose="020B0004020202020204" pitchFamily="34" charset="0"/>
                <a:ea typeface="Aptos" panose="020B0004020202020204" pitchFamily="34" charset="0"/>
                <a:cs typeface="Aptos" panose="020B0004020202020204" pitchFamily="34" charset="0"/>
                <a:hlinkClick r:id="rId4"/>
              </a:rPr>
              <a:t>Presentation - Foot and Mouth disease in Hungary</a:t>
            </a:r>
            <a:endParaRPr lang="en-US" altLang="en-US" sz="1800">
              <a:latin typeface="Aptos" panose="020B0004020202020204" pitchFamily="34" charset="0"/>
              <a:ea typeface="Aptos" panose="020B0004020202020204" pitchFamily="34" charset="0"/>
              <a:cs typeface="Aptos" panose="020B0004020202020204" pitchFamily="34" charset="0"/>
            </a:endParaRPr>
          </a:p>
          <a:p>
            <a:pPr>
              <a:lnSpc>
                <a:spcPct val="100000"/>
              </a:lnSpc>
              <a:spcBef>
                <a:spcPct val="0"/>
              </a:spcBef>
              <a:buFontTx/>
              <a:buNone/>
            </a:pPr>
            <a:r>
              <a:rPr lang="en-GB" altLang="en-US" sz="1800">
                <a:latin typeface="Aptos" panose="020B0004020202020204" pitchFamily="34" charset="0"/>
                <a:ea typeface="Aptos" panose="020B0004020202020204" pitchFamily="34" charset="0"/>
                <a:cs typeface="Aptos" panose="020B0004020202020204" pitchFamily="34" charset="0"/>
              </a:rPr>
              <a:t> </a:t>
            </a:r>
            <a:endParaRPr lang="en-US" altLang="en-US" sz="1800">
              <a:latin typeface="Aptos" panose="020B0004020202020204" pitchFamily="34" charset="0"/>
              <a:ea typeface="Aptos" panose="020B0004020202020204" pitchFamily="34" charset="0"/>
              <a:cs typeface="Aptos" panose="020B0004020202020204" pitchFamily="34" charset="0"/>
            </a:endParaRPr>
          </a:p>
          <a:p>
            <a:pPr>
              <a:lnSpc>
                <a:spcPct val="100000"/>
              </a:lnSpc>
              <a:spcBef>
                <a:spcPct val="0"/>
              </a:spcBef>
              <a:buFontTx/>
              <a:buNone/>
            </a:pPr>
            <a:r>
              <a:rPr lang="en-GB" altLang="en-US" sz="1800" u="sng">
                <a:solidFill>
                  <a:srgbClr val="0000FF"/>
                </a:solidFill>
                <a:latin typeface="Aptos" panose="020B0004020202020204" pitchFamily="34" charset="0"/>
                <a:ea typeface="Aptos" panose="020B0004020202020204" pitchFamily="34" charset="0"/>
                <a:cs typeface="Aptos" panose="020B0004020202020204" pitchFamily="34" charset="0"/>
                <a:hlinkClick r:id="rId5"/>
              </a:rPr>
              <a:t>Presentation - Foot and Mouth disease - EUVET mission to Hungary</a:t>
            </a:r>
            <a:endParaRPr lang="en-US" altLang="en-US" sz="1800">
              <a:latin typeface="Aptos" panose="020B0004020202020204" pitchFamily="34" charset="0"/>
              <a:ea typeface="Aptos" panose="020B0004020202020204" pitchFamily="34" charset="0"/>
              <a:cs typeface="Aptos" panose="020B00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F9A6-5E55-1E53-49C2-5961B3F6CB6F}"/>
              </a:ext>
            </a:extLst>
          </p:cNvPr>
          <p:cNvSpPr>
            <a:spLocks noGrp="1"/>
          </p:cNvSpPr>
          <p:nvPr>
            <p:ph type="title"/>
          </p:nvPr>
        </p:nvSpPr>
        <p:spPr>
          <a:xfrm>
            <a:off x="219075" y="103188"/>
            <a:ext cx="10515600" cy="1155700"/>
          </a:xfrm>
        </p:spPr>
        <p:txBody>
          <a:bodyPr/>
          <a:lstStyle/>
          <a:p>
            <a:pPr>
              <a:defRPr/>
            </a:pPr>
            <a:r>
              <a:rPr lang="en-CA" dirty="0"/>
              <a:t>FMD Hungary</a:t>
            </a:r>
          </a:p>
        </p:txBody>
      </p:sp>
      <p:pic>
        <p:nvPicPr>
          <p:cNvPr id="27651" name="Content Placeholder 6">
            <a:extLst>
              <a:ext uri="{FF2B5EF4-FFF2-40B4-BE49-F238E27FC236}">
                <a16:creationId xmlns:a16="http://schemas.microsoft.com/office/drawing/2014/main" id="{A0D89F47-9590-ECE7-AAB7-D96D898A2827}"/>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a:xfrm>
            <a:off x="0" y="1547813"/>
            <a:ext cx="8696325" cy="4808537"/>
          </a:xfrm>
        </p:spPr>
      </p:pic>
      <p:sp>
        <p:nvSpPr>
          <p:cNvPr id="27652" name="Content Placeholder 3">
            <a:extLst>
              <a:ext uri="{FF2B5EF4-FFF2-40B4-BE49-F238E27FC236}">
                <a16:creationId xmlns:a16="http://schemas.microsoft.com/office/drawing/2014/main" id="{0A4CC563-5EBF-946C-B162-1B22E4D90EB2}"/>
              </a:ext>
            </a:extLst>
          </p:cNvPr>
          <p:cNvSpPr>
            <a:spLocks noGrp="1"/>
          </p:cNvSpPr>
          <p:nvPr>
            <p:ph sz="half" idx="2"/>
          </p:nvPr>
        </p:nvSpPr>
        <p:spPr>
          <a:xfrm>
            <a:off x="8786813" y="1825625"/>
            <a:ext cx="3279775" cy="4351338"/>
          </a:xfrm>
        </p:spPr>
        <p:txBody>
          <a:bodyPr/>
          <a:lstStyle/>
          <a:p>
            <a:r>
              <a:rPr lang="en-CA" altLang="en-US"/>
              <a:t>Carcass disposal at site ~30  km away</a:t>
            </a:r>
          </a:p>
          <a:p>
            <a:r>
              <a:rPr lang="en-CA" altLang="en-US"/>
              <a:t>Deep Burial</a:t>
            </a:r>
          </a:p>
          <a:p>
            <a:r>
              <a:rPr lang="en-CA" altLang="en-US"/>
              <a:t>Nearest rendering facility 150 km away</a:t>
            </a:r>
          </a:p>
          <a:p>
            <a:endParaRPr lang="en-CA" altLang="en-US"/>
          </a:p>
        </p:txBody>
      </p:sp>
      <p:sp>
        <p:nvSpPr>
          <p:cNvPr id="27653" name="Slide Number Placeholder 4">
            <a:extLst>
              <a:ext uri="{FF2B5EF4-FFF2-40B4-BE49-F238E27FC236}">
                <a16:creationId xmlns:a16="http://schemas.microsoft.com/office/drawing/2014/main" id="{FEB9BF3B-7B51-4729-F53F-B2E6D68F000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0A3C640-6710-4330-A57E-FE7AA9B917AA}"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31298</TotalTime>
  <Words>2412</Words>
  <Application>Microsoft Office PowerPoint</Application>
  <PresentationFormat>Widescreen</PresentationFormat>
  <Paragraphs>255</Paragraphs>
  <Slides>22</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Arial</vt:lpstr>
      <vt:lpstr>BBC Reith Serif</vt:lpstr>
      <vt:lpstr>Calibri</vt:lpstr>
      <vt:lpstr>Calibri Light</vt:lpstr>
      <vt:lpstr>CicleGordita</vt:lpstr>
      <vt:lpstr>ElsevierGulliver</vt:lpstr>
      <vt:lpstr>Google Sans</vt:lpstr>
      <vt:lpstr>Helvetica Neue</vt:lpstr>
      <vt:lpstr>Lato</vt:lpstr>
      <vt:lpstr>Noto Sans</vt:lpstr>
      <vt:lpstr>Wingdings-Regular</vt:lpstr>
      <vt:lpstr>2_Office Theme</vt:lpstr>
      <vt:lpstr>Community for Emerging and Zoonotic Diseases Identifying emerging risks through collective intelligence</vt:lpstr>
      <vt:lpstr>Foot and Mouth Disease – Hazard Trend</vt:lpstr>
      <vt:lpstr>Foot and Mouth Disease in Germany - Recap</vt:lpstr>
      <vt:lpstr>Foot and Mouth Disease Germany - Update</vt:lpstr>
      <vt:lpstr>Foot and Mouth Disease Hungary – reported March 6, 2025</vt:lpstr>
      <vt:lpstr>FMD Hungary – Reported March 6, 2025</vt:lpstr>
      <vt:lpstr>Foot and Mouth Disease - Hungary</vt:lpstr>
      <vt:lpstr>PowerPoint Presentation</vt:lpstr>
      <vt:lpstr>FMD Hungary</vt:lpstr>
      <vt:lpstr>FMD Hungary - Tracing</vt:lpstr>
      <vt:lpstr>FMD Hungary</vt:lpstr>
      <vt:lpstr>FMD cases globally (since last meeting Jan 15, 2025)</vt:lpstr>
      <vt:lpstr>Industry Notice – Saskatchewan cattle herd declared infected with bovine tuberculosis - inspection.canada.ca </vt:lpstr>
      <vt:lpstr>Bovine Tuberculosis in the USA</vt:lpstr>
      <vt:lpstr>Longhorn Tick and Theileriosis in the USA</vt:lpstr>
      <vt:lpstr>New World Screwworm in Central America and Mexico</vt:lpstr>
      <vt:lpstr>Bluetongue virus (BTV-3) in Europe</vt:lpstr>
      <vt:lpstr>PowerPoint Presentation</vt:lpstr>
      <vt:lpstr>Schmallenberg virus in United Kingdom</vt:lpstr>
      <vt:lpstr>Extensive Schmallenberg Virus circulation in Germany, 2023</vt:lpstr>
      <vt:lpstr>Lumpy Skin Disease</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Talia Strang</cp:lastModifiedBy>
  <cp:revision>582</cp:revision>
  <dcterms:created xsi:type="dcterms:W3CDTF">2020-02-07T23:34:08Z</dcterms:created>
  <dcterms:modified xsi:type="dcterms:W3CDTF">2025-04-30T04:29:25Z</dcterms:modified>
</cp:coreProperties>
</file>