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6"/>
  </p:notesMasterIdLst>
  <p:sldIdLst>
    <p:sldId id="497" r:id="rId5"/>
    <p:sldId id="573" r:id="rId6"/>
    <p:sldId id="574" r:id="rId7"/>
    <p:sldId id="580" r:id="rId8"/>
    <p:sldId id="557" r:id="rId9"/>
    <p:sldId id="506" r:id="rId10"/>
    <p:sldId id="577" r:id="rId11"/>
    <p:sldId id="514" r:id="rId12"/>
    <p:sldId id="558" r:id="rId13"/>
    <p:sldId id="498" r:id="rId14"/>
    <p:sldId id="512" r:id="rId15"/>
    <p:sldId id="518" r:id="rId16"/>
    <p:sldId id="468" r:id="rId17"/>
    <p:sldId id="585" r:id="rId18"/>
    <p:sldId id="583" r:id="rId19"/>
    <p:sldId id="584" r:id="rId20"/>
    <p:sldId id="587" r:id="rId21"/>
    <p:sldId id="586" r:id="rId22"/>
    <p:sldId id="578" r:id="rId23"/>
    <p:sldId id="582" r:id="rId24"/>
    <p:sldId id="511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born, Andrea" initials="" lastIdx="8" clrIdx="0"/>
  <p:cmAuthor id="2" name="Zana Dukadzina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20" autoAdjust="0"/>
    <p:restoredTop sz="78982" autoAdjust="0"/>
  </p:normalViewPr>
  <p:slideViewPr>
    <p:cSldViewPr snapToGrid="0">
      <p:cViewPr varScale="1">
        <p:scale>
          <a:sx n="73" d="100"/>
          <a:sy n="73" d="100"/>
        </p:scale>
        <p:origin x="9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7F4FEF-6598-45F1-B366-66A32AA23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98605-A7EE-EEC6-9099-23F4009F12D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EB9D17-B3C9-421D-A9BB-150C33C7B9C8}" type="datetimeFigureOut">
              <a:rPr lang="en-US"/>
              <a:pPr>
                <a:defRPr/>
              </a:pPr>
              <a:t>4/14/2026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8DFAF97-9690-CB0F-A105-56B8955EDA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BA5582-A922-7891-A47D-85A8D8738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B5E94-2263-0771-0BC5-7EE35E4765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27BA6-5B2A-862C-30C4-40B72C67E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EB9859-D8C2-420E-9FD6-EA0F6265A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4BD70D02-CE55-58A4-B600-0C460EC6F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0FE68BC4-7E96-0053-6033-C293AD7FE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~3-4 Environmental Scanning update on bovine related signals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B54E549D-7AB7-71C3-5D2A-821987908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E43EEE6-F0E5-43C4-BB04-644D65E80357}" type="slidenum">
              <a:rPr lang="en-US" altLang="en-US" smtClean="0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49330-D220-B37A-61A4-FC0BCC17E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54AD2-6FBD-CB92-15B2-D4F67DBF15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BFDD7-FBA6-7A96-F1FC-0CA640F023B8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1F26B5-431B-44AF-91CC-047793CE16DD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FAEDB-26FB-A3ED-273C-EFC44EAAE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DEE3F-3EEA-0D32-33F2-A94203928A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15356-0795-C827-D86D-174D2CAD067B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1535DA-DED5-4C48-83D6-D82FC9BCC1D2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3F5F7604-833C-7CB1-004C-78CC63EEC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AF462CD-9383-DD00-676A-6A19C657D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2DD144CD-093D-B31E-61FA-B2B6B2EFD2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A2F17F2-0353-4ACC-8852-EEA1677E4EE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CF059D2A-9F79-F394-C1F9-63003E3DB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A7DBC94-F4A4-577F-19A9-5F187E72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CA" altLang="en-US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642723C5-E896-02C9-D24D-D0698361BC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12E6AE-786C-4550-A05D-DC33EE23A5BF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B9859-D8C2-420E-9FD6-EA0F6265AE5F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964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B9859-D8C2-420E-9FD6-EA0F6265AE5F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416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B9859-D8C2-420E-9FD6-EA0F6265AE5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827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B9859-D8C2-420E-9FD6-EA0F6265AE5F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079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B9859-D8C2-420E-9FD6-EA0F6265AE5F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355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B60E76D-EFCC-059F-9CB7-F9DEA50C4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A5A58811-8B89-1CFA-B339-0FDE633BA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FAO projections indicate that SAT1 spread is very likely over the next three months, particularly through informal movements of small ruminants, which may be sub-clinically infected yet capable of shedding the virus.</a:t>
            </a:r>
          </a:p>
          <a:p>
            <a:endParaRPr lang="en-CA" altLang="en-US" dirty="0"/>
          </a:p>
          <a:p>
            <a:endParaRPr lang="en-CA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5499400-39BB-C49B-7B74-3296C6029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CCAAB3E-9080-4FDD-B736-C192BB8376E4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F8564-629F-7763-9C81-58DBCE44D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951CE-A91E-A3AF-949C-65DEBE3807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16023-3916-2BF3-D927-F54923BEA293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82EE95-2E4D-4891-B38C-4664B1D2E4AF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B9859-D8C2-420E-9FD6-EA0F6265AE5F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609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E7CA1B32-6CE0-FDD3-2920-77FE4AF92F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5A1D22E0-2B6A-FCAE-C6BC-2E3EFC28EA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6D6DBE37-123E-BAA5-631B-6A4F8FE594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544D69E-A92C-49BF-A3F7-2096E302BA23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0E91F-0555-0200-FD12-773D489E8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69745-6118-796A-5CDA-33E57648B4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  <a:p>
            <a:pPr lvl="0"/>
            <a:endParaRPr lang="en-US" dirty="0">
              <a:solidFill>
                <a:srgbClr val="36363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260C9-03E9-DB69-C0BA-3C6E94734F59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76CD27-8428-477C-B9D1-543A015AF848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6FD7C-428F-C683-58BA-6BE05C90A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9B430-1284-8F2F-D788-072B3CBDA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B69DE-9FF9-59F9-F5DA-C054FBB066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  <a:p>
            <a:pPr lvl="0"/>
            <a:endParaRPr lang="en-US" dirty="0">
              <a:solidFill>
                <a:srgbClr val="36363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5633A-FDC4-E793-1540-EB6A277CB753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76CD27-8428-477C-B9D1-543A015AF848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42070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631F4-BACB-0F91-9130-1ABEE2D81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9E983-2907-B2CC-68DE-3C49048568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BD7BD-3C88-2B52-9538-B0F00E8286AF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960780-B290-450B-B521-8C245208FEEA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83FB6B3-E668-8EEF-BE0A-624B8F892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FD7D7223-153B-8A2E-232C-9818B1BDF8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7713F6E-43A6-A66E-CBA4-958BF4B9E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D2DB60-FEAD-456F-8A78-43E534123CB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BCC84DCF-9B45-DB69-3817-665526E46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EA06C5E-FD46-56FC-91B7-C534FD54B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444DE049-F331-E228-C005-22472CDFD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C9891C-27F1-44AC-92EE-500BCFC26484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10FD3-8247-0922-F560-7FF48660A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6E559-1BBE-692B-29CA-14C823CA1B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0D55C-D1AC-F103-6CDB-06AE36A60C9D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57DA9E-6CC7-4F59-84DD-C3471016B002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7DF4A-74DB-1EF5-1DE9-D94A5DDEF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A14AE-A855-7F45-D1A0-EE7216A76E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D355A-D199-2CC5-912A-1616729FA915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5B4968-2C7F-42C6-8B5A-66F8264C3095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093788"/>
            <a:ext cx="9144000" cy="1677987"/>
          </a:xfrm>
        </p:spPr>
        <p:txBody>
          <a:bodyPr anchor="b"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101976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75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A65676-DA68-AD24-FA5E-EDC6147B09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D2F76-E242-4573-BFAE-451580DFE9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73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661D1D-8E7A-5617-8652-BD240829B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13627-018C-4C19-90FB-1027620DD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0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9"/>
            <a:ext cx="10515600" cy="1500187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19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45E075B-F563-4D8D-D39B-43F928A56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76EE9-DD01-4A91-B269-162C7E0F1A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79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B88DD7DE-A7FF-EE89-61B0-7A7C362C8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D016F-11C2-47CE-B788-928D14BA3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91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10515600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B4EE75A-FA79-211E-16DA-F1E818DFE7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4FF6-5507-4AE9-B1D7-9132A53700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39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4919663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72200" y="2057400"/>
            <a:ext cx="5181600" cy="4000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2FA46B0-62D4-491C-7EF5-F65EF1448A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AD0D-DB2F-490E-90F4-77C185DEF0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67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A793ACB-FC42-BAFE-8BAF-048C312A5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3A97-831B-416C-9AB5-7F5BE15C57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05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B238FC9-B6ED-69E6-09BF-B2E884F567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94848-461D-4AFB-A69A-81130ECA2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93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0F852E7-8624-97D6-C5A4-0D6CC1D9C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EBB1-8658-45C1-87C1-6F184A21E7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66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B4EA05C-C433-E48A-6D8E-1AF3FCF11C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6BD094-9BDE-5D31-A593-04EF5B6B5E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BC922-833D-B3DF-94E3-96402B2FE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51CB6E-BD37-4B59-8F0E-B3A64A4E52E2}" type="datetime1">
              <a:rPr lang="en-US"/>
              <a:pPr>
                <a:defRPr/>
              </a:pPr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06D79-1308-E701-1B98-FBBC7D8CF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FA228-8124-B171-00B7-E4D9E5670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69BD43-2C65-4815-B6A0-250141856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d.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empres-i.apps.fao.org/general" TargetMode="External"/><Relationship Id="rId7" Type="http://schemas.openxmlformats.org/officeDocument/2006/relationships/hyperlink" Target="https://www.beefcentral.com/news/bali-confirms-lsd-movement-bans-imposed-as-threat-to-australia-grow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ahis.woah.org/#/in-review/6843" TargetMode="External"/><Relationship Id="rId5" Type="http://schemas.openxmlformats.org/officeDocument/2006/relationships/hyperlink" Target="https://wahis.woah.org/#/in-event/6568/dashboard" TargetMode="External"/><Relationship Id="rId4" Type="http://schemas.openxmlformats.org/officeDocument/2006/relationships/hyperlink" Target="https://wahis.woah.org/#/in-review/65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pres-i.apps.fao.org/epidemiolog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mpres-i.apps.fao.org/genera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winehealth.org/emergence-and-global-expansion-of-foot-and-mouth-disease-virus-serotype-sat1/?utm_source=rss&amp;utm_medium=rss&amp;utm_campaign=emergence-and-global-expansion-of-foot-and-mouth-disease-virus-serotype-sat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prus-mail.com/2026/04/09/new-fmd-cases-raise-infected-livestock-units-to-7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ahis.woah.org/#/in-review/737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ahis.woah.org/#/in-review/7207?reportId=181967&amp;fromPage=event-dashboard-ur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ahis.woah.org/#/in-review/7422" TargetMode="External"/><Relationship Id="rId4" Type="http://schemas.openxmlformats.org/officeDocument/2006/relationships/hyperlink" Target="https://www.reuters.com/business/healthcare-pharmaceuticals/china-reports-219-cases-foot-and-mouth-cattle-disease-northwestern-region-2026-04-02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gprogress.net/health-nutrition/health/russia-culls-livestock-in-siberia-on-a-massive-scale-denies-fmd-rumours/" TargetMode="External"/><Relationship Id="rId7" Type="http://schemas.openxmlformats.org/officeDocument/2006/relationships/hyperlink" Target="https://fergana.news/news/146406/?country=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s://www.usnews.com/news/world/articles/2026-03-30/russia-overhauls-vaccine-production-after-cattle-disease-triggers-mass-culling" TargetMode="External"/><Relationship Id="rId4" Type="http://schemas.openxmlformats.org/officeDocument/2006/relationships/hyperlink" Target="https://www.thecattlesite.com/news/kazakhstan-bans-russian-feed-wheat-over-disease-outbrea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animal-health/rapid-risk-assessment-fmd/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ection.canada.ca/en/animal-health/terrestrial-animals/diseases/immediately-notifiable/theileriosi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hyperlink" Target="https://wahis.woah.org/#/in-review/691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jksoverheid.nl/ministeries/ministerie-van-landbouw-visserij-voedselzekerheid-en-natuur/nieuws/2026/01/23/antistoffen-vogelgriepvirus-gevonden-bij-melkko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nationalgeographic.com/animals/article/150725-animals-cats-science-recognition-family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41686700/" TargetMode="External"/><Relationship Id="rId3" Type="http://schemas.openxmlformats.org/officeDocument/2006/relationships/hyperlink" Target="https://pubmed.ncbi.nlm.nih.gov/41501323/" TargetMode="External"/><Relationship Id="rId7" Type="http://schemas.openxmlformats.org/officeDocument/2006/relationships/hyperlink" Target="https://pmc.ncbi.nlm.nih.gov/articles/PMC12917690/" TargetMode="External"/><Relationship Id="rId12" Type="http://schemas.openxmlformats.org/officeDocument/2006/relationships/hyperlink" Target="https://assets.publishing.service.gov.uk/media/69c51e5dcdfd19de13d0f6bd/FMD_in_Cyprus_and_Greece_v2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link.springer.com/article/10.1186/s12917-025-05160-6" TargetMode="External"/><Relationship Id="rId11" Type="http://schemas.openxmlformats.org/officeDocument/2006/relationships/hyperlink" Target="https://assets.publishing.service.gov.uk/media/69aec0576827004e30b8a53a/Updated_Outbreak_Assessment_-_Lumpy_Skin_Disease_in_Europe_3_March_2026.pdf" TargetMode="External"/><Relationship Id="rId5" Type="http://schemas.openxmlformats.org/officeDocument/2006/relationships/hyperlink" Target="https://pubmed.ncbi.nlm.nih.gov/41565303/" TargetMode="External"/><Relationship Id="rId10" Type="http://schemas.openxmlformats.org/officeDocument/2006/relationships/hyperlink" Target="https://www.sciencedirect.com/science/article/pii/S0167587725001825" TargetMode="External"/><Relationship Id="rId4" Type="http://schemas.openxmlformats.org/officeDocument/2006/relationships/hyperlink" Target="https://onlinelibrary.wiley.com/doi/10.1111/irv.70226" TargetMode="External"/><Relationship Id="rId9" Type="http://schemas.openxmlformats.org/officeDocument/2006/relationships/hyperlink" Target="https://academic.oup.com/jee/advance-article/doi/10.1093/jee/toag026/849734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378113526000465?via%3Dihu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hyperlink" Target="https://vectorvbdwatch.tennessee.edu/longhorned_tick_and_theileria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progress.com/animal-health/emerging-cattle-disease-spreads-to-60-missouri-count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vectorvbdwatch.tennessee.edu/longhorned_tick_and_theileria/" TargetMode="External"/><Relationship Id="rId4" Type="http://schemas.openxmlformats.org/officeDocument/2006/relationships/hyperlink" Target="https://pmc.ncbi.nlm.nih.gov/articles/PMC1299945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his.usda.gov/sites/default/files/vsv-sitrep-3-4-26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ection.canada.ca/en/animal-health/terrestrial-animals/diseases/reportable/bovine-tuberculosis/investigation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progress.com/animal-health/bovine-herd-tests-positive-for-tuberculosis-in-charlevoix-count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ichigan.gov/mdard/animals/diseases/bovine-tuberculosis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michigan.gov/mdard/about/media/pressreleases/2026/04/06/mdard-announces-detection-of-bovine-tuberculosis-positive-herds-in-alpena-and-presque-isle-countie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aphis.usda.gov/livestock-poultry-disease/stop-screwworm" TargetMode="External"/><Relationship Id="rId7" Type="http://schemas.openxmlformats.org/officeDocument/2006/relationships/hyperlink" Target="https://www.nationalhogfarmer.com/livestock-management/usda-announces-completion-of-sterile-fly-dispersal-facility-in-texa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wissinfo.ch/spa/honduras-confirma-primera-muerte-de-un-humano-en-2026-provocada-por-el-gusano-barrenador/91076397" TargetMode="External"/><Relationship Id="rId5" Type="http://schemas.openxmlformats.org/officeDocument/2006/relationships/hyperlink" Target="https://www.infobae.com/mexico/2026/02/05/gusano-barrenador-infesta-a-ciervos-rojos-en-yucatan/" TargetMode="External"/><Relationship Id="rId4" Type="http://schemas.openxmlformats.org/officeDocument/2006/relationships/hyperlink" Target="https://app.powerbi.com/view?r=eyJrIjoiMjkzMzAzMzUtZmRlNi00ZTMzLTk1NDEtNjkzZTEwNzZjZGFlIiwidCI6ImM1OWRjNTZhLTkzZWMtNGIwNy1iNzFkLTQzYzg0NDkyNTcxOCIsImMiOjR9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fda.gov/animal-veterinary/cvm-updates/fda-conditionally-approves-drug-treat-new-world-screwworm-dogs" TargetMode="External"/><Relationship Id="rId7" Type="http://schemas.openxmlformats.org/officeDocument/2006/relationships/hyperlink" Target="https://www.fda.gov/animal-veterinary/cvm-updates/fda-issues-emergency-use-authorizations-drugs-treat-new-world-screwworm-dogs-and-ca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da.gov/animal-veterinary/cvm-updates/fda-issues-emergency-use-authorization-over-counter-injectable-drug-prevent-new-world-screwworm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www.fda.gov/news-events/press-announcements/fda-conditionally-approves-first-drug-prevention-and-treatment-new-world-screwworm-infestations" TargetMode="External"/><Relationship Id="rId10" Type="http://schemas.openxmlformats.org/officeDocument/2006/relationships/hyperlink" Target="https://www.fda.gov/animal-veterinary/cvm-updates/fda-issues-emergency-use-authorization-topical-spray-prevent-and-treat-new-world-screwworm-multiple" TargetMode="External"/><Relationship Id="rId4" Type="http://schemas.openxmlformats.org/officeDocument/2006/relationships/hyperlink" Target="https://www.fda.gov/news-events/press-announcements/fda-conditionally-approves-topical-drug-cattle-new-world-screwworm-and-cattle-fever-tick" TargetMode="Externa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93D3FC-432F-0908-9E29-8861550759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dirty="0" err="1"/>
              <a:t>Community</a:t>
            </a:r>
            <a:r>
              <a:rPr lang="fr-FR" sz="2800" dirty="0"/>
              <a:t> for </a:t>
            </a:r>
            <a:r>
              <a:rPr lang="fr-FR" sz="2800" dirty="0" err="1"/>
              <a:t>Emerging</a:t>
            </a:r>
            <a:r>
              <a:rPr lang="fr-FR" sz="2800" dirty="0"/>
              <a:t> and </a:t>
            </a:r>
            <a:r>
              <a:rPr lang="fr-FR" sz="2800" dirty="0" err="1"/>
              <a:t>Zoonotic</a:t>
            </a:r>
            <a:r>
              <a:rPr lang="fr-FR" sz="2800" dirty="0"/>
              <a:t> </a:t>
            </a:r>
            <a:r>
              <a:rPr lang="fr-FR" sz="2800" dirty="0" err="1"/>
              <a:t>Diseases</a:t>
            </a:r>
            <a:br>
              <a:rPr lang="fr-FR" sz="2800" dirty="0"/>
            </a:br>
            <a:r>
              <a:rPr lang="fr-FR" sz="2000" i="1" dirty="0" err="1"/>
              <a:t>Identifying</a:t>
            </a:r>
            <a:r>
              <a:rPr lang="fr-FR" sz="2000" i="1" dirty="0"/>
              <a:t> </a:t>
            </a:r>
            <a:r>
              <a:rPr lang="fr-FR" sz="2000" i="1" dirty="0" err="1"/>
              <a:t>emerging</a:t>
            </a:r>
            <a:r>
              <a:rPr lang="fr-FR" sz="2000" i="1" dirty="0"/>
              <a:t> </a:t>
            </a:r>
            <a:r>
              <a:rPr lang="fr-FR" sz="2000" i="1" dirty="0" err="1"/>
              <a:t>risks</a:t>
            </a:r>
            <a:r>
              <a:rPr lang="fr-FR" sz="2000" i="1" dirty="0"/>
              <a:t> </a:t>
            </a:r>
            <a:r>
              <a:rPr lang="fr-FR" sz="2000" i="1" dirty="0" err="1"/>
              <a:t>through</a:t>
            </a:r>
            <a:r>
              <a:rPr lang="fr-FR" sz="2000" i="1" dirty="0"/>
              <a:t> collective intelligence</a:t>
            </a:r>
            <a:endParaRPr lang="en-CA" sz="2000" i="1" dirty="0"/>
          </a:p>
        </p:txBody>
      </p:sp>
      <p:sp>
        <p:nvSpPr>
          <p:cNvPr id="14339" name="Subtitle 1">
            <a:extLst>
              <a:ext uri="{FF2B5EF4-FFF2-40B4-BE49-F238E27FC236}">
                <a16:creationId xmlns:a16="http://schemas.microsoft.com/office/drawing/2014/main" id="{7D769E5E-3AAD-707B-06E8-AE7F9FC81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101975"/>
            <a:ext cx="9144000" cy="1123950"/>
          </a:xfrm>
        </p:spPr>
        <p:txBody>
          <a:bodyPr/>
          <a:lstStyle/>
          <a:p>
            <a:pPr eaLnBrk="1" hangingPunct="1"/>
            <a:r>
              <a:rPr lang="en-CA" altLang="en-US" dirty="0"/>
              <a:t>CEZD – CAHSS Bovine Network Update</a:t>
            </a:r>
          </a:p>
          <a:p>
            <a:pPr eaLnBrk="1" hangingPunct="1"/>
            <a:r>
              <a:rPr lang="en-CA" altLang="en-US" dirty="0"/>
              <a:t>10 April 2026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7CC4E7FA-22E8-0A5C-1E5F-A15C423AA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94488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E99B4AF-B501-408F-A710-10697F5249F7}" type="slidenum">
              <a:rPr lang="en-US" altLang="en-US" sz="1200" smtClean="0">
                <a:solidFill>
                  <a:srgbClr val="898989"/>
                </a:solidFill>
              </a:rPr>
              <a:pPr algn="l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4341" name="TextBox 4">
            <a:extLst>
              <a:ext uri="{FF2B5EF4-FFF2-40B4-BE49-F238E27FC236}">
                <a16:creationId xmlns:a16="http://schemas.microsoft.com/office/drawing/2014/main" id="{1BED2439-FD32-9798-1F94-8F03157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538" y="5749925"/>
            <a:ext cx="2811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3600" b="1">
                <a:solidFill>
                  <a:srgbClr val="FFFFFF"/>
                </a:solidFill>
                <a:hlinkClick r:id="rId3"/>
              </a:rPr>
              <a:t>www.cezd.ca</a:t>
            </a:r>
            <a:r>
              <a:rPr lang="en-CA" altLang="en-US" sz="3600">
                <a:solidFill>
                  <a:srgbClr val="FFFFFF"/>
                </a:solidFill>
              </a:rPr>
              <a:t> </a:t>
            </a:r>
            <a:endParaRPr lang="en-US" altLang="en-US" sz="3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Tm="264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6AE6-55B2-93F7-6D88-D808E3D98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1102"/>
            <a:ext cx="10515600" cy="631237"/>
          </a:xfrm>
        </p:spPr>
        <p:txBody>
          <a:bodyPr/>
          <a:lstStyle/>
          <a:p>
            <a:pPr lvl="0"/>
            <a:r>
              <a:rPr lang="en-CA" sz="3200" dirty="0"/>
              <a:t>Lumpy Skin Disease in Europe &amp; Asia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A848EC0-6A75-E278-DF99-09BD8CA58963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25E62A-86B3-42EE-91F9-411FB8FF92A9}" type="slidenum">
              <a:rPr/>
              <a:t>10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2E82545-BC77-6D6E-45E5-6709FF73E918}"/>
              </a:ext>
            </a:extLst>
          </p:cNvPr>
          <p:cNvSpPr txBox="1"/>
          <p:nvPr/>
        </p:nvSpPr>
        <p:spPr>
          <a:xfrm>
            <a:off x="10852995" y="328854"/>
            <a:ext cx="609467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Empress +</a:t>
            </a: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2609A5E2-614B-C95C-3768-CCB5420B56D6}"/>
              </a:ext>
            </a:extLst>
          </p:cNvPr>
          <p:cNvSpPr txBox="1"/>
          <p:nvPr/>
        </p:nvSpPr>
        <p:spPr>
          <a:xfrm>
            <a:off x="6568254" y="359020"/>
            <a:ext cx="676258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LSD Cases: January 1, 2026 – April 7, 2026</a:t>
            </a:r>
            <a:endParaRPr lang="en-CA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0366261-E35B-0801-5F44-42E6D8FE947A}"/>
              </a:ext>
            </a:extLst>
          </p:cNvPr>
          <p:cNvSpPr txBox="1"/>
          <p:nvPr/>
        </p:nvSpPr>
        <p:spPr>
          <a:xfrm>
            <a:off x="-5440" y="680706"/>
            <a:ext cx="6406240" cy="45243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Europe:</a:t>
            </a: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Situation appears to have stabilized, due to vaccination and colder weather</a:t>
            </a: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117 total outbreaks reported</a:t>
            </a:r>
            <a:endParaRPr lang="en-CA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Italy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80 total outbreaks, concentrated in Sardinia, with one cases in Lombardy (linked to animal movement from Sardinia), no new outbreaks reported since early November 2025</a:t>
            </a:r>
          </a:p>
          <a:p>
            <a:pPr marL="182249" marR="0" lvl="0" indent="-18224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Spain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20 total outbreaks - </a:t>
            </a:r>
            <a:r>
              <a:rPr lang="en-CA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two new </a:t>
            </a: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outbreaks reported in February/March </a:t>
            </a: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– 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in the Huesca region (previously unaffected) close to French border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7366AF5-C843-062A-45A4-1168D3D67746}"/>
              </a:ext>
            </a:extLst>
          </p:cNvPr>
          <p:cNvSpPr txBox="1"/>
          <p:nvPr/>
        </p:nvSpPr>
        <p:spPr>
          <a:xfrm>
            <a:off x="123872" y="5203918"/>
            <a:ext cx="11894496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Asia:</a:t>
            </a:r>
          </a:p>
          <a:p>
            <a:pPr marL="182249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Indonesia</a:t>
            </a: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confirmed LSD in Bali after months of unofficial reports</a:t>
            </a:r>
            <a:endParaRPr lang="en-US" sz="240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52ED5-1FA2-66DC-CD2A-38916F9B2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168" y="727742"/>
            <a:ext cx="5543826" cy="36570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B97742C-CCB5-7249-19B9-8B7C3B2B82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173" y="-182559"/>
            <a:ext cx="10515600" cy="1042992"/>
          </a:xfrm>
        </p:spPr>
        <p:txBody>
          <a:bodyPr/>
          <a:lstStyle/>
          <a:p>
            <a:pPr lvl="0"/>
            <a:r>
              <a:rPr lang="en-US" sz="3200"/>
              <a:t>Bluetongue virus in Europe</a:t>
            </a:r>
            <a:endParaRPr lang="en-CA" sz="320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DC9ECEF3-5DA5-D09E-A607-6B538B31D2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9071" y="590546"/>
            <a:ext cx="8121645" cy="5676896"/>
          </a:xfrm>
        </p:spPr>
        <p:txBody>
          <a:bodyPr/>
          <a:lstStyle/>
          <a:p>
            <a:pPr lvl="0"/>
            <a:endParaRPr lang="en-CA"/>
          </a:p>
          <a:p>
            <a:pPr lvl="1"/>
            <a:endParaRPr lang="en-CA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D06F113-68A9-D32E-3CBD-C875DF5632F2}"/>
              </a:ext>
            </a:extLst>
          </p:cNvPr>
          <p:cNvSpPr txBox="1"/>
          <p:nvPr/>
        </p:nvSpPr>
        <p:spPr>
          <a:xfrm>
            <a:off x="321932" y="5627683"/>
            <a:ext cx="6310310" cy="369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Empres-Plus</a:t>
            </a:r>
            <a:endParaRPr lang="en-CA" sz="1800" b="0" i="0" u="none" strike="noStrike" kern="1200" cap="none" spc="0" baseline="0">
              <a:solidFill>
                <a:srgbClr val="0070C0"/>
              </a:solidFill>
              <a:uFillTx/>
              <a:latin typeface="Calibri" pitchFamily="34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DF97578-1D9A-C565-13DD-72CB2313E0AC}"/>
              </a:ext>
            </a:extLst>
          </p:cNvPr>
          <p:cNvSpPr txBox="1"/>
          <p:nvPr/>
        </p:nvSpPr>
        <p:spPr>
          <a:xfrm>
            <a:off x="1654286" y="5642030"/>
            <a:ext cx="4093813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BTV cases January 1, 2026 – </a:t>
            </a:r>
            <a:r>
              <a:rPr lang="en-CA" b="1" dirty="0">
                <a:solidFill>
                  <a:srgbClr val="000000"/>
                </a:solidFill>
                <a:latin typeface="Calibri" pitchFamily="34"/>
              </a:rPr>
              <a:t>April</a:t>
            </a:r>
            <a:r>
              <a:rPr lang="en-CA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 7, 2026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08C2E-7243-E3A9-6049-E36139505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21" y="1187245"/>
            <a:ext cx="11051923" cy="4466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76188-DE1E-CF53-4A42-C4110A315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242" y="2805057"/>
            <a:ext cx="5018224" cy="3476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88996-9976-48D9-828E-F47BBB01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02" y="828126"/>
            <a:ext cx="10881845" cy="5893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8380E-9DB3-F5E3-3DCC-E1949040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820738"/>
          </a:xfrm>
        </p:spPr>
        <p:txBody>
          <a:bodyPr/>
          <a:lstStyle/>
          <a:p>
            <a:pPr>
              <a:defRPr/>
            </a:pPr>
            <a:r>
              <a:rPr lang="en-CA" dirty="0"/>
              <a:t>Foot and Mouth Disease – Hazard Trend</a:t>
            </a:r>
          </a:p>
        </p:txBody>
      </p:sp>
      <p:sp>
        <p:nvSpPr>
          <p:cNvPr id="38916" name="Slide Number Placeholder 4">
            <a:extLst>
              <a:ext uri="{FF2B5EF4-FFF2-40B4-BE49-F238E27FC236}">
                <a16:creationId xmlns:a16="http://schemas.microsoft.com/office/drawing/2014/main" id="{B618457B-06C7-D88C-2615-1F67239209F7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B625630-AF8C-4DE8-AE59-73C5448E0B0D}" type="slidenum">
              <a:rPr lang="en-US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449986-B545-33AD-6F9D-6CACB1869F84}"/>
              </a:ext>
            </a:extLst>
          </p:cNvPr>
          <p:cNvSpPr/>
          <p:nvPr/>
        </p:nvSpPr>
        <p:spPr>
          <a:xfrm>
            <a:off x="5029918" y="2816266"/>
            <a:ext cx="1000125" cy="296068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8918" name="Rectangle 14">
            <a:extLst>
              <a:ext uri="{FF2B5EF4-FFF2-40B4-BE49-F238E27FC236}">
                <a16:creationId xmlns:a16="http://schemas.microsoft.com/office/drawing/2014/main" id="{2AA84318-01F0-B8CC-7648-214BC661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743" y="2792413"/>
            <a:ext cx="601663" cy="2960687"/>
          </a:xfrm>
          <a:prstGeom prst="rect">
            <a:avLst/>
          </a:prstGeom>
          <a:noFill/>
          <a:ln w="38100" algn="ctr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19" name="Text Box 4">
            <a:extLst>
              <a:ext uri="{FF2B5EF4-FFF2-40B4-BE49-F238E27FC236}">
                <a16:creationId xmlns:a16="http://schemas.microsoft.com/office/drawing/2014/main" id="{F0A4BC71-D30E-9296-5129-0E4B0BE4B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314" y="2262188"/>
            <a:ext cx="10906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CA" alt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Indonesia</a:t>
            </a:r>
            <a:endParaRPr lang="en-CA" altLang="en-US" sz="16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920" name="Text Box 3">
            <a:extLst>
              <a:ext uri="{FF2B5EF4-FFF2-40B4-BE49-F238E27FC236}">
                <a16:creationId xmlns:a16="http://schemas.microsoft.com/office/drawing/2014/main" id="{A107AFB5-BDF2-1FFD-2987-BC07D142E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895" y="2217738"/>
            <a:ext cx="11239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CA" alt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endParaRPr lang="en-CA" altLang="en-U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921" name="Rectangle 17">
            <a:extLst>
              <a:ext uri="{FF2B5EF4-FFF2-40B4-BE49-F238E27FC236}">
                <a16:creationId xmlns:a16="http://schemas.microsoft.com/office/drawing/2014/main" id="{F834550B-3165-2660-81BD-DC48D37F1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243" y="2792413"/>
            <a:ext cx="684212" cy="2960687"/>
          </a:xfrm>
          <a:prstGeom prst="rect">
            <a:avLst/>
          </a:prstGeom>
          <a:noFill/>
          <a:ln w="38100" algn="ctr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22" name="Text Box 5">
            <a:extLst>
              <a:ext uri="{FF2B5EF4-FFF2-40B4-BE49-F238E27FC236}">
                <a16:creationId xmlns:a16="http://schemas.microsoft.com/office/drawing/2014/main" id="{39D11990-8FFD-5D28-4741-2AE3A041A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092" y="2182813"/>
            <a:ext cx="15271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SAT-2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Middle East</a:t>
            </a:r>
            <a:endParaRPr lang="en-CA" altLang="en-US" sz="16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20B8AFB-28FA-720D-230D-6161B00C98E4}"/>
              </a:ext>
            </a:extLst>
          </p:cNvPr>
          <p:cNvSpPr/>
          <p:nvPr/>
        </p:nvSpPr>
        <p:spPr>
          <a:xfrm>
            <a:off x="10035346" y="3459163"/>
            <a:ext cx="18415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8924" name="Text Box 7">
            <a:extLst>
              <a:ext uri="{FF2B5EF4-FFF2-40B4-BE49-F238E27FC236}">
                <a16:creationId xmlns:a16="http://schemas.microsoft.com/office/drawing/2014/main" id="{389294AD-141A-F358-303A-ED21D2F34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255" y="3095625"/>
            <a:ext cx="10525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Germany</a:t>
            </a:r>
            <a:r>
              <a:rPr lang="en-CA" alt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alt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14A1F18F-592A-FCA4-6AEF-010DCE612C00}"/>
              </a:ext>
            </a:extLst>
          </p:cNvPr>
          <p:cNvSpPr/>
          <p:nvPr/>
        </p:nvSpPr>
        <p:spPr>
          <a:xfrm>
            <a:off x="10184600" y="2520950"/>
            <a:ext cx="18415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8926" name="Text Box 7">
            <a:extLst>
              <a:ext uri="{FF2B5EF4-FFF2-40B4-BE49-F238E27FC236}">
                <a16:creationId xmlns:a16="http://schemas.microsoft.com/office/drawing/2014/main" id="{E63F385A-C0D8-1FA1-7409-CD9C0FFEF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390" y="2189163"/>
            <a:ext cx="10525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Hungary</a:t>
            </a:r>
            <a:endParaRPr lang="en-CA" alt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8F25D02-A1B4-FF70-8C95-FAF5E3ABD4AD}"/>
              </a:ext>
            </a:extLst>
          </p:cNvPr>
          <p:cNvSpPr/>
          <p:nvPr/>
        </p:nvSpPr>
        <p:spPr>
          <a:xfrm>
            <a:off x="10318031" y="1585913"/>
            <a:ext cx="18415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25E1E7E3-31F0-181D-4456-99150D691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0894" y="1322400"/>
            <a:ext cx="1052512" cy="4905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CA" altLang="en-US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Slovakia</a:t>
            </a:r>
            <a:endParaRPr lang="en-CA" altLang="en-U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534E764B-6FEF-DAA5-D6A4-A700B9C88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9497" y="3586163"/>
            <a:ext cx="1369172" cy="2166937"/>
          </a:xfrm>
          <a:prstGeom prst="rect">
            <a:avLst/>
          </a:prstGeom>
          <a:noFill/>
          <a:ln w="38100" algn="ctr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34D8231-3DAB-942E-17DE-EB34B485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9344" y="2565346"/>
            <a:ext cx="1298875" cy="11731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SAT-1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CA" alt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Middle East, Europe, China</a:t>
            </a:r>
            <a:endParaRPr lang="en-CA" altLang="en-US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39F221E-60B4-9664-8359-DC0F3441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0"/>
            <a:ext cx="11306175" cy="1044575"/>
          </a:xfrm>
        </p:spPr>
        <p:txBody>
          <a:bodyPr/>
          <a:lstStyle/>
          <a:p>
            <a:pPr>
              <a:defRPr/>
            </a:pPr>
            <a:r>
              <a:rPr lang="en-CA" dirty="0"/>
              <a:t>FMD cases reported by FAO </a:t>
            </a:r>
            <a:r>
              <a:rPr lang="en-CA" dirty="0" err="1"/>
              <a:t>Empres-i</a:t>
            </a:r>
            <a:r>
              <a:rPr lang="en-CA" dirty="0"/>
              <a:t> </a:t>
            </a:r>
            <a:r>
              <a:rPr lang="en-CA" sz="1800" dirty="0"/>
              <a:t>(since January 1, 2026)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FDDA6-1781-379D-DFF5-606081523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2912" y="861694"/>
            <a:ext cx="5351463" cy="608774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b="1" dirty="0"/>
              <a:t>Asia (</a:t>
            </a:r>
            <a:r>
              <a:rPr lang="en-CA" sz="2400" dirty="0"/>
              <a:t>underestimates</a:t>
            </a:r>
            <a:r>
              <a:rPr lang="en-CA" sz="2400" b="1" dirty="0"/>
              <a:t>)</a:t>
            </a:r>
          </a:p>
          <a:p>
            <a:pPr>
              <a:defRPr/>
            </a:pPr>
            <a:r>
              <a:rPr lang="en-CA" sz="2000" dirty="0"/>
              <a:t>Cyprus (33 SAT-1)  - 66 outbreaks*</a:t>
            </a:r>
          </a:p>
          <a:p>
            <a:pPr>
              <a:defRPr/>
            </a:pPr>
            <a:r>
              <a:rPr lang="en-CA" sz="2000" dirty="0"/>
              <a:t>China (SAT-1) - 2 outbreaks*</a:t>
            </a:r>
          </a:p>
          <a:p>
            <a:pPr>
              <a:defRPr/>
            </a:pPr>
            <a:r>
              <a:rPr lang="en-CA" sz="2000" dirty="0"/>
              <a:t>Israel (5 SAT-1)</a:t>
            </a:r>
          </a:p>
          <a:p>
            <a:pPr>
              <a:defRPr/>
            </a:pPr>
            <a:r>
              <a:rPr lang="en-CA" sz="2000" dirty="0"/>
              <a:t>Palestine (SAT-1)* - 1 outbreak</a:t>
            </a:r>
          </a:p>
          <a:p>
            <a:pPr>
              <a:defRPr/>
            </a:pPr>
            <a:r>
              <a:rPr lang="en-CA" sz="2000" dirty="0"/>
              <a:t>South Korea (3 O) </a:t>
            </a:r>
          </a:p>
          <a:p>
            <a:pPr>
              <a:defRPr/>
            </a:pPr>
            <a:r>
              <a:rPr lang="en-CA" sz="2000" dirty="0"/>
              <a:t>Mongolia (1 O)</a:t>
            </a:r>
          </a:p>
          <a:p>
            <a:pPr>
              <a:defRPr/>
            </a:pPr>
            <a:r>
              <a:rPr lang="en-CA" sz="2000" dirty="0"/>
              <a:t>Iraq*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CA" sz="2400" b="1" dirty="0"/>
              <a:t>Africa</a:t>
            </a:r>
          </a:p>
          <a:p>
            <a:pPr>
              <a:defRPr/>
            </a:pPr>
            <a:r>
              <a:rPr lang="en-CA" sz="2000" dirty="0"/>
              <a:t>Swaziland (40 SAT-1, 3 SAT-2, 4 N/A)</a:t>
            </a:r>
          </a:p>
          <a:p>
            <a:pPr>
              <a:defRPr/>
            </a:pPr>
            <a:r>
              <a:rPr lang="en-CA" sz="2000" dirty="0"/>
              <a:t>South Africa (318 SAT-2)</a:t>
            </a:r>
          </a:p>
          <a:p>
            <a:pPr>
              <a:defRPr/>
            </a:pPr>
            <a:r>
              <a:rPr lang="en-CA" sz="2000" dirty="0"/>
              <a:t>Botswana (5 SAT-1, 1 N/A)</a:t>
            </a:r>
          </a:p>
          <a:p>
            <a:pPr>
              <a:defRPr/>
            </a:pPr>
            <a:r>
              <a:rPr lang="en-CA" sz="2000" dirty="0"/>
              <a:t>Lesotho (6 N/A)</a:t>
            </a:r>
          </a:p>
          <a:p>
            <a:pPr>
              <a:defRPr/>
            </a:pPr>
            <a:r>
              <a:rPr lang="en-CA" sz="2000" dirty="0"/>
              <a:t>Zimbabwe (2 SAT-1)</a:t>
            </a:r>
          </a:p>
        </p:txBody>
      </p:sp>
      <p:sp>
        <p:nvSpPr>
          <p:cNvPr id="40964" name="Slide Number Placeholder 4">
            <a:extLst>
              <a:ext uri="{FF2B5EF4-FFF2-40B4-BE49-F238E27FC236}">
                <a16:creationId xmlns:a16="http://schemas.microsoft.com/office/drawing/2014/main" id="{10B056A7-1890-B17B-4915-EA45B68621C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A94C905-2096-4060-83FC-3C0D63C93587}" type="slidenum">
              <a:rPr lang="en-US" altLang="en-US" sz="1200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dirty="0"/>
          </a:p>
        </p:txBody>
      </p:sp>
      <p:sp>
        <p:nvSpPr>
          <p:cNvPr id="40965" name="TextBox 9">
            <a:extLst>
              <a:ext uri="{FF2B5EF4-FFF2-40B4-BE49-F238E27FC236}">
                <a16:creationId xmlns:a16="http://schemas.microsoft.com/office/drawing/2014/main" id="{9BBB9799-50F5-4512-5B1C-DBF8B6D31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191250"/>
            <a:ext cx="617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A" altLang="en-US" b="1">
                <a:hlinkClick r:id="rId3"/>
              </a:rPr>
              <a:t>https://empres-i.apps.fao.org/general</a:t>
            </a:r>
            <a:r>
              <a:rPr lang="en-CA" altLang="en-US" b="1"/>
              <a:t>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8D12ACD-22EE-C564-645B-A6DDC242D4C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3751263"/>
          <a:ext cx="5181600" cy="500062"/>
        </p:xfrm>
        <a:graphic>
          <a:graphicData uri="http://schemas.openxmlformats.org/drawingml/2006/table">
            <a:tbl>
              <a:tblPr/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062">
                <a:tc>
                  <a:txBody>
                    <a:bodyPr/>
                    <a:lstStyle/>
                    <a:p>
                      <a:br>
                        <a:rPr lang="en-CA" sz="1400" dirty="0">
                          <a:effectLst/>
                        </a:rPr>
                      </a:br>
                      <a:r>
                        <a:rPr lang="en-CA" sz="1400" dirty="0">
                          <a:effectLst/>
                        </a:rPr>
                        <a:t>53</a:t>
                      </a:r>
                    </a:p>
                  </a:txBody>
                  <a:tcPr marL="71573" marR="71573" marT="35719" marB="3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1EFF769-2507-EC5A-D3E9-D7E90E536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55" y="1105231"/>
            <a:ext cx="6342366" cy="49536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E5C6-CA5A-BCA2-E6B4-66B4F5C2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6" y="104719"/>
            <a:ext cx="6612172" cy="1325563"/>
          </a:xfrm>
        </p:spPr>
        <p:txBody>
          <a:bodyPr/>
          <a:lstStyle/>
          <a:p>
            <a:r>
              <a:rPr lang="en-CA" dirty="0"/>
              <a:t>FMD SAT-1 Spread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A485D1-FDBA-DA99-0FF8-62E49DCA37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4858247" y="1430282"/>
            <a:ext cx="7051150" cy="461270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1ABC3-5F91-7C28-C28E-52B25AC61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76EE9-DD01-4A91-B269-162C7E0F1A1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D4555E-EDFD-540F-E560-BC354082EEBD}"/>
              </a:ext>
            </a:extLst>
          </p:cNvPr>
          <p:cNvSpPr txBox="1"/>
          <p:nvPr/>
        </p:nvSpPr>
        <p:spPr>
          <a:xfrm>
            <a:off x="6707258" y="475146"/>
            <a:ext cx="54264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4"/>
              </a:rPr>
              <a:t>Emergence and Global Expansion of Foot-and-Mouth Disease Virus Serotype SAT1 – Swine Health Information Center</a:t>
            </a:r>
            <a:endParaRPr lang="en-CA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7C483-1EA0-4138-7B2C-5FD87DE7DB8F}"/>
              </a:ext>
            </a:extLst>
          </p:cNvPr>
          <p:cNvSpPr txBox="1"/>
          <p:nvPr/>
        </p:nvSpPr>
        <p:spPr>
          <a:xfrm>
            <a:off x="99723" y="1306834"/>
            <a:ext cx="475852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Since 2025, SAT-1 has expanded beyond its traditional range in sub–Saharan African, with confirmed detections in Western Asia, Middle East, and Europe - a significant shift in global FMD epidemiology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Two co‑circulating SAT-1 topotypes (SAT-1/I and SAT-1/III) have been identified in newly affected regions, suggesting multiple introductions or rapid regional spread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This expanding geographic range increases the risk of transboundary spread, including potential incursions into South‑East Europe and other previously unaffected region</a:t>
            </a:r>
          </a:p>
        </p:txBody>
      </p:sp>
    </p:spTree>
    <p:extLst>
      <p:ext uri="{BB962C8B-B14F-4D97-AF65-F5344CB8AC3E}">
        <p14:creationId xmlns:p14="http://schemas.microsoft.com/office/powerpoint/2010/main" val="3210653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6AC9-A7FE-FC44-17F3-6B6270F7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31" y="18255"/>
            <a:ext cx="10515600" cy="1325563"/>
          </a:xfrm>
        </p:spPr>
        <p:txBody>
          <a:bodyPr/>
          <a:lstStyle/>
          <a:p>
            <a:r>
              <a:rPr lang="en-CA" dirty="0"/>
              <a:t>FMD SAT-1 in Europe (Cyprus and Greece)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4E001-75AA-3669-6BE1-F5A90AA99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665" y="1118159"/>
            <a:ext cx="5970767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hlinkClick r:id="rId3"/>
              </a:rPr>
              <a:t>Cyprus</a:t>
            </a:r>
            <a:endParaRPr lang="en-CA" dirty="0"/>
          </a:p>
          <a:p>
            <a:pPr lvl="1"/>
            <a:r>
              <a:rPr lang="en-CA" dirty="0"/>
              <a:t>On December 13 2025, FMD SAT-1, was reported for the first time on a cattle farm in </a:t>
            </a:r>
            <a:r>
              <a:rPr lang="en-CA" dirty="0" err="1"/>
              <a:t>Lapetos</a:t>
            </a:r>
            <a:r>
              <a:rPr lang="en-CA" dirty="0"/>
              <a:t>, in Northern Cyprus (Turkish region – no official reports)</a:t>
            </a:r>
          </a:p>
          <a:p>
            <a:pPr lvl="1"/>
            <a:r>
              <a:rPr lang="en-CA" dirty="0"/>
              <a:t>On February 21, 2026, FMD SAT-1 outbreaks were reported in </a:t>
            </a:r>
            <a:r>
              <a:rPr lang="en-CA" dirty="0" err="1"/>
              <a:t>Larnaca</a:t>
            </a:r>
            <a:r>
              <a:rPr lang="en-CA" dirty="0"/>
              <a:t> spread via contaminated hay (EU control – official reports)</a:t>
            </a:r>
          </a:p>
          <a:p>
            <a:pPr lvl="1"/>
            <a:r>
              <a:rPr lang="en-CA" dirty="0"/>
              <a:t>No impacts on Halloumi cheese imports</a:t>
            </a:r>
          </a:p>
          <a:p>
            <a:pPr lvl="1"/>
            <a:r>
              <a:rPr lang="en-CA" dirty="0"/>
              <a:t>EU - Total number of outbreaks now 70 across two regions (</a:t>
            </a:r>
            <a:r>
              <a:rPr lang="en-CA" dirty="0" err="1"/>
              <a:t>Larnaca</a:t>
            </a:r>
            <a:r>
              <a:rPr lang="en-CA" dirty="0"/>
              <a:t> and Nicosia)</a:t>
            </a:r>
          </a:p>
          <a:p>
            <a:pPr lvl="1"/>
            <a:r>
              <a:rPr lang="en-CA" dirty="0"/>
              <a:t>Second phase of vaccination 67% cattle, 44% sheep/goats, 84% swine in infected zones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8430B-73A7-327E-6577-4A44F3B28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066" y="1118159"/>
            <a:ext cx="5497000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hlinkClick r:id="rId4"/>
              </a:rPr>
              <a:t>Greece</a:t>
            </a:r>
            <a:r>
              <a:rPr lang="en-CA" b="1" dirty="0">
                <a:hlinkClick r:id="rId4"/>
              </a:rPr>
              <a:t> </a:t>
            </a:r>
            <a:endParaRPr lang="en-CA" b="1" dirty="0"/>
          </a:p>
          <a:p>
            <a:pPr lvl="1"/>
            <a:r>
              <a:rPr lang="en-CA" dirty="0"/>
              <a:t>On March 16 2026, FMD SAT-1  was reported on Lesvos Island </a:t>
            </a:r>
          </a:p>
          <a:p>
            <a:pPr lvl="1"/>
            <a:r>
              <a:rPr lang="en-CA" dirty="0"/>
              <a:t>First FMD outbreak since after 1994, 32 years ago</a:t>
            </a:r>
          </a:p>
          <a:p>
            <a:pPr lvl="1"/>
            <a:r>
              <a:rPr lang="en-CA" dirty="0"/>
              <a:t>Total number of outbreaks now 22</a:t>
            </a:r>
          </a:p>
          <a:p>
            <a:pPr lvl="1"/>
            <a:r>
              <a:rPr lang="en-CA" dirty="0"/>
              <a:t>Source of introduction – unknown but similar to Cyprus, the island of Lesvos is very close to Türkiye</a:t>
            </a:r>
          </a:p>
          <a:p>
            <a:pPr lvl="1"/>
            <a:r>
              <a:rPr lang="en-CA" dirty="0"/>
              <a:t>No vaccination, focus on culling and biosecurity measures in order to keep disease free status for international trade</a:t>
            </a:r>
          </a:p>
          <a:p>
            <a:pPr lvl="1"/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0BEB9-A6B9-84E9-07B4-1BF6626D4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76EE9-DD01-4A91-B269-162C7E0F1A1E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4384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EC20C-8A26-9694-D27E-4D71E6F8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" y="18255"/>
            <a:ext cx="11716909" cy="1325563"/>
          </a:xfrm>
        </p:spPr>
        <p:txBody>
          <a:bodyPr/>
          <a:lstStyle/>
          <a:p>
            <a:r>
              <a:rPr lang="en-CA" dirty="0"/>
              <a:t>FMD SAT-1 in Asia (Israel, Palestine, and China)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BD3FD-6BB2-81BF-D344-D6FAA8A4E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413" y="1168889"/>
            <a:ext cx="5648077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hlinkClick r:id="rId3"/>
              </a:rPr>
              <a:t>Israel</a:t>
            </a:r>
            <a:endParaRPr lang="en-CA" dirty="0"/>
          </a:p>
          <a:p>
            <a:pPr lvl="1"/>
            <a:r>
              <a:rPr lang="en-CA" dirty="0"/>
              <a:t>Official initial report on January 29, 2026 </a:t>
            </a:r>
          </a:p>
          <a:p>
            <a:pPr lvl="1"/>
            <a:r>
              <a:rPr lang="en-CA" dirty="0"/>
              <a:t>Feedlot calves from free ranging beef cattle – vaccinated against serotype O</a:t>
            </a:r>
          </a:p>
          <a:p>
            <a:pPr lvl="1"/>
            <a:r>
              <a:rPr lang="en-CA" dirty="0"/>
              <a:t>As of April 9, 26 outbreaks have been reported </a:t>
            </a:r>
          </a:p>
          <a:p>
            <a:pPr lvl="1"/>
            <a:r>
              <a:rPr lang="en-CA" dirty="0"/>
              <a:t>Spillover of FMD reported in wildlife as well – in mountain gazelles in Nahal Tavor and Yissachar nature reserves </a:t>
            </a:r>
          </a:p>
          <a:p>
            <a:pPr lvl="1"/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13A70-B5C0-C74E-3668-BDAA39284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923" y="1168889"/>
            <a:ext cx="5648077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hlinkClick r:id="rId4"/>
              </a:rPr>
              <a:t>China</a:t>
            </a:r>
            <a:r>
              <a:rPr lang="en-CA" b="1" dirty="0">
                <a:hlinkClick r:id="rId4"/>
              </a:rPr>
              <a:t> </a:t>
            </a:r>
            <a:endParaRPr lang="en-CA" b="1" dirty="0"/>
          </a:p>
          <a:p>
            <a:pPr lvl="1"/>
            <a:r>
              <a:rPr lang="en-CA" dirty="0"/>
              <a:t>News reports from April 2, 2026</a:t>
            </a:r>
          </a:p>
          <a:p>
            <a:pPr lvl="1"/>
            <a:r>
              <a:rPr lang="en-CA" dirty="0"/>
              <a:t>Not officially reported to WOAH</a:t>
            </a:r>
          </a:p>
          <a:p>
            <a:pPr lvl="1"/>
            <a:r>
              <a:rPr lang="en-CA" dirty="0"/>
              <a:t>219 cases of FMD SAT-1 were reported across two cattle herds in Gansu Province and Xinjiang Uyghur Autonomous Region</a:t>
            </a:r>
          </a:p>
          <a:p>
            <a:pPr lvl="1"/>
            <a:r>
              <a:rPr lang="en-CA" dirty="0"/>
              <a:t>Current domestic vaccines (O &amp; A) offer no cross-protection, urgent development of SAT-1 vaccines</a:t>
            </a:r>
          </a:p>
          <a:p>
            <a:pPr marL="0" indent="0">
              <a:buNone/>
            </a:pPr>
            <a:r>
              <a:rPr lang="en-CA" dirty="0">
                <a:hlinkClick r:id="rId5"/>
              </a:rPr>
              <a:t>Palestine</a:t>
            </a:r>
            <a:endParaRPr lang="en-CA" dirty="0"/>
          </a:p>
          <a:p>
            <a:pPr lvl="1"/>
            <a:r>
              <a:rPr lang="en-CA" dirty="0"/>
              <a:t>Initial WOAH report April 5, 2026 – 1 case of FMD SAT-1 reported in cattle in West Bank start date March 20	</a:t>
            </a:r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1C6BC-A750-025B-2945-DBB0B2595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76EE9-DD01-4A91-B269-162C7E0F1A1E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0583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A022-057C-87B0-DA5D-5F9E555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" y="-134691"/>
            <a:ext cx="10515600" cy="1325563"/>
          </a:xfrm>
        </p:spPr>
        <p:txBody>
          <a:bodyPr/>
          <a:lstStyle/>
          <a:p>
            <a:r>
              <a:rPr lang="en-CA" dirty="0"/>
              <a:t>Suspected FMD in Russia and Turkmenistan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E1B-DC5E-567C-8B7D-FA3EDDED4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71" y="841005"/>
            <a:ext cx="7030536" cy="5827104"/>
          </a:xfrm>
        </p:spPr>
        <p:txBody>
          <a:bodyPr/>
          <a:lstStyle/>
          <a:p>
            <a:r>
              <a:rPr lang="en-CA" sz="2400" dirty="0"/>
              <a:t>Mid March, </a:t>
            </a:r>
            <a:r>
              <a:rPr lang="en-CA" sz="2400" dirty="0">
                <a:hlinkClick r:id="rId3"/>
              </a:rPr>
              <a:t>Russian </a:t>
            </a:r>
            <a:r>
              <a:rPr lang="en-CA" sz="2400" dirty="0"/>
              <a:t>veterinary authorities declared a state of emergency in response to a cattle disease outbreak (officially attributed to pasteurellosis) in Siberia, with a particular focus on Novosibirsk Oblast</a:t>
            </a:r>
          </a:p>
          <a:p>
            <a:r>
              <a:rPr lang="en-CA" sz="2400" dirty="0"/>
              <a:t>Reports that 15-18 regions of the country are affected</a:t>
            </a:r>
          </a:p>
          <a:p>
            <a:r>
              <a:rPr lang="en-CA" sz="2400" dirty="0"/>
              <a:t>Scale and response appear atypical for pasteurellosis</a:t>
            </a:r>
          </a:p>
          <a:p>
            <a:pPr lvl="1"/>
            <a:r>
              <a:rPr lang="en-CA" sz="2000" dirty="0"/>
              <a:t>Mass seizure and culling of livestock (cattle, small ruminants, and pigs)</a:t>
            </a:r>
          </a:p>
          <a:p>
            <a:pPr lvl="1"/>
            <a:r>
              <a:rPr lang="en-CA" sz="2000" dirty="0"/>
              <a:t>Movement restrictions across multiple regions</a:t>
            </a:r>
          </a:p>
          <a:p>
            <a:r>
              <a:rPr lang="en-CA" sz="2400" dirty="0">
                <a:hlinkClick r:id="rId4"/>
              </a:rPr>
              <a:t>Kazakhstan</a:t>
            </a:r>
            <a:r>
              <a:rPr lang="en-CA" sz="2400" dirty="0"/>
              <a:t> has imposed restrictions on Russian livestock products/ animal feed</a:t>
            </a:r>
          </a:p>
          <a:p>
            <a:r>
              <a:rPr lang="en-CA" sz="2400" dirty="0"/>
              <a:t>Putin has </a:t>
            </a:r>
            <a:r>
              <a:rPr lang="en-CA" sz="2400" dirty="0">
                <a:hlinkClick r:id="rId5"/>
              </a:rPr>
              <a:t>signed a decree </a:t>
            </a:r>
            <a:r>
              <a:rPr lang="en-CA" sz="2400" dirty="0"/>
              <a:t>overhauling Russia’s animal vaccine industry, consolidating state producers into a single entity </a:t>
            </a:r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DA001-B701-E70B-6068-305B6CFC3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76EE9-DD01-4A91-B269-162C7E0F1A1E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51722-2916-9AA3-48FB-65FCE54C4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603" y="948194"/>
            <a:ext cx="4507101" cy="31435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31142C3-3050-8BDE-15CC-4E789BE82C8F}"/>
              </a:ext>
            </a:extLst>
          </p:cNvPr>
          <p:cNvSpPr/>
          <p:nvPr/>
        </p:nvSpPr>
        <p:spPr>
          <a:xfrm>
            <a:off x="8254359" y="2889345"/>
            <a:ext cx="548640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8654DD-C9FA-464B-F026-FF2F19355CBF}"/>
              </a:ext>
            </a:extLst>
          </p:cNvPr>
          <p:cNvSpPr txBox="1"/>
          <p:nvPr/>
        </p:nvSpPr>
        <p:spPr>
          <a:xfrm>
            <a:off x="7138603" y="4245690"/>
            <a:ext cx="4854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hlinkClick r:id="rId7"/>
              </a:rPr>
              <a:t>Turkmenistan</a:t>
            </a:r>
            <a:r>
              <a:rPr lang="en-CA" sz="2400" dirty="0"/>
              <a:t> also recently reported cattle mortalities, mostly likely suspected to be FMD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A9A1D2-FB24-01DB-57DD-D37AC6CC11A2}"/>
              </a:ext>
            </a:extLst>
          </p:cNvPr>
          <p:cNvSpPr/>
          <p:nvPr/>
        </p:nvSpPr>
        <p:spPr>
          <a:xfrm>
            <a:off x="8077199" y="2241291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1BE005-A023-5520-EDB0-4D10624370FD}"/>
              </a:ext>
            </a:extLst>
          </p:cNvPr>
          <p:cNvSpPr/>
          <p:nvPr/>
        </p:nvSpPr>
        <p:spPr>
          <a:xfrm>
            <a:off x="8201021" y="2341303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ECB4E9A-0167-337A-EB31-B19B65678506}"/>
              </a:ext>
            </a:extLst>
          </p:cNvPr>
          <p:cNvSpPr/>
          <p:nvPr/>
        </p:nvSpPr>
        <p:spPr>
          <a:xfrm>
            <a:off x="8320090" y="2112702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4CD1E5-69C0-148C-CCC2-A932723DB68D}"/>
              </a:ext>
            </a:extLst>
          </p:cNvPr>
          <p:cNvSpPr/>
          <p:nvPr/>
        </p:nvSpPr>
        <p:spPr>
          <a:xfrm>
            <a:off x="9339277" y="2360358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C2388F-4E34-CBC8-1A85-2DA95971045C}"/>
              </a:ext>
            </a:extLst>
          </p:cNvPr>
          <p:cNvSpPr/>
          <p:nvPr/>
        </p:nvSpPr>
        <p:spPr>
          <a:xfrm>
            <a:off x="9501202" y="2455606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35457B-D2C9-A253-3EBF-684A09F5E814}"/>
              </a:ext>
            </a:extLst>
          </p:cNvPr>
          <p:cNvSpPr/>
          <p:nvPr/>
        </p:nvSpPr>
        <p:spPr>
          <a:xfrm>
            <a:off x="9291648" y="2031740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164F79-4619-CAA0-6813-570B89AB22C5}"/>
              </a:ext>
            </a:extLst>
          </p:cNvPr>
          <p:cNvSpPr/>
          <p:nvPr/>
        </p:nvSpPr>
        <p:spPr>
          <a:xfrm>
            <a:off x="8820156" y="2069836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53F9E6-9FC5-1BA3-8C83-DCCEE352D58D}"/>
              </a:ext>
            </a:extLst>
          </p:cNvPr>
          <p:cNvSpPr/>
          <p:nvPr/>
        </p:nvSpPr>
        <p:spPr>
          <a:xfrm>
            <a:off x="9267833" y="2203193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678B1C-6830-7515-A3AD-60C6176A8A03}"/>
              </a:ext>
            </a:extLst>
          </p:cNvPr>
          <p:cNvSpPr/>
          <p:nvPr/>
        </p:nvSpPr>
        <p:spPr>
          <a:xfrm>
            <a:off x="10606120" y="2427037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878878-9EEC-E3F2-037C-B7169EB9524F}"/>
              </a:ext>
            </a:extLst>
          </p:cNvPr>
          <p:cNvSpPr/>
          <p:nvPr/>
        </p:nvSpPr>
        <p:spPr>
          <a:xfrm>
            <a:off x="10610893" y="1926968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5FBC682-B68C-45A2-F2F9-42511CFFEDF8}"/>
              </a:ext>
            </a:extLst>
          </p:cNvPr>
          <p:cNvSpPr/>
          <p:nvPr/>
        </p:nvSpPr>
        <p:spPr>
          <a:xfrm>
            <a:off x="8677282" y="2046028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B3A346-D7E3-7EEE-5BA9-86204594682C}"/>
              </a:ext>
            </a:extLst>
          </p:cNvPr>
          <p:cNvSpPr/>
          <p:nvPr/>
        </p:nvSpPr>
        <p:spPr>
          <a:xfrm>
            <a:off x="8524870" y="1979351"/>
            <a:ext cx="71437" cy="589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6704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9B224-910E-4327-6143-E3C238CF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30" y="136525"/>
            <a:ext cx="10515600" cy="1325563"/>
          </a:xfrm>
        </p:spPr>
        <p:txBody>
          <a:bodyPr/>
          <a:lstStyle/>
          <a:p>
            <a:r>
              <a:rPr lang="en-CA" dirty="0"/>
              <a:t>CEZD Ping:  FMD SAT-1 Spread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E4983-5443-E099-0EF7-D65DF25F9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745" y="1193202"/>
            <a:ext cx="5849203" cy="5091591"/>
          </a:xfrm>
        </p:spPr>
        <p:txBody>
          <a:bodyPr/>
          <a:lstStyle/>
          <a:p>
            <a:r>
              <a:rPr lang="en-CA" sz="2400" dirty="0"/>
              <a:t>Considering the emergence and spread of FMD SAT1 across the Middle East, Western Asia, and Europe, how relevant is the current global SAT1 situation to Canada?</a:t>
            </a:r>
          </a:p>
          <a:p>
            <a:r>
              <a:rPr lang="en-CA" sz="2400" dirty="0"/>
              <a:t>N = 15          Avg = 3.5</a:t>
            </a:r>
          </a:p>
          <a:p>
            <a:r>
              <a:rPr lang="en-CA" sz="2400" dirty="0"/>
              <a:t>Comments:</a:t>
            </a:r>
          </a:p>
          <a:p>
            <a:pPr lvl="1"/>
            <a:r>
              <a:rPr lang="en-CA" sz="2000" dirty="0"/>
              <a:t>Emergence and spread in China significantly amplifies concern due to scale and connectivity</a:t>
            </a:r>
          </a:p>
          <a:p>
            <a:pPr lvl="1"/>
            <a:r>
              <a:rPr lang="en-CA" sz="2000" dirty="0"/>
              <a:t>Pattern is reminiscent of ASF’s global expansion in the late 2010s</a:t>
            </a:r>
          </a:p>
          <a:p>
            <a:pPr lvl="1"/>
            <a:r>
              <a:rPr lang="en-CA" sz="2000" dirty="0"/>
              <a:t>Overall likelihood of SAT‑1 introduction into Canada remains low</a:t>
            </a:r>
          </a:p>
          <a:p>
            <a:pPr lvl="1"/>
            <a:r>
              <a:rPr lang="en-CA" sz="2000" dirty="0"/>
              <a:t>Risk is not immediate but is increasing due to global trends and cumulative exposure</a:t>
            </a:r>
          </a:p>
          <a:p>
            <a:pPr lvl="1"/>
            <a:r>
              <a:rPr lang="en-CA" sz="2000" dirty="0"/>
              <a:t>Spread into tourist destinations elevates risk due to high travel volumes</a:t>
            </a:r>
          </a:p>
          <a:p>
            <a:endParaRPr lang="en-CA" sz="2400" dirty="0"/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70A00-356D-EE27-C2EF-EA8BE0502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76EE9-DD01-4A91-B269-162C7E0F1A1E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CF04E80-9613-1930-E4F8-3E2A973CF8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247263" y="1416614"/>
            <a:ext cx="5181600" cy="43968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06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4898-6A9F-3BFE-0928-FBBD41AD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0"/>
            <a:ext cx="11296650" cy="1325563"/>
          </a:xfrm>
        </p:spPr>
        <p:txBody>
          <a:bodyPr/>
          <a:lstStyle/>
          <a:p>
            <a:pPr>
              <a:defRPr/>
            </a:pPr>
            <a:r>
              <a:rPr lang="en-CA" dirty="0">
                <a:hlinkClick r:id="rId3"/>
              </a:rPr>
              <a:t>FAO - Rapid risk assessment: FMD SAT-1</a:t>
            </a:r>
            <a:endParaRPr lang="en-CA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537E478-6156-B0B3-DDF6-D817CBC111E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9132833"/>
              </p:ext>
            </p:extLst>
          </p:nvPr>
        </p:nvGraphicFramePr>
        <p:xfrm>
          <a:off x="447675" y="1130300"/>
          <a:ext cx="5626099" cy="43894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54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9040">
                <a:tc>
                  <a:txBody>
                    <a:bodyPr/>
                    <a:lstStyle/>
                    <a:p>
                      <a:r>
                        <a:rPr lang="en-CA" sz="1600" dirty="0"/>
                        <a:t>Country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Likelihood/Uncertainty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Impact/Uncertainty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Afghanistan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Likely/High 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Severe/Moderate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Armenia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Likely/Moderate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Low/Moderate 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Bulgaria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Unlikely/Low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Low/Low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1" kern="100" dirty="0">
                          <a:effectLst/>
                          <a:highlight>
                            <a:srgbClr val="FF00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Cyprus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Likely/Moderate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Low/Moderate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Georgia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Very Likely/Moderate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Moderate/Moderate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1" kern="100" dirty="0">
                          <a:effectLst/>
                          <a:highlight>
                            <a:srgbClr val="FF00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Greece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Likely/Moderate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Low/Low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1" kern="100">
                          <a:effectLst/>
                          <a:highlight>
                            <a:srgbClr val="FF00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Israel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Likely/Moderate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Low/Moderate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Jordan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Likely/High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Moderate/High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Lebanon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Likely/High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Moderate/High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Libya</a:t>
                      </a:r>
                    </a:p>
                  </a:txBody>
                  <a:tcPr marL="9525" marR="9525" marT="9528" marB="9528" anchor="ctr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Very Likely/High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Severe/High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109" name="Slide Number Placeholder 4">
            <a:extLst>
              <a:ext uri="{FF2B5EF4-FFF2-40B4-BE49-F238E27FC236}">
                <a16:creationId xmlns:a16="http://schemas.microsoft.com/office/drawing/2014/main" id="{2CAFD1DE-5FBA-6F66-BF31-E94DCF65718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1586B41-2C64-4C03-8C4A-3DAD6C31A23B}" type="slidenum">
              <a:rPr lang="en-US" altLang="en-US" smtClean="0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A498E96-D5A5-B07E-CE23-1EB011D2C1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787962"/>
              </p:ext>
            </p:extLst>
          </p:nvPr>
        </p:nvGraphicFramePr>
        <p:xfrm>
          <a:off x="6283325" y="1387475"/>
          <a:ext cx="5626099" cy="46005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54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89">
                <a:tc>
                  <a:txBody>
                    <a:bodyPr/>
                    <a:lstStyle/>
                    <a:p>
                      <a:r>
                        <a:rPr lang="en-CA" sz="1600" dirty="0"/>
                        <a:t>Country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Likelihood/Uncertainty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Impact/Uncertainty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Oman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Likely/Moderate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Low/Moderate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Pakistan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Likely/Moderate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Severe/Moderate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Qatar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Likely/Low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Low/Low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Russian Federation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FF00"/>
                          </a:highlight>
                        </a:rPr>
                        <a:t>Likely/High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FF00"/>
                          </a:highlight>
                        </a:rPr>
                        <a:t>Moderate/Moderate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Saudi Arabia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Likely/High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Moderate/Moderate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Syrian Arab Republic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Very Likely/High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Severe/High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Turkmenistan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FF00"/>
                          </a:highlight>
                        </a:rPr>
                        <a:t>Likely/High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FF00"/>
                          </a:highlight>
                        </a:rPr>
                        <a:t>Moderate/High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United Arab Emirates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Unlikely/Moderate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dirty="0"/>
                        <a:t>Low/Low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3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1" kern="100" dirty="0">
                          <a:effectLst/>
                          <a:highlight>
                            <a:srgbClr val="FF0000"/>
                          </a:highligh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West Bank &amp; Gaza Strip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Likely/High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highlight>
                            <a:srgbClr val="FF0000"/>
                          </a:highlight>
                        </a:rPr>
                        <a:t>Moderate/High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CA" sz="16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Yemen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Very Likely/High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CA" sz="1600" b="0" dirty="0"/>
                        <a:t>Severe/High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160" name="TextBox 7">
            <a:extLst>
              <a:ext uri="{FF2B5EF4-FFF2-40B4-BE49-F238E27FC236}">
                <a16:creationId xmlns:a16="http://schemas.microsoft.com/office/drawing/2014/main" id="{C00A6313-A086-8CDF-F87F-51CDCDDD6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5789613"/>
            <a:ext cx="546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A" altLang="en-US" dirty="0"/>
              <a:t>Likelihood – Border sharing, trade networks, veterinary services, SAT-1 vaccination, historical entry of FMD/other diseases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6C02-293B-521A-F8BA-B5C9F6EEF8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02" y="0"/>
            <a:ext cx="10515600" cy="1325559"/>
          </a:xfrm>
        </p:spPr>
        <p:txBody>
          <a:bodyPr/>
          <a:lstStyle/>
          <a:p>
            <a:pPr lvl="0"/>
            <a:r>
              <a:rPr lang="en-CA"/>
              <a:t>Bovine Theileriosis in Canada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51331-D610-40E0-F9AC-DDFDAE44BC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5386" y="900683"/>
            <a:ext cx="7242937" cy="3973467"/>
          </a:xfrm>
        </p:spPr>
        <p:txBody>
          <a:bodyPr/>
          <a:lstStyle/>
          <a:p>
            <a:pPr lvl="0"/>
            <a:r>
              <a:rPr lang="en-CA" sz="2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Bovine theileriosis </a:t>
            </a:r>
            <a:r>
              <a:rPr lang="en-CA" sz="2600" dirty="0"/>
              <a:t>is caused by </a:t>
            </a:r>
            <a:r>
              <a:rPr lang="en-CA" sz="2600" i="1" dirty="0"/>
              <a:t>Theileria </a:t>
            </a:r>
            <a:r>
              <a:rPr lang="en-CA" sz="2600" dirty="0"/>
              <a:t>protozoa </a:t>
            </a:r>
            <a:endParaRPr lang="en-CA" sz="2600" i="1" dirty="0">
              <a:ea typeface="Calibri"/>
              <a:cs typeface="Calibri"/>
            </a:endParaRPr>
          </a:p>
          <a:p>
            <a:pPr lvl="0"/>
            <a:r>
              <a:rPr lang="en-CA" sz="2600" i="1" dirty="0"/>
              <a:t>T. orientalis</a:t>
            </a:r>
            <a:r>
              <a:rPr lang="en-CA" sz="2600" dirty="0"/>
              <a:t> Ikeda has been shown to cause severe illness in the USA</a:t>
            </a:r>
          </a:p>
          <a:p>
            <a:pPr lvl="1"/>
            <a:r>
              <a:rPr lang="en-CA" sz="2000" dirty="0"/>
              <a:t>Transmitted primarily by the ALHT, but may also occur through re-use of needles or during transfusions</a:t>
            </a:r>
          </a:p>
          <a:p>
            <a:pPr marL="182559" lvl="0" indent="-18255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600" dirty="0">
                <a:solidFill>
                  <a:srgbClr val="000000"/>
                </a:solidFill>
                <a:latin typeface="Calibri" pitchFamily="34"/>
              </a:rPr>
              <a:t>The CFIA confirmed </a:t>
            </a:r>
            <a:r>
              <a:rPr lang="en-CA" sz="2600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Canada’s first case of </a:t>
            </a:r>
            <a:r>
              <a:rPr lang="en-CA" sz="2600" i="1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orientalis </a:t>
            </a:r>
            <a:r>
              <a:rPr lang="en-CA" sz="2600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Ikeda </a:t>
            </a:r>
            <a:r>
              <a:rPr lang="en-CA" sz="2600" dirty="0">
                <a:solidFill>
                  <a:srgbClr val="000000"/>
                </a:solidFill>
                <a:latin typeface="Calibri" pitchFamily="34"/>
              </a:rPr>
              <a:t>in Kawartha Lakes, Ontario in October 2025</a:t>
            </a:r>
          </a:p>
          <a:p>
            <a:pPr lvl="1"/>
            <a:r>
              <a:rPr lang="en-CA" sz="2000" dirty="0"/>
              <a:t>The cow was imported from the USA on July 15, 2025</a:t>
            </a:r>
          </a:p>
          <a:p>
            <a:pPr lvl="1"/>
            <a:r>
              <a:rPr lang="en-CA" sz="2000" dirty="0"/>
              <a:t>No control measures are undertaken to control the disease</a:t>
            </a:r>
          </a:p>
          <a:p>
            <a:pPr lvl="1"/>
            <a:endParaRPr lang="en-CA" dirty="0"/>
          </a:p>
          <a:p>
            <a:pPr marL="0" lv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F3E03-4832-A02C-809B-92EFDE34F6A1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D487F1-27E1-426C-9ECC-51084F6B656F}" type="slidenum">
              <a:rPr/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C9370C5-E422-12A2-826C-F712EE048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832" y="822411"/>
            <a:ext cx="4233973" cy="3632847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853252F-02A1-2EC0-9B0A-36ADA3197BF6}"/>
              </a:ext>
            </a:extLst>
          </p:cNvPr>
          <p:cNvSpPr txBox="1"/>
          <p:nvPr/>
        </p:nvSpPr>
        <p:spPr>
          <a:xfrm>
            <a:off x="215386" y="4695137"/>
            <a:ext cx="11952753" cy="20928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82559" marR="0" lvl="0" indent="-18255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Mid-December 2025, </a:t>
            </a:r>
            <a:r>
              <a:rPr lang="en-CA" sz="2600" b="0" i="1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T. orientalis </a:t>
            </a:r>
            <a:r>
              <a:rPr lang="en-CA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Ikeda was confirmed in a second cow on the same farm in Kawartha Lakes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000" dirty="0"/>
              <a:t>The second cow was born in Canada, no known travel history, identified through herd testing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000" dirty="0"/>
              <a:t>Showed no clinical signs of illness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000" dirty="0"/>
              <a:t>Investigation into potential transmission mechanisms? Flies?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93EC-015B-2EB7-F889-75EEEED9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98" y="109139"/>
            <a:ext cx="10691191" cy="1325563"/>
          </a:xfrm>
        </p:spPr>
        <p:txBody>
          <a:bodyPr/>
          <a:lstStyle/>
          <a:p>
            <a:r>
              <a:rPr lang="en-CA" dirty="0"/>
              <a:t>HPAI in dairy cattle in the </a:t>
            </a:r>
            <a:r>
              <a:rPr lang="en-CA" dirty="0">
                <a:hlinkClick r:id="rId3"/>
              </a:rPr>
              <a:t>Netherlands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E27D1-29F7-D574-BA71-67A2EEAD2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76EE9-DD01-4A91-B269-162C7E0F1A1E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68610" name="Picture 2">
            <a:extLst>
              <a:ext uri="{FF2B5EF4-FFF2-40B4-BE49-F238E27FC236}">
                <a16:creationId xmlns:a16="http://schemas.microsoft.com/office/drawing/2014/main" id="{2B6AA9A3-32A1-8401-D525-A0F55BE0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419" y="1199125"/>
            <a:ext cx="3115558" cy="46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758459-7846-FF93-D6DD-694EBBDC62CF}"/>
              </a:ext>
            </a:extLst>
          </p:cNvPr>
          <p:cNvSpPr>
            <a:spLocks noGrp="1"/>
          </p:cNvSpPr>
          <p:nvPr/>
        </p:nvSpPr>
        <p:spPr>
          <a:xfrm>
            <a:off x="576250" y="1199125"/>
            <a:ext cx="7350094" cy="440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</a:pPr>
            <a:r>
              <a:rPr lang="en-CA" sz="2000" dirty="0">
                <a:latin typeface="+mn-lt"/>
              </a:rPr>
              <a:t>December 24, 2025, kitten on farm H5N1 positive</a:t>
            </a:r>
          </a:p>
          <a:p>
            <a:pPr lvl="1">
              <a:lnSpc>
                <a:spcPct val="134000"/>
              </a:lnSpc>
            </a:pPr>
            <a:r>
              <a:rPr lang="en-CA" sz="2000" dirty="0">
                <a:latin typeface="+mn-lt"/>
              </a:rPr>
              <a:t>Infected with DI.2.1</a:t>
            </a:r>
          </a:p>
          <a:p>
            <a:pPr>
              <a:lnSpc>
                <a:spcPct val="134000"/>
              </a:lnSpc>
            </a:pPr>
            <a:r>
              <a:rPr lang="en-CA" sz="2000" dirty="0">
                <a:latin typeface="+mn-lt"/>
              </a:rPr>
              <a:t>Cattle on farm tested mid-January</a:t>
            </a:r>
          </a:p>
          <a:p>
            <a:pPr lvl="1">
              <a:lnSpc>
                <a:spcPct val="134000"/>
              </a:lnSpc>
            </a:pPr>
            <a:r>
              <a:rPr lang="en-CA" sz="2000" dirty="0">
                <a:latin typeface="+mn-lt"/>
              </a:rPr>
              <a:t>One cow had clinical signs in mid-December</a:t>
            </a:r>
          </a:p>
          <a:p>
            <a:pPr lvl="1">
              <a:lnSpc>
                <a:spcPct val="134000"/>
              </a:lnSpc>
            </a:pPr>
            <a:r>
              <a:rPr lang="en-CA" sz="2000" dirty="0">
                <a:latin typeface="+mn-lt"/>
              </a:rPr>
              <a:t>At least five cows with H5N1 antibodies</a:t>
            </a:r>
          </a:p>
          <a:p>
            <a:pPr lvl="1">
              <a:lnSpc>
                <a:spcPct val="134000"/>
              </a:lnSpc>
            </a:pPr>
            <a:r>
              <a:rPr lang="en-CA" sz="2000" dirty="0">
                <a:latin typeface="+mn-lt"/>
              </a:rPr>
              <a:t>Kitten exposed to milk from clinical cow (but also wild birds)</a:t>
            </a:r>
          </a:p>
          <a:p>
            <a:pPr>
              <a:lnSpc>
                <a:spcPct val="134000"/>
              </a:lnSpc>
            </a:pPr>
            <a:r>
              <a:rPr lang="en-CA" sz="2000" dirty="0">
                <a:latin typeface="+mn-lt"/>
              </a:rPr>
              <a:t>Cattle on pasture until late November 2025, farmer reported die-off of waterfowl</a:t>
            </a:r>
          </a:p>
          <a:p>
            <a:pPr>
              <a:lnSpc>
                <a:spcPct val="134000"/>
              </a:lnSpc>
            </a:pPr>
            <a:r>
              <a:rPr lang="en-CA" sz="2000" dirty="0">
                <a:latin typeface="+mn-lt"/>
              </a:rPr>
              <a:t>Retrospective study underway</a:t>
            </a:r>
          </a:p>
          <a:p>
            <a:pPr>
              <a:lnSpc>
                <a:spcPct val="134000"/>
              </a:lnSpc>
              <a:buFont typeface="Wingdings" panose="05000000000000000000" pitchFamily="2" charset="2"/>
              <a:buChar char="Ø"/>
            </a:pPr>
            <a:r>
              <a:rPr lang="en-CA" sz="2000" dirty="0">
                <a:latin typeface="+mn-lt"/>
              </a:rPr>
              <a:t>First detection of H5N1 antibodies in cattle outside of 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B23EC-6EF1-D82F-88D4-5CD1FB3049B5}"/>
              </a:ext>
            </a:extLst>
          </p:cNvPr>
          <p:cNvSpPr txBox="1"/>
          <p:nvPr/>
        </p:nvSpPr>
        <p:spPr>
          <a:xfrm>
            <a:off x="8021760" y="5840232"/>
            <a:ext cx="6110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5"/>
              </a:rPr>
              <a:t>National Geographic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2389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6735-A4D8-8E40-7D76-A3F810AC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" y="-125413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CA" sz="4000" dirty="0"/>
              <a:t>Scientific Findings</a:t>
            </a:r>
          </a:p>
        </p:txBody>
      </p:sp>
      <p:sp>
        <p:nvSpPr>
          <p:cNvPr id="47107" name="Text Placeholder 5">
            <a:extLst>
              <a:ext uri="{FF2B5EF4-FFF2-40B4-BE49-F238E27FC236}">
                <a16:creationId xmlns:a16="http://schemas.microsoft.com/office/drawing/2014/main" id="{C0DE2BA4-C374-7A37-9289-706BA98555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878" y="891828"/>
            <a:ext cx="11780837" cy="5074344"/>
          </a:xfrm>
        </p:spPr>
        <p:txBody>
          <a:bodyPr/>
          <a:lstStyle/>
          <a:p>
            <a:r>
              <a:rPr lang="en-CA" altLang="en-US" sz="1600" b="1" dirty="0">
                <a:cs typeface="Calibri" panose="020F0502020204030204" pitchFamily="34" charset="0"/>
                <a:hlinkClick r:id="rId3"/>
              </a:rPr>
              <a:t>Incubation phase transmission of foot-and-mouth disease virus in cattle: experimental evidence and simulated impacts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4"/>
              </a:rPr>
              <a:t>Novel Astrovirus Detected in Nasal Swabs of Sick Cattle, Mexico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5"/>
              </a:rPr>
              <a:t>First isolation report of bovine adenovirus type 10 in Japan: virological and pathological characteristics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6"/>
              </a:rPr>
              <a:t>Seroprevalence and risk factors of epizootic hemorrhagic disease and bluetongue in Northwestern Tunisia: a comprehensive </a:t>
            </a:r>
            <a:r>
              <a:rPr lang="en-CA" altLang="en-US" sz="1600" b="1" dirty="0" err="1">
                <a:cs typeface="Calibri" panose="020F0502020204030204" pitchFamily="34" charset="0"/>
                <a:hlinkClick r:id="rId6"/>
              </a:rPr>
              <a:t>seroepidemiological</a:t>
            </a:r>
            <a:r>
              <a:rPr lang="en-CA" altLang="en-US" sz="1600" b="1" dirty="0">
                <a:cs typeface="Calibri" panose="020F0502020204030204" pitchFamily="34" charset="0"/>
                <a:hlinkClick r:id="rId6"/>
              </a:rPr>
              <a:t> study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7"/>
              </a:rPr>
              <a:t>Bluetongue in China: Current Status of Viruses, Vectors, Detection Methods, and Vaccines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8"/>
              </a:rPr>
              <a:t>Detection of Anaplasma </a:t>
            </a:r>
            <a:r>
              <a:rPr lang="en-CA" altLang="en-US" sz="1600" b="1" dirty="0" err="1">
                <a:cs typeface="Calibri" panose="020F0502020204030204" pitchFamily="34" charset="0"/>
                <a:hlinkClick r:id="rId8"/>
              </a:rPr>
              <a:t>marginale</a:t>
            </a:r>
            <a:r>
              <a:rPr lang="en-CA" altLang="en-US" sz="1600" b="1" dirty="0">
                <a:cs typeface="Calibri" panose="020F0502020204030204" pitchFamily="34" charset="0"/>
                <a:hlinkClick r:id="rId8"/>
              </a:rPr>
              <a:t> (</a:t>
            </a:r>
            <a:r>
              <a:rPr lang="en-CA" altLang="en-US" sz="1600" b="1" dirty="0" err="1">
                <a:cs typeface="Calibri" panose="020F0502020204030204" pitchFamily="34" charset="0"/>
                <a:hlinkClick r:id="rId8"/>
              </a:rPr>
              <a:t>Rickettsiales</a:t>
            </a:r>
            <a:r>
              <a:rPr lang="en-CA" altLang="en-US" sz="1600" b="1" dirty="0">
                <a:cs typeface="Calibri" panose="020F0502020204030204" pitchFamily="34" charset="0"/>
                <a:hlinkClick r:id="rId8"/>
              </a:rPr>
              <a:t>: </a:t>
            </a:r>
            <a:r>
              <a:rPr lang="en-CA" altLang="en-US" sz="1600" b="1" dirty="0" err="1">
                <a:cs typeface="Calibri" panose="020F0502020204030204" pitchFamily="34" charset="0"/>
                <a:hlinkClick r:id="rId8"/>
              </a:rPr>
              <a:t>Anaplasmataceae</a:t>
            </a:r>
            <a:r>
              <a:rPr lang="en-CA" altLang="en-US" sz="1600" b="1" dirty="0">
                <a:cs typeface="Calibri" panose="020F0502020204030204" pitchFamily="34" charset="0"/>
                <a:hlinkClick r:id="rId8"/>
              </a:rPr>
              <a:t>) in host-seeking adult Dermacentor variabilis (Acari: Ixodidae) on cattle pastures, Missouri, United States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9"/>
              </a:rPr>
              <a:t>Trap shape affects efficacy of sticky traps for New World screwworm, </a:t>
            </a:r>
            <a:r>
              <a:rPr lang="en-CA" altLang="en-US" sz="1600" b="1" dirty="0" err="1">
                <a:cs typeface="Calibri" panose="020F0502020204030204" pitchFamily="34" charset="0"/>
                <a:hlinkClick r:id="rId9"/>
              </a:rPr>
              <a:t>Cochliomyia</a:t>
            </a:r>
            <a:r>
              <a:rPr lang="en-CA" altLang="en-US" sz="1600" b="1" dirty="0">
                <a:cs typeface="Calibri" panose="020F0502020204030204" pitchFamily="34" charset="0"/>
                <a:hlinkClick r:id="rId9"/>
              </a:rPr>
              <a:t> </a:t>
            </a:r>
            <a:r>
              <a:rPr lang="en-CA" altLang="en-US" sz="1600" b="1" dirty="0" err="1">
                <a:cs typeface="Calibri" panose="020F0502020204030204" pitchFamily="34" charset="0"/>
                <a:hlinkClick r:id="rId9"/>
              </a:rPr>
              <a:t>hominivorax</a:t>
            </a:r>
            <a:r>
              <a:rPr lang="en-CA" altLang="en-US" sz="1600" b="1" dirty="0">
                <a:cs typeface="Calibri" panose="020F0502020204030204" pitchFamily="34" charset="0"/>
                <a:hlinkClick r:id="rId9"/>
              </a:rPr>
              <a:t> (Diptera: Calliphoridae)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10"/>
              </a:rPr>
              <a:t>Mycoplasma bovis outbreaks in United States bison (Bison bison) herds: A case-control survey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11"/>
              </a:rPr>
              <a:t>DEFRA – Lumpy Skin Disease in Europe: 3 March 2026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r>
              <a:rPr lang="en-CA" altLang="en-US" sz="1600" b="1" dirty="0">
                <a:cs typeface="Calibri" panose="020F0502020204030204" pitchFamily="34" charset="0"/>
                <a:hlinkClick r:id="rId12"/>
              </a:rPr>
              <a:t>DEFRA – Foot and Mouth Disease (FMD) in Greece and Cyprus: 17 March 2026</a:t>
            </a:r>
            <a:endParaRPr lang="en-CA" altLang="en-US" sz="1600" b="1" dirty="0">
              <a:cs typeface="Calibri" panose="020F0502020204030204" pitchFamily="34" charset="0"/>
            </a:endParaRPr>
          </a:p>
          <a:p>
            <a:endParaRPr lang="en-CA" altLang="en-US" sz="1800" b="1" dirty="0">
              <a:cs typeface="Calibri" panose="020F0502020204030204" pitchFamily="34" charset="0"/>
            </a:endParaRPr>
          </a:p>
        </p:txBody>
      </p:sp>
      <p:sp>
        <p:nvSpPr>
          <p:cNvPr id="47108" name="Slide Number Placeholder 4">
            <a:extLst>
              <a:ext uri="{FF2B5EF4-FFF2-40B4-BE49-F238E27FC236}">
                <a16:creationId xmlns:a16="http://schemas.microsoft.com/office/drawing/2014/main" id="{C796D312-617D-2B11-D739-FED5AA445483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94488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E8D390C-982B-4980-96DE-161724F7D160}" type="slidenum">
              <a:rPr lang="en-US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CC52-D11F-4A12-0783-5333AE11C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3304" y="-168324"/>
            <a:ext cx="8193391" cy="1424620"/>
          </a:xfrm>
        </p:spPr>
        <p:txBody>
          <a:bodyPr/>
          <a:lstStyle/>
          <a:p>
            <a:pPr lvl="0"/>
            <a:r>
              <a:rPr lang="en-US" sz="3200" dirty="0"/>
              <a:t>Asian Longhorn Tick and Theileriosis in the USA</a:t>
            </a:r>
            <a:endParaRPr lang="en-CA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C0BC5-FE82-DAD8-CDAD-F065119681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0499" y="910743"/>
            <a:ext cx="5646252" cy="4838050"/>
          </a:xfrm>
        </p:spPr>
        <p:txBody>
          <a:bodyPr/>
          <a:lstStyle/>
          <a:p>
            <a:pPr lvl="0"/>
            <a:r>
              <a:rPr lang="en-CA" sz="2400" dirty="0"/>
              <a:t>Since the last CAHSS call, New Hampshire has reported its first ALHT finding</a:t>
            </a:r>
          </a:p>
          <a:p>
            <a:pPr lvl="1"/>
            <a:r>
              <a:rPr lang="en-CA" sz="2000" dirty="0"/>
              <a:t>Collected in June 2025, eastern state border </a:t>
            </a:r>
          </a:p>
          <a:p>
            <a:pPr lvl="0"/>
            <a:r>
              <a:rPr lang="en-CA" sz="2400" dirty="0"/>
              <a:t>26 states + Washing D.C. now affected</a:t>
            </a:r>
          </a:p>
          <a:p>
            <a:r>
              <a:rPr lang="en-CA" sz="2000" b="1" dirty="0">
                <a:ea typeface="Calibri"/>
                <a:cs typeface="Calibri"/>
                <a:hlinkClick r:id="rId3"/>
              </a:rPr>
              <a:t>Haemaphysalis longicornis ticks as a competent vector for ‘Candidatus Mycoplasma </a:t>
            </a:r>
            <a:r>
              <a:rPr lang="en-CA" sz="2000" b="1" dirty="0" err="1">
                <a:ea typeface="Calibri"/>
                <a:cs typeface="Calibri"/>
                <a:hlinkClick r:id="rId3"/>
              </a:rPr>
              <a:t>haemobos</a:t>
            </a:r>
            <a:r>
              <a:rPr lang="en-CA" sz="2000" b="1" dirty="0">
                <a:ea typeface="Calibri"/>
                <a:cs typeface="Calibri"/>
                <a:hlinkClick r:id="rId3"/>
              </a:rPr>
              <a:t>’ in experimental transmission studies</a:t>
            </a:r>
            <a:endParaRPr lang="en-CA" sz="2000" b="1" dirty="0">
              <a:ea typeface="Calibri"/>
              <a:cs typeface="Calibri"/>
            </a:endParaRPr>
          </a:p>
          <a:p>
            <a:pPr lvl="1"/>
            <a:r>
              <a:rPr lang="en-CA" sz="2000" dirty="0"/>
              <a:t>First experimental proof that H. longicornis transmits ‘Ca. M. </a:t>
            </a:r>
            <a:r>
              <a:rPr lang="en-CA" sz="2000" dirty="0" err="1"/>
              <a:t>haemobos</a:t>
            </a:r>
            <a:r>
              <a:rPr lang="en-CA" sz="2000" dirty="0"/>
              <a:t>’</a:t>
            </a:r>
          </a:p>
          <a:p>
            <a:pPr lvl="1"/>
            <a:r>
              <a:rPr lang="en-CA" sz="2000" dirty="0"/>
              <a:t>‘Ca. M. </a:t>
            </a:r>
            <a:r>
              <a:rPr lang="en-CA" sz="2000" dirty="0" err="1"/>
              <a:t>haemobos</a:t>
            </a:r>
            <a:r>
              <a:rPr lang="en-CA" sz="2000" dirty="0"/>
              <a:t>’ is maintained </a:t>
            </a:r>
            <a:r>
              <a:rPr lang="en-CA" sz="2000" dirty="0" err="1"/>
              <a:t>transovarially</a:t>
            </a:r>
            <a:r>
              <a:rPr lang="en-CA" sz="2000" dirty="0"/>
              <a:t> and </a:t>
            </a:r>
            <a:r>
              <a:rPr lang="en-CA" sz="2000" dirty="0" err="1"/>
              <a:t>transstadially</a:t>
            </a:r>
            <a:r>
              <a:rPr lang="en-CA" sz="2000" dirty="0"/>
              <a:t> in ticks</a:t>
            </a:r>
          </a:p>
          <a:p>
            <a:pPr lvl="1"/>
            <a:r>
              <a:rPr lang="en-CA" sz="2000" dirty="0"/>
              <a:t>Cattle may be exposed continuously</a:t>
            </a:r>
            <a:endParaRPr lang="en-CA" sz="2400" dirty="0">
              <a:ea typeface="Calibri"/>
              <a:cs typeface="Calibri"/>
            </a:endParaRPr>
          </a:p>
          <a:p>
            <a:pPr marL="0" lvl="0" indent="0">
              <a:buNone/>
            </a:pPr>
            <a:r>
              <a:rPr lang="en-CA" sz="2400" dirty="0">
                <a:ea typeface="Calibri"/>
                <a:cs typeface="Calibri"/>
              </a:rPr>
              <a:t>New Website Now Live: </a:t>
            </a:r>
          </a:p>
          <a:p>
            <a:pPr marL="0" lvl="0" indent="0">
              <a:buNone/>
            </a:pPr>
            <a:endParaRPr lang="en-CA" sz="2400" dirty="0">
              <a:ea typeface="Calibri"/>
              <a:cs typeface="Calibri"/>
            </a:endParaRPr>
          </a:p>
          <a:p>
            <a:pPr lvl="0"/>
            <a:endParaRPr lang="en-CA" sz="1800" dirty="0">
              <a:ea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342E1C-268D-8F78-7FFB-22EA48BF91FA}"/>
              </a:ext>
            </a:extLst>
          </p:cNvPr>
          <p:cNvSpPr/>
          <p:nvPr/>
        </p:nvSpPr>
        <p:spPr>
          <a:xfrm>
            <a:off x="6881810" y="3513133"/>
            <a:ext cx="12191996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488294-73D6-71DC-92FD-797068AC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751" y="1602861"/>
            <a:ext cx="4397071" cy="45688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395911-072A-B8C0-D0EA-8A7E091FB15A}"/>
              </a:ext>
            </a:extLst>
          </p:cNvPr>
          <p:cNvSpPr txBox="1"/>
          <p:nvPr/>
        </p:nvSpPr>
        <p:spPr>
          <a:xfrm>
            <a:off x="754647" y="5476180"/>
            <a:ext cx="4577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5"/>
              </a:rPr>
              <a:t>Haemaphysalis longicornis and Theileria | Exotic and Invasive Vector and Vector-borne Disease</a:t>
            </a:r>
            <a:endParaRPr lang="en-CA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E5F8B7-17C5-4970-D10D-8E50D077E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323" y="910742"/>
            <a:ext cx="4429178" cy="3291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5DE2E3-4200-221B-413D-9FC368D517E5}"/>
              </a:ext>
            </a:extLst>
          </p:cNvPr>
          <p:cNvSpPr txBox="1"/>
          <p:nvPr/>
        </p:nvSpPr>
        <p:spPr>
          <a:xfrm>
            <a:off x="9722293" y="956530"/>
            <a:ext cx="41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Red = established</a:t>
            </a:r>
          </a:p>
          <a:p>
            <a:r>
              <a:rPr lang="en-CA" b="1" dirty="0"/>
              <a:t>Orange = reported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672C-FB56-5315-0C81-A737437E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69E9-DAAE-20F5-33CD-72474DE709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17" y="-176275"/>
            <a:ext cx="8193391" cy="1424620"/>
          </a:xfrm>
        </p:spPr>
        <p:txBody>
          <a:bodyPr/>
          <a:lstStyle/>
          <a:p>
            <a:pPr lvl="0"/>
            <a:r>
              <a:rPr lang="en-US" sz="3200" dirty="0"/>
              <a:t>Asian Longhorn Tick and Theileriosis in the USA</a:t>
            </a:r>
            <a:endParaRPr lang="en-CA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C12CE-1C75-8738-32DC-E245F722A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0498" y="910742"/>
            <a:ext cx="6475021" cy="6064373"/>
          </a:xfrm>
        </p:spPr>
        <p:txBody>
          <a:bodyPr/>
          <a:lstStyle/>
          <a:p>
            <a:pPr lvl="0"/>
            <a:r>
              <a:rPr lang="en-CA" sz="2400" dirty="0"/>
              <a:t>Map is not comprehensive but gives an overview</a:t>
            </a:r>
          </a:p>
          <a:p>
            <a:pPr lvl="1"/>
            <a:r>
              <a:rPr lang="en-CA" sz="2000" dirty="0"/>
              <a:t>From voluntary data/submissions </a:t>
            </a:r>
          </a:p>
          <a:p>
            <a:pPr lvl="1"/>
            <a:r>
              <a:rPr lang="en-CA" sz="2000" dirty="0"/>
              <a:t>Some states with lots of Theileria not submitting data</a:t>
            </a:r>
          </a:p>
          <a:p>
            <a:r>
              <a:rPr lang="en-CA" sz="2400" dirty="0"/>
              <a:t>22 states are positive for </a:t>
            </a:r>
            <a:r>
              <a:rPr lang="en-CA" sz="2400" i="1" dirty="0"/>
              <a:t>T. orientalis, </a:t>
            </a:r>
            <a:r>
              <a:rPr lang="en-CA" sz="2400" dirty="0"/>
              <a:t>reports of cattle with Theileria moving around (some states have a prevalence of &gt;75% positive)</a:t>
            </a:r>
          </a:p>
          <a:p>
            <a:r>
              <a:rPr lang="en-CA" sz="2400" dirty="0"/>
              <a:t>In </a:t>
            </a:r>
            <a:r>
              <a:rPr lang="en-CA" sz="2400" dirty="0">
                <a:hlinkClick r:id="rId3"/>
              </a:rPr>
              <a:t>Missouri</a:t>
            </a:r>
            <a:r>
              <a:rPr lang="en-CA" sz="2400" dirty="0"/>
              <a:t>, </a:t>
            </a:r>
            <a:r>
              <a:rPr lang="en-CA" sz="2400" i="1" dirty="0"/>
              <a:t>T. </a:t>
            </a:r>
            <a:r>
              <a:rPr lang="en-CA" sz="2400" i="1" dirty="0" err="1"/>
              <a:t>orientalis</a:t>
            </a:r>
            <a:r>
              <a:rPr lang="en-CA" sz="2400" dirty="0"/>
              <a:t> has now been reported in 60 counties, moving westwards throughout the state</a:t>
            </a:r>
            <a:endParaRPr lang="en-CA" sz="1800" dirty="0">
              <a:ea typeface="Calibri"/>
              <a:cs typeface="Calibri"/>
            </a:endParaRPr>
          </a:p>
          <a:p>
            <a:pPr marL="0" lvl="0" indent="0">
              <a:buNone/>
            </a:pPr>
            <a:r>
              <a:rPr lang="en-CA" sz="1800" b="1" dirty="0">
                <a:ea typeface="Calibri"/>
                <a:cs typeface="Calibri"/>
                <a:hlinkClick r:id="rId4"/>
              </a:rPr>
              <a:t>Case Report: Retrospective discovery of Theileria orientalis Ikeda in Haemaphysalis longicornis Neumann ticks on a cow-calf farm in Tennessee (US)</a:t>
            </a:r>
            <a:endParaRPr lang="en-CA" sz="1800" b="1" dirty="0">
              <a:ea typeface="Calibri"/>
              <a:cs typeface="Calibri"/>
            </a:endParaRPr>
          </a:p>
          <a:p>
            <a:pPr lvl="0"/>
            <a:r>
              <a:rPr lang="en-CA" sz="2000" dirty="0"/>
              <a:t>Detection of </a:t>
            </a:r>
            <a:r>
              <a:rPr lang="en-CA" sz="2000" i="1" dirty="0"/>
              <a:t>T. </a:t>
            </a:r>
            <a:r>
              <a:rPr lang="en-CA" sz="2000" i="1" dirty="0" err="1"/>
              <a:t>orientalis</a:t>
            </a:r>
            <a:r>
              <a:rPr lang="en-CA" sz="2000" dirty="0"/>
              <a:t> Ikeda in nymphal </a:t>
            </a:r>
            <a:r>
              <a:rPr lang="en-CA" sz="2000" i="1" dirty="0"/>
              <a:t>ALHT </a:t>
            </a:r>
            <a:r>
              <a:rPr lang="en-CA" sz="2000" dirty="0"/>
              <a:t>collected from cattle, domestic cats, raccoons, and Virginia opossums</a:t>
            </a:r>
          </a:p>
          <a:p>
            <a:pPr lvl="0"/>
            <a:r>
              <a:rPr lang="en-CA" sz="2000" dirty="0"/>
              <a:t>Protozoan DNA was not found in the blood of these hosts</a:t>
            </a:r>
            <a:endParaRPr lang="en-CA" sz="1800" b="1" dirty="0">
              <a:ea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7326F0E-48F9-ACF7-F25C-058DC0102B4A}"/>
              </a:ext>
            </a:extLst>
          </p:cNvPr>
          <p:cNvSpPr/>
          <p:nvPr/>
        </p:nvSpPr>
        <p:spPr>
          <a:xfrm>
            <a:off x="6881810" y="3513133"/>
            <a:ext cx="12191996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9725-F146-C153-383F-D5437D30377B}"/>
              </a:ext>
            </a:extLst>
          </p:cNvPr>
          <p:cNvSpPr txBox="1"/>
          <p:nvPr/>
        </p:nvSpPr>
        <p:spPr>
          <a:xfrm rot="10800000" flipV="1">
            <a:off x="7410615" y="5534291"/>
            <a:ext cx="4029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5"/>
              </a:rPr>
              <a:t>Haemaphysalis longicornis and Theileria | Exotic and Invasive Vector and Vector-borne Disease</a:t>
            </a:r>
            <a:endParaRPr lang="en-CA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51FB2-CB72-D88C-CB69-E4AA5C28C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677" y="779228"/>
            <a:ext cx="4795361" cy="4619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84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D55F-DEFF-B31C-B618-53988B6F07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71213"/>
            <a:ext cx="10515600" cy="1325559"/>
          </a:xfrm>
        </p:spPr>
        <p:txBody>
          <a:bodyPr/>
          <a:lstStyle/>
          <a:p>
            <a:pPr lvl="0"/>
            <a:r>
              <a:rPr lang="en-CA"/>
              <a:t>Vesicular Stomatitis in Arizona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647EA5A-1641-7B9B-B997-AF5EDE7DE2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3" y="1445757"/>
            <a:ext cx="6095997" cy="5134925"/>
          </a:xfrm>
        </p:spPr>
        <p:txBody>
          <a:bodyPr/>
          <a:lstStyle/>
          <a:p>
            <a:pPr lvl="0"/>
            <a:r>
              <a:rPr lang="en-CA" sz="2000" dirty="0">
                <a:solidFill>
                  <a:srgbClr val="0070C0"/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USDA VSV Situation Report</a:t>
            </a:r>
            <a:endParaRPr lang="en-CA" sz="2000" dirty="0">
              <a:solidFill>
                <a:srgbClr val="0070C0"/>
              </a:solidFill>
              <a:ea typeface="Calibri"/>
              <a:cs typeface="Calibri"/>
            </a:endParaRPr>
          </a:p>
          <a:p>
            <a:pPr lvl="0"/>
            <a:r>
              <a:rPr lang="en-CA" sz="2000" dirty="0"/>
              <a:t>Began in Arizona in October 2025</a:t>
            </a:r>
            <a:endParaRPr lang="en-CA" dirty="0"/>
          </a:p>
          <a:p>
            <a:pPr lvl="0"/>
            <a:r>
              <a:rPr lang="en-CA" sz="2000" dirty="0"/>
              <a:t>New Jersey Strain virus</a:t>
            </a:r>
          </a:p>
          <a:p>
            <a:pPr lvl="0"/>
            <a:r>
              <a:rPr lang="en-CA" sz="2000" dirty="0"/>
              <a:t>13 premises affected across 6 counties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Cochise County (2 initial cases - 2 released)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Gila County (2 cases – 1 released)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Santa Cruz County (2 cases – 2 released 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Maricopa County (4 cases - 3 released)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Pinal County (1 case – 1 released)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Yavapai County (2 cases – quarantine)</a:t>
            </a:r>
            <a:endParaRPr lang="en-US" sz="1800" dirty="0">
              <a:ea typeface="Calibri"/>
              <a:cs typeface="Calibri"/>
            </a:endParaRPr>
          </a:p>
          <a:p>
            <a:pPr lvl="0"/>
            <a:r>
              <a:rPr lang="en-CA" sz="2000" dirty="0"/>
              <a:t>No recent livestock movements onto the index premises</a:t>
            </a:r>
          </a:p>
          <a:p>
            <a:pPr lvl="0"/>
            <a:r>
              <a:rPr lang="en-CA" sz="2000" dirty="0"/>
              <a:t>Suspect that vector movements across the border are the source of the outbreaks</a:t>
            </a:r>
            <a:endParaRPr lang="en-CA" sz="20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FE53-6C87-5CC0-4338-3586133E1304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ED9E52-BB8C-48C9-AB15-FF581230F06B}" type="slidenum">
              <a:rPr/>
              <a:t>5</a:t>
            </a:fld>
            <a:endParaRPr lang="fr-FR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44328-21E1-A282-FA0E-68545954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09" y="1445757"/>
            <a:ext cx="5884289" cy="4677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C8D97-08BE-AEF2-9969-0360C2620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013" y="762000"/>
            <a:ext cx="11595100" cy="52101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333333"/>
                </a:solidFill>
              </a:rPr>
              <a:t>Investigation status as of 2026-04-02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333333"/>
                </a:solidFill>
              </a:rPr>
              <a:t>Manitoba (June 9, 2025):</a:t>
            </a:r>
          </a:p>
          <a:p>
            <a:pPr>
              <a:defRPr/>
            </a:pPr>
            <a:r>
              <a:rPr lang="en-CA" sz="1600" dirty="0"/>
              <a:t>The CFIA reported bovine TB in a 7-year-old dairy cow originating from the Pembina Valley Region, Manitoba</a:t>
            </a:r>
          </a:p>
          <a:p>
            <a:pPr>
              <a:defRPr/>
            </a:pPr>
            <a:r>
              <a:rPr lang="en-CA" sz="1600" dirty="0"/>
              <a:t>1 Infected herd - depopulation completed, </a:t>
            </a:r>
          </a:p>
          <a:p>
            <a:pPr>
              <a:defRPr/>
            </a:pPr>
            <a:r>
              <a:rPr lang="en-CA" sz="1600" dirty="0"/>
              <a:t>Strain found in the infected herd is not a close match to any strain previously reported in livestock or wildlife in North America</a:t>
            </a:r>
          </a:p>
          <a:p>
            <a:pPr>
              <a:defRPr/>
            </a:pPr>
            <a:r>
              <a:rPr lang="en-CA" sz="1600" b="1" dirty="0">
                <a:solidFill>
                  <a:srgbClr val="333333"/>
                </a:solidFill>
              </a:rPr>
              <a:t>66 trace-out herds </a:t>
            </a:r>
            <a:r>
              <a:rPr lang="en-CA" sz="1600" dirty="0">
                <a:solidFill>
                  <a:srgbClr val="333333"/>
                </a:solidFill>
              </a:rPr>
              <a:t>identified with </a:t>
            </a:r>
            <a:r>
              <a:rPr lang="en-CA" sz="1600" b="1" dirty="0">
                <a:solidFill>
                  <a:srgbClr val="333333"/>
                </a:solidFill>
              </a:rPr>
              <a:t>59 herds </a:t>
            </a:r>
            <a:r>
              <a:rPr lang="en-CA" sz="1600" dirty="0">
                <a:solidFill>
                  <a:srgbClr val="333333"/>
                </a:solidFill>
              </a:rPr>
              <a:t>released from quarantine or no quarantine required; </a:t>
            </a:r>
            <a:r>
              <a:rPr lang="en-CA" sz="1600" b="1" dirty="0">
                <a:solidFill>
                  <a:srgbClr val="333333"/>
                </a:solidFill>
              </a:rPr>
              <a:t>6 trace-in herds </a:t>
            </a:r>
            <a:r>
              <a:rPr lang="en-CA" sz="1600" dirty="0">
                <a:solidFill>
                  <a:srgbClr val="333333"/>
                </a:solidFill>
              </a:rPr>
              <a:t>identified and released from quarantine or no quarantine required; </a:t>
            </a:r>
            <a:r>
              <a:rPr lang="en-CA" sz="1600" b="1" dirty="0">
                <a:solidFill>
                  <a:srgbClr val="333333"/>
                </a:solidFill>
              </a:rPr>
              <a:t>6 proximity herds </a:t>
            </a:r>
            <a:r>
              <a:rPr lang="en-CA" sz="1600" dirty="0">
                <a:solidFill>
                  <a:srgbClr val="333333"/>
                </a:solidFill>
              </a:rPr>
              <a:t>identified with </a:t>
            </a:r>
            <a:r>
              <a:rPr lang="en-CA" sz="1600" b="1" dirty="0">
                <a:solidFill>
                  <a:srgbClr val="333333"/>
                </a:solidFill>
              </a:rPr>
              <a:t>4 herds</a:t>
            </a:r>
            <a:r>
              <a:rPr lang="en-CA" sz="1600" dirty="0">
                <a:solidFill>
                  <a:srgbClr val="333333"/>
                </a:solidFill>
              </a:rPr>
              <a:t> released from quarantine or no quarantine require</a:t>
            </a:r>
          </a:p>
          <a:p>
            <a:pPr>
              <a:defRPr/>
            </a:pPr>
            <a:r>
              <a:rPr lang="en-CA" sz="1600" dirty="0">
                <a:solidFill>
                  <a:srgbClr val="333333"/>
                </a:solidFill>
              </a:rPr>
              <a:t>CFIA continues to identify lifeline, trace-out, and contact herds and prepare for testing</a:t>
            </a:r>
            <a:endParaRPr lang="en-US" sz="1800" dirty="0">
              <a:solidFill>
                <a:srgbClr val="333333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333333"/>
                </a:solidFill>
              </a:rPr>
              <a:t>Saskatchewan (November 29, 2024):</a:t>
            </a:r>
          </a:p>
          <a:p>
            <a:pPr>
              <a:defRPr/>
            </a:pPr>
            <a:r>
              <a:rPr lang="en-US" sz="1600" dirty="0">
                <a:solidFill>
                  <a:srgbClr val="333333"/>
                </a:solidFill>
              </a:rPr>
              <a:t>The CFIA reported bovine TB in </a:t>
            </a:r>
            <a:r>
              <a:rPr lang="en-CA" sz="1600" dirty="0">
                <a:solidFill>
                  <a:srgbClr val="333333"/>
                </a:solidFill>
              </a:rPr>
              <a:t>a 6-year-old cow originating from Saskatchewan that was slaughtered at a federally registered abattoir in Alberta</a:t>
            </a:r>
          </a:p>
          <a:p>
            <a:pPr>
              <a:defRPr/>
            </a:pPr>
            <a:r>
              <a:rPr lang="en-CA" sz="1600" dirty="0">
                <a:solidFill>
                  <a:srgbClr val="333333"/>
                </a:solidFill>
              </a:rPr>
              <a:t>1 Infected herd - humanely depopulated with 27 cases of bovine TB to date, cleaning/disinfection underway</a:t>
            </a:r>
          </a:p>
          <a:p>
            <a:pPr>
              <a:defRPr/>
            </a:pPr>
            <a:r>
              <a:rPr lang="en-CA" sz="1600" dirty="0">
                <a:solidFill>
                  <a:srgbClr val="333333"/>
                </a:solidFill>
              </a:rPr>
              <a:t>Strain found in the infected herd is not a close match to any strain previously reported in livestock or wildlife in North America</a:t>
            </a:r>
            <a:endParaRPr lang="en-US" sz="1600" dirty="0">
              <a:solidFill>
                <a:srgbClr val="333333"/>
              </a:solidFill>
            </a:endParaRPr>
          </a:p>
          <a:p>
            <a:pPr>
              <a:defRPr/>
            </a:pPr>
            <a:r>
              <a:rPr lang="en-CA" sz="1600" dirty="0">
                <a:solidFill>
                  <a:srgbClr val="333333"/>
                </a:solidFill>
              </a:rPr>
              <a:t>7 lifeline herds identified with 6 herds released from quarantine; </a:t>
            </a:r>
            <a:r>
              <a:rPr lang="en-CA" sz="1600" b="1" dirty="0">
                <a:solidFill>
                  <a:srgbClr val="333333"/>
                </a:solidFill>
              </a:rPr>
              <a:t>128</a:t>
            </a:r>
            <a:r>
              <a:rPr lang="en-CA" sz="1600" dirty="0">
                <a:solidFill>
                  <a:srgbClr val="333333"/>
                </a:solidFill>
              </a:rPr>
              <a:t> </a:t>
            </a:r>
            <a:r>
              <a:rPr lang="en-CA" sz="1600" b="1" dirty="0">
                <a:solidFill>
                  <a:srgbClr val="333333"/>
                </a:solidFill>
              </a:rPr>
              <a:t>trace-out herds </a:t>
            </a:r>
            <a:r>
              <a:rPr lang="en-CA" sz="1600" dirty="0">
                <a:solidFill>
                  <a:srgbClr val="333333"/>
                </a:solidFill>
              </a:rPr>
              <a:t>identified with </a:t>
            </a:r>
            <a:r>
              <a:rPr lang="en-CA" sz="1600" b="1" dirty="0">
                <a:solidFill>
                  <a:srgbClr val="333333"/>
                </a:solidFill>
              </a:rPr>
              <a:t>127 herds </a:t>
            </a:r>
            <a:r>
              <a:rPr lang="en-CA" sz="1600" dirty="0">
                <a:solidFill>
                  <a:srgbClr val="333333"/>
                </a:solidFill>
              </a:rPr>
              <a:t>released from quarantine or no quarantine required; </a:t>
            </a:r>
            <a:r>
              <a:rPr lang="en-CA" sz="1600" b="1" dirty="0">
                <a:solidFill>
                  <a:srgbClr val="333333"/>
                </a:solidFill>
              </a:rPr>
              <a:t>CFIA applying for modified trace in period </a:t>
            </a:r>
            <a:r>
              <a:rPr lang="en-CA" sz="1600" dirty="0">
                <a:solidFill>
                  <a:srgbClr val="333333"/>
                </a:solidFill>
              </a:rPr>
              <a:t>- </a:t>
            </a:r>
            <a:r>
              <a:rPr lang="en-CA" sz="1600" b="1" dirty="0">
                <a:solidFill>
                  <a:srgbClr val="333333"/>
                </a:solidFill>
              </a:rPr>
              <a:t>14 trace-in herds</a:t>
            </a:r>
            <a:r>
              <a:rPr lang="en-CA" sz="1600" dirty="0">
                <a:solidFill>
                  <a:srgbClr val="333333"/>
                </a:solidFill>
              </a:rPr>
              <a:t> identified with </a:t>
            </a:r>
            <a:r>
              <a:rPr lang="en-CA" sz="1600" b="1" dirty="0">
                <a:solidFill>
                  <a:srgbClr val="333333"/>
                </a:solidFill>
              </a:rPr>
              <a:t>10 herds </a:t>
            </a:r>
            <a:r>
              <a:rPr lang="en-CA" sz="1600" dirty="0">
                <a:solidFill>
                  <a:srgbClr val="333333"/>
                </a:solidFill>
              </a:rPr>
              <a:t>released from quarantine or no quarantine required; 1 contact herd identified and released from quarantine or no quarantine required; 13 proximity herds identified with </a:t>
            </a:r>
            <a:r>
              <a:rPr lang="en-CA" sz="1600" b="1" dirty="0">
                <a:solidFill>
                  <a:srgbClr val="333333"/>
                </a:solidFill>
              </a:rPr>
              <a:t>9 herds </a:t>
            </a:r>
            <a:r>
              <a:rPr lang="en-CA" sz="1600" dirty="0">
                <a:solidFill>
                  <a:srgbClr val="333333"/>
                </a:solidFill>
              </a:rPr>
              <a:t>released from quarantine or no quarantine required</a:t>
            </a:r>
          </a:p>
          <a:p>
            <a:pPr>
              <a:defRPr/>
            </a:pPr>
            <a:r>
              <a:rPr lang="en-CA" sz="1600" dirty="0">
                <a:solidFill>
                  <a:srgbClr val="333333"/>
                </a:solidFill>
              </a:rPr>
              <a:t>CFIA continues to identify contact herds and prepare for testing</a:t>
            </a:r>
          </a:p>
          <a:p>
            <a:pPr>
              <a:defRPr/>
            </a:pPr>
            <a:endParaRPr lang="en-CA" sz="1600" dirty="0">
              <a:solidFill>
                <a:srgbClr val="333333"/>
              </a:solidFill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D2BA1C1F-E4FA-447B-0779-1C6A0D2EDE55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FF2A5F9-08DD-41C7-B24B-4147F860A131}" type="slidenum">
              <a:rPr lang="en-US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47618224-CEE3-3E47-4012-F6195AC6A968}"/>
              </a:ext>
            </a:extLst>
          </p:cNvPr>
          <p:cNvSpPr txBox="1">
            <a:spLocks/>
          </p:cNvSpPr>
          <p:nvPr/>
        </p:nvSpPr>
        <p:spPr bwMode="auto">
          <a:xfrm>
            <a:off x="171450" y="-14763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/>
              <a:t>Bovine Tuberculosis in Canada</a:t>
            </a:r>
            <a:endParaRPr lang="en-CA" altLang="en-US" sz="4000" b="1" dirty="0"/>
          </a:p>
        </p:txBody>
      </p:sp>
      <p:sp>
        <p:nvSpPr>
          <p:cNvPr id="22533" name="TextBox 6">
            <a:extLst>
              <a:ext uri="{FF2B5EF4-FFF2-40B4-BE49-F238E27FC236}">
                <a16:creationId xmlns:a16="http://schemas.microsoft.com/office/drawing/2014/main" id="{644A5628-95DF-4175-2D31-A5656786E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860" y="6255026"/>
            <a:ext cx="610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800" b="1" dirty="0">
                <a:hlinkClick r:id="rId3"/>
              </a:rPr>
              <a:t>Bovine tuberculosis investigations - inspection.canada.ca</a:t>
            </a:r>
            <a:endParaRPr lang="en-CA" altLang="en-US" sz="1800" b="1" dirty="0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0F49-D55C-1D58-5D15-F7751340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CA" dirty="0"/>
              <a:t>Bovine Tuberculosis in the United States</a:t>
            </a:r>
          </a:p>
        </p:txBody>
      </p:sp>
      <p:sp>
        <p:nvSpPr>
          <p:cNvPr id="24579" name="Text Placeholder 2">
            <a:extLst>
              <a:ext uri="{FF2B5EF4-FFF2-40B4-BE49-F238E27FC236}">
                <a16:creationId xmlns:a16="http://schemas.microsoft.com/office/drawing/2014/main" id="{833C5803-FAE4-918B-145B-2DBBE9A877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9" y="1127125"/>
            <a:ext cx="6026328" cy="4014788"/>
          </a:xfrm>
        </p:spPr>
        <p:txBody>
          <a:bodyPr/>
          <a:lstStyle/>
          <a:p>
            <a:r>
              <a:rPr lang="en-CA" altLang="en-US" dirty="0"/>
              <a:t>Michigan has reported cases of </a:t>
            </a:r>
            <a:r>
              <a:rPr lang="en-CA" altLang="en-US" dirty="0" err="1"/>
              <a:t>bTB</a:t>
            </a:r>
            <a:r>
              <a:rPr lang="en-CA" altLang="en-US" dirty="0"/>
              <a:t> in:</a:t>
            </a:r>
          </a:p>
          <a:p>
            <a:pPr lvl="1"/>
            <a:r>
              <a:rPr lang="en-CA" dirty="0"/>
              <a:t>a dairy herd in </a:t>
            </a:r>
            <a:r>
              <a:rPr lang="en-CA" dirty="0">
                <a:hlinkClick r:id="rId3"/>
              </a:rPr>
              <a:t>Charlevoix County</a:t>
            </a:r>
            <a:r>
              <a:rPr lang="en-CA" dirty="0"/>
              <a:t>, located west of Michigan’s MAZ</a:t>
            </a:r>
          </a:p>
          <a:p>
            <a:pPr lvl="1"/>
            <a:r>
              <a:rPr lang="en-CA" dirty="0"/>
              <a:t>two cattle herds from </a:t>
            </a:r>
            <a:r>
              <a:rPr lang="en-CA" dirty="0">
                <a:hlinkClick r:id="rId4"/>
              </a:rPr>
              <a:t>Alpena</a:t>
            </a:r>
            <a:r>
              <a:rPr lang="en-CA" dirty="0"/>
              <a:t> (MAZ) and </a:t>
            </a:r>
            <a:r>
              <a:rPr lang="en-CA" dirty="0">
                <a:hlinkClick r:id="rId4"/>
              </a:rPr>
              <a:t>Presque Isle </a:t>
            </a:r>
            <a:r>
              <a:rPr lang="en-CA" dirty="0"/>
              <a:t>(north of MAZ) counties</a:t>
            </a:r>
          </a:p>
          <a:p>
            <a:pPr lvl="2"/>
            <a:r>
              <a:rPr lang="en-CA" dirty="0"/>
              <a:t>detected during the annual whole-herd surveillance tests for each herd</a:t>
            </a:r>
          </a:p>
          <a:p>
            <a:pPr lvl="2"/>
            <a:r>
              <a:rPr lang="en-CA" dirty="0"/>
              <a:t>in areas where bovine TB is known to be present in the free-ranging white-tailed deer population</a:t>
            </a:r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endParaRPr lang="en-CA" dirty="0"/>
          </a:p>
          <a:p>
            <a:pPr marL="457200" lvl="1" indent="0">
              <a:buNone/>
            </a:pPr>
            <a:endParaRPr lang="en-CA" altLang="en-US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1513F535-68D3-2AF2-5A69-64F93C7C832C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684AF94-DAD1-4DF4-9D38-DC532D29507A}" type="slidenum">
              <a:rPr lang="en-US" altLang="en-US" smtClean="0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4C921E7C-55E6-7660-8EC2-9B44891A4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35" y="1027113"/>
            <a:ext cx="449274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>
            <a:extLst>
              <a:ext uri="{FF2B5EF4-FFF2-40B4-BE49-F238E27FC236}">
                <a16:creationId xmlns:a16="http://schemas.microsoft.com/office/drawing/2014/main" id="{91231DAA-617A-B979-BECC-0CF2CCE60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935" y="6284913"/>
            <a:ext cx="609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A" altLang="en-US" dirty="0">
                <a:hlinkClick r:id="rId6"/>
              </a:rPr>
              <a:t>MDARD - Bovine Tuberculosis</a:t>
            </a:r>
            <a:endParaRPr lang="en-CA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CB874D-B270-E2E7-E477-238FEC5F4CDD}"/>
              </a:ext>
            </a:extLst>
          </p:cNvPr>
          <p:cNvSpPr/>
          <p:nvPr/>
        </p:nvSpPr>
        <p:spPr>
          <a:xfrm>
            <a:off x="10107773" y="3469700"/>
            <a:ext cx="407827" cy="369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FD6EF2-9B09-BD45-4736-CE53ECD7C4AE}"/>
              </a:ext>
            </a:extLst>
          </p:cNvPr>
          <p:cNvSpPr/>
          <p:nvPr/>
        </p:nvSpPr>
        <p:spPr>
          <a:xfrm>
            <a:off x="9518391" y="3585944"/>
            <a:ext cx="407827" cy="2769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4D9AFB-8736-5878-0438-C17800A459E5}"/>
              </a:ext>
            </a:extLst>
          </p:cNvPr>
          <p:cNvSpPr/>
          <p:nvPr/>
        </p:nvSpPr>
        <p:spPr>
          <a:xfrm>
            <a:off x="10267397" y="3677985"/>
            <a:ext cx="407827" cy="369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6F6E-9B62-B951-1646-698BA1B05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642" y="0"/>
            <a:ext cx="10515600" cy="1175653"/>
          </a:xfrm>
        </p:spPr>
        <p:txBody>
          <a:bodyPr/>
          <a:lstStyle/>
          <a:p>
            <a:pPr lvl="0"/>
            <a:r>
              <a:rPr lang="en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World Screwworm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CE18370-00D0-235A-4A74-605D45E253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843" y="1072427"/>
            <a:ext cx="7769601" cy="5649053"/>
          </a:xfrm>
        </p:spPr>
        <p:txBody>
          <a:bodyPr/>
          <a:lstStyle/>
          <a:p>
            <a:pPr lvl="0"/>
            <a:r>
              <a:rPr lang="en-US" sz="2400" dirty="0">
                <a:ea typeface="Calibri"/>
                <a:cs typeface="Calibri"/>
              </a:rPr>
              <a:t>Mexico’s </a:t>
            </a:r>
            <a:r>
              <a:rPr lang="en-US" sz="2400" dirty="0">
                <a:solidFill>
                  <a:srgbClr val="0070C0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interactive dashboard</a:t>
            </a:r>
            <a:r>
              <a:rPr lang="en-US" sz="2400" dirty="0">
                <a:solidFill>
                  <a:srgbClr val="0070C0"/>
                </a:solidFill>
                <a:ea typeface="Calibri"/>
                <a:cs typeface="Calibri"/>
              </a:rPr>
              <a:t> </a:t>
            </a:r>
            <a:r>
              <a:rPr lang="en-US" sz="2400" dirty="0">
                <a:ea typeface="Calibri"/>
                <a:cs typeface="Calibri"/>
              </a:rPr>
              <a:t>displays 1,236 active cases of NWS in animals (19,744 cumulative)</a:t>
            </a:r>
          </a:p>
          <a:p>
            <a:pPr lvl="0"/>
            <a:r>
              <a:rPr lang="en-US" sz="2400" dirty="0">
                <a:ea typeface="Calibri"/>
                <a:cs typeface="Calibri"/>
              </a:rPr>
              <a:t>NWS continues to spread northwest throughout the country</a:t>
            </a:r>
          </a:p>
          <a:p>
            <a:pPr lvl="0"/>
            <a:r>
              <a:rPr lang="en-US" sz="2400" dirty="0">
                <a:ea typeface="Calibri"/>
                <a:cs typeface="Calibri"/>
              </a:rPr>
              <a:t>Mexico – 3,234 (~16.4%) cases in dogs, 86 cases in cats,</a:t>
            </a:r>
          </a:p>
          <a:p>
            <a:pPr lvl="1"/>
            <a:r>
              <a:rPr lang="en-US" sz="2000" dirty="0">
                <a:ea typeface="Calibri"/>
                <a:cs typeface="Calibri"/>
              </a:rPr>
              <a:t>Cases also reported in wildlife (</a:t>
            </a:r>
            <a:r>
              <a:rPr lang="en-US" sz="2000" dirty="0">
                <a:ea typeface="Calibri"/>
                <a:cs typeface="Calibri"/>
                <a:hlinkClick r:id="rId5"/>
              </a:rPr>
              <a:t>red deer</a:t>
            </a:r>
            <a:r>
              <a:rPr lang="en-US" sz="2000" dirty="0">
                <a:ea typeface="Calibri"/>
                <a:cs typeface="Calibri"/>
              </a:rPr>
              <a:t>, howler monkey)</a:t>
            </a:r>
          </a:p>
          <a:p>
            <a:pPr lvl="0"/>
            <a:r>
              <a:rPr lang="en-US" sz="2400" dirty="0"/>
              <a:t>Mexico human cases now 204 (primarily in Chiapas)</a:t>
            </a:r>
          </a:p>
          <a:p>
            <a:pPr lvl="0"/>
            <a:r>
              <a:rPr lang="en-US" sz="2400" dirty="0">
                <a:hlinkClick r:id="rId6"/>
              </a:rPr>
              <a:t>Honduras</a:t>
            </a:r>
            <a:r>
              <a:rPr lang="en-US" sz="2400" dirty="0"/>
              <a:t> reported 76 NWS human cases for 2026 </a:t>
            </a:r>
          </a:p>
          <a:p>
            <a:pPr lvl="0"/>
            <a:r>
              <a:rPr lang="en-US" sz="2400" dirty="0"/>
              <a:t>USA - Florida reported NWS in a horse imported from Argentina</a:t>
            </a:r>
          </a:p>
          <a:p>
            <a:pPr lvl="0"/>
            <a:r>
              <a:rPr lang="en-US" sz="2400" dirty="0"/>
              <a:t>February - Sterile fly dispersal facility completed in </a:t>
            </a:r>
            <a:r>
              <a:rPr lang="en-US" sz="2400" dirty="0">
                <a:hlinkClick r:id="rId7"/>
              </a:rPr>
              <a:t>Texas</a:t>
            </a:r>
            <a:r>
              <a:rPr lang="en-US" sz="2400" dirty="0"/>
              <a:t>, dispersal shifted northwards</a:t>
            </a:r>
          </a:p>
          <a:p>
            <a:pPr lvl="0"/>
            <a:r>
              <a:rPr lang="en-US" sz="2400" dirty="0"/>
              <a:t>USA/Mexico border remains closed – recent discussions about limited “reopening strategy”</a:t>
            </a:r>
          </a:p>
          <a:p>
            <a:pPr marL="0" lvl="0" indent="0">
              <a:buNone/>
            </a:pPr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34B620E-9522-ADC8-7FF8-65848EB893BD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791080-2F6E-4F23-A132-60978EA6C5F6}" type="slidenum">
              <a:rPr/>
              <a:t>8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AF098B-4F03-BEE2-840D-890B4DADE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644" y="0"/>
            <a:ext cx="4097352" cy="3377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303E7-8E22-802B-385D-47A962F6B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4644" y="3429000"/>
            <a:ext cx="4097356" cy="34000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5439D1-AB74-71E6-56C8-89DC00200B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479" y="75044"/>
            <a:ext cx="3933584" cy="1325559"/>
          </a:xfrm>
        </p:spPr>
        <p:txBody>
          <a:bodyPr/>
          <a:lstStyle/>
          <a:p>
            <a:pPr lvl="0"/>
            <a:r>
              <a:rPr lang="en-CA"/>
              <a:t>New World Screwworm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C9DED08-27BE-2AD8-9C4E-C59F28A3FAC8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AE46BD-6D88-4349-AA5B-D5BF2A09BC96}" type="slidenum">
              <a:rPr/>
              <a:t>9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EECF039-5725-9B57-7233-5C662E3ECB4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162925" y="136520"/>
            <a:ext cx="9241436" cy="2059539"/>
          </a:xfrm>
        </p:spPr>
        <p:txBody>
          <a:bodyPr/>
          <a:lstStyle/>
          <a:p>
            <a:pPr marL="0" lvl="0" indent="0">
              <a:buNone/>
            </a:pPr>
            <a:r>
              <a:rPr lang="en-CA" b="1" dirty="0"/>
              <a:t>Previously - FDA Conditionally Approved Treatments</a:t>
            </a:r>
          </a:p>
          <a:p>
            <a:pPr lvl="1"/>
            <a:r>
              <a:rPr lang="en-CA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Credelio</a:t>
            </a:r>
            <a:r>
              <a:rPr lang="en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Quattro-CA1 </a:t>
            </a:r>
            <a:r>
              <a:rPr lang="en-CA" dirty="0"/>
              <a:t>(Elanco) chewable tablets for dogs</a:t>
            </a:r>
          </a:p>
          <a:p>
            <a:pPr lvl="1"/>
            <a:r>
              <a:rPr lang="en-CA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Exzolt</a:t>
            </a:r>
            <a:r>
              <a:rPr lang="en-CA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Cattle-CA1  </a:t>
            </a:r>
            <a:r>
              <a:rPr lang="en-CA" dirty="0"/>
              <a:t>(Merck) fluralaner topical solution for beef cattle </a:t>
            </a:r>
          </a:p>
          <a:p>
            <a:pPr lvl="1"/>
            <a:r>
              <a:rPr lang="en-CA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Dectomax-CA1</a:t>
            </a:r>
            <a:r>
              <a:rPr lang="en-CA" dirty="0">
                <a:solidFill>
                  <a:srgbClr val="0070C0"/>
                </a:solidFill>
              </a:rPr>
              <a:t> </a:t>
            </a:r>
            <a:r>
              <a:rPr lang="en-CA" dirty="0"/>
              <a:t>(Zoetis) injectable for cattle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7D17F21-2F3C-2D11-C8C0-2B76D7BEB295}"/>
              </a:ext>
            </a:extLst>
          </p:cNvPr>
          <p:cNvSpPr txBox="1">
            <a:spLocks/>
          </p:cNvSpPr>
          <p:nvPr/>
        </p:nvSpPr>
        <p:spPr bwMode="auto">
          <a:xfrm>
            <a:off x="533787" y="1889541"/>
            <a:ext cx="9531353" cy="219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CA" b="1" dirty="0"/>
              <a:t>Recent - FDA Emergency Use Authorizations</a:t>
            </a:r>
          </a:p>
          <a:p>
            <a:r>
              <a:rPr lang="en-CA" dirty="0" err="1">
                <a:hlinkClick r:id="rId6"/>
              </a:rPr>
              <a:t>Ivomec</a:t>
            </a:r>
            <a:r>
              <a:rPr lang="en-CA" dirty="0">
                <a:hlinkClick r:id="rId6"/>
              </a:rPr>
              <a:t> </a:t>
            </a:r>
            <a:r>
              <a:rPr lang="en-CA" dirty="0"/>
              <a:t>(10 mg/mL of ivermectin) injectable solution for cattle (excluding female dairy cows)</a:t>
            </a:r>
          </a:p>
          <a:p>
            <a:r>
              <a:rPr lang="en-CA" dirty="0">
                <a:hlinkClick r:id="rId7"/>
              </a:rPr>
              <a:t>NexGard </a:t>
            </a:r>
            <a:r>
              <a:rPr lang="en-CA" dirty="0"/>
              <a:t>(afoxolaner) chewable tablets for the treatment of NWS in dogs &amp; NexGard COMBO (</a:t>
            </a:r>
            <a:r>
              <a:rPr lang="en-CA" dirty="0" err="1"/>
              <a:t>esafoxolaner</a:t>
            </a:r>
            <a:r>
              <a:rPr lang="en-CA" dirty="0"/>
              <a:t>, eprinomectin, and praziquantel topical solution) for NWS in cats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20B34-F342-5434-7CA7-86CB2AD7C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953" y="1458694"/>
            <a:ext cx="1678791" cy="2555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089C7B-1CF6-FCF5-7EFD-E83A3618EE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3574" y="4157568"/>
            <a:ext cx="2498426" cy="2198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1B6652-CD62-A130-5F36-FD40AF51AD7C}"/>
              </a:ext>
            </a:extLst>
          </p:cNvPr>
          <p:cNvSpPr txBox="1"/>
          <p:nvPr/>
        </p:nvSpPr>
        <p:spPr>
          <a:xfrm>
            <a:off x="533788" y="4601481"/>
            <a:ext cx="69163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hlinkClick r:id="rId10"/>
              </a:rPr>
              <a:t>F10 Antiseptic Wound Spray </a:t>
            </a:r>
            <a:r>
              <a:rPr lang="en-CA" sz="2800" dirty="0"/>
              <a:t>with Insecticide (benzalkonium chloride, polyhexanide, and cypermethrin topical solution) for the prevention and treatment of NWS</a:t>
            </a:r>
            <a:endParaRPr lang="en-CA" sz="28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BB2FFC-EA8C-76A3-C753-CD039D1112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259" y="4522697"/>
            <a:ext cx="1991677" cy="21987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EA13D8C747CE42B210262EB423AC51" ma:contentTypeVersion="15" ma:contentTypeDescription="Create a new document." ma:contentTypeScope="" ma:versionID="89a99309f50619cd2cb2bd943af489cc">
  <xsd:schema xmlns:xsd="http://www.w3.org/2001/XMLSchema" xmlns:xs="http://www.w3.org/2001/XMLSchema" xmlns:p="http://schemas.microsoft.com/office/2006/metadata/properties" xmlns:ns2="15b7ed99-b5df-4a34-ab63-5ec2159bb241" xmlns:ns3="894e992d-1f5f-43c5-970b-dde96d23e5c3" targetNamespace="http://schemas.microsoft.com/office/2006/metadata/properties" ma:root="true" ma:fieldsID="284bab10ff48d553330a69ccda6115c4" ns2:_="" ns3:_="">
    <xsd:import namespace="15b7ed99-b5df-4a34-ab63-5ec2159bb241"/>
    <xsd:import namespace="894e992d-1f5f-43c5-970b-dde96d23e5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7ed99-b5df-4a34-ab63-5ec2159bb2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2aa733-2270-4351-8ca3-f9ded615c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e992d-1f5f-43c5-970b-dde96d23e5c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8ed09ac-2159-45a7-87e0-5ac8721ea325}" ma:internalName="TaxCatchAll" ma:showField="CatchAllData" ma:web="894e992d-1f5f-43c5-970b-dde96d23e5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4e992d-1f5f-43c5-970b-dde96d23e5c3" xsi:nil="true"/>
    <lcf76f155ced4ddcb4097134ff3c332f xmlns="15b7ed99-b5df-4a34-ab63-5ec2159bb24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412385-2E1A-4DB2-92CF-823284E59B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b7ed99-b5df-4a34-ab63-5ec2159bb241"/>
    <ds:schemaRef ds:uri="894e992d-1f5f-43c5-970b-dde96d23e5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5178E8-FA80-4B74-A25B-178C05BCB84E}">
  <ds:schemaRefs>
    <ds:schemaRef ds:uri="http://schemas.microsoft.com/office/2006/metadata/properties"/>
    <ds:schemaRef ds:uri="http://schemas.microsoft.com/office/infopath/2007/PartnerControls"/>
    <ds:schemaRef ds:uri="894e992d-1f5f-43c5-970b-dde96d23e5c3"/>
    <ds:schemaRef ds:uri="15b7ed99-b5df-4a34-ab63-5ec2159bb241"/>
  </ds:schemaRefs>
</ds:datastoreItem>
</file>

<file path=customXml/itemProps3.xml><?xml version="1.0" encoding="utf-8"?>
<ds:datastoreItem xmlns:ds="http://schemas.openxmlformats.org/officeDocument/2006/customXml" ds:itemID="{30EF80E9-6CE9-4009-964A-77CE136857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37002</TotalTime>
  <Words>2536</Words>
  <Application>Microsoft Office PowerPoint</Application>
  <PresentationFormat>Widescreen</PresentationFormat>
  <Paragraphs>315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2_Office Theme</vt:lpstr>
      <vt:lpstr>Community for Emerging and Zoonotic Diseases Identifying emerging risks through collective intelligence</vt:lpstr>
      <vt:lpstr>Bovine Theileriosis in Canada</vt:lpstr>
      <vt:lpstr>Asian Longhorn Tick and Theileriosis in the USA</vt:lpstr>
      <vt:lpstr>Asian Longhorn Tick and Theileriosis in the USA</vt:lpstr>
      <vt:lpstr>Vesicular Stomatitis in Arizona</vt:lpstr>
      <vt:lpstr>PowerPoint Presentation</vt:lpstr>
      <vt:lpstr>Bovine Tuberculosis in the United States</vt:lpstr>
      <vt:lpstr>New World Screwworm</vt:lpstr>
      <vt:lpstr>New World Screwworm</vt:lpstr>
      <vt:lpstr>Lumpy Skin Disease in Europe &amp; Asia</vt:lpstr>
      <vt:lpstr>Bluetongue virus in Europe</vt:lpstr>
      <vt:lpstr>Foot and Mouth Disease – Hazard Trend</vt:lpstr>
      <vt:lpstr>FMD cases reported by FAO Empres-i (since January 1, 2026)</vt:lpstr>
      <vt:lpstr>FMD SAT-1 Spread</vt:lpstr>
      <vt:lpstr>FMD SAT-1 in Europe (Cyprus and Greece)</vt:lpstr>
      <vt:lpstr>FMD SAT-1 in Asia (Israel, Palestine, and China)</vt:lpstr>
      <vt:lpstr>Suspected FMD in Russia and Turkmenistan</vt:lpstr>
      <vt:lpstr>CEZD Ping:  FMD SAT-1 Spread</vt:lpstr>
      <vt:lpstr>FAO - Rapid risk assessment: FMD SAT-1</vt:lpstr>
      <vt:lpstr>HPAI in dairy cattle in the Netherlands</vt:lpstr>
      <vt:lpstr>Scientific Findings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CEZD Provincial Engagement Meetings</dc:title>
  <dc:creator>Osborn, Andrea</dc:creator>
  <cp:lastModifiedBy>Dukadzinac, Zana (CFIA/ACIA)</cp:lastModifiedBy>
  <cp:revision>692</cp:revision>
  <dcterms:created xsi:type="dcterms:W3CDTF">2020-02-07T23:34:08Z</dcterms:created>
  <dcterms:modified xsi:type="dcterms:W3CDTF">2026-04-14T18:34:01Z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0x0101001BEA13D8C747CE42B210262EB423AC51</vt:lpwstr>
  </property>
</Properties>
</file>