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401" r:id="rId3"/>
    <p:sldId id="399" r:id="rId4"/>
    <p:sldId id="274" r:id="rId5"/>
    <p:sldId id="402" r:id="rId6"/>
    <p:sldId id="403" r:id="rId7"/>
    <p:sldId id="40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2" autoAdjust="0"/>
    <p:restoredTop sz="81068" autoAdjust="0"/>
  </p:normalViewPr>
  <p:slideViewPr>
    <p:cSldViewPr snapToGrid="0">
      <p:cViewPr varScale="1">
        <p:scale>
          <a:sx n="60" d="100"/>
          <a:sy n="60" d="100"/>
        </p:scale>
        <p:origin x="328"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2024-07-02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23057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0518BC8-095C-7794-0A5E-9B5FE4A80E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2952A0E-5684-97FD-4516-144272C2ED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1C1D1F"/>
                </a:solidFill>
                <a:latin typeface="Nunito" pitchFamily="2" charset="0"/>
              </a:rPr>
              <a:t>Findings from this study are largely consistent with recent A(H5N1) studies in ferrets, as well as past reports of serious human illness resulting from this virus. These findings also suggest; however, that current A(H5N1) viruses would need to undergo genetic changes to spread more easily via respiratory droplets, which is reassuring. Efficient respiratory droplet spread, like what is seen with seasonal influenza viruses, is needed for sustained person-to-person spread to happen. These findings do not change CDC's immediate risk assessment for the general public who do not have animal exposures, which is low.</a:t>
            </a:r>
            <a:endParaRPr lang="en-CA" altLang="en-US" dirty="0"/>
          </a:p>
        </p:txBody>
      </p:sp>
      <p:sp>
        <p:nvSpPr>
          <p:cNvPr id="41988" name="Slide Number Placeholder 3">
            <a:extLst>
              <a:ext uri="{FF2B5EF4-FFF2-40B4-BE49-F238E27FC236}">
                <a16:creationId xmlns:a16="http://schemas.microsoft.com/office/drawing/2014/main" id="{F88D8277-2C70-735E-B00F-7875D142DF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D144CD-80CB-43AE-B888-B09219B60555}" type="slidenum">
              <a:rPr lang="en-CA" altLang="en-US" smtClean="0"/>
              <a:pPr/>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Squirrels, rabbits and mice are reservoirs</a:t>
            </a:r>
          </a:p>
          <a:p>
            <a:r>
              <a:rPr lang="en-US" dirty="0"/>
              <a:t>Dogs generally sub-clinically infected</a:t>
            </a:r>
          </a:p>
          <a:p>
            <a:r>
              <a:rPr lang="en-US" dirty="0"/>
              <a:t>Spread via cuts, scratches as well as vector borne (ticks, biting flies)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1390849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2024-07-02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dpi.com/1999-4915/16/6/93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bird-flu/spotlights/ferret-study-results.html?CDC_AAref_Val=https://www.cdc.gov/flu/avianflu/spotlights/2023-2024/ferret-study-results.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pq.qc.ca/zoonoses/tiques" TargetMode="External"/><Relationship Id="rId2" Type="http://schemas.openxmlformats.org/officeDocument/2006/relationships/hyperlink" Target="https://www.chch.com/21-confirmed-cases-of-lyme-disease-reported-throughout-ontario-in-may/"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ici.radio-canada.ca/rci/en/news/2083024/lyme-disease-might-be-more-common-but-this-tick-borne-disease-is-on-the-rise-in-canad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rtribune.com/tularemia-infection-surge-prompts-warning-especially-for-minnesota-cat-owners/600374959/" TargetMode="External"/><Relationship Id="rId7" Type="http://schemas.openxmlformats.org/officeDocument/2006/relationships/hyperlink" Target="https://www.ncbi.nlm.nih.gov/pmc/articles/PMC10732219/"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hyperlink" Target="https://health.wyo.gov/department-notes-unexpected-increase-in-tularemia-reports/" TargetMode="External"/><Relationship Id="rId4" Type="http://schemas.openxmlformats.org/officeDocument/2006/relationships/hyperlink" Target="https://midutahradio.com/news/local-news/wild-animals-test-positive-for-tularemia-disea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nlinelibrary.wiley.com/doi/10.1002/rmv.2542" TargetMode="External"/><Relationship Id="rId2" Type="http://schemas.openxmlformats.org/officeDocument/2006/relationships/hyperlink" Target="https://www.cdc.gov/mmwr/volumes/73/wr/mm7323a3.htm?s_cid=mm7323a3_w" TargetMode="External"/><Relationship Id="rId1" Type="http://schemas.openxmlformats.org/officeDocument/2006/relationships/slideLayout" Target="../slideLayouts/slideLayout5.xml"/><Relationship Id="rId6" Type="http://schemas.openxmlformats.org/officeDocument/2006/relationships/hyperlink" Target="https://wwwnc.cdc.gov/eid/article/30/5/22-1258_article" TargetMode="External"/><Relationship Id="rId5" Type="http://schemas.openxmlformats.org/officeDocument/2006/relationships/hyperlink" Target="https://onlinelibrary.wiley.com/doi/10.1111/zph.13122" TargetMode="External"/><Relationship Id="rId4" Type="http://schemas.openxmlformats.org/officeDocument/2006/relationships/hyperlink" Target="https://bnonews.com/index.php/2024/04/4-more-cats-test-positive-for-h5n1-bird-flu-in-the-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2076-2607/12/4/689" TargetMode="External"/><Relationship Id="rId2" Type="http://schemas.openxmlformats.org/officeDocument/2006/relationships/hyperlink" Target="https://pubmed.ncbi.nlm.nih.gov/38711480/" TargetMode="External"/><Relationship Id="rId1" Type="http://schemas.openxmlformats.org/officeDocument/2006/relationships/slideLayout" Target="../slideLayouts/slideLayout5.xml"/><Relationship Id="rId4" Type="http://schemas.openxmlformats.org/officeDocument/2006/relationships/hyperlink" Target="https://wwwnc.cdc.gov/eid/article/30/5/23-1563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Companion Animal Network Update</a:t>
            </a:r>
          </a:p>
          <a:p>
            <a:pPr eaLnBrk="1" hangingPunct="1"/>
            <a:r>
              <a:rPr lang="en-CA" altLang="en-US" dirty="0"/>
              <a:t>02 July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3395-0FD3-312B-59E8-DDD4A3AD81EA}"/>
              </a:ext>
            </a:extLst>
          </p:cNvPr>
          <p:cNvSpPr>
            <a:spLocks noGrp="1"/>
          </p:cNvSpPr>
          <p:nvPr>
            <p:ph type="title"/>
          </p:nvPr>
        </p:nvSpPr>
        <p:spPr/>
        <p:txBody>
          <a:bodyPr/>
          <a:lstStyle/>
          <a:p>
            <a:r>
              <a:rPr lang="en-US" sz="3200" dirty="0">
                <a:hlinkClick r:id="rId3"/>
              </a:rPr>
              <a:t>Viruses | Free Full-Text | Natural Infection with Highly Pathogenic Avian Influenza A/H5N1 Virus in Pet Ferrets (mdpi.com)</a:t>
            </a:r>
            <a:endParaRPr lang="en-CA" sz="3200" dirty="0"/>
          </a:p>
        </p:txBody>
      </p:sp>
      <p:sp>
        <p:nvSpPr>
          <p:cNvPr id="5" name="Text Placeholder 4">
            <a:extLst>
              <a:ext uri="{FF2B5EF4-FFF2-40B4-BE49-F238E27FC236}">
                <a16:creationId xmlns:a16="http://schemas.microsoft.com/office/drawing/2014/main" id="{BC59DBF1-5C56-3F30-F890-78BDDE6BDE62}"/>
              </a:ext>
            </a:extLst>
          </p:cNvPr>
          <p:cNvSpPr>
            <a:spLocks noGrp="1"/>
          </p:cNvSpPr>
          <p:nvPr>
            <p:ph sz="half" idx="1"/>
          </p:nvPr>
        </p:nvSpPr>
        <p:spPr>
          <a:xfrm>
            <a:off x="491613" y="2235199"/>
            <a:ext cx="5053781" cy="3941763"/>
          </a:xfrm>
        </p:spPr>
        <p:txBody>
          <a:bodyPr/>
          <a:lstStyle/>
          <a:p>
            <a:r>
              <a:rPr lang="en-CA" dirty="0"/>
              <a:t>Case from Poland</a:t>
            </a:r>
          </a:p>
          <a:p>
            <a:r>
              <a:rPr lang="en-CA" dirty="0"/>
              <a:t>Household with 5 ferrets</a:t>
            </a:r>
          </a:p>
          <a:p>
            <a:pPr lvl="1"/>
            <a:r>
              <a:rPr lang="en-CA" dirty="0"/>
              <a:t>3 juveniles (9 weeks) - sick</a:t>
            </a:r>
          </a:p>
          <a:p>
            <a:pPr lvl="1"/>
            <a:r>
              <a:rPr lang="en-CA" dirty="0"/>
              <a:t>Mother – clinically healthy</a:t>
            </a:r>
          </a:p>
          <a:p>
            <a:pPr lvl="1"/>
            <a:r>
              <a:rPr lang="en-CA" dirty="0"/>
              <a:t>One clinically healthy adult</a:t>
            </a:r>
          </a:p>
          <a:p>
            <a:pPr lvl="1"/>
            <a:endParaRPr lang="en-CA" dirty="0"/>
          </a:p>
          <a:p>
            <a:r>
              <a:rPr lang="en-CA" dirty="0"/>
              <a:t>Juveniles presented with lethargy, pulmonary distress, unwillingness to move</a:t>
            </a:r>
          </a:p>
        </p:txBody>
      </p:sp>
      <p:sp>
        <p:nvSpPr>
          <p:cNvPr id="7" name="Content Placeholder 6">
            <a:extLst>
              <a:ext uri="{FF2B5EF4-FFF2-40B4-BE49-F238E27FC236}">
                <a16:creationId xmlns:a16="http://schemas.microsoft.com/office/drawing/2014/main" id="{24D315A7-BC34-98A1-0AEC-972125D8926A}"/>
              </a:ext>
            </a:extLst>
          </p:cNvPr>
          <p:cNvSpPr>
            <a:spLocks noGrp="1"/>
          </p:cNvSpPr>
          <p:nvPr>
            <p:ph sz="half" idx="2"/>
          </p:nvPr>
        </p:nvSpPr>
        <p:spPr>
          <a:xfrm>
            <a:off x="5742039" y="1825625"/>
            <a:ext cx="6341805" cy="4351338"/>
          </a:xfrm>
        </p:spPr>
        <p:txBody>
          <a:bodyPr/>
          <a:lstStyle/>
          <a:p>
            <a:r>
              <a:rPr lang="en-CA" dirty="0"/>
              <a:t>1 juvenile with severe dyspnea, neurological signs died</a:t>
            </a:r>
          </a:p>
          <a:p>
            <a:r>
              <a:rPr lang="en-CA" dirty="0"/>
              <a:t>2 juveniles recovered fully</a:t>
            </a:r>
          </a:p>
          <a:p>
            <a:r>
              <a:rPr lang="en-CA" dirty="0"/>
              <a:t>RT-PCR from all 5 animals was positive for H5N1</a:t>
            </a:r>
          </a:p>
          <a:p>
            <a:r>
              <a:rPr lang="en-CA" dirty="0"/>
              <a:t>All had been fed commercially available poultry meat</a:t>
            </a:r>
          </a:p>
          <a:p>
            <a:r>
              <a:rPr lang="en-CA" dirty="0"/>
              <a:t>Different batches of meat fed to adults and juveniles</a:t>
            </a:r>
          </a:p>
          <a:p>
            <a:r>
              <a:rPr lang="en-CA" dirty="0"/>
              <a:t>Concurrent with cat deaths in Poland due to H5N1</a:t>
            </a:r>
          </a:p>
        </p:txBody>
      </p:sp>
      <p:sp>
        <p:nvSpPr>
          <p:cNvPr id="4" name="Slide Number Placeholder 3">
            <a:extLst>
              <a:ext uri="{FF2B5EF4-FFF2-40B4-BE49-F238E27FC236}">
                <a16:creationId xmlns:a16="http://schemas.microsoft.com/office/drawing/2014/main" id="{2BBBB809-DFE8-FA07-7FA6-F78BD07B85C4}"/>
              </a:ext>
            </a:extLst>
          </p:cNvPr>
          <p:cNvSpPr>
            <a:spLocks noGrp="1"/>
          </p:cNvSpPr>
          <p:nvPr>
            <p:ph type="sldNum" sz="quarter" idx="10"/>
          </p:nvPr>
        </p:nvSpPr>
        <p:spPr/>
        <p:txBody>
          <a:bodyPr/>
          <a:lstStyle/>
          <a:p>
            <a:pPr>
              <a:defRPr/>
            </a:pPr>
            <a:fld id="{A5F12CC5-A507-4028-B3C9-257C8E707382}" type="slidenum">
              <a:rPr lang="en-US" smtClean="0"/>
              <a:pPr>
                <a:defRPr/>
              </a:pPr>
              <a:t>2</a:t>
            </a:fld>
            <a:endParaRPr lang="en-US"/>
          </a:p>
        </p:txBody>
      </p:sp>
    </p:spTree>
    <p:extLst>
      <p:ext uri="{BB962C8B-B14F-4D97-AF65-F5344CB8AC3E}">
        <p14:creationId xmlns:p14="http://schemas.microsoft.com/office/powerpoint/2010/main" val="255677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158-3A12-D6F4-97BF-536F9CA10420}"/>
              </a:ext>
            </a:extLst>
          </p:cNvPr>
          <p:cNvSpPr>
            <a:spLocks noGrp="1"/>
          </p:cNvSpPr>
          <p:nvPr>
            <p:ph type="title"/>
          </p:nvPr>
        </p:nvSpPr>
        <p:spPr/>
        <p:txBody>
          <a:bodyPr/>
          <a:lstStyle/>
          <a:p>
            <a:pPr>
              <a:defRPr/>
            </a:pPr>
            <a:r>
              <a:rPr lang="en-US" dirty="0">
                <a:hlinkClick r:id="rId3"/>
              </a:rPr>
              <a:t>CDC Reports A(H5N1) Ferret Study Results | Bird Flu | CDC</a:t>
            </a:r>
            <a:endParaRPr lang="en-CA" dirty="0"/>
          </a:p>
        </p:txBody>
      </p:sp>
      <p:sp>
        <p:nvSpPr>
          <p:cNvPr id="40963" name="Text Placeholder 2">
            <a:extLst>
              <a:ext uri="{FF2B5EF4-FFF2-40B4-BE49-F238E27FC236}">
                <a16:creationId xmlns:a16="http://schemas.microsoft.com/office/drawing/2014/main" id="{3C38FEC2-7C99-79B8-9B0D-6F12A1295074}"/>
              </a:ext>
            </a:extLst>
          </p:cNvPr>
          <p:cNvSpPr>
            <a:spLocks noGrp="1"/>
          </p:cNvSpPr>
          <p:nvPr>
            <p:ph type="body" sz="quarter" idx="13"/>
          </p:nvPr>
        </p:nvSpPr>
        <p:spPr>
          <a:xfrm>
            <a:off x="838200" y="2057400"/>
            <a:ext cx="4503738" cy="4014788"/>
          </a:xfrm>
        </p:spPr>
        <p:txBody>
          <a:bodyPr/>
          <a:lstStyle/>
          <a:p>
            <a:r>
              <a:rPr lang="en-CA" altLang="en-US" dirty="0"/>
              <a:t>Ferret challenge study</a:t>
            </a:r>
          </a:p>
          <a:p>
            <a:pPr lvl="1"/>
            <a:r>
              <a:rPr lang="en-CA" altLang="en-US" dirty="0"/>
              <a:t>Used virus from Texas human case</a:t>
            </a:r>
          </a:p>
          <a:p>
            <a:r>
              <a:rPr lang="en-CA" altLang="en-US" dirty="0"/>
              <a:t>Infected ferrets spread H5N1 to naïve ferrets efficiently with direct contact</a:t>
            </a:r>
          </a:p>
          <a:p>
            <a:r>
              <a:rPr lang="en-CA" altLang="en-US" dirty="0"/>
              <a:t>Did not spread via respiratory droplets</a:t>
            </a:r>
          </a:p>
          <a:p>
            <a:pPr lvl="1"/>
            <a:r>
              <a:rPr lang="en-CA" altLang="en-US" dirty="0"/>
              <a:t>Opposite of what is seen with seasonal influenza</a:t>
            </a:r>
          </a:p>
        </p:txBody>
      </p:sp>
      <p:sp>
        <p:nvSpPr>
          <p:cNvPr id="40964" name="Slide Number Placeholder 3">
            <a:extLst>
              <a:ext uri="{FF2B5EF4-FFF2-40B4-BE49-F238E27FC236}">
                <a16:creationId xmlns:a16="http://schemas.microsoft.com/office/drawing/2014/main" id="{9CB47A49-24EF-3162-73BE-DE5FB0E759E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6A83B1-B8EA-4C31-87C7-85625E037903}"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sp>
        <p:nvSpPr>
          <p:cNvPr id="40965" name="Text Placeholder 2">
            <a:extLst>
              <a:ext uri="{FF2B5EF4-FFF2-40B4-BE49-F238E27FC236}">
                <a16:creationId xmlns:a16="http://schemas.microsoft.com/office/drawing/2014/main" id="{61B2F897-2EC2-C919-2A97-7F19966FF3DF}"/>
              </a:ext>
            </a:extLst>
          </p:cNvPr>
          <p:cNvSpPr txBox="1">
            <a:spLocks/>
          </p:cNvSpPr>
          <p:nvPr/>
        </p:nvSpPr>
        <p:spPr bwMode="auto">
          <a:xfrm>
            <a:off x="6043613" y="2057400"/>
            <a:ext cx="450373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t>H5N1 from Texas human case is lethal in ferrets</a:t>
            </a:r>
          </a:p>
          <a:p>
            <a:r>
              <a:rPr lang="en-CA" altLang="en-US" dirty="0"/>
              <a:t>Seasonal flu is not lethal in ferrets</a:t>
            </a:r>
          </a:p>
          <a:p>
            <a:endParaRPr lang="en-CA" altLang="en-US" dirty="0"/>
          </a:p>
          <a:p>
            <a:r>
              <a:rPr lang="en-CA" altLang="en-US" dirty="0"/>
              <a:t>No change in assessment of risk to public health</a:t>
            </a:r>
          </a:p>
          <a:p>
            <a:pPr lvl="1"/>
            <a:r>
              <a:rPr lang="en-CA" altLang="en-US" dirty="0"/>
              <a:t>Low risk to those without animal exposures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Lyme Disease</a:t>
            </a:r>
          </a:p>
        </p:txBody>
      </p:sp>
      <p:sp>
        <p:nvSpPr>
          <p:cNvPr id="3" name="Content Placeholder 2"/>
          <p:cNvSpPr>
            <a:spLocks noGrp="1"/>
          </p:cNvSpPr>
          <p:nvPr>
            <p:ph sz="half" idx="1"/>
          </p:nvPr>
        </p:nvSpPr>
        <p:spPr>
          <a:xfrm>
            <a:off x="351556" y="1690688"/>
            <a:ext cx="6658844" cy="4351338"/>
          </a:xfrm>
        </p:spPr>
        <p:txBody>
          <a:bodyPr/>
          <a:lstStyle/>
          <a:p>
            <a:r>
              <a:rPr lang="en-US" dirty="0">
                <a:hlinkClick r:id="rId2"/>
              </a:rPr>
              <a:t>21 confirmed cases of Lyme disease in May: Public Health Ontario (chch.com)</a:t>
            </a:r>
            <a:endParaRPr lang="en-US" dirty="0"/>
          </a:p>
          <a:p>
            <a:pPr lvl="1"/>
            <a:r>
              <a:rPr lang="en-US" dirty="0"/>
              <a:t>60 human cases so far in 2024</a:t>
            </a:r>
          </a:p>
          <a:p>
            <a:endParaRPr lang="en-US" dirty="0"/>
          </a:p>
          <a:p>
            <a:r>
              <a:rPr lang="en-US" dirty="0"/>
              <a:t>Increasing signals from </a:t>
            </a:r>
            <a:r>
              <a:rPr lang="en-US" dirty="0">
                <a:hlinkClick r:id="rId3"/>
              </a:rPr>
              <a:t>Quebec</a:t>
            </a:r>
            <a:r>
              <a:rPr lang="en-US" dirty="0"/>
              <a:t> as well</a:t>
            </a:r>
          </a:p>
          <a:p>
            <a:r>
              <a:rPr lang="en-US" dirty="0"/>
              <a:t>Signals from New England (CT, NY) also showing increases</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pic>
        <p:nvPicPr>
          <p:cNvPr id="1026" name="Picture 2" descr="https://www.chch.com/wp-content/uploads/2024/05/ticks-ontario.png">
            <a:hlinkClick r:id="rId2"/>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680536" y="0"/>
            <a:ext cx="3972984" cy="3469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5E1A71-4595-000B-F05A-782C3F083A61}"/>
              </a:ext>
            </a:extLst>
          </p:cNvPr>
          <p:cNvSpPr txBox="1"/>
          <p:nvPr/>
        </p:nvSpPr>
        <p:spPr>
          <a:xfrm>
            <a:off x="264160" y="5395695"/>
            <a:ext cx="6096000" cy="646331"/>
          </a:xfrm>
          <a:prstGeom prst="rect">
            <a:avLst/>
          </a:prstGeom>
          <a:noFill/>
        </p:spPr>
        <p:txBody>
          <a:bodyPr wrap="square">
            <a:spAutoFit/>
          </a:bodyPr>
          <a:lstStyle/>
          <a:p>
            <a:r>
              <a:rPr lang="en-US" sz="1800" dirty="0">
                <a:hlinkClick r:id="rId5"/>
              </a:rPr>
              <a:t>Lyme disease might be more common, but this tick-borne disease is on the rise in Canada | Radio-Canada.ca</a:t>
            </a:r>
            <a:endParaRPr lang="en-CA" dirty="0"/>
          </a:p>
        </p:txBody>
      </p:sp>
      <p:pic>
        <p:nvPicPr>
          <p:cNvPr id="8" name="Picture 7">
            <a:hlinkClick r:id="rId3"/>
            <a:extLst>
              <a:ext uri="{FF2B5EF4-FFF2-40B4-BE49-F238E27FC236}">
                <a16:creationId xmlns:a16="http://schemas.microsoft.com/office/drawing/2014/main" id="{10AA80BD-927B-363E-E572-26BF92BE68A1}"/>
              </a:ext>
            </a:extLst>
          </p:cNvPr>
          <p:cNvPicPr>
            <a:picLocks noChangeAspect="1"/>
          </p:cNvPicPr>
          <p:nvPr/>
        </p:nvPicPr>
        <p:blipFill>
          <a:blip r:embed="rId6"/>
          <a:stretch>
            <a:fillRect/>
          </a:stretch>
        </p:blipFill>
        <p:spPr>
          <a:xfrm>
            <a:off x="7680536" y="3530326"/>
            <a:ext cx="3972984" cy="2979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31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53F9-B89B-81E2-B846-E9F15C378AF0}"/>
              </a:ext>
            </a:extLst>
          </p:cNvPr>
          <p:cNvSpPr>
            <a:spLocks noGrp="1"/>
          </p:cNvSpPr>
          <p:nvPr>
            <p:ph type="title"/>
          </p:nvPr>
        </p:nvSpPr>
        <p:spPr/>
        <p:txBody>
          <a:bodyPr/>
          <a:lstStyle/>
          <a:p>
            <a:r>
              <a:rPr lang="en-US" sz="3600" dirty="0">
                <a:hlinkClick r:id="rId3"/>
              </a:rPr>
              <a:t>Tularemia infection surge prompts warning, especially for cat owners (startribune.com)</a:t>
            </a:r>
            <a:br>
              <a:rPr lang="en-US" sz="3600" dirty="0"/>
            </a:br>
            <a:endParaRPr lang="en-CA" sz="3600" dirty="0"/>
          </a:p>
        </p:txBody>
      </p:sp>
      <p:sp>
        <p:nvSpPr>
          <p:cNvPr id="3" name="Text Placeholder 2">
            <a:extLst>
              <a:ext uri="{FF2B5EF4-FFF2-40B4-BE49-F238E27FC236}">
                <a16:creationId xmlns:a16="http://schemas.microsoft.com/office/drawing/2014/main" id="{448F6172-443A-CD14-314C-40738A9ADA3B}"/>
              </a:ext>
            </a:extLst>
          </p:cNvPr>
          <p:cNvSpPr>
            <a:spLocks noGrp="1"/>
          </p:cNvSpPr>
          <p:nvPr>
            <p:ph type="body" sz="quarter" idx="13"/>
          </p:nvPr>
        </p:nvSpPr>
        <p:spPr>
          <a:xfrm>
            <a:off x="624840" y="1537638"/>
            <a:ext cx="5804338" cy="4306450"/>
          </a:xfrm>
        </p:spPr>
        <p:txBody>
          <a:bodyPr/>
          <a:lstStyle/>
          <a:p>
            <a:r>
              <a:rPr lang="en-CA" dirty="0"/>
              <a:t>Minnesota issued a warning to cat owners about Tularemia (June 20)</a:t>
            </a:r>
          </a:p>
          <a:p>
            <a:r>
              <a:rPr lang="en-CA" dirty="0"/>
              <a:t>21 animal cases in 2023, triple normal rate</a:t>
            </a:r>
          </a:p>
          <a:p>
            <a:r>
              <a:rPr lang="en-CA" dirty="0"/>
              <a:t>7 cases confirmed so far in 2024</a:t>
            </a:r>
          </a:p>
          <a:p>
            <a:r>
              <a:rPr lang="en-CA" dirty="0"/>
              <a:t>Vets reporting fever, swelling and skin sores in untested animals</a:t>
            </a:r>
            <a:endParaRPr lang="en-US" dirty="0">
              <a:hlinkClick r:id="rId4"/>
            </a:endParaRPr>
          </a:p>
          <a:p>
            <a:r>
              <a:rPr lang="en-US" sz="1600" dirty="0">
                <a:hlinkClick r:id="rId4"/>
              </a:rPr>
              <a:t>Wild Animals Test Positive For Tularemia Disease - Mid-Utah Radio (midutahradio.com)</a:t>
            </a:r>
            <a:r>
              <a:rPr lang="en-US" sz="1600" dirty="0"/>
              <a:t> (April)</a:t>
            </a:r>
          </a:p>
          <a:p>
            <a:r>
              <a:rPr lang="en-US" sz="1800" dirty="0">
                <a:hlinkClick r:id="rId5"/>
              </a:rPr>
              <a:t>Department Notes Unexpected Increase in Tularemia Reports - Wyoming Department of Health</a:t>
            </a:r>
            <a:r>
              <a:rPr lang="en-US" sz="1800" dirty="0"/>
              <a:t> (June 27)</a:t>
            </a:r>
          </a:p>
          <a:p>
            <a:pPr marL="0" indent="0">
              <a:buNone/>
            </a:pPr>
            <a:r>
              <a:rPr lang="en-CA" b="1" dirty="0"/>
              <a:t>Question: Have any increases in Canada been noticed?</a:t>
            </a:r>
          </a:p>
        </p:txBody>
      </p:sp>
      <p:sp>
        <p:nvSpPr>
          <p:cNvPr id="4" name="Slide Number Placeholder 3">
            <a:extLst>
              <a:ext uri="{FF2B5EF4-FFF2-40B4-BE49-F238E27FC236}">
                <a16:creationId xmlns:a16="http://schemas.microsoft.com/office/drawing/2014/main" id="{CE4E8F2A-8935-2558-F8BD-57962B94546E}"/>
              </a:ext>
            </a:extLst>
          </p:cNvPr>
          <p:cNvSpPr>
            <a:spLocks noGrp="1"/>
          </p:cNvSpPr>
          <p:nvPr>
            <p:ph type="sldNum" sz="quarter" idx="14"/>
          </p:nvPr>
        </p:nvSpPr>
        <p:spPr/>
        <p:txBody>
          <a:bodyPr/>
          <a:lstStyle/>
          <a:p>
            <a:pPr>
              <a:defRPr/>
            </a:pPr>
            <a:fld id="{A5F12CC5-A507-4028-B3C9-257C8E707382}" type="slidenum">
              <a:rPr lang="en-US" smtClean="0"/>
              <a:pPr>
                <a:defRPr/>
              </a:pPr>
              <a:t>5</a:t>
            </a:fld>
            <a:endParaRPr lang="en-US"/>
          </a:p>
        </p:txBody>
      </p:sp>
      <p:pic>
        <p:nvPicPr>
          <p:cNvPr id="1026" name="Picture 2">
            <a:extLst>
              <a:ext uri="{FF2B5EF4-FFF2-40B4-BE49-F238E27FC236}">
                <a16:creationId xmlns:a16="http://schemas.microsoft.com/office/drawing/2014/main" id="{BB770C90-C73B-F71F-19F7-5F9E27B85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863" y="1690688"/>
            <a:ext cx="5402966" cy="3754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880BCE-ACB6-A5FB-8A30-2904E3CB6451}"/>
              </a:ext>
            </a:extLst>
          </p:cNvPr>
          <p:cNvSpPr txBox="1"/>
          <p:nvPr/>
        </p:nvSpPr>
        <p:spPr>
          <a:xfrm>
            <a:off x="6575862" y="5691038"/>
            <a:ext cx="5545017" cy="646331"/>
          </a:xfrm>
          <a:prstGeom prst="rect">
            <a:avLst/>
          </a:prstGeom>
          <a:noFill/>
        </p:spPr>
        <p:txBody>
          <a:bodyPr wrap="square">
            <a:spAutoFit/>
          </a:bodyPr>
          <a:lstStyle/>
          <a:p>
            <a:r>
              <a:rPr lang="en-US" dirty="0">
                <a:hlinkClick r:id="rId7"/>
              </a:rPr>
              <a:t>Tularemia – a re-emerging disease with growing concern - PMC (nih.gov)</a:t>
            </a:r>
            <a:endParaRPr lang="en-CA" dirty="0"/>
          </a:p>
        </p:txBody>
      </p:sp>
    </p:spTree>
    <p:extLst>
      <p:ext uri="{BB962C8B-B14F-4D97-AF65-F5344CB8AC3E}">
        <p14:creationId xmlns:p14="http://schemas.microsoft.com/office/powerpoint/2010/main" val="25241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Scientific Findings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757177" y="1641395"/>
            <a:ext cx="10515600" cy="4764249"/>
          </a:xfrm>
        </p:spPr>
        <p:txBody>
          <a:bodyPr/>
          <a:lstStyle/>
          <a:p>
            <a:r>
              <a:rPr lang="en-US" sz="2400" dirty="0">
                <a:hlinkClick r:id="rId2"/>
              </a:rPr>
              <a:t>Notes from the Field: Toxigenic </a:t>
            </a:r>
            <a:r>
              <a:rPr lang="en-US" sz="2400" i="1" dirty="0">
                <a:hlinkClick r:id="rId2"/>
              </a:rPr>
              <a:t>Corynebacterium </a:t>
            </a:r>
            <a:r>
              <a:rPr lang="en-US" sz="2400" i="1" dirty="0" err="1">
                <a:hlinkClick r:id="rId2"/>
              </a:rPr>
              <a:t>ulcerans</a:t>
            </a:r>
            <a:r>
              <a:rPr lang="en-US" sz="2400" i="1" dirty="0">
                <a:hlinkClick r:id="rId2"/>
              </a:rPr>
              <a:t> </a:t>
            </a:r>
            <a:r>
              <a:rPr lang="en-US" sz="2400" dirty="0">
                <a:hlinkClick r:id="rId2"/>
              </a:rPr>
              <a:t>in Humans and Household Pets — Utah and Colorado, 2022–2023 | MMWR (cdc.gov)</a:t>
            </a:r>
            <a:endParaRPr lang="en-US" sz="2400" dirty="0"/>
          </a:p>
          <a:p>
            <a:r>
              <a:rPr lang="en-US" sz="2400" dirty="0">
                <a:hlinkClick r:id="rId3"/>
              </a:rPr>
              <a:t>Global seroprevalence and prevalence of infection of influenza in dogs (Canis </a:t>
            </a:r>
            <a:r>
              <a:rPr lang="en-US" sz="2400" dirty="0" err="1">
                <a:hlinkClick r:id="rId3"/>
              </a:rPr>
              <a:t>familiaris</a:t>
            </a:r>
            <a:r>
              <a:rPr lang="en-US" sz="2400" dirty="0">
                <a:hlinkClick r:id="rId3"/>
              </a:rPr>
              <a:t>): A systematic review and meta‐analysis – Leung - 2024 - Reviews in Medical Virology - Wiley Online Library</a:t>
            </a:r>
            <a:endParaRPr lang="en-US" sz="2400" dirty="0"/>
          </a:p>
          <a:p>
            <a:r>
              <a:rPr lang="en-US" sz="2400" dirty="0">
                <a:hlinkClick r:id="rId4"/>
              </a:rPr>
              <a:t>4 more cats test positive for H5N1 bird flu in the U.S. - BNO News</a:t>
            </a:r>
            <a:endParaRPr lang="en-US" sz="2400" dirty="0"/>
          </a:p>
          <a:p>
            <a:r>
              <a:rPr lang="en-US" sz="2400" dirty="0">
                <a:hlinkClick r:id="rId5"/>
              </a:rPr>
              <a:t>Dogs on the move: Estimating the risk of rabies in imported dogs in the United States, 2015–2022 - </a:t>
            </a:r>
            <a:r>
              <a:rPr lang="en-US" sz="2400" dirty="0" err="1">
                <a:hlinkClick r:id="rId5"/>
              </a:rPr>
              <a:t>Pieracci</a:t>
            </a:r>
            <a:r>
              <a:rPr lang="en-US" sz="2400" dirty="0">
                <a:hlinkClick r:id="rId5"/>
              </a:rPr>
              <a:t> - Zoonoses and Public Health - Wiley Online Library</a:t>
            </a:r>
            <a:endParaRPr lang="en-US" sz="2400" dirty="0"/>
          </a:p>
          <a:p>
            <a:r>
              <a:rPr lang="en-US" sz="2400" dirty="0">
                <a:hlinkClick r:id="rId6"/>
              </a:rPr>
              <a:t>Case Series of Jamestown Canyon Virus Infections with Neurologic Outcomes, Canada, 2011–2016 - Volume 30, Number 5—May 2024 - Emerging Infectious Diseases journal - CDC</a:t>
            </a:r>
            <a:endParaRPr lang="en-US" altLang="en-US" sz="2400" dirty="0"/>
          </a:p>
          <a:p>
            <a:endParaRPr lang="en-CA" sz="24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pPr>
                <a:defRPr/>
              </a:pPr>
              <a:t>6</a:t>
            </a:fld>
            <a:endParaRPr lang="en-US"/>
          </a:p>
        </p:txBody>
      </p:sp>
    </p:spTree>
    <p:extLst>
      <p:ext uri="{BB962C8B-B14F-4D97-AF65-F5344CB8AC3E}">
        <p14:creationId xmlns:p14="http://schemas.microsoft.com/office/powerpoint/2010/main" val="237447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DB4C-4B32-F342-CB57-7BC102699132}"/>
              </a:ext>
            </a:extLst>
          </p:cNvPr>
          <p:cNvSpPr>
            <a:spLocks noGrp="1"/>
          </p:cNvSpPr>
          <p:nvPr>
            <p:ph type="title"/>
          </p:nvPr>
        </p:nvSpPr>
        <p:spPr/>
        <p:txBody>
          <a:bodyPr/>
          <a:lstStyle/>
          <a:p>
            <a:r>
              <a:rPr lang="en-CA" dirty="0"/>
              <a:t>Scientific Findings</a:t>
            </a:r>
          </a:p>
        </p:txBody>
      </p:sp>
      <p:sp>
        <p:nvSpPr>
          <p:cNvPr id="3" name="Text Placeholder 2">
            <a:extLst>
              <a:ext uri="{FF2B5EF4-FFF2-40B4-BE49-F238E27FC236}">
                <a16:creationId xmlns:a16="http://schemas.microsoft.com/office/drawing/2014/main" id="{6F0EB5DD-0D5F-C741-8657-32D3D8CC9908}"/>
              </a:ext>
            </a:extLst>
          </p:cNvPr>
          <p:cNvSpPr>
            <a:spLocks noGrp="1"/>
          </p:cNvSpPr>
          <p:nvPr>
            <p:ph type="body" sz="quarter" idx="13"/>
          </p:nvPr>
        </p:nvSpPr>
        <p:spPr/>
        <p:txBody>
          <a:bodyPr/>
          <a:lstStyle/>
          <a:p>
            <a:r>
              <a:rPr lang="en-US" dirty="0">
                <a:hlinkClick r:id="rId2"/>
              </a:rPr>
              <a:t>Prevalence of </a:t>
            </a:r>
            <a:r>
              <a:rPr lang="en-US" dirty="0" err="1">
                <a:hlinkClick r:id="rId2"/>
              </a:rPr>
              <a:t>Baylisascaris</a:t>
            </a:r>
            <a:r>
              <a:rPr lang="en-US" dirty="0">
                <a:hlinkClick r:id="rId2"/>
              </a:rPr>
              <a:t> </a:t>
            </a:r>
            <a:r>
              <a:rPr lang="en-US" dirty="0" err="1">
                <a:hlinkClick r:id="rId2"/>
              </a:rPr>
              <a:t>procyonis</a:t>
            </a:r>
            <a:r>
              <a:rPr lang="en-US" dirty="0">
                <a:hlinkClick r:id="rId2"/>
              </a:rPr>
              <a:t> in wild rodents in central Georgia, USA - PubMed (nih.gov)</a:t>
            </a:r>
            <a:endParaRPr lang="en-CA" dirty="0"/>
          </a:p>
          <a:p>
            <a:r>
              <a:rPr lang="en-US" dirty="0">
                <a:hlinkClick r:id="rId3"/>
              </a:rPr>
              <a:t>Microorganisms | Free Full-Text | Upper Respiratory Tract Disease in a Dog Infected by a Highly Pathogenic Avian A/H5N1 Virus (mdpi.com)</a:t>
            </a:r>
            <a:endParaRPr lang="en-US" dirty="0"/>
          </a:p>
          <a:p>
            <a:r>
              <a:rPr lang="en-US" dirty="0">
                <a:hlinkClick r:id="rId4"/>
              </a:rPr>
              <a:t>Sporotrichosis Cluster in Domestic Cats and Veterinary Technician, Kansas, USA, 2022 - Volume 30, Number 5—May 2024 - Emerging Infectious Diseases journal – CDC</a:t>
            </a:r>
            <a:endParaRPr lang="en-US" dirty="0"/>
          </a:p>
          <a:p>
            <a:endParaRPr lang="en-CA" dirty="0"/>
          </a:p>
        </p:txBody>
      </p:sp>
      <p:sp>
        <p:nvSpPr>
          <p:cNvPr id="4" name="Slide Number Placeholder 3">
            <a:extLst>
              <a:ext uri="{FF2B5EF4-FFF2-40B4-BE49-F238E27FC236}">
                <a16:creationId xmlns:a16="http://schemas.microsoft.com/office/drawing/2014/main" id="{1F6B5839-1D76-9080-81B1-2CAAFFC548EF}"/>
              </a:ext>
            </a:extLst>
          </p:cNvPr>
          <p:cNvSpPr>
            <a:spLocks noGrp="1"/>
          </p:cNvSpPr>
          <p:nvPr>
            <p:ph type="sldNum" sz="quarter" idx="14"/>
          </p:nvPr>
        </p:nvSpPr>
        <p:spPr/>
        <p:txBody>
          <a:bodyPr/>
          <a:lstStyle/>
          <a:p>
            <a:pPr>
              <a:defRPr/>
            </a:pPr>
            <a:fld id="{A5F12CC5-A507-4028-B3C9-257C8E707382}" type="slidenum">
              <a:rPr lang="en-US" smtClean="0"/>
              <a:pPr>
                <a:defRPr/>
              </a:pPr>
              <a:t>7</a:t>
            </a:fld>
            <a:endParaRPr lang="en-US"/>
          </a:p>
        </p:txBody>
      </p:sp>
    </p:spTree>
    <p:extLst>
      <p:ext uri="{BB962C8B-B14F-4D97-AF65-F5344CB8AC3E}">
        <p14:creationId xmlns:p14="http://schemas.microsoft.com/office/powerpoint/2010/main" val="417258273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21885</TotalTime>
  <Words>760</Words>
  <Application>Microsoft Office PowerPoint</Application>
  <PresentationFormat>Widescreen</PresentationFormat>
  <Paragraphs>70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Nunito</vt:lpstr>
      <vt:lpstr>2_Office Theme</vt:lpstr>
      <vt:lpstr>Community for Emerging and Zoonotic Diseases Identifying emerging risks through collective intelligence</vt:lpstr>
      <vt:lpstr>Viruses | Free Full-Text | Natural Infection with Highly Pathogenic Avian Influenza A/H5N1 Virus in Pet Ferrets (mdpi.com)</vt:lpstr>
      <vt:lpstr>CDC Reports A(H5N1) Ferret Study Results | Bird Flu | CDC</vt:lpstr>
      <vt:lpstr>Lyme Disease</vt:lpstr>
      <vt:lpstr>Tularemia infection surge prompts warning, especially for cat owners (startribune.com) </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473</cp:revision>
  <dcterms:created xsi:type="dcterms:W3CDTF">2020-02-07T23:34:08Z</dcterms:created>
  <dcterms:modified xsi:type="dcterms:W3CDTF">2024-07-02T16:58:57Z</dcterms:modified>
</cp:coreProperties>
</file>