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91" r:id="rId3"/>
    <p:sldId id="295" r:id="rId4"/>
    <p:sldId id="297" r:id="rId5"/>
    <p:sldId id="304" r:id="rId6"/>
    <p:sldId id="299" r:id="rId7"/>
    <p:sldId id="305" r:id="rId8"/>
    <p:sldId id="300" r:id="rId9"/>
    <p:sldId id="293" r:id="rId10"/>
    <p:sldId id="272" r:id="rId11"/>
    <p:sldId id="294"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60543" autoAdjust="0"/>
  </p:normalViewPr>
  <p:slideViewPr>
    <p:cSldViewPr snapToGrid="0">
      <p:cViewPr varScale="1">
        <p:scale>
          <a:sx n="65" d="100"/>
          <a:sy n="65" d="100"/>
        </p:scale>
        <p:origin x="869"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peg.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cdc.gov/eid/article/30/9/24-0530_articl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idrap.umn.edu/lyme-disease/medicare-data-estimate-lyme-disease-rate-7-times-higher-surveillance-shows" TargetMode="External"/><Relationship Id="rId4" Type="http://schemas.openxmlformats.org/officeDocument/2006/relationships/hyperlink" Target="https://wwwnc.cdc.gov/eid/article/30/9/24-0454_artic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horse.com/1129353/2-nevada-horses-test-positive-for-wn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kxan.com/news/texas/3-out-of-9-human-cases-of-west-nile-virus-in-texas-have-more-severe-form-of-the-disease/" TargetMode="Externa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s://thehorse.com/1130638/idaho-filly-positive-for-wnv/" TargetMode="External"/><Relationship Id="rId18" Type="http://schemas.openxmlformats.org/officeDocument/2006/relationships/hyperlink" Target="https://thehorse.com/1129571/wnv-confirmed-in-kentucky-pony-2/" TargetMode="External"/><Relationship Id="rId26" Type="http://schemas.openxmlformats.org/officeDocument/2006/relationships/hyperlink" Target="https://thehorse.com/1130454/missouri-horse-positive-for-wnv-2/" TargetMode="External"/><Relationship Id="rId39" Type="http://schemas.openxmlformats.org/officeDocument/2006/relationships/hyperlink" Target="https://thehorse.com/1130452/unvaccinated-wisconsin-mare-tests-positive-for-wnv/" TargetMode="External"/><Relationship Id="rId21" Type="http://schemas.openxmlformats.org/officeDocument/2006/relationships/hyperlink" Target="https://thehorse.com/1130608/unvaccinated-kentucky-horse-positive-for-wnv/" TargetMode="External"/><Relationship Id="rId34" Type="http://schemas.openxmlformats.org/officeDocument/2006/relationships/hyperlink" Target="https://thehorse.com/1130711/wnv-case-confirmed-in-pennsylvania-horse/" TargetMode="External"/><Relationship Id="rId42" Type="http://schemas.openxmlformats.org/officeDocument/2006/relationships/hyperlink" Target="https://www.wilx.com/2024/07/30/michigans-first-human-case-west-nile-virus-detected-livingston-county/" TargetMode="External"/><Relationship Id="rId7" Type="http://schemas.openxmlformats.org/officeDocument/2006/relationships/hyperlink" Target="https://thehorse.com/1130316/unvaccinated-colorado-horse-euthanized-due-to-wnv/" TargetMode="External"/><Relationship Id="rId2" Type="http://schemas.openxmlformats.org/officeDocument/2006/relationships/slide" Target="../slides/slide5.xml"/><Relationship Id="rId16" Type="http://schemas.openxmlformats.org/officeDocument/2006/relationships/hyperlink" Target="https://thehorse.com/1130540/4-indiana-horses-test-positive-for-wnv/" TargetMode="External"/><Relationship Id="rId20" Type="http://schemas.openxmlformats.org/officeDocument/2006/relationships/hyperlink" Target="https://thehorse.com/1130367/kentucky-gelding-tests-positive-for-wnv/" TargetMode="External"/><Relationship Id="rId29" Type="http://schemas.openxmlformats.org/officeDocument/2006/relationships/hyperlink" Target="https://thehorse.com/1130722/unvaccinated-new-york-gelding-contracts-wnv/" TargetMode="External"/><Relationship Id="rId41" Type="http://schemas.openxmlformats.org/officeDocument/2006/relationships/hyperlink" Target="https://www.wjla.com/news/local/west-nile-virus-confirmed-person-tests-positive-mosquito-bites-maryland-department-health-fever-headache-body-aches-prevention-vaccines-cdc-baltimore-case" TargetMode="External"/><Relationship Id="rId1" Type="http://schemas.openxmlformats.org/officeDocument/2006/relationships/notesMaster" Target="../notesMasters/notesMaster1.xml"/><Relationship Id="rId6" Type="http://schemas.openxmlformats.org/officeDocument/2006/relationships/hyperlink" Target="https://thehorse.com/1130238/3-utah-horses-positive-for-wnv/" TargetMode="External"/><Relationship Id="rId11" Type="http://schemas.openxmlformats.org/officeDocument/2006/relationships/hyperlink" Target="https://thehorse.com/1130400/florida-mare-euthanized-after-contracting-wnv/" TargetMode="External"/><Relationship Id="rId24" Type="http://schemas.openxmlformats.org/officeDocument/2006/relationships/hyperlink" Target="https://thehorse.com/1130661/michigan-gelding-tests-positive-for-wnv/" TargetMode="External"/><Relationship Id="rId32" Type="http://schemas.openxmlformats.org/officeDocument/2006/relationships/hyperlink" Target="https://thehorse.com/1130416/oregon-horse-positive-for-wnv/" TargetMode="External"/><Relationship Id="rId37" Type="http://schemas.openxmlformats.org/officeDocument/2006/relationships/hyperlink" Target="https://thehorse.com/1130728/utah-horse-tests-positive-for-wnv/" TargetMode="External"/><Relationship Id="rId40" Type="http://schemas.openxmlformats.org/officeDocument/2006/relationships/hyperlink" Target="https://thehorse.com/1130701/unvaccinated-wisconsin-yearling-positive-for-wnv/" TargetMode="External"/><Relationship Id="rId5" Type="http://schemas.openxmlformats.org/officeDocument/2006/relationships/hyperlink" Target="https://thehorse.com/1130544/california-gelding-positive-for-wnv/" TargetMode="External"/><Relationship Id="rId15" Type="http://schemas.openxmlformats.org/officeDocument/2006/relationships/hyperlink" Target="https://thehorse.com/1130343/wnv-positive-horse-euthanized-in-indiana/" TargetMode="External"/><Relationship Id="rId23" Type="http://schemas.openxmlformats.org/officeDocument/2006/relationships/hyperlink" Target="https://thehorse.com/1130272/michigan-colt-tests-positive-for-wnv/" TargetMode="External"/><Relationship Id="rId28" Type="http://schemas.openxmlformats.org/officeDocument/2006/relationships/hyperlink" Target="https://thehorse.com/1130668/new-york-horse-positive-for-wnv-4/" TargetMode="External"/><Relationship Id="rId36" Type="http://schemas.openxmlformats.org/officeDocument/2006/relationships/hyperlink" Target="https://thehorse.com/1130690/texas-filly-positive-for-wnv/" TargetMode="External"/><Relationship Id="rId10" Type="http://schemas.openxmlformats.org/officeDocument/2006/relationships/hyperlink" Target="https://thehorse.com/1130696/2-delaware-horses-positive-for-wnv/" TargetMode="External"/><Relationship Id="rId19" Type="http://schemas.openxmlformats.org/officeDocument/2006/relationships/hyperlink" Target="https://thehorse.com/1129855/kentucky-mare-tests-positive-for-wnv/" TargetMode="External"/><Relationship Id="rId31" Type="http://schemas.openxmlformats.org/officeDocument/2006/relationships/hyperlink" Target="https://thehorse.com/1130456/oklahoma-filly-positive-for-wnv-2/" TargetMode="External"/><Relationship Id="rId44" Type="http://schemas.openxmlformats.org/officeDocument/2006/relationships/hyperlink" Target="https://ksltv.com/675272/first-human-case-of-west-nile-virus-confirmed-in-utah-county/" TargetMode="External"/><Relationship Id="rId4" Type="http://schemas.openxmlformats.org/officeDocument/2006/relationships/hyperlink" Target="https://thehorse.com/1129592/california-thoroughbred-positive-for-wnv/" TargetMode="External"/><Relationship Id="rId9" Type="http://schemas.openxmlformats.org/officeDocument/2006/relationships/hyperlink" Target="https://thehorse.com/1130692/colorado-gelding-positive-for-wnv/" TargetMode="External"/><Relationship Id="rId14" Type="http://schemas.openxmlformats.org/officeDocument/2006/relationships/hyperlink" Target="https://thehorse.com/1130406/2-indiana-horses-positive-for-wnv/" TargetMode="External"/><Relationship Id="rId22" Type="http://schemas.openxmlformats.org/officeDocument/2006/relationships/hyperlink" Target="https://www.michigan.gov/mdard/about/media/pressreleases/2024/08/16/mdard-confirms-first-case-of-west-nile-virus-for-2024-in-an-eaton-county-horse" TargetMode="External"/><Relationship Id="rId27" Type="http://schemas.openxmlformats.org/officeDocument/2006/relationships/hyperlink" Target="https://thehorse.com/1129953/new-york-gelding-tests-positive-for-wnv/" TargetMode="External"/><Relationship Id="rId30" Type="http://schemas.openxmlformats.org/officeDocument/2006/relationships/hyperlink" Target="https://thehorse.com/1129945/oklahoma-horse-positive-for-wnv-7/" TargetMode="External"/><Relationship Id="rId35" Type="http://schemas.openxmlformats.org/officeDocument/2006/relationships/hyperlink" Target="https://thehorse.com/1130707/pennsylvania-horse-positive-for-wnv/" TargetMode="External"/><Relationship Id="rId43" Type="http://schemas.openxmlformats.org/officeDocument/2006/relationships/hyperlink" Target="https://wtmj.com/news/2024/08/05/first-case-of-west-nile-virus-found-in-wisconsin/" TargetMode="External"/><Relationship Id="rId8" Type="http://schemas.openxmlformats.org/officeDocument/2006/relationships/hyperlink" Target="https://thehorse.com/1130396/2-colorado-horses-test-positive-for-wnv/" TargetMode="External"/><Relationship Id="rId3" Type="http://schemas.openxmlformats.org/officeDocument/2006/relationships/hyperlink" Target="https://thehorse.com/1130160/vaccinated-california-horse-tests-positive-for-wnv/" TargetMode="External"/><Relationship Id="rId12" Type="http://schemas.openxmlformats.org/officeDocument/2006/relationships/hyperlink" Target="https://thehorse.com/1130610/georgia-horse-positive-for-wnv-2/" TargetMode="External"/><Relationship Id="rId17" Type="http://schemas.openxmlformats.org/officeDocument/2006/relationships/hyperlink" Target="https://thehorse.com/1130746/2-indiana-horses-test-positive-for-wnv/" TargetMode="External"/><Relationship Id="rId25" Type="http://schemas.openxmlformats.org/officeDocument/2006/relationships/hyperlink" Target="https://thehorse.com/1129914/north-dakota-horse-positive-for-wnv-2/" TargetMode="External"/><Relationship Id="rId33" Type="http://schemas.openxmlformats.org/officeDocument/2006/relationships/hyperlink" Target="https://thehorse.com/1130580/12-pennsylvania-horses-test-positive-for-wnv/" TargetMode="External"/><Relationship Id="rId38" Type="http://schemas.openxmlformats.org/officeDocument/2006/relationships/hyperlink" Target="https://thehorse.com/1130345/unvaccinated-wisconsin-horse-positive-for-wn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From the previous CAHSS equine report, there is a continuous increase in positive cases of New World Screwworm reported in Costa Rica, Nicaragua and Panama</a:t>
            </a:r>
          </a:p>
          <a:p>
            <a:endParaRPr lang="en-CA" altLang="en-US" dirty="0"/>
          </a:p>
          <a:p>
            <a:r>
              <a:rPr lang="en-CA" altLang="en-US" dirty="0"/>
              <a:t>As mentioned in previous updates – Costa Rica declared a sanitary emergency in Feb 2024, and reported their first human cases in March 2024. Nicaragua declared an animal health alert for the screwworm in April 2024.</a:t>
            </a:r>
          </a:p>
          <a:p>
            <a:endParaRPr lang="en-CA" altLang="en-US" dirty="0"/>
          </a:p>
          <a:p>
            <a:r>
              <a:rPr lang="en-US" altLang="en-US" sz="2400" dirty="0"/>
              <a:t>As of August 31, 2024, according to </a:t>
            </a:r>
            <a:r>
              <a:rPr lang="en-US" altLang="en-US" sz="2400" dirty="0">
                <a:hlinkClick r:id="rId3"/>
              </a:rPr>
              <a:t>COPEG</a:t>
            </a:r>
            <a:r>
              <a:rPr lang="en-US" altLang="en-US" sz="2400" dirty="0"/>
              <a:t>: </a:t>
            </a:r>
          </a:p>
          <a:p>
            <a:pPr lvl="1"/>
            <a:r>
              <a:rPr lang="en-US" altLang="en-US" dirty="0"/>
              <a:t>Panama – 15,785 cases</a:t>
            </a:r>
          </a:p>
          <a:p>
            <a:pPr lvl="1"/>
            <a:r>
              <a:rPr lang="en-US" altLang="en-US" dirty="0"/>
              <a:t>Costa Rica – 5,926 cases </a:t>
            </a:r>
          </a:p>
          <a:p>
            <a:pPr lvl="1"/>
            <a:r>
              <a:rPr lang="en-US" altLang="en-US" dirty="0"/>
              <a:t>Nicaragua – 2,291 cases</a:t>
            </a:r>
            <a:endParaRPr lang="en-CA" altLang="en-US" dirty="0"/>
          </a:p>
          <a:p>
            <a:pPr marL="171450" indent="-171450">
              <a:buFont typeface="Arial" panose="020B0604020202020204" pitchFamily="34" charset="0"/>
              <a:buChar char="•"/>
            </a:pPr>
            <a:r>
              <a:rPr lang="en-CA" altLang="en-US" dirty="0"/>
              <a:t>Note </a:t>
            </a:r>
            <a:r>
              <a:rPr lang="en-CA" altLang="en-US" dirty="0" err="1"/>
              <a:t>Copeg</a:t>
            </a:r>
            <a:r>
              <a:rPr lang="en-CA" altLang="en-US" dirty="0"/>
              <a:t> cases – unsure if this include human cases along with the animal cases </a:t>
            </a:r>
          </a:p>
          <a:p>
            <a:pPr marL="0" indent="0">
              <a:buFont typeface="Arial" panose="020B0604020202020204" pitchFamily="34" charset="0"/>
              <a:buNone/>
            </a:pPr>
            <a:endParaRPr lang="en-CA" altLang="en-US" dirty="0"/>
          </a:p>
          <a:p>
            <a:r>
              <a:rPr lang="en-CA" altLang="en-US" dirty="0"/>
              <a:t>Now </a:t>
            </a:r>
            <a:r>
              <a:rPr lang="en-CA" altLang="en-US" dirty="0" err="1"/>
              <a:t>wrt</a:t>
            </a:r>
            <a:r>
              <a:rPr lang="en-CA" altLang="en-US" dirty="0"/>
              <a:t> human cases:</a:t>
            </a:r>
          </a:p>
          <a:p>
            <a:r>
              <a:rPr lang="en-CA" altLang="en-US" dirty="0"/>
              <a:t>Panama had previously reported 21 human cases, Costa Rica had 3 human cases, and Nicaragua hadn’t reported any human cases as of our last call.</a:t>
            </a:r>
          </a:p>
          <a:p>
            <a:endParaRPr lang="en-CA" altLang="en-US" dirty="0"/>
          </a:p>
          <a:p>
            <a:r>
              <a:rPr lang="en-CA" altLang="en-US" dirty="0"/>
              <a:t>Now as of July 29 2024, Costa Rica has reported 22 human cases and Panama has reported 49 human cases (</a:t>
            </a:r>
            <a:r>
              <a:rPr lang="en-CA" dirty="0"/>
              <a:t>age range from 1 year to 95 years). Nicaragua has not yet reported any human cases.</a:t>
            </a:r>
          </a:p>
          <a:p>
            <a:endParaRPr lang="en-CA" altLang="en-US" dirty="0"/>
          </a:p>
          <a:p>
            <a:r>
              <a:rPr lang="en-CA" altLang="en-US" dirty="0"/>
              <a:t>The increase in cases in Costa Rica may be due to a </a:t>
            </a:r>
            <a:r>
              <a:rPr lang="en-CA" dirty="0"/>
              <a:t>more aggressive strain of fly, that moves faster and prefers to mate with field flies (as opposed to sterile flies), which has reduced the effectiveness of the sterile fly control program. Increased rainfall leading to more parasitic activity has also been mentioned. </a:t>
            </a:r>
          </a:p>
          <a:p>
            <a:endParaRPr lang="en-CA" altLang="en-US" dirty="0"/>
          </a:p>
          <a:p>
            <a:r>
              <a:rPr lang="en-CA" altLang="en-US" dirty="0"/>
              <a:t>There is also concern that wildlife (deer, wild boar, coyotes…) may also be infected in these countries, but due to their habitats it’s hard to determine the exact number of animals impacted.</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pPr/>
              <a:t>10</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222222"/>
                </a:solidFill>
                <a:effectLst/>
                <a:latin typeface="Open Sans" panose="020B0606030504020204" pitchFamily="34" charset="0"/>
              </a:rPr>
              <a:t>Molecular Epidemiology of </a:t>
            </a:r>
            <a:r>
              <a:rPr lang="en-CA" b="1" i="0" dirty="0">
                <a:solidFill>
                  <a:srgbClr val="222222"/>
                </a:solidFill>
                <a:effectLst/>
                <a:latin typeface="Open Sans" panose="020B0606030504020204" pitchFamily="34" charset="0"/>
              </a:rPr>
              <a:t>Western Equine Encephalitis Virus</a:t>
            </a:r>
            <a:r>
              <a:rPr lang="en-CA" b="0" i="0" dirty="0">
                <a:solidFill>
                  <a:srgbClr val="222222"/>
                </a:solidFill>
                <a:effectLst/>
                <a:latin typeface="Open Sans" panose="020B0606030504020204" pitchFamily="34" charset="0"/>
              </a:rPr>
              <a:t>, South America, 2023–2024</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WEEV is a mosquito-borne virus that reemerged in December 2023 in Argentina and Uruguay, causing a major outbreak. </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The authors investigated the outbreak using epidemiologic, entomological, and genomic analyses, focusing on WEEV circulation near the Argentina‒Uruguay border </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During November 2023‒April 2024, the outbreak in Argentina and Uruguay resulted in 217 human cases, 12 of which were fatal, and 2,548 equine cases. The authors determined cases on the basis of laboratory and clinical epidemiologic criteria. </a:t>
            </a:r>
          </a:p>
          <a:p>
            <a:pPr marL="171450" indent="-171450">
              <a:buFont typeface="Arial" panose="020B0604020202020204" pitchFamily="34" charset="0"/>
              <a:buChar char="•"/>
            </a:pPr>
            <a:r>
              <a:rPr lang="en-CA" b="0" i="0" dirty="0">
                <a:solidFill>
                  <a:srgbClr val="000000"/>
                </a:solidFill>
                <a:effectLst/>
                <a:latin typeface="Open Sans" panose="020B0606030504020204" pitchFamily="34" charset="0"/>
              </a:rPr>
              <a:t>They characterized 3 fatal equine cases caused by a novel WEEV lineage identified through nearly complete coding sequence analysis, which they propose as lineage C. </a:t>
            </a:r>
            <a:endParaRPr lang="en-CA" dirty="0"/>
          </a:p>
          <a:p>
            <a:r>
              <a:rPr lang="en-CA" sz="1200" dirty="0">
                <a:solidFill>
                  <a:srgbClr val="222222"/>
                </a:solidFill>
                <a:hlinkClick r:id="rId3"/>
              </a:rPr>
              <a:t>https://wwwnc.cdc.gov/eid/article/30/9/24-0530_article</a:t>
            </a:r>
            <a:r>
              <a:rPr lang="en-CA" sz="1200" dirty="0">
                <a:solidFill>
                  <a:srgbClr val="222222"/>
                </a:solidFill>
              </a:rPr>
              <a:t> </a:t>
            </a:r>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0" i="0" dirty="0">
                <a:solidFill>
                  <a:srgbClr val="222222"/>
                </a:solidFill>
                <a:effectLst/>
                <a:latin typeface="Open Sans" panose="020B0606030504020204" pitchFamily="34" charset="0"/>
              </a:rPr>
              <a:t>Epidemiology of </a:t>
            </a:r>
            <a:r>
              <a:rPr lang="en-CA" b="1" i="0" dirty="0">
                <a:solidFill>
                  <a:srgbClr val="222222"/>
                </a:solidFill>
                <a:effectLst/>
                <a:latin typeface="Open Sans" panose="020B0606030504020204" pitchFamily="34" charset="0"/>
              </a:rPr>
              <a:t>Lyme Diseas</a:t>
            </a:r>
            <a:r>
              <a:rPr lang="en-CA" b="0" i="0" dirty="0">
                <a:solidFill>
                  <a:srgbClr val="222222"/>
                </a:solidFill>
                <a:effectLst/>
                <a:latin typeface="Open Sans" panose="020B0606030504020204" pitchFamily="34" charset="0"/>
              </a:rPr>
              <a:t>e Diagnoses among Older Adults, United States, 2016–2019</a:t>
            </a:r>
          </a:p>
          <a:p>
            <a:pPr marL="0" indent="0">
              <a:buFont typeface="Arial" panose="020B0604020202020204" pitchFamily="34" charset="0"/>
              <a:buNone/>
            </a:pPr>
            <a:r>
              <a:rPr lang="en-CA" b="0" i="0" dirty="0">
                <a:solidFill>
                  <a:srgbClr val="1C3640"/>
                </a:solidFill>
                <a:effectLst/>
                <a:latin typeface="Open Sans" panose="020B0606030504020204" pitchFamily="34" charset="0"/>
              </a:rPr>
              <a:t>- In total, 88,485 Medicare enrollees were diagnosed as having LD from 2016 to 2019, with an average incidence of 123.5 cases per 100,000 person-years, 7.4 times higher than the 34,183 cases picked up by surveillance during the same period (average rate, 16.6 cases/100,000 persons).</a:t>
            </a:r>
            <a:r>
              <a:rPr lang="en-CA" b="0" i="0" dirty="0">
                <a:solidFill>
                  <a:srgbClr val="767676"/>
                </a:solidFill>
                <a:effectLst/>
                <a:latin typeface="Segoe UI" panose="020B0502040204020203"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0" i="0" dirty="0">
                <a:solidFill>
                  <a:srgbClr val="000000"/>
                </a:solidFill>
                <a:effectLst/>
              </a:rPr>
              <a:t>- Most diagnoses occurred among residents of high-incidence states, in summer, and among men. Incidence of diagnoses was substantially higher than that reported through public health surveillance.</a:t>
            </a: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hlinkClick r:id="rId4"/>
              </a:rPr>
              <a:t>(https://wwwnc.cdc.gov/eid/article/30/9/24-0454_article</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b="0" i="0" dirty="0">
                <a:solidFill>
                  <a:srgbClr val="222222"/>
                </a:solidFill>
                <a:effectLst/>
                <a:hlinkClick r:id="rId5"/>
              </a:rPr>
              <a:t>https://www.cidrap.umn.edu/lyme-disease/medicare-data-estimate-lyme-disease-rate-7-times-higher-surveillance-shows</a:t>
            </a:r>
            <a:r>
              <a:rPr lang="en-CA" b="0" i="0" dirty="0">
                <a:solidFill>
                  <a:srgbClr val="222222"/>
                </a:solidFill>
                <a:effectLst/>
              </a:rPr>
              <a:t> </a:t>
            </a:r>
            <a:r>
              <a:rPr lang="en-CA" b="0" i="0" dirty="0">
                <a:solidFill>
                  <a:srgbClr val="767676"/>
                </a:solidFill>
                <a:effectLst/>
                <a:latin typeface="Segoe UI" panose="020B0502040204020203" pitchFamily="34" charset="0"/>
              </a:rPr>
              <a:t>)</a:t>
            </a:r>
            <a:endParaRPr lang="en-CA" b="0" dirty="0">
              <a:latin typeface="+mn-lt"/>
            </a:endParaRP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134130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In the previous CAHSS presentation in June, there were 3 animals (2 pony stallions and 1 pony mare) that were confirmed positive for CEM in central Florida.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CEM is detected sporadically in the United States, the last time it was detected was 2013.</a:t>
            </a:r>
          </a:p>
          <a:p>
            <a:endParaRPr lang="en-CA" dirty="0"/>
          </a:p>
          <a:p>
            <a:r>
              <a:rPr lang="en-CA" dirty="0"/>
              <a:t>The case counts have increased in the last few months. As of August 28, 2024, </a:t>
            </a:r>
            <a:r>
              <a:rPr lang="en-CA" b="0" i="0" dirty="0">
                <a:solidFill>
                  <a:srgbClr val="1B1B1B"/>
                </a:solidFill>
                <a:effectLst/>
                <a:latin typeface="Public Sans Web"/>
              </a:rPr>
              <a:t>a total of 39 cases have been confirmed positive for </a:t>
            </a:r>
            <a:r>
              <a:rPr lang="en-CA" b="0" i="1" dirty="0" err="1">
                <a:solidFill>
                  <a:srgbClr val="1B1B1B"/>
                </a:solidFill>
                <a:effectLst/>
                <a:latin typeface="Public Sans Web"/>
              </a:rPr>
              <a:t>Taylorella</a:t>
            </a:r>
            <a:r>
              <a:rPr lang="en-CA" b="0" i="1" dirty="0">
                <a:solidFill>
                  <a:srgbClr val="1B1B1B"/>
                </a:solidFill>
                <a:effectLst/>
                <a:latin typeface="Public Sans Web"/>
              </a:rPr>
              <a:t> </a:t>
            </a:r>
            <a:r>
              <a:rPr lang="en-CA" b="0" i="1" dirty="0" err="1">
                <a:solidFill>
                  <a:srgbClr val="1B1B1B"/>
                </a:solidFill>
                <a:effectLst/>
                <a:latin typeface="Public Sans Web"/>
              </a:rPr>
              <a:t>equigenitalis</a:t>
            </a:r>
            <a:r>
              <a:rPr lang="en-CA" b="0" i="1" dirty="0">
                <a:solidFill>
                  <a:srgbClr val="1B1B1B"/>
                </a:solidFill>
                <a:effectLst/>
                <a:latin typeface="Public Sans Web"/>
              </a:rPr>
              <a:t> </a:t>
            </a:r>
            <a:r>
              <a:rPr lang="en-CA" b="0" i="0" dirty="0">
                <a:solidFill>
                  <a:srgbClr val="1B1B1B"/>
                </a:solidFill>
                <a:effectLst/>
                <a:latin typeface="Public Sans Web"/>
              </a:rPr>
              <a:t>on a single premises in Orange County, Florida:</a:t>
            </a:r>
          </a:p>
          <a:p>
            <a:pPr marL="171450" indent="-171450">
              <a:buFontTx/>
              <a:buChar char="-"/>
            </a:pPr>
            <a:r>
              <a:rPr lang="en-CA" b="0" i="0" dirty="0">
                <a:solidFill>
                  <a:srgbClr val="1B1B1B"/>
                </a:solidFill>
                <a:effectLst/>
                <a:latin typeface="Public Sans Web"/>
              </a:rPr>
              <a:t>15 domestic ponies (2 stallions, 1 mare, and 12 geldings)</a:t>
            </a:r>
          </a:p>
          <a:p>
            <a:pPr marL="171450" indent="-171450">
              <a:buFontTx/>
              <a:buChar char="-"/>
            </a:pPr>
            <a:r>
              <a:rPr lang="en-CA" b="0" i="0" dirty="0">
                <a:solidFill>
                  <a:srgbClr val="1B1B1B"/>
                </a:solidFill>
                <a:effectLst/>
                <a:latin typeface="Public Sans Web"/>
              </a:rPr>
              <a:t>12 riding horses of various breeds (all geldings), and </a:t>
            </a:r>
          </a:p>
          <a:p>
            <a:pPr marL="171450" indent="-171450">
              <a:buFontTx/>
              <a:buChar char="-"/>
            </a:pPr>
            <a:r>
              <a:rPr lang="en-CA" b="0" i="0" dirty="0">
                <a:solidFill>
                  <a:srgbClr val="1B1B1B"/>
                </a:solidFill>
                <a:effectLst/>
                <a:latin typeface="Public Sans Web"/>
              </a:rPr>
              <a:t>12 draft horses (all geldings)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5660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early detections reported in April and May, WNV detections have increased over the summer months in Canada and USA.</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We can see from the hazard trends graph in this slide that the peak appears to have been reached in the middle of August, much higher than previous years, but the peak this year occurs roughly around the same time as previous years (mid-end of August).</a:t>
            </a:r>
            <a:endParaRPr lang="en-US"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332748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few signals seen in June and July in Canada and USA:</a:t>
            </a:r>
          </a:p>
          <a:p>
            <a:r>
              <a:rPr lang="en-US" sz="1200" b="0" i="0" u="none" strike="noStrike" kern="1200" baseline="0" dirty="0">
                <a:solidFill>
                  <a:schemeClr val="tx1"/>
                </a:solidFill>
                <a:latin typeface="+mn-lt"/>
                <a:ea typeface="+mn-ea"/>
                <a:cs typeface="+mn-cs"/>
              </a:rPr>
              <a:t>For Canada:</a:t>
            </a:r>
          </a:p>
          <a:p>
            <a:pPr marL="171450" indent="-171450">
              <a:buFontTx/>
              <a:buChar char="-"/>
            </a:pPr>
            <a:r>
              <a:rPr lang="en-US" sz="1200" b="0" i="0" u="none" strike="noStrike" kern="1200" baseline="0" dirty="0">
                <a:solidFill>
                  <a:schemeClr val="tx1"/>
                </a:solidFill>
                <a:latin typeface="+mn-lt"/>
                <a:ea typeface="+mn-ea"/>
                <a:cs typeface="+mn-cs"/>
              </a:rPr>
              <a:t>WNV was detected in two crows as reported by the </a:t>
            </a:r>
            <a:r>
              <a:rPr lang="en-CA" b="0" i="0" dirty="0">
                <a:solidFill>
                  <a:srgbClr val="131313"/>
                </a:solidFill>
                <a:effectLst/>
                <a:latin typeface="Radio Canada"/>
              </a:rPr>
              <a:t>North Bay-Parry Sound District Health Unit</a:t>
            </a:r>
          </a:p>
          <a:p>
            <a:pPr marL="0" indent="0">
              <a:buFontTx/>
              <a:buNone/>
            </a:pPr>
            <a:r>
              <a:rPr lang="en-US" sz="1200" b="0" i="0" u="none" strike="noStrike" kern="1200" baseline="0" dirty="0">
                <a:solidFill>
                  <a:schemeClr val="tx1"/>
                </a:solidFill>
                <a:latin typeface="+mn-lt"/>
                <a:ea typeface="+mn-ea"/>
                <a:cs typeface="+mn-cs"/>
              </a:rPr>
              <a:t>-   First human case of 2024 in Ottawa </a:t>
            </a:r>
          </a:p>
          <a:p>
            <a:pPr marL="171450" indent="-171450">
              <a:buFontTx/>
              <a:buChar char="-"/>
            </a:pPr>
            <a:r>
              <a:rPr lang="en-US" sz="1200" b="0" i="0" u="none" strike="noStrike" kern="1200" baseline="0" dirty="0">
                <a:solidFill>
                  <a:schemeClr val="tx1"/>
                </a:solidFill>
                <a:latin typeface="+mn-lt"/>
                <a:ea typeface="+mn-ea"/>
                <a:cs typeface="+mn-cs"/>
              </a:rPr>
              <a:t>A horse confirmed positive in Quebec</a:t>
            </a:r>
          </a:p>
          <a:p>
            <a:pPr marL="171450" indent="-171450">
              <a:buFontTx/>
              <a:buChar char="-"/>
            </a:pPr>
            <a:endParaRPr lang="en-US" sz="1200" b="0" i="0" u="none" strike="noStrike" kern="1200" baseline="0" dirty="0">
              <a:solidFill>
                <a:schemeClr val="tx1"/>
              </a:solidFill>
              <a:latin typeface="+mn-lt"/>
              <a:ea typeface="+mn-ea"/>
              <a:cs typeface="+mn-cs"/>
            </a:endParaRPr>
          </a:p>
          <a:p>
            <a:pPr marL="171450" indent="-171450">
              <a:buFontTx/>
              <a:buChar char="-"/>
            </a:pPr>
            <a:endParaRPr lang="en-US" sz="1200" b="0" i="0" u="none" strike="noStrike" kern="1200" baseline="0" dirty="0">
              <a:solidFill>
                <a:schemeClr val="tx1"/>
              </a:solidFill>
              <a:latin typeface="+mn-lt"/>
              <a:ea typeface="+mn-ea"/>
              <a:cs typeface="+mn-cs"/>
            </a:endParaRPr>
          </a:p>
          <a:p>
            <a:pPr marL="0" indent="0">
              <a:buFontTx/>
              <a:buNone/>
            </a:pPr>
            <a:r>
              <a:rPr lang="en-CA" b="0" i="0" u="none" dirty="0">
                <a:solidFill>
                  <a:srgbClr val="000000"/>
                </a:solidFill>
                <a:effectLst/>
                <a:latin typeface="Montserrat" panose="00000500000000000000" pitchFamily="2" charset="0"/>
              </a:rPr>
              <a:t>In USA (do not need to go into detail) – The USA has reported finding WNV in mosquito pools, equine cases in Nevada, Oklahoma, and California, as well as a few human cases.</a:t>
            </a:r>
          </a:p>
          <a:p>
            <a:pPr marL="0" indent="0">
              <a:buFontTx/>
              <a:buNone/>
            </a:pPr>
            <a:endParaRPr lang="en-CA" b="1" i="1" u="none" dirty="0">
              <a:solidFill>
                <a:srgbClr val="000000"/>
              </a:solidFill>
              <a:effectLst/>
              <a:latin typeface="Montserrat" panose="00000500000000000000" pitchFamily="2" charset="0"/>
            </a:endParaRPr>
          </a:p>
          <a:p>
            <a:pPr marL="0" indent="0">
              <a:buFontTx/>
              <a:buNone/>
            </a:pPr>
            <a:r>
              <a:rPr lang="en-CA" b="1" i="1" u="none" dirty="0">
                <a:solidFill>
                  <a:srgbClr val="000000"/>
                </a:solidFill>
                <a:effectLst/>
                <a:latin typeface="Montserrat" panose="00000500000000000000" pitchFamily="2" charset="0"/>
              </a:rPr>
              <a:t>…………………………………………………………………………………………………………………………….</a:t>
            </a:r>
          </a:p>
          <a:p>
            <a:pPr marL="0" indent="0">
              <a:buFontTx/>
              <a:buNone/>
            </a:pPr>
            <a:endParaRPr lang="en-CA" b="1" i="1" u="none" dirty="0">
              <a:solidFill>
                <a:srgbClr val="000000"/>
              </a:solidFill>
              <a:effectLst/>
              <a:latin typeface="Montserrat" panose="00000500000000000000" pitchFamily="2" charset="0"/>
            </a:endParaRPr>
          </a:p>
          <a:p>
            <a:r>
              <a:rPr lang="en-CA" b="1" i="0" dirty="0">
                <a:solidFill>
                  <a:srgbClr val="000000"/>
                </a:solidFill>
                <a:effectLst/>
                <a:latin typeface="Montserrat" panose="00000500000000000000" pitchFamily="2" charset="0"/>
              </a:rPr>
              <a:t>Cases in horses:</a:t>
            </a:r>
          </a:p>
          <a:p>
            <a:r>
              <a:rPr lang="en-CA" b="0" i="0" dirty="0">
                <a:solidFill>
                  <a:srgbClr val="000000"/>
                </a:solidFill>
                <a:effectLst/>
                <a:latin typeface="Montserrat" panose="00000500000000000000" pitchFamily="2" charset="0"/>
              </a:rPr>
              <a:t>- Two horses in Nevada, located in Clark and Nye counties, recently tested positive for WNV.</a:t>
            </a:r>
            <a:endParaRPr lang="en-CA" dirty="0">
              <a:hlinkClick r:id="rId3"/>
            </a:endParaRPr>
          </a:p>
          <a:p>
            <a:r>
              <a:rPr lang="en-CA" b="0" dirty="0"/>
              <a:t>- </a:t>
            </a:r>
            <a:r>
              <a:rPr lang="en-CA" b="0" i="0" dirty="0">
                <a:solidFill>
                  <a:srgbClr val="000000"/>
                </a:solidFill>
                <a:effectLst/>
                <a:latin typeface="Montserrat" panose="00000500000000000000" pitchFamily="2" charset="0"/>
              </a:rPr>
              <a:t>A 16-year-old Quarter Horse gelding in Yuba County, California, tested positive for WNV</a:t>
            </a:r>
            <a:endParaRPr lang="en-CA" b="0" dirty="0"/>
          </a:p>
          <a:p>
            <a:r>
              <a:rPr lang="en-CA" b="0" dirty="0"/>
              <a:t>- A</a:t>
            </a:r>
            <a:r>
              <a:rPr lang="en-CA" b="0" i="0" dirty="0">
                <a:solidFill>
                  <a:srgbClr val="000000"/>
                </a:solidFill>
                <a:effectLst/>
                <a:latin typeface="Montserrat" panose="00000500000000000000" pitchFamily="2" charset="0"/>
              </a:rPr>
              <a:t> 6-year-old Andalusian cross stallion in Placer County, California, tested positive for WNV</a:t>
            </a:r>
            <a:endParaRPr lang="en-CA" b="1" dirty="0"/>
          </a:p>
          <a:p>
            <a:endParaRPr lang="en-CA" sz="1200" dirty="0">
              <a:hlinkClick r:id="rId4"/>
            </a:endParaRPr>
          </a:p>
          <a:p>
            <a:r>
              <a:rPr lang="en-CA" b="1" i="0" dirty="0">
                <a:solidFill>
                  <a:srgbClr val="000000"/>
                </a:solidFill>
                <a:effectLst/>
                <a:latin typeface="Source Sans Pro" panose="020B0503030403020204" pitchFamily="34" charset="0"/>
              </a:rPr>
              <a:t>Cases in humans:</a:t>
            </a:r>
          </a:p>
          <a:p>
            <a:pPr marL="171450" indent="-171450">
              <a:buFontTx/>
              <a:buChar char="-"/>
            </a:pPr>
            <a:r>
              <a:rPr lang="en-CA" b="0" i="0" dirty="0">
                <a:solidFill>
                  <a:srgbClr val="000000"/>
                </a:solidFill>
                <a:effectLst/>
                <a:latin typeface="Source Sans Pro" panose="020B0503030403020204" pitchFamily="34" charset="0"/>
              </a:rPr>
              <a:t>Three of the nine reported human cases of WNV in Texas had the more severe form of the disease, also known as West Nile neuroinvasive disease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dirty="0"/>
              <a:t>- F</a:t>
            </a:r>
            <a:r>
              <a:rPr lang="en-CA" b="0" i="0" dirty="0">
                <a:solidFill>
                  <a:srgbClr val="2A2A2A"/>
                </a:solidFill>
                <a:effectLst/>
                <a:latin typeface="var(--font,var(--font-1))"/>
              </a:rPr>
              <a:t>irst human WNV case of 2024 in Cook County in Illinois</a:t>
            </a:r>
            <a:endParaRPr lang="en-CA" sz="1200" b="0" dirty="0"/>
          </a:p>
          <a:p>
            <a:r>
              <a:rPr lang="en-CA" b="1" dirty="0"/>
              <a:t>- </a:t>
            </a:r>
            <a:r>
              <a:rPr lang="en-CA" b="0" i="0" dirty="0">
                <a:solidFill>
                  <a:srgbClr val="333333"/>
                </a:solidFill>
                <a:effectLst/>
                <a:latin typeface="Source Sans Pro" panose="020F0502020204030204" pitchFamily="34" charset="0"/>
              </a:rPr>
              <a:t>The Louisiana Department of Health’s (LDH) Office of Public Health (OPH) has confirmed four human cases of West Nile neuroinvasive disease in the Northeast Louisiana community of Winnsboro</a:t>
            </a:r>
            <a:endParaRPr lang="en-CA" b="1" dirty="0"/>
          </a:p>
          <a:p>
            <a:endParaRPr lang="en-CA" b="1" dirty="0"/>
          </a:p>
          <a:p>
            <a:r>
              <a:rPr lang="en-CA" b="1" dirty="0"/>
              <a:t>Mosquitoes testing positive:</a:t>
            </a:r>
          </a:p>
          <a:p>
            <a:r>
              <a:rPr lang="en-CA" b="0" dirty="0"/>
              <a:t>- </a:t>
            </a:r>
            <a:r>
              <a:rPr lang="en-CA" b="0" i="0" dirty="0">
                <a:solidFill>
                  <a:srgbClr val="2C2C2C"/>
                </a:solidFill>
                <a:effectLst/>
                <a:latin typeface="__graphik_db3093"/>
              </a:rPr>
              <a:t>The areas that tested positive for WNV in New Jersey include Upper Township, Cape May City, the borough of Woodbine and Lower Township.</a:t>
            </a:r>
            <a:endParaRPr lang="en-CA" b="0" dirty="0"/>
          </a:p>
          <a:p>
            <a:r>
              <a:rPr lang="en-CA" sz="1200" b="0" dirty="0"/>
              <a:t>- Mosquitoes have tested positive for West Nile virus in six Pittsburgh neighbourhoods: Brighton Heights, California-Kirkbride, Elliott, </a:t>
            </a:r>
            <a:r>
              <a:rPr lang="en-CA" sz="1200" b="0" dirty="0" err="1"/>
              <a:t>Sheraden</a:t>
            </a:r>
            <a:r>
              <a:rPr lang="en-CA" sz="1200" b="0" dirty="0"/>
              <a:t>, </a:t>
            </a:r>
            <a:r>
              <a:rPr lang="en-CA" sz="1200" b="0" dirty="0" err="1"/>
              <a:t>Esplen</a:t>
            </a:r>
            <a:r>
              <a:rPr lang="en-CA" sz="1200" b="0" dirty="0"/>
              <a:t> and Marshall-Shadeland.</a:t>
            </a:r>
          </a:p>
          <a:p>
            <a:pPr marL="0" indent="0">
              <a:buFontTx/>
              <a:buNone/>
            </a:pPr>
            <a:endParaRPr lang="en-CA" b="1" i="0" u="sng" dirty="0">
              <a:solidFill>
                <a:srgbClr val="000000"/>
              </a:solidFill>
              <a:effectLst/>
              <a:latin typeface="Montserrat" panose="00000500000000000000" pitchFamily="2" charset="0"/>
            </a:endParaRP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15900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August saw a peak in signals of WNV in both Canada and the US.</a:t>
            </a:r>
          </a:p>
          <a:p>
            <a:endParaRPr lang="en-US" sz="1200" b="1" i="0" u="sng"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In Canada</a:t>
            </a:r>
            <a:endParaRPr lang="en-US" sz="1200" b="0" i="1" u="none" strike="noStrike" kern="1200" baseline="0" dirty="0">
              <a:solidFill>
                <a:schemeClr val="tx1"/>
              </a:solidFill>
              <a:latin typeface="+mn-lt"/>
              <a:ea typeface="+mn-ea"/>
              <a:cs typeface="+mn-cs"/>
            </a:endParaRPr>
          </a:p>
          <a:p>
            <a:pPr algn="l"/>
            <a:r>
              <a:rPr lang="en-CA" b="0" i="0" dirty="0">
                <a:solidFill>
                  <a:srgbClr val="4A4A4A"/>
                </a:solidFill>
                <a:effectLst/>
                <a:latin typeface="OpenSans"/>
              </a:rPr>
              <a:t>Positive cases reported in Ontario included:</a:t>
            </a:r>
          </a:p>
          <a:p>
            <a:pPr marL="171450" indent="-171450">
              <a:buFontTx/>
              <a:buChar char="-"/>
            </a:pPr>
            <a:r>
              <a:rPr lang="en-CA" b="0" i="0" dirty="0">
                <a:solidFill>
                  <a:srgbClr val="000000"/>
                </a:solidFill>
                <a:effectLst/>
                <a:latin typeface="Montserrat" panose="00000500000000000000" pitchFamily="2" charset="0"/>
              </a:rPr>
              <a:t>An unvaccinated, 11-year-old Standardbred mare in Norfolk County</a:t>
            </a:r>
          </a:p>
          <a:p>
            <a:pPr marL="171450" indent="-171450">
              <a:buFontTx/>
              <a:buChar char="-"/>
            </a:pPr>
            <a:r>
              <a:rPr lang="en-CA" b="0" i="0" dirty="0">
                <a:solidFill>
                  <a:srgbClr val="222222"/>
                </a:solidFill>
                <a:effectLst/>
                <a:latin typeface="Raleway" pitchFamily="2" charset="0"/>
              </a:rPr>
              <a:t>An unvaccinated, 7-year-old Appaloosa stallion in Simcoe County</a:t>
            </a:r>
          </a:p>
          <a:p>
            <a:pPr marL="171450" indent="-171450">
              <a:buFontTx/>
              <a:buChar char="-"/>
            </a:pPr>
            <a:r>
              <a:rPr lang="en-CA" b="0" i="0" dirty="0">
                <a:solidFill>
                  <a:srgbClr val="222222"/>
                </a:solidFill>
                <a:effectLst/>
                <a:latin typeface="Raleway" pitchFamily="2" charset="0"/>
              </a:rPr>
              <a:t>An unvaccinated, a 5 year old gelding in the United Counties of Prescott and Russell.</a:t>
            </a:r>
            <a:endParaRPr lang="en-CA" b="0" i="0" dirty="0">
              <a:solidFill>
                <a:srgbClr val="000000"/>
              </a:solidFill>
              <a:effectLst/>
              <a:latin typeface="Montserrat" panose="00000500000000000000" pitchFamily="2" charset="0"/>
            </a:endParaRPr>
          </a:p>
          <a:p>
            <a:pPr algn="l"/>
            <a:r>
              <a:rPr lang="en-CA" b="0" i="0" dirty="0">
                <a:solidFill>
                  <a:srgbClr val="4A4A4A"/>
                </a:solidFill>
                <a:effectLst/>
                <a:latin typeface="OpenSans"/>
              </a:rPr>
              <a:t>Quebec reported a positive WNV case:</a:t>
            </a:r>
          </a:p>
          <a:p>
            <a:pPr marL="171450" indent="-171450">
              <a:buFontTx/>
              <a:buChar char="-"/>
            </a:pPr>
            <a:r>
              <a:rPr lang="en-CA" b="0" i="0" dirty="0">
                <a:solidFill>
                  <a:srgbClr val="000000"/>
                </a:solidFill>
                <a:effectLst/>
                <a:latin typeface="Montserrat" panose="00000500000000000000" pitchFamily="2" charset="0"/>
              </a:rPr>
              <a:t>In </a:t>
            </a:r>
            <a:r>
              <a:rPr lang="en-CA" b="0" i="0" dirty="0" err="1">
                <a:solidFill>
                  <a:srgbClr val="000000"/>
                </a:solidFill>
                <a:effectLst/>
                <a:latin typeface="Montserrat" panose="00000500000000000000" pitchFamily="2" charset="0"/>
              </a:rPr>
              <a:t>Témiscamingue</a:t>
            </a:r>
            <a:endParaRPr lang="en-CA" b="1" i="0" dirty="0">
              <a:solidFill>
                <a:srgbClr val="4A4A4A"/>
              </a:solidFill>
              <a:effectLst/>
              <a:latin typeface="OpenSans"/>
            </a:endParaRPr>
          </a:p>
          <a:p>
            <a:pPr algn="l"/>
            <a:endParaRPr lang="en-CA" b="1" i="0" dirty="0">
              <a:solidFill>
                <a:srgbClr val="4A4A4A"/>
              </a:solidFill>
              <a:effectLst/>
              <a:latin typeface="OpenSans"/>
            </a:endParaRPr>
          </a:p>
          <a:p>
            <a:pPr algn="l"/>
            <a:r>
              <a:rPr lang="en-CA" b="1" i="0" dirty="0">
                <a:solidFill>
                  <a:srgbClr val="4A4A4A"/>
                </a:solidFill>
                <a:effectLst/>
                <a:latin typeface="OpenSans"/>
              </a:rPr>
              <a:t>Public Health Ontario Surveillance Week 35 (Aug 25-31, 2024)</a:t>
            </a:r>
          </a:p>
          <a:p>
            <a:pPr algn="l"/>
            <a:r>
              <a:rPr lang="en-CA" b="1" i="0" dirty="0">
                <a:solidFill>
                  <a:srgbClr val="4A4A4A"/>
                </a:solidFill>
                <a:effectLst/>
                <a:latin typeface="OpenSans"/>
              </a:rPr>
              <a:t>Overall Ontario Trends</a:t>
            </a:r>
          </a:p>
          <a:p>
            <a:pPr algn="l"/>
            <a:r>
              <a:rPr lang="en-CA" b="0" i="0" dirty="0">
                <a:solidFill>
                  <a:srgbClr val="4A4A4A"/>
                </a:solidFill>
                <a:effectLst/>
                <a:latin typeface="OpenSans"/>
              </a:rPr>
              <a:t>As of Week 35, there has been 12 human WNV cases. Note: travel-related cases reported prior to mosquito season are excluded.</a:t>
            </a:r>
            <a:endParaRPr lang="en-CA" b="0" i="1" dirty="0">
              <a:solidFill>
                <a:srgbClr val="555555"/>
              </a:solidFill>
              <a:effectLst/>
              <a:latin typeface="Georgia" panose="02040502050405020303" pitchFamily="18" charset="0"/>
            </a:endParaRPr>
          </a:p>
          <a:p>
            <a:pPr algn="l"/>
            <a:r>
              <a:rPr lang="en-CA" b="0" i="0" dirty="0">
                <a:solidFill>
                  <a:srgbClr val="4A4A4A"/>
                </a:solidFill>
                <a:effectLst/>
                <a:latin typeface="OpenSans"/>
              </a:rPr>
              <a:t>As of Week 35, there has been 196 WNV-positive mosquito pools; there has been one EEEV-positive mosquito pool (OTT).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Also in Ontario:</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baseline="0" dirty="0">
                <a:solidFill>
                  <a:schemeClr val="tx1"/>
                </a:solidFill>
                <a:latin typeface="+mn-lt"/>
                <a:ea typeface="+mn-ea"/>
                <a:cs typeface="+mn-cs"/>
              </a:rPr>
              <a:t>First cases of WNV in human in </a:t>
            </a:r>
            <a:r>
              <a:rPr lang="en-CA" b="0" i="0" dirty="0">
                <a:solidFill>
                  <a:srgbClr val="555555"/>
                </a:solidFill>
                <a:effectLst/>
                <a:latin typeface="Georgia" panose="02040502050405020303" pitchFamily="18" charset="0"/>
              </a:rPr>
              <a:t>Windsor-Essex,</a:t>
            </a:r>
            <a:r>
              <a:rPr lang="en-CA" b="0" i="1" dirty="0">
                <a:solidFill>
                  <a:srgbClr val="555555"/>
                </a:solidFill>
                <a:effectLst/>
                <a:latin typeface="Georgia" panose="02040502050405020303" pitchFamily="18" charset="0"/>
              </a:rPr>
              <a:t> </a:t>
            </a:r>
            <a:r>
              <a:rPr lang="en-CA" b="0" i="0" dirty="0">
                <a:solidFill>
                  <a:srgbClr val="191919"/>
                </a:solidFill>
                <a:effectLst/>
                <a:latin typeface="Roboto Condensed" panose="02000000000000000000" pitchFamily="2" charset="0"/>
              </a:rPr>
              <a:t>London region, and </a:t>
            </a:r>
            <a:r>
              <a:rPr lang="en-US" sz="1200" b="0" i="0" u="none" strike="noStrike" kern="1200" baseline="0" dirty="0">
                <a:solidFill>
                  <a:schemeClr val="tx1"/>
                </a:solidFill>
                <a:effectLst/>
                <a:latin typeface="+mn-lt"/>
                <a:ea typeface="+mn-ea"/>
                <a:cs typeface="+mn-cs"/>
              </a:rPr>
              <a:t>in</a:t>
            </a:r>
            <a:r>
              <a:rPr lang="en-US" sz="1200" b="0" i="0" u="none" strike="noStrike" kern="1200" baseline="0" dirty="0">
                <a:solidFill>
                  <a:schemeClr val="tx1"/>
                </a:solidFill>
                <a:latin typeface="+mn-lt"/>
                <a:ea typeface="+mn-ea"/>
                <a:cs typeface="+mn-cs"/>
              </a:rPr>
              <a:t> Algoma (where a h</a:t>
            </a:r>
            <a:r>
              <a:rPr lang="en-CA" b="0" i="0" dirty="0" err="1">
                <a:solidFill>
                  <a:srgbClr val="000000"/>
                </a:solidFill>
                <a:effectLst/>
                <a:latin typeface="Open Sans Bold"/>
              </a:rPr>
              <a:t>uman</a:t>
            </a:r>
            <a:r>
              <a:rPr lang="en-CA" b="0" i="0" dirty="0">
                <a:solidFill>
                  <a:srgbClr val="000000"/>
                </a:solidFill>
                <a:effectLst/>
                <a:latin typeface="Open Sans Bold"/>
              </a:rPr>
              <a:t> case of WNV was confirmed for first time in six years).</a:t>
            </a:r>
            <a:endParaRPr lang="en-US" sz="1200" b="0" i="0" u="none" strike="noStrike" kern="1200" baseline="0" dirty="0">
              <a:solidFill>
                <a:schemeClr val="tx1"/>
              </a:solidFill>
              <a:latin typeface="+mn-lt"/>
              <a:ea typeface="+mn-ea"/>
              <a:cs typeface="+mn-cs"/>
            </a:endParaRPr>
          </a:p>
          <a:p>
            <a:pPr marL="171450" indent="-171450">
              <a:buFontTx/>
              <a:buChar char="-"/>
            </a:pPr>
            <a:r>
              <a:rPr lang="en-US" sz="1200" b="0" i="0" u="none" strike="noStrike" kern="1200" baseline="0" dirty="0">
                <a:solidFill>
                  <a:schemeClr val="tx1"/>
                </a:solidFill>
                <a:latin typeface="+mn-lt"/>
                <a:ea typeface="+mn-ea"/>
                <a:cs typeface="+mn-cs"/>
              </a:rPr>
              <a:t>First cases of WNV were reported in mosquitoes </a:t>
            </a:r>
            <a:r>
              <a:rPr lang="en-CA" b="0" i="0" dirty="0">
                <a:solidFill>
                  <a:srgbClr val="555555"/>
                </a:solidFill>
                <a:effectLst/>
                <a:latin typeface="Georgia" panose="02040502050405020303" pitchFamily="18" charset="0"/>
              </a:rPr>
              <a:t>Perth County and Chatham-Kent, </a:t>
            </a:r>
            <a:r>
              <a:rPr lang="en-US" sz="1200" b="0" i="0" u="none" strike="noStrike" kern="1200" baseline="0" dirty="0">
                <a:solidFill>
                  <a:schemeClr val="tx1"/>
                </a:solidFill>
                <a:latin typeface="+mn-lt"/>
                <a:ea typeface="+mn-ea"/>
                <a:cs typeface="+mn-cs"/>
              </a:rPr>
              <a:t>and in a crow in</a:t>
            </a:r>
            <a:r>
              <a:rPr lang="en-CA" b="0" i="0" dirty="0">
                <a:solidFill>
                  <a:srgbClr val="555555"/>
                </a:solidFill>
                <a:effectLst/>
                <a:latin typeface="Georgia" panose="02040502050405020303" pitchFamily="18" charset="0"/>
              </a:rPr>
              <a:t> Grey-Bruce in Ontario</a:t>
            </a:r>
            <a:endParaRPr lang="en-US" sz="1200" b="0" i="0" u="none" strike="noStrike" kern="1200" baseline="0" dirty="0">
              <a:solidFill>
                <a:schemeClr val="tx1"/>
              </a:solidFill>
              <a:latin typeface="+mn-lt"/>
              <a:ea typeface="+mn-ea"/>
              <a:cs typeface="+mn-cs"/>
            </a:endParaRPr>
          </a:p>
          <a:p>
            <a:pPr marL="171450" indent="-171450">
              <a:buFontTx/>
              <a:buChar char="-"/>
            </a:pPr>
            <a:r>
              <a:rPr lang="en-CA" b="0" i="0" dirty="0">
                <a:solidFill>
                  <a:srgbClr val="191919"/>
                </a:solidFill>
                <a:effectLst/>
                <a:latin typeface="Roboto Condensed" panose="020F0502020204030204" pitchFamily="2" charset="0"/>
              </a:rPr>
              <a:t>And a third confirmed case of WNV was reported in a bird (hawk) in the Parry Sound District (North Bay)</a:t>
            </a:r>
            <a:endParaRPr lang="en-CA" sz="1200" b="0" i="0" u="none" strike="noStrike" kern="1200" baseline="0" dirty="0">
              <a:solidFill>
                <a:schemeClr val="tx1"/>
              </a:solidFill>
              <a:latin typeface="+mn-lt"/>
              <a:ea typeface="+mn-ea"/>
              <a:cs typeface="+mn-cs"/>
            </a:endParaRPr>
          </a:p>
          <a:p>
            <a:pPr marL="171450" indent="-171450">
              <a:buFontTx/>
              <a:buChar char="-"/>
            </a:pPr>
            <a:endParaRPr lang="en-CA" b="0" i="0" dirty="0">
              <a:solidFill>
                <a:srgbClr val="000000"/>
              </a:solidFill>
              <a:effectLst/>
              <a:latin typeface="Montserrat" panose="00000500000000000000" pitchFamily="2" charset="0"/>
            </a:endParaRPr>
          </a:p>
          <a:p>
            <a:endParaRPr lang="en-US" sz="1200" b="0" i="0" u="none" strike="noStrike" kern="1200" baseline="0" dirty="0">
              <a:solidFill>
                <a:schemeClr val="tx1"/>
              </a:solidFill>
              <a:latin typeface="+mn-lt"/>
              <a:ea typeface="+mn-ea"/>
              <a:cs typeface="+mn-cs"/>
            </a:endParaRPr>
          </a:p>
          <a:p>
            <a:r>
              <a:rPr lang="en-CA" b="1" i="1" u="none" dirty="0"/>
              <a:t>For the USA</a:t>
            </a:r>
            <a:endParaRPr lang="en-CA" b="0" i="1" u="none" dirty="0"/>
          </a:p>
          <a:p>
            <a:endParaRPr lang="en-CA" b="1" u="sng" dirty="0"/>
          </a:p>
          <a:p>
            <a:r>
              <a:rPr lang="en-CA" b="0" u="none" dirty="0"/>
              <a:t>US states with signals of cases of WNV in horse and humans in August are listed.</a:t>
            </a:r>
          </a:p>
          <a:p>
            <a:endParaRPr lang="en-CA" b="0" u="none" dirty="0"/>
          </a:p>
          <a:p>
            <a:r>
              <a:rPr lang="en-CA" b="0" u="none" dirty="0"/>
              <a:t>….........................................................................................................................................................................................................................................</a:t>
            </a:r>
          </a:p>
          <a:p>
            <a:endParaRPr lang="en-CA" b="1" u="sng" dirty="0"/>
          </a:p>
          <a:p>
            <a:r>
              <a:rPr lang="en-CA" b="1" u="none" dirty="0"/>
              <a:t>Cases in Horses:</a:t>
            </a:r>
          </a:p>
          <a:p>
            <a:r>
              <a:rPr lang="en-CA" dirty="0">
                <a:hlinkClick r:id="rId3"/>
              </a:rPr>
              <a:t>Vaccinated California Horse Tests Positive for WNV – The Horse</a:t>
            </a:r>
            <a:endParaRPr lang="en-CA" dirty="0"/>
          </a:p>
          <a:p>
            <a:r>
              <a:rPr lang="en-CA" dirty="0">
                <a:hlinkClick r:id="rId4"/>
              </a:rPr>
              <a:t>California Thoroughbred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5"/>
              </a:rPr>
              <a:t>California Gelding Positive for WNV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7"/>
              </a:rPr>
              <a:t>Unvaccinated Colorado Horse Euthanized Due to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8"/>
              </a:rPr>
              <a:t>2 Colorado Horses Test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Colorado Gelding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2 Delaware Horses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r>
              <a:rPr lang="en-CA" dirty="0">
                <a:hlinkClick r:id="rId11"/>
              </a:rPr>
              <a:t>Florida Mare Euthanized After Contracting WNV – The Horse</a:t>
            </a:r>
            <a:endParaRPr lang="en-CA" dirty="0">
              <a:hlinkClick r:id="rId6"/>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2"/>
              </a:rPr>
              <a:t>Georgia Horse Positive for WNV – The Horse</a:t>
            </a:r>
            <a:endParaRPr lang="en-CA" dirty="0"/>
          </a:p>
          <a:p>
            <a:endParaRPr lang="en-CA" dirty="0">
              <a:hlinkClick r:id="rId6"/>
            </a:endParaRPr>
          </a:p>
          <a:p>
            <a:r>
              <a:rPr lang="en-CA" dirty="0">
                <a:hlinkClick r:id="rId13"/>
              </a:rPr>
              <a:t>Idaho Filly Positive for WNV – The Horse</a:t>
            </a:r>
            <a:endParaRPr lang="en-CA" dirty="0">
              <a:hlinkClick r:id="rId6"/>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4"/>
              </a:rPr>
              <a:t>2 Indiana Horses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5"/>
              </a:rPr>
              <a:t>WNV-Positive Horse Euthanized in Indiana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6"/>
              </a:rPr>
              <a:t>4 Indiana Horses Test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2 Indiana Horses Test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8"/>
              </a:rPr>
              <a:t>WNV Confirmed in Kentucky Pony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9"/>
              </a:rPr>
              <a:t>Kentucky Mare Tests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0"/>
              </a:rPr>
              <a:t>Kentucky Gelding Tests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1"/>
              </a:rPr>
              <a:t>Unvaccinated Kentucky Horse Positive for WNV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2"/>
              </a:rPr>
              <a:t>MDARD - MDARD Confirms First Case of West Nile Virus for 2024 in an Eaton County Horse (michigan.gov)</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3"/>
              </a:rPr>
              <a:t>Michigan Colt Tests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4"/>
              </a:rPr>
              <a:t>Michigan Gelding Tests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6"/>
              </a:rPr>
              <a:t>Missouri Horse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7"/>
              </a:rPr>
              <a:t>New York Gelding Tests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8"/>
              </a:rPr>
              <a:t>New York Horse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Unvaccinated New York Gelding Contracts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5"/>
              </a:rPr>
              <a:t>North Dakota Horse Positive for WNV – The Horse</a:t>
            </a:r>
            <a:endParaRPr lang="en-CA" dirty="0"/>
          </a:p>
          <a:p>
            <a:endParaRPr lang="en-CA" dirty="0">
              <a:hlinkClick r:id="rId6"/>
            </a:endParaRPr>
          </a:p>
          <a:p>
            <a:r>
              <a:rPr lang="en-CA" dirty="0">
                <a:hlinkClick r:id="rId30"/>
              </a:rPr>
              <a:t>Oklahoma Horse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1"/>
              </a:rPr>
              <a:t>Oklahoma Filly Positive for WNV – The Horse</a:t>
            </a:r>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2"/>
              </a:rPr>
              <a:t>Oregon Horse Positive for WNV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3"/>
              </a:rPr>
              <a:t>12 Pennsylvania Horses Test Positive for WNV – The Horse</a:t>
            </a:r>
            <a:endParaRPr lang="en-CA" dirty="0"/>
          </a:p>
          <a:p>
            <a:pPr>
              <a:lnSpc>
                <a:spcPct val="107000"/>
              </a:lnSpc>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WNV Case Confirmed in Pennsylvania Horse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Pennsylvania Horse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Texas Filly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r>
              <a:rPr lang="en-CA" dirty="0">
                <a:hlinkClick r:id="rId6"/>
              </a:rPr>
              <a:t>3 Utah Horses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Utah Horse Tests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8"/>
              </a:rPr>
              <a:t>Unvaccinated Wisconsin Horse Positive for WNV – The Horse</a:t>
            </a:r>
            <a:endParaRPr lang="en-CA" dirty="0"/>
          </a:p>
          <a:p>
            <a:r>
              <a:rPr lang="en-CA" dirty="0">
                <a:hlinkClick r:id="rId39"/>
              </a:rPr>
              <a:t>Unvaccinated Wisconsin Mare Tests Positive for WNV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0"/>
              </a:rPr>
              <a:t>Unvaccinated Wisconsin Yearling Positive for WNV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b="1" u="none" dirty="0"/>
          </a:p>
          <a:p>
            <a:endParaRPr lang="en-CA" b="1" u="none" dirty="0"/>
          </a:p>
          <a:p>
            <a:r>
              <a:rPr lang="en-CA" b="1" u="none" dirty="0"/>
              <a:t>Cases in Humans: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1"/>
              </a:rPr>
              <a:t>First human case of West Nile virus confirmed in Maryland, officials say (wjla.com)</a:t>
            </a:r>
            <a:endParaRPr lang="en-CA" dirty="0"/>
          </a:p>
          <a:p>
            <a:r>
              <a:rPr lang="en-CA" dirty="0">
                <a:hlinkClick r:id="rId42"/>
              </a:rPr>
              <a:t>Michigan’s first human case of West Nile virus detected in Livingston County (wilx.com)</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3"/>
              </a:rPr>
              <a:t>First case of West Nile Virus found in Wisconsin – WTMJ</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4"/>
              </a:rPr>
              <a:t>First human case of West Nile Virus confirmed in Utah County (ksltv.com)</a:t>
            </a:r>
            <a:endParaRPr lang="en-CA"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22861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Cases of </a:t>
            </a:r>
            <a:r>
              <a:rPr lang="en-CA" dirty="0"/>
              <a:t>Eastern equine encephalitis have been increasing over the summer months. Not a huge trend compared to previous years, but still seeing lots of activity.</a:t>
            </a:r>
          </a:p>
          <a:p>
            <a:pPr marL="0" indent="0">
              <a:buFontTx/>
              <a:buNone/>
            </a:pPr>
            <a:endParaRPr lang="en-CA" b="0" dirty="0">
              <a:latin typeface="+mn-lt"/>
            </a:endParaRPr>
          </a:p>
          <a:p>
            <a:pPr marL="0" indent="0">
              <a:spcBef>
                <a:spcPts val="0"/>
              </a:spcBef>
              <a:buFontTx/>
              <a:buNone/>
            </a:pPr>
            <a:r>
              <a:rPr lang="en-CA" b="0" u="none" dirty="0"/>
              <a:t>Summary of case reports in Canada. Equine cases mostly from Ontario and then Quebec</a:t>
            </a:r>
          </a:p>
          <a:p>
            <a:pPr marL="171450" marR="0" lvl="0" indent="-171450" algn="l" defTabSz="914400" rtl="0" eaLnBrk="0" fontAlgn="base" latinLnBrk="0" hangingPunct="0">
              <a:spcBef>
                <a:spcPts val="0"/>
              </a:spcBef>
              <a:spcAft>
                <a:spcPct val="0"/>
              </a:spcAft>
              <a:buClrTx/>
              <a:buSzTx/>
              <a:buFontTx/>
              <a:buChar char="-"/>
              <a:tabLst/>
              <a:defRPr/>
            </a:pPr>
            <a:endParaRPr lang="en-CA" b="0" i="0" dirty="0">
              <a:solidFill>
                <a:srgbClr val="000000"/>
              </a:solidFill>
              <a:effectLst/>
            </a:endParaRP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rPr>
              <a:t>A 2-year-old Quarter Horse filly as well as </a:t>
            </a:r>
            <a:r>
              <a:rPr lang="en-CA" b="0" i="0" dirty="0">
                <a:solidFill>
                  <a:srgbClr val="000000"/>
                </a:solidFill>
                <a:effectLst/>
                <a:latin typeface="Montserrat" panose="00000500000000000000" pitchFamily="2" charset="0"/>
              </a:rPr>
              <a:t>a yearling Quarter Horse filly </a:t>
            </a:r>
            <a:r>
              <a:rPr lang="en-CA" b="0" i="0" dirty="0">
                <a:solidFill>
                  <a:srgbClr val="000000"/>
                </a:solidFill>
                <a:effectLst/>
              </a:rPr>
              <a:t>in Lanark County, Ontario</a:t>
            </a:r>
            <a:endParaRPr lang="en-CA" b="0" i="0" u="none" dirty="0">
              <a:solidFill>
                <a:srgbClr val="000000"/>
              </a:solidFill>
              <a:effectLst/>
            </a:endParaRP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rPr>
              <a:t>In the United Counties of Leeds and Grenville there were cases of a </a:t>
            </a:r>
            <a:r>
              <a:rPr lang="en-CA" b="0" i="0" dirty="0">
                <a:solidFill>
                  <a:srgbClr val="000000"/>
                </a:solidFill>
                <a:effectLst/>
                <a:latin typeface="Montserrat" panose="00000500000000000000" pitchFamily="2" charset="0"/>
              </a:rPr>
              <a:t>yearling Quarter Horse filly, a 3-year-old </a:t>
            </a:r>
            <a:r>
              <a:rPr lang="en-CA" b="0" i="0" dirty="0" err="1">
                <a:solidFill>
                  <a:srgbClr val="000000"/>
                </a:solidFill>
                <a:effectLst/>
                <a:latin typeface="Montserrat" panose="00000500000000000000" pitchFamily="2" charset="0"/>
              </a:rPr>
              <a:t>Percheron</a:t>
            </a:r>
            <a:r>
              <a:rPr lang="en-CA" b="0" i="0" dirty="0">
                <a:solidFill>
                  <a:srgbClr val="000000"/>
                </a:solidFill>
                <a:effectLst/>
                <a:latin typeface="Montserrat" panose="00000500000000000000" pitchFamily="2" charset="0"/>
              </a:rPr>
              <a:t> gelding, an 18-year-old Quarter Horse mare, and a suckling foal</a:t>
            </a: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latin typeface="Montserrat" panose="00000500000000000000" pitchFamily="2" charset="0"/>
              </a:rPr>
              <a:t>A 12-year-old Quarter Horse mare in t</a:t>
            </a:r>
            <a:r>
              <a:rPr lang="en-CA" b="0" i="0" dirty="0">
                <a:solidFill>
                  <a:srgbClr val="000000"/>
                </a:solidFill>
                <a:effectLst/>
              </a:rPr>
              <a:t>he United Counties of Prescott and Russell</a:t>
            </a:r>
          </a:p>
          <a:p>
            <a:pPr marL="171450" indent="-171450">
              <a:spcBef>
                <a:spcPts val="0"/>
              </a:spcBef>
              <a:buFontTx/>
              <a:buChar char="-"/>
            </a:pPr>
            <a:r>
              <a:rPr lang="en-CA" b="0" i="0" dirty="0">
                <a:solidFill>
                  <a:srgbClr val="000000"/>
                </a:solidFill>
                <a:effectLst/>
              </a:rPr>
              <a:t>A foal in Ottawa and a </a:t>
            </a:r>
            <a:r>
              <a:rPr lang="en-CA" b="0" i="0" dirty="0">
                <a:solidFill>
                  <a:srgbClr val="000000"/>
                </a:solidFill>
                <a:effectLst/>
                <a:latin typeface="Montserrat" panose="00000500000000000000" pitchFamily="2" charset="0"/>
              </a:rPr>
              <a:t>15-year-old Thoroughbred gelding</a:t>
            </a:r>
            <a:endParaRPr lang="en-CA" b="0" i="0" dirty="0">
              <a:solidFill>
                <a:srgbClr val="000000"/>
              </a:solidFill>
              <a:effectLst/>
            </a:endParaRPr>
          </a:p>
          <a:p>
            <a:pPr marL="171450" indent="-171450">
              <a:spcBef>
                <a:spcPts val="0"/>
              </a:spcBef>
              <a:buFontTx/>
              <a:buChar char="-"/>
            </a:pPr>
            <a:r>
              <a:rPr lang="en-CA" b="0" i="0" dirty="0">
                <a:solidFill>
                  <a:srgbClr val="000000"/>
                </a:solidFill>
                <a:effectLst/>
              </a:rPr>
              <a:t>A </a:t>
            </a:r>
            <a:r>
              <a:rPr lang="en-CA" b="0" i="0" dirty="0">
                <a:solidFill>
                  <a:srgbClr val="000000"/>
                </a:solidFill>
                <a:effectLst/>
                <a:latin typeface="Montserrat" panose="00000500000000000000" pitchFamily="2" charset="0"/>
              </a:rPr>
              <a:t>3-year-old Miniature Horse in the District of Parry Sound</a:t>
            </a:r>
            <a:endParaRPr lang="en-CA" b="0" i="0" dirty="0">
              <a:solidFill>
                <a:srgbClr val="000000"/>
              </a:solidFill>
              <a:effectLst/>
            </a:endParaRPr>
          </a:p>
          <a:p>
            <a:pPr marL="171450" indent="-171450">
              <a:spcBef>
                <a:spcPts val="0"/>
              </a:spcBef>
              <a:buFontTx/>
              <a:buChar char="-"/>
            </a:pPr>
            <a:r>
              <a:rPr lang="en-CA" b="0" i="0" dirty="0">
                <a:solidFill>
                  <a:srgbClr val="000000"/>
                </a:solidFill>
                <a:effectLst/>
              </a:rPr>
              <a:t>A horse in </a:t>
            </a:r>
            <a:r>
              <a:rPr lang="en-CA" b="0" i="0" dirty="0" err="1">
                <a:solidFill>
                  <a:srgbClr val="000000"/>
                </a:solidFill>
                <a:effectLst/>
              </a:rPr>
              <a:t>Lanaudière</a:t>
            </a:r>
            <a:r>
              <a:rPr lang="en-CA" b="0" i="0" dirty="0">
                <a:solidFill>
                  <a:srgbClr val="000000"/>
                </a:solidFill>
                <a:effectLst/>
              </a:rPr>
              <a:t>, Quebec </a:t>
            </a:r>
          </a:p>
          <a:p>
            <a:pPr marL="171450" indent="-171450">
              <a:spcBef>
                <a:spcPts val="0"/>
              </a:spcBef>
              <a:buFontTx/>
              <a:buChar char="-"/>
            </a:pPr>
            <a:r>
              <a:rPr lang="en-CA" b="0" i="0" dirty="0">
                <a:solidFill>
                  <a:srgbClr val="000000"/>
                </a:solidFill>
                <a:effectLst/>
              </a:rPr>
              <a:t>A horse and </a:t>
            </a:r>
            <a:r>
              <a:rPr lang="en-CA" b="0" i="0" dirty="0">
                <a:solidFill>
                  <a:srgbClr val="000000"/>
                </a:solidFill>
                <a:effectLst/>
                <a:latin typeface="Montserrat" panose="00000500000000000000" pitchFamily="2" charset="0"/>
              </a:rPr>
              <a:t>a 27-year-old mare </a:t>
            </a:r>
            <a:r>
              <a:rPr lang="en-CA" b="0" i="0" dirty="0">
                <a:solidFill>
                  <a:srgbClr val="000000"/>
                </a:solidFill>
                <a:effectLst/>
              </a:rPr>
              <a:t>in MRC Haut-Saint-Laurent, </a:t>
            </a:r>
            <a:r>
              <a:rPr lang="en-CA" b="0" i="0" dirty="0" err="1">
                <a:solidFill>
                  <a:srgbClr val="000000"/>
                </a:solidFill>
                <a:effectLst/>
              </a:rPr>
              <a:t>Montérégie</a:t>
            </a:r>
            <a:r>
              <a:rPr lang="en-CA" b="0" i="0" dirty="0">
                <a:solidFill>
                  <a:srgbClr val="000000"/>
                </a:solidFill>
                <a:effectLst/>
              </a:rPr>
              <a:t> </a:t>
            </a:r>
          </a:p>
          <a:p>
            <a:pPr marL="171450" indent="-171450">
              <a:spcBef>
                <a:spcPts val="0"/>
              </a:spcBef>
              <a:buFontTx/>
              <a:buChar char="-"/>
            </a:pPr>
            <a:r>
              <a:rPr lang="en-CA" b="0" i="0" dirty="0">
                <a:solidFill>
                  <a:srgbClr val="000000"/>
                </a:solidFill>
                <a:effectLst/>
              </a:rPr>
              <a:t>A yearling in </a:t>
            </a:r>
            <a:r>
              <a:rPr lang="en-CA" b="0" i="0" dirty="0">
                <a:solidFill>
                  <a:srgbClr val="000000"/>
                </a:solidFill>
                <a:effectLst/>
                <a:latin typeface="Montserrat" panose="00000500000000000000" pitchFamily="2" charset="0"/>
              </a:rPr>
              <a:t>MRC Thérèse-De Blainville</a:t>
            </a:r>
            <a:endParaRPr lang="en-CA" b="0" i="0" dirty="0">
              <a:solidFill>
                <a:srgbClr val="000000"/>
              </a:solidFill>
              <a:effectLst/>
            </a:endParaRPr>
          </a:p>
          <a:p>
            <a:pPr marL="171450" indent="-171450">
              <a:spcBef>
                <a:spcPts val="0"/>
              </a:spcBef>
              <a:buFontTx/>
              <a:buChar char="-"/>
            </a:pPr>
            <a:endParaRPr lang="en-CA" b="0" u="none"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b="0" u="none" dirty="0"/>
              <a:t>Also, a 4-year-old donkey in Ontario in the </a:t>
            </a:r>
            <a:r>
              <a:rPr lang="en-CA" sz="1200" b="0" i="0" dirty="0">
                <a:solidFill>
                  <a:srgbClr val="000000"/>
                </a:solidFill>
                <a:effectLst/>
              </a:rPr>
              <a:t>United Counties of Leeds and Grenville was reported positive for EEE.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CA" sz="1200" b="0" i="0" dirty="0">
              <a:solidFill>
                <a:srgbClr val="000000"/>
              </a:solidFill>
              <a:effectLst/>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CA" sz="1200" b="1" dirty="0"/>
              <a:t>The USA has also reported increasing cases of EEE in horses from numerous states. But they have also identified the virus in deer, turkeys, emu’s, and humans.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CA" sz="1200" b="1"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sz="1200" b="1" dirty="0"/>
              <a:t>The human cases now total ~8 for 2024, and some towns in Maine/Vermont/Massachusetts have issued voluntary curfews for residents.  Suggesting residents be indoors at ~8pm due to high mosquito activity.</a:t>
            </a:r>
          </a:p>
          <a:p>
            <a:pPr marL="171450" indent="-171450">
              <a:buFontTx/>
              <a:buChar char="-"/>
            </a:pPr>
            <a:endParaRPr lang="en-CA" b="0" dirty="0">
              <a:latin typeface="+mn-lt"/>
            </a:endParaRPr>
          </a:p>
          <a:p>
            <a:pPr marL="171450" indent="-171450">
              <a:buFontTx/>
              <a:buChar char="-"/>
            </a:pPr>
            <a:endParaRPr lang="en-CA" b="1" u="sng" dirty="0">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148801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Interesting human case report of a man in New Hampshire co-infected with 3 different vector borne diseases (EEE, WNV, St Louis encephalitis). A ~54-year-old man from New Hampshire hospitalized on August 8, 2024, waited several days for diagnosis – then diagnosed with 3 different VBDs. In the ICU for past few weeks, doctors unsure which virus is causing his symptoms. Interesting here to note that one article mentions that it was from a single mosquito bite.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91390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t>June saw reports of strangles in Ontario and Quebec.</a:t>
            </a:r>
          </a:p>
          <a:p>
            <a:pPr marL="0" indent="0">
              <a:buNone/>
            </a:pPr>
            <a:endParaRPr lang="en-US" sz="1200" b="0" dirty="0"/>
          </a:p>
          <a:p>
            <a:pPr marL="0" indent="0">
              <a:buNone/>
            </a:pPr>
            <a:r>
              <a:rPr lang="en-US" sz="1200" b="0" dirty="0"/>
              <a:t>In the summer months reports of positive cases of strangles came from </a:t>
            </a:r>
            <a:r>
              <a:rPr lang="en-US" sz="1200" dirty="0"/>
              <a:t>Florida, Michigan, Ohio, Wisconsin and Washington.</a:t>
            </a:r>
          </a:p>
          <a:p>
            <a:pPr marL="0" indent="0">
              <a:buNone/>
            </a:pPr>
            <a:endParaRPr lang="en-US" sz="1200" dirty="0"/>
          </a:p>
          <a:p>
            <a:pPr marL="0" indent="0">
              <a:buNone/>
            </a:pPr>
            <a:r>
              <a:rPr lang="en-US" sz="1200" dirty="0"/>
              <a:t>In early September a few positive cases reported in Ontario:</a:t>
            </a:r>
          </a:p>
          <a:p>
            <a:pPr marL="171450" indent="-171450">
              <a:buFontTx/>
              <a:buChar char="-"/>
            </a:pPr>
            <a:r>
              <a:rPr lang="en-CA" b="0" i="0" dirty="0">
                <a:solidFill>
                  <a:srgbClr val="000000"/>
                </a:solidFill>
                <a:effectLst/>
                <a:latin typeface="Montserrat" panose="00000500000000000000" pitchFamily="2" charset="0"/>
              </a:rPr>
              <a:t>A 15-year-old Standardbred mare in Wellington County</a:t>
            </a:r>
          </a:p>
          <a:p>
            <a:pPr marL="171450" indent="-171450">
              <a:buFontTx/>
              <a:buChar char="-"/>
            </a:pPr>
            <a:r>
              <a:rPr lang="en-CA" b="0" i="0" dirty="0">
                <a:solidFill>
                  <a:srgbClr val="000000"/>
                </a:solidFill>
                <a:effectLst/>
                <a:latin typeface="Montserrat" panose="00000500000000000000" pitchFamily="2" charset="0"/>
              </a:rPr>
              <a:t>A 13-year-old Paint mare in the United Counties of Leeds and Grenville</a:t>
            </a:r>
          </a:p>
          <a:p>
            <a:pPr marL="171450" indent="-171450">
              <a:buFontTx/>
              <a:buChar char="-"/>
            </a:pPr>
            <a:endParaRPr lang="en-CA" sz="1200" b="0" i="0" dirty="0">
              <a:solidFill>
                <a:srgbClr val="000000"/>
              </a:solidFill>
              <a:effectLst/>
              <a:latin typeface="Montserrat" panose="00000500000000000000" pitchFamily="2" charset="0"/>
            </a:endParaRPr>
          </a:p>
          <a:p>
            <a:pPr marL="171450" indent="-171450">
              <a:buFontTx/>
              <a:buChar char="-"/>
            </a:pPr>
            <a:r>
              <a:rPr lang="en-CA" b="0" i="0" dirty="0">
                <a:solidFill>
                  <a:srgbClr val="222222"/>
                </a:solidFill>
                <a:effectLst/>
                <a:latin typeface="Raleway" pitchFamily="2" charset="0"/>
              </a:rPr>
              <a:t>A 6 year old pony mare</a:t>
            </a:r>
            <a:r>
              <a:rPr lang="en-CA" sz="1200" b="0" i="0" dirty="0">
                <a:solidFill>
                  <a:srgbClr val="000000"/>
                </a:solidFill>
                <a:effectLst/>
                <a:latin typeface="Montserrat" panose="00000500000000000000" pitchFamily="2" charset="0"/>
              </a:rPr>
              <a:t> in Ottawa was tested to confirm clearance of infection following signs/symptoms in July, but was not tested at that time.</a:t>
            </a:r>
            <a:endParaRPr lang="en-US" sz="1200" dirty="0"/>
          </a:p>
          <a:p>
            <a:pPr marL="0" indent="0">
              <a:buNone/>
            </a:pPr>
            <a:endParaRPr lang="en-US" sz="1200" dirty="0"/>
          </a:p>
          <a:p>
            <a:pPr marL="0" indent="0">
              <a:buNone/>
            </a:pPr>
            <a:endParaRPr lang="en-US" sz="1200" b="0" dirty="0"/>
          </a:p>
          <a:p>
            <a:pPr marL="0" indent="0">
              <a:buNone/>
            </a:pPr>
            <a:endParaRPr lang="en-US" sz="1200" b="0"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18334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C3E50"/>
                </a:solidFill>
                <a:effectLst/>
                <a:latin typeface="+mn-lt"/>
              </a:rPr>
              <a:t>Number of reported cases of Lyme disease in Quebec between 1 January and 31 August, 2024, by health region (HSR) of residence and place of acquisition, Province of Quebec</a:t>
            </a:r>
          </a:p>
          <a:p>
            <a:pPr marL="171450" indent="-171450">
              <a:buFont typeface="Wingdings" panose="05000000000000000000" pitchFamily="2" charset="2"/>
              <a:buChar char="§"/>
            </a:pPr>
            <a:r>
              <a:rPr lang="en-CA" b="0" i="0" dirty="0">
                <a:solidFill>
                  <a:srgbClr val="2C3E50"/>
                </a:solidFill>
                <a:effectLst/>
                <a:latin typeface="+mn-lt"/>
              </a:rPr>
              <a:t>Overall total is 435, with 349 acquired in Quebec, 24 outside of Quebec, and 62 Unknown place of acquisition.</a:t>
            </a:r>
          </a:p>
          <a:p>
            <a:pPr marL="171450" indent="-171450">
              <a:buFontTx/>
              <a:buChar char="-"/>
            </a:pPr>
            <a:endParaRPr lang="en-CA" b="0" i="0" dirty="0">
              <a:solidFill>
                <a:srgbClr val="2C3E50"/>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latin typeface="+mn-lt"/>
              </a:rPr>
              <a:t>The m</a:t>
            </a:r>
            <a:r>
              <a:rPr lang="en-CA" b="0" i="0" dirty="0">
                <a:effectLst/>
                <a:latin typeface="Raleway" pitchFamily="2" charset="0"/>
              </a:rPr>
              <a:t>ap shows endemic area of Lyme disease in Quebec and areas covered by post-exposure prophylaxis (PEP), 2024 (updated June 2024)</a:t>
            </a:r>
          </a:p>
          <a:p>
            <a:pPr marL="171450" indent="-171450">
              <a:buFont typeface="Arial" panose="020B0604020202020204" pitchFamily="34" charset="0"/>
              <a:buChar char="•"/>
            </a:pPr>
            <a:r>
              <a:rPr lang="en-CA" b="0" i="0" dirty="0">
                <a:solidFill>
                  <a:srgbClr val="767676"/>
                </a:solidFill>
                <a:effectLst/>
                <a:latin typeface="Segoe UI" panose="020B0502040204020203" pitchFamily="34" charset="0"/>
              </a:rPr>
              <a:t>Data sources: Surveillance of confirmed and probable human cases of Lyme disease acquired in Quebec and reported to public health (2004-2023); active acarological surveillance (2010-2023); passive acarological surveillance (2009-2023).</a:t>
            </a:r>
          </a:p>
          <a:p>
            <a:pPr marL="0" indent="0">
              <a:buFont typeface="Arial" panose="020B0604020202020204" pitchFamily="34" charset="0"/>
              <a:buNone/>
            </a:pPr>
            <a:endParaRPr lang="en-CA" b="0" i="0" dirty="0">
              <a:solidFill>
                <a:srgbClr val="767676"/>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710937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nsa.gob.pa/noticia/minsa-publica-informe-epidemiologico-y-cantidad-de-casos-0" TargetMode="External"/><Relationship Id="rId3" Type="http://schemas.openxmlformats.org/officeDocument/2006/relationships/image" Target="../media/image8.png"/><Relationship Id="rId7" Type="http://schemas.openxmlformats.org/officeDocument/2006/relationships/hyperlink" Target="https://ticotimes.net/2024/08/12/increased-rainfall-may-lead-to-surge-in-screwworm-infections-in-costa-ric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image" Target="../media/image9.png"/><Relationship Id="rId5" Type="http://schemas.openxmlformats.org/officeDocument/2006/relationships/hyperlink" Target="https://100noticias.com.ni/nacionales/131471-nicaragua-confirma-55-casos-gusano-barrenador/#:~:text=El%20Instituto%20de%20Protecci%C3%B3n%20y,informaron%20este%20martes%20las%20autoridades." TargetMode="External"/><Relationship Id="rId10" Type="http://schemas.openxmlformats.org/officeDocument/2006/relationships/hyperlink" Target="https://www.ars.usda.gov/oc/images/photos/k7576-1/"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nacion.com/economia/agro/casos-de-gusano-barrenador-se-duplican-en-un-mes/WLBYPKQASFD7LJEUE3CR3C2ZYA/story/#:~:text=Por%20Gustavo%20Ortega%2018%20de,las%20autoridades%20de%20salud%20anim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c.cdc.gov/eid/article/30/9/24-0530_articl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c.cdc.gov/eid/article/30/9/24-0454_articl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equine/contagious-equine-metr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thehorse.com/1129353/2-nevada-horses-test-positive-for-wnv/" TargetMode="External"/><Relationship Id="rId13" Type="http://schemas.openxmlformats.org/officeDocument/2006/relationships/hyperlink" Target="https://chicago.suntimes.com/health/2024/07/17/first-human-west-nile-virus-case-illinois-cook-county-health-environment-mosquitoes" TargetMode="External"/><Relationship Id="rId3" Type="http://schemas.openxmlformats.org/officeDocument/2006/relationships/hyperlink" Target="https://ici.radio-canada.ca/nouvelle/2079888/corbeaux-virus-du-nil-north-bay" TargetMode="External"/><Relationship Id="rId7" Type="http://schemas.openxmlformats.org/officeDocument/2006/relationships/hyperlink" Target="https://ottawa.ca/en/city-hall/city-news/newsroom/west-nile-virus-confirmed-ottawa-area-mosquitoes-and-first-ottawa-human-case-2024" TargetMode="External"/><Relationship Id="rId12" Type="http://schemas.openxmlformats.org/officeDocument/2006/relationships/hyperlink" Target="https://www.kxan.com/news/texas/3-out-of-9-human-cases-of-west-nile-virus-in-texas-have-more-severe-form-of-the-disease/" TargetMode="External"/><Relationship Id="rId2" Type="http://schemas.openxmlformats.org/officeDocument/2006/relationships/notesSlide" Target="../notesSlides/notesSlide4.xml"/><Relationship Id="rId16" Type="http://schemas.openxmlformats.org/officeDocument/2006/relationships/hyperlink" Target="https://www.post-gazette.com/news/health/2024/07/15/west-nile-virus-pittsburgh-neighborhoods/stories/202407150097" TargetMode="External"/><Relationship Id="rId1" Type="http://schemas.openxmlformats.org/officeDocument/2006/relationships/slideLayout" Target="../slideLayouts/slideLayout3.xml"/><Relationship Id="rId6" Type="http://schemas.openxmlformats.org/officeDocument/2006/relationships/hyperlink" Target="https://thehorse.com/1129123/quebec-horse-tests-positive-for-wnv/" TargetMode="External"/><Relationship Id="rId11" Type="http://schemas.openxmlformats.org/officeDocument/2006/relationships/hyperlink" Target="https://thehorse.com/1129411/california-stallion-positive-for-wnv/" TargetMode="External"/><Relationship Id="rId5" Type="http://schemas.openxmlformats.org/officeDocument/2006/relationships/hyperlink" Target="https://www.fox5vegas.com/2024/06/10/3000-mosquitoes-test-positive-west-nile-virus-southern-nevada/" TargetMode="External"/><Relationship Id="rId15" Type="http://schemas.openxmlformats.org/officeDocument/2006/relationships/hyperlink" Target="https://newjersey.news12.com/health-officials-west-nile-virus-eastern-equine-encephalitis-detected-cape-may-county" TargetMode="External"/><Relationship Id="rId10" Type="http://schemas.openxmlformats.org/officeDocument/2006/relationships/hyperlink" Target="https://thehorse.com/1129438/california-horse-tests-positive-for-wnv/" TargetMode="External"/><Relationship Id="rId4" Type="http://schemas.openxmlformats.org/officeDocument/2006/relationships/hyperlink" Target="https://wgntv.com/news/medical-watch/west-nile-virus-found-in-13-illinois-counties/#:~:text=At%20present%2C%20the%20Illinois%20Department,Williamson%2C%20Winnebago%2C%20and%20Woodford." TargetMode="External"/><Relationship Id="rId9" Type="http://schemas.openxmlformats.org/officeDocument/2006/relationships/hyperlink" Target="https://thehorse.com/1129386/oklahoma-horse-positive-for-wnv-6/" TargetMode="External"/><Relationship Id="rId14" Type="http://schemas.openxmlformats.org/officeDocument/2006/relationships/hyperlink" Target="https://ldh.la.gov/news/7355#:~:text=Symptoms%20may%20last%20several%20weeks,disease%20cases%20and%20four%20death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ontariofarmer.com/news/local-news/mosquitoes-found-in-three-chatham-traps-test-positive-for-west-nile-virus/wcm/2414db56-3067-4a80-9733-57112df2774f" TargetMode="External"/><Relationship Id="rId3" Type="http://schemas.openxmlformats.org/officeDocument/2006/relationships/hyperlink" Target="https://www.publichealthontario.ca/en/data-and-analysis/infectious-disease/west-nile-virus" TargetMode="External"/><Relationship Id="rId7" Type="http://schemas.openxmlformats.org/officeDocument/2006/relationships/hyperlink" Target="https://www.nugget.ca/news/third-confirmed-case-of-west-nile-virus-in-a-bird-in-the-health-unit-region" TargetMode="External"/><Relationship Id="rId12" Type="http://schemas.openxmlformats.org/officeDocument/2006/relationships/hyperlink" Target="https://thehorse.com/1130243/quebec-horse-positive-for-wnv-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villagereport.ca/village-picks/human-case-of-west-nile-virus-confirmed-in-algoma-for-first-time-in-six-years-9362616#:~:text=Public%20health%20officials%20are%20reminding,Marie." TargetMode="External"/><Relationship Id="rId11" Type="http://schemas.openxmlformats.org/officeDocument/2006/relationships/hyperlink" Target="https://cahss.ca/cahss-tools/disease-alerts/west-nile-virus-in-ontario-august-29-2024?l=en-us" TargetMode="External"/><Relationship Id="rId5" Type="http://schemas.openxmlformats.org/officeDocument/2006/relationships/hyperlink" Target="https://lfpress.com/news/local-news/first-human-case-west-nile-virus-london-region#:~:text=Public%20health%20officials%20have%20detected%20the%20first%20human,in%20the%20area%20tested%20positive%20for%20the%20virus." TargetMode="External"/><Relationship Id="rId10" Type="http://schemas.openxmlformats.org/officeDocument/2006/relationships/hyperlink" Target="https://thehorse.com/1130720/2-ontario-horses-positive-for-wnv/" TargetMode="External"/><Relationship Id="rId4" Type="http://schemas.openxmlformats.org/officeDocument/2006/relationships/hyperlink" Target="https://www.ontariofarmer.com/news/farm-news/west-nile-virus-found-in-grey-bruce-perth-and-essex-windsor" TargetMode="External"/><Relationship Id="rId9" Type="http://schemas.openxmlformats.org/officeDocument/2006/relationships/hyperlink" Target="https://thehorse.com/1130365/ontario-mare-tests-positive-for-wn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hehorse.com/1130084/ontario-foal-dies-from-eee/)" TargetMode="External"/><Relationship Id="rId13" Type="http://schemas.openxmlformats.org/officeDocument/2006/relationships/hyperlink" Target="https://thehorse.com/1130084/ontario-foal-dies-from-eee/" TargetMode="External"/><Relationship Id="rId3" Type="http://schemas.openxmlformats.org/officeDocument/2006/relationships/image" Target="../media/image5.png"/><Relationship Id="rId7" Type="http://schemas.openxmlformats.org/officeDocument/2006/relationships/hyperlink" Target="https://thehorse.com/1130309/unvaccinated-ontario-horse-euthanized-after-contracting-eee/" TargetMode="External"/><Relationship Id="rId12" Type="http://schemas.openxmlformats.org/officeDocument/2006/relationships/hyperlink" Target="https://thehorse.com/1130636/2-quebec-horses-test-positive-for-ee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thehorse.com/1130718/4-eee-cases-confirmed-in-ontario/" TargetMode="External"/><Relationship Id="rId11" Type="http://schemas.openxmlformats.org/officeDocument/2006/relationships/hyperlink" Target="https://thehorse.com/1130269/unvaccinated-quebec-horse-tests-positive-for-eee/" TargetMode="External"/><Relationship Id="rId5" Type="http://schemas.openxmlformats.org/officeDocument/2006/relationships/hyperlink" Target="https://thehorse.com/1130240/3-ontario-horses-positive-for-eee/" TargetMode="External"/><Relationship Id="rId10" Type="http://schemas.openxmlformats.org/officeDocument/2006/relationships/hyperlink" Target="https://thehorse.com/1129951/quebec-horse-positive-for-eee-2/" TargetMode="External"/><Relationship Id="rId4" Type="http://schemas.openxmlformats.org/officeDocument/2006/relationships/hyperlink" Target="https://thehorse.com/1130542/ontario-filly-euthanized-after-contracting-eee/" TargetMode="External"/><Relationship Id="rId9" Type="http://schemas.openxmlformats.org/officeDocument/2006/relationships/hyperlink" Target="https://thehorse.com/1130280/ontario-foal-dies-from-eee-2/" TargetMode="External"/><Relationship Id="rId14" Type="http://schemas.openxmlformats.org/officeDocument/2006/relationships/hyperlink" Target="https://www.msn.com/en-ca/health/other/third-us-state-may-issue-stay-at-home-order-due-to-deadly-virus/ss-AA1qh2tV?ocid=entnewsntp&amp;pc=U531&amp;cvid=b734dfc1c724435cb8bac8a17e6140c0&amp;ei=20#interstitial=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oston.com/news/local-news/2024/09/03/new-hampshire-man-suffering-from-3-mosquito-borne-viruses-including-ee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cahss.ca/cahss-tools/disease-alerts/strangles-streptococcus-equi-in-ontario-september-3-2024-1?l=en-us" TargetMode="External"/><Relationship Id="rId3" Type="http://schemas.openxmlformats.org/officeDocument/2006/relationships/hyperlink" Target="https://thehorse.com/1128445/6-ontario-horses-test-positive-for-strangles/" TargetMode="External"/><Relationship Id="rId7" Type="http://schemas.openxmlformats.org/officeDocument/2006/relationships/hyperlink" Target="https://thehorse.com/1130716/ontario-mare-positive-for-strangles-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thehorse.com/1130742/ontario-mare-positive-for-strangles-4/" TargetMode="External"/><Relationship Id="rId5" Type="http://schemas.openxmlformats.org/officeDocument/2006/relationships/hyperlink" Target="https://thehorse.com/1128454/quebec-horse-positive-for-strangles-3/" TargetMode="External"/><Relationship Id="rId4" Type="http://schemas.openxmlformats.org/officeDocument/2006/relationships/hyperlink" Target="https://thehorse.com/1128688/ontario-gelding-tests-positive-for-strang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sss.gouv.qc.ca/professionnels/zoonoses/maladie-lyme/tableau-des-cas-humains-bila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inspq.qc.ca/sites/default/files/2024-06/carte_risque_acquisition_lyme2024.pdf"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Equine Network Update</a:t>
            </a:r>
          </a:p>
          <a:p>
            <a:pPr eaLnBrk="1" hangingPunct="1"/>
            <a:r>
              <a:rPr lang="en-CA" altLang="en-US" dirty="0"/>
              <a:t>12 September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ECFA9-E8B2-D28D-ED5E-94AF93ED99B1}"/>
              </a:ext>
            </a:extLst>
          </p:cNvPr>
          <p:cNvPicPr>
            <a:picLocks noChangeAspect="1"/>
          </p:cNvPicPr>
          <p:nvPr/>
        </p:nvPicPr>
        <p:blipFill>
          <a:blip r:embed="rId3"/>
          <a:stretch>
            <a:fillRect/>
          </a:stretch>
        </p:blipFill>
        <p:spPr>
          <a:xfrm>
            <a:off x="7729156" y="1016048"/>
            <a:ext cx="4370769" cy="5213299"/>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New World Screwworm in South America</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320675" y="969963"/>
            <a:ext cx="7193817" cy="5735637"/>
          </a:xfrm>
        </p:spPr>
        <p:txBody>
          <a:bodyPr/>
          <a:lstStyle/>
          <a:p>
            <a:r>
              <a:rPr lang="en-US" altLang="en-US" sz="2400" dirty="0"/>
              <a:t>Parasitic fly larva - </a:t>
            </a:r>
            <a:r>
              <a:rPr lang="en-CA" altLang="en-US" sz="2400" i="1" dirty="0" err="1"/>
              <a:t>Cochliomyia</a:t>
            </a:r>
            <a:r>
              <a:rPr lang="en-CA" altLang="en-US" sz="2400" i="1" dirty="0"/>
              <a:t> </a:t>
            </a:r>
            <a:r>
              <a:rPr lang="en-CA" altLang="en-US" sz="2400" i="1" dirty="0" err="1"/>
              <a:t>hominivorax</a:t>
            </a:r>
            <a:r>
              <a:rPr lang="en-CA" altLang="en-US" sz="2400" i="1" dirty="0"/>
              <a:t> </a:t>
            </a:r>
            <a:r>
              <a:rPr lang="en-CA" altLang="en-US" sz="2400" dirty="0"/>
              <a:t>causing wound myiasis</a:t>
            </a:r>
            <a:endParaRPr lang="en-US" altLang="en-US" sz="2400" dirty="0"/>
          </a:p>
          <a:p>
            <a:r>
              <a:rPr lang="en-US" altLang="en-US" sz="2400" dirty="0"/>
              <a:t>Continued increase in reported positive cases in Costa Rica, Nicaragua and Panama over the last few months</a:t>
            </a:r>
          </a:p>
          <a:p>
            <a:pPr lvl="1"/>
            <a:r>
              <a:rPr lang="en-US" altLang="en-US" sz="2000" u="sng" dirty="0">
                <a:hlinkClick r:id="rId4"/>
              </a:rPr>
              <a:t>Costa Rica</a:t>
            </a:r>
            <a:r>
              <a:rPr lang="en-US" altLang="en-US" sz="2000" dirty="0"/>
              <a:t> declared a sanitary emergency in February 2024</a:t>
            </a:r>
          </a:p>
          <a:p>
            <a:pPr lvl="1"/>
            <a:r>
              <a:rPr lang="en-US" altLang="en-US" sz="2000" dirty="0">
                <a:hlinkClick r:id="rId5"/>
              </a:rPr>
              <a:t>Nicaragua</a:t>
            </a:r>
            <a:r>
              <a:rPr lang="en-US" altLang="en-US" sz="2000" dirty="0"/>
              <a:t> declared an animal health alert in April 2024</a:t>
            </a:r>
          </a:p>
          <a:p>
            <a:r>
              <a:rPr lang="en-US" altLang="en-US" sz="2400" dirty="0"/>
              <a:t>As of August 31, 2024, according to </a:t>
            </a:r>
            <a:r>
              <a:rPr lang="en-US" altLang="en-US" sz="2400" dirty="0">
                <a:hlinkClick r:id="rId6"/>
              </a:rPr>
              <a:t>COPEG</a:t>
            </a:r>
            <a:r>
              <a:rPr lang="en-US" altLang="en-US" sz="2400" dirty="0"/>
              <a:t>: </a:t>
            </a:r>
          </a:p>
          <a:p>
            <a:pPr lvl="1"/>
            <a:r>
              <a:rPr lang="en-US" altLang="en-US" dirty="0"/>
              <a:t>Panama – 15,785 cases</a:t>
            </a:r>
          </a:p>
          <a:p>
            <a:pPr lvl="1"/>
            <a:r>
              <a:rPr lang="en-US" altLang="en-US" dirty="0"/>
              <a:t>Costa Rica – 5,926 cases </a:t>
            </a:r>
          </a:p>
          <a:p>
            <a:pPr lvl="1"/>
            <a:r>
              <a:rPr lang="en-US" altLang="en-US" dirty="0"/>
              <a:t>Nicaragua – 2,291 cases</a:t>
            </a:r>
          </a:p>
          <a:p>
            <a:r>
              <a:rPr lang="en-US" altLang="en-US" sz="2400" dirty="0"/>
              <a:t>July 29, 2024 – </a:t>
            </a:r>
            <a:r>
              <a:rPr lang="en-US" altLang="en-US" sz="2400" dirty="0">
                <a:hlinkClick r:id="rId7"/>
              </a:rPr>
              <a:t>Costa Rica </a:t>
            </a:r>
            <a:r>
              <a:rPr lang="en-US" altLang="en-US" sz="2400" dirty="0"/>
              <a:t>reported 22 human cases</a:t>
            </a:r>
          </a:p>
          <a:p>
            <a:r>
              <a:rPr lang="en-US" altLang="en-US" sz="2400" dirty="0"/>
              <a:t>July 29, 2024 – </a:t>
            </a:r>
            <a:r>
              <a:rPr lang="en-US" altLang="en-US" sz="2400" dirty="0">
                <a:hlinkClick r:id="rId8"/>
              </a:rPr>
              <a:t>Panama</a:t>
            </a:r>
            <a:r>
              <a:rPr lang="en-US" altLang="en-US" sz="2400" dirty="0"/>
              <a:t> reported 49 human cases</a:t>
            </a:r>
          </a:p>
          <a:p>
            <a:r>
              <a:rPr lang="en-US" altLang="en-US" sz="2400" dirty="0"/>
              <a:t>Increase in cases may be due to more </a:t>
            </a:r>
            <a:r>
              <a:rPr lang="en-US" altLang="en-US" sz="2400" dirty="0">
                <a:hlinkClick r:id="rId9"/>
              </a:rPr>
              <a:t>aggressive fly</a:t>
            </a:r>
            <a:r>
              <a:rPr lang="en-US" altLang="en-US" sz="2400" dirty="0"/>
              <a:t> as well as </a:t>
            </a:r>
            <a:r>
              <a:rPr lang="en-US" altLang="en-US" sz="2400" dirty="0">
                <a:hlinkClick r:id="rId7"/>
              </a:rPr>
              <a:t>increased rainfall</a:t>
            </a:r>
            <a:endParaRPr lang="en-US" altLang="en-US" dirty="0"/>
          </a:p>
          <a:p>
            <a:pPr lvl="1"/>
            <a:endParaRPr lang="en-US" altLang="en-US" sz="20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0"/>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661223" y="1298222"/>
            <a:ext cx="198180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052E-54C2-3C57-B4CE-8D876970369F}"/>
              </a:ext>
            </a:extLst>
          </p:cNvPr>
          <p:cNvSpPr>
            <a:spLocks noGrp="1"/>
          </p:cNvSpPr>
          <p:nvPr>
            <p:ph type="title"/>
          </p:nvPr>
        </p:nvSpPr>
        <p:spPr>
          <a:xfrm>
            <a:off x="263769" y="136525"/>
            <a:ext cx="10515600" cy="1325563"/>
          </a:xfrm>
        </p:spPr>
        <p:txBody>
          <a:bodyPr/>
          <a:lstStyle/>
          <a:p>
            <a:r>
              <a:rPr lang="en-CA" dirty="0"/>
              <a:t>Scientific Reports</a:t>
            </a:r>
          </a:p>
        </p:txBody>
      </p:sp>
      <p:sp>
        <p:nvSpPr>
          <p:cNvPr id="3" name="Content Placeholder 2">
            <a:extLst>
              <a:ext uri="{FF2B5EF4-FFF2-40B4-BE49-F238E27FC236}">
                <a16:creationId xmlns:a16="http://schemas.microsoft.com/office/drawing/2014/main" id="{D387DBE9-A9AC-06BC-1E49-F4636C43AC49}"/>
              </a:ext>
            </a:extLst>
          </p:cNvPr>
          <p:cNvSpPr>
            <a:spLocks noGrp="1"/>
          </p:cNvSpPr>
          <p:nvPr>
            <p:ph sz="half" idx="1"/>
          </p:nvPr>
        </p:nvSpPr>
        <p:spPr>
          <a:xfrm>
            <a:off x="544286" y="1462088"/>
            <a:ext cx="10809514" cy="4351338"/>
          </a:xfrm>
        </p:spPr>
        <p:txBody>
          <a:bodyPr/>
          <a:lstStyle/>
          <a:p>
            <a:pPr marL="0" indent="0">
              <a:buNone/>
            </a:pPr>
            <a:r>
              <a:rPr lang="en-CA" b="0" i="0" dirty="0">
                <a:solidFill>
                  <a:srgbClr val="222222"/>
                </a:solidFill>
                <a:effectLst/>
                <a:hlinkClick r:id="rId3"/>
              </a:rPr>
              <a:t>Molecular Epidemiology of Western Equine Encephalitis Virus, South America, 2023–2024</a:t>
            </a:r>
            <a:endParaRPr lang="en-CA" b="0" i="0" dirty="0">
              <a:solidFill>
                <a:srgbClr val="222222"/>
              </a:solidFill>
              <a:effectLst/>
            </a:endParaRPr>
          </a:p>
          <a:p>
            <a:r>
              <a:rPr lang="en-CA" sz="2200" dirty="0">
                <a:solidFill>
                  <a:srgbClr val="222222"/>
                </a:solidFill>
              </a:rPr>
              <a:t>WEEV </a:t>
            </a:r>
            <a:r>
              <a:rPr lang="en-CA" sz="2200" b="0" i="0" dirty="0">
                <a:solidFill>
                  <a:srgbClr val="000000"/>
                </a:solidFill>
                <a:effectLst/>
              </a:rPr>
              <a:t>reemerged in December 2023 in Argentina and Uruguay,</a:t>
            </a:r>
          </a:p>
          <a:p>
            <a:r>
              <a:rPr lang="en-CA" sz="2200" b="0" i="0" dirty="0">
                <a:solidFill>
                  <a:srgbClr val="000000"/>
                </a:solidFill>
                <a:effectLst/>
              </a:rPr>
              <a:t>The outbreak resulted in:</a:t>
            </a:r>
          </a:p>
          <a:p>
            <a:pPr lvl="1"/>
            <a:r>
              <a:rPr lang="en-CA" sz="2000" b="0" i="0" dirty="0">
                <a:solidFill>
                  <a:srgbClr val="000000"/>
                </a:solidFill>
                <a:effectLst/>
              </a:rPr>
              <a:t>217 human cases (12 fatal)</a:t>
            </a:r>
          </a:p>
          <a:p>
            <a:pPr lvl="1"/>
            <a:r>
              <a:rPr lang="en-CA" sz="2000" b="0" i="0" dirty="0">
                <a:solidFill>
                  <a:srgbClr val="000000"/>
                </a:solidFill>
                <a:effectLst/>
              </a:rPr>
              <a:t>2,548 equine cases</a:t>
            </a:r>
            <a:endParaRPr lang="en-CA" sz="2000" dirty="0">
              <a:solidFill>
                <a:srgbClr val="000000"/>
              </a:solidFill>
            </a:endParaRPr>
          </a:p>
          <a:p>
            <a:r>
              <a:rPr lang="en-CA" sz="2200" b="0" i="0" dirty="0">
                <a:solidFill>
                  <a:srgbClr val="000000"/>
                </a:solidFill>
                <a:effectLst/>
              </a:rPr>
              <a:t>Characterized 3 fatal equine cases caused by a novel WEEV lineage </a:t>
            </a:r>
            <a:endParaRPr lang="en-CA" sz="2200" dirty="0">
              <a:solidFill>
                <a:srgbClr val="222222"/>
              </a:solidFill>
            </a:endParaRPr>
          </a:p>
          <a:p>
            <a:pPr marL="0" indent="0">
              <a:buNone/>
            </a:pPr>
            <a:endParaRPr lang="en-CA" dirty="0">
              <a:hlinkClick r:id="rId4"/>
            </a:endParaRPr>
          </a:p>
          <a:p>
            <a:pPr marL="0" indent="0">
              <a:buNone/>
            </a:pPr>
            <a:r>
              <a:rPr lang="en-CA" dirty="0">
                <a:hlinkClick r:id="rId4"/>
              </a:rPr>
              <a:t>Epidemiology of Lyme Disease Diagnoses among Older Adults, United States, 2016–2019</a:t>
            </a:r>
            <a:endParaRPr lang="en-CA" dirty="0"/>
          </a:p>
          <a:p>
            <a:r>
              <a:rPr lang="en-CA" sz="2200" dirty="0"/>
              <a:t>Medicare data estimates Lyme disease rate 7 times higher than surveillance shows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2200" b="0" i="0" dirty="0">
              <a:solidFill>
                <a:srgbClr val="222222"/>
              </a:solidFill>
              <a:effectLst/>
            </a:endParaRPr>
          </a:p>
          <a:p>
            <a:pPr marL="0" indent="0">
              <a:buNone/>
            </a:pPr>
            <a:endParaRPr lang="en-CA" b="0" i="0" dirty="0">
              <a:solidFill>
                <a:srgbClr val="222222"/>
              </a:solidFill>
              <a:effectLst/>
            </a:endParaRPr>
          </a:p>
          <a:p>
            <a:endParaRPr lang="en-CA" dirty="0"/>
          </a:p>
        </p:txBody>
      </p:sp>
      <p:sp>
        <p:nvSpPr>
          <p:cNvPr id="5" name="Slide Number Placeholder 4">
            <a:extLst>
              <a:ext uri="{FF2B5EF4-FFF2-40B4-BE49-F238E27FC236}">
                <a16:creationId xmlns:a16="http://schemas.microsoft.com/office/drawing/2014/main" id="{E9551532-662B-3318-5F0D-DA17BF279DF5}"/>
              </a:ext>
            </a:extLst>
          </p:cNvPr>
          <p:cNvSpPr>
            <a:spLocks noGrp="1"/>
          </p:cNvSpPr>
          <p:nvPr>
            <p:ph type="sldNum" sz="quarter" idx="10"/>
          </p:nvPr>
        </p:nvSpPr>
        <p:spPr/>
        <p:txBody>
          <a:bodyPr/>
          <a:lstStyle/>
          <a:p>
            <a:pPr>
              <a:defRPr/>
            </a:pPr>
            <a:fld id="{222C2B47-41F2-42A5-AA41-34CCD9669551}" type="slidenum">
              <a:rPr lang="en-US" smtClean="0"/>
              <a:pPr>
                <a:defRPr/>
              </a:pPr>
              <a:t>11</a:t>
            </a:fld>
            <a:endParaRPr lang="en-US" dirty="0"/>
          </a:p>
        </p:txBody>
      </p:sp>
    </p:spTree>
    <p:extLst>
      <p:ext uri="{BB962C8B-B14F-4D97-AF65-F5344CB8AC3E}">
        <p14:creationId xmlns:p14="http://schemas.microsoft.com/office/powerpoint/2010/main" val="205368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p:txBody>
          <a:bodyPr/>
          <a:lstStyle/>
          <a:p>
            <a:r>
              <a:rPr lang="en-CA" dirty="0"/>
              <a:t>Contagious Equine Metritis in Florida</a:t>
            </a:r>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p:txBody>
          <a:bodyPr/>
          <a:lstStyle/>
          <a:p>
            <a:r>
              <a:rPr lang="en-CA" dirty="0"/>
              <a:t>USDA Reports of </a:t>
            </a:r>
            <a:r>
              <a:rPr lang="en-CA" dirty="0">
                <a:hlinkClick r:id="rId3"/>
              </a:rPr>
              <a:t>CEM in Florida</a:t>
            </a:r>
            <a:endParaRPr lang="en-CA" dirty="0"/>
          </a:p>
          <a:p>
            <a:r>
              <a:rPr lang="en-CA" dirty="0"/>
              <a:t>CEM is detected sporadically in the United States, the last time it was detected was 2013</a:t>
            </a:r>
          </a:p>
          <a:p>
            <a:r>
              <a:rPr lang="en-CA" dirty="0"/>
              <a:t>Case count as of 28 August 2024</a:t>
            </a:r>
          </a:p>
          <a:p>
            <a:pPr lvl="1"/>
            <a:r>
              <a:rPr lang="en-CA" dirty="0"/>
              <a:t>39 animals</a:t>
            </a:r>
          </a:p>
          <a:p>
            <a:pPr lvl="2"/>
            <a:r>
              <a:rPr lang="en-CA" b="0" i="0" dirty="0">
                <a:solidFill>
                  <a:srgbClr val="1B1B1B"/>
                </a:solidFill>
                <a:effectLst/>
                <a:latin typeface="Public Sans Web"/>
              </a:rPr>
              <a:t>15 domestic ponies (2 stallions, 1 mare, and 12 geldings)</a:t>
            </a:r>
          </a:p>
          <a:p>
            <a:pPr lvl="2"/>
            <a:r>
              <a:rPr lang="en-CA" b="0" i="0" dirty="0">
                <a:solidFill>
                  <a:srgbClr val="1B1B1B"/>
                </a:solidFill>
                <a:effectLst/>
                <a:latin typeface="Public Sans Web"/>
              </a:rPr>
              <a:t>12 riding horses (all geldings), and </a:t>
            </a:r>
          </a:p>
          <a:p>
            <a:pPr lvl="2"/>
            <a:r>
              <a:rPr lang="en-CA" b="0" i="0" dirty="0">
                <a:solidFill>
                  <a:srgbClr val="1B1B1B"/>
                </a:solidFill>
                <a:effectLst/>
                <a:latin typeface="Public Sans Web"/>
              </a:rPr>
              <a:t>12 draft horses (all geldings)</a:t>
            </a:r>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pPr>
                <a:defRPr/>
              </a:pPr>
              <a:t>2</a:t>
            </a:fld>
            <a:endParaRPr lang="en-US" dirty="0"/>
          </a:p>
        </p:txBody>
      </p:sp>
    </p:spTree>
    <p:extLst>
      <p:ext uri="{BB962C8B-B14F-4D97-AF65-F5344CB8AC3E}">
        <p14:creationId xmlns:p14="http://schemas.microsoft.com/office/powerpoint/2010/main" val="6620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85748"/>
            <a:ext cx="10515600" cy="1325563"/>
          </a:xfrm>
        </p:spPr>
        <p:txBody>
          <a:bodyPr/>
          <a:lstStyle/>
          <a:p>
            <a:r>
              <a:rPr lang="en-CA" dirty="0"/>
              <a:t>West Nile Virus </a:t>
            </a:r>
          </a:p>
        </p:txBody>
      </p:sp>
      <p:sp>
        <p:nvSpPr>
          <p:cNvPr id="3" name="Content Placeholder 2"/>
          <p:cNvSpPr>
            <a:spLocks noGrp="1"/>
          </p:cNvSpPr>
          <p:nvPr>
            <p:ph sz="half" idx="1"/>
          </p:nvPr>
        </p:nvSpPr>
        <p:spPr>
          <a:xfrm>
            <a:off x="373074" y="2598216"/>
            <a:ext cx="2010591" cy="2665118"/>
          </a:xfrm>
        </p:spPr>
        <p:txBody>
          <a:bodyPr/>
          <a:lstStyle/>
          <a:p>
            <a:pPr marL="0" indent="0">
              <a:buNone/>
            </a:pPr>
            <a:r>
              <a:rPr lang="en-CA" sz="2600" dirty="0"/>
              <a:t>Increasing number of signals over the summer months in Canada and USA</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pic>
        <p:nvPicPr>
          <p:cNvPr id="8" name="Picture 7">
            <a:extLst>
              <a:ext uri="{FF2B5EF4-FFF2-40B4-BE49-F238E27FC236}">
                <a16:creationId xmlns:a16="http://schemas.microsoft.com/office/drawing/2014/main" id="{E4A2F938-9DB6-3BB9-F114-E2F02087966B}"/>
              </a:ext>
            </a:extLst>
          </p:cNvPr>
          <p:cNvPicPr>
            <a:picLocks noChangeAspect="1"/>
          </p:cNvPicPr>
          <p:nvPr/>
        </p:nvPicPr>
        <p:blipFill>
          <a:blip r:embed="rId3"/>
          <a:stretch>
            <a:fillRect/>
          </a:stretch>
        </p:blipFill>
        <p:spPr>
          <a:xfrm>
            <a:off x="2383666" y="1549969"/>
            <a:ext cx="9463268" cy="4806382"/>
          </a:xfrm>
          <a:prstGeom prst="rect">
            <a:avLst/>
          </a:prstGeom>
          <a:ln w="19050">
            <a:solidFill>
              <a:schemeClr val="tx1"/>
            </a:solidFill>
          </a:ln>
        </p:spPr>
      </p:pic>
      <p:sp>
        <p:nvSpPr>
          <p:cNvPr id="4" name="Rectangle 3">
            <a:extLst>
              <a:ext uri="{FF2B5EF4-FFF2-40B4-BE49-F238E27FC236}">
                <a16:creationId xmlns:a16="http://schemas.microsoft.com/office/drawing/2014/main" id="{4BFD229A-4B73-B27A-F988-8ECE0526C65F}"/>
              </a:ext>
            </a:extLst>
          </p:cNvPr>
          <p:cNvSpPr/>
          <p:nvPr/>
        </p:nvSpPr>
        <p:spPr>
          <a:xfrm>
            <a:off x="11495314" y="2598216"/>
            <a:ext cx="323612" cy="31167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422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18255"/>
            <a:ext cx="10515600" cy="1325563"/>
          </a:xfrm>
        </p:spPr>
        <p:txBody>
          <a:bodyPr/>
          <a:lstStyle/>
          <a:p>
            <a:r>
              <a:rPr lang="en-CA" dirty="0"/>
              <a:t>WNV – June/July</a:t>
            </a:r>
          </a:p>
        </p:txBody>
      </p:sp>
      <p:sp>
        <p:nvSpPr>
          <p:cNvPr id="4" name="Content Placeholder 3"/>
          <p:cNvSpPr>
            <a:spLocks noGrp="1"/>
          </p:cNvSpPr>
          <p:nvPr>
            <p:ph sz="half" idx="2"/>
          </p:nvPr>
        </p:nvSpPr>
        <p:spPr>
          <a:xfrm>
            <a:off x="620488" y="1098794"/>
            <a:ext cx="5072742" cy="4351338"/>
          </a:xfrm>
        </p:spPr>
        <p:txBody>
          <a:bodyPr/>
          <a:lstStyle/>
          <a:p>
            <a:pPr marL="0" indent="0">
              <a:buFont typeface="Arial" panose="020B0604020202020204" pitchFamily="34" charset="0"/>
              <a:buNone/>
            </a:pPr>
            <a:r>
              <a:rPr lang="en-CA" sz="2800" b="1" u="sng" dirty="0"/>
              <a:t>JUNE</a:t>
            </a:r>
            <a:endParaRPr lang="en-CA" sz="2800" b="1" dirty="0"/>
          </a:p>
          <a:p>
            <a:pPr marL="0" indent="0">
              <a:buFont typeface="Arial" panose="020B0604020202020204" pitchFamily="34" charset="0"/>
              <a:buNone/>
            </a:pPr>
            <a:r>
              <a:rPr lang="en-CA" sz="2400" b="1" i="1" dirty="0"/>
              <a:t>Canada</a:t>
            </a:r>
            <a:endParaRPr lang="en-CA" sz="2400" b="1" i="1" dirty="0">
              <a:hlinkClick r:id="rId3"/>
            </a:endParaRPr>
          </a:p>
          <a:p>
            <a:r>
              <a:rPr lang="en-CA" sz="2200" dirty="0"/>
              <a:t>Two crows in </a:t>
            </a:r>
            <a:r>
              <a:rPr lang="en-CA" sz="2200" dirty="0">
                <a:hlinkClick r:id="rId3"/>
              </a:rPr>
              <a:t>North Bay</a:t>
            </a:r>
            <a:endParaRPr lang="fr-FR" sz="2200" dirty="0"/>
          </a:p>
          <a:p>
            <a:pPr marL="0" indent="0">
              <a:buFont typeface="Arial" panose="020B0604020202020204" pitchFamily="34" charset="0"/>
              <a:buNone/>
            </a:pPr>
            <a:endParaRPr lang="fr-FR" sz="2200" b="1" i="1" dirty="0"/>
          </a:p>
          <a:p>
            <a:pPr marL="0" indent="0">
              <a:buFont typeface="Arial" panose="020B0604020202020204" pitchFamily="34" charset="0"/>
              <a:buNone/>
            </a:pPr>
            <a:r>
              <a:rPr lang="fr-FR" sz="2400" b="1" i="1" dirty="0"/>
              <a:t>USA</a:t>
            </a:r>
          </a:p>
          <a:p>
            <a:r>
              <a:rPr lang="en-CA" sz="2200" dirty="0"/>
              <a:t>Mosquitoes in 13 </a:t>
            </a:r>
            <a:r>
              <a:rPr lang="en-CA" sz="2200" dirty="0">
                <a:hlinkClick r:id="rId4"/>
              </a:rPr>
              <a:t>Illinois</a:t>
            </a:r>
            <a:r>
              <a:rPr lang="en-CA" sz="2200" dirty="0"/>
              <a:t> counties and </a:t>
            </a:r>
            <a:r>
              <a:rPr lang="en-CA" sz="2200" dirty="0">
                <a:hlinkClick r:id="rId5"/>
              </a:rPr>
              <a:t>Southern Nevada</a:t>
            </a:r>
            <a:endParaRPr lang="fr-FR" sz="2200" dirty="0"/>
          </a:p>
          <a:p>
            <a:pPr marL="0" indent="0">
              <a:buNone/>
            </a:pPr>
            <a:endParaRPr lang="en-CA" b="1"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
        <p:nvSpPr>
          <p:cNvPr id="10" name="Content Placeholder 2"/>
          <p:cNvSpPr>
            <a:spLocks noGrp="1"/>
          </p:cNvSpPr>
          <p:nvPr>
            <p:ph sz="half" idx="1"/>
          </p:nvPr>
        </p:nvSpPr>
        <p:spPr>
          <a:xfrm>
            <a:off x="6095999" y="1000531"/>
            <a:ext cx="5475513" cy="4792889"/>
          </a:xfrm>
        </p:spPr>
        <p:txBody>
          <a:bodyPr/>
          <a:lstStyle/>
          <a:p>
            <a:pPr marL="0" indent="0">
              <a:buNone/>
            </a:pPr>
            <a:r>
              <a:rPr lang="en-CA" b="1" u="sng" dirty="0"/>
              <a:t>JULY</a:t>
            </a:r>
            <a:endParaRPr lang="en-CA" dirty="0"/>
          </a:p>
          <a:p>
            <a:pPr marL="0" indent="0">
              <a:buNone/>
            </a:pPr>
            <a:r>
              <a:rPr lang="en-CA" sz="2400" b="1" i="1" dirty="0"/>
              <a:t>Canada</a:t>
            </a:r>
          </a:p>
          <a:p>
            <a:r>
              <a:rPr lang="en-CA" sz="2200" b="1" dirty="0"/>
              <a:t>Horse case in </a:t>
            </a:r>
            <a:r>
              <a:rPr lang="en-CA" sz="2200" dirty="0" err="1">
                <a:hlinkClick r:id="rId6"/>
              </a:rPr>
              <a:t>Région</a:t>
            </a:r>
            <a:r>
              <a:rPr lang="en-CA" sz="2200" dirty="0">
                <a:hlinkClick r:id="rId6"/>
              </a:rPr>
              <a:t> du Saguenay</a:t>
            </a:r>
            <a:r>
              <a:rPr lang="en-CA" sz="2200" dirty="0"/>
              <a:t> (Quebec)</a:t>
            </a:r>
          </a:p>
          <a:p>
            <a:r>
              <a:rPr lang="en-CA" sz="2200" b="1" dirty="0"/>
              <a:t>Human case in </a:t>
            </a:r>
            <a:r>
              <a:rPr lang="en-CA" sz="2200" dirty="0">
                <a:hlinkClick r:id="rId7"/>
              </a:rPr>
              <a:t>Ottawa</a:t>
            </a:r>
            <a:r>
              <a:rPr lang="en-CA" sz="2200" dirty="0"/>
              <a:t> (Ontario)</a:t>
            </a:r>
          </a:p>
          <a:p>
            <a:pPr marL="0" indent="0">
              <a:buNone/>
            </a:pPr>
            <a:endParaRPr lang="en-CA" sz="2200" dirty="0"/>
          </a:p>
          <a:p>
            <a:pPr marL="0" indent="0">
              <a:buNone/>
            </a:pPr>
            <a:r>
              <a:rPr lang="en-CA" sz="2400" b="1" i="1" dirty="0"/>
              <a:t>USA</a:t>
            </a:r>
          </a:p>
          <a:p>
            <a:r>
              <a:rPr lang="fr-FR" sz="2200" b="1" dirty="0"/>
              <a:t>Horse cases </a:t>
            </a:r>
            <a:r>
              <a:rPr lang="fr-FR" sz="2200" dirty="0"/>
              <a:t>in </a:t>
            </a:r>
            <a:r>
              <a:rPr lang="en-CA" sz="2200" dirty="0">
                <a:hlinkClick r:id="rId8"/>
              </a:rPr>
              <a:t>Nevada</a:t>
            </a:r>
            <a:r>
              <a:rPr lang="en-CA" sz="2200" dirty="0"/>
              <a:t>, </a:t>
            </a:r>
            <a:r>
              <a:rPr lang="en-CA" sz="2200" dirty="0">
                <a:hlinkClick r:id="rId9"/>
              </a:rPr>
              <a:t>Oklahoma</a:t>
            </a:r>
            <a:r>
              <a:rPr lang="en-CA" sz="2200" dirty="0"/>
              <a:t>, and California (</a:t>
            </a:r>
            <a:r>
              <a:rPr lang="en-CA" sz="2200" dirty="0">
                <a:hlinkClick r:id="rId10"/>
              </a:rPr>
              <a:t>horse</a:t>
            </a:r>
            <a:r>
              <a:rPr lang="en-CA" sz="2200" dirty="0"/>
              <a:t> and </a:t>
            </a:r>
            <a:r>
              <a:rPr lang="en-CA" sz="2200" dirty="0">
                <a:hlinkClick r:id="rId11"/>
              </a:rPr>
              <a:t>stallion</a:t>
            </a:r>
            <a:r>
              <a:rPr lang="en-CA" sz="2200" dirty="0"/>
              <a:t>)</a:t>
            </a:r>
          </a:p>
          <a:p>
            <a:r>
              <a:rPr lang="en-CA" sz="2200" b="1" dirty="0"/>
              <a:t>Human cases </a:t>
            </a:r>
            <a:r>
              <a:rPr lang="en-CA" sz="2200" dirty="0"/>
              <a:t>in </a:t>
            </a:r>
            <a:r>
              <a:rPr lang="en-CA" sz="2200" dirty="0">
                <a:hlinkClick r:id="rId12"/>
              </a:rPr>
              <a:t>Texas</a:t>
            </a:r>
            <a:r>
              <a:rPr lang="en-CA" sz="2200" dirty="0"/>
              <a:t>, </a:t>
            </a:r>
            <a:r>
              <a:rPr lang="en-CA" sz="2200" dirty="0">
                <a:hlinkClick r:id="rId13"/>
              </a:rPr>
              <a:t>Illinois</a:t>
            </a:r>
            <a:r>
              <a:rPr lang="en-CA" sz="2200" dirty="0"/>
              <a:t>, and </a:t>
            </a:r>
            <a:r>
              <a:rPr lang="en-CA" sz="2200" dirty="0">
                <a:hlinkClick r:id="rId14"/>
              </a:rPr>
              <a:t>Louisiana</a:t>
            </a:r>
            <a:endParaRPr lang="en-CA" sz="2200" dirty="0"/>
          </a:p>
          <a:p>
            <a:r>
              <a:rPr lang="en-CA" sz="2200" b="1" dirty="0"/>
              <a:t>Mosquitoes</a:t>
            </a:r>
            <a:r>
              <a:rPr lang="en-CA" sz="2200" dirty="0"/>
              <a:t> positive in </a:t>
            </a:r>
            <a:r>
              <a:rPr lang="en-CA" sz="2200" dirty="0">
                <a:hlinkClick r:id="rId15"/>
              </a:rPr>
              <a:t>New Jersey</a:t>
            </a:r>
            <a:r>
              <a:rPr lang="en-CA" sz="2200" dirty="0"/>
              <a:t> and </a:t>
            </a:r>
            <a:r>
              <a:rPr lang="en-CA" sz="2200" dirty="0">
                <a:hlinkClick r:id="rId16"/>
              </a:rPr>
              <a:t>Pittsburgh</a:t>
            </a:r>
            <a:endParaRPr lang="fr-FR" sz="2200" dirty="0"/>
          </a:p>
        </p:txBody>
      </p:sp>
    </p:spTree>
    <p:extLst>
      <p:ext uri="{BB962C8B-B14F-4D97-AF65-F5344CB8AC3E}">
        <p14:creationId xmlns:p14="http://schemas.microsoft.com/office/powerpoint/2010/main" val="294496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6" y="92223"/>
            <a:ext cx="10515600" cy="1325563"/>
          </a:xfrm>
        </p:spPr>
        <p:txBody>
          <a:bodyPr/>
          <a:lstStyle/>
          <a:p>
            <a:r>
              <a:rPr lang="en-CA" dirty="0"/>
              <a:t>WNV – August/September</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sp>
        <p:nvSpPr>
          <p:cNvPr id="7" name="Content Placeholder 2">
            <a:extLst>
              <a:ext uri="{FF2B5EF4-FFF2-40B4-BE49-F238E27FC236}">
                <a16:creationId xmlns:a16="http://schemas.microsoft.com/office/drawing/2014/main" id="{1E891B2E-0186-B419-1A1D-E1495A5582FA}"/>
              </a:ext>
            </a:extLst>
          </p:cNvPr>
          <p:cNvSpPr>
            <a:spLocks noGrp="1"/>
          </p:cNvSpPr>
          <p:nvPr>
            <p:ph sz="half" idx="1"/>
          </p:nvPr>
        </p:nvSpPr>
        <p:spPr>
          <a:xfrm>
            <a:off x="574098" y="1224414"/>
            <a:ext cx="5802087" cy="5314497"/>
          </a:xfrm>
        </p:spPr>
        <p:txBody>
          <a:bodyPr/>
          <a:lstStyle/>
          <a:p>
            <a:pPr marL="0" indent="0">
              <a:buNone/>
            </a:pPr>
            <a:r>
              <a:rPr lang="en-CA" sz="2000" b="1" u="sng" dirty="0"/>
              <a:t>CANADA</a:t>
            </a:r>
          </a:p>
          <a:p>
            <a:pPr marL="0" indent="0">
              <a:buNone/>
            </a:pPr>
            <a:r>
              <a:rPr lang="en-CA" sz="2000" b="1" dirty="0"/>
              <a:t>Horse cases:</a:t>
            </a:r>
          </a:p>
          <a:p>
            <a:pPr marL="0" indent="0">
              <a:buNone/>
            </a:pPr>
            <a:endParaRPr lang="en-CA" sz="2000" b="1" dirty="0"/>
          </a:p>
          <a:p>
            <a:pPr marL="0" indent="0">
              <a:buNone/>
            </a:pPr>
            <a:endParaRPr lang="en-CA" sz="2000" dirty="0"/>
          </a:p>
          <a:p>
            <a:pPr marL="0" indent="0">
              <a:buNone/>
            </a:pPr>
            <a:endParaRPr lang="en-CA" sz="2000" dirty="0"/>
          </a:p>
          <a:p>
            <a:pPr marL="0" indent="0">
              <a:lnSpc>
                <a:spcPct val="80000"/>
              </a:lnSpc>
              <a:buNone/>
            </a:pPr>
            <a:r>
              <a:rPr lang="en-CA" sz="2000" b="1" dirty="0"/>
              <a:t>Other cases:</a:t>
            </a:r>
            <a:endParaRPr lang="en-CA" sz="2000" b="1" dirty="0">
              <a:hlinkClick r:id="rId3"/>
            </a:endParaRPr>
          </a:p>
          <a:p>
            <a:pPr>
              <a:lnSpc>
                <a:spcPct val="80000"/>
              </a:lnSpc>
            </a:pPr>
            <a:r>
              <a:rPr lang="en-CA" sz="2000" dirty="0">
                <a:hlinkClick r:id="rId3"/>
              </a:rPr>
              <a:t>Surveillance - Public Health Ontario</a:t>
            </a:r>
            <a:r>
              <a:rPr lang="en-CA" sz="2000" dirty="0"/>
              <a:t> </a:t>
            </a:r>
          </a:p>
          <a:p>
            <a:pPr marL="446088" indent="-446088">
              <a:lnSpc>
                <a:spcPct val="80000"/>
              </a:lnSpc>
              <a:buNone/>
            </a:pPr>
            <a:r>
              <a:rPr lang="en-CA" sz="2000" dirty="0"/>
              <a:t>	As of 31 August 2024 - 12 human cases, 196 positive mosquito pools</a:t>
            </a:r>
          </a:p>
          <a:p>
            <a:pPr lvl="1">
              <a:lnSpc>
                <a:spcPct val="80000"/>
              </a:lnSpc>
            </a:pPr>
            <a:r>
              <a:rPr lang="en-CA" sz="2000" dirty="0">
                <a:hlinkClick r:id="rId4"/>
              </a:rPr>
              <a:t>Essex-Windsor</a:t>
            </a:r>
            <a:r>
              <a:rPr lang="en-CA" sz="2000" dirty="0"/>
              <a:t> (human)</a:t>
            </a:r>
          </a:p>
          <a:p>
            <a:pPr lvl="1">
              <a:lnSpc>
                <a:spcPct val="80000"/>
              </a:lnSpc>
            </a:pPr>
            <a:r>
              <a:rPr lang="en-CA" sz="2000" dirty="0">
                <a:hlinkClick r:id="rId5"/>
              </a:rPr>
              <a:t>London</a:t>
            </a:r>
            <a:r>
              <a:rPr lang="en-CA" sz="2000" dirty="0"/>
              <a:t> (human)</a:t>
            </a:r>
          </a:p>
          <a:p>
            <a:pPr lvl="1">
              <a:lnSpc>
                <a:spcPct val="80000"/>
              </a:lnSpc>
            </a:pPr>
            <a:r>
              <a:rPr lang="en-CA" sz="2000" dirty="0">
                <a:hlinkClick r:id="rId6"/>
              </a:rPr>
              <a:t>Algoma District</a:t>
            </a:r>
            <a:r>
              <a:rPr lang="en-CA" sz="2000" dirty="0"/>
              <a:t> (human)</a:t>
            </a:r>
          </a:p>
          <a:p>
            <a:pPr marL="342900" indent="-342900">
              <a:spcBef>
                <a:spcPts val="0"/>
              </a:spcBef>
              <a:buFont typeface="Arial" panose="020B0604020202020204" pitchFamily="34" charset="0"/>
              <a:buChar char="•"/>
            </a:pPr>
            <a:endParaRPr lang="en-CA" sz="800" dirty="0">
              <a:hlinkClick r:id="rId7"/>
            </a:endParaRPr>
          </a:p>
          <a:p>
            <a:pPr marL="342900" indent="-342900">
              <a:spcBef>
                <a:spcPts val="0"/>
              </a:spcBef>
              <a:buFont typeface="Arial" panose="020B0604020202020204" pitchFamily="34" charset="0"/>
              <a:buChar char="•"/>
            </a:pPr>
            <a:r>
              <a:rPr lang="en-CA" sz="2000" dirty="0">
                <a:hlinkClick r:id="rId7"/>
              </a:rPr>
              <a:t>North Bay</a:t>
            </a:r>
            <a:r>
              <a:rPr lang="en-CA" sz="2000" dirty="0"/>
              <a:t> (hawk)</a:t>
            </a:r>
          </a:p>
          <a:p>
            <a:pPr marL="342900" indent="-342900">
              <a:spcBef>
                <a:spcPts val="0"/>
              </a:spcBef>
              <a:buFont typeface="Arial" panose="020B0604020202020204" pitchFamily="34" charset="0"/>
              <a:buChar char="•"/>
            </a:pPr>
            <a:r>
              <a:rPr lang="en-CA" sz="2000" dirty="0">
                <a:hlinkClick r:id="rId4"/>
              </a:rPr>
              <a:t>Grey-Bruce </a:t>
            </a:r>
            <a:r>
              <a:rPr lang="en-CA" sz="2000" dirty="0"/>
              <a:t>(crow)</a:t>
            </a:r>
            <a:endParaRPr lang="en-CA" sz="2000" dirty="0">
              <a:hlinkClick r:id="rId4"/>
            </a:endParaRPr>
          </a:p>
          <a:p>
            <a:pPr marL="342900" indent="-342900">
              <a:spcBef>
                <a:spcPts val="0"/>
              </a:spcBef>
              <a:buFont typeface="Arial" panose="020B0604020202020204" pitchFamily="34" charset="0"/>
              <a:buChar char="•"/>
            </a:pPr>
            <a:r>
              <a:rPr lang="en-CA" sz="2000" dirty="0">
                <a:hlinkClick r:id="rId4"/>
              </a:rPr>
              <a:t>Perth County</a:t>
            </a:r>
            <a:r>
              <a:rPr lang="en-CA" sz="2000" dirty="0"/>
              <a:t> and </a:t>
            </a:r>
            <a:r>
              <a:rPr lang="en-CA" sz="2000" dirty="0">
                <a:hlinkClick r:id="rId8"/>
              </a:rPr>
              <a:t>Chatham-Kent</a:t>
            </a:r>
            <a:r>
              <a:rPr lang="en-CA" sz="2000" dirty="0"/>
              <a:t> (mosquitoes)</a:t>
            </a:r>
          </a:p>
          <a:p>
            <a:pPr marL="0" indent="0">
              <a:lnSpc>
                <a:spcPct val="80000"/>
              </a:lnSpc>
              <a:buNone/>
            </a:pPr>
            <a:endParaRPr lang="en-CA" sz="2000" b="1" dirty="0"/>
          </a:p>
          <a:p>
            <a:pPr marL="0" indent="0">
              <a:lnSpc>
                <a:spcPct val="80000"/>
              </a:lnSpc>
              <a:buNone/>
            </a:pPr>
            <a:endParaRPr lang="en-CA" sz="2000" dirty="0"/>
          </a:p>
          <a:p>
            <a:pPr marL="0" indent="0">
              <a:lnSpc>
                <a:spcPct val="80000"/>
              </a:lnSpc>
              <a:buNone/>
            </a:pPr>
            <a:endParaRPr lang="en-CA" sz="2000" dirty="0"/>
          </a:p>
          <a:p>
            <a:pPr marL="0" indent="0">
              <a:buNone/>
            </a:pPr>
            <a:endParaRPr lang="fr-FR" sz="1400" dirty="0"/>
          </a:p>
        </p:txBody>
      </p:sp>
      <p:sp>
        <p:nvSpPr>
          <p:cNvPr id="8" name="TextBox 7">
            <a:extLst>
              <a:ext uri="{FF2B5EF4-FFF2-40B4-BE49-F238E27FC236}">
                <a16:creationId xmlns:a16="http://schemas.microsoft.com/office/drawing/2014/main" id="{FCDB31B6-EE88-941B-A8BC-3E5DFFFF9FAD}"/>
              </a:ext>
            </a:extLst>
          </p:cNvPr>
          <p:cNvSpPr txBox="1"/>
          <p:nvPr/>
        </p:nvSpPr>
        <p:spPr>
          <a:xfrm>
            <a:off x="572059" y="2039356"/>
            <a:ext cx="6611288" cy="1938992"/>
          </a:xfrm>
          <a:prstGeom prst="rect">
            <a:avLst/>
          </a:prstGeom>
          <a:noFill/>
        </p:spPr>
        <p:txBody>
          <a:bodyPr wrap="square" numCol="2" rtlCol="0">
            <a:spAutoFit/>
          </a:bodyPr>
          <a:lstStyle/>
          <a:p>
            <a:pPr marL="342900" indent="-342900">
              <a:buFont typeface="Arial" panose="020B0604020202020204" pitchFamily="34" charset="0"/>
              <a:buChar char="•"/>
            </a:pPr>
            <a:r>
              <a:rPr lang="en-CA" sz="2000" dirty="0">
                <a:hlinkClick r:id="rId9"/>
              </a:rPr>
              <a:t>Norfolk Country</a:t>
            </a:r>
            <a:r>
              <a:rPr lang="en-CA" sz="2000" dirty="0"/>
              <a:t> </a:t>
            </a:r>
          </a:p>
          <a:p>
            <a:pPr marL="342900" indent="-342900">
              <a:buFont typeface="Arial" panose="020B0604020202020204" pitchFamily="34" charset="0"/>
              <a:buChar char="•"/>
            </a:pPr>
            <a:r>
              <a:rPr lang="en-CA" sz="2000" dirty="0">
                <a:hlinkClick r:id="rId10"/>
              </a:rPr>
              <a:t>Simcoe County </a:t>
            </a:r>
            <a:endParaRPr lang="en-CA" sz="2000" dirty="0"/>
          </a:p>
          <a:p>
            <a:pPr marL="342900" indent="-342900">
              <a:buFont typeface="Arial" panose="020B0604020202020204" pitchFamily="34" charset="0"/>
              <a:buChar char="•"/>
            </a:pPr>
            <a:endParaRPr lang="en-CA" sz="2000" dirty="0">
              <a:hlinkClick r:id="rId11"/>
            </a:endParaRPr>
          </a:p>
          <a:p>
            <a:endParaRPr lang="en-CA" sz="2000" dirty="0">
              <a:hlinkClick r:id="rId11"/>
            </a:endParaRPr>
          </a:p>
          <a:p>
            <a:pPr marL="342900" indent="-342900">
              <a:buFont typeface="Arial" panose="020B0604020202020204" pitchFamily="34" charset="0"/>
              <a:buChar char="•"/>
            </a:pPr>
            <a:endParaRPr lang="en-CA" sz="2000" dirty="0">
              <a:hlinkClick r:id="rId11"/>
            </a:endParaRPr>
          </a:p>
          <a:p>
            <a:pPr marL="342900" indent="-342900">
              <a:buFont typeface="Arial" panose="020B0604020202020204" pitchFamily="34" charset="0"/>
              <a:buChar char="•"/>
            </a:pPr>
            <a:endParaRPr lang="en-CA" sz="2000" dirty="0">
              <a:hlinkClick r:id="rId11"/>
            </a:endParaRPr>
          </a:p>
          <a:p>
            <a:pPr marL="342900" indent="-342900">
              <a:buFont typeface="Arial" panose="020B0604020202020204" pitchFamily="34" charset="0"/>
              <a:buChar char="•"/>
            </a:pPr>
            <a:r>
              <a:rPr lang="en-CA" sz="2000" dirty="0">
                <a:hlinkClick r:id="rId10"/>
              </a:rPr>
              <a:t>United Counties of Prescott and Russell</a:t>
            </a:r>
            <a:r>
              <a:rPr lang="en-CA" sz="2000" dirty="0"/>
              <a:t> </a:t>
            </a:r>
          </a:p>
          <a:p>
            <a:pPr marL="342900" indent="-342900">
              <a:buFont typeface="Arial" panose="020B0604020202020204" pitchFamily="34" charset="0"/>
              <a:buChar char="•"/>
            </a:pPr>
            <a:r>
              <a:rPr lang="en-CA" sz="2000" dirty="0" err="1">
                <a:hlinkClick r:id="rId12"/>
              </a:rPr>
              <a:t>Témiscamingue</a:t>
            </a:r>
            <a:r>
              <a:rPr lang="en-CA" sz="2000" dirty="0"/>
              <a:t> </a:t>
            </a:r>
          </a:p>
        </p:txBody>
      </p:sp>
      <p:sp>
        <p:nvSpPr>
          <p:cNvPr id="6" name="Content Placeholder 3"/>
          <p:cNvSpPr>
            <a:spLocks noGrp="1"/>
          </p:cNvSpPr>
          <p:nvPr>
            <p:ph sz="half" idx="2"/>
          </p:nvPr>
        </p:nvSpPr>
        <p:spPr>
          <a:xfrm>
            <a:off x="7529919" y="1122516"/>
            <a:ext cx="3782786" cy="1750332"/>
          </a:xfrm>
        </p:spPr>
        <p:txBody>
          <a:bodyPr/>
          <a:lstStyle/>
          <a:p>
            <a:pPr marL="0" indent="0">
              <a:buNone/>
            </a:pPr>
            <a:r>
              <a:rPr lang="en-CA" sz="2000" b="1" u="sng" dirty="0"/>
              <a:t>USA</a:t>
            </a:r>
          </a:p>
          <a:p>
            <a:r>
              <a:rPr lang="en-CA" sz="2000" b="1" dirty="0"/>
              <a:t>Horse cases:</a:t>
            </a:r>
          </a:p>
          <a:p>
            <a:endParaRPr lang="en-CA" sz="2000" dirty="0"/>
          </a:p>
          <a:p>
            <a:endParaRPr lang="en-CA" sz="2000" dirty="0"/>
          </a:p>
          <a:p>
            <a:endParaRPr lang="en-CA" sz="2000" dirty="0"/>
          </a:p>
          <a:p>
            <a:endParaRPr lang="en-CA" sz="2000" dirty="0"/>
          </a:p>
          <a:p>
            <a:endParaRPr lang="en-CA" sz="2000" dirty="0"/>
          </a:p>
          <a:p>
            <a:endParaRPr lang="en-CA" sz="2000" dirty="0"/>
          </a:p>
          <a:p>
            <a:endParaRPr lang="en-CA" sz="2000" dirty="0"/>
          </a:p>
          <a:p>
            <a:r>
              <a:rPr lang="en-CA" sz="2000" b="1" dirty="0"/>
              <a:t>Human cases:</a:t>
            </a:r>
          </a:p>
        </p:txBody>
      </p:sp>
      <p:sp>
        <p:nvSpPr>
          <p:cNvPr id="9" name="TextBox 8">
            <a:extLst>
              <a:ext uri="{FF2B5EF4-FFF2-40B4-BE49-F238E27FC236}">
                <a16:creationId xmlns:a16="http://schemas.microsoft.com/office/drawing/2014/main" id="{7AE47A38-952D-5FD7-EDCA-C0E48FDC9624}"/>
              </a:ext>
            </a:extLst>
          </p:cNvPr>
          <p:cNvSpPr txBox="1"/>
          <p:nvPr/>
        </p:nvSpPr>
        <p:spPr>
          <a:xfrm>
            <a:off x="7804605" y="1880983"/>
            <a:ext cx="5181600" cy="4247317"/>
          </a:xfrm>
          <a:prstGeom prst="rect">
            <a:avLst/>
          </a:prstGeom>
          <a:noFill/>
        </p:spPr>
        <p:txBody>
          <a:bodyPr wrap="square" numCol="2" rtlCol="0">
            <a:spAutoFit/>
          </a:bodyPr>
          <a:lstStyle/>
          <a:p>
            <a:pPr marL="285750" indent="-285750">
              <a:buFont typeface="Arial" panose="020B0604020202020204" pitchFamily="34" charset="0"/>
              <a:buChar char="•"/>
            </a:pPr>
            <a:r>
              <a:rPr lang="en-CA" sz="2000" dirty="0"/>
              <a:t>California</a:t>
            </a:r>
          </a:p>
          <a:p>
            <a:pPr marL="285750" indent="-285750">
              <a:buFont typeface="Arial" panose="020B0604020202020204" pitchFamily="34" charset="0"/>
              <a:buChar char="•"/>
            </a:pPr>
            <a:r>
              <a:rPr lang="en-CA" sz="2000" dirty="0"/>
              <a:t>Colorado</a:t>
            </a:r>
          </a:p>
          <a:p>
            <a:pPr marL="285750" indent="-285750">
              <a:buFont typeface="Arial" panose="020B0604020202020204" pitchFamily="34" charset="0"/>
              <a:buChar char="•"/>
            </a:pPr>
            <a:r>
              <a:rPr lang="en-CA" sz="2000" dirty="0"/>
              <a:t>Delaware</a:t>
            </a:r>
          </a:p>
          <a:p>
            <a:pPr marL="285750" indent="-285750">
              <a:buFont typeface="Arial" panose="020B0604020202020204" pitchFamily="34" charset="0"/>
              <a:buChar char="•"/>
            </a:pPr>
            <a:r>
              <a:rPr lang="en-CA" sz="2000" dirty="0"/>
              <a:t>Florida</a:t>
            </a:r>
          </a:p>
          <a:p>
            <a:pPr marL="285750" indent="-285750">
              <a:buFont typeface="Arial" panose="020B0604020202020204" pitchFamily="34" charset="0"/>
              <a:buChar char="•"/>
            </a:pPr>
            <a:r>
              <a:rPr lang="en-CA" sz="2000" dirty="0"/>
              <a:t>Georgia</a:t>
            </a:r>
          </a:p>
          <a:p>
            <a:pPr marL="285750" indent="-285750">
              <a:buFont typeface="Arial" panose="020B0604020202020204" pitchFamily="34" charset="0"/>
              <a:buChar char="•"/>
            </a:pPr>
            <a:r>
              <a:rPr lang="en-CA" sz="2000" dirty="0"/>
              <a:t>Idaho</a:t>
            </a:r>
          </a:p>
          <a:p>
            <a:pPr marL="285750" indent="-285750">
              <a:buFont typeface="Arial" panose="020B0604020202020204" pitchFamily="34" charset="0"/>
              <a:buChar char="•"/>
            </a:pPr>
            <a:r>
              <a:rPr lang="en-CA" sz="2000" dirty="0"/>
              <a:t>Indiana</a:t>
            </a:r>
          </a:p>
          <a:p>
            <a:pPr marL="285750" indent="-285750">
              <a:buFont typeface="Arial" panose="020B0604020202020204" pitchFamily="34" charset="0"/>
              <a:buChar char="•"/>
            </a:pPr>
            <a:r>
              <a:rPr lang="en-CA" sz="2000" dirty="0"/>
              <a:t>Kentucky</a:t>
            </a:r>
          </a:p>
          <a:p>
            <a:pPr marL="285750" indent="-285750">
              <a:buFont typeface="Arial" panose="020B0604020202020204" pitchFamily="34" charset="0"/>
              <a:buChar char="•"/>
            </a:pPr>
            <a:r>
              <a:rPr lang="en-CA" sz="2000" dirty="0"/>
              <a:t>Michigan</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r>
              <a:rPr lang="en-CA" sz="2000" dirty="0"/>
              <a:t>Missouri</a:t>
            </a:r>
          </a:p>
          <a:p>
            <a:pPr marL="285750" indent="-285750">
              <a:buFont typeface="Arial" panose="020B0604020202020204" pitchFamily="34" charset="0"/>
              <a:buChar char="•"/>
            </a:pPr>
            <a:r>
              <a:rPr lang="en-CA" sz="2000" dirty="0"/>
              <a:t>New York</a:t>
            </a:r>
          </a:p>
          <a:p>
            <a:pPr marL="285750" indent="-285750">
              <a:buFont typeface="Arial" panose="020B0604020202020204" pitchFamily="34" charset="0"/>
              <a:buChar char="•"/>
            </a:pPr>
            <a:r>
              <a:rPr lang="en-CA" sz="2000" dirty="0"/>
              <a:t>North Dakota</a:t>
            </a:r>
          </a:p>
          <a:p>
            <a:pPr marL="285750" indent="-285750">
              <a:buFont typeface="Arial" panose="020B0604020202020204" pitchFamily="34" charset="0"/>
              <a:buChar char="•"/>
            </a:pPr>
            <a:r>
              <a:rPr lang="en-CA" sz="2000" dirty="0"/>
              <a:t>Oklahoma</a:t>
            </a:r>
          </a:p>
          <a:p>
            <a:pPr marL="285750" indent="-285750">
              <a:buFont typeface="Arial" panose="020B0604020202020204" pitchFamily="34" charset="0"/>
              <a:buChar char="•"/>
            </a:pPr>
            <a:r>
              <a:rPr lang="en-CA" sz="2000" dirty="0"/>
              <a:t>Oregon</a:t>
            </a:r>
          </a:p>
          <a:p>
            <a:pPr marL="285750" indent="-285750">
              <a:buFont typeface="Arial" panose="020B0604020202020204" pitchFamily="34" charset="0"/>
              <a:buChar char="•"/>
            </a:pPr>
            <a:r>
              <a:rPr lang="en-CA" sz="2000" dirty="0"/>
              <a:t>Pennsylvania</a:t>
            </a:r>
          </a:p>
          <a:p>
            <a:pPr marL="285750" indent="-285750">
              <a:buFont typeface="Arial" panose="020B0604020202020204" pitchFamily="34" charset="0"/>
              <a:buChar char="•"/>
            </a:pPr>
            <a:r>
              <a:rPr lang="en-CA" sz="2000" dirty="0"/>
              <a:t>Texas</a:t>
            </a:r>
          </a:p>
          <a:p>
            <a:pPr marL="285750" indent="-285750">
              <a:buFont typeface="Arial" panose="020B0604020202020204" pitchFamily="34" charset="0"/>
              <a:buChar char="•"/>
            </a:pPr>
            <a:r>
              <a:rPr lang="en-CA" sz="2000" dirty="0"/>
              <a:t>Utah</a:t>
            </a:r>
          </a:p>
          <a:p>
            <a:pPr marL="285750" indent="-285750">
              <a:buFont typeface="Arial" panose="020B0604020202020204" pitchFamily="34" charset="0"/>
              <a:buChar char="•"/>
            </a:pPr>
            <a:r>
              <a:rPr lang="en-CA" sz="2000" dirty="0"/>
              <a:t>Wisconsin</a:t>
            </a:r>
          </a:p>
        </p:txBody>
      </p:sp>
      <p:sp>
        <p:nvSpPr>
          <p:cNvPr id="10" name="TextBox 9">
            <a:extLst>
              <a:ext uri="{FF2B5EF4-FFF2-40B4-BE49-F238E27FC236}">
                <a16:creationId xmlns:a16="http://schemas.microsoft.com/office/drawing/2014/main" id="{1BF1D5A5-FB40-73EB-2D54-63DEA13AB151}"/>
              </a:ext>
            </a:extLst>
          </p:cNvPr>
          <p:cNvSpPr txBox="1"/>
          <p:nvPr/>
        </p:nvSpPr>
        <p:spPr>
          <a:xfrm>
            <a:off x="7804605" y="5073764"/>
            <a:ext cx="5181600" cy="1323439"/>
          </a:xfrm>
          <a:prstGeom prst="rect">
            <a:avLst/>
          </a:prstGeom>
          <a:noFill/>
        </p:spPr>
        <p:txBody>
          <a:bodyPr wrap="square" numCol="2" rtlCol="0">
            <a:spAutoFit/>
          </a:bodyPr>
          <a:lstStyle/>
          <a:p>
            <a:pPr marL="285750" indent="-285750">
              <a:buFont typeface="Arial" panose="020B0604020202020204" pitchFamily="34" charset="0"/>
              <a:buChar char="•"/>
            </a:pPr>
            <a:r>
              <a:rPr lang="en-CA" sz="2000" dirty="0"/>
              <a:t>Maryland</a:t>
            </a:r>
          </a:p>
          <a:p>
            <a:pPr marL="285750" indent="-285750">
              <a:buFont typeface="Arial" panose="020B0604020202020204" pitchFamily="34" charset="0"/>
              <a:buChar char="•"/>
            </a:pPr>
            <a:r>
              <a:rPr lang="en-CA" sz="2000" dirty="0"/>
              <a:t>Michigan</a:t>
            </a:r>
          </a:p>
          <a:p>
            <a:pPr marL="285750" indent="-285750">
              <a:buFont typeface="Arial" panose="020B0604020202020204" pitchFamily="34" charset="0"/>
              <a:buChar char="•"/>
            </a:pPr>
            <a:endParaRPr lang="en-CA" sz="2000" dirty="0"/>
          </a:p>
          <a:p>
            <a:endParaRPr lang="en-CA" sz="2000" dirty="0"/>
          </a:p>
          <a:p>
            <a:pPr marL="285750" indent="-285750">
              <a:buFont typeface="Arial" panose="020B0604020202020204" pitchFamily="34" charset="0"/>
              <a:buChar char="•"/>
            </a:pPr>
            <a:r>
              <a:rPr lang="en-CA" sz="2000" dirty="0"/>
              <a:t>Wisconsin</a:t>
            </a:r>
          </a:p>
          <a:p>
            <a:pPr marL="285750" indent="-285750">
              <a:buFont typeface="Arial" panose="020B0604020202020204" pitchFamily="34" charset="0"/>
              <a:buChar char="•"/>
            </a:pPr>
            <a:r>
              <a:rPr lang="en-CA" sz="2000" dirty="0"/>
              <a:t>Utah</a:t>
            </a:r>
          </a:p>
        </p:txBody>
      </p:sp>
    </p:spTree>
    <p:extLst>
      <p:ext uri="{BB962C8B-B14F-4D97-AF65-F5344CB8AC3E}">
        <p14:creationId xmlns:p14="http://schemas.microsoft.com/office/powerpoint/2010/main" val="288649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136525"/>
            <a:ext cx="10515600" cy="1325563"/>
          </a:xfrm>
        </p:spPr>
        <p:txBody>
          <a:bodyPr/>
          <a:lstStyle/>
          <a:p>
            <a:r>
              <a:rPr lang="en-CA" dirty="0"/>
              <a:t>Eastern equine encephalitis</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pic>
        <p:nvPicPr>
          <p:cNvPr id="10" name="Picture 9">
            <a:extLst>
              <a:ext uri="{FF2B5EF4-FFF2-40B4-BE49-F238E27FC236}">
                <a16:creationId xmlns:a16="http://schemas.microsoft.com/office/drawing/2014/main" id="{FD785C40-FD81-13D0-373C-5F3AD7EA403A}"/>
              </a:ext>
            </a:extLst>
          </p:cNvPr>
          <p:cNvPicPr>
            <a:picLocks noChangeAspect="1"/>
          </p:cNvPicPr>
          <p:nvPr/>
        </p:nvPicPr>
        <p:blipFill>
          <a:blip r:embed="rId3"/>
          <a:stretch>
            <a:fillRect/>
          </a:stretch>
        </p:blipFill>
        <p:spPr>
          <a:xfrm>
            <a:off x="5807409" y="3594100"/>
            <a:ext cx="5606382" cy="2685040"/>
          </a:xfrm>
          <a:prstGeom prst="rect">
            <a:avLst/>
          </a:prstGeom>
          <a:ln w="19050">
            <a:solidFill>
              <a:schemeClr val="tx1"/>
            </a:solidFill>
          </a:ln>
        </p:spPr>
      </p:pic>
      <p:sp>
        <p:nvSpPr>
          <p:cNvPr id="6" name="Content Placeholder 5">
            <a:extLst>
              <a:ext uri="{FF2B5EF4-FFF2-40B4-BE49-F238E27FC236}">
                <a16:creationId xmlns:a16="http://schemas.microsoft.com/office/drawing/2014/main" id="{23BF7D41-449F-3E2D-B490-DBCD25E12E42}"/>
              </a:ext>
            </a:extLst>
          </p:cNvPr>
          <p:cNvSpPr txBox="1">
            <a:spLocks/>
          </p:cNvSpPr>
          <p:nvPr/>
        </p:nvSpPr>
        <p:spPr bwMode="auto">
          <a:xfrm>
            <a:off x="474517" y="1253331"/>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200" b="1" dirty="0"/>
              <a:t>Summary of reports – Canada:</a:t>
            </a:r>
          </a:p>
          <a:p>
            <a:pPr marL="0" indent="0">
              <a:buFont typeface="Arial" panose="020B0604020202020204" pitchFamily="34" charset="0"/>
              <a:buNone/>
            </a:pPr>
            <a:r>
              <a:rPr lang="en-CA" sz="2200" dirty="0"/>
              <a:t>Horse cases in Ontario and Quebec</a:t>
            </a:r>
          </a:p>
          <a:p>
            <a:pPr>
              <a:spcBef>
                <a:spcPts val="0"/>
              </a:spcBef>
              <a:spcAft>
                <a:spcPts val="500"/>
              </a:spcAft>
            </a:pPr>
            <a:r>
              <a:rPr lang="en-CA" sz="2000" dirty="0">
                <a:hlinkClick r:id="rId4"/>
              </a:rPr>
              <a:t>Lanark County</a:t>
            </a:r>
            <a:r>
              <a:rPr lang="en-CA" sz="2000" dirty="0"/>
              <a:t> (</a:t>
            </a:r>
            <a:r>
              <a:rPr lang="en-CA" sz="2000" dirty="0">
                <a:hlinkClick r:id="rId5"/>
              </a:rPr>
              <a:t>various cases</a:t>
            </a:r>
            <a:r>
              <a:rPr lang="en-CA" sz="2000" dirty="0"/>
              <a:t>)</a:t>
            </a:r>
          </a:p>
          <a:p>
            <a:pPr>
              <a:spcBef>
                <a:spcPts val="0"/>
              </a:spcBef>
              <a:spcAft>
                <a:spcPts val="500"/>
              </a:spcAft>
            </a:pPr>
            <a:r>
              <a:rPr lang="en-CA" sz="2000" dirty="0">
                <a:hlinkClick r:id="rId6"/>
              </a:rPr>
              <a:t>United Counties </a:t>
            </a:r>
            <a:r>
              <a:rPr lang="en-CA" sz="2000" dirty="0"/>
              <a:t>of </a:t>
            </a:r>
            <a:r>
              <a:rPr lang="en-CA" sz="2000" dirty="0">
                <a:hlinkClick r:id="rId7"/>
              </a:rPr>
              <a:t>Leeds and Grenville </a:t>
            </a:r>
            <a:r>
              <a:rPr lang="en-CA" sz="2000" dirty="0"/>
              <a:t>(</a:t>
            </a:r>
            <a:r>
              <a:rPr lang="en-CA" sz="2000" dirty="0">
                <a:hlinkClick r:id="rId5"/>
              </a:rPr>
              <a:t>various</a:t>
            </a:r>
            <a:r>
              <a:rPr lang="en-CA" sz="2000" dirty="0"/>
              <a:t> </a:t>
            </a:r>
            <a:r>
              <a:rPr lang="en-CA" sz="2000" dirty="0">
                <a:hlinkClick r:id="rId8"/>
              </a:rPr>
              <a:t>cases</a:t>
            </a:r>
            <a:r>
              <a:rPr lang="en-CA" sz="2000" dirty="0"/>
              <a:t>)</a:t>
            </a:r>
          </a:p>
          <a:p>
            <a:pPr>
              <a:spcBef>
                <a:spcPts val="0"/>
              </a:spcBef>
              <a:spcAft>
                <a:spcPts val="500"/>
              </a:spcAft>
            </a:pPr>
            <a:r>
              <a:rPr lang="en-CA" sz="2000" dirty="0">
                <a:hlinkClick r:id="rId9"/>
              </a:rPr>
              <a:t>Ottawa</a:t>
            </a:r>
            <a:r>
              <a:rPr lang="en-CA" sz="2000" dirty="0"/>
              <a:t> (</a:t>
            </a:r>
            <a:r>
              <a:rPr lang="en-CA" sz="2000" dirty="0">
                <a:hlinkClick r:id="rId6"/>
              </a:rPr>
              <a:t>various cases</a:t>
            </a:r>
            <a:r>
              <a:rPr lang="en-CA" sz="2000" dirty="0"/>
              <a:t>)</a:t>
            </a:r>
          </a:p>
          <a:p>
            <a:pPr>
              <a:spcBef>
                <a:spcPts val="0"/>
              </a:spcBef>
              <a:spcAft>
                <a:spcPts val="500"/>
              </a:spcAft>
            </a:pPr>
            <a:r>
              <a:rPr lang="en-CA" sz="2000" dirty="0">
                <a:hlinkClick r:id="rId6"/>
              </a:rPr>
              <a:t>District of Parry Sound</a:t>
            </a:r>
            <a:endParaRPr lang="en-CA" sz="2000" dirty="0"/>
          </a:p>
          <a:p>
            <a:pPr>
              <a:spcBef>
                <a:spcPts val="0"/>
              </a:spcBef>
              <a:spcAft>
                <a:spcPts val="500"/>
              </a:spcAft>
            </a:pPr>
            <a:r>
              <a:rPr lang="en-CA" sz="2000" dirty="0">
                <a:hlinkClick r:id="rId5"/>
              </a:rPr>
              <a:t>United Counties of Prescott and Russell</a:t>
            </a:r>
            <a:endParaRPr lang="en-CA" sz="2000" dirty="0"/>
          </a:p>
          <a:p>
            <a:pPr>
              <a:spcBef>
                <a:spcPts val="0"/>
              </a:spcBef>
              <a:spcAft>
                <a:spcPts val="500"/>
              </a:spcAft>
            </a:pPr>
            <a:r>
              <a:rPr lang="en-CA" sz="2000" dirty="0" err="1">
                <a:hlinkClick r:id="rId10"/>
              </a:rPr>
              <a:t>Lanaudière</a:t>
            </a:r>
            <a:endParaRPr lang="en-CA" sz="2000" dirty="0"/>
          </a:p>
          <a:p>
            <a:pPr>
              <a:spcBef>
                <a:spcPts val="0"/>
              </a:spcBef>
              <a:spcAft>
                <a:spcPts val="500"/>
              </a:spcAft>
            </a:pPr>
            <a:r>
              <a:rPr lang="en-CA" sz="2000" dirty="0">
                <a:hlinkClick r:id="rId11"/>
              </a:rPr>
              <a:t>MRC Haut-Saint-Laurent, </a:t>
            </a:r>
            <a:r>
              <a:rPr lang="en-CA" sz="2000" dirty="0" err="1">
                <a:hlinkClick r:id="rId11"/>
              </a:rPr>
              <a:t>Montérégie</a:t>
            </a:r>
            <a:r>
              <a:rPr lang="en-CA" sz="2000" dirty="0"/>
              <a:t> (</a:t>
            </a:r>
            <a:r>
              <a:rPr lang="en-CA" sz="2000" dirty="0">
                <a:hlinkClick r:id="rId12"/>
              </a:rPr>
              <a:t>various cases</a:t>
            </a:r>
            <a:r>
              <a:rPr lang="en-CA" sz="2000" dirty="0"/>
              <a:t>)</a:t>
            </a:r>
          </a:p>
          <a:p>
            <a:pPr>
              <a:spcBef>
                <a:spcPts val="0"/>
              </a:spcBef>
              <a:spcAft>
                <a:spcPts val="500"/>
              </a:spcAft>
            </a:pPr>
            <a:r>
              <a:rPr lang="en-CA" sz="2000" dirty="0">
                <a:hlinkClick r:id="rId12"/>
              </a:rPr>
              <a:t>MRC Thérèse-De Blainville</a:t>
            </a:r>
            <a:endParaRPr lang="en-CA" sz="2000" dirty="0"/>
          </a:p>
          <a:p>
            <a:pPr marL="0" indent="0">
              <a:spcBef>
                <a:spcPts val="0"/>
              </a:spcBef>
              <a:spcAft>
                <a:spcPts val="500"/>
              </a:spcAft>
              <a:buFont typeface="Arial" panose="020B0604020202020204" pitchFamily="34" charset="0"/>
              <a:buNone/>
            </a:pPr>
            <a:endParaRPr lang="en-CA" sz="2000" dirty="0"/>
          </a:p>
          <a:p>
            <a:pPr marL="0" indent="0">
              <a:spcBef>
                <a:spcPts val="0"/>
              </a:spcBef>
              <a:spcAft>
                <a:spcPts val="500"/>
              </a:spcAft>
              <a:buFont typeface="Arial" panose="020B0604020202020204" pitchFamily="34" charset="0"/>
              <a:buNone/>
            </a:pPr>
            <a:r>
              <a:rPr lang="en-CA" sz="2200" dirty="0"/>
              <a:t>Other case in a </a:t>
            </a:r>
            <a:r>
              <a:rPr lang="en-CA" sz="2200" dirty="0">
                <a:hlinkClick r:id="rId13"/>
              </a:rPr>
              <a:t>donkey</a:t>
            </a:r>
            <a:r>
              <a:rPr lang="en-CA" sz="2200" dirty="0"/>
              <a:t> in Ontario:</a:t>
            </a:r>
          </a:p>
          <a:p>
            <a:pPr>
              <a:spcBef>
                <a:spcPts val="0"/>
              </a:spcBef>
              <a:spcAft>
                <a:spcPts val="500"/>
              </a:spcAft>
            </a:pPr>
            <a:r>
              <a:rPr lang="en-CA" sz="2200" dirty="0">
                <a:solidFill>
                  <a:srgbClr val="000000"/>
                </a:solidFill>
              </a:rPr>
              <a:t>United Counties of Leeds and Grenville</a:t>
            </a:r>
            <a:endParaRPr lang="en-CA" sz="2200" b="1" dirty="0"/>
          </a:p>
          <a:p>
            <a:pPr marL="0" indent="0">
              <a:spcBef>
                <a:spcPts val="0"/>
              </a:spcBef>
              <a:spcAft>
                <a:spcPts val="500"/>
              </a:spcAft>
              <a:buFont typeface="Arial" panose="020B0604020202020204" pitchFamily="34" charset="0"/>
              <a:buNone/>
            </a:pPr>
            <a:endParaRPr lang="en-CA" sz="2000" b="1" dirty="0"/>
          </a:p>
          <a:p>
            <a:pPr>
              <a:spcBef>
                <a:spcPts val="0"/>
              </a:spcBef>
              <a:spcAft>
                <a:spcPts val="500"/>
              </a:spcAft>
            </a:pPr>
            <a:endParaRPr lang="en-CA" sz="2000" dirty="0"/>
          </a:p>
          <a:p>
            <a:pPr>
              <a:spcBef>
                <a:spcPts val="0"/>
              </a:spcBef>
              <a:spcAft>
                <a:spcPts val="500"/>
              </a:spcAft>
            </a:pPr>
            <a:endParaRPr lang="en-CA" sz="2000" dirty="0"/>
          </a:p>
        </p:txBody>
      </p:sp>
      <p:sp>
        <p:nvSpPr>
          <p:cNvPr id="9" name="Rectangle 8">
            <a:extLst>
              <a:ext uri="{FF2B5EF4-FFF2-40B4-BE49-F238E27FC236}">
                <a16:creationId xmlns:a16="http://schemas.microsoft.com/office/drawing/2014/main" id="{E433DB86-2260-13B3-9005-9369391BD80E}"/>
              </a:ext>
            </a:extLst>
          </p:cNvPr>
          <p:cNvSpPr/>
          <p:nvPr/>
        </p:nvSpPr>
        <p:spPr>
          <a:xfrm>
            <a:off x="11163300" y="3958935"/>
            <a:ext cx="250492" cy="19742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9957E7F0-1BF8-73F8-82BC-3C51549936B8}"/>
              </a:ext>
            </a:extLst>
          </p:cNvPr>
          <p:cNvSpPr>
            <a:spLocks noGrp="1"/>
          </p:cNvSpPr>
          <p:nvPr>
            <p:ph sz="half" idx="1"/>
          </p:nvPr>
        </p:nvSpPr>
        <p:spPr>
          <a:xfrm>
            <a:off x="5547207" y="1244955"/>
            <a:ext cx="6056448" cy="1735133"/>
          </a:xfrm>
        </p:spPr>
        <p:txBody>
          <a:bodyPr/>
          <a:lstStyle/>
          <a:p>
            <a:pPr marL="0" indent="0">
              <a:buNone/>
            </a:pPr>
            <a:r>
              <a:rPr lang="en-CA" sz="2600" dirty="0"/>
              <a:t>Many more equine cases reported from the USA</a:t>
            </a:r>
          </a:p>
          <a:p>
            <a:pPr lvl="1"/>
            <a:r>
              <a:rPr lang="en-CA" sz="2200" dirty="0"/>
              <a:t>also reports of EEE in a deer, turkey, and humans</a:t>
            </a:r>
          </a:p>
          <a:p>
            <a:pPr lvl="1"/>
            <a:r>
              <a:rPr lang="en-CA" sz="2200" dirty="0"/>
              <a:t>some towns in Maine, Vermont, and Massachusetts have issued voluntary </a:t>
            </a:r>
            <a:r>
              <a:rPr lang="en-CA" sz="2200" dirty="0">
                <a:hlinkClick r:id="rId14"/>
              </a:rPr>
              <a:t>curfews</a:t>
            </a:r>
            <a:endParaRPr lang="en-CA" sz="2200" dirty="0"/>
          </a:p>
        </p:txBody>
      </p:sp>
    </p:spTree>
    <p:extLst>
      <p:ext uri="{BB962C8B-B14F-4D97-AF65-F5344CB8AC3E}">
        <p14:creationId xmlns:p14="http://schemas.microsoft.com/office/powerpoint/2010/main" val="2833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C2CD-26B4-D6CE-8931-BB340F458C58}"/>
              </a:ext>
            </a:extLst>
          </p:cNvPr>
          <p:cNvSpPr>
            <a:spLocks noGrp="1"/>
          </p:cNvSpPr>
          <p:nvPr>
            <p:ph type="title"/>
          </p:nvPr>
        </p:nvSpPr>
        <p:spPr>
          <a:xfrm>
            <a:off x="342900" y="222250"/>
            <a:ext cx="11353800" cy="1325563"/>
          </a:xfrm>
        </p:spPr>
        <p:txBody>
          <a:bodyPr/>
          <a:lstStyle/>
          <a:p>
            <a:r>
              <a:rPr lang="en-CA" dirty="0"/>
              <a:t>Case Report: Co-infection with EEE, WNV, St. Louis Encephalitis</a:t>
            </a:r>
          </a:p>
        </p:txBody>
      </p:sp>
      <p:sp>
        <p:nvSpPr>
          <p:cNvPr id="3" name="Content Placeholder 2">
            <a:extLst>
              <a:ext uri="{FF2B5EF4-FFF2-40B4-BE49-F238E27FC236}">
                <a16:creationId xmlns:a16="http://schemas.microsoft.com/office/drawing/2014/main" id="{10CC1DFA-C36E-BF99-098E-0EA7974358C2}"/>
              </a:ext>
            </a:extLst>
          </p:cNvPr>
          <p:cNvSpPr>
            <a:spLocks noGrp="1"/>
          </p:cNvSpPr>
          <p:nvPr>
            <p:ph sz="half" idx="1"/>
          </p:nvPr>
        </p:nvSpPr>
        <p:spPr/>
        <p:txBody>
          <a:bodyPr/>
          <a:lstStyle/>
          <a:p>
            <a:r>
              <a:rPr lang="en-CA" dirty="0"/>
              <a:t>Man from New Hampshire</a:t>
            </a:r>
          </a:p>
          <a:p>
            <a:pPr lvl="1"/>
            <a:r>
              <a:rPr lang="en-CA" dirty="0"/>
              <a:t>First hospitalized on August 8, 2024</a:t>
            </a:r>
          </a:p>
          <a:p>
            <a:pPr lvl="1"/>
            <a:r>
              <a:rPr lang="en-CA" dirty="0"/>
              <a:t>Several days for diagnosis</a:t>
            </a:r>
          </a:p>
          <a:p>
            <a:pPr lvl="1"/>
            <a:r>
              <a:rPr lang="en-CA" dirty="0"/>
              <a:t>In the ICU for the past few weeks</a:t>
            </a:r>
          </a:p>
          <a:p>
            <a:pPr lvl="1"/>
            <a:r>
              <a:rPr lang="en-CA" dirty="0"/>
              <a:t>Brain swelling, unsure which virus causing it</a:t>
            </a:r>
          </a:p>
          <a:p>
            <a:r>
              <a:rPr lang="en-CA" dirty="0"/>
              <a:t>One article mentions it was from a single mosquito bite</a:t>
            </a:r>
          </a:p>
          <a:p>
            <a:endParaRPr lang="en-CA" dirty="0"/>
          </a:p>
          <a:p>
            <a:endParaRPr lang="en-CA" dirty="0"/>
          </a:p>
        </p:txBody>
      </p:sp>
      <p:pic>
        <p:nvPicPr>
          <p:cNvPr id="7" name="Content Placeholder 6">
            <a:hlinkClick r:id="rId3"/>
            <a:extLst>
              <a:ext uri="{FF2B5EF4-FFF2-40B4-BE49-F238E27FC236}">
                <a16:creationId xmlns:a16="http://schemas.microsoft.com/office/drawing/2014/main" id="{70A71F23-4746-C808-B34D-CBD2DEB3315A}"/>
              </a:ext>
            </a:extLst>
          </p:cNvPr>
          <p:cNvPicPr>
            <a:picLocks noGrp="1" noChangeAspect="1"/>
          </p:cNvPicPr>
          <p:nvPr>
            <p:ph sz="half" idx="2"/>
          </p:nvPr>
        </p:nvPicPr>
        <p:blipFill>
          <a:blip r:embed="rId4"/>
          <a:stretch>
            <a:fillRect/>
          </a:stretch>
        </p:blipFill>
        <p:spPr>
          <a:xfrm>
            <a:off x="6661472" y="1547813"/>
            <a:ext cx="4471400" cy="4629150"/>
          </a:xfrm>
          <a:ln w="19050">
            <a:solidFill>
              <a:schemeClr val="tx1"/>
            </a:solidFill>
          </a:ln>
        </p:spPr>
      </p:pic>
      <p:sp>
        <p:nvSpPr>
          <p:cNvPr id="5" name="Slide Number Placeholder 4">
            <a:extLst>
              <a:ext uri="{FF2B5EF4-FFF2-40B4-BE49-F238E27FC236}">
                <a16:creationId xmlns:a16="http://schemas.microsoft.com/office/drawing/2014/main" id="{9AC8EBAA-1C33-C622-A396-B6EA63E627F4}"/>
              </a:ext>
            </a:extLst>
          </p:cNvPr>
          <p:cNvSpPr>
            <a:spLocks noGrp="1"/>
          </p:cNvSpPr>
          <p:nvPr>
            <p:ph type="sldNum" sz="quarter" idx="10"/>
          </p:nvPr>
        </p:nvSpPr>
        <p:spPr/>
        <p:txBody>
          <a:bodyPr/>
          <a:lstStyle/>
          <a:p>
            <a:fld id="{AE54C7F6-C830-4357-98BB-2F003658CBA5}" type="slidenum">
              <a:rPr lang="en-US" altLang="en-US" smtClean="0"/>
              <a:pPr/>
              <a:t>7</a:t>
            </a:fld>
            <a:endParaRPr lang="en-US" altLang="en-US"/>
          </a:p>
        </p:txBody>
      </p:sp>
      <p:sp>
        <p:nvSpPr>
          <p:cNvPr id="9" name="TextBox 8">
            <a:extLst>
              <a:ext uri="{FF2B5EF4-FFF2-40B4-BE49-F238E27FC236}">
                <a16:creationId xmlns:a16="http://schemas.microsoft.com/office/drawing/2014/main" id="{36D20D5D-73DF-BD28-2AB7-A521CED21B55}"/>
              </a:ext>
            </a:extLst>
          </p:cNvPr>
          <p:cNvSpPr txBox="1"/>
          <p:nvPr/>
        </p:nvSpPr>
        <p:spPr>
          <a:xfrm>
            <a:off x="6604000" y="6138644"/>
            <a:ext cx="4724400" cy="584775"/>
          </a:xfrm>
          <a:prstGeom prst="rect">
            <a:avLst/>
          </a:prstGeom>
          <a:noFill/>
        </p:spPr>
        <p:txBody>
          <a:bodyPr wrap="square">
            <a:spAutoFit/>
          </a:bodyPr>
          <a:lstStyle/>
          <a:p>
            <a:r>
              <a:rPr lang="en-CA" sz="1600" dirty="0">
                <a:hlinkClick r:id="rId3"/>
              </a:rPr>
              <a:t>New Hampshire man suffering from 3 mosquito-borne viruses, including EEE (boston.com)</a:t>
            </a:r>
            <a:endParaRPr lang="en-CA" sz="1600" dirty="0"/>
          </a:p>
        </p:txBody>
      </p:sp>
    </p:spTree>
    <p:extLst>
      <p:ext uri="{BB962C8B-B14F-4D97-AF65-F5344CB8AC3E}">
        <p14:creationId xmlns:p14="http://schemas.microsoft.com/office/powerpoint/2010/main" val="17313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92" y="136525"/>
            <a:ext cx="10515600" cy="1325563"/>
          </a:xfrm>
        </p:spPr>
        <p:txBody>
          <a:bodyPr/>
          <a:lstStyle/>
          <a:p>
            <a:r>
              <a:rPr lang="en-CA" dirty="0"/>
              <a:t>Strangles</a:t>
            </a:r>
          </a:p>
        </p:txBody>
      </p:sp>
      <p:sp>
        <p:nvSpPr>
          <p:cNvPr id="3" name="Content Placeholder 2"/>
          <p:cNvSpPr>
            <a:spLocks noGrp="1"/>
          </p:cNvSpPr>
          <p:nvPr>
            <p:ph sz="half" idx="1"/>
          </p:nvPr>
        </p:nvSpPr>
        <p:spPr>
          <a:xfrm>
            <a:off x="651354" y="1891430"/>
            <a:ext cx="4734838" cy="4351338"/>
          </a:xfrm>
        </p:spPr>
        <p:txBody>
          <a:bodyPr/>
          <a:lstStyle/>
          <a:p>
            <a:pPr marL="0" indent="0">
              <a:buNone/>
            </a:pPr>
            <a:r>
              <a:rPr lang="en-US" sz="2200" b="1" dirty="0"/>
              <a:t>June</a:t>
            </a:r>
            <a:r>
              <a:rPr lang="en-US" sz="2200" dirty="0"/>
              <a:t> </a:t>
            </a:r>
          </a:p>
          <a:p>
            <a:pPr marL="0" indent="0">
              <a:buNone/>
            </a:pPr>
            <a:r>
              <a:rPr lang="en-US" sz="2200" dirty="0"/>
              <a:t>Positive cases confirmed in</a:t>
            </a:r>
          </a:p>
          <a:p>
            <a:r>
              <a:rPr lang="en-US" sz="2200" dirty="0"/>
              <a:t>Ontario (5 in </a:t>
            </a:r>
            <a:r>
              <a:rPr lang="en-US" sz="2200" dirty="0">
                <a:hlinkClick r:id="rId3"/>
              </a:rPr>
              <a:t>Peterborough Country</a:t>
            </a:r>
            <a:r>
              <a:rPr lang="en-US" sz="2200" dirty="0"/>
              <a:t>, 1 in the </a:t>
            </a:r>
            <a:r>
              <a:rPr lang="en-CA" sz="2200" dirty="0">
                <a:hlinkClick r:id="rId3"/>
              </a:rPr>
              <a:t>United Counties of Prescott and Russell</a:t>
            </a:r>
            <a:r>
              <a:rPr lang="en-CA" sz="2200" dirty="0"/>
              <a:t>, 1 in the </a:t>
            </a:r>
            <a:r>
              <a:rPr lang="en-CA" sz="2200" dirty="0">
                <a:hlinkClick r:id="rId4"/>
              </a:rPr>
              <a:t>Regional Municipality of Waterloo</a:t>
            </a:r>
            <a:r>
              <a:rPr lang="en-CA" sz="2200" dirty="0"/>
              <a:t>)</a:t>
            </a:r>
            <a:endParaRPr lang="en-US" sz="2200" dirty="0"/>
          </a:p>
          <a:p>
            <a:r>
              <a:rPr lang="en-US" sz="2200" dirty="0"/>
              <a:t>Quebec (1 in </a:t>
            </a:r>
            <a:r>
              <a:rPr lang="en-US" sz="2200" dirty="0">
                <a:hlinkClick r:id="rId5"/>
              </a:rPr>
              <a:t>Laval</a:t>
            </a:r>
            <a:r>
              <a:rPr lang="en-US" sz="2200" dirty="0"/>
              <a:t>)</a:t>
            </a:r>
          </a:p>
          <a:p>
            <a:r>
              <a:rPr lang="en-US" sz="2200" dirty="0"/>
              <a:t>Various cases reported in Florida, Michigan, Ohio, Wisconsin and Washington</a:t>
            </a:r>
          </a:p>
          <a:p>
            <a:pPr marL="0" indent="0">
              <a:buNone/>
            </a:pPr>
            <a:endParaRPr lang="en-US" sz="1800" b="1" dirty="0"/>
          </a:p>
          <a:p>
            <a:pPr>
              <a:buFontTx/>
              <a:buChar char="-"/>
            </a:pPr>
            <a:endParaRPr lang="en-US" sz="1800" dirty="0"/>
          </a:p>
          <a:p>
            <a:pPr marL="0" indent="0">
              <a:buNone/>
            </a:pPr>
            <a:endParaRPr lang="en-US" sz="1800"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sp>
        <p:nvSpPr>
          <p:cNvPr id="6" name="TextBox 5">
            <a:extLst>
              <a:ext uri="{FF2B5EF4-FFF2-40B4-BE49-F238E27FC236}">
                <a16:creationId xmlns:a16="http://schemas.microsoft.com/office/drawing/2014/main" id="{4C3FB96F-400B-A0E7-21DC-139664DFFA39}"/>
              </a:ext>
            </a:extLst>
          </p:cNvPr>
          <p:cNvSpPr txBox="1"/>
          <p:nvPr/>
        </p:nvSpPr>
        <p:spPr>
          <a:xfrm>
            <a:off x="5887233" y="1891430"/>
            <a:ext cx="5466567" cy="3816429"/>
          </a:xfrm>
          <a:prstGeom prst="rect">
            <a:avLst/>
          </a:prstGeom>
          <a:noFill/>
        </p:spPr>
        <p:txBody>
          <a:bodyPr wrap="square" rtlCol="0">
            <a:spAutoFit/>
          </a:bodyPr>
          <a:lstStyle/>
          <a:p>
            <a:pPr marL="0" indent="0">
              <a:buNone/>
            </a:pPr>
            <a:r>
              <a:rPr lang="en-US" sz="2200" b="1" dirty="0"/>
              <a:t>July</a:t>
            </a:r>
            <a:endParaRPr lang="en-US" sz="2200" dirty="0"/>
          </a:p>
          <a:p>
            <a:pPr marL="342900" indent="-342900">
              <a:buFont typeface="Arial" panose="020B0604020202020204" pitchFamily="34" charset="0"/>
              <a:buChar char="•"/>
            </a:pPr>
            <a:r>
              <a:rPr lang="en-US" sz="2200" dirty="0"/>
              <a:t>Various cases reported in Florida and Michigan</a:t>
            </a:r>
          </a:p>
          <a:p>
            <a:pPr marL="0" indent="0">
              <a:buNone/>
            </a:pPr>
            <a:endParaRPr lang="en-US" sz="2200" b="1" dirty="0"/>
          </a:p>
          <a:p>
            <a:pPr marL="0" indent="0">
              <a:buNone/>
            </a:pPr>
            <a:r>
              <a:rPr lang="en-US" sz="2200" b="1" dirty="0"/>
              <a:t>August</a:t>
            </a:r>
            <a:endParaRPr lang="en-US" sz="2200" dirty="0"/>
          </a:p>
          <a:p>
            <a:pPr marL="342900" indent="-342900">
              <a:buFont typeface="Arial" panose="020B0604020202020204" pitchFamily="34" charset="0"/>
              <a:buChar char="•"/>
            </a:pPr>
            <a:r>
              <a:rPr lang="en-US" sz="2200" dirty="0"/>
              <a:t>Various cases reported in Michigan and Wisconsin</a:t>
            </a:r>
          </a:p>
          <a:p>
            <a:pPr marL="0" indent="0">
              <a:buNone/>
            </a:pPr>
            <a:endParaRPr lang="en-US" sz="2200" b="1" dirty="0"/>
          </a:p>
          <a:p>
            <a:pPr marL="0" indent="0">
              <a:buNone/>
            </a:pPr>
            <a:r>
              <a:rPr lang="en-US" sz="2200" b="1" dirty="0"/>
              <a:t>September</a:t>
            </a:r>
            <a:endParaRPr lang="en-US" sz="2200" dirty="0"/>
          </a:p>
          <a:p>
            <a:pPr marL="342900" indent="-342900">
              <a:buFont typeface="Arial" panose="020B0604020202020204" pitchFamily="34" charset="0"/>
              <a:buChar char="•"/>
            </a:pPr>
            <a:r>
              <a:rPr lang="en-US" sz="2200" dirty="0"/>
              <a:t>Ontario (</a:t>
            </a:r>
            <a:r>
              <a:rPr lang="en-US" sz="2200" dirty="0">
                <a:hlinkClick r:id="rId6"/>
              </a:rPr>
              <a:t>Wellington County</a:t>
            </a:r>
            <a:r>
              <a:rPr lang="en-US" sz="2200" dirty="0"/>
              <a:t>, </a:t>
            </a:r>
            <a:r>
              <a:rPr lang="en-CA" sz="2200" dirty="0">
                <a:hlinkClick r:id="rId7"/>
              </a:rPr>
              <a:t>United Counties of Leeds and Grenville</a:t>
            </a:r>
            <a:r>
              <a:rPr lang="en-CA" sz="2200" dirty="0"/>
              <a:t>, </a:t>
            </a:r>
            <a:r>
              <a:rPr lang="en-CA" sz="2200" dirty="0">
                <a:hlinkClick r:id="rId8"/>
              </a:rPr>
              <a:t>Ottawa</a:t>
            </a:r>
            <a:r>
              <a:rPr lang="en-CA" sz="2200" dirty="0"/>
              <a:t>)</a:t>
            </a:r>
            <a:endParaRPr lang="en-US" sz="2200" dirty="0"/>
          </a:p>
        </p:txBody>
      </p:sp>
    </p:spTree>
    <p:extLst>
      <p:ext uri="{BB962C8B-B14F-4D97-AF65-F5344CB8AC3E}">
        <p14:creationId xmlns:p14="http://schemas.microsoft.com/office/powerpoint/2010/main" val="149102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56" y="-75408"/>
            <a:ext cx="10515600" cy="1325563"/>
          </a:xfrm>
        </p:spPr>
        <p:txBody>
          <a:bodyPr/>
          <a:lstStyle/>
          <a:p>
            <a:r>
              <a:rPr lang="en-CA" dirty="0"/>
              <a:t>Lyme Disease</a:t>
            </a:r>
          </a:p>
        </p:txBody>
      </p:sp>
      <p:sp>
        <p:nvSpPr>
          <p:cNvPr id="3" name="Content Placeholder 2"/>
          <p:cNvSpPr>
            <a:spLocks noGrp="1"/>
          </p:cNvSpPr>
          <p:nvPr>
            <p:ph sz="half" idx="1"/>
          </p:nvPr>
        </p:nvSpPr>
        <p:spPr>
          <a:xfrm>
            <a:off x="351556" y="1690688"/>
            <a:ext cx="4244296" cy="4351338"/>
          </a:xfrm>
        </p:spPr>
        <p:txBody>
          <a:bodyPr/>
          <a:lstStyle/>
          <a:p>
            <a:pPr marL="0" indent="0">
              <a:buNone/>
            </a:pPr>
            <a:r>
              <a:rPr lang="en-US" dirty="0"/>
              <a:t>435 confirmed human cases in </a:t>
            </a:r>
            <a:r>
              <a:rPr lang="en-US" dirty="0">
                <a:hlinkClick r:id="rId3"/>
              </a:rPr>
              <a:t>Quebec</a:t>
            </a:r>
            <a:r>
              <a:rPr lang="en-US" dirty="0"/>
              <a:t> (1 January to 31 August 2024):</a:t>
            </a:r>
          </a:p>
          <a:p>
            <a:r>
              <a:rPr lang="en-US" dirty="0"/>
              <a:t>349 acquired in Quebec</a:t>
            </a:r>
          </a:p>
          <a:p>
            <a:r>
              <a:rPr lang="en-US" dirty="0"/>
              <a:t>24 acquired </a:t>
            </a:r>
            <a:r>
              <a:rPr lang="en-CA" b="0" i="0" dirty="0">
                <a:solidFill>
                  <a:srgbClr val="2C3E50"/>
                </a:solidFill>
                <a:effectLst/>
                <a:latin typeface="+mn-lt"/>
              </a:rPr>
              <a:t>outside of Quebec</a:t>
            </a:r>
          </a:p>
          <a:p>
            <a:r>
              <a:rPr lang="en-CA" b="0" i="0" dirty="0">
                <a:solidFill>
                  <a:srgbClr val="2C3E50"/>
                </a:solidFill>
                <a:effectLst/>
                <a:latin typeface="+mn-lt"/>
              </a:rPr>
              <a:t>62 unknown place of acquisition</a:t>
            </a:r>
          </a:p>
          <a:p>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pic>
        <p:nvPicPr>
          <p:cNvPr id="7" name="Content Placeholder 6">
            <a:extLst>
              <a:ext uri="{FF2B5EF4-FFF2-40B4-BE49-F238E27FC236}">
                <a16:creationId xmlns:a16="http://schemas.microsoft.com/office/drawing/2014/main" id="{E2014770-602D-18B1-F837-FDD789B65D62}"/>
              </a:ext>
            </a:extLst>
          </p:cNvPr>
          <p:cNvPicPr>
            <a:picLocks noGrp="1" noChangeAspect="1"/>
          </p:cNvPicPr>
          <p:nvPr>
            <p:ph sz="half" idx="2"/>
          </p:nvPr>
        </p:nvPicPr>
        <p:blipFill>
          <a:blip r:embed="rId4"/>
          <a:stretch>
            <a:fillRect/>
          </a:stretch>
        </p:blipFill>
        <p:spPr>
          <a:xfrm>
            <a:off x="4765276" y="815974"/>
            <a:ext cx="7426724" cy="5676901"/>
          </a:xfrm>
        </p:spPr>
      </p:pic>
      <p:sp>
        <p:nvSpPr>
          <p:cNvPr id="27" name="TextBox 26">
            <a:extLst>
              <a:ext uri="{FF2B5EF4-FFF2-40B4-BE49-F238E27FC236}">
                <a16:creationId xmlns:a16="http://schemas.microsoft.com/office/drawing/2014/main" id="{75C25D01-12B9-3372-B4B6-A3BC4B907752}"/>
              </a:ext>
            </a:extLst>
          </p:cNvPr>
          <p:cNvSpPr txBox="1"/>
          <p:nvPr/>
        </p:nvSpPr>
        <p:spPr>
          <a:xfrm>
            <a:off x="5956803" y="6444476"/>
            <a:ext cx="6142599" cy="276999"/>
          </a:xfrm>
          <a:prstGeom prst="rect">
            <a:avLst/>
          </a:prstGeom>
          <a:solidFill>
            <a:schemeClr val="bg1"/>
          </a:solidFill>
        </p:spPr>
        <p:txBody>
          <a:bodyPr wrap="square">
            <a:spAutoFit/>
          </a:bodyPr>
          <a:lstStyle/>
          <a:p>
            <a:r>
              <a:rPr lang="en-CA" sz="1200" dirty="0">
                <a:hlinkClick r:id="rId5"/>
              </a:rPr>
              <a:t>https://www.inspq.qc.ca/sites/default/files/2024-06/carte_risque_acquisition_lyme2024.pdf</a:t>
            </a:r>
            <a:r>
              <a:rPr lang="en-CA" sz="1200" dirty="0"/>
              <a:t> </a:t>
            </a:r>
          </a:p>
        </p:txBody>
      </p:sp>
    </p:spTree>
    <p:extLst>
      <p:ext uri="{BB962C8B-B14F-4D97-AF65-F5344CB8AC3E}">
        <p14:creationId xmlns:p14="http://schemas.microsoft.com/office/powerpoint/2010/main" val="264160248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23000</TotalTime>
  <Words>3012</Words>
  <Application>Microsoft Office PowerPoint</Application>
  <PresentationFormat>Widescreen</PresentationFormat>
  <Paragraphs>376</Paragraphs>
  <Slides>11</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__graphik_db3093</vt:lpstr>
      <vt:lpstr>Arial</vt:lpstr>
      <vt:lpstr>Calibri</vt:lpstr>
      <vt:lpstr>Calibri Light</vt:lpstr>
      <vt:lpstr>Georgia</vt:lpstr>
      <vt:lpstr>Montserrat</vt:lpstr>
      <vt:lpstr>Open Sans</vt:lpstr>
      <vt:lpstr>Open Sans Bold</vt:lpstr>
      <vt:lpstr>OpenSans</vt:lpstr>
      <vt:lpstr>Public Sans Web</vt:lpstr>
      <vt:lpstr>Radio Canada</vt:lpstr>
      <vt:lpstr>Raleway</vt:lpstr>
      <vt:lpstr>Roboto Condensed</vt:lpstr>
      <vt:lpstr>Segoe UI</vt:lpstr>
      <vt:lpstr>Source Sans Pro</vt:lpstr>
      <vt:lpstr>var(--font,var(--font-1))</vt:lpstr>
      <vt:lpstr>Wingdings</vt:lpstr>
      <vt:lpstr>2_Office Theme</vt:lpstr>
      <vt:lpstr>Community for Emerging and Zoonotic Diseases Identifying emerging risks through collective intelligence</vt:lpstr>
      <vt:lpstr>Contagious Equine Metritis in Florida</vt:lpstr>
      <vt:lpstr>West Nile Virus </vt:lpstr>
      <vt:lpstr>WNV – June/July</vt:lpstr>
      <vt:lpstr>WNV – August/September</vt:lpstr>
      <vt:lpstr>Eastern equine encephalitis</vt:lpstr>
      <vt:lpstr>Case Report: Co-infection with EEE, WNV, St. Louis Encephalitis</vt:lpstr>
      <vt:lpstr>Strangles</vt:lpstr>
      <vt:lpstr>Lyme Disease</vt:lpstr>
      <vt:lpstr>New World Screwworm in South America</vt:lpstr>
      <vt:lpstr>Scientific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Dukadzinac, Zana (CFIA/ACIA)</cp:lastModifiedBy>
  <cp:revision>511</cp:revision>
  <dcterms:created xsi:type="dcterms:W3CDTF">2020-02-07T23:34:08Z</dcterms:created>
  <dcterms:modified xsi:type="dcterms:W3CDTF">2024-09-11T14:47:06Z</dcterms:modified>
</cp:coreProperties>
</file>