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89" r:id="rId3"/>
    <p:sldId id="265" r:id="rId4"/>
    <p:sldId id="368" r:id="rId5"/>
    <p:sldId id="395" r:id="rId6"/>
    <p:sldId id="396" r:id="rId7"/>
    <p:sldId id="380" r:id="rId8"/>
    <p:sldId id="352" r:id="rId9"/>
    <p:sldId id="394" r:id="rId10"/>
    <p:sldId id="404" r:id="rId11"/>
    <p:sldId id="397" r:id="rId12"/>
    <p:sldId id="400" r:id="rId13"/>
    <p:sldId id="401" r:id="rId14"/>
    <p:sldId id="402" r:id="rId15"/>
    <p:sldId id="403" r:id="rId16"/>
    <p:sldId id="399" r:id="rId17"/>
    <p:sldId id="379" r:id="rId18"/>
    <p:sldId id="40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25" autoAdjust="0"/>
    <p:restoredTop sz="81639" autoAdjust="0"/>
  </p:normalViewPr>
  <p:slideViewPr>
    <p:cSldViewPr snapToGrid="0">
      <p:cViewPr varScale="1">
        <p:scale>
          <a:sx n="66" d="100"/>
          <a:sy n="66" d="100"/>
        </p:scale>
        <p:origin x="60" y="148"/>
      </p:cViewPr>
      <p:guideLst/>
    </p:cSldViewPr>
  </p:slideViewPr>
  <p:notesTextViewPr>
    <p:cViewPr>
      <p:scale>
        <a:sx n="1" d="1"/>
        <a:sy n="1" d="1"/>
      </p:scale>
      <p:origin x="0" y="-21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2024-06-07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0FC1CC-B5EB-4F81-96F3-DD34422006B1}" type="slidenum">
              <a:rPr lang="en-CA" smtClean="0"/>
              <a:pPr>
                <a:defRPr/>
              </a:pPr>
              <a:t>13</a:t>
            </a:fld>
            <a:endParaRPr lang="en-CA"/>
          </a:p>
        </p:txBody>
      </p:sp>
    </p:spTree>
    <p:extLst>
      <p:ext uri="{BB962C8B-B14F-4D97-AF65-F5344CB8AC3E}">
        <p14:creationId xmlns:p14="http://schemas.microsoft.com/office/powerpoint/2010/main" val="1925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0FD9E4-0796-4C6A-8F7B-726B1251B092}" type="slidenum">
              <a:rPr lang="en-CA" smtClean="0"/>
              <a:pPr>
                <a:defRPr/>
              </a:pPr>
              <a:t>14</a:t>
            </a:fld>
            <a:endParaRPr lang="en-CA"/>
          </a:p>
        </p:txBody>
      </p:sp>
    </p:spTree>
    <p:extLst>
      <p:ext uri="{BB962C8B-B14F-4D97-AF65-F5344CB8AC3E}">
        <p14:creationId xmlns:p14="http://schemas.microsoft.com/office/powerpoint/2010/main" val="190101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E6CECA3-C3D3-4F50-8679-BDFDA6CF380E}" type="slidenum">
              <a:rPr lang="en-CA" smtClean="0"/>
              <a:pPr>
                <a:defRPr/>
              </a:pPr>
              <a:t>15</a:t>
            </a:fld>
            <a:endParaRPr lang="en-CA"/>
          </a:p>
        </p:txBody>
      </p:sp>
    </p:spTree>
    <p:extLst>
      <p:ext uri="{BB962C8B-B14F-4D97-AF65-F5344CB8AC3E}">
        <p14:creationId xmlns:p14="http://schemas.microsoft.com/office/powerpoint/2010/main" val="279894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few relevant</a:t>
            </a:r>
            <a:r>
              <a:rPr lang="en-CA" baseline="0" dirty="0" smtClean="0"/>
              <a:t> </a:t>
            </a:r>
            <a:r>
              <a:rPr lang="en-CA" dirty="0" smtClean="0"/>
              <a:t>articles</a:t>
            </a:r>
            <a:r>
              <a:rPr lang="en-CA" baseline="0" dirty="0" smtClean="0"/>
              <a:t> that popped up that might be of interest.</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1652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Domestic birds in Canada,</a:t>
            </a:r>
            <a:r>
              <a:rPr lang="en-CA" baseline="0" dirty="0" smtClean="0"/>
              <a:t> our last case was on April 1 in Quebec.</a:t>
            </a:r>
          </a:p>
          <a:p>
            <a:endParaRPr lang="en-CA" baseline="0" dirty="0" smtClean="0"/>
          </a:p>
          <a:p>
            <a:r>
              <a:rPr lang="en-CA" baseline="0" dirty="0" smtClean="0"/>
              <a:t>This spring has been excellent compared to spring of 2022, while spring of 2023 was also significant, specifically for Quebec.</a:t>
            </a:r>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smtClean="0"/>
          </a:p>
          <a:p>
            <a:endParaRPr lang="en-CA" altLang="en-US" baseline="0" dirty="0" smtClean="0"/>
          </a:p>
          <a:p>
            <a:endParaRPr lang="en-CA" altLang="en-US" baseline="0" dirty="0" smtClean="0"/>
          </a:p>
          <a:p>
            <a:endParaRPr lang="en-CA" altLang="en-US" baseline="0" dirty="0" smtClean="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most significant thing about these cases is that many of them have been the same strain as those on Dairy Farms</a:t>
            </a:r>
          </a:p>
          <a:p>
            <a:endParaRPr lang="en-CA" dirty="0" smtClean="0"/>
          </a:p>
          <a:p>
            <a:r>
              <a:rPr lang="en-CA" dirty="0" smtClean="0"/>
              <a:t>We don’t know the total numbers that have B3.13, but recent</a:t>
            </a:r>
            <a:r>
              <a:rPr lang="en-CA" baseline="0" dirty="0" smtClean="0"/>
              <a:t> cases in Minnesota and Iowa have found the strain in poultry before the reporting of cases in Dairy Cattle in those states.  The two cases in Iowa, 4+ million layers as well as a case on a turkey farm were B3.13, </a:t>
            </a:r>
          </a:p>
          <a:p>
            <a:endParaRPr lang="en-CA" baseline="0" dirty="0" smtClean="0"/>
          </a:p>
          <a:p>
            <a:endParaRPr lang="en-CA"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is an image from USDA for the wild bird detections over approximately the last 30 days.</a:t>
            </a:r>
            <a:r>
              <a:rPr lang="en-US" baseline="0" dirty="0" smtClean="0"/>
              <a:t> This is a little surprising to me given the intensity of the spring migration in May.</a:t>
            </a:r>
          </a:p>
          <a:p>
            <a:endParaRPr lang="en-US" baseline="0" dirty="0" smtClean="0"/>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overall risk to the general population in Canada</a:t>
            </a:r>
            <a:r>
              <a:rPr lang="en-US" sz="1200" b="0" i="0" kern="1200" dirty="0" smtClean="0">
                <a:solidFill>
                  <a:schemeClr val="tx1"/>
                </a:solidFill>
                <a:effectLst/>
                <a:latin typeface="+mn-lt"/>
                <a:ea typeface="+mn-ea"/>
                <a:cs typeface="+mn-cs"/>
              </a:rPr>
              <a:t> from avian influenza A(H5N1) clade 2.3.4.4b is </a:t>
            </a:r>
            <a:r>
              <a:rPr lang="en-US" sz="1200" b="1" i="0" kern="1200" dirty="0" smtClean="0">
                <a:solidFill>
                  <a:schemeClr val="tx1"/>
                </a:solidFill>
                <a:effectLst/>
                <a:latin typeface="+mn-lt"/>
                <a:ea typeface="+mn-ea"/>
                <a:cs typeface="+mn-cs"/>
              </a:rPr>
              <a:t>low</a:t>
            </a:r>
            <a:r>
              <a:rPr lang="en-US" sz="1200" b="0" i="0" kern="1200" dirty="0" smtClean="0">
                <a:solidFill>
                  <a:schemeClr val="tx1"/>
                </a:solidFill>
                <a:effectLst/>
                <a:latin typeface="+mn-lt"/>
                <a:ea typeface="+mn-ea"/>
                <a:cs typeface="+mn-cs"/>
              </a:rPr>
              <a:t>. Those with </a:t>
            </a:r>
            <a:r>
              <a:rPr lang="en-US" sz="1200" b="1" i="0" kern="1200" dirty="0" smtClean="0">
                <a:solidFill>
                  <a:schemeClr val="tx1"/>
                </a:solidFill>
                <a:effectLst/>
                <a:latin typeface="+mn-lt"/>
                <a:ea typeface="+mn-ea"/>
                <a:cs typeface="+mn-cs"/>
              </a:rPr>
              <a:t>higher-level exposure</a:t>
            </a:r>
            <a:r>
              <a:rPr lang="en-US" sz="1200" b="0" i="0" kern="1200" dirty="0" smtClean="0">
                <a:solidFill>
                  <a:schemeClr val="tx1"/>
                </a:solidFill>
                <a:effectLst/>
                <a:latin typeface="+mn-lt"/>
                <a:ea typeface="+mn-ea"/>
                <a:cs typeface="+mn-cs"/>
              </a:rPr>
              <a:t> to domestic or wild birds or wild mammals are at </a:t>
            </a:r>
            <a:r>
              <a:rPr lang="en-US" sz="1200" b="1" i="0" kern="1200" dirty="0" smtClean="0">
                <a:solidFill>
                  <a:schemeClr val="tx1"/>
                </a:solidFill>
                <a:effectLst/>
                <a:latin typeface="+mn-lt"/>
                <a:ea typeface="+mn-ea"/>
                <a:cs typeface="+mn-cs"/>
              </a:rPr>
              <a:t>increased risk</a:t>
            </a:r>
            <a:r>
              <a:rPr lang="en-US" sz="1200" b="0" i="0" kern="1200" dirty="0" smtClean="0">
                <a:solidFill>
                  <a:schemeClr val="tx1"/>
                </a:solidFill>
                <a:effectLst/>
                <a:latin typeface="+mn-lt"/>
                <a:ea typeface="+mn-ea"/>
                <a:cs typeface="+mn-cs"/>
              </a:rPr>
              <a:t> of infection.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the </a:t>
            </a:r>
            <a:r>
              <a:rPr lang="en-US" sz="1200" b="1" i="0" kern="1200" dirty="0" smtClean="0">
                <a:solidFill>
                  <a:schemeClr val="tx1"/>
                </a:solidFill>
                <a:effectLst/>
                <a:latin typeface="+mn-lt"/>
                <a:ea typeface="+mn-ea"/>
                <a:cs typeface="+mn-cs"/>
              </a:rPr>
              <a:t>general population in Canada,</a:t>
            </a:r>
            <a:r>
              <a:rPr lang="en-US" sz="1200" b="0" i="0" kern="1200" dirty="0" smtClean="0">
                <a:solidFill>
                  <a:schemeClr val="tx1"/>
                </a:solidFill>
                <a:effectLst/>
                <a:latin typeface="+mn-lt"/>
                <a:ea typeface="+mn-ea"/>
                <a:cs typeface="+mn-cs"/>
              </a:rPr>
              <a:t> the likelihood of human infection with avian influenza A(H5N1) clade 2.3.4.4b acquired from livestock (e.g., cattle, goats, swine) in the next 3 months </a:t>
            </a:r>
            <a:r>
              <a:rPr lang="en-US" sz="1200" b="1" i="0" kern="1200" dirty="0" smtClean="0">
                <a:solidFill>
                  <a:schemeClr val="tx1"/>
                </a:solidFill>
                <a:effectLst/>
                <a:latin typeface="+mn-lt"/>
                <a:ea typeface="+mn-ea"/>
                <a:cs typeface="+mn-cs"/>
              </a:rPr>
              <a:t>is very low</a:t>
            </a:r>
            <a:r>
              <a:rPr lang="en-US" sz="1200" b="0" i="0" kern="1200" dirty="0" smtClean="0">
                <a:solidFill>
                  <a:schemeClr val="tx1"/>
                </a:solidFill>
                <a:effectLst/>
                <a:latin typeface="+mn-lt"/>
                <a:ea typeface="+mn-ea"/>
                <a:cs typeface="+mn-cs"/>
              </a:rPr>
              <a:t> due to a very low likelihood and level of exposure to infectious virus. Given the small number of human cases reported to date globally despite frequent high-dose exposures in certain populations, the virus appears to have a limited capacity to infect humans. Therefore, the likelihood is at most </a:t>
            </a:r>
            <a:r>
              <a:rPr lang="en-US" sz="1200" b="1" i="0" kern="1200" dirty="0" smtClean="0">
                <a:solidFill>
                  <a:schemeClr val="tx1"/>
                </a:solidFill>
                <a:effectLst/>
                <a:latin typeface="+mn-lt"/>
                <a:ea typeface="+mn-ea"/>
                <a:cs typeface="+mn-cs"/>
              </a:rPr>
              <a:t>low</a:t>
            </a:r>
            <a:r>
              <a:rPr lang="en-US" sz="1200" b="0" i="0" kern="1200" dirty="0" smtClean="0">
                <a:solidFill>
                  <a:schemeClr val="tx1"/>
                </a:solidFill>
                <a:effectLst/>
                <a:latin typeface="+mn-lt"/>
                <a:ea typeface="+mn-ea"/>
                <a:cs typeface="+mn-cs"/>
              </a:rPr>
              <a:t> for people </a:t>
            </a:r>
            <a:r>
              <a:rPr lang="en-US" sz="1200" b="1" i="0" kern="1200" dirty="0" smtClean="0">
                <a:solidFill>
                  <a:schemeClr val="tx1"/>
                </a:solidFill>
                <a:effectLst/>
                <a:latin typeface="+mn-lt"/>
                <a:ea typeface="+mn-ea"/>
                <a:cs typeface="+mn-cs"/>
              </a:rPr>
              <a:t>with higher level of exposure to infectious livestock.</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19772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Overall, five countries in the WHO European region reported an unusual and unexpected increase in reports of cases of C. </a:t>
            </a:r>
            <a:r>
              <a:rPr lang="en-US" altLang="en-US" dirty="0" err="1" smtClean="0"/>
              <a:t>psittaci</a:t>
            </a:r>
            <a:r>
              <a:rPr lang="en-US" altLang="en-US" dirty="0" smtClean="0"/>
              <a:t>.  Some of the reported cases developed pneumonia and resulted in hospitalization, and fatal cases were also reported.</a:t>
            </a:r>
          </a:p>
          <a:p>
            <a:endParaRPr lang="en-US" altLang="en-US" dirty="0" smtClean="0"/>
          </a:p>
          <a:p>
            <a:r>
              <a:rPr lang="en-US" altLang="en-US" dirty="0" smtClean="0"/>
              <a:t>Sweden has reported a general increase in psittacosis cases since 2017, which could be associated with the increased use of more sensitive polymerase chain reaction (PCR) panels. The increase in reported psittacosis cases across all countries requires additional investigation to determine whether it is a true increase in cases or an increase due to more sensitive surveillance or diagnostic techniques.</a:t>
            </a:r>
          </a:p>
          <a:p>
            <a:endParaRPr lang="en-US" altLang="en-US" dirty="0" smtClean="0"/>
          </a:p>
          <a:p>
            <a:r>
              <a:rPr lang="en-US" altLang="en-US" dirty="0" smtClean="0"/>
              <a:t>While birds that carry this disease could be crossing international borders, there is currently no indication of this disease being spread by humans nationally or internationally. Generally, people do not spread the bacteria that causes psittacosis to other people, so there is a low likelihood of further human-to-human transmission of the disease. If correctly diagnosed, this pathogen is treatable by antibiotics.</a:t>
            </a:r>
          </a:p>
          <a:p>
            <a:endParaRPr lang="en-US" altLang="en-US" dirty="0" smtClean="0"/>
          </a:p>
          <a:p>
            <a:r>
              <a:rPr lang="en-US" altLang="en-US" dirty="0" smtClean="0"/>
              <a:t>WHO continues to monitor the situation, and based on the available information, assesses the risk posed by this event as low.</a:t>
            </a:r>
            <a:endParaRPr lang="en-CA" altLang="en-US" dirty="0" smtClean="0"/>
          </a:p>
        </p:txBody>
      </p:sp>
      <p:sp>
        <p:nvSpPr>
          <p:cNvPr id="4" name="Slide Number Placeholder 3"/>
          <p:cNvSpPr>
            <a:spLocks noGrp="1"/>
          </p:cNvSpPr>
          <p:nvPr>
            <p:ph type="sldNum" sz="quarter" idx="5"/>
          </p:nvPr>
        </p:nvSpPr>
        <p:spPr/>
        <p:txBody>
          <a:bodyPr/>
          <a:lstStyle/>
          <a:p>
            <a:pPr>
              <a:defRPr/>
            </a:pPr>
            <a:fld id="{372EDFAE-725B-46B5-8326-8F008FDF65A0}" type="slidenum">
              <a:rPr lang="en-CA" smtClean="0"/>
              <a:pPr>
                <a:defRPr/>
              </a:pPr>
              <a:t>12</a:t>
            </a:fld>
            <a:endParaRPr lang="en-CA"/>
          </a:p>
        </p:txBody>
      </p:sp>
    </p:spTree>
    <p:extLst>
      <p:ext uri="{BB962C8B-B14F-4D97-AF65-F5344CB8AC3E}">
        <p14:creationId xmlns:p14="http://schemas.microsoft.com/office/powerpoint/2010/main" val="4923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ttagnet.com/poultry-meat/diseases-health/avian-influenza/article/15668361/hpai-french-duck-vaccination-program-hailed-a-success" TargetMode="External"/><Relationship Id="rId7" Type="http://schemas.openxmlformats.org/officeDocument/2006/relationships/image" Target="../media/image20.jpeg"/><Relationship Id="rId2" Type="http://schemas.openxmlformats.org/officeDocument/2006/relationships/hyperlink" Target="https://www.thefencepost.com/news/france-presents-successful-hpai-vaccination-for-ducks/" TargetMode="External"/><Relationship Id="rId1" Type="http://schemas.openxmlformats.org/officeDocument/2006/relationships/slideLayout" Target="../slideLayouts/slideLayout3.xml"/><Relationship Id="rId6" Type="http://schemas.openxmlformats.org/officeDocument/2006/relationships/hyperlink" Target="https://afludiary.blogspot.com/2024/06/usda-adds-house-mouse-to-mammals.html" TargetMode="External"/><Relationship Id="rId5" Type="http://schemas.openxmlformats.org/officeDocument/2006/relationships/hyperlink" Target="https://www.aphis.usda.gov/livestock-poultry-disease/avian/avian-influenza/hpai-detections/mammals/highly-pathogenic-avian" TargetMode="External"/><Relationship Id="rId4" Type="http://schemas.openxmlformats.org/officeDocument/2006/relationships/hyperlink" Target="https://www.wattagnet.com/poultry-meat/diseases-health/avian-influenza/article/15666658/us-has-first-instance-of-avian-influenza-in-goat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ho.int/emergencies/disease-outbreak-news/item/2024-DON511" TargetMode="External"/><Relationship Id="rId3" Type="http://schemas.openxmlformats.org/officeDocument/2006/relationships/hyperlink" Target="https://www.who.int/emergencies/disease-outbreak-news/item/2024-DON512" TargetMode="External"/><Relationship Id="rId7" Type="http://schemas.openxmlformats.org/officeDocument/2006/relationships/hyperlink" Target="https://www.who.int/emergencies/disease-outbreak-news/item/2024-DON51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afludiary.blogspot.com/2024/05/whoecdc-on-1st-h5n6-human-infection-of.html" TargetMode="External"/><Relationship Id="rId11" Type="http://schemas.openxmlformats.org/officeDocument/2006/relationships/hyperlink" Target="https://www.canada.ca/en/public-health/services/emergency-preparedness-response/rapid-risk-assessments-public-health-professionals/avian-influenza-a-h5n1-clade-2-3-4-4b-update-livestock.html" TargetMode="External"/><Relationship Id="rId5" Type="http://schemas.openxmlformats.org/officeDocument/2006/relationships/hyperlink" Target="https://www.chp.gov.hk/files/pdf/2024_avian_influenza_report_vol20_wk21.pdf" TargetMode="External"/><Relationship Id="rId10" Type="http://schemas.openxmlformats.org/officeDocument/2006/relationships/hyperlink" Target="https://www.cdc.gov/flu/avianflu/spotlights/2023-2024/h5n1-technical-report-06052024.htm#h5n1-humans" TargetMode="External"/><Relationship Id="rId4" Type="http://schemas.openxmlformats.org/officeDocument/2006/relationships/hyperlink" Target="https://www.who.int/emergencies/disease-outbreak-news/item/2024-DON520" TargetMode="External"/><Relationship Id="rId9" Type="http://schemas.openxmlformats.org/officeDocument/2006/relationships/hyperlink" Target="http://empres-i.fao.org/eipws3g/2/obd?idOutbreak=377370&amp;rss=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emergencies/disease-outbreak-news/item/2024-DON50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cnphi-rcrsp.ca/qpp/poll/1462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tn.com.ar/salud/noticias/2024/04/22/aumentaron-los-casos-de-neumonias-atipicas-y-las-autoridades-sospechan-de-un-brote-de-psitacosi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ahis.woah.org/#/in-review/5663%E2%80%8B" TargetMode="External"/><Relationship Id="rId2" Type="http://schemas.openxmlformats.org/officeDocument/2006/relationships/hyperlink" Target="https://www.oahn.ca/news/avian-metapneumovirus-ampv-detected-in-ontario/"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www.poultrymed.com/Poultrymed/Templates/showpage.asp?DBID=1&amp;LNGID=1&amp;TMID=103&amp;FID=1528"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fsa.onlinelibrary.wiley.com/doi/epdf/10.2903/j.efsa.2024.8755" TargetMode="External"/><Relationship Id="rId3" Type="http://schemas.openxmlformats.org/officeDocument/2006/relationships/hyperlink" Target="https://efsa.onlinelibrary.wiley.com/doi/abs/10.2903/sp.efsa.2024.EN-8692" TargetMode="External"/><Relationship Id="rId7" Type="http://schemas.openxmlformats.org/officeDocument/2006/relationships/hyperlink" Target="https://academic.oup.com/ve/article/10/1/veae027/7641822?login=tru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onlinelibrary.wiley.com/doi/10.1111/irv.13281" TargetMode="External"/><Relationship Id="rId5" Type="http://schemas.openxmlformats.org/officeDocument/2006/relationships/hyperlink" Target="https://www.ecdc.europa.eu/en/publications-data/drivers-pandemic-due-avian-influenza-and-options-one-health-mitigation-measures" TargetMode="External"/><Relationship Id="rId4" Type="http://schemas.openxmlformats.org/officeDocument/2006/relationships/hyperlink" Target="https://pubmed.ncbi.nlm.nih.gov/38458047/" TargetMode="External"/><Relationship Id="rId9" Type="http://schemas.openxmlformats.org/officeDocument/2006/relationships/hyperlink" Target="https://www.biorxiv.org/content/10.1101/2024.05.01.591751v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andfonline.com/doi/full/10.1080/22221751.2024.2348521" TargetMode="External"/><Relationship Id="rId7" Type="http://schemas.openxmlformats.org/officeDocument/2006/relationships/hyperlink" Target="https://www.canada.ca/en/public-health/services/emergency-preparedness-response/rapid-risk-assessments-public-health-professionals/avian-influenza-a-h5n1-clade-2-3-4-4b-update-livestock.html" TargetMode="External"/><Relationship Id="rId2" Type="http://schemas.openxmlformats.org/officeDocument/2006/relationships/hyperlink" Target="https://www.biorxiv.org/content/10.1101/2024.05.03.592326v1" TargetMode="External"/><Relationship Id="rId1" Type="http://schemas.openxmlformats.org/officeDocument/2006/relationships/slideLayout" Target="../slideLayouts/slideLayout5.xml"/><Relationship Id="rId6" Type="http://schemas.openxmlformats.org/officeDocument/2006/relationships/hyperlink" Target="https://www.cdc.gov/flu/avianflu/spotlights/2023-2024/h5n1-technical-report-06052024.htm#h5n1-humans" TargetMode="External"/><Relationship Id="rId5" Type="http://schemas.openxmlformats.org/officeDocument/2006/relationships/hyperlink" Target="https://www.gov.uk/government/publications/hairs-risk-statement-avian-influenza-ah5n1-in-livestock/hairs-risk-statement-avian-influenza-ah5n1-in-livestock" TargetMode="External"/><Relationship Id="rId4" Type="http://schemas.openxmlformats.org/officeDocument/2006/relationships/hyperlink" Target="https://www.microbiologyresearch.org/content/journal/jgv/10.1099/jgv.0.00198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aphis.usda.gov/livestock-poultry-disease/avian/avian-influenza/hpai-detections/commercial-backyard-flock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owaagriculture.gov/news/HPAI-obrien-county-dairy-herd"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phis.usda.gov/livestock-poultry-disease/avian/avian-influenza/hpai-detections/wild-bir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hyperlink" Target="http://empres-i.fao.org/eipws3g/2/obd?idOutbreak=378063&amp;rss=t" TargetMode="External"/><Relationship Id="rId3" Type="http://schemas.openxmlformats.org/officeDocument/2006/relationships/hyperlink" Target="https://www.fao.org/vietnam/news/detail-events/en/c/1680337/" TargetMode="External"/><Relationship Id="rId7" Type="http://schemas.openxmlformats.org/officeDocument/2006/relationships/hyperlink" Target="https://www.reuters.com/business/healthcare-pharmaceuticals/scientists-investigate-thousands-dead-antarctic-penguins-bird-flu-2024-04-0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conomictimes.indiatimes.com/news/india/massive-bird-flu-outbreak-hits-jharkhand-around-4000-birds-culled/videoshow/109589342.cms?from=mdr" TargetMode="External"/><Relationship Id="rId5" Type="http://schemas.openxmlformats.org/officeDocument/2006/relationships/hyperlink" Target="http://empres-i.fao.org/eipws3g/2/obd?idOutbreak=379050&amp;rss=t" TargetMode="External"/><Relationship Id="rId4" Type="http://schemas.openxmlformats.org/officeDocument/2006/relationships/hyperlink" Target="http://empres-i.fao.org/eipws3g/2/obd?idOutbreak=378510&amp;rs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Poultry Update</a:t>
            </a:r>
            <a:endParaRPr lang="en-CA" altLang="en-US" dirty="0"/>
          </a:p>
          <a:p>
            <a:pPr eaLnBrk="1" hangingPunct="1"/>
            <a:r>
              <a:rPr lang="en-CA" altLang="en-US" dirty="0" smtClean="0"/>
              <a:t>07 June 2024</a:t>
            </a:r>
            <a:endParaRPr lang="en-CA" altLang="en-US" dirty="0"/>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HPAI Additional Info</a:t>
            </a:r>
            <a:endParaRPr lang="en-CA" dirty="0"/>
          </a:p>
        </p:txBody>
      </p:sp>
      <p:sp>
        <p:nvSpPr>
          <p:cNvPr id="3" name="Content Placeholder 2"/>
          <p:cNvSpPr>
            <a:spLocks noGrp="1"/>
          </p:cNvSpPr>
          <p:nvPr>
            <p:ph sz="half" idx="1"/>
          </p:nvPr>
        </p:nvSpPr>
        <p:spPr/>
        <p:txBody>
          <a:bodyPr/>
          <a:lstStyle/>
          <a:p>
            <a:r>
              <a:rPr lang="en-US" dirty="0" smtClean="0">
                <a:hlinkClick r:id="rId2"/>
              </a:rPr>
              <a:t>France presents successful HPAI vaccination for ducks</a:t>
            </a:r>
            <a:endParaRPr lang="en-US" dirty="0" smtClean="0"/>
          </a:p>
          <a:p>
            <a:r>
              <a:rPr lang="en-US" dirty="0" smtClean="0"/>
              <a:t>64 million vaccinated</a:t>
            </a:r>
          </a:p>
          <a:p>
            <a:pPr marL="0" indent="0">
              <a:buNone/>
            </a:pPr>
            <a:endParaRPr lang="en-US" dirty="0" smtClean="0"/>
          </a:p>
          <a:p>
            <a:r>
              <a:rPr lang="en-US" dirty="0" smtClean="0">
                <a:hlinkClick r:id="rId3"/>
              </a:rPr>
              <a:t>French vaccination program hailed a success</a:t>
            </a:r>
            <a:endParaRPr lang="en-US" dirty="0" smtClean="0"/>
          </a:p>
          <a:p>
            <a:r>
              <a:rPr lang="en-US" dirty="0" smtClean="0"/>
              <a:t>26 million received first dose</a:t>
            </a:r>
          </a:p>
          <a:p>
            <a:r>
              <a:rPr lang="en-US" dirty="0" smtClean="0"/>
              <a:t>21 million have had second dose (April)</a:t>
            </a:r>
          </a:p>
        </p:txBody>
      </p:sp>
      <p:sp>
        <p:nvSpPr>
          <p:cNvPr id="4" name="Content Placeholder 3"/>
          <p:cNvSpPr>
            <a:spLocks noGrp="1"/>
          </p:cNvSpPr>
          <p:nvPr>
            <p:ph sz="half" idx="2"/>
          </p:nvPr>
        </p:nvSpPr>
        <p:spPr/>
        <p:txBody>
          <a:bodyPr/>
          <a:lstStyle/>
          <a:p>
            <a:r>
              <a:rPr lang="en-CA" dirty="0"/>
              <a:t>3</a:t>
            </a:r>
            <a:r>
              <a:rPr lang="en-CA" dirty="0" smtClean="0"/>
              <a:t> new species reported affected by HPAI (all in US)</a:t>
            </a:r>
          </a:p>
          <a:p>
            <a:pPr lvl="1"/>
            <a:r>
              <a:rPr lang="en-CA" dirty="0" smtClean="0">
                <a:hlinkClick r:id="rId4"/>
              </a:rPr>
              <a:t>Goats</a:t>
            </a:r>
            <a:endParaRPr lang="en-CA" dirty="0" smtClean="0"/>
          </a:p>
          <a:p>
            <a:pPr lvl="1"/>
            <a:r>
              <a:rPr lang="en-CA" dirty="0" smtClean="0">
                <a:hlinkClick r:id="rId5"/>
              </a:rPr>
              <a:t>Alpacas</a:t>
            </a:r>
            <a:endParaRPr lang="en-CA" dirty="0" smtClean="0"/>
          </a:p>
          <a:p>
            <a:pPr lvl="1"/>
            <a:r>
              <a:rPr lang="en-CA" dirty="0" smtClean="0">
                <a:hlinkClick r:id="rId6"/>
              </a:rPr>
              <a:t>House </a:t>
            </a:r>
            <a:r>
              <a:rPr lang="en-CA" dirty="0" smtClean="0">
                <a:hlinkClick r:id="rId6"/>
              </a:rPr>
              <a:t>Mice</a:t>
            </a:r>
            <a:r>
              <a:rPr lang="en-CA" dirty="0" smtClean="0"/>
              <a:t> </a:t>
            </a:r>
            <a:endParaRPr lang="en-CA"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0703" y="3845347"/>
            <a:ext cx="4445878" cy="2865507"/>
          </a:xfrm>
          <a:prstGeom prst="rect">
            <a:avLst/>
          </a:prstGeom>
        </p:spPr>
      </p:pic>
    </p:spTree>
    <p:extLst>
      <p:ext uri="{BB962C8B-B14F-4D97-AF65-F5344CB8AC3E}">
        <p14:creationId xmlns:p14="http://schemas.microsoft.com/office/powerpoint/2010/main" val="7912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22" y="0"/>
            <a:ext cx="10515600" cy="477241"/>
          </a:xfrm>
        </p:spPr>
        <p:txBody>
          <a:bodyPr/>
          <a:lstStyle/>
          <a:p>
            <a:r>
              <a:rPr lang="en-US" sz="2800" dirty="0" smtClean="0"/>
              <a:t/>
            </a:r>
            <a:br>
              <a:rPr lang="en-US" sz="2800" dirty="0" smtClean="0"/>
            </a:br>
            <a:r>
              <a:rPr lang="en-US" sz="2800" dirty="0" smtClean="0"/>
              <a:t>Human Cases of Avian Influenza</a:t>
            </a:r>
            <a:endParaRPr lang="en-CA" sz="2800" dirty="0"/>
          </a:p>
        </p:txBody>
      </p:sp>
      <p:sp>
        <p:nvSpPr>
          <p:cNvPr id="3" name="Content Placeholder 2"/>
          <p:cNvSpPr>
            <a:spLocks noGrp="1"/>
          </p:cNvSpPr>
          <p:nvPr>
            <p:ph sz="half" idx="1"/>
          </p:nvPr>
        </p:nvSpPr>
        <p:spPr>
          <a:xfrm>
            <a:off x="369216" y="1282262"/>
            <a:ext cx="6091991" cy="5286704"/>
          </a:xfrm>
        </p:spPr>
        <p:txBody>
          <a:bodyPr/>
          <a:lstStyle/>
          <a:p>
            <a:r>
              <a:rPr lang="en-CA" sz="2000" dirty="0" smtClean="0">
                <a:hlinkClick r:id="rId3"/>
              </a:rPr>
              <a:t>3 US Dairy workers </a:t>
            </a:r>
            <a:r>
              <a:rPr lang="en-CA" sz="2000" dirty="0" smtClean="0"/>
              <a:t>with H5N1 2.3.4.4b B3.13</a:t>
            </a:r>
          </a:p>
          <a:p>
            <a:pPr lvl="1"/>
            <a:r>
              <a:rPr lang="en-CA" sz="2000" dirty="0" smtClean="0"/>
              <a:t>Mild Illnesses</a:t>
            </a:r>
          </a:p>
          <a:p>
            <a:r>
              <a:rPr lang="en-CA" sz="2000" dirty="0" smtClean="0"/>
              <a:t>1 Child in Australia with H5N1 2.3.1.2a (strain circulating in Asia)</a:t>
            </a:r>
          </a:p>
          <a:p>
            <a:pPr lvl="1"/>
            <a:r>
              <a:rPr lang="en-CA" sz="2000" dirty="0" smtClean="0"/>
              <a:t>Severe illness + recovered</a:t>
            </a:r>
          </a:p>
          <a:p>
            <a:r>
              <a:rPr lang="en-CA" sz="2000" dirty="0" smtClean="0"/>
              <a:t>H5N1 Cambodia</a:t>
            </a:r>
          </a:p>
          <a:p>
            <a:pPr lvl="1"/>
            <a:r>
              <a:rPr lang="en-CA" sz="2000" dirty="0" smtClean="0"/>
              <a:t>5 people, 1 death</a:t>
            </a:r>
            <a:endParaRPr lang="en-CA" sz="2000" dirty="0" smtClean="0">
              <a:hlinkClick r:id="rId4"/>
            </a:endParaRPr>
          </a:p>
          <a:p>
            <a:r>
              <a:rPr lang="en-CA" sz="2000" dirty="0" smtClean="0">
                <a:hlinkClick r:id="rId4"/>
              </a:rPr>
              <a:t>H5N2 in Mexico</a:t>
            </a:r>
            <a:endParaRPr lang="en-CA" sz="2000" dirty="0" smtClean="0"/>
          </a:p>
          <a:p>
            <a:pPr lvl="1"/>
            <a:r>
              <a:rPr lang="en-CA" sz="2000" dirty="0" smtClean="0"/>
              <a:t>Died</a:t>
            </a:r>
          </a:p>
          <a:p>
            <a:pPr lvl="1"/>
            <a:r>
              <a:rPr lang="en-CA" sz="2000" dirty="0" smtClean="0"/>
              <a:t>Person had multiple comorbidities</a:t>
            </a:r>
          </a:p>
          <a:p>
            <a:r>
              <a:rPr lang="en-CA" sz="2000" dirty="0" smtClean="0">
                <a:hlinkClick r:id="rId5"/>
              </a:rPr>
              <a:t>H5N1 in China </a:t>
            </a:r>
            <a:r>
              <a:rPr lang="en-CA" sz="2000" dirty="0" smtClean="0"/>
              <a:t>(person from Vietnam)</a:t>
            </a:r>
          </a:p>
          <a:p>
            <a:pPr lvl="1"/>
            <a:r>
              <a:rPr lang="en-CA" sz="2000" dirty="0" smtClean="0"/>
              <a:t>Recovered</a:t>
            </a:r>
          </a:p>
          <a:p>
            <a:r>
              <a:rPr lang="en-CA" sz="2000" dirty="0" smtClean="0">
                <a:hlinkClick r:id="rId6"/>
              </a:rPr>
              <a:t>H5N6 in China </a:t>
            </a:r>
            <a:r>
              <a:rPr lang="en-CA" sz="2000" dirty="0" smtClean="0"/>
              <a:t>(exposure to poultry) </a:t>
            </a:r>
          </a:p>
          <a:p>
            <a:pPr lvl="1"/>
            <a:r>
              <a:rPr lang="en-CA" sz="2000" dirty="0" smtClean="0"/>
              <a:t>Died</a:t>
            </a:r>
          </a:p>
        </p:txBody>
      </p:sp>
      <p:sp>
        <p:nvSpPr>
          <p:cNvPr id="4" name="Content Placeholder 3"/>
          <p:cNvSpPr>
            <a:spLocks noGrp="1"/>
          </p:cNvSpPr>
          <p:nvPr>
            <p:ph sz="half" idx="2"/>
          </p:nvPr>
        </p:nvSpPr>
        <p:spPr>
          <a:xfrm>
            <a:off x="6603594" y="877444"/>
            <a:ext cx="5178392" cy="5517547"/>
          </a:xfrm>
        </p:spPr>
        <p:txBody>
          <a:bodyPr/>
          <a:lstStyle/>
          <a:p>
            <a:r>
              <a:rPr lang="en-CA" sz="2400" dirty="0" smtClean="0"/>
              <a:t>H9N2 in China </a:t>
            </a:r>
            <a:endParaRPr lang="en-CA" sz="2400" dirty="0" smtClean="0">
              <a:hlinkClick r:id="rId7"/>
            </a:endParaRPr>
          </a:p>
          <a:p>
            <a:pPr lvl="1"/>
            <a:r>
              <a:rPr lang="en-CA" dirty="0" smtClean="0"/>
              <a:t>4 cases</a:t>
            </a:r>
            <a:endParaRPr lang="en-CA" dirty="0" smtClean="0">
              <a:hlinkClick r:id="rId7"/>
            </a:endParaRPr>
          </a:p>
          <a:p>
            <a:r>
              <a:rPr lang="en-CA" sz="2400" dirty="0" smtClean="0">
                <a:hlinkClick r:id="rId7"/>
              </a:rPr>
              <a:t>H9N2 </a:t>
            </a:r>
            <a:r>
              <a:rPr lang="en-CA" sz="2400" dirty="0">
                <a:hlinkClick r:id="rId7"/>
              </a:rPr>
              <a:t>in </a:t>
            </a:r>
            <a:r>
              <a:rPr lang="en-CA" sz="2400" dirty="0" smtClean="0">
                <a:hlinkClick r:id="rId7"/>
              </a:rPr>
              <a:t>Vietnam</a:t>
            </a:r>
            <a:endParaRPr lang="en-CA" sz="2400" dirty="0" smtClean="0"/>
          </a:p>
          <a:p>
            <a:pPr lvl="1"/>
            <a:r>
              <a:rPr lang="en-CA" dirty="0" smtClean="0"/>
              <a:t>Severe illness</a:t>
            </a:r>
            <a:endParaRPr lang="en-CA" dirty="0"/>
          </a:p>
          <a:p>
            <a:r>
              <a:rPr lang="en-CA" sz="2400" dirty="0">
                <a:hlinkClick r:id="rId8"/>
              </a:rPr>
              <a:t>H5N1 in Vietnam </a:t>
            </a:r>
            <a:endParaRPr lang="en-CA" sz="2400" dirty="0" smtClean="0"/>
          </a:p>
          <a:p>
            <a:pPr lvl="1"/>
            <a:r>
              <a:rPr lang="en-CA" dirty="0" smtClean="0"/>
              <a:t>Died</a:t>
            </a:r>
          </a:p>
          <a:p>
            <a:r>
              <a:rPr lang="en-CA" sz="2400" dirty="0" smtClean="0">
                <a:hlinkClick r:id="rId9"/>
              </a:rPr>
              <a:t>H10N3 in China</a:t>
            </a:r>
            <a:endParaRPr lang="en-CA" sz="2400" dirty="0" smtClean="0"/>
          </a:p>
          <a:p>
            <a:pPr marL="0" indent="0">
              <a:buNone/>
            </a:pPr>
            <a:endParaRPr lang="en-US" sz="2400" dirty="0" smtClean="0">
              <a:hlinkClick r:id="rId10"/>
            </a:endParaRPr>
          </a:p>
          <a:p>
            <a:r>
              <a:rPr lang="en-US" sz="2400" dirty="0" smtClean="0">
                <a:hlinkClick r:id="rId11"/>
              </a:rPr>
              <a:t>Rapid </a:t>
            </a:r>
            <a:r>
              <a:rPr lang="en-US" sz="2400" dirty="0">
                <a:hlinkClick r:id="rId11"/>
              </a:rPr>
              <a:t>risk assessment update: Avian influenza A(H5N1) clade 2.3.4.4b in livestock, public health implications for Canada - Canada.ca</a:t>
            </a:r>
            <a:endParaRPr lang="en-CA" sz="2400" dirty="0"/>
          </a:p>
        </p:txBody>
      </p:sp>
    </p:spTree>
    <p:extLst>
      <p:ext uri="{BB962C8B-B14F-4D97-AF65-F5344CB8AC3E}">
        <p14:creationId xmlns:p14="http://schemas.microsoft.com/office/powerpoint/2010/main" val="338229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34925"/>
            <a:ext cx="10515600" cy="1325563"/>
          </a:xfrm>
        </p:spPr>
        <p:txBody>
          <a:bodyPr/>
          <a:lstStyle/>
          <a:p>
            <a:pPr>
              <a:defRPr/>
            </a:pPr>
            <a:r>
              <a:rPr lang="en-US" dirty="0">
                <a:hlinkClick r:id="rId3"/>
              </a:rPr>
              <a:t>Psittacosis – European region (who.int)</a:t>
            </a:r>
            <a:endParaRPr lang="en-CA" b="1" dirty="0">
              <a:latin typeface="+mn-lt"/>
            </a:endParaRPr>
          </a:p>
        </p:txBody>
      </p:sp>
      <p:pic>
        <p:nvPicPr>
          <p:cNvPr id="55299"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rcRect l="15411" t="25674"/>
          <a:stretch>
            <a:fillRect/>
          </a:stretch>
        </p:blipFill>
        <p:spPr>
          <a:xfrm>
            <a:off x="6373813" y="1053215"/>
            <a:ext cx="5818187" cy="5370512"/>
          </a:xfrm>
        </p:spPr>
      </p:pic>
      <p:sp>
        <p:nvSpPr>
          <p:cNvPr id="5" name="Slide Number Placeholder 4"/>
          <p:cNvSpPr>
            <a:spLocks noGrp="1"/>
          </p:cNvSpPr>
          <p:nvPr>
            <p:ph type="sldNum" sz="quarter" idx="10"/>
          </p:nvPr>
        </p:nvSpPr>
        <p:spPr/>
        <p:txBody>
          <a:bodyPr/>
          <a:lstStyle/>
          <a:p>
            <a:pPr>
              <a:defRPr/>
            </a:pPr>
            <a:fld id="{DE4762F9-7510-44DF-A788-BA1617A28688}" type="slidenum">
              <a:rPr lang="en-US" smtClean="0"/>
              <a:pPr>
                <a:defRPr/>
              </a:pPr>
              <a:t>12</a:t>
            </a:fld>
            <a:endParaRPr lang="en-US"/>
          </a:p>
        </p:txBody>
      </p:sp>
      <p:sp>
        <p:nvSpPr>
          <p:cNvPr id="55301" name="Content Placeholder 3"/>
          <p:cNvSpPr>
            <a:spLocks noGrp="1"/>
          </p:cNvSpPr>
          <p:nvPr>
            <p:ph sz="half" idx="2"/>
          </p:nvPr>
        </p:nvSpPr>
        <p:spPr>
          <a:xfrm>
            <a:off x="850900" y="1301750"/>
            <a:ext cx="5153025" cy="4430713"/>
          </a:xfrm>
        </p:spPr>
        <p:txBody>
          <a:bodyPr/>
          <a:lstStyle/>
          <a:p>
            <a:r>
              <a:rPr lang="en-CA" altLang="en-US" dirty="0" smtClean="0"/>
              <a:t>5 countries report unusual and unexpected increase in cases of </a:t>
            </a:r>
            <a:r>
              <a:rPr lang="en-CA" altLang="en-US" i="1" dirty="0" smtClean="0"/>
              <a:t>Chlamydia psittaci</a:t>
            </a:r>
          </a:p>
          <a:p>
            <a:r>
              <a:rPr lang="en-CA" altLang="en-US" dirty="0" smtClean="0"/>
              <a:t>Late 2023 and Early 2024</a:t>
            </a:r>
          </a:p>
          <a:p>
            <a:r>
              <a:rPr lang="en-CA" altLang="en-US" dirty="0" smtClean="0"/>
              <a:t>Sweden</a:t>
            </a:r>
          </a:p>
          <a:p>
            <a:r>
              <a:rPr lang="en-CA" altLang="en-US" dirty="0" smtClean="0"/>
              <a:t>Denmark</a:t>
            </a:r>
          </a:p>
          <a:p>
            <a:r>
              <a:rPr lang="en-CA" altLang="en-US" dirty="0" smtClean="0"/>
              <a:t>Netherlands</a:t>
            </a:r>
          </a:p>
          <a:p>
            <a:r>
              <a:rPr lang="en-CA" altLang="en-US" dirty="0" smtClean="0"/>
              <a:t>Germany</a:t>
            </a:r>
          </a:p>
          <a:p>
            <a:r>
              <a:rPr lang="en-CA" altLang="en-US" dirty="0" smtClean="0"/>
              <a:t>Austria</a:t>
            </a:r>
          </a:p>
        </p:txBody>
      </p:sp>
    </p:spTree>
    <p:extLst>
      <p:ext uri="{BB962C8B-B14F-4D97-AF65-F5344CB8AC3E}">
        <p14:creationId xmlns:p14="http://schemas.microsoft.com/office/powerpoint/2010/main" val="414372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34925"/>
            <a:ext cx="10515600" cy="1325563"/>
          </a:xfrm>
        </p:spPr>
        <p:txBody>
          <a:bodyPr/>
          <a:lstStyle/>
          <a:p>
            <a:pPr>
              <a:defRPr/>
            </a:pPr>
            <a:r>
              <a:rPr lang="en-CA" b="1" dirty="0" smtClean="0">
                <a:latin typeface="+mn-lt"/>
              </a:rPr>
              <a:t>Psittacosis in Europe</a:t>
            </a:r>
            <a:endParaRPr lang="en-CA" b="1" dirty="0">
              <a:latin typeface="+mn-lt"/>
            </a:endParaRPr>
          </a:p>
        </p:txBody>
      </p:sp>
      <p:sp>
        <p:nvSpPr>
          <p:cNvPr id="57347" name="Content Placeholder 2"/>
          <p:cNvSpPr>
            <a:spLocks noGrp="1"/>
          </p:cNvSpPr>
          <p:nvPr>
            <p:ph sz="half" idx="1"/>
          </p:nvPr>
        </p:nvSpPr>
        <p:spPr>
          <a:xfrm>
            <a:off x="158750" y="966952"/>
            <a:ext cx="6881813" cy="5754523"/>
          </a:xfrm>
        </p:spPr>
        <p:txBody>
          <a:bodyPr/>
          <a:lstStyle/>
          <a:p>
            <a:r>
              <a:rPr lang="en-US" altLang="en-US" dirty="0" smtClean="0">
                <a:hlinkClick r:id="rId3"/>
              </a:rPr>
              <a:t>CNPHI Ping (cnphi-rcrsp.ca)</a:t>
            </a:r>
            <a:endParaRPr lang="en-US" altLang="en-US" dirty="0" smtClean="0"/>
          </a:p>
          <a:p>
            <a:r>
              <a:rPr lang="en-US" altLang="en-US" sz="2400" dirty="0" smtClean="0"/>
              <a:t>Rated somewhat relevant to relevant by members</a:t>
            </a:r>
          </a:p>
          <a:p>
            <a:r>
              <a:rPr lang="en-US" altLang="en-US" sz="2400" dirty="0" smtClean="0"/>
              <a:t>In Ontario, we generally see a </a:t>
            </a:r>
            <a:r>
              <a:rPr lang="en-US" altLang="en-US" sz="2400" b="1" dirty="0" smtClean="0"/>
              <a:t>handful of domestic bird cases every year</a:t>
            </a:r>
            <a:r>
              <a:rPr lang="en-US" altLang="en-US" sz="2400" dirty="0" smtClean="0"/>
              <a:t>, usually asymptomatic cases picked up on routine screening for vet clinic boarding. </a:t>
            </a:r>
          </a:p>
          <a:p>
            <a:r>
              <a:rPr lang="en-US" altLang="en-US" sz="2400" dirty="0" smtClean="0"/>
              <a:t>In the past year we seem to have been seeing cases more frequently, although that may be due to better reporting. </a:t>
            </a:r>
            <a:r>
              <a:rPr lang="en-US" altLang="en-US" sz="2400" b="1" dirty="0" smtClean="0"/>
              <a:t>No human cases have been diagnosed in Ontario in the past 10 years</a:t>
            </a:r>
            <a:r>
              <a:rPr lang="en-US" altLang="en-US" sz="2400" dirty="0" smtClean="0"/>
              <a:t>.</a:t>
            </a:r>
          </a:p>
          <a:p>
            <a:r>
              <a:rPr lang="en-US" altLang="en-US" sz="2400" dirty="0"/>
              <a:t>What is interesting is the mention of sources for human cases: pet birds, poultry, wild birds and environment. Is there a shift from pets/poultry to wild birds and environment such as bird feeders</a:t>
            </a:r>
            <a:r>
              <a:rPr lang="en-US" altLang="en-US" sz="2400" dirty="0" smtClean="0"/>
              <a:t>?</a:t>
            </a:r>
            <a:endParaRPr lang="en-US" altLang="en-US" sz="2400" dirty="0"/>
          </a:p>
        </p:txBody>
      </p:sp>
      <p:sp>
        <p:nvSpPr>
          <p:cNvPr id="5" name="Slide Number Placeholder 4"/>
          <p:cNvSpPr>
            <a:spLocks noGrp="1"/>
          </p:cNvSpPr>
          <p:nvPr>
            <p:ph type="sldNum" sz="quarter" idx="10"/>
          </p:nvPr>
        </p:nvSpPr>
        <p:spPr/>
        <p:txBody>
          <a:bodyPr/>
          <a:lstStyle/>
          <a:p>
            <a:pPr>
              <a:defRPr/>
            </a:pPr>
            <a:fld id="{FD12609C-7314-44FB-BF82-83710EA0B747}" type="slidenum">
              <a:rPr lang="en-US" smtClean="0"/>
              <a:pPr>
                <a:defRPr/>
              </a:pPr>
              <a:t>13</a:t>
            </a:fld>
            <a:endParaRPr lang="en-US"/>
          </a:p>
        </p:txBody>
      </p:sp>
      <p:pic>
        <p:nvPicPr>
          <p:cNvPr id="57349"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305715" y="2280308"/>
            <a:ext cx="4648159" cy="2754148"/>
          </a:xfrm>
        </p:spPr>
      </p:pic>
    </p:spTree>
    <p:extLst>
      <p:ext uri="{BB962C8B-B14F-4D97-AF65-F5344CB8AC3E}">
        <p14:creationId xmlns:p14="http://schemas.microsoft.com/office/powerpoint/2010/main" val="5959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34925"/>
            <a:ext cx="10515600" cy="1325563"/>
          </a:xfrm>
        </p:spPr>
        <p:txBody>
          <a:bodyPr/>
          <a:lstStyle/>
          <a:p>
            <a:pPr>
              <a:defRPr/>
            </a:pPr>
            <a:r>
              <a:rPr lang="en-CA" b="1" dirty="0" smtClean="0">
                <a:latin typeface="+mn-lt"/>
              </a:rPr>
              <a:t>Psittacosis in Argentina </a:t>
            </a:r>
            <a:endParaRPr lang="en-CA" b="1" dirty="0">
              <a:latin typeface="+mn-lt"/>
            </a:endParaRPr>
          </a:p>
        </p:txBody>
      </p:sp>
      <p:sp>
        <p:nvSpPr>
          <p:cNvPr id="59395" name="Content Placeholder 2"/>
          <p:cNvSpPr>
            <a:spLocks noGrp="1"/>
          </p:cNvSpPr>
          <p:nvPr>
            <p:ph sz="half" idx="1"/>
          </p:nvPr>
        </p:nvSpPr>
        <p:spPr>
          <a:xfrm>
            <a:off x="295385" y="2017985"/>
            <a:ext cx="5075401" cy="3794235"/>
          </a:xfrm>
        </p:spPr>
        <p:txBody>
          <a:bodyPr/>
          <a:lstStyle/>
          <a:p>
            <a:r>
              <a:rPr lang="en-US" dirty="0">
                <a:hlinkClick r:id="rId3"/>
              </a:rPr>
              <a:t>Cases of atypical pneumonia increased and authorities suspect an outbreak of psittacosis | </a:t>
            </a:r>
            <a:r>
              <a:rPr lang="en-US" dirty="0" smtClean="0">
                <a:hlinkClick r:id="rId3"/>
              </a:rPr>
              <a:t>TN</a:t>
            </a:r>
            <a:endParaRPr lang="en-US" dirty="0" smtClean="0"/>
          </a:p>
          <a:p>
            <a:endParaRPr lang="en-US" dirty="0"/>
          </a:p>
          <a:p>
            <a:r>
              <a:rPr lang="en-US" dirty="0" smtClean="0"/>
              <a:t>Signal at same time cases in Europe being seen</a:t>
            </a:r>
          </a:p>
          <a:p>
            <a:r>
              <a:rPr lang="en-US" dirty="0" smtClean="0"/>
              <a:t>Nothing further has arisen on </a:t>
            </a:r>
            <a:r>
              <a:rPr lang="en-US" smtClean="0"/>
              <a:t>these cases</a:t>
            </a:r>
            <a:endParaRPr lang="en-CA" dirty="0"/>
          </a:p>
          <a:p>
            <a:endParaRPr lang="en-US" altLang="en-US" dirty="0" smtClean="0"/>
          </a:p>
        </p:txBody>
      </p:sp>
      <p:sp>
        <p:nvSpPr>
          <p:cNvPr id="5" name="Slide Number Placeholder 4"/>
          <p:cNvSpPr>
            <a:spLocks noGrp="1"/>
          </p:cNvSpPr>
          <p:nvPr>
            <p:ph type="sldNum" sz="quarter" idx="10"/>
          </p:nvPr>
        </p:nvSpPr>
        <p:spPr/>
        <p:txBody>
          <a:bodyPr/>
          <a:lstStyle/>
          <a:p>
            <a:pPr>
              <a:defRPr/>
            </a:pPr>
            <a:fld id="{76189E26-707C-4AFC-A6F6-61E63C2ADF1B}" type="slidenum">
              <a:rPr lang="en-US" smtClean="0"/>
              <a:pPr>
                <a:defRPr/>
              </a:pPr>
              <a:t>14</a:t>
            </a:fld>
            <a:endParaRPr lang="en-US"/>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24563" y="2017985"/>
            <a:ext cx="5990869" cy="3875343"/>
          </a:xfrm>
        </p:spPr>
      </p:pic>
    </p:spTree>
    <p:extLst>
      <p:ext uri="{BB962C8B-B14F-4D97-AF65-F5344CB8AC3E}">
        <p14:creationId xmlns:p14="http://schemas.microsoft.com/office/powerpoint/2010/main" val="406484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018838" cy="1166813"/>
          </a:xfrm>
        </p:spPr>
        <p:txBody>
          <a:bodyPr/>
          <a:lstStyle/>
          <a:p>
            <a:pPr>
              <a:defRPr/>
            </a:pPr>
            <a:r>
              <a:rPr lang="en-CA" sz="2800" b="1" dirty="0" smtClean="0">
                <a:latin typeface="+mn-lt"/>
              </a:rPr>
              <a:t>Results from CFIA’s Immediately Notifiable Diseases Reporting by Labs</a:t>
            </a:r>
            <a:endParaRPr lang="en-CA" sz="2800" b="1" dirty="0">
              <a:latin typeface="+mn-lt"/>
            </a:endParaRPr>
          </a:p>
        </p:txBody>
      </p:sp>
      <p:sp>
        <p:nvSpPr>
          <p:cNvPr id="4" name="Slide Number Placeholder 3"/>
          <p:cNvSpPr>
            <a:spLocks noGrp="1"/>
          </p:cNvSpPr>
          <p:nvPr>
            <p:ph type="sldNum" sz="quarter" idx="10"/>
          </p:nvPr>
        </p:nvSpPr>
        <p:spPr>
          <a:xfrm>
            <a:off x="9448800" y="6356350"/>
            <a:ext cx="2743200" cy="365125"/>
          </a:xfrm>
        </p:spPr>
        <p:txBody>
          <a:bodyPr/>
          <a:lstStyle/>
          <a:p>
            <a:pPr>
              <a:defRPr/>
            </a:pPr>
            <a:fld id="{E5F36302-F500-4651-9AE0-505CFABB3F29}" type="slidenum">
              <a:rPr lang="en-US" smtClean="0"/>
              <a:pPr>
                <a:defRPr/>
              </a:pPr>
              <a:t>15</a:t>
            </a:fld>
            <a:endParaRPr lang="en-US" dirty="0"/>
          </a:p>
        </p:txBody>
      </p:sp>
      <p:sp>
        <p:nvSpPr>
          <p:cNvPr id="61444" name="TextBox 2"/>
          <p:cNvSpPr txBox="1">
            <a:spLocks noChangeArrowheads="1"/>
          </p:cNvSpPr>
          <p:nvPr/>
        </p:nvSpPr>
        <p:spPr bwMode="auto">
          <a:xfrm>
            <a:off x="1724025" y="6264275"/>
            <a:ext cx="924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t>All cases in birds, many are pet birds. This is expected to be a significant underestimation of cases</a:t>
            </a:r>
          </a:p>
        </p:txBody>
      </p:sp>
      <p:pic>
        <p:nvPicPr>
          <p:cNvPr id="61445"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2450" y="1493838"/>
            <a:ext cx="5181600" cy="4316412"/>
          </a:xfrm>
        </p:spPr>
      </p:pic>
      <p:pic>
        <p:nvPicPr>
          <p:cNvPr id="61446"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46825" y="1585913"/>
            <a:ext cx="4945063" cy="4351337"/>
          </a:xfrm>
        </p:spPr>
      </p:pic>
    </p:spTree>
    <p:extLst>
      <p:ext uri="{BB962C8B-B14F-4D97-AF65-F5344CB8AC3E}">
        <p14:creationId xmlns:p14="http://schemas.microsoft.com/office/powerpoint/2010/main" val="2313762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Avian </a:t>
            </a:r>
            <a:r>
              <a:rPr lang="en-CA" dirty="0" err="1" smtClean="0"/>
              <a:t>Metapneumovirus</a:t>
            </a:r>
            <a:endParaRPr lang="en-CA" dirty="0"/>
          </a:p>
        </p:txBody>
      </p:sp>
      <p:sp>
        <p:nvSpPr>
          <p:cNvPr id="3" name="Content Placeholder 2"/>
          <p:cNvSpPr>
            <a:spLocks noGrp="1"/>
          </p:cNvSpPr>
          <p:nvPr>
            <p:ph sz="half" idx="1"/>
          </p:nvPr>
        </p:nvSpPr>
        <p:spPr/>
        <p:txBody>
          <a:bodyPr/>
          <a:lstStyle/>
          <a:p>
            <a:r>
              <a:rPr lang="en-US" dirty="0">
                <a:hlinkClick r:id="rId2"/>
              </a:rPr>
              <a:t>Avian </a:t>
            </a:r>
            <a:r>
              <a:rPr lang="en-US" dirty="0" err="1">
                <a:hlinkClick r:id="rId2"/>
              </a:rPr>
              <a:t>Metapneumovirus</a:t>
            </a:r>
            <a:r>
              <a:rPr lang="en-US" dirty="0">
                <a:hlinkClick r:id="rId2"/>
              </a:rPr>
              <a:t> (aMPV) Detected in Ontario - Ontario Animal Health Network (</a:t>
            </a:r>
            <a:r>
              <a:rPr lang="en-US" dirty="0" smtClean="0">
                <a:hlinkClick r:id="rId2"/>
              </a:rPr>
              <a:t>oahn.ca)</a:t>
            </a:r>
            <a:endParaRPr lang="en-US" dirty="0" smtClean="0"/>
          </a:p>
          <a:p>
            <a:pPr marL="0" indent="0">
              <a:buNone/>
            </a:pPr>
            <a:endParaRPr lang="en-US" dirty="0" smtClean="0"/>
          </a:p>
          <a:p>
            <a:r>
              <a:rPr lang="en-US" dirty="0" smtClean="0"/>
              <a:t>Multiple cases reported in Ontario (aMPV-B) and Manitoba (aMPV-a)</a:t>
            </a:r>
          </a:p>
          <a:p>
            <a:pPr marL="0" indent="0">
              <a:buNone/>
            </a:pPr>
            <a:endParaRPr lang="en-US" dirty="0" smtClean="0"/>
          </a:p>
          <a:p>
            <a:r>
              <a:rPr lang="en-US" dirty="0">
                <a:hlinkClick r:id="rId3"/>
              </a:rPr>
              <a:t>WAHIS (woah.org)</a:t>
            </a:r>
            <a:endParaRPr lang="en-CA" dirty="0"/>
          </a:p>
          <a:p>
            <a:endParaRPr lang="en-CA" dirty="0"/>
          </a:p>
        </p:txBody>
      </p:sp>
      <p:pic>
        <p:nvPicPr>
          <p:cNvPr id="5" name="Content Placeholder 4">
            <a:hlinkClick r:id="rId4"/>
          </p:cNvPr>
          <p:cNvPicPr>
            <a:picLocks noGrp="1" noChangeAspect="1"/>
          </p:cNvPicPr>
          <p:nvPr>
            <p:ph sz="half" idx="2"/>
          </p:nvPr>
        </p:nvPicPr>
        <p:blipFill rotWithShape="1">
          <a:blip r:embed="rId5"/>
          <a:srcRect l="2902" t="3100" r="11348" b="13546"/>
          <a:stretch/>
        </p:blipFill>
        <p:spPr>
          <a:xfrm>
            <a:off x="6660390" y="1825625"/>
            <a:ext cx="4995583" cy="4141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444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Scientific Findings</a:t>
            </a:r>
            <a:endParaRPr lang="en-CA" dirty="0"/>
          </a:p>
        </p:txBody>
      </p:sp>
      <p:sp>
        <p:nvSpPr>
          <p:cNvPr id="5" name="Text Placeholder 4"/>
          <p:cNvSpPr>
            <a:spLocks noGrp="1"/>
          </p:cNvSpPr>
          <p:nvPr>
            <p:ph type="body" sz="quarter" idx="13"/>
          </p:nvPr>
        </p:nvSpPr>
        <p:spPr>
          <a:xfrm>
            <a:off x="838200" y="1690688"/>
            <a:ext cx="10515600" cy="4014788"/>
          </a:xfrm>
        </p:spPr>
        <p:txBody>
          <a:bodyPr/>
          <a:lstStyle/>
          <a:p>
            <a:r>
              <a:rPr lang="en-US" sz="1800" dirty="0">
                <a:hlinkClick r:id="rId3"/>
              </a:rPr>
              <a:t>The role of mammals in Avian Influenza: a review - - 2024 - EFSA Supporting Publications - Wiley Online </a:t>
            </a:r>
            <a:r>
              <a:rPr lang="en-US" sz="1800" dirty="0" smtClean="0">
                <a:hlinkClick r:id="rId3"/>
              </a:rPr>
              <a:t>Library</a:t>
            </a:r>
            <a:endParaRPr lang="en-US" sz="1800" dirty="0" smtClean="0"/>
          </a:p>
          <a:p>
            <a:r>
              <a:rPr lang="en-US" sz="1800" dirty="0">
                <a:hlinkClick r:id="rId4"/>
              </a:rPr>
              <a:t>H5N1 high pathogenicity avian influenza virus in migratory birds exhibiting low pathogenicity in mallards increases its risk of transmission and spread in poultry - PubMed (nih.gov</a:t>
            </a:r>
            <a:r>
              <a:rPr lang="en-US" sz="1800" dirty="0" smtClean="0">
                <a:hlinkClick r:id="rId4"/>
              </a:rPr>
              <a:t>)</a:t>
            </a:r>
            <a:r>
              <a:rPr lang="en-US" sz="1800" dirty="0" smtClean="0"/>
              <a:t> </a:t>
            </a:r>
          </a:p>
          <a:p>
            <a:r>
              <a:rPr lang="en-US" sz="1800" dirty="0">
                <a:hlinkClick r:id="rId5"/>
              </a:rPr>
              <a:t>Drivers for a pandemic due to avian influenza and options for One Health mitigation measures (europa.eu</a:t>
            </a:r>
            <a:r>
              <a:rPr lang="en-US" sz="1800" dirty="0" smtClean="0">
                <a:hlinkClick r:id="rId5"/>
              </a:rPr>
              <a:t>)</a:t>
            </a:r>
            <a:endParaRPr lang="en-US" sz="1800" dirty="0" smtClean="0"/>
          </a:p>
          <a:p>
            <a:r>
              <a:rPr lang="en-US" sz="1800" dirty="0">
                <a:hlinkClick r:id="rId6"/>
              </a:rPr>
              <a:t>Long‐Distance Avian Migrants Fail to Bring 2.3.4.4b HPAI H5N1 Into Australia for a Second Year in a Row - </a:t>
            </a:r>
            <a:r>
              <a:rPr lang="en-US" sz="1800" dirty="0" err="1">
                <a:hlinkClick r:id="rId6"/>
              </a:rPr>
              <a:t>Wille</a:t>
            </a:r>
            <a:r>
              <a:rPr lang="en-US" sz="1800" dirty="0">
                <a:hlinkClick r:id="rId6"/>
              </a:rPr>
              <a:t> - 2024 - Influenza and Other Respiratory Viruses - Wiley Online </a:t>
            </a:r>
            <a:r>
              <a:rPr lang="en-US" sz="1800" dirty="0" smtClean="0">
                <a:hlinkClick r:id="rId6"/>
              </a:rPr>
              <a:t>Library</a:t>
            </a:r>
            <a:endParaRPr lang="en-US" sz="1800" dirty="0" smtClean="0"/>
          </a:p>
          <a:p>
            <a:r>
              <a:rPr lang="en-US" sz="1800" dirty="0">
                <a:hlinkClick r:id="rId7"/>
              </a:rPr>
              <a:t>High pathogenic avian influenza A(H5) viruses of clade 2.3.4.4b in Europe—Why trends of virus evolution are more difficult to predict | Virus Evolution | Oxford Academic (oup.com</a:t>
            </a:r>
            <a:r>
              <a:rPr lang="en-US" sz="1800" dirty="0" smtClean="0">
                <a:hlinkClick r:id="rId7"/>
              </a:rPr>
              <a:t>)</a:t>
            </a:r>
            <a:endParaRPr lang="en-US" sz="1800" dirty="0" smtClean="0"/>
          </a:p>
          <a:p>
            <a:r>
              <a:rPr lang="en-US" sz="1800" dirty="0">
                <a:hlinkClick r:id="rId8"/>
              </a:rPr>
              <a:t>Vaccination of poultry against highly pathogenic avian influenza – Part 2. Surveillance and mitigation measures (wiley.com</a:t>
            </a:r>
            <a:r>
              <a:rPr lang="en-US" sz="1800" dirty="0" smtClean="0">
                <a:hlinkClick r:id="rId8"/>
              </a:rPr>
              <a:t>)</a:t>
            </a:r>
            <a:endParaRPr lang="en-US" sz="1800" dirty="0" smtClean="0"/>
          </a:p>
          <a:p>
            <a:r>
              <a:rPr lang="en-US" sz="1800" dirty="0">
                <a:hlinkClick r:id="rId9"/>
              </a:rPr>
              <a:t>Emergence and interstate spread of highly pathogenic avian influenza A(H5N1) in dairy cattle | </a:t>
            </a:r>
            <a:r>
              <a:rPr lang="en-US" sz="1800" dirty="0" err="1" smtClean="0">
                <a:hlinkClick r:id="rId9"/>
              </a:rPr>
              <a:t>bioRxiv</a:t>
            </a:r>
            <a:endParaRPr lang="en-US" sz="1800" dirty="0" smtClean="0"/>
          </a:p>
          <a:p>
            <a:endParaRPr lang="en-US" sz="1800" dirty="0" smtClean="0"/>
          </a:p>
          <a:p>
            <a:endParaRPr lang="en-CA" sz="1800" dirty="0"/>
          </a:p>
        </p:txBody>
      </p:sp>
    </p:spTree>
    <p:extLst>
      <p:ext uri="{BB962C8B-B14F-4D97-AF65-F5344CB8AC3E}">
        <p14:creationId xmlns:p14="http://schemas.microsoft.com/office/powerpoint/2010/main" val="216693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41947" y="1905802"/>
            <a:ext cx="10515600" cy="4283242"/>
          </a:xfrm>
        </p:spPr>
        <p:txBody>
          <a:bodyPr/>
          <a:lstStyle/>
          <a:p>
            <a:r>
              <a:rPr lang="en-US" sz="1800" dirty="0">
                <a:hlinkClick r:id="rId2"/>
              </a:rPr>
              <a:t>The avian and human influenza A virus receptors sialic acid (SA)-α2,3 and SA-α2,6 are widely expressed in the bovine mammary gland | </a:t>
            </a:r>
            <a:r>
              <a:rPr lang="en-US" sz="1800" dirty="0" err="1">
                <a:hlinkClick r:id="rId2"/>
              </a:rPr>
              <a:t>bioRxiv</a:t>
            </a:r>
            <a:endParaRPr lang="en-US" sz="1800" dirty="0"/>
          </a:p>
          <a:p>
            <a:r>
              <a:rPr lang="en-US" sz="1800" dirty="0">
                <a:hlinkClick r:id="rId3"/>
              </a:rPr>
              <a:t>Full article: A multi-species, multi-pathogen avian viral disease outbreak event: Investigating potential for virus transmission at the wild bird - poultry interface (tandfonline.com)</a:t>
            </a:r>
            <a:endParaRPr lang="en-US" sz="1800" dirty="0"/>
          </a:p>
          <a:p>
            <a:r>
              <a:rPr lang="en-US" sz="1800" dirty="0" smtClean="0">
                <a:hlinkClick r:id="rId4"/>
              </a:rPr>
              <a:t>Iceland</a:t>
            </a:r>
            <a:r>
              <a:rPr lang="en-US" sz="1800" dirty="0">
                <a:hlinkClick r:id="rId4"/>
              </a:rPr>
              <a:t>: an underestimated hub for the spread of high-pathogenicity avian influenza viruses in the North Atlantic | Microbiology Society (microbiologyresearch.org</a:t>
            </a:r>
            <a:r>
              <a:rPr lang="en-US" sz="1800" dirty="0" smtClean="0">
                <a:hlinkClick r:id="rId4"/>
              </a:rPr>
              <a:t>)</a:t>
            </a:r>
            <a:endParaRPr lang="en-US" sz="1800" dirty="0" smtClean="0"/>
          </a:p>
          <a:p>
            <a:r>
              <a:rPr lang="en-US" sz="1800" dirty="0">
                <a:hlinkClick r:id="rId5"/>
              </a:rPr>
              <a:t>HAIRS risk statement: Avian influenza A(H5N1) in livestock - GOV.UK (www.gov.uk</a:t>
            </a:r>
            <a:r>
              <a:rPr lang="en-US" sz="1800" dirty="0" smtClean="0">
                <a:hlinkClick r:id="rId5"/>
              </a:rPr>
              <a:t>)</a:t>
            </a:r>
            <a:endParaRPr lang="en-US" sz="1800" dirty="0" smtClean="0"/>
          </a:p>
          <a:p>
            <a:r>
              <a:rPr lang="en-US" sz="1800" dirty="0">
                <a:hlinkClick r:id="rId6"/>
              </a:rPr>
              <a:t>Technical Report: Highly Pathogenic Avian Influenza A(H5N1) Viruses | Avian Influenza (Flu) (cdc.gov</a:t>
            </a:r>
            <a:r>
              <a:rPr lang="en-US" sz="1800" dirty="0" smtClean="0">
                <a:hlinkClick r:id="rId6"/>
              </a:rPr>
              <a:t>)</a:t>
            </a:r>
            <a:endParaRPr lang="en-US" sz="1800" dirty="0" smtClean="0"/>
          </a:p>
          <a:p>
            <a:r>
              <a:rPr lang="en-US" sz="1800" dirty="0">
                <a:hlinkClick r:id="rId7"/>
              </a:rPr>
              <a:t>Rapid risk assessment update: Avian influenza A(H5N1) clade 2.3.4.4b in livestock, public health implications for Canada - Canada.ca</a:t>
            </a:r>
            <a:endParaRPr lang="en-CA" sz="1800" dirty="0"/>
          </a:p>
        </p:txBody>
      </p:sp>
      <p:sp>
        <p:nvSpPr>
          <p:cNvPr id="4" name="Title 3"/>
          <p:cNvSpPr>
            <a:spLocks noGrp="1"/>
          </p:cNvSpPr>
          <p:nvPr>
            <p:ph type="title"/>
          </p:nvPr>
        </p:nvSpPr>
        <p:spPr>
          <a:xfrm>
            <a:off x="838200" y="365125"/>
            <a:ext cx="10515600" cy="1325563"/>
          </a:xfrm>
        </p:spPr>
        <p:txBody>
          <a:bodyPr/>
          <a:lstStyle/>
          <a:p>
            <a:r>
              <a:rPr lang="en-CA" dirty="0" smtClean="0"/>
              <a:t>Scientific Findings</a:t>
            </a:r>
            <a:endParaRPr lang="en-CA" dirty="0"/>
          </a:p>
        </p:txBody>
      </p:sp>
    </p:spTree>
    <p:extLst>
      <p:ext uri="{BB962C8B-B14F-4D97-AF65-F5344CB8AC3E}">
        <p14:creationId xmlns:p14="http://schemas.microsoft.com/office/powerpoint/2010/main" val="364377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0103" y="184666"/>
            <a:ext cx="10024957" cy="576072"/>
          </a:xfrm>
          <a:noFill/>
        </p:spPr>
        <p:txBody>
          <a:bodyPr>
            <a:normAutofit fontScale="90000"/>
          </a:bodyPr>
          <a:lstStyle/>
          <a:p>
            <a:r>
              <a:rPr lang="en-CA" sz="4000" b="1" dirty="0" smtClean="0">
                <a:solidFill>
                  <a:srgbClr val="05486C"/>
                </a:solidFill>
                <a:latin typeface="Arial" panose="020B0604020202020204" pitchFamily="34" charset="0"/>
                <a:cs typeface="Arial" panose="020B0604020202020204" pitchFamily="34" charset="0"/>
              </a:rPr>
              <a:t>HPAI in Domestic Birds in Canada</a:t>
            </a:r>
            <a:endParaRPr lang="en-CA" sz="4000" b="1" dirty="0">
              <a:solidFill>
                <a:schemeClr val="accent2"/>
              </a:solidFill>
            </a:endParaRPr>
          </a:p>
        </p:txBody>
      </p:sp>
      <p:pic>
        <p:nvPicPr>
          <p:cNvPr id="2" name="Picture 1"/>
          <p:cNvPicPr>
            <a:picLocks noChangeAspect="1"/>
          </p:cNvPicPr>
          <p:nvPr/>
        </p:nvPicPr>
        <p:blipFill>
          <a:blip r:embed="rId3"/>
          <a:stretch>
            <a:fillRect/>
          </a:stretch>
        </p:blipFill>
        <p:spPr>
          <a:xfrm>
            <a:off x="580103" y="848220"/>
            <a:ext cx="10725150" cy="5473307"/>
          </a:xfrm>
          <a:prstGeom prst="rect">
            <a:avLst/>
          </a:prstGeom>
        </p:spPr>
      </p:pic>
      <p:sp>
        <p:nvSpPr>
          <p:cNvPr id="5" name="Rectangle 4"/>
          <p:cNvSpPr/>
          <p:nvPr/>
        </p:nvSpPr>
        <p:spPr>
          <a:xfrm>
            <a:off x="580103" y="6409009"/>
            <a:ext cx="1971950" cy="369332"/>
          </a:xfrm>
          <a:prstGeom prst="rect">
            <a:avLst/>
          </a:prstGeom>
        </p:spPr>
        <p:txBody>
          <a:bodyPr wrap="none">
            <a:spAutoFit/>
          </a:bodyPr>
          <a:lstStyle/>
          <a:p>
            <a:r>
              <a:rPr lang="en-US" dirty="0">
                <a:hlinkClick r:id="rId4"/>
              </a:rPr>
              <a:t>Microsoft Power BI</a:t>
            </a:r>
            <a:endParaRPr lang="en-CA" dirty="0"/>
          </a:p>
        </p:txBody>
      </p:sp>
    </p:spTree>
    <p:extLst>
      <p:ext uri="{BB962C8B-B14F-4D97-AF65-F5344CB8AC3E}">
        <p14:creationId xmlns:p14="http://schemas.microsoft.com/office/powerpoint/2010/main" val="15582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smtClean="0"/>
              <a:t>Wildlife H5N1 </a:t>
            </a:r>
            <a:r>
              <a:rPr lang="en-CA" dirty="0"/>
              <a:t>Avian Influenza</a:t>
            </a:r>
            <a:endParaRPr lang="en-US" dirty="0"/>
          </a:p>
        </p:txBody>
      </p:sp>
      <p:sp>
        <p:nvSpPr>
          <p:cNvPr id="8" name="Content Placeholder 7"/>
          <p:cNvSpPr>
            <a:spLocks noGrp="1"/>
          </p:cNvSpPr>
          <p:nvPr>
            <p:ph sz="half" idx="2"/>
          </p:nvPr>
        </p:nvSpPr>
        <p:spPr>
          <a:xfrm>
            <a:off x="7948309" y="1584251"/>
            <a:ext cx="4037214" cy="4383412"/>
          </a:xfrm>
        </p:spPr>
        <p:txBody>
          <a:bodyPr/>
          <a:lstStyle/>
          <a:p>
            <a:r>
              <a:rPr lang="en-CA" sz="2400" dirty="0" smtClean="0"/>
              <a:t>Dashboard Filtered from March 1 2024 – June 6, 2024</a:t>
            </a:r>
          </a:p>
          <a:p>
            <a:r>
              <a:rPr lang="en-CA" sz="2400" dirty="0" smtClean="0"/>
              <a:t>44 confirmed</a:t>
            </a:r>
          </a:p>
          <a:p>
            <a:r>
              <a:rPr lang="en-CA" sz="2400" dirty="0"/>
              <a:t>N</a:t>
            </a:r>
            <a:r>
              <a:rPr lang="en-CA" sz="2400" dirty="0" smtClean="0"/>
              <a:t>o new species</a:t>
            </a:r>
          </a:p>
          <a:p>
            <a:pPr lvl="1"/>
            <a:endParaRPr lang="en-CA" sz="2000" dirty="0"/>
          </a:p>
          <a:p>
            <a:r>
              <a:rPr lang="en-CA" sz="2400" dirty="0" smtClean="0"/>
              <a:t>H5N5 – New Province</a:t>
            </a:r>
          </a:p>
          <a:p>
            <a:pPr lvl="1"/>
            <a:r>
              <a:rPr lang="en-CA" sz="1800" b="1" dirty="0" smtClean="0">
                <a:solidFill>
                  <a:srgbClr val="7030A0"/>
                </a:solidFill>
              </a:rPr>
              <a:t>Quebec – Crow</a:t>
            </a:r>
          </a:p>
          <a:p>
            <a:pPr lvl="1"/>
            <a:r>
              <a:rPr lang="en-CA" sz="1800" dirty="0" smtClean="0"/>
              <a:t>PEI – Raccoon and Striped Skunk</a:t>
            </a:r>
          </a:p>
          <a:p>
            <a:pPr lvl="1"/>
            <a:r>
              <a:rPr lang="en-CA" sz="1800" dirty="0" smtClean="0"/>
              <a:t>Nova Scotia – Red Fox</a:t>
            </a:r>
          </a:p>
          <a:p>
            <a:pPr lvl="1"/>
            <a:endParaRPr lang="en-CA" sz="2000" dirty="0" smtClean="0"/>
          </a:p>
        </p:txBody>
      </p:sp>
      <p:sp>
        <p:nvSpPr>
          <p:cNvPr id="2" name="TextBox 1"/>
          <p:cNvSpPr txBox="1"/>
          <p:nvPr/>
        </p:nvSpPr>
        <p:spPr>
          <a:xfrm>
            <a:off x="647355" y="6421420"/>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6" name="Content Placeholder 5"/>
          <p:cNvPicPr>
            <a:picLocks noGrp="1" noChangeAspect="1"/>
          </p:cNvPicPr>
          <p:nvPr>
            <p:ph sz="half" idx="1"/>
          </p:nvPr>
        </p:nvPicPr>
        <p:blipFill>
          <a:blip r:embed="rId5"/>
          <a:stretch>
            <a:fillRect/>
          </a:stretch>
        </p:blipFill>
        <p:spPr>
          <a:xfrm>
            <a:off x="238258" y="1001685"/>
            <a:ext cx="7627443" cy="4965978"/>
          </a:xfrm>
          <a:prstGeom prst="rect">
            <a:avLst/>
          </a:prstGeom>
        </p:spPr>
      </p:pic>
    </p:spTree>
    <p:extLst>
      <p:ext uri="{BB962C8B-B14F-4D97-AF65-F5344CB8AC3E}">
        <p14:creationId xmlns:p14="http://schemas.microsoft.com/office/powerpoint/2010/main" val="1611031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smtClean="0"/>
              <a:t>United States – HPAI Domestic Bird Detections</a:t>
            </a:r>
            <a:br>
              <a:rPr lang="en-CA" dirty="0" smtClean="0"/>
            </a:br>
            <a:r>
              <a:rPr lang="en-CA" dirty="0" smtClean="0"/>
              <a:t>Last 30 days</a:t>
            </a:r>
            <a:endParaRPr lang="en-CA" dirty="0"/>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a:t>6</a:t>
            </a:r>
            <a:r>
              <a:rPr lang="fr-CA" dirty="0" smtClean="0"/>
              <a:t> states have </a:t>
            </a:r>
            <a:r>
              <a:rPr lang="fr-CA" dirty="0" err="1" smtClean="0"/>
              <a:t>had</a:t>
            </a:r>
            <a:r>
              <a:rPr lang="fr-CA" dirty="0" smtClean="0"/>
              <a:t> </a:t>
            </a:r>
            <a:r>
              <a:rPr lang="fr-CA" dirty="0" err="1" smtClean="0"/>
              <a:t>outbreaks</a:t>
            </a:r>
            <a:r>
              <a:rPr lang="fr-CA" dirty="0" smtClean="0"/>
              <a:t> in the last 30 </a:t>
            </a:r>
            <a:r>
              <a:rPr lang="fr-CA" dirty="0" err="1" smtClean="0"/>
              <a:t>days</a:t>
            </a:r>
            <a:endParaRPr lang="fr-CA" dirty="0" smtClean="0"/>
          </a:p>
          <a:p>
            <a:pPr lvl="1"/>
            <a:endParaRPr lang="fr-CA" dirty="0"/>
          </a:p>
          <a:p>
            <a:r>
              <a:rPr lang="fr-CA" dirty="0" smtClean="0"/>
              <a:t>15 </a:t>
            </a:r>
            <a:r>
              <a:rPr lang="fr-CA" dirty="0" err="1" smtClean="0"/>
              <a:t>flocks</a:t>
            </a:r>
            <a:endParaRPr lang="fr-CA" dirty="0" smtClean="0"/>
          </a:p>
          <a:p>
            <a:pPr lvl="1"/>
            <a:r>
              <a:rPr lang="fr-CA" dirty="0"/>
              <a:t>9</a:t>
            </a:r>
            <a:r>
              <a:rPr lang="fr-CA" dirty="0" smtClean="0"/>
              <a:t> commercial</a:t>
            </a:r>
          </a:p>
          <a:p>
            <a:pPr lvl="1"/>
            <a:r>
              <a:rPr lang="fr-CA" dirty="0"/>
              <a:t>6</a:t>
            </a:r>
            <a:r>
              <a:rPr lang="fr-CA" dirty="0" smtClean="0"/>
              <a:t> </a:t>
            </a:r>
            <a:r>
              <a:rPr lang="fr-CA" dirty="0" err="1" smtClean="0"/>
              <a:t>backyard</a:t>
            </a:r>
            <a:endParaRPr lang="fr-CA" dirty="0" smtClean="0"/>
          </a:p>
        </p:txBody>
      </p:sp>
      <p:pic>
        <p:nvPicPr>
          <p:cNvPr id="6" name="Content Placeholder 5"/>
          <p:cNvPicPr>
            <a:picLocks noGrp="1" noChangeAspect="1"/>
          </p:cNvPicPr>
          <p:nvPr>
            <p:ph sz="half" idx="2"/>
          </p:nvPr>
        </p:nvPicPr>
        <p:blipFill>
          <a:blip r:embed="rId3"/>
          <a:stretch>
            <a:fillRect/>
          </a:stretch>
        </p:blipFill>
        <p:spPr>
          <a:xfrm>
            <a:off x="5334134" y="1684872"/>
            <a:ext cx="6464166" cy="4781431"/>
          </a:xfrm>
          <a:prstGeom prst="rect">
            <a:avLst/>
          </a:prstGeom>
        </p:spPr>
      </p:pic>
      <p:sp>
        <p:nvSpPr>
          <p:cNvPr id="7" name="Rectangle 6"/>
          <p:cNvSpPr/>
          <p:nvPr/>
        </p:nvSpPr>
        <p:spPr>
          <a:xfrm>
            <a:off x="222250" y="5532120"/>
            <a:ext cx="4841241" cy="1200329"/>
          </a:xfrm>
          <a:prstGeom prst="rect">
            <a:avLst/>
          </a:prstGeom>
        </p:spPr>
        <p:txBody>
          <a:bodyPr wrap="square">
            <a:spAutoFit/>
          </a:bodyPr>
          <a:lstStyle/>
          <a:p>
            <a:r>
              <a:rPr lang="en-US" dirty="0">
                <a:hlinkClick r:id="rId4"/>
              </a:rPr>
              <a:t>Confirmations of Highly Pathogenic Avian Influenza in Commercial and Backyard Flocks | Animal and Plant Health Inspection Service (usda.gov)</a:t>
            </a:r>
            <a:endParaRPr lang="en-CA" dirty="0"/>
          </a:p>
        </p:txBody>
      </p:sp>
    </p:spTree>
    <p:extLst>
      <p:ext uri="{BB962C8B-B14F-4D97-AF65-F5344CB8AC3E}">
        <p14:creationId xmlns:p14="http://schemas.microsoft.com/office/powerpoint/2010/main" val="173920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7264"/>
          </a:xfrm>
        </p:spPr>
        <p:txBody>
          <a:bodyPr/>
          <a:lstStyle/>
          <a:p>
            <a:r>
              <a:rPr lang="en-CA" sz="2000" dirty="0" smtClean="0"/>
              <a:t>Iowa Poultry B3.13 cases </a:t>
            </a:r>
            <a:r>
              <a:rPr lang="en-US" sz="2000" dirty="0">
                <a:hlinkClick r:id="rId2"/>
              </a:rPr>
              <a:t>Highly Pathogenic Avian Influenza Detected in an O’Brien County Dairy Herd | Iowa Department of Agriculture and Land Stewardship (iowaagriculture.gov)</a:t>
            </a:r>
            <a:endParaRPr lang="en-CA" sz="2000" dirty="0"/>
          </a:p>
        </p:txBody>
      </p:sp>
      <p:pic>
        <p:nvPicPr>
          <p:cNvPr id="5" name="Content Placeholder 4"/>
          <p:cNvPicPr>
            <a:picLocks noGrp="1" noChangeAspect="1"/>
          </p:cNvPicPr>
          <p:nvPr>
            <p:ph sz="half" idx="1"/>
          </p:nvPr>
        </p:nvPicPr>
        <p:blipFill rotWithShape="1">
          <a:blip r:embed="rId3"/>
          <a:srcRect r="21847" b="28852"/>
          <a:stretch/>
        </p:blipFill>
        <p:spPr>
          <a:xfrm>
            <a:off x="838200" y="667265"/>
            <a:ext cx="10332212" cy="6019631"/>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779389" y="2113339"/>
            <a:ext cx="573686" cy="573686"/>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0350" y="2181738"/>
            <a:ext cx="436889" cy="43688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565" y="2687025"/>
            <a:ext cx="554136" cy="554136"/>
          </a:xfrm>
          <a:prstGeom prst="rect">
            <a:avLst/>
          </a:prstGeom>
        </p:spPr>
      </p:pic>
    </p:spTree>
    <p:extLst>
      <p:ext uri="{BB962C8B-B14F-4D97-AF65-F5344CB8AC3E}">
        <p14:creationId xmlns:p14="http://schemas.microsoft.com/office/powerpoint/2010/main" val="250938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nesota Maps &amp; Facts - World Atla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587" t="3979" r="28035" b="17595"/>
          <a:stretch/>
        </p:blipFill>
        <p:spPr bwMode="auto">
          <a:xfrm>
            <a:off x="323114" y="-105879"/>
            <a:ext cx="5399773" cy="6873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44496" y="365125"/>
            <a:ext cx="4409303" cy="1325563"/>
          </a:xfrm>
        </p:spPr>
        <p:txBody>
          <a:bodyPr/>
          <a:lstStyle/>
          <a:p>
            <a:r>
              <a:rPr lang="en-CA" dirty="0" smtClean="0"/>
              <a:t>Minnesota B3.13 cases in May 2024</a:t>
            </a:r>
            <a:endParaRPr lang="en-CA"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19130" y="4939584"/>
            <a:ext cx="419859" cy="419859"/>
          </a:xfrm>
        </p:spPr>
      </p:pic>
      <p:pic>
        <p:nvPicPr>
          <p:cNvPr id="6"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283804" y="4772284"/>
            <a:ext cx="461092" cy="46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3072" y="4974477"/>
            <a:ext cx="258899" cy="2588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9721" y="5691048"/>
            <a:ext cx="254578" cy="2545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549" y="4560145"/>
            <a:ext cx="258899" cy="25889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822" y="5020065"/>
            <a:ext cx="258899" cy="25889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1414" y="5071466"/>
            <a:ext cx="258899" cy="25889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789" y="5119216"/>
            <a:ext cx="258899" cy="25889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2486" y="5179727"/>
            <a:ext cx="258899" cy="258899"/>
          </a:xfrm>
          <a:prstGeom prst="rect">
            <a:avLst/>
          </a:prstGeom>
        </p:spPr>
      </p:pic>
      <p:sp>
        <p:nvSpPr>
          <p:cNvPr id="7" name="TextBox 6"/>
          <p:cNvSpPr txBox="1"/>
          <p:nvPr/>
        </p:nvSpPr>
        <p:spPr>
          <a:xfrm>
            <a:off x="6718434" y="2618072"/>
            <a:ext cx="5207267" cy="2862322"/>
          </a:xfrm>
          <a:prstGeom prst="rect">
            <a:avLst/>
          </a:prstGeom>
          <a:noFill/>
        </p:spPr>
        <p:txBody>
          <a:bodyPr wrap="square" rtlCol="0">
            <a:spAutoFit/>
          </a:bodyPr>
          <a:lstStyle/>
          <a:p>
            <a:r>
              <a:rPr lang="en-CA" dirty="0" smtClean="0"/>
              <a:t>Uncertain how many of the poultry cases are B3.13</a:t>
            </a:r>
          </a:p>
          <a:p>
            <a:endParaRPr lang="en-CA" dirty="0" smtClean="0"/>
          </a:p>
          <a:p>
            <a:r>
              <a:rPr lang="en-CA" dirty="0" smtClean="0"/>
              <a:t>Goat case is not linked to the dairy case</a:t>
            </a:r>
          </a:p>
          <a:p>
            <a:endParaRPr lang="en-CA" dirty="0"/>
          </a:p>
          <a:p>
            <a:r>
              <a:rPr lang="en-US" i="1" dirty="0" smtClean="0"/>
              <a:t>“The </a:t>
            </a:r>
            <a:r>
              <a:rPr lang="en-US" i="1" dirty="0"/>
              <a:t>Board has also seen a recent rise in poultry cases in the state with eight sites confirmed positive in May. Early investigations from some of those sites reveal birds were infected with the same virus strain detected in cows across the country</a:t>
            </a:r>
            <a:r>
              <a:rPr lang="en-US" i="1" dirty="0" smtClean="0"/>
              <a:t>.”</a:t>
            </a:r>
            <a:endParaRPr lang="en-CA" i="1" dirty="0" smtClean="0"/>
          </a:p>
          <a:p>
            <a:endParaRPr lang="en-CA" dirty="0" smtClean="0"/>
          </a:p>
        </p:txBody>
      </p:sp>
    </p:spTree>
    <p:extLst>
      <p:ext uri="{BB962C8B-B14F-4D97-AF65-F5344CB8AC3E}">
        <p14:creationId xmlns:p14="http://schemas.microsoft.com/office/powerpoint/2010/main" val="2570208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dirty="0" smtClean="0"/>
              <a:t>US Wild Bird Detections May 5 – May 24 2024</a:t>
            </a:r>
            <a:endParaRPr lang="en-CA" dirty="0"/>
          </a:p>
        </p:txBody>
      </p:sp>
      <p:pic>
        <p:nvPicPr>
          <p:cNvPr id="6" name="Content Placeholder 5"/>
          <p:cNvPicPr>
            <a:picLocks noGrp="1" noChangeAspect="1"/>
          </p:cNvPicPr>
          <p:nvPr>
            <p:ph sz="half" idx="1"/>
          </p:nvPr>
        </p:nvPicPr>
        <p:blipFill>
          <a:blip r:embed="rId3"/>
          <a:stretch>
            <a:fillRect/>
          </a:stretch>
        </p:blipFill>
        <p:spPr>
          <a:xfrm>
            <a:off x="722903" y="1628044"/>
            <a:ext cx="5959205" cy="46103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344698" y="2438399"/>
            <a:ext cx="3927460" cy="2308324"/>
          </a:xfrm>
          <a:prstGeom prst="rect">
            <a:avLst/>
          </a:prstGeom>
          <a:noFill/>
        </p:spPr>
        <p:txBody>
          <a:bodyPr wrap="square" rtlCol="0">
            <a:spAutoFit/>
          </a:bodyPr>
          <a:lstStyle/>
          <a:p>
            <a:r>
              <a:rPr lang="en-CA" dirty="0" smtClean="0"/>
              <a:t>Mostly </a:t>
            </a:r>
            <a:r>
              <a:rPr lang="en-CA" dirty="0" err="1" smtClean="0"/>
              <a:t>peri</a:t>
            </a:r>
            <a:r>
              <a:rPr lang="en-CA" dirty="0" smtClean="0"/>
              <a:t>-domestic birds </a:t>
            </a:r>
          </a:p>
          <a:p>
            <a:pPr marL="285750" indent="-285750">
              <a:buFont typeface="Arial" panose="020B0604020202020204" pitchFamily="34" charset="0"/>
              <a:buChar char="•"/>
            </a:pPr>
            <a:r>
              <a:rPr lang="en-CA" dirty="0" smtClean="0"/>
              <a:t>Pigeons</a:t>
            </a:r>
          </a:p>
          <a:p>
            <a:pPr marL="285750" indent="-285750">
              <a:buFont typeface="Arial" panose="020B0604020202020204" pitchFamily="34" charset="0"/>
              <a:buChar char="•"/>
            </a:pPr>
            <a:r>
              <a:rPr lang="en-CA" dirty="0" smtClean="0"/>
              <a:t>House sparrows</a:t>
            </a:r>
          </a:p>
          <a:p>
            <a:pPr marL="285750" indent="-285750">
              <a:buFont typeface="Arial" panose="020B0604020202020204" pitchFamily="34" charset="0"/>
              <a:buChar char="•"/>
            </a:pPr>
            <a:r>
              <a:rPr lang="en-CA" dirty="0" smtClean="0"/>
              <a:t>Grackles</a:t>
            </a:r>
          </a:p>
          <a:p>
            <a:pPr marL="285750" indent="-285750">
              <a:buFont typeface="Arial" panose="020B0604020202020204" pitchFamily="34" charset="0"/>
              <a:buChar char="•"/>
            </a:pPr>
            <a:r>
              <a:rPr lang="en-CA" dirty="0" smtClean="0"/>
              <a:t>Tanager</a:t>
            </a:r>
          </a:p>
          <a:p>
            <a:pPr marL="285750" indent="-285750">
              <a:buFont typeface="Arial" panose="020B0604020202020204" pitchFamily="34" charset="0"/>
              <a:buChar char="•"/>
            </a:pPr>
            <a:endParaRPr lang="en-CA" dirty="0"/>
          </a:p>
          <a:p>
            <a:r>
              <a:rPr lang="en-CA" dirty="0" smtClean="0"/>
              <a:t>Purple dot is a Red Tailed Hawk in Pennsylvania (June 3)</a:t>
            </a:r>
            <a:endParaRPr lang="en-CA" dirty="0"/>
          </a:p>
        </p:txBody>
      </p:sp>
      <p:sp>
        <p:nvSpPr>
          <p:cNvPr id="8" name="Oval 7"/>
          <p:cNvSpPr/>
          <p:nvPr/>
        </p:nvSpPr>
        <p:spPr>
          <a:xfrm>
            <a:off x="5545728" y="3282215"/>
            <a:ext cx="192504" cy="18288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7326782" y="6238412"/>
            <a:ext cx="3945375" cy="369332"/>
          </a:xfrm>
          <a:prstGeom prst="rect">
            <a:avLst/>
          </a:prstGeom>
        </p:spPr>
        <p:txBody>
          <a:bodyPr wrap="none">
            <a:spAutoFit/>
          </a:bodyPr>
          <a:lstStyle/>
          <a:p>
            <a:r>
              <a:rPr lang="en-US" dirty="0">
                <a:hlinkClick r:id="rId4"/>
              </a:rPr>
              <a:t>HPAI Detections in Wild Birds (usda.gov)</a:t>
            </a:r>
            <a:endParaRPr lang="en-CA" dirty="0"/>
          </a:p>
        </p:txBody>
      </p:sp>
    </p:spTree>
    <p:extLst>
      <p:ext uri="{BB962C8B-B14F-4D97-AF65-F5344CB8AC3E}">
        <p14:creationId xmlns:p14="http://schemas.microsoft.com/office/powerpoint/2010/main" val="999002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0962" y="3510287"/>
            <a:ext cx="5558887" cy="3233969"/>
          </a:xfrm>
          <a:prstGeom prst="rect">
            <a:avLst/>
          </a:prstGeom>
        </p:spPr>
      </p:pic>
      <p:sp>
        <p:nvSpPr>
          <p:cNvPr id="6" name="Title 5"/>
          <p:cNvSpPr>
            <a:spLocks noGrp="1"/>
          </p:cNvSpPr>
          <p:nvPr>
            <p:ph type="title"/>
          </p:nvPr>
        </p:nvSpPr>
        <p:spPr>
          <a:xfrm>
            <a:off x="838200" y="-144462"/>
            <a:ext cx="10515600" cy="731603"/>
          </a:xfrm>
        </p:spPr>
        <p:txBody>
          <a:bodyPr/>
          <a:lstStyle/>
          <a:p>
            <a:r>
              <a:rPr lang="en-CA" sz="2800" dirty="0" smtClean="0"/>
              <a:t>Wild Bird Migration</a:t>
            </a:r>
            <a:endParaRPr lang="en-CA" sz="2800" dirty="0"/>
          </a:p>
        </p:txBody>
      </p:sp>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 name="Picture 1"/>
          <p:cNvPicPr>
            <a:picLocks noChangeAspect="1"/>
          </p:cNvPicPr>
          <p:nvPr/>
        </p:nvPicPr>
        <p:blipFill>
          <a:blip r:embed="rId4"/>
          <a:stretch>
            <a:fillRect/>
          </a:stretch>
        </p:blipFill>
        <p:spPr>
          <a:xfrm>
            <a:off x="517525" y="431244"/>
            <a:ext cx="5514182" cy="3503596"/>
          </a:xfrm>
          <a:prstGeom prst="rect">
            <a:avLst/>
          </a:prstGeom>
        </p:spPr>
      </p:pic>
      <p:pic>
        <p:nvPicPr>
          <p:cNvPr id="4" name="Picture 3"/>
          <p:cNvPicPr>
            <a:picLocks noChangeAspect="1"/>
          </p:cNvPicPr>
          <p:nvPr/>
        </p:nvPicPr>
        <p:blipFill>
          <a:blip r:embed="rId5"/>
          <a:stretch>
            <a:fillRect/>
          </a:stretch>
        </p:blipFill>
        <p:spPr>
          <a:xfrm>
            <a:off x="516105" y="3510287"/>
            <a:ext cx="5514182" cy="3200230"/>
          </a:xfrm>
          <a:prstGeom prst="rect">
            <a:avLst/>
          </a:prstGeom>
        </p:spPr>
      </p:pic>
      <p:pic>
        <p:nvPicPr>
          <p:cNvPr id="5" name="Picture 4"/>
          <p:cNvPicPr>
            <a:picLocks noChangeAspect="1"/>
          </p:cNvPicPr>
          <p:nvPr/>
        </p:nvPicPr>
        <p:blipFill>
          <a:blip r:embed="rId6"/>
          <a:stretch>
            <a:fillRect/>
          </a:stretch>
        </p:blipFill>
        <p:spPr>
          <a:xfrm>
            <a:off x="6350962" y="431244"/>
            <a:ext cx="5507676" cy="3183189"/>
          </a:xfrm>
          <a:prstGeom prst="rect">
            <a:avLst/>
          </a:prstGeom>
        </p:spPr>
      </p:pic>
    </p:spTree>
    <p:extLst>
      <p:ext uri="{BB962C8B-B14F-4D97-AF65-F5344CB8AC3E}">
        <p14:creationId xmlns:p14="http://schemas.microsoft.com/office/powerpoint/2010/main" val="202957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7" y="486696"/>
            <a:ext cx="2364658" cy="1325563"/>
          </a:xfrm>
        </p:spPr>
        <p:txBody>
          <a:bodyPr/>
          <a:lstStyle/>
          <a:p>
            <a:r>
              <a:rPr lang="en-CA" sz="3600" dirty="0" smtClean="0"/>
              <a:t>Globally</a:t>
            </a:r>
            <a:endParaRPr lang="en-CA" sz="3600" dirty="0"/>
          </a:p>
        </p:txBody>
      </p:sp>
      <p:sp>
        <p:nvSpPr>
          <p:cNvPr id="3" name="Content Placeholder 2"/>
          <p:cNvSpPr>
            <a:spLocks noGrp="1"/>
          </p:cNvSpPr>
          <p:nvPr>
            <p:ph sz="half" idx="1"/>
          </p:nvPr>
        </p:nvSpPr>
        <p:spPr>
          <a:xfrm>
            <a:off x="574158" y="1578870"/>
            <a:ext cx="5445642" cy="4598093"/>
          </a:xfrm>
        </p:spPr>
        <p:txBody>
          <a:bodyPr/>
          <a:lstStyle/>
          <a:p>
            <a:pPr marL="0" indent="0">
              <a:buNone/>
            </a:pPr>
            <a:r>
              <a:rPr lang="en-CA" dirty="0" smtClean="0"/>
              <a:t>Australia</a:t>
            </a:r>
          </a:p>
          <a:p>
            <a:r>
              <a:rPr lang="en-CA" sz="1800" dirty="0" smtClean="0"/>
              <a:t>H7N3 and H7N9 </a:t>
            </a:r>
            <a:r>
              <a:rPr lang="en-CA" sz="1800" dirty="0" smtClean="0"/>
              <a:t>in domestic birds</a:t>
            </a:r>
            <a:endParaRPr lang="en-CA" sz="1800" dirty="0" smtClean="0"/>
          </a:p>
          <a:p>
            <a:pPr marL="0" indent="0">
              <a:buNone/>
            </a:pPr>
            <a:r>
              <a:rPr lang="en-CA" dirty="0" smtClean="0"/>
              <a:t>Asia</a:t>
            </a:r>
          </a:p>
          <a:p>
            <a:r>
              <a:rPr lang="en-CA" sz="1800" dirty="0"/>
              <a:t>Reassortant of 2.3.4.4b with </a:t>
            </a:r>
            <a:r>
              <a:rPr lang="en-CA" sz="1800" dirty="0" smtClean="0"/>
              <a:t>2.3.2.1c in </a:t>
            </a:r>
            <a:r>
              <a:rPr lang="en-CA" sz="1800" dirty="0" smtClean="0">
                <a:hlinkClick r:id="rId3"/>
              </a:rPr>
              <a:t>Vietnam</a:t>
            </a:r>
            <a:endParaRPr lang="en-CA" sz="1800" dirty="0" smtClean="0"/>
          </a:p>
          <a:p>
            <a:r>
              <a:rPr lang="en-CA" sz="1800" dirty="0" smtClean="0"/>
              <a:t>More cases in </a:t>
            </a:r>
            <a:r>
              <a:rPr lang="en-CA" sz="1800" dirty="0" smtClean="0">
                <a:hlinkClick r:id="rId4"/>
              </a:rPr>
              <a:t>Japan</a:t>
            </a:r>
            <a:r>
              <a:rPr lang="en-CA" sz="1800" dirty="0" smtClean="0"/>
              <a:t>, </a:t>
            </a:r>
            <a:r>
              <a:rPr lang="en-CA" sz="1800" dirty="0" smtClean="0">
                <a:hlinkClick r:id="rId5"/>
              </a:rPr>
              <a:t>Taiwan</a:t>
            </a:r>
            <a:r>
              <a:rPr lang="en-CA" sz="1800" dirty="0" smtClean="0"/>
              <a:t>, </a:t>
            </a:r>
            <a:r>
              <a:rPr lang="en-CA" sz="1800" dirty="0" smtClean="0">
                <a:hlinkClick r:id="rId6"/>
              </a:rPr>
              <a:t>India </a:t>
            </a:r>
            <a:r>
              <a:rPr lang="en-CA" sz="1800" dirty="0" smtClean="0"/>
              <a:t>and Iraq</a:t>
            </a:r>
            <a:endParaRPr lang="en-CA" dirty="0" smtClean="0"/>
          </a:p>
          <a:p>
            <a:pPr marL="0" indent="0">
              <a:buNone/>
            </a:pPr>
            <a:r>
              <a:rPr lang="en-CA" dirty="0" smtClean="0"/>
              <a:t>Antarctica </a:t>
            </a:r>
          </a:p>
          <a:p>
            <a:r>
              <a:rPr lang="en-US" sz="2000" dirty="0" smtClean="0">
                <a:hlinkClick r:id="rId7"/>
              </a:rPr>
              <a:t>Scientists </a:t>
            </a:r>
            <a:r>
              <a:rPr lang="en-US" sz="2000" dirty="0">
                <a:hlinkClick r:id="rId7"/>
              </a:rPr>
              <a:t>investigate thousands of dead Antarctic penguins for bird flu | Reuters</a:t>
            </a:r>
            <a:endParaRPr lang="en-CA" sz="2000" dirty="0" smtClean="0"/>
          </a:p>
          <a:p>
            <a:pPr marL="0" indent="0">
              <a:buNone/>
            </a:pPr>
            <a:r>
              <a:rPr lang="en-CA" dirty="0" smtClean="0"/>
              <a:t>South America</a:t>
            </a:r>
          </a:p>
          <a:p>
            <a:r>
              <a:rPr lang="en-CA" sz="2000" dirty="0" smtClean="0">
                <a:hlinkClick r:id="rId8"/>
              </a:rPr>
              <a:t>Brazil</a:t>
            </a:r>
            <a:endParaRPr lang="en-CA" sz="2000" dirty="0" smtClean="0"/>
          </a:p>
        </p:txBody>
      </p:sp>
      <p:sp>
        <p:nvSpPr>
          <p:cNvPr id="4" name="Content Placeholder 3"/>
          <p:cNvSpPr>
            <a:spLocks noGrp="1"/>
          </p:cNvSpPr>
          <p:nvPr>
            <p:ph sz="half" idx="2"/>
          </p:nvPr>
        </p:nvSpPr>
        <p:spPr>
          <a:xfrm>
            <a:off x="6019801" y="1578870"/>
            <a:ext cx="5621592" cy="4598093"/>
          </a:xfrm>
        </p:spPr>
        <p:txBody>
          <a:bodyPr/>
          <a:lstStyle/>
          <a:p>
            <a:r>
              <a:rPr lang="en-CA" dirty="0" smtClean="0"/>
              <a:t>UK has declared freedom from HPAI</a:t>
            </a:r>
          </a:p>
          <a:p>
            <a:r>
              <a:rPr lang="en-CA" dirty="0" smtClean="0"/>
              <a:t>Since our last meeting only 4 countries in Europe have reported domestic cases</a:t>
            </a:r>
          </a:p>
          <a:p>
            <a:pPr lvl="1"/>
            <a:r>
              <a:rPr lang="en-CA" dirty="0" smtClean="0"/>
              <a:t>Hungary (8)</a:t>
            </a:r>
          </a:p>
          <a:p>
            <a:pPr lvl="1"/>
            <a:r>
              <a:rPr lang="en-CA" dirty="0" smtClean="0"/>
              <a:t>Bulgaria (8)</a:t>
            </a:r>
          </a:p>
          <a:p>
            <a:pPr lvl="1"/>
            <a:r>
              <a:rPr lang="en-CA" dirty="0"/>
              <a:t>Poland (2)</a:t>
            </a:r>
          </a:p>
          <a:p>
            <a:pPr lvl="1"/>
            <a:r>
              <a:rPr lang="en-CA" dirty="0" smtClean="0"/>
              <a:t>Sweden (1)</a:t>
            </a:r>
          </a:p>
          <a:p>
            <a:pPr marL="457200" lvl="1" indent="0">
              <a:buNone/>
            </a:pPr>
            <a:endParaRPr lang="en-CA" dirty="0" smtClean="0"/>
          </a:p>
          <a:p>
            <a:r>
              <a:rPr lang="en-CA" dirty="0" smtClean="0"/>
              <a:t>16 European Countries have reported wild bird detections</a:t>
            </a:r>
          </a:p>
        </p:txBody>
      </p:sp>
      <p:sp>
        <p:nvSpPr>
          <p:cNvPr id="7" name="Title 1"/>
          <p:cNvSpPr txBox="1">
            <a:spLocks/>
          </p:cNvSpPr>
          <p:nvPr/>
        </p:nvSpPr>
        <p:spPr bwMode="auto">
          <a:xfrm>
            <a:off x="6172200" y="48669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smtClean="0"/>
              <a:t>Europe</a:t>
            </a:r>
            <a:endParaRPr lang="en-CA" sz="3600" dirty="0"/>
          </a:p>
        </p:txBody>
      </p:sp>
    </p:spTree>
    <p:extLst>
      <p:ext uri="{BB962C8B-B14F-4D97-AF65-F5344CB8AC3E}">
        <p14:creationId xmlns:p14="http://schemas.microsoft.com/office/powerpoint/2010/main" val="11257733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22263</TotalTime>
  <Words>1579</Words>
  <Application>Microsoft Office PowerPoint</Application>
  <PresentationFormat>Widescreen</PresentationFormat>
  <Paragraphs>176</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2_Office Theme</vt:lpstr>
      <vt:lpstr>Community for Emerging and Zoonotic Diseases Identifying emerging risks through collective intelligence</vt:lpstr>
      <vt:lpstr>HPAI in Domestic Birds in Canada</vt:lpstr>
      <vt:lpstr>Wildlife H5N1 Avian Influenza</vt:lpstr>
      <vt:lpstr>United States – HPAI Domestic Bird Detections Last 30 days</vt:lpstr>
      <vt:lpstr>Iowa Poultry B3.13 cases Highly Pathogenic Avian Influenza Detected in an O’Brien County Dairy Herd | Iowa Department of Agriculture and Land Stewardship (iowaagriculture.gov)</vt:lpstr>
      <vt:lpstr>Minnesota B3.13 cases in May 2024</vt:lpstr>
      <vt:lpstr>US Wild Bird Detections May 5 – May 24 2024</vt:lpstr>
      <vt:lpstr>Wild Bird Migration</vt:lpstr>
      <vt:lpstr>Globally</vt:lpstr>
      <vt:lpstr>HPAI Additional Info</vt:lpstr>
      <vt:lpstr> Human Cases of Avian Influenza</vt:lpstr>
      <vt:lpstr>Psittacosis – European region (who.int)</vt:lpstr>
      <vt:lpstr>Psittacosis in Europe</vt:lpstr>
      <vt:lpstr>Psittacosis in Argentina </vt:lpstr>
      <vt:lpstr>Results from CFIA’s Immediately Notifiable Diseases Reporting by Labs</vt:lpstr>
      <vt:lpstr>Avian Metapneumovirus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490</cp:revision>
  <dcterms:created xsi:type="dcterms:W3CDTF">2020-02-07T23:34:08Z</dcterms:created>
  <dcterms:modified xsi:type="dcterms:W3CDTF">2024-06-07T17:43:29Z</dcterms:modified>
</cp:coreProperties>
</file>