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345" r:id="rId2"/>
  </p:sldMasterIdLst>
  <p:notesMasterIdLst>
    <p:notesMasterId r:id="rId29"/>
  </p:notesMasterIdLst>
  <p:sldIdLst>
    <p:sldId id="256" r:id="rId3"/>
    <p:sldId id="389" r:id="rId4"/>
    <p:sldId id="411" r:id="rId5"/>
    <p:sldId id="412" r:id="rId6"/>
    <p:sldId id="427" r:id="rId7"/>
    <p:sldId id="265" r:id="rId8"/>
    <p:sldId id="375" r:id="rId9"/>
    <p:sldId id="259" r:id="rId10"/>
    <p:sldId id="267" r:id="rId11"/>
    <p:sldId id="376" r:id="rId12"/>
    <p:sldId id="377" r:id="rId13"/>
    <p:sldId id="372" r:id="rId14"/>
    <p:sldId id="368" r:id="rId15"/>
    <p:sldId id="380" r:id="rId16"/>
    <p:sldId id="425" r:id="rId17"/>
    <p:sldId id="352" r:id="rId18"/>
    <p:sldId id="379" r:id="rId19"/>
    <p:sldId id="407" r:id="rId20"/>
    <p:sldId id="404" r:id="rId21"/>
    <p:sldId id="429" r:id="rId22"/>
    <p:sldId id="423" r:id="rId23"/>
    <p:sldId id="418" r:id="rId24"/>
    <p:sldId id="428" r:id="rId25"/>
    <p:sldId id="410" r:id="rId26"/>
    <p:sldId id="431" r:id="rId27"/>
    <p:sldId id="415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rn, Andrea" initials="" lastIdx="8" clrIdx="0"/>
  <p:cmAuthor id="2" name="Zana Dukadzina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88" autoAdjust="0"/>
    <p:restoredTop sz="85499" autoAdjust="0"/>
  </p:normalViewPr>
  <p:slideViewPr>
    <p:cSldViewPr snapToGrid="0">
      <p:cViewPr varScale="1">
        <p:scale>
          <a:sx n="64" d="100"/>
          <a:sy n="64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cicotm\AppData\Roaming\OpenText\DM\Temp\CFIA_ACIA-%2319286992-v1-HPAI_Domestic_birds_US_2022-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cicotm\AppData\Roaming\OpenText\DM\Temp\CFIA_ACIA-%2316857398-v97I-OIE_Milestone_Reporting_-_Control_Measures__Timeline_and_Lab_compil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[CFIA_ACIA-#22618458-v1-AHRI_HPAI_Insights_2025.XLSX]Sheet1!PivotTable1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b="1" dirty="0"/>
              <a:t>Proportion of Bird</a:t>
            </a:r>
            <a:r>
              <a:rPr lang="en-CA" b="1" baseline="0" dirty="0"/>
              <a:t> Type</a:t>
            </a:r>
            <a:endParaRPr lang="en-CA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B6-4CC2-9855-CC1BEE4D620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B6-4CC2-9855-CC1BEE4D620A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B6-4CC2-9855-CC1BEE4D62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B6-4CC2-9855-CC1BEE4D620A}"/>
              </c:ext>
            </c:extLst>
          </c:dPt>
          <c:cat>
            <c:strRef>
              <c:f>Sheet1!$A$4:$A$8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4"/>
                <c:pt idx="0">
                  <c:v>1032</c:v>
                </c:pt>
                <c:pt idx="1">
                  <c:v>520</c:v>
                </c:pt>
                <c:pt idx="2">
                  <c:v>419</c:v>
                </c:pt>
                <c:pt idx="3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B6-4CC2-9855-CC1BEE4D6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[CFIA_ACIA-#22618458-v1-AHRI_HPAI_Insights_2025.XLSX]Bird type by year!PivotTable2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'Bird type by year'!$B$5:$B$6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'Bird type by year'!$A$7:$A$11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'Bird type by year'!$B$7:$B$11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6-4E8B-9CE5-204CDF047B17}"/>
            </c:ext>
          </c:extLst>
        </c:ser>
        <c:ser>
          <c:idx val="1"/>
          <c:order val="1"/>
          <c:tx>
            <c:strRef>
              <c:f>'Bird type by year'!$C$5:$C$6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'Bird type by year'!$A$7:$A$11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'Bird type by year'!$C$7:$C$11</c:f>
              <c:numCache>
                <c:formatCode>General</c:formatCode>
                <c:ptCount val="4"/>
                <c:pt idx="0">
                  <c:v>651</c:v>
                </c:pt>
                <c:pt idx="1">
                  <c:v>386</c:v>
                </c:pt>
                <c:pt idx="2">
                  <c:v>324</c:v>
                </c:pt>
                <c:pt idx="3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36-4E8B-9CE5-204CDF047B17}"/>
            </c:ext>
          </c:extLst>
        </c:ser>
        <c:ser>
          <c:idx val="2"/>
          <c:order val="2"/>
          <c:tx>
            <c:strRef>
              <c:f>'Bird type by year'!$D$5:$D$6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'Bird type by year'!$A$7:$A$11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'Bird type by year'!$D$7:$D$11</c:f>
              <c:numCache>
                <c:formatCode>General</c:formatCode>
                <c:ptCount val="4"/>
                <c:pt idx="0">
                  <c:v>264</c:v>
                </c:pt>
                <c:pt idx="1">
                  <c:v>89</c:v>
                </c:pt>
                <c:pt idx="2">
                  <c:v>55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36-4E8B-9CE5-204CDF047B17}"/>
            </c:ext>
          </c:extLst>
        </c:ser>
        <c:ser>
          <c:idx val="3"/>
          <c:order val="3"/>
          <c:tx>
            <c:strRef>
              <c:f>'Bird type by year'!$E$5:$E$6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'Bird type by year'!$A$7:$A$11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'Bird type by year'!$E$7:$E$11</c:f>
              <c:numCache>
                <c:formatCode>General</c:formatCode>
                <c:ptCount val="4"/>
                <c:pt idx="0">
                  <c:v>115</c:v>
                </c:pt>
                <c:pt idx="1">
                  <c:v>43</c:v>
                </c:pt>
                <c:pt idx="2">
                  <c:v>36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36-4E8B-9CE5-204CDF047B17}"/>
            </c:ext>
          </c:extLst>
        </c:ser>
        <c:ser>
          <c:idx val="4"/>
          <c:order val="4"/>
          <c:tx>
            <c:strRef>
              <c:f>'Bird type by year'!$F$5:$F$6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strRef>
              <c:f>'Bird type by year'!$A$7:$A$11</c:f>
              <c:strCache>
                <c:ptCount val="4"/>
                <c:pt idx="0">
                  <c:v>Waterfowl</c:v>
                </c:pt>
                <c:pt idx="1">
                  <c:v>Raptor</c:v>
                </c:pt>
                <c:pt idx="2">
                  <c:v>Seabird</c:v>
                </c:pt>
                <c:pt idx="3">
                  <c:v>Corvid</c:v>
                </c:pt>
              </c:strCache>
            </c:strRef>
          </c:cat>
          <c:val>
            <c:numRef>
              <c:f>'Bird type by year'!$F$7:$F$11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36-4E8B-9CE5-204CDF047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865248"/>
        <c:axId val="1355856128"/>
      </c:barChart>
      <c:catAx>
        <c:axId val="13558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856128"/>
        <c:crosses val="autoZero"/>
        <c:auto val="1"/>
        <c:lblAlgn val="ctr"/>
        <c:lblOffset val="100"/>
        <c:noMultiLvlLbl val="0"/>
      </c:catAx>
      <c:valAx>
        <c:axId val="135585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86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[Book2]Sheet2!PivotTable4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Sheet2!$B$3:$B$4</c:f>
              <c:strCache>
                <c:ptCount val="1"/>
                <c:pt idx="0">
                  <c:v>Non-Poultry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Sheet2!$A$5:$A$46</c:f>
              <c:multiLvlStrCache>
                <c:ptCount val="37"/>
                <c:lvl>
                  <c:pt idx="0">
                    <c:v>Feb</c:v>
                  </c:pt>
                  <c:pt idx="1">
                    <c:v>Mar</c:v>
                  </c:pt>
                  <c:pt idx="2">
                    <c:v>Apr</c:v>
                  </c:pt>
                  <c:pt idx="3">
                    <c:v>May</c:v>
                  </c:pt>
                  <c:pt idx="4">
                    <c:v>Jun</c:v>
                  </c:pt>
                  <c:pt idx="5">
                    <c:v>Jul</c:v>
                  </c:pt>
                  <c:pt idx="6">
                    <c:v>Aug</c:v>
                  </c:pt>
                  <c:pt idx="7">
                    <c:v>Sep</c:v>
                  </c:pt>
                  <c:pt idx="8">
                    <c:v>Oct</c:v>
                  </c:pt>
                  <c:pt idx="9">
                    <c:v>Nov</c:v>
                  </c:pt>
                  <c:pt idx="10">
                    <c:v>Dec</c:v>
                  </c:pt>
                  <c:pt idx="11">
                    <c:v>Jan</c:v>
                  </c:pt>
                  <c:pt idx="12">
                    <c:v>Feb</c:v>
                  </c:pt>
                  <c:pt idx="13">
                    <c:v>Mar</c:v>
                  </c:pt>
                  <c:pt idx="14">
                    <c:v>Apr</c:v>
                  </c:pt>
                  <c:pt idx="15">
                    <c:v>May</c:v>
                  </c:pt>
                  <c:pt idx="16">
                    <c:v>Jul</c:v>
                  </c:pt>
                  <c:pt idx="17">
                    <c:v>Aug</c:v>
                  </c:pt>
                  <c:pt idx="18">
                    <c:v>Sep</c:v>
                  </c:pt>
                  <c:pt idx="19">
                    <c:v>Oct</c:v>
                  </c:pt>
                  <c:pt idx="20">
                    <c:v>Nov</c:v>
                  </c:pt>
                  <c:pt idx="21">
                    <c:v>Dec</c:v>
                  </c:pt>
                  <c:pt idx="22">
                    <c:v>Jan</c:v>
                  </c:pt>
                  <c:pt idx="23">
                    <c:v>Feb</c:v>
                  </c:pt>
                  <c:pt idx="24">
                    <c:v>Mar</c:v>
                  </c:pt>
                  <c:pt idx="25">
                    <c:v>Apr</c:v>
                  </c:pt>
                  <c:pt idx="26">
                    <c:v>May</c:v>
                  </c:pt>
                  <c:pt idx="27">
                    <c:v>Jun</c:v>
                  </c:pt>
                  <c:pt idx="28">
                    <c:v>Jul</c:v>
                  </c:pt>
                  <c:pt idx="29">
                    <c:v>Aug</c:v>
                  </c:pt>
                  <c:pt idx="30">
                    <c:v>Sep</c:v>
                  </c:pt>
                  <c:pt idx="31">
                    <c:v>Oct</c:v>
                  </c:pt>
                  <c:pt idx="32">
                    <c:v>Nov</c:v>
                  </c:pt>
                  <c:pt idx="33">
                    <c:v>Dec</c:v>
                  </c:pt>
                  <c:pt idx="34">
                    <c:v>Jan</c:v>
                  </c:pt>
                  <c:pt idx="35">
                    <c:v>Feb</c:v>
                  </c:pt>
                  <c:pt idx="36">
                    <c:v>Mar</c:v>
                  </c:pt>
                </c:lvl>
                <c:lvl>
                  <c:pt idx="0">
                    <c:v>2022</c:v>
                  </c:pt>
                  <c:pt idx="11">
                    <c:v>2023</c:v>
                  </c:pt>
                  <c:pt idx="22">
                    <c:v>2024</c:v>
                  </c:pt>
                  <c:pt idx="34">
                    <c:v>2025</c:v>
                  </c:pt>
                </c:lvl>
              </c:multiLvlStrCache>
            </c:multiLvlStrRef>
          </c:cat>
          <c:val>
            <c:numRef>
              <c:f>Sheet2!$B$5:$B$46</c:f>
              <c:numCache>
                <c:formatCode>General</c:formatCode>
                <c:ptCount val="37"/>
                <c:pt idx="0">
                  <c:v>7</c:v>
                </c:pt>
                <c:pt idx="1">
                  <c:v>29</c:v>
                </c:pt>
                <c:pt idx="2">
                  <c:v>45</c:v>
                </c:pt>
                <c:pt idx="3">
                  <c:v>56</c:v>
                </c:pt>
                <c:pt idx="4">
                  <c:v>16</c:v>
                </c:pt>
                <c:pt idx="5">
                  <c:v>11</c:v>
                </c:pt>
                <c:pt idx="6">
                  <c:v>12</c:v>
                </c:pt>
                <c:pt idx="7">
                  <c:v>29</c:v>
                </c:pt>
                <c:pt idx="8">
                  <c:v>54</c:v>
                </c:pt>
                <c:pt idx="9">
                  <c:v>33</c:v>
                </c:pt>
                <c:pt idx="10">
                  <c:v>32</c:v>
                </c:pt>
                <c:pt idx="11">
                  <c:v>19</c:v>
                </c:pt>
                <c:pt idx="12">
                  <c:v>13</c:v>
                </c:pt>
                <c:pt idx="13">
                  <c:v>14</c:v>
                </c:pt>
                <c:pt idx="14">
                  <c:v>9</c:v>
                </c:pt>
                <c:pt idx="15">
                  <c:v>4</c:v>
                </c:pt>
                <c:pt idx="19">
                  <c:v>16</c:v>
                </c:pt>
                <c:pt idx="20">
                  <c:v>31</c:v>
                </c:pt>
                <c:pt idx="21">
                  <c:v>25</c:v>
                </c:pt>
                <c:pt idx="22">
                  <c:v>12</c:v>
                </c:pt>
                <c:pt idx="23">
                  <c:v>13</c:v>
                </c:pt>
                <c:pt idx="24">
                  <c:v>6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2</c:v>
                </c:pt>
                <c:pt idx="31">
                  <c:v>5</c:v>
                </c:pt>
                <c:pt idx="32">
                  <c:v>24</c:v>
                </c:pt>
                <c:pt idx="33">
                  <c:v>42</c:v>
                </c:pt>
                <c:pt idx="34">
                  <c:v>39</c:v>
                </c:pt>
                <c:pt idx="35">
                  <c:v>38</c:v>
                </c:pt>
                <c:pt idx="3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5-4C82-939D-F4A3E011F784}"/>
            </c:ext>
          </c:extLst>
        </c:ser>
        <c:ser>
          <c:idx val="1"/>
          <c:order val="1"/>
          <c:tx>
            <c:strRef>
              <c:f>Sheet2!$C$3:$C$4</c:f>
              <c:strCache>
                <c:ptCount val="1"/>
                <c:pt idx="0">
                  <c:v>Poultry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multiLvlStrRef>
              <c:f>Sheet2!$A$5:$A$46</c:f>
              <c:multiLvlStrCache>
                <c:ptCount val="37"/>
                <c:lvl>
                  <c:pt idx="0">
                    <c:v>Feb</c:v>
                  </c:pt>
                  <c:pt idx="1">
                    <c:v>Mar</c:v>
                  </c:pt>
                  <c:pt idx="2">
                    <c:v>Apr</c:v>
                  </c:pt>
                  <c:pt idx="3">
                    <c:v>May</c:v>
                  </c:pt>
                  <c:pt idx="4">
                    <c:v>Jun</c:v>
                  </c:pt>
                  <c:pt idx="5">
                    <c:v>Jul</c:v>
                  </c:pt>
                  <c:pt idx="6">
                    <c:v>Aug</c:v>
                  </c:pt>
                  <c:pt idx="7">
                    <c:v>Sep</c:v>
                  </c:pt>
                  <c:pt idx="8">
                    <c:v>Oct</c:v>
                  </c:pt>
                  <c:pt idx="9">
                    <c:v>Nov</c:v>
                  </c:pt>
                  <c:pt idx="10">
                    <c:v>Dec</c:v>
                  </c:pt>
                  <c:pt idx="11">
                    <c:v>Jan</c:v>
                  </c:pt>
                  <c:pt idx="12">
                    <c:v>Feb</c:v>
                  </c:pt>
                  <c:pt idx="13">
                    <c:v>Mar</c:v>
                  </c:pt>
                  <c:pt idx="14">
                    <c:v>Apr</c:v>
                  </c:pt>
                  <c:pt idx="15">
                    <c:v>May</c:v>
                  </c:pt>
                  <c:pt idx="16">
                    <c:v>Jul</c:v>
                  </c:pt>
                  <c:pt idx="17">
                    <c:v>Aug</c:v>
                  </c:pt>
                  <c:pt idx="18">
                    <c:v>Sep</c:v>
                  </c:pt>
                  <c:pt idx="19">
                    <c:v>Oct</c:v>
                  </c:pt>
                  <c:pt idx="20">
                    <c:v>Nov</c:v>
                  </c:pt>
                  <c:pt idx="21">
                    <c:v>Dec</c:v>
                  </c:pt>
                  <c:pt idx="22">
                    <c:v>Jan</c:v>
                  </c:pt>
                  <c:pt idx="23">
                    <c:v>Feb</c:v>
                  </c:pt>
                  <c:pt idx="24">
                    <c:v>Mar</c:v>
                  </c:pt>
                  <c:pt idx="25">
                    <c:v>Apr</c:v>
                  </c:pt>
                  <c:pt idx="26">
                    <c:v>May</c:v>
                  </c:pt>
                  <c:pt idx="27">
                    <c:v>Jun</c:v>
                  </c:pt>
                  <c:pt idx="28">
                    <c:v>Jul</c:v>
                  </c:pt>
                  <c:pt idx="29">
                    <c:v>Aug</c:v>
                  </c:pt>
                  <c:pt idx="30">
                    <c:v>Sep</c:v>
                  </c:pt>
                  <c:pt idx="31">
                    <c:v>Oct</c:v>
                  </c:pt>
                  <c:pt idx="32">
                    <c:v>Nov</c:v>
                  </c:pt>
                  <c:pt idx="33">
                    <c:v>Dec</c:v>
                  </c:pt>
                  <c:pt idx="34">
                    <c:v>Jan</c:v>
                  </c:pt>
                  <c:pt idx="35">
                    <c:v>Feb</c:v>
                  </c:pt>
                  <c:pt idx="36">
                    <c:v>Mar</c:v>
                  </c:pt>
                </c:lvl>
                <c:lvl>
                  <c:pt idx="0">
                    <c:v>2022</c:v>
                  </c:pt>
                  <c:pt idx="11">
                    <c:v>2023</c:v>
                  </c:pt>
                  <c:pt idx="22">
                    <c:v>2024</c:v>
                  </c:pt>
                  <c:pt idx="34">
                    <c:v>2025</c:v>
                  </c:pt>
                </c:lvl>
              </c:multiLvlStrCache>
            </c:multiLvlStrRef>
          </c:cat>
          <c:val>
            <c:numRef>
              <c:f>Sheet2!$C$5:$C$46</c:f>
              <c:numCache>
                <c:formatCode>General</c:formatCode>
                <c:ptCount val="37"/>
                <c:pt idx="0">
                  <c:v>8</c:v>
                </c:pt>
                <c:pt idx="1">
                  <c:v>58</c:v>
                </c:pt>
                <c:pt idx="2">
                  <c:v>121</c:v>
                </c:pt>
                <c:pt idx="3">
                  <c:v>33</c:v>
                </c:pt>
                <c:pt idx="4">
                  <c:v>6</c:v>
                </c:pt>
                <c:pt idx="5">
                  <c:v>9</c:v>
                </c:pt>
                <c:pt idx="6">
                  <c:v>9</c:v>
                </c:pt>
                <c:pt idx="7">
                  <c:v>41</c:v>
                </c:pt>
                <c:pt idx="8">
                  <c:v>39</c:v>
                </c:pt>
                <c:pt idx="9">
                  <c:v>40</c:v>
                </c:pt>
                <c:pt idx="10">
                  <c:v>30</c:v>
                </c:pt>
                <c:pt idx="11">
                  <c:v>9</c:v>
                </c:pt>
                <c:pt idx="12">
                  <c:v>18</c:v>
                </c:pt>
                <c:pt idx="13">
                  <c:v>26</c:v>
                </c:pt>
                <c:pt idx="14">
                  <c:v>6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28</c:v>
                </c:pt>
                <c:pt idx="20">
                  <c:v>67</c:v>
                </c:pt>
                <c:pt idx="21">
                  <c:v>53</c:v>
                </c:pt>
                <c:pt idx="22">
                  <c:v>14</c:v>
                </c:pt>
                <c:pt idx="23">
                  <c:v>9</c:v>
                </c:pt>
                <c:pt idx="24">
                  <c:v>2</c:v>
                </c:pt>
                <c:pt idx="25">
                  <c:v>13</c:v>
                </c:pt>
                <c:pt idx="26">
                  <c:v>13</c:v>
                </c:pt>
                <c:pt idx="27">
                  <c:v>8</c:v>
                </c:pt>
                <c:pt idx="28">
                  <c:v>9</c:v>
                </c:pt>
                <c:pt idx="29">
                  <c:v>2</c:v>
                </c:pt>
                <c:pt idx="30">
                  <c:v>3</c:v>
                </c:pt>
                <c:pt idx="31">
                  <c:v>11</c:v>
                </c:pt>
                <c:pt idx="32">
                  <c:v>38</c:v>
                </c:pt>
                <c:pt idx="33">
                  <c:v>80</c:v>
                </c:pt>
                <c:pt idx="34">
                  <c:v>94</c:v>
                </c:pt>
                <c:pt idx="35">
                  <c:v>74</c:v>
                </c:pt>
                <c:pt idx="3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5-4C82-939D-F4A3E011F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8254656"/>
        <c:axId val="798248416"/>
      </c:barChart>
      <c:catAx>
        <c:axId val="79825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248416"/>
        <c:crosses val="autoZero"/>
        <c:auto val="1"/>
        <c:lblAlgn val="ctr"/>
        <c:lblOffset val="100"/>
        <c:noMultiLvlLbl val="0"/>
      </c:catAx>
      <c:valAx>
        <c:axId val="7982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25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[CFIA_ACIA-#19286992-v1-HPAI_Domestic_birds_US_2022-2025.XLSX]EN!Tableau croisé dynamique1</c:name>
    <c:fmtId val="2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Number of HPAI Infected Premises in USA by type of farms and year (n=1674)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0683722649255427E-2"/>
          <c:y val="0.13018546340400386"/>
          <c:w val="0.89754911401256854"/>
          <c:h val="0.78780529802272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EN!$B$83:$B$84</c:f>
              <c:strCache>
                <c:ptCount val="1"/>
                <c:pt idx="0">
                  <c:v>Non-Poultry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EN!$A$85:$A$89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EN!$B$85:$B$89</c:f>
              <c:numCache>
                <c:formatCode>General</c:formatCode>
                <c:ptCount val="4"/>
                <c:pt idx="0">
                  <c:v>321</c:v>
                </c:pt>
                <c:pt idx="1">
                  <c:v>130</c:v>
                </c:pt>
                <c:pt idx="2">
                  <c:v>114</c:v>
                </c:pt>
                <c:pt idx="3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1C-4490-9651-55E838F3F645}"/>
            </c:ext>
          </c:extLst>
        </c:ser>
        <c:ser>
          <c:idx val="1"/>
          <c:order val="1"/>
          <c:tx>
            <c:strRef>
              <c:f>EN!$C$83:$C$84</c:f>
              <c:strCache>
                <c:ptCount val="1"/>
                <c:pt idx="0">
                  <c:v>Poultry - Backyard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EN!$A$85:$A$89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EN!$C$85:$C$89</c:f>
              <c:numCache>
                <c:formatCode>General</c:formatCode>
                <c:ptCount val="4"/>
                <c:pt idx="0">
                  <c:v>88</c:v>
                </c:pt>
                <c:pt idx="1">
                  <c:v>65</c:v>
                </c:pt>
                <c:pt idx="2">
                  <c:v>28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1C-4490-9651-55E838F3F645}"/>
            </c:ext>
          </c:extLst>
        </c:ser>
        <c:ser>
          <c:idx val="2"/>
          <c:order val="2"/>
          <c:tx>
            <c:strRef>
              <c:f>EN!$D$83:$D$84</c:f>
              <c:strCache>
                <c:ptCount val="1"/>
                <c:pt idx="0">
                  <c:v>Poultry - Commercial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EN!$A$85:$A$89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EN!$D$85:$D$89</c:f>
              <c:numCache>
                <c:formatCode>General</c:formatCode>
                <c:ptCount val="4"/>
                <c:pt idx="0">
                  <c:v>309</c:v>
                </c:pt>
                <c:pt idx="1">
                  <c:v>147</c:v>
                </c:pt>
                <c:pt idx="2">
                  <c:v>173</c:v>
                </c:pt>
                <c:pt idx="3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1C-4490-9651-55E838F3F6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88645583"/>
        <c:axId val="1188645103"/>
      </c:barChart>
      <c:catAx>
        <c:axId val="118864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645103"/>
        <c:crosses val="autoZero"/>
        <c:auto val="1"/>
        <c:lblAlgn val="ctr"/>
        <c:lblOffset val="100"/>
        <c:noMultiLvlLbl val="0"/>
      </c:catAx>
      <c:valAx>
        <c:axId val="1188645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645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[CFIA_ACIA-#16857398-v97I-OIE_Milestone_Reporting_-_Control_Measures__Timeline_and_Lab_compilation.XLSX]Graphs!Tableau croisé dynamique3</c:name>
    <c:fmtId val="3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Number of HPAI Infected Premises in Canada by type of farms and year (n=525)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1473396130346231E-2"/>
          <c:y val="0.13206130578409198"/>
          <c:w val="0.89251400705887551"/>
          <c:h val="0.79442456335277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Graphs!$B$67:$B$68</c:f>
              <c:strCache>
                <c:ptCount val="1"/>
                <c:pt idx="0">
                  <c:v>Autre que volaille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Graphs!$A$69:$A$73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Graphs!$B$69:$B$73</c:f>
              <c:numCache>
                <c:formatCode>General</c:formatCode>
                <c:ptCount val="4"/>
                <c:pt idx="0">
                  <c:v>46</c:v>
                </c:pt>
                <c:pt idx="1">
                  <c:v>17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7E-4045-8EC4-4AB3F2C7CC47}"/>
            </c:ext>
          </c:extLst>
        </c:ser>
        <c:ser>
          <c:idx val="1"/>
          <c:order val="1"/>
          <c:tx>
            <c:strRef>
              <c:f>Graphs!$C$67:$C$68</c:f>
              <c:strCache>
                <c:ptCount val="1"/>
                <c:pt idx="0">
                  <c:v>Volaille non-commerciale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Graphs!$A$69:$A$73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Graphs!$C$69:$C$73</c:f>
              <c:numCache>
                <c:formatCode>General</c:formatCode>
                <c:ptCount val="4"/>
                <c:pt idx="0">
                  <c:v>46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7E-4045-8EC4-4AB3F2C7CC47}"/>
            </c:ext>
          </c:extLst>
        </c:ser>
        <c:ser>
          <c:idx val="2"/>
          <c:order val="2"/>
          <c:tx>
            <c:strRef>
              <c:f>Graphs!$D$67:$D$68</c:f>
              <c:strCache>
                <c:ptCount val="1"/>
                <c:pt idx="0">
                  <c:v>Volaille commerciale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Graphs!$A$69:$A$73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Graphs!$D$69:$D$73</c:f>
              <c:numCache>
                <c:formatCode>General</c:formatCode>
                <c:ptCount val="4"/>
                <c:pt idx="0">
                  <c:v>189</c:v>
                </c:pt>
                <c:pt idx="1">
                  <c:v>104</c:v>
                </c:pt>
                <c:pt idx="2">
                  <c:v>83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7E-4045-8EC4-4AB3F2C7CC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8010927"/>
        <c:axId val="208020527"/>
      </c:barChart>
      <c:catAx>
        <c:axId val="208010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20527"/>
        <c:crosses val="autoZero"/>
        <c:auto val="1"/>
        <c:lblAlgn val="ctr"/>
        <c:lblOffset val="100"/>
        <c:noMultiLvlLbl val="0"/>
      </c:catAx>
      <c:valAx>
        <c:axId val="208020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1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7F6BD8-1A18-4180-A3DF-28807FE1821A}" type="datetimeFigureOut">
              <a:rPr lang="en-US"/>
              <a:pPr>
                <a:defRPr/>
              </a:pPr>
              <a:t>2025-04-11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F894DF-86D1-411C-9BC2-D3E9C3EA9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49813-F59C-4C61-9890-20F019F245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18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Initially</a:t>
            </a:r>
            <a:r>
              <a:rPr lang="fr-CA" dirty="0"/>
              <a:t>, </a:t>
            </a:r>
            <a:r>
              <a:rPr lang="fr-CA" dirty="0" err="1"/>
              <a:t>same</a:t>
            </a:r>
            <a:r>
              <a:rPr lang="fr-CA" dirty="0"/>
              <a:t> trends Can – USA, but </a:t>
            </a:r>
            <a:r>
              <a:rPr lang="fr-CA" dirty="0" err="1"/>
              <a:t>lately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HPAI in </a:t>
            </a:r>
            <a:r>
              <a:rPr lang="fr-CA" dirty="0" err="1"/>
              <a:t>dairy</a:t>
            </a:r>
            <a:r>
              <a:rPr lang="fr-CA" dirty="0"/>
              <a:t> </a:t>
            </a:r>
            <a:r>
              <a:rPr lang="fr-CA" dirty="0" err="1"/>
              <a:t>cattle</a:t>
            </a:r>
            <a:r>
              <a:rPr lang="fr-CA" dirty="0"/>
              <a:t> in the USA, </a:t>
            </a:r>
            <a:r>
              <a:rPr lang="fr-CA" dirty="0" err="1"/>
              <a:t>poultry</a:t>
            </a:r>
            <a:r>
              <a:rPr lang="fr-CA" dirty="0"/>
              <a:t> cases are on the </a:t>
            </a:r>
            <a:r>
              <a:rPr lang="fr-CA" dirty="0" err="1"/>
              <a:t>rise</a:t>
            </a:r>
            <a:r>
              <a:rPr lang="fr-CA" dirty="0"/>
              <a:t>.</a:t>
            </a:r>
            <a:br>
              <a:rPr lang="fr-CA" dirty="0"/>
            </a:br>
            <a:r>
              <a:rPr lang="fr-CA" dirty="0"/>
              <a:t>In Canada,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see</a:t>
            </a:r>
            <a:r>
              <a:rPr lang="fr-CA" dirty="0"/>
              <a:t> a </a:t>
            </a:r>
            <a:r>
              <a:rPr lang="fr-CA" dirty="0" err="1"/>
              <a:t>reduction</a:t>
            </a:r>
            <a:r>
              <a:rPr lang="fr-CA" dirty="0"/>
              <a:t> of cases overtime. Fraser Valley </a:t>
            </a:r>
            <a:r>
              <a:rPr lang="fr-CA" dirty="0" err="1"/>
              <a:t>remains</a:t>
            </a:r>
            <a:r>
              <a:rPr lang="fr-CA" dirty="0"/>
              <a:t> a </a:t>
            </a:r>
            <a:r>
              <a:rPr lang="fr-CA" dirty="0" err="1"/>
              <a:t>concern</a:t>
            </a:r>
            <a:r>
              <a:rPr lang="fr-CA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E6C40-00A4-4E8A-B76D-61C183E9F8E9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04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>Canada has only had 4 detections in the last 30 days, last one March 24</a:t>
            </a:r>
            <a:r>
              <a:rPr lang="en-CA" baseline="30000" dirty="0"/>
              <a:t>th</a:t>
            </a:r>
            <a:r>
              <a:rPr lang="en-CA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7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CA" baseline="0" dirty="0"/>
          </a:p>
          <a:p>
            <a:endParaRPr lang="en-CA" baseline="0" dirty="0"/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Wild bird migration is well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19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/>
              <a:t>Farmed bird cases have stayed high Jan to April 245 outbreaks in 22, </a:t>
            </a:r>
          </a:p>
          <a:p>
            <a:r>
              <a:rPr lang="en-CA" sz="1200" dirty="0"/>
              <a:t>Wild bird cases are similar, stayed high Jan to April with 448 outbreaks in 29 countries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39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5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Spring and Summer 2024 were free of domestic cases of HPAI.</a:t>
            </a:r>
          </a:p>
          <a:p>
            <a:r>
              <a:rPr lang="en-CA" baseline="0" dirty="0"/>
              <a:t>New cases started to be reported on Oct 21</a:t>
            </a:r>
            <a:r>
              <a:rPr lang="en-CA" baseline="30000" dirty="0"/>
              <a:t>st</a:t>
            </a:r>
            <a:r>
              <a:rPr lang="en-CA" baseline="0" dirty="0"/>
              <a:t> in BC and have been tailing off.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2094C-1496-489D-B497-1131CF2A6BE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87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6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94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E5DAA-5713-4D49-942C-B1DC1E7FA84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have seen a decline in cases year over year, but the US is not seeing the same declines.</a:t>
            </a:r>
          </a:p>
          <a:p>
            <a:r>
              <a:rPr lang="en-CA" dirty="0"/>
              <a:t>Remember that they have B3.13 in dairy cattle, that we do not and there are a significant number of cases of B3.13 that have jumped from dairy to poultry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894DF-86D1-411C-9BC2-D3E9C3EA92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0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093788"/>
            <a:ext cx="9144000" cy="1677987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101976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1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C98A-C5DC-4C78-BD0D-CF5DC7D5F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D4FB-196E-454C-890F-574374854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8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37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A364CE-AF7E-C994-5F73-F71015171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BD1C9513-857A-5687-C3B1-C364701E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971C8B1-1378-4835-C0FE-0436374D3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2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271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69FA-A77D-CFEC-22A9-02D9C5D4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15F817-3D47-E746-E290-9035F330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7FAC6-CEA3-F09D-2602-DD894F2C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4EC74-DFA2-A963-480B-B09CE562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BBC8AF-C6FF-BF5B-ADE2-9E13881F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88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F0A12-F445-77CF-2AE0-7FDC2210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E1F198-EDF8-7941-0EF3-6C18E0122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DAB9B2-47BD-AE5C-8F9D-602CD775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02A3FA-CAA1-463F-936D-77741CB9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F1854-93B8-F218-16FE-03D044A0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103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314177-34F0-921E-74AB-E0C89924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33BF32-6CEB-4F3B-7859-24423F611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3DDE40-E122-B17E-FCF9-A65EF6975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CE9677-96E0-5DB7-086C-7355BD39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9BDA93-DEB7-2480-BB40-2786D22D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555EFC-9457-56BB-F2B6-28B12056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2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EF66C-049E-F6E9-A97D-FB990ED6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0D385D-33D9-0616-3938-19C26F911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7E01B8-B9FB-A88D-E22F-BD716339C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706D55-6AFB-DEA9-A88C-FCF95B1CE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E9C71E-D170-D7A0-5371-B4AACFC5C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06148-8B2B-E915-DD7F-771084EB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A3FE8E-E977-6C84-36EF-1BBC01BD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37DF27F-25C8-0187-7F70-333586A5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867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D966C-7F33-B1B3-5B89-A645ABA4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824839-7860-701B-09E7-422C82AC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59F502-46C8-0ACC-837D-6C6A29B1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54B9CD-E45B-1A01-C20B-C9757275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607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668A3B-079D-0BFC-98A8-A02ED3BE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1DBAF-11DB-F145-139E-00BA8F58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54D0C7-47B3-6B35-27C7-2055F524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51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20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689B7-A635-46CC-1664-E23E3BFE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76739-0F60-1047-6053-CC157DE2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DB3ACA-01DC-6CFF-7C3A-33297D81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47C37F-1ECE-A456-49D2-FF6A85B9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60B868-E70F-F9B5-95F5-14F3497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7FA5FE-17CC-03B6-2CE6-FD738333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94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3098B-E0BE-8912-56D4-432A59A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FEDC13-B736-B750-183E-1FF60E821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620679-F1FC-48C3-2541-CFBF9CE7A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392564-BE20-ACAC-B4EA-763BC2CE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E604B7-3801-2E1B-20DE-79A62DCE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152781-4B68-8983-9161-0ED04B32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608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248E3-76E0-B480-3D18-036A7DF4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656E2F-9F06-2622-8FC8-608C1FCCC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0FE078-F16B-9A70-AA30-958F699B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859DB6-4993-C185-0FA1-C3D9FD84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416A0-0838-104F-E652-1B68CD67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814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CBF69B-312C-321C-009A-61383A80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465A0A-2716-D719-8A30-59DC85E07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121C41-B04F-8095-B55E-DD733B9E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0F927-E199-0891-1565-D0A522DB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6AF675-188C-D51F-666F-8A30C240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91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A6CA82-1B6F-6D21-1EE8-2F032B1B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E0F94-802E-650C-C181-FE718D4D0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2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201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668A3B-079D-0BFC-98A8-A02ED3BE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1DBAF-11DB-F145-139E-00BA8F58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54D0C7-47B3-6B35-27C7-2055F524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F5B8D4-FBCA-E458-D445-1755A5D09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2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2B47-41F2-42A5-AA41-34CCD9669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FB889-B1E1-40D0-9118-58010DD0F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9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10515600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2CC5-A507-4028-B3C9-257C8E707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1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4919663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72200" y="2057400"/>
            <a:ext cx="5181600" cy="4000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C94A-5837-4538-A85E-3BC9A11D4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459C-5D3F-466B-B70D-EFCCECAF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2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D813-48F2-42F0-8FCF-ACF9E1873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ACA56-2288-4290-B789-2225FFBF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8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D9DBF5-9739-45F5-BA36-F9FB46B79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B10E9BD-C3BC-9459-EBCB-EDAB7C0C84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413923-C97D-00EE-9CC3-C26746A5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7FFEDB-139A-D05A-5621-C2FDC94BD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034A9-D1AE-E05B-ECF0-4D673925C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6FC9-D336-014D-ADE1-FCC117243F80}" type="datetimeFigureOut">
              <a:rPr lang="fr-FR" smtClean="0"/>
              <a:t>11/04/2025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11EA23-3846-994F-F269-AE290F599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DDC39F-8ADD-CA0E-C851-F48572893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07859-DB5D-D448-8E88-B29B36C975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5486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d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is.usda.gov/livestock-poultry-disease/avian/avian-influenza/hpai-detections/commercial-backyard-flock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is.usda.gov/livestock-poultry-disease/avian/avian-influenza/hpai-detections/wild-bird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DA-VS/GenoFL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rdcast.info/migration-tools/live-migration-map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laidata.izsvenezie.i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tagnet.com/poultry-meat/diseases-health/avian-influenza/article/15711563/vaccinated-duck-flock-in-france-hit-by-avian-fl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s://www.biorxiv.org/content/10.1101/2024.08.28.609837v1#:~:text=This%20study%20evaluates%20the%20impact,95.9%25%20reduction%20attributable%20to%20vaccination." TargetMode="External"/><Relationship Id="rId4" Type="http://schemas.openxmlformats.org/officeDocument/2006/relationships/hyperlink" Target="https://www.drtvchannel.com/france-mandates-third-mrna-booster-for-duck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.powerbi.com/view?r=eyJrIjoiMGZkNGRmZmQtNzg1My00ZmYxLTkzMTgtMWViNjg0MTBhYjRhIiwidCI6IjE4YjVhNWVkLTFkODYtNDFkMy05NGEwLWJjMjdkYWUzMmFiMiJ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gov.uk/government/news/influenza-of-avian-origin-confirmed-in-a-sheep-in-yorkshire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dc.gov/bird-flu/situation-summary/index.html?cove-tab=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ccanchronicle.com/southern-states/andhra-pradesh/ap-reports-first-bird-flu-death-as-2-year-old-succumbs-to-h5n1-1870375" TargetMode="External"/><Relationship Id="rId2" Type="http://schemas.openxmlformats.org/officeDocument/2006/relationships/hyperlink" Target="https://www.cidrap.umn.edu/avian-influenza-bird-flu/cambodia-reports-third-fatal-human-h5n1-case-year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hyperlink" Target="https://news.az/news/mexico-records-first-human-death-from-h5n1-bird-fl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atazone.birdlife.org/sowb/casestudy/the-flyways-concept-can-help-coordinate-global-efforts-to-conserve-migratory-birds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ultrysite.com/articles/new-tool-available-to-fight-avian-metapneumovirus-ampv-in-the-us" TargetMode="External"/><Relationship Id="rId2" Type="http://schemas.openxmlformats.org/officeDocument/2006/relationships/hyperlink" Target="https://inspection.canada.ca/en/animal-health/veterinary-biologics/guidelines-forms/vb-gl-3-21/3-21-2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nehealthoutlook.biomedcentral.com/articles/10.1186/s42522-025-00147-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ezd.ca/reports?l=en-us" TargetMode="External"/><Relationship Id="rId5" Type="http://schemas.openxmlformats.org/officeDocument/2006/relationships/hyperlink" Target="https://phys.org/news/2025-02-antarctic-highly-pathogenic-avian-influenza.html#google_vignette" TargetMode="External"/><Relationship Id="rId4" Type="http://schemas.openxmlformats.org/officeDocument/2006/relationships/hyperlink" Target="https://www.science.org/doi/epdf/10.1126/science.adx389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animal-health/terrestrial-animals/diseases/reportable/avian-influenza/latest-bird-flu-situation/status-ongoing-respons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cgis.com/apps/dashboards/8c6c84718e5748179102a0be2368029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dashboards/8c6c84718e5748179102a0be2368029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fia-ncr.maps.arcgis.com/apps/dashboards/89c779e98cdf492c899df23e1c38fdb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hyperlink" Target="http://www.cwhc-rcsf.ca/avian_influenza_testing_results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cfia-ncr.maps.arcgis.com/apps/dashboards/89c779e98cdf492c899df23e1c38fdbc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642c24c-76ef-44e0-8fba-4c79326f45f0/?pbi_source=PowerPoi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642c24c-76ef-44e0-8fba-4c79326f45f0/?pbi_source=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err="1"/>
              <a:t>Community</a:t>
            </a:r>
            <a:r>
              <a:rPr lang="fr-FR" sz="2800" dirty="0"/>
              <a:t> for </a:t>
            </a:r>
            <a:r>
              <a:rPr lang="fr-FR" sz="2800" dirty="0" err="1"/>
              <a:t>Emerging</a:t>
            </a:r>
            <a:r>
              <a:rPr lang="fr-FR" sz="2800" dirty="0"/>
              <a:t> and </a:t>
            </a:r>
            <a:r>
              <a:rPr lang="fr-FR" sz="2800" dirty="0" err="1"/>
              <a:t>Zoonotic</a:t>
            </a:r>
            <a:r>
              <a:rPr lang="fr-FR" sz="2800" dirty="0"/>
              <a:t> </a:t>
            </a:r>
            <a:r>
              <a:rPr lang="fr-FR" sz="2800" dirty="0" err="1"/>
              <a:t>Diseases</a:t>
            </a:r>
            <a:br>
              <a:rPr lang="fr-FR" sz="2800" dirty="0"/>
            </a:br>
            <a:r>
              <a:rPr lang="fr-FR" sz="2000" i="1" dirty="0" err="1"/>
              <a:t>Identifying</a:t>
            </a:r>
            <a:r>
              <a:rPr lang="fr-FR" sz="2000" i="1" dirty="0"/>
              <a:t> </a:t>
            </a:r>
            <a:r>
              <a:rPr lang="fr-FR" sz="2000" i="1" dirty="0" err="1"/>
              <a:t>emerging</a:t>
            </a:r>
            <a:r>
              <a:rPr lang="fr-FR" sz="2000" i="1" dirty="0"/>
              <a:t> </a:t>
            </a:r>
            <a:r>
              <a:rPr lang="fr-FR" sz="2000" i="1" dirty="0" err="1"/>
              <a:t>risks</a:t>
            </a:r>
            <a:r>
              <a:rPr lang="fr-FR" sz="2000" i="1" dirty="0"/>
              <a:t> </a:t>
            </a:r>
            <a:r>
              <a:rPr lang="fr-FR" sz="2000" i="1" dirty="0" err="1"/>
              <a:t>through</a:t>
            </a:r>
            <a:r>
              <a:rPr lang="fr-FR" sz="2000" i="1" dirty="0"/>
              <a:t> collective intelligence</a:t>
            </a:r>
            <a:endParaRPr lang="en-CA" sz="2000" i="1" dirty="0"/>
          </a:p>
        </p:txBody>
      </p:sp>
      <p:sp>
        <p:nvSpPr>
          <p:cNvPr id="14339" name="Subtitle 1"/>
          <p:cNvSpPr>
            <a:spLocks noGrp="1"/>
          </p:cNvSpPr>
          <p:nvPr>
            <p:ph type="subTitle" idx="1"/>
          </p:nvPr>
        </p:nvSpPr>
        <p:spPr>
          <a:xfrm>
            <a:off x="3048000" y="3101975"/>
            <a:ext cx="9144000" cy="1123950"/>
          </a:xfrm>
        </p:spPr>
        <p:txBody>
          <a:bodyPr/>
          <a:lstStyle/>
          <a:p>
            <a:pPr eaLnBrk="1" hangingPunct="1"/>
            <a:r>
              <a:rPr lang="en-CA" altLang="en-US" dirty="0"/>
              <a:t>CEZD – CAHSS Poultry Update</a:t>
            </a:r>
          </a:p>
          <a:p>
            <a:pPr eaLnBrk="1" hangingPunct="1"/>
            <a:r>
              <a:rPr lang="en-CA" altLang="en-US" dirty="0"/>
              <a:t>10 April 2025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9380538" y="5749925"/>
            <a:ext cx="2811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600" b="1">
                <a:solidFill>
                  <a:srgbClr val="FFFFFF"/>
                </a:solidFill>
                <a:hlinkClick r:id="rId3"/>
              </a:rPr>
              <a:t>www.cezd.ca</a:t>
            </a:r>
            <a:r>
              <a:rPr lang="en-CA" altLang="en-US" sz="3600">
                <a:solidFill>
                  <a:srgbClr val="FFFFFF"/>
                </a:solidFill>
              </a:rPr>
              <a:t> </a:t>
            </a:r>
            <a:endParaRPr lang="en-US" alt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53356"/>
      </p:ext>
    </p:extLst>
  </p:cSld>
  <p:clrMapOvr>
    <a:masterClrMapping/>
  </p:clrMapOvr>
  <p:transition spd="slow" advTm="264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25B6-3F0D-E6EC-121F-1F3CAC26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191D-AF92-9183-41E6-13C5B6482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AA21B-A3A4-9B61-1ADB-89A6436E94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8678C35-086D-4198-975D-7CAE096F9A6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9DD02-9EC5-57E7-F4D6-6689F996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64" y="1"/>
            <a:ext cx="12269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EBDC-24C3-D5F2-58A1-0FA84682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67469"/>
            <a:ext cx="10515600" cy="796132"/>
          </a:xfrm>
        </p:spPr>
        <p:txBody>
          <a:bodyPr/>
          <a:lstStyle/>
          <a:p>
            <a:r>
              <a:rPr lang="en-CA" dirty="0"/>
              <a:t>US Domestic Poultry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17CD7-729D-E843-8498-8BFA077558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8678C35-086D-4198-975D-7CAE096F9A6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EDC4FE-2A11-F556-425E-012A2C874D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228219"/>
              </p:ext>
            </p:extLst>
          </p:nvPr>
        </p:nvGraphicFramePr>
        <p:xfrm>
          <a:off x="284480" y="1290320"/>
          <a:ext cx="11663680" cy="522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9993030-F70C-E553-6A49-7FB4F932DC39}"/>
              </a:ext>
            </a:extLst>
          </p:cNvPr>
          <p:cNvSpPr/>
          <p:nvPr/>
        </p:nvSpPr>
        <p:spPr>
          <a:xfrm>
            <a:off x="681318" y="1290320"/>
            <a:ext cx="2940423" cy="43753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49867-B8DF-1F97-1577-F87E4ADBB873}"/>
              </a:ext>
            </a:extLst>
          </p:cNvPr>
          <p:cNvSpPr/>
          <p:nvPr/>
        </p:nvSpPr>
        <p:spPr>
          <a:xfrm>
            <a:off x="3621741" y="1290320"/>
            <a:ext cx="3030071" cy="43753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70753-CB33-E72E-101E-787417D65417}"/>
              </a:ext>
            </a:extLst>
          </p:cNvPr>
          <p:cNvSpPr/>
          <p:nvPr/>
        </p:nvSpPr>
        <p:spPr>
          <a:xfrm>
            <a:off x="6642848" y="1290320"/>
            <a:ext cx="3272117" cy="43753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A5067-E979-6449-E286-D73F19F3C801}"/>
              </a:ext>
            </a:extLst>
          </p:cNvPr>
          <p:cNvSpPr/>
          <p:nvPr/>
        </p:nvSpPr>
        <p:spPr>
          <a:xfrm>
            <a:off x="9914965" y="1290320"/>
            <a:ext cx="824753" cy="43753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470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E4FE745-4BBD-FDAF-CE6F-D41533693E30}"/>
              </a:ext>
            </a:extLst>
          </p:cNvPr>
          <p:cNvGraphicFramePr>
            <a:graphicFrameLocks/>
          </p:cNvGraphicFramePr>
          <p:nvPr/>
        </p:nvGraphicFramePr>
        <p:xfrm>
          <a:off x="5774076" y="1828651"/>
          <a:ext cx="6417924" cy="5029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724FE6C9-37B6-FF56-5F43-7BD50264D7DE}"/>
              </a:ext>
            </a:extLst>
          </p:cNvPr>
          <p:cNvGraphicFramePr>
            <a:graphicFrameLocks/>
          </p:cNvGraphicFramePr>
          <p:nvPr/>
        </p:nvGraphicFramePr>
        <p:xfrm>
          <a:off x="0" y="1828651"/>
          <a:ext cx="5980556" cy="502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5B23ACF-7E40-AB99-F72B-A1BF6372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1360" cy="576072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CA" sz="4000" b="1" dirty="0"/>
              <a:t>IP with domestic birds – Canada vs USA</a:t>
            </a:r>
            <a:endParaRPr lang="en-CA" sz="4000" b="1" dirty="0">
              <a:solidFill>
                <a:schemeClr val="tx2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A3BCAFD-9C9C-FAA9-04FE-6800E019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18" y="973293"/>
            <a:ext cx="982527" cy="6610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DE7100-E5F6-D8C5-8F0D-6AC3D6F3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13" y="1099179"/>
            <a:ext cx="1070303" cy="53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A02841-47F4-9AD5-8DBD-14F6700F4C9B}"/>
              </a:ext>
            </a:extLst>
          </p:cNvPr>
          <p:cNvSpPr txBox="1"/>
          <p:nvPr/>
        </p:nvSpPr>
        <p:spPr>
          <a:xfrm>
            <a:off x="9950825" y="41480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of April 7, 2025</a:t>
            </a:r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43B8DB94-6FD6-FBDC-4B96-0603DF4E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D16D2-284F-4494-A8F6-B8044F189D2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2A32FA6B-A982-5B42-F90C-4807BF7F50A0}"/>
              </a:ext>
            </a:extLst>
          </p:cNvPr>
          <p:cNvSpPr txBox="1"/>
          <p:nvPr/>
        </p:nvSpPr>
        <p:spPr>
          <a:xfrm>
            <a:off x="812047" y="2489148"/>
            <a:ext cx="544777" cy="282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281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C90995DB-D160-FC29-1F6A-64D2F2AD17CC}"/>
              </a:ext>
            </a:extLst>
          </p:cNvPr>
          <p:cNvSpPr txBox="1"/>
          <p:nvPr/>
        </p:nvSpPr>
        <p:spPr>
          <a:xfrm>
            <a:off x="2133600" y="4390385"/>
            <a:ext cx="544720" cy="2821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</a:t>
            </a: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9C492110-D0C7-6BA8-9CD3-76E034BA992B}"/>
              </a:ext>
            </a:extLst>
          </p:cNvPr>
          <p:cNvSpPr txBox="1"/>
          <p:nvPr/>
        </p:nvSpPr>
        <p:spPr>
          <a:xfrm>
            <a:off x="3512274" y="4760864"/>
            <a:ext cx="544776" cy="2821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A15731BE-40E8-DE86-9CA0-59B17BB28ACA}"/>
              </a:ext>
            </a:extLst>
          </p:cNvPr>
          <p:cNvSpPr txBox="1"/>
          <p:nvPr/>
        </p:nvSpPr>
        <p:spPr>
          <a:xfrm>
            <a:off x="6677926" y="2489148"/>
            <a:ext cx="544750" cy="282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718</a:t>
            </a:r>
          </a:p>
        </p:txBody>
      </p:sp>
      <p:sp>
        <p:nvSpPr>
          <p:cNvPr id="15" name="ZoneTexte 1">
            <a:extLst>
              <a:ext uri="{FF2B5EF4-FFF2-40B4-BE49-F238E27FC236}">
                <a16:creationId xmlns:a16="http://schemas.microsoft.com/office/drawing/2014/main" id="{5640693B-24E0-2B5D-D53F-D1037C85E26A}"/>
              </a:ext>
            </a:extLst>
          </p:cNvPr>
          <p:cNvSpPr txBox="1"/>
          <p:nvPr/>
        </p:nvSpPr>
        <p:spPr>
          <a:xfrm>
            <a:off x="8180021" y="4389392"/>
            <a:ext cx="544749" cy="282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342</a:t>
            </a: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D513CC09-5DBB-F0A8-545C-4B9E173A4F8A}"/>
              </a:ext>
            </a:extLst>
          </p:cNvPr>
          <p:cNvSpPr txBox="1"/>
          <p:nvPr/>
        </p:nvSpPr>
        <p:spPr>
          <a:xfrm>
            <a:off x="9639765" y="4536733"/>
            <a:ext cx="544749" cy="3651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315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8A7DEA11-BDE5-0B64-F342-B5DDF42A14B9}"/>
              </a:ext>
            </a:extLst>
          </p:cNvPr>
          <p:cNvSpPr txBox="1"/>
          <p:nvPr/>
        </p:nvSpPr>
        <p:spPr>
          <a:xfrm>
            <a:off x="11071413" y="4622301"/>
            <a:ext cx="544750" cy="282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299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5831993-8E04-88DB-B0B5-BEC1F9086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912" y="614290"/>
            <a:ext cx="2536664" cy="1214361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27838FD2-0420-47D3-378B-723E080C5688}"/>
              </a:ext>
            </a:extLst>
          </p:cNvPr>
          <p:cNvSpPr txBox="1"/>
          <p:nvPr/>
        </p:nvSpPr>
        <p:spPr>
          <a:xfrm>
            <a:off x="4857245" y="5875487"/>
            <a:ext cx="544776" cy="2821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0217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2" y="208905"/>
            <a:ext cx="5686698" cy="1325563"/>
          </a:xfrm>
        </p:spPr>
        <p:txBody>
          <a:bodyPr/>
          <a:lstStyle/>
          <a:p>
            <a:r>
              <a:rPr lang="en-CA" sz="2800" dirty="0"/>
              <a:t>United States – HPAI Domestic Bird Detections Last 30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527" y="2486025"/>
            <a:ext cx="4225290" cy="2686050"/>
          </a:xfrm>
        </p:spPr>
        <p:txBody>
          <a:bodyPr>
            <a:normAutofit/>
          </a:bodyPr>
          <a:lstStyle/>
          <a:p>
            <a:r>
              <a:rPr lang="fr-CA" dirty="0"/>
              <a:t>9 Commercial</a:t>
            </a:r>
          </a:p>
          <a:p>
            <a:r>
              <a:rPr lang="fr-CA" dirty="0"/>
              <a:t>36 </a:t>
            </a:r>
            <a:r>
              <a:rPr lang="fr-CA" dirty="0" err="1"/>
              <a:t>Backyard</a:t>
            </a:r>
            <a:r>
              <a:rPr lang="fr-CA" dirty="0"/>
              <a:t> </a:t>
            </a:r>
            <a:r>
              <a:rPr lang="fr-CA" dirty="0" err="1"/>
              <a:t>Flocks</a:t>
            </a:r>
            <a:endParaRPr lang="fr-CA" dirty="0"/>
          </a:p>
          <a:p>
            <a:r>
              <a:rPr lang="fr-CA" dirty="0"/>
              <a:t>~1.9 million </a:t>
            </a:r>
            <a:r>
              <a:rPr lang="fr-CA" dirty="0" err="1"/>
              <a:t>birds</a:t>
            </a:r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393700" y="4172887"/>
            <a:ext cx="4841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Confirmations of Highly Pathogenic Avian Influenza in Commercial and Backyard Flocks | Animal and Plant Health Inspection Service (usda.gov)</a:t>
            </a:r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C5FF60-2739-DE66-0AF4-E744447454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80990" y="438072"/>
            <a:ext cx="5418059" cy="3559690"/>
          </a:xfr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CAFC4-4F58-2FFD-193E-D1F74E61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143" y="2655421"/>
            <a:ext cx="5418059" cy="3952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20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201839"/>
            <a:ext cx="11087100" cy="911817"/>
          </a:xfrm>
        </p:spPr>
        <p:txBody>
          <a:bodyPr/>
          <a:lstStyle/>
          <a:p>
            <a:r>
              <a:rPr lang="en-CA" sz="3600" dirty="0"/>
              <a:t>US Wild Bird HPAI Detections, March 9 – April 8, 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6580" y="1783208"/>
            <a:ext cx="4327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11 wild bird detections of HPAI in the last 30 days</a:t>
            </a:r>
          </a:p>
          <a:p>
            <a:endParaRPr lang="en-CA" sz="2400" dirty="0"/>
          </a:p>
          <a:p>
            <a:r>
              <a:rPr lang="en-CA" sz="2400" dirty="0"/>
              <a:t>Uncertain genotyping and unknown number of birds tested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7723" y="4022420"/>
            <a:ext cx="3945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HPAI Detections in Wild Birds (usda.gov)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1F1971-579F-97E7-1472-B86CB6C724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25740" y="1680486"/>
            <a:ext cx="6515146" cy="3991096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900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CDC0-62CD-D644-57FB-8DCAE4B5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57692"/>
          </a:xfrm>
        </p:spPr>
        <p:txBody>
          <a:bodyPr/>
          <a:lstStyle/>
          <a:p>
            <a:r>
              <a:rPr lang="en-CA" sz="3200" b="1" dirty="0">
                <a:latin typeface="+mn-lt"/>
              </a:rPr>
              <a:t>Genotypes of HPAI in United States  </a:t>
            </a:r>
          </a:p>
        </p:txBody>
      </p:sp>
      <p:pic>
        <p:nvPicPr>
          <p:cNvPr id="5" name="Content Placeholder 4" descr="A graph of different colored shapes">
            <a:extLst>
              <a:ext uri="{FF2B5EF4-FFF2-40B4-BE49-F238E27FC236}">
                <a16:creationId xmlns:a16="http://schemas.microsoft.com/office/drawing/2014/main" id="{24FE08BE-33A9-5249-AC23-63C982E25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13"/>
            <a:ext cx="12230454" cy="615251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A6920-F127-FF50-B1CF-D6EB7F123411}"/>
              </a:ext>
            </a:extLst>
          </p:cNvPr>
          <p:cNvSpPr txBox="1"/>
          <p:nvPr/>
        </p:nvSpPr>
        <p:spPr>
          <a:xfrm>
            <a:off x="1747520" y="6488668"/>
            <a:ext cx="8961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GitHub - USDA-VS/</a:t>
            </a:r>
            <a:r>
              <a:rPr lang="en-US" dirty="0" err="1">
                <a:hlinkClick r:id="rId3"/>
              </a:rPr>
              <a:t>GenoFLU</a:t>
            </a:r>
            <a:r>
              <a:rPr lang="en-US" dirty="0">
                <a:hlinkClick r:id="rId3"/>
              </a:rPr>
              <a:t>: Influenza data pipeline to automate genotyping assignment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34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cac-powerpoint.officeapps.live.com/pods/GetClipboardImage.ashx?Id=b81cb0cd-b8bd-426c-8488-4e6551d60f7c&amp;DC=GCA1&amp;pkey=d5b88816-edda-4ca8-85de-9e812b691fcc&amp;wdwaccluster=GCA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4" descr="https://cac-powerpoint.officeapps.live.com/pods/GetClipboardImage.ashx?Id=5233e83e-bd93-40ec-bc3c-8a9b49972252&amp;DC=GCA1&amp;pkey=029faeeb-6d43-4bf9-be00-bdcc49b4bafa&amp;wdwaccluster=GCA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4582C-33F6-9A77-7ACD-811485F2B1F5}"/>
              </a:ext>
            </a:extLst>
          </p:cNvPr>
          <p:cNvSpPr txBox="1"/>
          <p:nvPr/>
        </p:nvSpPr>
        <p:spPr>
          <a:xfrm>
            <a:off x="288257" y="1380416"/>
            <a:ext cx="32950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Wild bird migration well underway</a:t>
            </a:r>
          </a:p>
          <a:p>
            <a:endParaRPr lang="en-CA" sz="2800" dirty="0"/>
          </a:p>
          <a:p>
            <a:endParaRPr lang="en-CA" sz="2800" dirty="0"/>
          </a:p>
          <a:p>
            <a:r>
              <a:rPr lang="en-CA" sz="2800" dirty="0">
                <a:hlinkClick r:id="rId3"/>
              </a:rPr>
              <a:t>BirdCast</a:t>
            </a:r>
            <a:endParaRPr lang="en-C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A3AC2-A7D9-2DC1-AD9C-4734BAD5F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86" y="1211917"/>
            <a:ext cx="8522191" cy="48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B142-25CD-2331-5C37-312CE8F3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96" y="446070"/>
            <a:ext cx="3269343" cy="1325563"/>
          </a:xfrm>
        </p:spPr>
        <p:txBody>
          <a:bodyPr/>
          <a:lstStyle/>
          <a:p>
            <a:r>
              <a:rPr lang="en-CA" dirty="0"/>
              <a:t>European Union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1BDEB-6F13-1DFA-CB67-232F3BDFD0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8678C35-086D-4198-975D-7CAE096F9A6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09E19-873A-112A-CC87-EC26F11A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55" y="136525"/>
            <a:ext cx="7825988" cy="672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37583D-D01A-B97E-A678-813441707531}"/>
              </a:ext>
            </a:extLst>
          </p:cNvPr>
          <p:cNvSpPr txBox="1"/>
          <p:nvPr/>
        </p:nvSpPr>
        <p:spPr>
          <a:xfrm>
            <a:off x="201457" y="2497873"/>
            <a:ext cx="4337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90% of poultry cases are genotype EA-2024-DI.x (not the same as our D1.x)</a:t>
            </a:r>
          </a:p>
          <a:p>
            <a:endParaRPr lang="en-CA" sz="2400" dirty="0"/>
          </a:p>
          <a:p>
            <a:r>
              <a:rPr lang="en-CA" sz="2400" dirty="0"/>
              <a:t>Less genetic diversity that the previous year</a:t>
            </a:r>
          </a:p>
          <a:p>
            <a:endParaRPr lang="en-CA" sz="2400" dirty="0"/>
          </a:p>
          <a:p>
            <a:r>
              <a:rPr lang="en-CA" sz="2400" dirty="0"/>
              <a:t>2024-25 worse than 2023-24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3E66E2-904A-316A-110C-ADB8FA491228}"/>
              </a:ext>
            </a:extLst>
          </p:cNvPr>
          <p:cNvSpPr/>
          <p:nvPr/>
        </p:nvSpPr>
        <p:spPr>
          <a:xfrm>
            <a:off x="4776987" y="68262"/>
            <a:ext cx="1266825" cy="672147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C2C83D-D355-EDFD-FD89-C1E036863EBA}"/>
              </a:ext>
            </a:extLst>
          </p:cNvPr>
          <p:cNvSpPr/>
          <p:nvPr/>
        </p:nvSpPr>
        <p:spPr>
          <a:xfrm>
            <a:off x="6042032" y="68261"/>
            <a:ext cx="4883143" cy="672147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1B39F-6B87-DD75-47FB-DA2702318CEE}"/>
              </a:ext>
            </a:extLst>
          </p:cNvPr>
          <p:cNvSpPr/>
          <p:nvPr/>
        </p:nvSpPr>
        <p:spPr>
          <a:xfrm>
            <a:off x="10925175" y="68260"/>
            <a:ext cx="1266825" cy="672147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67AEB-F061-B654-5573-CB7E6E179FEF}"/>
              </a:ext>
            </a:extLst>
          </p:cNvPr>
          <p:cNvSpPr txBox="1"/>
          <p:nvPr/>
        </p:nvSpPr>
        <p:spPr>
          <a:xfrm>
            <a:off x="5064487" y="5619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B4488-414D-D3B0-8467-DD8569458756}"/>
              </a:ext>
            </a:extLst>
          </p:cNvPr>
          <p:cNvSpPr txBox="1"/>
          <p:nvPr/>
        </p:nvSpPr>
        <p:spPr>
          <a:xfrm>
            <a:off x="6798037" y="5619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B804A-8548-A665-ACFF-0E90D5B1BEE8}"/>
              </a:ext>
            </a:extLst>
          </p:cNvPr>
          <p:cNvSpPr txBox="1"/>
          <p:nvPr/>
        </p:nvSpPr>
        <p:spPr>
          <a:xfrm>
            <a:off x="11018219" y="4460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6722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06" y="52356"/>
            <a:ext cx="5103434" cy="1325563"/>
          </a:xfrm>
        </p:spPr>
        <p:txBody>
          <a:bodyPr/>
          <a:lstStyle/>
          <a:p>
            <a:r>
              <a:rPr lang="en-CA" sz="3600" dirty="0"/>
              <a:t>Europe – Domestic Birds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166" y="1280160"/>
            <a:ext cx="5445642" cy="4447886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/>
              <a:t>437 outbreaks in 27 countries </a:t>
            </a:r>
          </a:p>
          <a:p>
            <a:pPr marL="0" indent="0">
              <a:buNone/>
            </a:pPr>
            <a:r>
              <a:rPr lang="en-CA" sz="2400" dirty="0"/>
              <a:t>(since September)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3303" y="1280159"/>
            <a:ext cx="5621592" cy="4447886"/>
          </a:xfrm>
        </p:spPr>
        <p:txBody>
          <a:bodyPr/>
          <a:lstStyle/>
          <a:p>
            <a:pPr marL="457200" lvl="1" indent="0">
              <a:buNone/>
            </a:pPr>
            <a:r>
              <a:rPr lang="en-CA" dirty="0"/>
              <a:t>878 outbreaks in 32 countries </a:t>
            </a:r>
          </a:p>
          <a:p>
            <a:pPr marL="457200" lvl="1" indent="0">
              <a:buNone/>
            </a:pPr>
            <a:r>
              <a:rPr lang="en-CA" dirty="0"/>
              <a:t>(since September)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148648" y="52356"/>
            <a:ext cx="578427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CA" sz="3600" dirty="0"/>
              <a:t>Europe – Wild Birds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A5AFD-F111-82C3-776B-458FA00A265F}"/>
              </a:ext>
            </a:extLst>
          </p:cNvPr>
          <p:cNvSpPr txBox="1"/>
          <p:nvPr/>
        </p:nvSpPr>
        <p:spPr>
          <a:xfrm>
            <a:off x="477166" y="6171962"/>
            <a:ext cx="294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EURL Avian Flu Data Portal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3EA403-6298-CBF2-D002-FC0737A7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6" y="2191168"/>
            <a:ext cx="3714941" cy="3511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0575A-B304-DE9D-5180-82F7F5D14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94" y="2191168"/>
            <a:ext cx="3669607" cy="35137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273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HPAI France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5381" y="1523954"/>
            <a:ext cx="5514082" cy="4351338"/>
          </a:xfrm>
        </p:spPr>
        <p:txBody>
          <a:bodyPr/>
          <a:lstStyle/>
          <a:p>
            <a:pPr lvl="1"/>
            <a:r>
              <a:rPr lang="en-US" dirty="0">
                <a:hlinkClick r:id="rId3"/>
              </a:rPr>
              <a:t>Vaccinated duck flock in France hit by avian flu | WATTPoultry.com</a:t>
            </a:r>
            <a:r>
              <a:rPr lang="en-US" dirty="0"/>
              <a:t> – January 2025</a:t>
            </a:r>
          </a:p>
          <a:p>
            <a:pPr lvl="1"/>
            <a:r>
              <a:rPr lang="en-US" dirty="0"/>
              <a:t>Since January 1</a:t>
            </a:r>
            <a:r>
              <a:rPr lang="en-US" baseline="30000" dirty="0"/>
              <a:t>st</a:t>
            </a:r>
            <a:r>
              <a:rPr lang="en-US" dirty="0"/>
              <a:t>, two domestic cases in France</a:t>
            </a:r>
          </a:p>
          <a:p>
            <a:pPr lvl="1"/>
            <a:r>
              <a:rPr lang="en-US" dirty="0">
                <a:hlinkClick r:id="rId4"/>
              </a:rPr>
              <a:t>News reports of new round of vaccinations for ducks</a:t>
            </a:r>
            <a:endParaRPr lang="en-US" dirty="0">
              <a:hlinkClick r:id="rId5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Does anyone have more information on what is happening in France with vaccinations?</a:t>
            </a:r>
          </a:p>
          <a:p>
            <a:pPr lvl="1"/>
            <a:r>
              <a:rPr lang="en-US" dirty="0"/>
              <a:t>How do changing genotypes impact vaccination efficacy?</a:t>
            </a:r>
          </a:p>
          <a:p>
            <a:endParaRPr lang="en-US" dirty="0"/>
          </a:p>
          <a:p>
            <a:endParaRPr lang="en-US" dirty="0">
              <a:hlinkClick r:id="rId5"/>
            </a:endParaRPr>
          </a:p>
          <a:p>
            <a:pPr marL="0" indent="0">
              <a:buNone/>
            </a:pPr>
            <a:endParaRPr lang="en-US" dirty="0">
              <a:hlinkClick r:id="rId5"/>
            </a:endParaRPr>
          </a:p>
          <a:p>
            <a:pPr marL="0" indent="0">
              <a:buNone/>
            </a:pPr>
            <a:endParaRPr lang="en-US" dirty="0">
              <a:hlinkClick r:id="rId5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BFC9A-2C76-6438-C3CD-DADFFDEE8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011263"/>
            <a:ext cx="4046640" cy="38373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12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55E6DF-27A2-44B6-36B6-C9CF4B54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" y="716728"/>
            <a:ext cx="11121187" cy="5692281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80103" y="184666"/>
            <a:ext cx="10024957" cy="576072"/>
          </a:xfrm>
          <a:noFill/>
        </p:spPr>
        <p:txBody>
          <a:bodyPr>
            <a:normAutofit fontScale="90000"/>
          </a:bodyPr>
          <a:lstStyle/>
          <a:p>
            <a:r>
              <a:rPr lang="en-CA" sz="4000" b="1" dirty="0">
                <a:solidFill>
                  <a:srgbClr val="054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HPAI in Domestic Birds in Canada</a:t>
            </a:r>
            <a:endParaRPr lang="en-CA" sz="40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103" y="6409009"/>
            <a:ext cx="1971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Microsoft Power BI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31712-EB10-211F-4F4E-E13947CEB709}"/>
              </a:ext>
            </a:extLst>
          </p:cNvPr>
          <p:cNvSpPr txBox="1"/>
          <p:nvPr/>
        </p:nvSpPr>
        <p:spPr>
          <a:xfrm>
            <a:off x="2431566" y="6409009"/>
            <a:ext cx="263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Last updated April 2, 2025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D9D036D-B5D6-6694-C772-85BFF1995088}"/>
              </a:ext>
            </a:extLst>
          </p:cNvPr>
          <p:cNvSpPr/>
          <p:nvPr/>
        </p:nvSpPr>
        <p:spPr>
          <a:xfrm>
            <a:off x="7666073" y="5092995"/>
            <a:ext cx="159489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BE3E9-FC3F-5DAB-1C9B-43553BC5D2B8}"/>
              </a:ext>
            </a:extLst>
          </p:cNvPr>
          <p:cNvSpPr txBox="1"/>
          <p:nvPr/>
        </p:nvSpPr>
        <p:spPr>
          <a:xfrm>
            <a:off x="7446057" y="4400496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April 1, </a:t>
            </a:r>
          </a:p>
          <a:p>
            <a:r>
              <a:rPr lang="en-CA" dirty="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CA93B9-034A-B1D2-34BE-D1EED011AC7D}"/>
              </a:ext>
            </a:extLst>
          </p:cNvPr>
          <p:cNvSpPr txBox="1"/>
          <p:nvPr/>
        </p:nvSpPr>
        <p:spPr>
          <a:xfrm>
            <a:off x="8910084" y="1956391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D1.1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6D16179-8982-D4AF-BAA7-D09B65632EC0}"/>
              </a:ext>
            </a:extLst>
          </p:cNvPr>
          <p:cNvSpPr/>
          <p:nvPr/>
        </p:nvSpPr>
        <p:spPr>
          <a:xfrm>
            <a:off x="10572364" y="5031128"/>
            <a:ext cx="159489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34932-E23D-6E9D-FC0B-5EB2274C3F8A}"/>
              </a:ext>
            </a:extLst>
          </p:cNvPr>
          <p:cNvSpPr txBox="1"/>
          <p:nvPr/>
        </p:nvSpPr>
        <p:spPr>
          <a:xfrm>
            <a:off x="10051687" y="4378517"/>
            <a:ext cx="120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March 24, 2025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A3E0A-45B5-F945-53A4-F5317597EEF9}"/>
              </a:ext>
            </a:extLst>
          </p:cNvPr>
          <p:cNvSpPr/>
          <p:nvPr/>
        </p:nvSpPr>
        <p:spPr>
          <a:xfrm>
            <a:off x="679983" y="1483360"/>
            <a:ext cx="308947" cy="451567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F3ED6-E6D9-30BC-1F58-246FC9DDBFE6}"/>
              </a:ext>
            </a:extLst>
          </p:cNvPr>
          <p:cNvSpPr txBox="1"/>
          <p:nvPr/>
        </p:nvSpPr>
        <p:spPr>
          <a:xfrm>
            <a:off x="66156" y="19064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C2180C-D9E9-3B7A-7350-38A3C1134082}"/>
              </a:ext>
            </a:extLst>
          </p:cNvPr>
          <p:cNvSpPr/>
          <p:nvPr/>
        </p:nvSpPr>
        <p:spPr>
          <a:xfrm>
            <a:off x="988716" y="1483359"/>
            <a:ext cx="2973683" cy="4515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9F5D0-7D5F-1A55-0778-1EF8DE62F1D4}"/>
              </a:ext>
            </a:extLst>
          </p:cNvPr>
          <p:cNvSpPr txBox="1"/>
          <p:nvPr/>
        </p:nvSpPr>
        <p:spPr>
          <a:xfrm>
            <a:off x="2323010" y="175497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D9C68-734B-FF43-D19E-AA40B6C1E505}"/>
              </a:ext>
            </a:extLst>
          </p:cNvPr>
          <p:cNvSpPr/>
          <p:nvPr/>
        </p:nvSpPr>
        <p:spPr>
          <a:xfrm>
            <a:off x="3953128" y="1483358"/>
            <a:ext cx="3027872" cy="4515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3815F-A023-7920-2DA9-AE0BE96005E6}"/>
              </a:ext>
            </a:extLst>
          </p:cNvPr>
          <p:cNvSpPr txBox="1"/>
          <p:nvPr/>
        </p:nvSpPr>
        <p:spPr>
          <a:xfrm>
            <a:off x="4600293" y="1749577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450D3-3855-2ED7-A672-EEB0A7593118}"/>
              </a:ext>
            </a:extLst>
          </p:cNvPr>
          <p:cNvSpPr/>
          <p:nvPr/>
        </p:nvSpPr>
        <p:spPr>
          <a:xfrm>
            <a:off x="6981000" y="1483357"/>
            <a:ext cx="3027872" cy="4515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BAD753-EBC9-3EB0-F034-227C5EF4861A}"/>
              </a:ext>
            </a:extLst>
          </p:cNvPr>
          <p:cNvSpPr txBox="1"/>
          <p:nvPr/>
        </p:nvSpPr>
        <p:spPr>
          <a:xfrm>
            <a:off x="7698769" y="1726623"/>
            <a:ext cx="744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2024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4A0FA5-82AD-9BE4-3DE0-D38B822DC8D6}"/>
              </a:ext>
            </a:extLst>
          </p:cNvPr>
          <p:cNvSpPr/>
          <p:nvPr/>
        </p:nvSpPr>
        <p:spPr>
          <a:xfrm>
            <a:off x="9995872" y="1483356"/>
            <a:ext cx="1118752" cy="4515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A28C4-96AC-C2DF-EBC6-54735FB114EB}"/>
              </a:ext>
            </a:extLst>
          </p:cNvPr>
          <p:cNvSpPr txBox="1"/>
          <p:nvPr/>
        </p:nvSpPr>
        <p:spPr>
          <a:xfrm>
            <a:off x="10087755" y="1745156"/>
            <a:ext cx="744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C8C841-D035-F1FE-8D9D-5F8153F3E632}"/>
              </a:ext>
            </a:extLst>
          </p:cNvPr>
          <p:cNvSpPr txBox="1"/>
          <p:nvPr/>
        </p:nvSpPr>
        <p:spPr>
          <a:xfrm>
            <a:off x="4855888" y="4400497"/>
            <a:ext cx="872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May 1, </a:t>
            </a:r>
          </a:p>
          <a:p>
            <a:r>
              <a:rPr lang="en-CA" dirty="0"/>
              <a:t>2025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4E24ED9-7206-A2C9-CD29-3E26B344998F}"/>
              </a:ext>
            </a:extLst>
          </p:cNvPr>
          <p:cNvSpPr/>
          <p:nvPr/>
        </p:nvSpPr>
        <p:spPr>
          <a:xfrm>
            <a:off x="4910071" y="5123497"/>
            <a:ext cx="159489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82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25A678-E2ED-19C0-4E5A-D64EE3F3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Global cases of Avian Influenza (all strains)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8C94D-088B-B5CF-7A25-82B24C1FD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September 1-December 31 2024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019C5C-6164-73CB-EAFB-307756193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January 1, 2025 to today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D1B87C-E068-5E74-D064-7D2CC990A4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4426" y="2505075"/>
            <a:ext cx="4865480" cy="3684588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F33A94D-B143-5C4B-F5EF-C277E7385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609" y="2505075"/>
            <a:ext cx="4571798" cy="3684588"/>
          </a:xfrm>
        </p:spPr>
      </p:pic>
    </p:spTree>
    <p:extLst>
      <p:ext uri="{BB962C8B-B14F-4D97-AF65-F5344CB8AC3E}">
        <p14:creationId xmlns:p14="http://schemas.microsoft.com/office/powerpoint/2010/main" val="284071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951E-2829-B7CB-D21B-6102392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Influenza of avian origin confirmed in a sheep in Yorkshire - GOV.UK</a:t>
            </a:r>
            <a:br>
              <a:rPr lang="en-US" sz="2800" dirty="0"/>
            </a:b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A829-5E07-4570-BC6E-E9DD035FD3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Mixed species small farm</a:t>
            </a:r>
          </a:p>
          <a:p>
            <a:r>
              <a:rPr lang="en-CA" dirty="0"/>
              <a:t>Housed chickens, ducks, turkeys and geese</a:t>
            </a:r>
          </a:p>
          <a:p>
            <a:r>
              <a:rPr lang="en-CA" dirty="0"/>
              <a:t>26 sheep (1 ram, 25 ewes)</a:t>
            </a:r>
          </a:p>
          <a:p>
            <a:r>
              <a:rPr lang="en-CA" dirty="0"/>
              <a:t>1 ewe positive for HPAI on serology was culled</a:t>
            </a:r>
          </a:p>
          <a:p>
            <a:pPr lvl="1"/>
            <a:r>
              <a:rPr lang="en-CA" dirty="0"/>
              <a:t>PCR positive in milk</a:t>
            </a:r>
          </a:p>
          <a:p>
            <a:pPr lvl="1"/>
            <a:r>
              <a:rPr lang="en-CA" dirty="0"/>
              <a:t>ELISA positive blood</a:t>
            </a:r>
          </a:p>
          <a:p>
            <a:pPr lvl="1"/>
            <a:r>
              <a:rPr lang="en-CA" dirty="0"/>
              <a:t>Negative PCR on other tissues</a:t>
            </a:r>
          </a:p>
          <a:p>
            <a:r>
              <a:rPr lang="en-CA" dirty="0"/>
              <a:t>All other animals, including her nursing lambs, were negative</a:t>
            </a:r>
          </a:p>
        </p:txBody>
      </p:sp>
      <p:pic>
        <p:nvPicPr>
          <p:cNvPr id="6" name="Content Placeholder 5" descr="A sheep standing in mud&#10;&#10;AI-generated content may be incorrect.">
            <a:extLst>
              <a:ext uri="{FF2B5EF4-FFF2-40B4-BE49-F238E27FC236}">
                <a16:creationId xmlns:a16="http://schemas.microsoft.com/office/drawing/2014/main" id="{1412519A-9851-57A1-8E61-703369CAAF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5626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643D-578B-8644-1B74-4AAA1828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6199"/>
            <a:ext cx="10515600" cy="923924"/>
          </a:xfrm>
        </p:spPr>
        <p:txBody>
          <a:bodyPr/>
          <a:lstStyle/>
          <a:p>
            <a:r>
              <a:rPr lang="en-CA" dirty="0"/>
              <a:t>Human Cases Continue to be Reported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887A6A-F1CD-AD8A-CD29-927B600168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715" y="1360406"/>
            <a:ext cx="9715052" cy="4890082"/>
          </a:xfrm>
        </p:spPr>
      </p:pic>
      <p:pic>
        <p:nvPicPr>
          <p:cNvPr id="6" name="Picture 5" descr="A blue person silhouette on a black background&#10;&#10;Description automatically generated">
            <a:extLst>
              <a:ext uri="{FF2B5EF4-FFF2-40B4-BE49-F238E27FC236}">
                <a16:creationId xmlns:a16="http://schemas.microsoft.com/office/drawing/2014/main" id="{7C7B415C-A068-DCC2-77B7-1C0344844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67" y="144780"/>
            <a:ext cx="1405890" cy="1405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267F6-7BC0-DC2C-410D-B03B38890E00}"/>
              </a:ext>
            </a:extLst>
          </p:cNvPr>
          <p:cNvSpPr txBox="1"/>
          <p:nvPr/>
        </p:nvSpPr>
        <p:spPr>
          <a:xfrm>
            <a:off x="2752725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https://www.cdc.gov/bird-flu/situation-summary/index.html?cove-tab=0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6268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7D5E-85EA-A984-B859-6F828137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Recent International Cases in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F2A47-8C76-88DC-14CE-62E255CB3D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Cambodia reports third fatal human H5N1 case of the year | CIDRAP</a:t>
            </a:r>
            <a:endParaRPr lang="en-US" dirty="0"/>
          </a:p>
          <a:p>
            <a:pPr lvl="1"/>
            <a:r>
              <a:rPr lang="en-US" dirty="0"/>
              <a:t>3 year old boy</a:t>
            </a:r>
          </a:p>
          <a:p>
            <a:pPr lvl="1"/>
            <a:r>
              <a:rPr lang="en-US" dirty="0"/>
              <a:t>Family had consumed sick/dead poultry</a:t>
            </a:r>
          </a:p>
          <a:p>
            <a:r>
              <a:rPr lang="en-US" dirty="0">
                <a:hlinkClick r:id="rId3"/>
              </a:rPr>
              <a:t>AP Reports First Bird Flu Death as 2-Year-Old Succumbs to H5N1</a:t>
            </a:r>
            <a:endParaRPr lang="en-US" dirty="0"/>
          </a:p>
          <a:p>
            <a:pPr lvl="1"/>
            <a:r>
              <a:rPr lang="en-US" dirty="0"/>
              <a:t>Indian child</a:t>
            </a:r>
          </a:p>
          <a:p>
            <a:pPr lvl="1"/>
            <a:r>
              <a:rPr lang="en-US" dirty="0"/>
              <a:t>Had consumed raw chicken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459D4-F804-16D2-245E-B7FCF9328C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Mexico records first human death from H5N1 bird flu | News.az</a:t>
            </a:r>
            <a:endParaRPr lang="en-US" dirty="0"/>
          </a:p>
          <a:p>
            <a:pPr lvl="1"/>
            <a:r>
              <a:rPr lang="en-US" dirty="0"/>
              <a:t>3 year old girl</a:t>
            </a:r>
          </a:p>
          <a:p>
            <a:pPr lvl="1"/>
            <a:r>
              <a:rPr lang="en-US" dirty="0"/>
              <a:t>No known poultry/wild bird exposure</a:t>
            </a:r>
            <a:endParaRPr lang="en-CA" dirty="0"/>
          </a:p>
        </p:txBody>
      </p:sp>
      <p:pic>
        <p:nvPicPr>
          <p:cNvPr id="7" name="Picture 6" descr="A blue person silhouette on a black background&#10;&#10;Description automatically generated">
            <a:extLst>
              <a:ext uri="{FF2B5EF4-FFF2-40B4-BE49-F238E27FC236}">
                <a16:creationId xmlns:a16="http://schemas.microsoft.com/office/drawing/2014/main" id="{083CF42E-0EF9-A769-55FD-C7BD3497A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67" y="1447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9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F8CC-1088-CE29-7CBE-557F63D2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" y="32905"/>
            <a:ext cx="10515600" cy="1126333"/>
          </a:xfrm>
        </p:spPr>
        <p:txBody>
          <a:bodyPr/>
          <a:lstStyle/>
          <a:p>
            <a:r>
              <a:rPr lang="en-CA" sz="4000" b="1" dirty="0">
                <a:latin typeface="+mn-lt"/>
              </a:rPr>
              <a:t>What will happen this spring?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2FC-89D3-C8FC-4A7E-D2797791E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99" y="1159238"/>
            <a:ext cx="7038340" cy="4115038"/>
          </a:xfrm>
        </p:spPr>
        <p:txBody>
          <a:bodyPr/>
          <a:lstStyle/>
          <a:p>
            <a:r>
              <a:rPr lang="en-CA" dirty="0"/>
              <a:t>Birds from all flyways infected – D1.1 is dominant in the US</a:t>
            </a:r>
          </a:p>
          <a:p>
            <a:r>
              <a:rPr lang="en-CA" dirty="0"/>
              <a:t>Spring Migration – smaller number of birds than fall</a:t>
            </a:r>
          </a:p>
          <a:p>
            <a:r>
              <a:rPr lang="en-CA" dirty="0"/>
              <a:t>Populations exposed to D1.1, should be some level of population immunity present = decreased infection pressure</a:t>
            </a:r>
          </a:p>
          <a:p>
            <a:r>
              <a:rPr lang="en-CA" dirty="0"/>
              <a:t>US has had a terrible winter/spring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We don’t have their B3.13 risk from Dairy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  <a:cs typeface="Arial" panose="020B0604020202020204" pitchFamily="34" charset="0"/>
              </a:rPr>
              <a:t>Pattern previously seen in N. America </a:t>
            </a:r>
            <a:r>
              <a:rPr lang="en-CA" dirty="0">
                <a:cs typeface="Arial" panose="020B0604020202020204" pitchFamily="34" charset="0"/>
              </a:rPr>
              <a:t>has fewer cases in the springtime</a:t>
            </a:r>
            <a:endParaRPr lang="en-CA" sz="2800" dirty="0">
              <a:latin typeface="+mn-lt"/>
              <a:cs typeface="Arial" panose="020B0604020202020204" pitchFamily="34" charset="0"/>
            </a:endParaRPr>
          </a:p>
          <a:p>
            <a:endParaRPr lang="en-CA" sz="2800" dirty="0">
              <a:latin typeface="+mn-lt"/>
              <a:cs typeface="Arial" panose="020B0604020202020204" pitchFamily="34" charset="0"/>
            </a:endParaRPr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96795AC-DEFE-1B65-D2BA-815F6CED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139" y="1768968"/>
            <a:ext cx="4509669" cy="289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30F93-94DF-7D61-CBF5-851872D88EE9}"/>
              </a:ext>
            </a:extLst>
          </p:cNvPr>
          <p:cNvSpPr txBox="1"/>
          <p:nvPr/>
        </p:nvSpPr>
        <p:spPr>
          <a:xfrm>
            <a:off x="7793009" y="5274276"/>
            <a:ext cx="446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cs typeface="Arial" panose="020B0604020202020204" pitchFamily="34" charset="0"/>
              </a:rPr>
              <a:t>What are your thoughts?</a:t>
            </a:r>
          </a:p>
        </p:txBody>
      </p:sp>
    </p:spTree>
    <p:extLst>
      <p:ext uri="{BB962C8B-B14F-4D97-AF65-F5344CB8AC3E}">
        <p14:creationId xmlns:p14="http://schemas.microsoft.com/office/powerpoint/2010/main" val="2120945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AC5F-ED82-024A-A542-75300BA3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1148080"/>
          </a:xfrm>
        </p:spPr>
        <p:txBody>
          <a:bodyPr/>
          <a:lstStyle/>
          <a:p>
            <a:r>
              <a:rPr lang="en-CA" b="1" dirty="0">
                <a:latin typeface="+mn-lt"/>
              </a:rPr>
              <a:t>AMPV vaccine import 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1098-2738-ACDF-A8C6-E99E5AF6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6280" cy="4351338"/>
          </a:xfrm>
        </p:spPr>
        <p:txBody>
          <a:bodyPr/>
          <a:lstStyle/>
          <a:p>
            <a:r>
              <a:rPr lang="en-US" dirty="0"/>
              <a:t>Canadian Centre for Veterinary Biologics </a:t>
            </a:r>
            <a:r>
              <a:rPr lang="en-US" dirty="0">
                <a:hlinkClick r:id="rId2"/>
              </a:rPr>
              <a:t>VB-GL-3.21.2: Importation of unlicensed veterinary biologics manufactured in a foreign country – inspection.canada.ca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CA" dirty="0">
                <a:hlinkClick r:id="rId3"/>
              </a:rPr>
              <a:t>USDA approves import of Zoetis Vaccine</a:t>
            </a:r>
            <a:endParaRPr lang="en-CA" dirty="0"/>
          </a:p>
          <a:p>
            <a:pPr lvl="1"/>
            <a:r>
              <a:rPr lang="en-CA" dirty="0"/>
              <a:t>Zoetis' </a:t>
            </a:r>
            <a:r>
              <a:rPr lang="en-CA" dirty="0" err="1"/>
              <a:t>Poulvac</a:t>
            </a:r>
            <a:r>
              <a:rPr lang="en-CA" dirty="0"/>
              <a:t> TRT 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E5C45-9503-9DB5-509E-E9DAE6112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5" t="3009" r="1988" b="3671"/>
          <a:stretch/>
        </p:blipFill>
        <p:spPr>
          <a:xfrm>
            <a:off x="7620000" y="1381760"/>
            <a:ext cx="3820160" cy="489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515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3FE9-1056-4A84-48D5-C4595508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710565"/>
          </a:xfrm>
        </p:spPr>
        <p:txBody>
          <a:bodyPr/>
          <a:lstStyle/>
          <a:p>
            <a:r>
              <a:rPr lang="en-CA" sz="3600" dirty="0"/>
              <a:t>Scientific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CD206-9185-7B39-8E47-BDA4CED907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109" y="1619250"/>
            <a:ext cx="10515600" cy="3343275"/>
          </a:xfrm>
        </p:spPr>
        <p:txBody>
          <a:bodyPr/>
          <a:lstStyle/>
          <a:p>
            <a:r>
              <a:rPr lang="en-US" sz="2000" i="0" dirty="0">
                <a:solidFill>
                  <a:srgbClr val="1B3051"/>
                </a:solidFill>
                <a:effectLst/>
                <a:latin typeface="Europa"/>
                <a:hlinkClick r:id="rId3"/>
              </a:rPr>
              <a:t>Mapping of stakeholders in avian influenza surveillance in Canada</a:t>
            </a:r>
            <a:endParaRPr lang="en-US" sz="2000" i="0" dirty="0">
              <a:solidFill>
                <a:srgbClr val="1B3051"/>
              </a:solidFill>
              <a:effectLst/>
              <a:latin typeface="Europa"/>
            </a:endParaRPr>
          </a:p>
          <a:p>
            <a:r>
              <a:rPr lang="en-US" sz="2000" dirty="0">
                <a:hlinkClick r:id="rId4"/>
              </a:rPr>
              <a:t>H5N1 avian flu is spreading rapidly in Antarctica</a:t>
            </a:r>
            <a:endParaRPr lang="en-US" sz="2000" dirty="0"/>
          </a:p>
          <a:p>
            <a:r>
              <a:rPr lang="en-US" sz="2000" dirty="0">
                <a:hlinkClick r:id="rId5"/>
              </a:rPr>
              <a:t>Antarctic expedition confirms the spread of the highly pathogenic avian influenza virus in the Weddell Sea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6"/>
              </a:rPr>
              <a:t>Please consult the weekly CEZD reports for scientific findings</a:t>
            </a:r>
            <a:endParaRPr lang="en-US" sz="2000" dirty="0"/>
          </a:p>
          <a:p>
            <a:endParaRPr lang="en-CA" sz="2000" dirty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61F2-677C-C319-831B-0DD9E572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0" y="1"/>
            <a:ext cx="10515600" cy="1329069"/>
          </a:xfrm>
        </p:spPr>
        <p:txBody>
          <a:bodyPr/>
          <a:lstStyle/>
          <a:p>
            <a:r>
              <a:rPr lang="en-US" b="1" dirty="0">
                <a:latin typeface="+mn-lt"/>
                <a:hlinkClick r:id="rId3"/>
              </a:rPr>
              <a:t>Status of ongoing avian influenza response by province - inspection.canada.ca</a:t>
            </a:r>
            <a:endParaRPr lang="en-CA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E0826-0A68-7112-A31F-6002B17CA3A5}"/>
              </a:ext>
            </a:extLst>
          </p:cNvPr>
          <p:cNvSpPr txBox="1"/>
          <p:nvPr/>
        </p:nvSpPr>
        <p:spPr>
          <a:xfrm>
            <a:off x="74428" y="2661920"/>
            <a:ext cx="3687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16 IPs active – as of April 7, 2025 </a:t>
            </a:r>
          </a:p>
          <a:p>
            <a:endParaRPr lang="en-CA" sz="2000" b="1" dirty="0"/>
          </a:p>
          <a:p>
            <a:endParaRPr lang="en-CA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F90CA-204B-C6E7-F970-9CC8CC92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1533178"/>
            <a:ext cx="8285018" cy="512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29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A42D24-764C-C28A-DF4E-623C037A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6" y="873889"/>
            <a:ext cx="6426530" cy="541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7F018-593C-BE1B-6F41-CBC64469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19"/>
            <a:ext cx="10515600" cy="622519"/>
          </a:xfrm>
        </p:spPr>
        <p:txBody>
          <a:bodyPr/>
          <a:lstStyle/>
          <a:p>
            <a:r>
              <a:rPr lang="en-CA" sz="3600" b="1" dirty="0">
                <a:latin typeface="+mn-lt"/>
              </a:rPr>
              <a:t>H5N1 Dominant Variant in BC Fall to Spring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FCA3-1A3C-CDB7-F938-1C6B6902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20" y="1828799"/>
            <a:ext cx="3967480" cy="3314701"/>
          </a:xfrm>
        </p:spPr>
        <p:txBody>
          <a:bodyPr/>
          <a:lstStyle/>
          <a:p>
            <a:r>
              <a:rPr lang="en-CA" dirty="0"/>
              <a:t>H5N1 2.3.4.4b D1.1</a:t>
            </a:r>
          </a:p>
          <a:p>
            <a:r>
              <a:rPr lang="en-CA" dirty="0"/>
              <a:t>Eurasian virus (HA) that arrived via the Pacific Flyway</a:t>
            </a:r>
          </a:p>
          <a:p>
            <a:r>
              <a:rPr lang="en-CA" dirty="0"/>
              <a:t>Reassorted with a North American LPAI</a:t>
            </a:r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r>
              <a:rPr lang="en-CA" dirty="0">
                <a:hlinkClick r:id="rId4"/>
              </a:rPr>
              <a:t>BC Dashboard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sz="1200" dirty="0"/>
              <a:t>accessed April 9</a:t>
            </a:r>
            <a:r>
              <a:rPr lang="en-CA" sz="1200" baseline="30000" dirty="0"/>
              <a:t>th</a:t>
            </a:r>
            <a:r>
              <a:rPr lang="en-CA" sz="120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25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7F018-593C-BE1B-6F41-CBC64469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58360" cy="1981835"/>
          </a:xfrm>
        </p:spPr>
        <p:txBody>
          <a:bodyPr/>
          <a:lstStyle/>
          <a:p>
            <a:r>
              <a:rPr lang="en-CA" b="1" dirty="0">
                <a:latin typeface="+mn-lt"/>
              </a:rPr>
              <a:t>HPAI detections in wild birds declining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FCA3-1A3C-CDB7-F938-1C6B6902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6120" cy="4351338"/>
          </a:xfrm>
        </p:spPr>
        <p:txBody>
          <a:bodyPr/>
          <a:lstStyle/>
          <a:p>
            <a:endParaRPr lang="en-CA" dirty="0"/>
          </a:p>
          <a:p>
            <a:pPr marL="0" indent="0">
              <a:buNone/>
            </a:pPr>
            <a:r>
              <a:rPr lang="en-CA" dirty="0">
                <a:hlinkClick r:id="rId3"/>
              </a:rPr>
              <a:t>BC Dashboard</a:t>
            </a:r>
            <a:r>
              <a:rPr lang="en-CA" dirty="0"/>
              <a:t> </a:t>
            </a:r>
          </a:p>
          <a:p>
            <a:r>
              <a:rPr lang="en-CA" dirty="0"/>
              <a:t>Accessed April 9</a:t>
            </a:r>
            <a:r>
              <a:rPr lang="en-CA" baseline="30000" dirty="0"/>
              <a:t>th</a:t>
            </a:r>
            <a:r>
              <a:rPr lang="en-CA" dirty="0"/>
              <a:t> </a:t>
            </a:r>
          </a:p>
          <a:p>
            <a:r>
              <a:rPr lang="en-CA" dirty="0"/>
              <a:t>Last green bar 18 tests on wild birds and all negative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142B0-E08C-1886-7D75-1BE5ACC98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917" y="1123022"/>
            <a:ext cx="5964883" cy="52889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933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6624"/>
          </a:xfrm>
        </p:spPr>
        <p:txBody>
          <a:bodyPr/>
          <a:lstStyle/>
          <a:p>
            <a:pPr algn="ctr">
              <a:defRPr/>
            </a:pPr>
            <a:r>
              <a:rPr lang="en-CA" dirty="0"/>
              <a:t>Wildlife HPAI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766560" y="1584959"/>
            <a:ext cx="5425440" cy="3376239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/>
              <a:t>Dashboard Filtered from Dec 7, 2024 – Apr 9, 2025</a:t>
            </a:r>
          </a:p>
          <a:p>
            <a:r>
              <a:rPr lang="en-CA" sz="2400" dirty="0"/>
              <a:t>82 new confirmed cases</a:t>
            </a:r>
          </a:p>
          <a:p>
            <a:r>
              <a:rPr lang="en-CA" sz="2400" dirty="0"/>
              <a:t>3 H5N5 in Newfoundland Black-backed gull and Herring Gull</a:t>
            </a:r>
          </a:p>
          <a:p>
            <a:endParaRPr lang="en-CA" sz="2400" dirty="0"/>
          </a:p>
          <a:p>
            <a:endParaRPr lang="en-CA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47355" y="6421420"/>
            <a:ext cx="336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hlinkClick r:id="rId3"/>
              </a:rPr>
              <a:t>Wild Bird Dashboard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5219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hlinkClick r:id="rId4"/>
              </a:rPr>
              <a:t>CWHC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1B3F6-0116-3D82-6EC0-618594D6F0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65464" y="1362060"/>
            <a:ext cx="6078220" cy="39762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86A270E-D5CE-03E9-05A7-0ED754B09B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18651"/>
              </p:ext>
            </p:extLst>
          </p:nvPr>
        </p:nvGraphicFramePr>
        <p:xfrm>
          <a:off x="6891039" y="38782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103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D917-8F0A-AD7D-7D7D-F949BC01F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6779"/>
          </a:xfrm>
        </p:spPr>
        <p:txBody>
          <a:bodyPr/>
          <a:lstStyle/>
          <a:p>
            <a:r>
              <a:rPr lang="en-CA" dirty="0"/>
              <a:t>HPAI in Canadian Wild Birds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ACB9D-BD4C-A1D5-C617-04B947AA2D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8678C35-086D-4198-975D-7CAE096F9A6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11056-BA62-AF1A-4951-B344A808AADF}"/>
              </a:ext>
            </a:extLst>
          </p:cNvPr>
          <p:cNvSpPr txBox="1"/>
          <p:nvPr/>
        </p:nvSpPr>
        <p:spPr>
          <a:xfrm>
            <a:off x="984040" y="6171684"/>
            <a:ext cx="9346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CWHC Wild Bird Dashboard</a:t>
            </a:r>
            <a:endParaRPr lang="en-CA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51FC93-E73A-BF75-CE6A-421F6720CC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292473"/>
              </p:ext>
            </p:extLst>
          </p:nvPr>
        </p:nvGraphicFramePr>
        <p:xfrm>
          <a:off x="326571" y="1093305"/>
          <a:ext cx="11527972" cy="4948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895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Surveillance Partners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pivotTable ,slicer ,slicer ,columnChart ,Text box - Disclaimer ,slicer ,slicer ,slicer ,slicer ,slicer ,columnChart ,actionButton ,Button - AIV Result ,Text box - X Axis ,shape ,shape ,actionButton ,Button - Clear all filters ,Button - Filter Pane Expand ,columnChart ,Button - Region ,columnChart ,Button - Species ,Button - Date Black ,actionButton ,actionButton ,actionButton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2086" cy="6972981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Virus Surveillance: Summary Tables/Figures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3" id="{92483A0A-246D-5943-AEAA-52C387BE6F77}" vid="{F3F66E4C-FFFD-5943-BB61-728D6BDDC1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24886</TotalTime>
  <Words>1026</Words>
  <Application>Microsoft Office PowerPoint</Application>
  <PresentationFormat>Widescreen</PresentationFormat>
  <Paragraphs>175</Paragraphs>
  <Slides>26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Europa</vt:lpstr>
      <vt:lpstr>2_Office Theme</vt:lpstr>
      <vt:lpstr>Thème Office</vt:lpstr>
      <vt:lpstr>Community for Emerging and Zoonotic Diseases Identifying emerging risks through collective intelligence</vt:lpstr>
      <vt:lpstr>HPAI in Domestic Birds in Canada</vt:lpstr>
      <vt:lpstr>Status of ongoing avian influenza response by province - inspection.canada.ca</vt:lpstr>
      <vt:lpstr>H5N1 Dominant Variant in BC Fall to Spring 2025</vt:lpstr>
      <vt:lpstr>HPAI detections in wild birds declining</vt:lpstr>
      <vt:lpstr>Wildlife HPAI</vt:lpstr>
      <vt:lpstr>HPAI in Canadian Wild Birds</vt:lpstr>
      <vt:lpstr>Surveillance Partners</vt:lpstr>
      <vt:lpstr>Virus Surveillance: Summary Tables/Figures</vt:lpstr>
      <vt:lpstr>PowerPoint Presentation</vt:lpstr>
      <vt:lpstr>US Domestic Poultry Cases</vt:lpstr>
      <vt:lpstr>IP with domestic birds – Canada vs USA</vt:lpstr>
      <vt:lpstr>United States – HPAI Domestic Bird Detections Last 30 days</vt:lpstr>
      <vt:lpstr>US Wild Bird HPAI Detections, March 9 – April 8, 2025</vt:lpstr>
      <vt:lpstr>Genotypes of HPAI in United States  </vt:lpstr>
      <vt:lpstr>PowerPoint Presentation</vt:lpstr>
      <vt:lpstr>European Union</vt:lpstr>
      <vt:lpstr>Europe – Domestic Birds</vt:lpstr>
      <vt:lpstr>HPAI France</vt:lpstr>
      <vt:lpstr>Global cases of Avian Influenza (all strains) </vt:lpstr>
      <vt:lpstr>Influenza of avian origin confirmed in a sheep in Yorkshire - GOV.UK </vt:lpstr>
      <vt:lpstr>Human Cases Continue to be Reported</vt:lpstr>
      <vt:lpstr>Recent International Cases in Humans</vt:lpstr>
      <vt:lpstr>What will happen this spring?</vt:lpstr>
      <vt:lpstr>AMPV vaccine import approvals</vt:lpstr>
      <vt:lpstr>Scientific Findings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CEZD Provincial Engagement Meetings</dc:title>
  <dc:creator>Osborn, Andrea</dc:creator>
  <cp:lastModifiedBy>Osborn, Andrea (CFIA/ACIA)</cp:lastModifiedBy>
  <cp:revision>594</cp:revision>
  <dcterms:created xsi:type="dcterms:W3CDTF">2020-02-07T23:34:08Z</dcterms:created>
  <dcterms:modified xsi:type="dcterms:W3CDTF">2025-04-11T23:00:03Z</dcterms:modified>
</cp:coreProperties>
</file>