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344" r:id="rId2"/>
  </p:sldMasterIdLst>
  <p:notesMasterIdLst>
    <p:notesMasterId r:id="rId17"/>
  </p:notesMasterIdLst>
  <p:sldIdLst>
    <p:sldId id="256" r:id="rId3"/>
    <p:sldId id="309" r:id="rId4"/>
    <p:sldId id="319" r:id="rId5"/>
    <p:sldId id="320" r:id="rId6"/>
    <p:sldId id="310" r:id="rId7"/>
    <p:sldId id="311" r:id="rId8"/>
    <p:sldId id="312" r:id="rId9"/>
    <p:sldId id="322" r:id="rId10"/>
    <p:sldId id="315" r:id="rId11"/>
    <p:sldId id="318" r:id="rId12"/>
    <p:sldId id="321" r:id="rId13"/>
    <p:sldId id="313" r:id="rId14"/>
    <p:sldId id="308" r:id="rId15"/>
    <p:sldId id="323"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8" autoAdjust="0"/>
    <p:restoredTop sz="68076" autoAdjust="0"/>
  </p:normalViewPr>
  <p:slideViewPr>
    <p:cSldViewPr snapToGrid="0">
      <p:cViewPr varScale="1">
        <p:scale>
          <a:sx n="55" d="100"/>
          <a:sy n="55" d="100"/>
        </p:scale>
        <p:origin x="356"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2024-03-04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armersdefenceforce.nl/bron-van-insleep-blauwtongvirus-type-3-lijkt-ontdek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ur.nl/en/research-results/research-institutes/bioveterinary-research/show-bvr/bluetongue-found-in-dutch-dog.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We’re asking all of our network groups for</a:t>
            </a:r>
            <a:r>
              <a:rPr lang="en-CA" baseline="0" dirty="0" smtClean="0"/>
              <a:t> feedback on whether what is being done for the network is providing value. So just a thumbs up/thumbs down survey.</a:t>
            </a:r>
          </a:p>
          <a:p>
            <a:endParaRPr lang="en-CA" baseline="0" dirty="0" smtClean="0"/>
          </a:p>
          <a:p>
            <a:r>
              <a:rPr lang="en-CA" baseline="0" dirty="0" smtClean="0"/>
              <a:t>If you have any feedback on what we could do better, or should stop doing that would be valuable – now or later.  Given our limited resources, we don’t want to put effort into things that don’t have value. </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395781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Image as of March 4, 2023</a:t>
            </a:r>
          </a:p>
          <a:p>
            <a:endParaRPr lang="en-CA" altLang="en-US" dirty="0" smtClean="0"/>
          </a:p>
          <a:p>
            <a:r>
              <a:rPr lang="en-CA" altLang="en-US" dirty="0" smtClean="0"/>
              <a:t>Total ~6918 cases</a:t>
            </a:r>
          </a:p>
          <a:p>
            <a:endParaRPr lang="en-CA" altLang="en-US" dirty="0" smtClean="0"/>
          </a:p>
          <a:p>
            <a:r>
              <a:rPr lang="en-CA" altLang="en-US" dirty="0" smtClean="0"/>
              <a:t>The source of introduction of BTV serotype 3 into the </a:t>
            </a:r>
            <a:r>
              <a:rPr lang="en-CA" altLang="en-US" u="sng" dirty="0" smtClean="0">
                <a:hlinkClick r:id="rId3"/>
              </a:rPr>
              <a:t>Netherlands</a:t>
            </a:r>
            <a:r>
              <a:rPr lang="en-CA" altLang="en-US" dirty="0" smtClean="0"/>
              <a:t> is thought to be related to midges present in household waste that was transported via train from Rome to </a:t>
            </a:r>
            <a:r>
              <a:rPr lang="en-CA" altLang="en-US" dirty="0" smtClean="0"/>
              <a:t>Amsterdam. Information</a:t>
            </a:r>
            <a:r>
              <a:rPr lang="en-CA" altLang="en-US" baseline="0" dirty="0" smtClean="0"/>
              <a:t> on the Netherlands official website indicates that the source was not from within Europe and is still unidentified</a:t>
            </a:r>
            <a:endParaRPr lang="en-CA" altLang="en-US" dirty="0" smtClean="0"/>
          </a:p>
          <a:p>
            <a:endParaRPr lang="en-US" altLang="en-US" dirty="0" smtClean="0"/>
          </a:p>
          <a:p>
            <a:r>
              <a:rPr lang="en-US" altLang="en-US" dirty="0" smtClean="0"/>
              <a:t>The Netherlands have reported BTV serotype 3 in a 3.5-year-old pregnant </a:t>
            </a:r>
            <a:r>
              <a:rPr lang="en-US" altLang="en-US" u="sng" dirty="0" smtClean="0">
                <a:hlinkClick r:id="rId4"/>
              </a:rPr>
              <a:t>dog</a:t>
            </a:r>
            <a:r>
              <a:rPr lang="en-US" altLang="en-US" dirty="0" smtClean="0"/>
              <a:t> that lived on a dairy farm with both cattle and sheep, and it is unclear how the dog became infected; BTV infection in dogs is rare and has only been previously reported in pregnant dogs </a:t>
            </a:r>
            <a:endParaRPr lang="en-CA" altLang="en-US" dirty="0" smtClean="0"/>
          </a:p>
          <a:p>
            <a:endParaRPr lang="en-US" altLang="en-US" dirty="0" smtClean="0"/>
          </a:p>
          <a:p>
            <a:r>
              <a:rPr lang="en-US" altLang="en-US" dirty="0" smtClean="0"/>
              <a:t/>
            </a:r>
            <a:br>
              <a:rPr lang="en-US" altLang="en-US" dirty="0" smtClean="0"/>
            </a:br>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D0A7B-333B-41AF-BEAA-35DA872D7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243333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https://www.scielo.org.za/scielo.php?script=sci_arttext&amp;pid=S1019-91282022000200018 </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320601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Due to the current low vector period (which indicates low midge activity), where antibodies are low and test results indicate an older infection, animals that test positive for Bluetongue are not currently being culled. This is due to the lower temperature leading to a reduced risk on onward transmission.</a:t>
            </a:r>
          </a:p>
          <a:p>
            <a:endParaRPr lang="en-CA" altLang="en-US" dirty="0" smtClean="0"/>
          </a:p>
          <a:p>
            <a:r>
              <a:rPr lang="en-CA" altLang="en-US" dirty="0" smtClean="0"/>
              <a:t>UK has tested ~45,000 animals for BTV-3 and only found </a:t>
            </a:r>
            <a:r>
              <a:rPr lang="en-CA" altLang="en-US" dirty="0" smtClean="0"/>
              <a:t>123 </a:t>
            </a:r>
            <a:r>
              <a:rPr lang="en-CA" altLang="en-US" dirty="0" smtClean="0"/>
              <a:t>positives  None had died and there were no clinical signs of disease in the </a:t>
            </a:r>
            <a:r>
              <a:rPr lang="en-CA" altLang="en-US" dirty="0" smtClean="0"/>
              <a:t>animals.</a:t>
            </a:r>
            <a:endParaRPr lang="en-CA" altLang="en-US" dirty="0" smtClean="0"/>
          </a:p>
          <a:p>
            <a:endParaRPr lang="en-CA" altLang="en-US" dirty="0" smtClean="0"/>
          </a:p>
          <a:p>
            <a:r>
              <a:rPr lang="en-CA" altLang="en-US" dirty="0" smtClean="0"/>
              <a:t>Different </a:t>
            </a:r>
            <a:r>
              <a:rPr lang="en-CA" altLang="en-US" dirty="0" smtClean="0"/>
              <a:t>to what is happening in the Netherlands with 20% mortality in sheep and </a:t>
            </a:r>
            <a:r>
              <a:rPr lang="en-CA" altLang="en-US" dirty="0" smtClean="0"/>
              <a:t>almost</a:t>
            </a:r>
            <a:r>
              <a:rPr lang="en-CA" altLang="en-US" baseline="0" dirty="0" smtClean="0"/>
              <a:t> </a:t>
            </a:r>
            <a:r>
              <a:rPr lang="en-CA" altLang="en-US" dirty="0" smtClean="0"/>
              <a:t>7,000 infected </a:t>
            </a:r>
            <a:r>
              <a:rPr lang="en-CA" altLang="en-US" dirty="0" smtClean="0"/>
              <a:t>premises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20A19-19E1-4656-91D4-9A70D22B2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92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Other Countries? Netherlands, Germany, Belgium reporting due to export, but others in EU are not doing surveillance if they don't have a market that requires it. </a:t>
            </a:r>
          </a:p>
          <a:p>
            <a:endParaRPr lang="en-CA" altLang="en-US" dirty="0" smtClean="0"/>
          </a:p>
          <a:p>
            <a:r>
              <a:rPr lang="en-CA" altLang="en-US" dirty="0" smtClean="0"/>
              <a:t>lots of unknowns around BTV-3 distribution in Europe.</a:t>
            </a:r>
          </a:p>
          <a:p>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3D2E9-B9FB-40C4-AFBD-25EDFF56A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59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BTV serotypes in the U. S. are listed as “established” (3, </a:t>
            </a:r>
            <a:r>
              <a:rPr lang="en-US" sz="1200" b="1" i="0" u="none" strike="noStrike" kern="1200" baseline="0" dirty="0" smtClean="0">
                <a:solidFill>
                  <a:schemeClr val="tx1"/>
                </a:solidFill>
                <a:latin typeface="+mn-lt"/>
                <a:ea typeface="+mn-ea"/>
                <a:cs typeface="+mn-cs"/>
              </a:rPr>
              <a:t>6, </a:t>
            </a:r>
            <a:r>
              <a:rPr lang="en-US" sz="1200" b="0" i="0" u="none" strike="noStrike" kern="1200" baseline="0" dirty="0" smtClean="0">
                <a:solidFill>
                  <a:schemeClr val="tx1"/>
                </a:solidFill>
                <a:latin typeface="+mn-lt"/>
                <a:ea typeface="+mn-ea"/>
                <a:cs typeface="+mn-cs"/>
              </a:rPr>
              <a:t>10, 11, 12, 13, 17), “reported" (1, 2, 5, 9, 14, 15, 18, 19, 22, 24), or ”not reported” (4, 7, 8, 16, 20, 21, 23, 25, 26) (USDA APHIS, 2022). </a:t>
            </a:r>
          </a:p>
          <a:p>
            <a:endParaRPr lang="en-US" alt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In Canada – Immediately notifiable strains are 2, 10, 11, 13, and 17</a:t>
            </a:r>
          </a:p>
          <a:p>
            <a:r>
              <a:rPr lang="en-US" altLang="en-US" sz="1200" b="0" i="0" u="none" strike="noStrike" kern="1200" baseline="0" dirty="0" smtClean="0">
                <a:solidFill>
                  <a:schemeClr val="tx1"/>
                </a:solidFill>
                <a:latin typeface="+mn-lt"/>
                <a:ea typeface="+mn-ea"/>
                <a:cs typeface="+mn-cs"/>
              </a:rPr>
              <a:t>All other strains are reportable.</a:t>
            </a:r>
            <a:endParaRPr lang="en-CA"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52B2F-4CCE-47C7-9943-C29C4BE8EC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1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52B2F-4CCE-47C7-9943-C29C4BE8EC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1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583326A-2C47-4B7D-A830-8E8E746B6AB4}" type="slidenum">
              <a:rPr lang="en-CA" smtClean="0"/>
              <a:pPr>
                <a:defRPr/>
              </a:pPr>
              <a:t>10</a:t>
            </a:fld>
            <a:endParaRPr lang="en-CA"/>
          </a:p>
        </p:txBody>
      </p:sp>
    </p:spTree>
    <p:extLst>
      <p:ext uri="{BB962C8B-B14F-4D97-AF65-F5344CB8AC3E}">
        <p14:creationId xmlns:p14="http://schemas.microsoft.com/office/powerpoint/2010/main" val="14824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528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1210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A0E8B8BF-0D2C-4C21-BE06-B5EAB2CC2619}" type="slidenum">
              <a:rPr lang="en-US"/>
              <a:pPr>
                <a:defRPr/>
              </a:pPr>
              <a:t>‹#›</a:t>
            </a:fld>
            <a:endParaRPr lang="en-US"/>
          </a:p>
        </p:txBody>
      </p:sp>
    </p:spTree>
    <p:extLst>
      <p:ext uri="{BB962C8B-B14F-4D97-AF65-F5344CB8AC3E}">
        <p14:creationId xmlns:p14="http://schemas.microsoft.com/office/powerpoint/2010/main" val="279674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ED561C27-E525-4936-AB17-CC70CAE11B7D}" type="slidenum">
              <a:rPr lang="en-US"/>
              <a:pPr>
                <a:defRPr/>
              </a:pPr>
              <a:t>‹#›</a:t>
            </a:fld>
            <a:endParaRPr lang="en-US"/>
          </a:p>
        </p:txBody>
      </p:sp>
    </p:spTree>
    <p:extLst>
      <p:ext uri="{BB962C8B-B14F-4D97-AF65-F5344CB8AC3E}">
        <p14:creationId xmlns:p14="http://schemas.microsoft.com/office/powerpoint/2010/main" val="71798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CE405005-A2BD-4EA7-A4F2-ECC9917BDC51}" type="slidenum">
              <a:rPr lang="en-US"/>
              <a:pPr>
                <a:defRPr/>
              </a:pPr>
              <a:t>‹#›</a:t>
            </a:fld>
            <a:endParaRPr lang="en-US"/>
          </a:p>
        </p:txBody>
      </p:sp>
    </p:spTree>
    <p:extLst>
      <p:ext uri="{BB962C8B-B14F-4D97-AF65-F5344CB8AC3E}">
        <p14:creationId xmlns:p14="http://schemas.microsoft.com/office/powerpoint/2010/main" val="416062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A63D88CC-3724-4177-8A10-A07FEA90FC65}" type="slidenum">
              <a:rPr lang="en-US"/>
              <a:pPr>
                <a:defRPr/>
              </a:pPr>
              <a:t>‹#›</a:t>
            </a:fld>
            <a:endParaRPr lang="en-US"/>
          </a:p>
        </p:txBody>
      </p:sp>
    </p:spTree>
    <p:extLst>
      <p:ext uri="{BB962C8B-B14F-4D97-AF65-F5344CB8AC3E}">
        <p14:creationId xmlns:p14="http://schemas.microsoft.com/office/powerpoint/2010/main" val="288205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9EB11BD-7F14-4F91-8947-B0C10C466245}" type="slidenum">
              <a:rPr lang="en-US"/>
              <a:pPr>
                <a:defRPr/>
              </a:pPr>
              <a:t>‹#›</a:t>
            </a:fld>
            <a:endParaRPr lang="en-US"/>
          </a:p>
        </p:txBody>
      </p:sp>
    </p:spTree>
    <p:extLst>
      <p:ext uri="{BB962C8B-B14F-4D97-AF65-F5344CB8AC3E}">
        <p14:creationId xmlns:p14="http://schemas.microsoft.com/office/powerpoint/2010/main" val="379590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39EFC7B-1F01-47C1-94B2-1DD2E7ECA039}" type="slidenum">
              <a:rPr lang="en-US"/>
              <a:pPr>
                <a:defRPr/>
              </a:pPr>
              <a:t>‹#›</a:t>
            </a:fld>
            <a:endParaRPr lang="en-US"/>
          </a:p>
        </p:txBody>
      </p:sp>
    </p:spTree>
    <p:extLst>
      <p:ext uri="{BB962C8B-B14F-4D97-AF65-F5344CB8AC3E}">
        <p14:creationId xmlns:p14="http://schemas.microsoft.com/office/powerpoint/2010/main" val="196216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4558BC0-E079-4D64-A772-7AD61B370065}" type="slidenum">
              <a:rPr lang="en-US"/>
              <a:pPr>
                <a:defRPr/>
              </a:pPr>
              <a:t>‹#›</a:t>
            </a:fld>
            <a:endParaRPr lang="en-US"/>
          </a:p>
        </p:txBody>
      </p:sp>
    </p:spTree>
    <p:extLst>
      <p:ext uri="{BB962C8B-B14F-4D97-AF65-F5344CB8AC3E}">
        <p14:creationId xmlns:p14="http://schemas.microsoft.com/office/powerpoint/2010/main" val="50729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240C8FD-AE25-47E3-9686-7FB76AAFB345}" type="slidenum">
              <a:rPr lang="en-US"/>
              <a:pPr>
                <a:defRPr/>
              </a:pPr>
              <a:t>‹#›</a:t>
            </a:fld>
            <a:endParaRPr lang="en-US"/>
          </a:p>
        </p:txBody>
      </p:sp>
    </p:spTree>
    <p:extLst>
      <p:ext uri="{BB962C8B-B14F-4D97-AF65-F5344CB8AC3E}">
        <p14:creationId xmlns:p14="http://schemas.microsoft.com/office/powerpoint/2010/main" val="96610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FCE0F54-C0E7-40D7-B72E-A83781454C49}" type="slidenum">
              <a:rPr lang="en-US"/>
              <a:pPr>
                <a:defRPr/>
              </a:pPr>
              <a:t>‹#›</a:t>
            </a:fld>
            <a:endParaRPr lang="en-US"/>
          </a:p>
        </p:txBody>
      </p:sp>
    </p:spTree>
    <p:extLst>
      <p:ext uri="{BB962C8B-B14F-4D97-AF65-F5344CB8AC3E}">
        <p14:creationId xmlns:p14="http://schemas.microsoft.com/office/powerpoint/2010/main" val="26935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2024-03-04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45D205-F469-44CF-AE36-008120FB9082}" type="datetime1">
              <a:rPr lang="en-US"/>
              <a:pPr>
                <a:defRPr/>
              </a:pPr>
              <a:t>2024-03-04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9C433E2-722F-4EA6-B9E2-443B5DE69A9A}" type="slidenum">
              <a:rPr lang="en-US"/>
              <a:pPr>
                <a:defRPr/>
              </a:pPr>
              <a:t>‹#›</a:t>
            </a:fld>
            <a:endParaRPr lang="en-US"/>
          </a:p>
        </p:txBody>
      </p:sp>
    </p:spTree>
    <p:extLst>
      <p:ext uri="{BB962C8B-B14F-4D97-AF65-F5344CB8AC3E}">
        <p14:creationId xmlns:p14="http://schemas.microsoft.com/office/powerpoint/2010/main" val="3045446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ecevr.org/DOIx.php?id=10.7774/cevr.2014.3.1.58" TargetMode="External"/><Relationship Id="rId4" Type="http://schemas.openxmlformats.org/officeDocument/2006/relationships/hyperlink" Target="https://bancos.salud.gob.ar/recurso/boletin-epidemiologico-nacional-n-686-se-1-20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infocampo.com.ar/otra-sorpresa-con-la-encefalomielitis-equina-en-baradero-se-contagio-una-oveja/"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ig333.com/latest_swine_news/increased-risk-of-foot-and-mouth-disease-entry-into-europe_20042/"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598-024-53774-x" TargetMode="External"/><Relationship Id="rId2" Type="http://schemas.openxmlformats.org/officeDocument/2006/relationships/hyperlink" Target="https://www.cell.com/iscience/fulltext/S2589-0042(23)02505-1" TargetMode="External"/><Relationship Id="rId1" Type="http://schemas.openxmlformats.org/officeDocument/2006/relationships/slideLayout" Target="../slideLayouts/slideLayout5.xml"/><Relationship Id="rId4" Type="http://schemas.openxmlformats.org/officeDocument/2006/relationships/hyperlink" Target="https://pubmed.ncbi.nlm.nih.gov/3819485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microbewiki.kenyon.edu/index.php/File:Bluetongue.jp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ww.scielo.org.za/scielo.php?script=sci_arttext&amp;pid=S1019-91282022000200018" TargetMode="External"/><Relationship Id="rId4" Type="http://schemas.openxmlformats.org/officeDocument/2006/relationships/hyperlink" Target="https://www.cambridge.org/core/journals/epidemiology-and-infection/article/midgetransmitted-bluetongue-in-domestic-dogs/F199EDD9A2FF915757EA1B5468C29D0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gov.uk/guidance/bluetong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ahis.woah.org/#/in-review/5265"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hyperlink" Target="https://www.fli.de/en/news/short-messages/short-message/first-outbreak-of-bluetongue-serotype-3-in-germany-confirmed/" TargetMode="External"/><Relationship Id="rId4" Type="http://schemas.openxmlformats.org/officeDocument/2006/relationships/hyperlink" Target="https://wahis.woah.org/#/in-review/530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0378113523002985?via%3Dihub"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38182930/"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Small Ruminant Network Update</a:t>
            </a:r>
            <a:endParaRPr lang="en-CA" altLang="en-US" dirty="0"/>
          </a:p>
          <a:p>
            <a:pPr eaLnBrk="1" hangingPunct="1"/>
            <a:r>
              <a:rPr lang="en-CA" altLang="en-US" dirty="0" smtClean="0"/>
              <a:t>05</a:t>
            </a:r>
            <a:r>
              <a:rPr lang="en-CA" altLang="en-US" dirty="0" smtClean="0"/>
              <a:t> March 2024</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t="2275"/>
          <a:stretch>
            <a:fillRect/>
          </a:stretch>
        </p:blipFill>
        <p:spPr>
          <a:xfrm>
            <a:off x="6975475" y="103188"/>
            <a:ext cx="5143500" cy="5743575"/>
          </a:xfrm>
        </p:spPr>
      </p:pic>
      <p:sp>
        <p:nvSpPr>
          <p:cNvPr id="2" name="Title 1"/>
          <p:cNvSpPr>
            <a:spLocks noGrp="1"/>
          </p:cNvSpPr>
          <p:nvPr>
            <p:ph type="title"/>
          </p:nvPr>
        </p:nvSpPr>
        <p:spPr>
          <a:xfrm>
            <a:off x="766763" y="34925"/>
            <a:ext cx="10515600" cy="1325563"/>
          </a:xfrm>
        </p:spPr>
        <p:txBody>
          <a:bodyPr/>
          <a:lstStyle/>
          <a:p>
            <a:pPr>
              <a:defRPr/>
            </a:pPr>
            <a:r>
              <a:rPr lang="en-CA" b="1" dirty="0" smtClean="0">
                <a:latin typeface="+mn-lt"/>
              </a:rPr>
              <a:t>Equine Cases in Argentina</a:t>
            </a:r>
            <a:endParaRPr lang="en-CA" b="1" dirty="0">
              <a:latin typeface="+mn-lt"/>
            </a:endParaRPr>
          </a:p>
        </p:txBody>
      </p:sp>
      <p:sp>
        <p:nvSpPr>
          <p:cNvPr id="79876" name="Content Placeholder 2"/>
          <p:cNvSpPr>
            <a:spLocks noGrp="1"/>
          </p:cNvSpPr>
          <p:nvPr>
            <p:ph sz="half" idx="1"/>
          </p:nvPr>
        </p:nvSpPr>
        <p:spPr>
          <a:xfrm>
            <a:off x="458787" y="1497013"/>
            <a:ext cx="6516688" cy="5224462"/>
          </a:xfrm>
        </p:spPr>
        <p:txBody>
          <a:bodyPr/>
          <a:lstStyle/>
          <a:p>
            <a:r>
              <a:rPr lang="en-CA" altLang="en-US" dirty="0" smtClean="0">
                <a:hlinkClick r:id="rId4"/>
              </a:rPr>
              <a:t>Argentina Ministry of Health Epidemiological Bulletin</a:t>
            </a:r>
            <a:endParaRPr lang="en-CA" altLang="en-US" dirty="0" smtClean="0"/>
          </a:p>
          <a:p>
            <a:r>
              <a:rPr lang="en-CA" altLang="en-US" dirty="0" smtClean="0"/>
              <a:t>First equine cases reported on November 27</a:t>
            </a:r>
            <a:r>
              <a:rPr lang="en-CA" altLang="en-US" baseline="30000" dirty="0" smtClean="0"/>
              <a:t>th</a:t>
            </a:r>
            <a:r>
              <a:rPr lang="en-CA" altLang="en-US" dirty="0" smtClean="0"/>
              <a:t>, 2023</a:t>
            </a:r>
          </a:p>
          <a:p>
            <a:r>
              <a:rPr lang="en-CA" altLang="en-US" dirty="0" smtClean="0"/>
              <a:t>By January 12, 2024 there have been 1,272 cases</a:t>
            </a:r>
          </a:p>
          <a:p>
            <a:pPr lvl="1"/>
            <a:r>
              <a:rPr lang="en-CA" altLang="en-US" dirty="0" smtClean="0"/>
              <a:t>40 lab confirmed</a:t>
            </a:r>
          </a:p>
          <a:p>
            <a:pPr lvl="1"/>
            <a:r>
              <a:rPr lang="en-CA" altLang="en-US" dirty="0" smtClean="0"/>
              <a:t>1232 clinical diagnosis (</a:t>
            </a:r>
            <a:r>
              <a:rPr lang="en-US" altLang="en-US" dirty="0" smtClean="0"/>
              <a:t>by symptomatology and epidemiological link)</a:t>
            </a:r>
            <a:endParaRPr lang="en-CA" altLang="en-US" dirty="0" smtClean="0"/>
          </a:p>
          <a:p>
            <a:endParaRPr lang="en-CA" altLang="en-US" dirty="0" smtClean="0"/>
          </a:p>
        </p:txBody>
      </p:sp>
      <p:sp>
        <p:nvSpPr>
          <p:cNvPr id="5" name="Slide Number Placeholder 4"/>
          <p:cNvSpPr>
            <a:spLocks noGrp="1"/>
          </p:cNvSpPr>
          <p:nvPr>
            <p:ph type="sldNum" sz="quarter" idx="10"/>
          </p:nvPr>
        </p:nvSpPr>
        <p:spPr/>
        <p:txBody>
          <a:bodyPr/>
          <a:lstStyle/>
          <a:p>
            <a:pPr>
              <a:defRPr/>
            </a:pPr>
            <a:fld id="{4BF184A6-8344-40FB-AA73-DB4B671A1689}" type="slidenum">
              <a:rPr lang="en-US" smtClean="0"/>
              <a:pPr>
                <a:defRPr/>
              </a:pPr>
              <a:t>10</a:t>
            </a:fld>
            <a:endParaRPr lang="en-US"/>
          </a:p>
        </p:txBody>
      </p:sp>
      <p:sp>
        <p:nvSpPr>
          <p:cNvPr id="79878" name="TextBox 6"/>
          <p:cNvSpPr txBox="1">
            <a:spLocks noChangeArrowheads="1"/>
          </p:cNvSpPr>
          <p:nvPr/>
        </p:nvSpPr>
        <p:spPr bwMode="auto">
          <a:xfrm>
            <a:off x="7705725" y="5862638"/>
            <a:ext cx="44545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5"/>
              </a:rPr>
              <a:t>Zoonotic encephalitides caused by arboviruses: transmission and epidemiology of alphaviruses and flaviviruses</a:t>
            </a:r>
            <a:endParaRPr lang="en-US" altLang="en-US" sz="1800"/>
          </a:p>
        </p:txBody>
      </p:sp>
    </p:spTree>
    <p:extLst>
      <p:ext uri="{BB962C8B-B14F-4D97-AF65-F5344CB8AC3E}">
        <p14:creationId xmlns:p14="http://schemas.microsoft.com/office/powerpoint/2010/main" val="4073661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hlinkClick r:id="rId2"/>
              </a:rPr>
              <a:t>Another surprise with equine encephalomyelitis: in </a:t>
            </a:r>
            <a:r>
              <a:rPr lang="en-US" sz="4000" dirty="0" err="1">
                <a:hlinkClick r:id="rId2"/>
              </a:rPr>
              <a:t>Baradero</a:t>
            </a:r>
            <a:r>
              <a:rPr lang="en-US" sz="4000" dirty="0">
                <a:hlinkClick r:id="rId2"/>
              </a:rPr>
              <a:t>, a sheep was infected - </a:t>
            </a:r>
            <a:r>
              <a:rPr lang="en-US" sz="4000" dirty="0" err="1">
                <a:hlinkClick r:id="rId2"/>
              </a:rPr>
              <a:t>Infocampo</a:t>
            </a:r>
            <a:endParaRPr lang="en-CA" sz="4000" dirty="0"/>
          </a:p>
        </p:txBody>
      </p:sp>
      <p:sp>
        <p:nvSpPr>
          <p:cNvPr id="3" name="Content Placeholder 2"/>
          <p:cNvSpPr>
            <a:spLocks noGrp="1"/>
          </p:cNvSpPr>
          <p:nvPr>
            <p:ph sz="half" idx="1"/>
          </p:nvPr>
        </p:nvSpPr>
        <p:spPr>
          <a:xfrm>
            <a:off x="304800" y="1825625"/>
            <a:ext cx="5867400" cy="4128861"/>
          </a:xfrm>
        </p:spPr>
        <p:txBody>
          <a:bodyPr/>
          <a:lstStyle/>
          <a:p>
            <a:r>
              <a:rPr lang="en-US" dirty="0"/>
              <a:t>The patient was </a:t>
            </a:r>
            <a:r>
              <a:rPr lang="en-US" b="1" dirty="0"/>
              <a:t>a four-month-old female sheep</a:t>
            </a:r>
            <a:r>
              <a:rPr lang="en-US" dirty="0"/>
              <a:t> that had shown nervous signs </a:t>
            </a:r>
            <a:endParaRPr lang="en-US" dirty="0" smtClean="0"/>
          </a:p>
          <a:p>
            <a:r>
              <a:rPr lang="en-US" dirty="0"/>
              <a:t>L</a:t>
            </a:r>
            <a:r>
              <a:rPr lang="en-US" dirty="0" smtClean="0"/>
              <a:t>ived</a:t>
            </a:r>
            <a:r>
              <a:rPr lang="en-US" dirty="0"/>
              <a:t> </a:t>
            </a:r>
            <a:r>
              <a:rPr lang="en-US" b="1" dirty="0"/>
              <a:t>with horses that presented clinical </a:t>
            </a:r>
            <a:r>
              <a:rPr lang="en-US" b="1" dirty="0" smtClean="0"/>
              <a:t>signs</a:t>
            </a:r>
            <a:r>
              <a:rPr lang="en-US" dirty="0"/>
              <a:t> and </a:t>
            </a:r>
            <a:r>
              <a:rPr lang="en-US" dirty="0" smtClean="0"/>
              <a:t>mortality</a:t>
            </a:r>
            <a:endParaRPr lang="en-US" dirty="0"/>
          </a:p>
          <a:p>
            <a:r>
              <a:rPr lang="en-US" dirty="0" smtClean="0"/>
              <a:t>Sheep not previously reported with Western Equine Encephalitis</a:t>
            </a:r>
          </a:p>
          <a:p>
            <a:r>
              <a:rPr lang="en-US" dirty="0" smtClean="0"/>
              <a:t>WEE has occurred in Canada, probability of re-emergence unknown</a:t>
            </a:r>
            <a:endParaRPr lang="en-CA"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769"/>
            <a:ext cx="5181600" cy="3453050"/>
          </a:xfrm>
        </p:spPr>
      </p:pic>
      <p:sp>
        <p:nvSpPr>
          <p:cNvPr id="5" name="Slide Number Placeholder 4"/>
          <p:cNvSpPr>
            <a:spLocks noGrp="1"/>
          </p:cNvSpPr>
          <p:nvPr>
            <p:ph type="sldNum" sz="quarter" idx="10"/>
          </p:nvPr>
        </p:nvSpPr>
        <p:spPr/>
        <p:txBody>
          <a:bodyPr/>
          <a:lstStyle/>
          <a:p>
            <a:pPr>
              <a:defRPr/>
            </a:pPr>
            <a:fld id="{A0E8B8BF-0D2C-4C21-BE06-B5EAB2CC2619}" type="slidenum">
              <a:rPr lang="en-US" smtClean="0"/>
              <a:pPr>
                <a:defRPr/>
              </a:pPr>
              <a:t>11</a:t>
            </a:fld>
            <a:endParaRPr lang="en-US"/>
          </a:p>
        </p:txBody>
      </p:sp>
    </p:spTree>
    <p:extLst>
      <p:ext uri="{BB962C8B-B14F-4D97-AF65-F5344CB8AC3E}">
        <p14:creationId xmlns:p14="http://schemas.microsoft.com/office/powerpoint/2010/main" val="208519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hlinkClick r:id="rId2"/>
              </a:rPr>
              <a:t>Increased risk of foot-and-mouth disease entry into Europe - Swine news - pig333, pig to pork community</a:t>
            </a:r>
            <a:endParaRPr lang="en-CA" sz="3600" dirty="0"/>
          </a:p>
        </p:txBody>
      </p:sp>
      <p:sp>
        <p:nvSpPr>
          <p:cNvPr id="5" name="Content Placeholder 4"/>
          <p:cNvSpPr>
            <a:spLocks noGrp="1"/>
          </p:cNvSpPr>
          <p:nvPr>
            <p:ph sz="half" idx="1"/>
          </p:nvPr>
        </p:nvSpPr>
        <p:spPr>
          <a:xfrm>
            <a:off x="152400" y="1690687"/>
            <a:ext cx="4313894" cy="4842459"/>
          </a:xfrm>
        </p:spPr>
        <p:txBody>
          <a:bodyPr/>
          <a:lstStyle/>
          <a:p>
            <a:r>
              <a:rPr lang="en-CA" dirty="0" smtClean="0"/>
              <a:t>Increased detections of SAT-2 in Northern Africa are concerning</a:t>
            </a:r>
          </a:p>
          <a:p>
            <a:r>
              <a:rPr lang="en-CA" dirty="0" smtClean="0"/>
              <a:t>Change in epidemiology</a:t>
            </a:r>
          </a:p>
          <a:p>
            <a:r>
              <a:rPr lang="en-CA" dirty="0" smtClean="0"/>
              <a:t>Vaccine coverage not adequate in affected countries (Algeria, Tunisia, Libya)</a:t>
            </a:r>
          </a:p>
          <a:p>
            <a:r>
              <a:rPr lang="en-CA" dirty="0" smtClean="0"/>
              <a:t>Ramadan will increase movements of people and animals</a:t>
            </a:r>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CE405005-A2BD-4EA7-A4F2-ECC9917BDC51}" type="slidenum">
              <a:rPr lang="en-US" smtClean="0"/>
              <a:pPr>
                <a:defRPr/>
              </a:pPr>
              <a:t>12</a:t>
            </a:fld>
            <a:endParaRPr lang="en-US"/>
          </a:p>
        </p:txBody>
      </p:sp>
      <p:pic>
        <p:nvPicPr>
          <p:cNvPr id="1026" name="Picture 2" descr="https://www.woah.org/app/uploads/2024/02/fmd-world-eng-2024-1.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66294" y="1791503"/>
            <a:ext cx="7725706" cy="442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8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Findings</a:t>
            </a:r>
            <a:endParaRPr lang="en-CA" dirty="0"/>
          </a:p>
        </p:txBody>
      </p:sp>
      <p:sp>
        <p:nvSpPr>
          <p:cNvPr id="3" name="Text Placeholder 2"/>
          <p:cNvSpPr>
            <a:spLocks noGrp="1"/>
          </p:cNvSpPr>
          <p:nvPr>
            <p:ph type="body" sz="quarter" idx="13"/>
          </p:nvPr>
        </p:nvSpPr>
        <p:spPr/>
        <p:txBody>
          <a:bodyPr/>
          <a:lstStyle/>
          <a:p>
            <a:r>
              <a:rPr lang="en-US" dirty="0">
                <a:hlinkClick r:id="rId2"/>
              </a:rPr>
              <a:t>Plants as vectors for environmental prion transmission: </a:t>
            </a:r>
            <a:r>
              <a:rPr lang="en-US" dirty="0" err="1">
                <a:hlinkClick r:id="rId2"/>
              </a:rPr>
              <a:t>iScience</a:t>
            </a:r>
            <a:r>
              <a:rPr lang="en-US" dirty="0">
                <a:hlinkClick r:id="rId2"/>
              </a:rPr>
              <a:t> (cell.com</a:t>
            </a:r>
            <a:r>
              <a:rPr lang="en-US" dirty="0" smtClean="0">
                <a:hlinkClick r:id="rId2"/>
              </a:rPr>
              <a:t>)</a:t>
            </a:r>
            <a:endParaRPr lang="en-US" dirty="0" smtClean="0"/>
          </a:p>
          <a:p>
            <a:r>
              <a:rPr lang="en-US" dirty="0">
                <a:hlinkClick r:id="rId3"/>
              </a:rPr>
              <a:t>Ability of a dynamical climate sensitive disease model to reproduce historical Rift Valley Fever outbreaks over Africa | Scientific Reports (nature.com</a:t>
            </a:r>
            <a:r>
              <a:rPr lang="en-US" dirty="0" smtClean="0">
                <a:hlinkClick r:id="rId3"/>
              </a:rPr>
              <a:t>)</a:t>
            </a:r>
            <a:endParaRPr lang="en-US" dirty="0" smtClean="0"/>
          </a:p>
          <a:p>
            <a:r>
              <a:rPr lang="en-US" dirty="0">
                <a:hlinkClick r:id="rId4"/>
              </a:rPr>
              <a:t>Detection of foot-and-mouth disease viruses from the A/AFRICA/G-I genotype in the Sultanate of Oman - PubMed (nih.gov)</a:t>
            </a:r>
            <a:endParaRPr lang="en-CA" dirty="0"/>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13</a:t>
            </a:fld>
            <a:endParaRPr lang="en-US"/>
          </a:p>
        </p:txBody>
      </p:sp>
    </p:spTree>
    <p:extLst>
      <p:ext uri="{BB962C8B-B14F-4D97-AF65-F5344CB8AC3E}">
        <p14:creationId xmlns:p14="http://schemas.microsoft.com/office/powerpoint/2010/main" val="8895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Survey of Network Groups</a:t>
            </a:r>
            <a:endParaRPr lang="en-CA" b="1" dirty="0">
              <a:latin typeface="+mn-lt"/>
            </a:endParaRPr>
          </a:p>
        </p:txBody>
      </p:sp>
      <p:sp>
        <p:nvSpPr>
          <p:cNvPr id="5" name="Content Placeholder 4"/>
          <p:cNvSpPr>
            <a:spLocks noGrp="1"/>
          </p:cNvSpPr>
          <p:nvPr>
            <p:ph sz="half" idx="1"/>
          </p:nvPr>
        </p:nvSpPr>
        <p:spPr/>
        <p:txBody>
          <a:bodyPr>
            <a:normAutofit/>
          </a:bodyPr>
          <a:lstStyle/>
          <a:p>
            <a:r>
              <a:rPr lang="en-CA" dirty="0" smtClean="0"/>
              <a:t>Are CEZD quarterly reports providing value?</a:t>
            </a:r>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6" name="Content Placeholder 5"/>
          <p:cNvSpPr>
            <a:spLocks noGrp="1"/>
          </p:cNvSpPr>
          <p:nvPr>
            <p:ph sz="half" idx="2"/>
          </p:nvPr>
        </p:nvSpPr>
        <p:spPr/>
        <p:txBody>
          <a:bodyPr>
            <a:normAutofit/>
          </a:bodyPr>
          <a:lstStyle/>
          <a:p>
            <a:r>
              <a:rPr lang="en-CA" dirty="0"/>
              <a:t>Anything we can do better?</a:t>
            </a:r>
          </a:p>
          <a:p>
            <a:r>
              <a:rPr lang="en-CA" dirty="0" smtClean="0"/>
              <a:t>Anything we should stop doing?</a:t>
            </a:r>
          </a:p>
          <a:p>
            <a:endParaRPr lang="en-CA" dirty="0" smtClean="0"/>
          </a:p>
          <a:p>
            <a:endParaRPr lang="en-CA" dirty="0"/>
          </a:p>
          <a:p>
            <a:endParaRPr lang="en-CA" dirty="0" smtClean="0"/>
          </a:p>
          <a:p>
            <a:endParaRPr lang="en-CA" dirty="0" smtClean="0"/>
          </a:p>
          <a:p>
            <a:endParaRPr lang="en-CA"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64326" y="2978970"/>
            <a:ext cx="2455108" cy="2455108"/>
          </a:xfrm>
          <a:prstGeom prst="rect">
            <a:avLst/>
          </a:prstGeom>
        </p:spPr>
      </p:pic>
    </p:spTree>
    <p:extLst>
      <p:ext uri="{BB962C8B-B14F-4D97-AF65-F5344CB8AC3E}">
        <p14:creationId xmlns:p14="http://schemas.microsoft.com/office/powerpoint/2010/main" val="124421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3813"/>
            <a:ext cx="10515600" cy="1325562"/>
          </a:xfrm>
        </p:spPr>
        <p:txBody>
          <a:bodyPr/>
          <a:lstStyle/>
          <a:p>
            <a:pPr>
              <a:defRPr/>
            </a:pPr>
            <a:r>
              <a:rPr lang="en-US" sz="3200" dirty="0" smtClean="0"/>
              <a:t>Bluetongue virus (BTV-3) in Europe</a:t>
            </a:r>
            <a:endParaRPr lang="en-CA" sz="3200" dirty="0"/>
          </a:p>
        </p:txBody>
      </p:sp>
      <p:sp>
        <p:nvSpPr>
          <p:cNvPr id="18435" name="Content Placeholder 9"/>
          <p:cNvSpPr>
            <a:spLocks noGrp="1"/>
          </p:cNvSpPr>
          <p:nvPr>
            <p:ph sz="half" idx="1"/>
          </p:nvPr>
        </p:nvSpPr>
        <p:spPr>
          <a:xfrm>
            <a:off x="647700" y="965200"/>
            <a:ext cx="6165850" cy="5892800"/>
          </a:xfrm>
        </p:spPr>
        <p:txBody>
          <a:bodyPr/>
          <a:lstStyle/>
          <a:p>
            <a:pPr marL="0" indent="0">
              <a:buFont typeface="Arial" panose="020B0604020202020204" pitchFamily="34" charset="0"/>
              <a:buNone/>
              <a:defRPr/>
            </a:pPr>
            <a:r>
              <a:rPr lang="en-CA" altLang="en-US" b="1" dirty="0" smtClean="0"/>
              <a:t>Netherlands</a:t>
            </a:r>
            <a:endParaRPr lang="en-CA" altLang="en-US" b="1" dirty="0"/>
          </a:p>
          <a:p>
            <a:pPr>
              <a:defRPr/>
            </a:pPr>
            <a:r>
              <a:rPr lang="en-CA" altLang="en-US" dirty="0" smtClean="0"/>
              <a:t>Initial cases reported end of Sept 2023</a:t>
            </a:r>
          </a:p>
          <a:p>
            <a:pPr>
              <a:defRPr/>
            </a:pPr>
            <a:r>
              <a:rPr lang="en-CA" altLang="en-US" dirty="0" smtClean="0"/>
              <a:t>Serotype 3 </a:t>
            </a:r>
          </a:p>
          <a:p>
            <a:pPr>
              <a:defRPr/>
            </a:pPr>
            <a:r>
              <a:rPr lang="en-CA" altLang="en-US" dirty="0" smtClean="0"/>
              <a:t>Most </a:t>
            </a:r>
            <a:r>
              <a:rPr lang="en-CA" altLang="en-US" dirty="0" smtClean="0">
                <a:hlinkClick r:id="rId3"/>
              </a:rPr>
              <a:t>recent reports</a:t>
            </a:r>
            <a:endParaRPr lang="en-CA" altLang="en-US" dirty="0" smtClean="0"/>
          </a:p>
          <a:p>
            <a:pPr lvl="1">
              <a:defRPr/>
            </a:pPr>
            <a:r>
              <a:rPr lang="en-CA" altLang="en-US" dirty="0" smtClean="0"/>
              <a:t>PCR positives - 5355</a:t>
            </a:r>
          </a:p>
          <a:p>
            <a:pPr lvl="1">
              <a:defRPr/>
            </a:pPr>
            <a:r>
              <a:rPr lang="en-CA" altLang="en-US" dirty="0" smtClean="0"/>
              <a:t>Clinically positive </a:t>
            </a:r>
            <a:r>
              <a:rPr lang="en-CA" altLang="en-US" dirty="0"/>
              <a:t>-</a:t>
            </a:r>
            <a:r>
              <a:rPr lang="en-CA" altLang="en-US" dirty="0" smtClean="0"/>
              <a:t> 1563 (no PCR)</a:t>
            </a:r>
          </a:p>
          <a:p>
            <a:pPr>
              <a:defRPr/>
            </a:pPr>
            <a:r>
              <a:rPr lang="en-CA" altLang="en-US" dirty="0"/>
              <a:t>Cases in cattle and </a:t>
            </a:r>
            <a:r>
              <a:rPr lang="en-CA" altLang="en-US" dirty="0" smtClean="0"/>
              <a:t>sheep</a:t>
            </a:r>
          </a:p>
          <a:p>
            <a:pPr>
              <a:defRPr/>
            </a:pPr>
            <a:r>
              <a:rPr lang="en-CA" altLang="en-US" dirty="0"/>
              <a:t>Source of introduction remains unclear</a:t>
            </a:r>
          </a:p>
          <a:p>
            <a:pPr>
              <a:defRPr/>
            </a:pPr>
            <a:r>
              <a:rPr lang="en-CA" altLang="en-US" dirty="0" smtClean="0"/>
              <a:t>Rare </a:t>
            </a:r>
            <a:r>
              <a:rPr lang="en-CA" altLang="en-US" dirty="0" smtClean="0"/>
              <a:t>case: 3.5 year old pregnant </a:t>
            </a:r>
            <a:r>
              <a:rPr lang="en-CA" altLang="en-US" dirty="0" smtClean="0">
                <a:hlinkClick r:id="rId4"/>
              </a:rPr>
              <a:t>dog</a:t>
            </a:r>
            <a:r>
              <a:rPr lang="en-CA" altLang="en-US" dirty="0" smtClean="0"/>
              <a:t> also tested positive</a:t>
            </a:r>
          </a:p>
          <a:p>
            <a:pPr lvl="1">
              <a:defRPr/>
            </a:pPr>
            <a:r>
              <a:rPr lang="en-CA" altLang="en-US" dirty="0" smtClean="0"/>
              <a:t>Lived on a dairy farm with both cattle/sheep</a:t>
            </a:r>
            <a:endParaRPr lang="en-CA" altLang="en-US" dirty="0"/>
          </a:p>
          <a:p>
            <a:pPr lvl="1">
              <a:defRPr/>
            </a:pPr>
            <a:endParaRPr lang="en-CA" altLang="en-US" dirty="0"/>
          </a:p>
        </p:txBody>
      </p:sp>
      <p:pic>
        <p:nvPicPr>
          <p:cNvPr id="1638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304800"/>
            <a:ext cx="5045075" cy="63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5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Bluetongue found in Dutch dog - WUR</a:t>
            </a:r>
            <a:endParaRPr lang="en-CA" dirty="0"/>
          </a:p>
        </p:txBody>
      </p:sp>
      <p:sp>
        <p:nvSpPr>
          <p:cNvPr id="3" name="Content Placeholder 2"/>
          <p:cNvSpPr>
            <a:spLocks noGrp="1"/>
          </p:cNvSpPr>
          <p:nvPr>
            <p:ph sz="half" idx="1"/>
          </p:nvPr>
        </p:nvSpPr>
        <p:spPr/>
        <p:txBody>
          <a:bodyPr/>
          <a:lstStyle/>
          <a:p>
            <a:r>
              <a:rPr lang="en-CA" dirty="0" smtClean="0"/>
              <a:t>3.5 year old dog</a:t>
            </a:r>
          </a:p>
          <a:p>
            <a:r>
              <a:rPr lang="en-CA" dirty="0"/>
              <a:t>Clinical </a:t>
            </a:r>
            <a:r>
              <a:rPr lang="en-CA" dirty="0" smtClean="0"/>
              <a:t>signs</a:t>
            </a:r>
            <a:endParaRPr lang="en-CA" dirty="0"/>
          </a:p>
          <a:p>
            <a:pPr lvl="1"/>
            <a:r>
              <a:rPr lang="en-CA" dirty="0"/>
              <a:t>Shortness of breath</a:t>
            </a:r>
          </a:p>
          <a:p>
            <a:pPr lvl="1"/>
            <a:r>
              <a:rPr lang="en-CA" dirty="0"/>
              <a:t>Pulmonary edema</a:t>
            </a:r>
          </a:p>
          <a:p>
            <a:pPr lvl="1"/>
            <a:r>
              <a:rPr lang="en-CA" dirty="0"/>
              <a:t>Severe emaciation and </a:t>
            </a:r>
            <a:r>
              <a:rPr lang="en-CA" dirty="0" smtClean="0"/>
              <a:t>lethargy</a:t>
            </a:r>
          </a:p>
          <a:p>
            <a:r>
              <a:rPr lang="en-CA" dirty="0" smtClean="0"/>
              <a:t>Dutch dairy farm with cattle and sheep</a:t>
            </a:r>
          </a:p>
          <a:p>
            <a:r>
              <a:rPr lang="en-CA" dirty="0" smtClean="0"/>
              <a:t>Dog </a:t>
            </a:r>
            <a:r>
              <a:rPr lang="en-CA" dirty="0" smtClean="0"/>
              <a:t>diagnosed before cattle and sheep diagnosed positive </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pic>
        <p:nvPicPr>
          <p:cNvPr id="6" name="Content Placeholder 4"/>
          <p:cNvPicPr>
            <a:picLocks noChangeAspect="1"/>
          </p:cNvPicPr>
          <p:nvPr/>
        </p:nvPicPr>
        <p:blipFill>
          <a:blip r:embed="rId4"/>
          <a:stretch>
            <a:fillRect/>
          </a:stretch>
        </p:blipFill>
        <p:spPr bwMode="auto">
          <a:xfrm>
            <a:off x="6531768" y="1527858"/>
            <a:ext cx="4822032" cy="3925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505372" y="5632379"/>
            <a:ext cx="2538026" cy="461665"/>
          </a:xfrm>
          <a:prstGeom prst="rect">
            <a:avLst/>
          </a:prstGeom>
        </p:spPr>
        <p:txBody>
          <a:bodyPr wrap="square">
            <a:spAutoFit/>
          </a:bodyPr>
          <a:lstStyle/>
          <a:p>
            <a:r>
              <a:rPr lang="en-CA" sz="1200" b="1" dirty="0">
                <a:hlinkClick r:id="rId5"/>
              </a:rPr>
              <a:t>https://</a:t>
            </a:r>
            <a:r>
              <a:rPr lang="en-CA" sz="1200" b="1" dirty="0" smtClean="0">
                <a:hlinkClick r:id="rId5"/>
              </a:rPr>
              <a:t>microbewiki.kenyon.edu/index.php/File:Bluetongue.jpg</a:t>
            </a:r>
            <a:r>
              <a:rPr lang="en-CA" sz="1200" b="1" dirty="0" smtClean="0"/>
              <a:t> </a:t>
            </a:r>
            <a:endParaRPr lang="en-CA" sz="1200" b="1" dirty="0"/>
          </a:p>
        </p:txBody>
      </p:sp>
    </p:spTree>
    <p:extLst>
      <p:ext uri="{BB962C8B-B14F-4D97-AF65-F5344CB8AC3E}">
        <p14:creationId xmlns:p14="http://schemas.microsoft.com/office/powerpoint/2010/main" val="29776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Bluetongue found in Dutch dog - WUR</a:t>
            </a:r>
            <a:endParaRPr lang="en-CA" dirty="0"/>
          </a:p>
        </p:txBody>
      </p:sp>
      <p:sp>
        <p:nvSpPr>
          <p:cNvPr id="3" name="Content Placeholder 2"/>
          <p:cNvSpPr>
            <a:spLocks noGrp="1"/>
          </p:cNvSpPr>
          <p:nvPr>
            <p:ph sz="half" idx="1"/>
          </p:nvPr>
        </p:nvSpPr>
        <p:spPr/>
        <p:txBody>
          <a:bodyPr/>
          <a:lstStyle/>
          <a:p>
            <a:r>
              <a:rPr lang="en-US" dirty="0" smtClean="0"/>
              <a:t>Clinical </a:t>
            </a:r>
            <a:r>
              <a:rPr lang="en-US" dirty="0" smtClean="0"/>
              <a:t>cases </a:t>
            </a:r>
            <a:r>
              <a:rPr lang="en-US" dirty="0" smtClean="0"/>
              <a:t>in canids have </a:t>
            </a:r>
            <a:r>
              <a:rPr lang="en-US" dirty="0" smtClean="0"/>
              <a:t>been in pregnant dogs</a:t>
            </a:r>
            <a:endParaRPr lang="en-US" dirty="0"/>
          </a:p>
          <a:p>
            <a:pPr marL="342900" indent="-342900"/>
            <a:r>
              <a:rPr lang="en-CA" dirty="0">
                <a:hlinkClick r:id="rId4"/>
              </a:rPr>
              <a:t>Bluetongue in Domestic Dogs 2010</a:t>
            </a:r>
            <a:endParaRPr lang="en-CA" dirty="0"/>
          </a:p>
          <a:p>
            <a:pPr marL="342900" indent="-342900"/>
            <a:r>
              <a:rPr lang="en-US" dirty="0">
                <a:hlinkClick r:id="rId5"/>
              </a:rPr>
              <a:t>The clinical presentation and management of a naturally occurring Bluetongue virus infection in a pregnant Rottweiler dog (scielo.org.za)</a:t>
            </a:r>
            <a:endParaRPr lang="en-CA" dirty="0"/>
          </a:p>
          <a:p>
            <a:endParaRPr lang="en-CA" dirty="0"/>
          </a:p>
          <a:p>
            <a:pPr marL="0" indent="0">
              <a:buNone/>
            </a:pPr>
            <a:endParaRPr lang="en-CA" dirty="0" smtClean="0"/>
          </a:p>
          <a:p>
            <a:pPr marL="0" indent="0">
              <a:buNone/>
            </a:pPr>
            <a:endParaRPr lang="en-CA" dirty="0"/>
          </a:p>
        </p:txBody>
      </p:sp>
      <p:sp>
        <p:nvSpPr>
          <p:cNvPr id="4" name="Content Placeholder 3"/>
          <p:cNvSpPr>
            <a:spLocks noGrp="1"/>
          </p:cNvSpPr>
          <p:nvPr>
            <p:ph sz="half" idx="2"/>
          </p:nvPr>
        </p:nvSpPr>
        <p:spPr/>
        <p:txBody>
          <a:bodyPr/>
          <a:lstStyle/>
          <a:p>
            <a:r>
              <a:rPr lang="en-CA" dirty="0" smtClean="0"/>
              <a:t>Transmission Routes</a:t>
            </a:r>
            <a:endParaRPr lang="en-CA" dirty="0"/>
          </a:p>
          <a:p>
            <a:pPr lvl="1"/>
            <a:r>
              <a:rPr lang="en-CA" dirty="0" smtClean="0"/>
              <a:t>Transmitted </a:t>
            </a:r>
            <a:r>
              <a:rPr lang="en-CA" dirty="0"/>
              <a:t>by consumption of raw meat or afterbirth</a:t>
            </a:r>
          </a:p>
          <a:p>
            <a:pPr lvl="1"/>
            <a:r>
              <a:rPr lang="en-CA" dirty="0" smtClean="0"/>
              <a:t>Vector borne transmission via midges</a:t>
            </a:r>
            <a:endParaRPr lang="en-CA" dirty="0"/>
          </a:p>
          <a:p>
            <a:pPr lvl="1"/>
            <a:r>
              <a:rPr lang="en-CA" dirty="0"/>
              <a:t>Contaminated modified live distemper </a:t>
            </a:r>
            <a:r>
              <a:rPr lang="en-CA" dirty="0" smtClean="0"/>
              <a:t>vaccines</a:t>
            </a:r>
          </a:p>
          <a:p>
            <a:pPr lvl="1"/>
            <a:r>
              <a:rPr lang="en-CA" dirty="0" smtClean="0"/>
              <a:t>Iatrogenic transmission with contaminated semen extender (suspected)</a:t>
            </a:r>
          </a:p>
          <a:p>
            <a:endParaRPr lang="en-CA" dirty="0" smtClean="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dirty="0"/>
          </a:p>
        </p:txBody>
      </p:sp>
    </p:spTree>
    <p:extLst>
      <p:ext uri="{BB962C8B-B14F-4D97-AF65-F5344CB8AC3E}">
        <p14:creationId xmlns:p14="http://schemas.microsoft.com/office/powerpoint/2010/main" val="172276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363" y="0"/>
            <a:ext cx="10515600" cy="1325563"/>
          </a:xfrm>
        </p:spPr>
        <p:txBody>
          <a:bodyPr/>
          <a:lstStyle/>
          <a:p>
            <a:pPr>
              <a:defRPr/>
            </a:pPr>
            <a:r>
              <a:rPr lang="en-US" sz="3200" dirty="0" smtClean="0"/>
              <a:t>Bluetongue virus </a:t>
            </a:r>
            <a:r>
              <a:rPr lang="en-US" sz="3200" dirty="0"/>
              <a:t>(BTV-3) </a:t>
            </a:r>
            <a:r>
              <a:rPr lang="en-US" sz="3200" dirty="0" smtClean="0"/>
              <a:t>in Europe</a:t>
            </a:r>
            <a:endParaRPr lang="en-CA" sz="3200" dirty="0"/>
          </a:p>
        </p:txBody>
      </p:sp>
      <p:sp>
        <p:nvSpPr>
          <p:cNvPr id="6" name="Content Placeholder 9"/>
          <p:cNvSpPr>
            <a:spLocks noGrp="1"/>
          </p:cNvSpPr>
          <p:nvPr>
            <p:ph sz="half" idx="1"/>
          </p:nvPr>
        </p:nvSpPr>
        <p:spPr>
          <a:xfrm>
            <a:off x="487363" y="1081088"/>
            <a:ext cx="11628437" cy="5186362"/>
          </a:xfrm>
        </p:spPr>
        <p:txBody>
          <a:bodyPr/>
          <a:lstStyle/>
          <a:p>
            <a:pPr marL="0" indent="0">
              <a:buFont typeface="Arial" panose="020B0604020202020204" pitchFamily="34" charset="0"/>
              <a:buNone/>
              <a:defRPr/>
            </a:pPr>
            <a:r>
              <a:rPr lang="en-CA" altLang="en-US" b="1" dirty="0" smtClean="0"/>
              <a:t>UK</a:t>
            </a:r>
            <a:endParaRPr lang="en-CA" altLang="en-US" dirty="0" smtClean="0"/>
          </a:p>
          <a:p>
            <a:pPr>
              <a:defRPr/>
            </a:pPr>
            <a:r>
              <a:rPr lang="en-CA" altLang="en-US" dirty="0" smtClean="0"/>
              <a:t>Early Nov, 1</a:t>
            </a:r>
            <a:r>
              <a:rPr lang="en-CA" altLang="en-US" baseline="30000" dirty="0" smtClean="0"/>
              <a:t>st</a:t>
            </a:r>
            <a:r>
              <a:rPr lang="en-CA" altLang="en-US" dirty="0" smtClean="0"/>
              <a:t> cases of BTV serotype 3 in cattle in </a:t>
            </a:r>
            <a:r>
              <a:rPr lang="en-CA" altLang="en-US" dirty="0" smtClean="0">
                <a:hlinkClick r:id="rId3"/>
              </a:rPr>
              <a:t>Kent</a:t>
            </a:r>
            <a:endParaRPr lang="en-CA" altLang="en-US" dirty="0" smtClean="0"/>
          </a:p>
          <a:p>
            <a:pPr>
              <a:defRPr/>
            </a:pPr>
            <a:r>
              <a:rPr lang="en-CA" altLang="en-US" dirty="0" smtClean="0"/>
              <a:t>Additional cases then continued to be reported</a:t>
            </a:r>
          </a:p>
          <a:p>
            <a:pPr>
              <a:defRPr/>
            </a:pPr>
            <a:r>
              <a:rPr lang="en-US" altLang="en-US" dirty="0" smtClean="0"/>
              <a:t>As of March 1, </a:t>
            </a:r>
            <a:r>
              <a:rPr lang="en-CA" altLang="en-US" dirty="0" smtClean="0"/>
              <a:t>t</a:t>
            </a:r>
            <a:r>
              <a:rPr lang="en-CA" dirty="0" smtClean="0"/>
              <a:t>here have been 123 confirmed cases of BTV </a:t>
            </a:r>
            <a:r>
              <a:rPr lang="en-CA" dirty="0"/>
              <a:t>in </a:t>
            </a:r>
            <a:r>
              <a:rPr lang="en-CA" dirty="0">
                <a:hlinkClick r:id="rId4"/>
              </a:rPr>
              <a:t>England</a:t>
            </a:r>
            <a:r>
              <a:rPr lang="en-CA" dirty="0"/>
              <a:t> on </a:t>
            </a:r>
            <a:r>
              <a:rPr lang="en-CA" dirty="0" smtClean="0"/>
              <a:t>73 </a:t>
            </a:r>
            <a:r>
              <a:rPr lang="en-CA" dirty="0"/>
              <a:t>premises in 4</a:t>
            </a:r>
            <a:r>
              <a:rPr lang="en-CA" dirty="0" smtClean="0"/>
              <a:t> counties</a:t>
            </a:r>
          </a:p>
          <a:p>
            <a:pPr lvl="1">
              <a:defRPr/>
            </a:pPr>
            <a:r>
              <a:rPr lang="en-CA" dirty="0" smtClean="0"/>
              <a:t>116 </a:t>
            </a:r>
            <a:r>
              <a:rPr lang="en-CA" dirty="0"/>
              <a:t>cases in </a:t>
            </a:r>
            <a:r>
              <a:rPr lang="en-CA" dirty="0" smtClean="0"/>
              <a:t>cattle, </a:t>
            </a:r>
            <a:r>
              <a:rPr lang="en-CA" dirty="0"/>
              <a:t>7</a:t>
            </a:r>
            <a:r>
              <a:rPr lang="en-CA" dirty="0" smtClean="0"/>
              <a:t> </a:t>
            </a:r>
            <a:r>
              <a:rPr lang="en-CA" dirty="0"/>
              <a:t>cases in </a:t>
            </a:r>
            <a:r>
              <a:rPr lang="en-CA" dirty="0" smtClean="0"/>
              <a:t>sheep</a:t>
            </a:r>
            <a:r>
              <a:rPr lang="en-CA" dirty="0"/>
              <a:t> </a:t>
            </a:r>
            <a:endParaRPr lang="en-CA" dirty="0" smtClean="0"/>
          </a:p>
          <a:p>
            <a:pPr lvl="1">
              <a:defRPr/>
            </a:pPr>
            <a:r>
              <a:rPr lang="en-CA" dirty="0" smtClean="0"/>
              <a:t>BTV serotype-3 has been found in Kent, Suffolk, Norfolk</a:t>
            </a:r>
            <a:endParaRPr lang="en-CA" dirty="0"/>
          </a:p>
          <a:p>
            <a:pPr>
              <a:defRPr/>
            </a:pPr>
            <a:r>
              <a:rPr lang="en-CA" dirty="0"/>
              <a:t>There is still no evidence that </a:t>
            </a:r>
            <a:r>
              <a:rPr lang="en-CA" dirty="0" smtClean="0"/>
              <a:t>BTV is </a:t>
            </a:r>
            <a:r>
              <a:rPr lang="en-CA" dirty="0"/>
              <a:t>currently circulating in midges in Great </a:t>
            </a:r>
            <a:r>
              <a:rPr lang="en-CA" dirty="0" smtClean="0"/>
              <a:t>Britain, seasonally low vector period</a:t>
            </a:r>
          </a:p>
          <a:p>
            <a:pPr>
              <a:defRPr/>
            </a:pPr>
            <a:r>
              <a:rPr lang="en-CA" altLang="en-US" dirty="0" smtClean="0"/>
              <a:t>On Feb 19, temporary control zones in </a:t>
            </a:r>
            <a:r>
              <a:rPr lang="en-CA" dirty="0"/>
              <a:t>Kent, </a:t>
            </a:r>
            <a:r>
              <a:rPr lang="en-CA" dirty="0" smtClean="0"/>
              <a:t>Norfolk, and parts of Suffolk lifted</a:t>
            </a:r>
            <a:endParaRPr lang="en-CA" dirty="0"/>
          </a:p>
          <a:p>
            <a:pPr>
              <a:defRPr/>
            </a:pPr>
            <a:endParaRPr lang="en-CA" altLang="en-US" dirty="0" smtClean="0"/>
          </a:p>
        </p:txBody>
      </p:sp>
      <p:sp>
        <p:nvSpPr>
          <p:cNvPr id="18436"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5402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363" y="0"/>
            <a:ext cx="10515600" cy="1325563"/>
          </a:xfrm>
        </p:spPr>
        <p:txBody>
          <a:bodyPr/>
          <a:lstStyle/>
          <a:p>
            <a:pPr>
              <a:defRPr/>
            </a:pPr>
            <a:r>
              <a:rPr lang="en-US" sz="3200" dirty="0" smtClean="0"/>
              <a:t>Bluetongue virus </a:t>
            </a:r>
            <a:r>
              <a:rPr lang="en-US" sz="3200" dirty="0"/>
              <a:t>(BTV-3) </a:t>
            </a:r>
            <a:r>
              <a:rPr lang="en-US" sz="3200" dirty="0" smtClean="0"/>
              <a:t>in Europe</a:t>
            </a:r>
            <a:endParaRPr lang="en-CA" sz="3200" dirty="0"/>
          </a:p>
        </p:txBody>
      </p:sp>
      <p:sp>
        <p:nvSpPr>
          <p:cNvPr id="18435" name="Content Placeholder 9"/>
          <p:cNvSpPr>
            <a:spLocks noGrp="1"/>
          </p:cNvSpPr>
          <p:nvPr>
            <p:ph sz="half" idx="1"/>
          </p:nvPr>
        </p:nvSpPr>
        <p:spPr>
          <a:xfrm>
            <a:off x="596900" y="995363"/>
            <a:ext cx="12433300" cy="5205412"/>
          </a:xfrm>
        </p:spPr>
        <p:txBody>
          <a:bodyPr/>
          <a:lstStyle/>
          <a:p>
            <a:pPr marL="0" indent="0">
              <a:buFont typeface="Arial" panose="020B0604020202020204" pitchFamily="34" charset="0"/>
              <a:buNone/>
              <a:defRPr/>
            </a:pPr>
            <a:r>
              <a:rPr lang="en-CA" altLang="en-US" b="1" dirty="0" smtClean="0">
                <a:hlinkClick r:id="rId3"/>
              </a:rPr>
              <a:t>Belgium</a:t>
            </a:r>
            <a:endParaRPr lang="en-CA" altLang="en-US" dirty="0" smtClean="0"/>
          </a:p>
          <a:p>
            <a:pPr>
              <a:defRPr/>
            </a:pPr>
            <a:r>
              <a:rPr lang="en-CA" altLang="en-US" dirty="0" smtClean="0"/>
              <a:t>End of Sept, 1</a:t>
            </a:r>
            <a:r>
              <a:rPr lang="en-CA" altLang="en-US" baseline="30000" dirty="0" smtClean="0"/>
              <a:t>st</a:t>
            </a:r>
            <a:r>
              <a:rPr lang="en-CA" altLang="en-US" dirty="0" smtClean="0"/>
              <a:t> case of BTV serotype 3 in sheep in </a:t>
            </a:r>
            <a:r>
              <a:rPr lang="en-CA" altLang="en-US" dirty="0" err="1" smtClean="0">
                <a:hlinkClick r:id="rId3"/>
              </a:rPr>
              <a:t>Merksplas</a:t>
            </a:r>
            <a:endParaRPr lang="en-CA" altLang="en-US" dirty="0" smtClean="0"/>
          </a:p>
          <a:p>
            <a:pPr>
              <a:defRPr/>
            </a:pPr>
            <a:r>
              <a:rPr lang="en-CA" altLang="en-US" dirty="0" smtClean="0"/>
              <a:t>Close to border with Netherlands</a:t>
            </a:r>
          </a:p>
          <a:p>
            <a:pPr>
              <a:defRPr/>
            </a:pPr>
            <a:r>
              <a:rPr lang="en-CA" altLang="en-US" dirty="0"/>
              <a:t>N</a:t>
            </a:r>
            <a:r>
              <a:rPr lang="en-CA" altLang="en-US" dirty="0" smtClean="0"/>
              <a:t>o additional cases reported since</a:t>
            </a:r>
            <a:endParaRPr lang="en-CA" altLang="en-US" b="1" dirty="0" smtClean="0"/>
          </a:p>
          <a:p>
            <a:pPr marL="0" indent="0">
              <a:buFont typeface="Arial" panose="020B0604020202020204" pitchFamily="34" charset="0"/>
              <a:buNone/>
              <a:defRPr/>
            </a:pPr>
            <a:r>
              <a:rPr lang="en-CA" altLang="en-US" b="1" dirty="0" smtClean="0">
                <a:hlinkClick r:id="rId4"/>
              </a:rPr>
              <a:t>Germany</a:t>
            </a:r>
            <a:endParaRPr lang="en-CA" altLang="en-US" b="1" dirty="0" smtClean="0"/>
          </a:p>
          <a:p>
            <a:pPr>
              <a:defRPr/>
            </a:pPr>
            <a:r>
              <a:rPr lang="en-CA" altLang="en-US" dirty="0" smtClean="0"/>
              <a:t>Early Oct, 1</a:t>
            </a:r>
            <a:r>
              <a:rPr lang="en-CA" altLang="en-US" baseline="30000" dirty="0" smtClean="0"/>
              <a:t>st</a:t>
            </a:r>
            <a:r>
              <a:rPr lang="en-CA" altLang="en-US" dirty="0" smtClean="0"/>
              <a:t> cases of BTV serotype 3 in </a:t>
            </a:r>
            <a:r>
              <a:rPr lang="en-CA" altLang="en-US" dirty="0" smtClean="0">
                <a:hlinkClick r:id="rId5"/>
              </a:rPr>
              <a:t>Kleve</a:t>
            </a:r>
            <a:endParaRPr lang="en-CA" altLang="en-US" dirty="0" smtClean="0"/>
          </a:p>
          <a:p>
            <a:pPr>
              <a:defRPr/>
            </a:pPr>
            <a:r>
              <a:rPr lang="en-CA" altLang="en-US" dirty="0" smtClean="0"/>
              <a:t>Close to border with Netherlands</a:t>
            </a:r>
          </a:p>
          <a:p>
            <a:pPr>
              <a:defRPr/>
            </a:pPr>
            <a:r>
              <a:rPr lang="en-CA" altLang="en-US" dirty="0" smtClean="0"/>
              <a:t>Cases in both cattle and sheep</a:t>
            </a:r>
          </a:p>
          <a:p>
            <a:pPr>
              <a:defRPr/>
            </a:pPr>
            <a:r>
              <a:rPr lang="en-CA" altLang="en-US" dirty="0" smtClean="0"/>
              <a:t>As of Feb 29</a:t>
            </a:r>
            <a:r>
              <a:rPr lang="en-CA" altLang="en-US" baseline="30000" dirty="0" smtClean="0"/>
              <a:t>th</a:t>
            </a:r>
            <a:r>
              <a:rPr lang="en-CA" altLang="en-US" dirty="0" smtClean="0"/>
              <a:t>, 28 outbreaks reported</a:t>
            </a:r>
          </a:p>
          <a:p>
            <a:pPr>
              <a:defRPr/>
            </a:pPr>
            <a:r>
              <a:rPr lang="en-CA" altLang="en-US" dirty="0"/>
              <a:t>W</a:t>
            </a:r>
            <a:r>
              <a:rPr lang="en-CA" altLang="en-US" dirty="0" smtClean="0"/>
              <a:t>estward spread</a:t>
            </a:r>
          </a:p>
        </p:txBody>
      </p:sp>
      <p:sp>
        <p:nvSpPr>
          <p:cNvPr id="20484"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0485" name="TextBox 7"/>
          <p:cNvSpPr txBox="1">
            <a:spLocks noChangeArrowheads="1"/>
          </p:cNvSpPr>
          <p:nvPr/>
        </p:nvSpPr>
        <p:spPr bwMode="auto">
          <a:xfrm>
            <a:off x="6456363"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BTV Signals: April 2015 – March 2024</a:t>
            </a:r>
            <a:endParaRPr kumimoji="0" lang="en-CA" altLang="en-US" sz="14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pic>
        <p:nvPicPr>
          <p:cNvPr id="2048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2713" y="4038600"/>
            <a:ext cx="5345112" cy="251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8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61925"/>
            <a:ext cx="10515600" cy="1325563"/>
          </a:xfrm>
        </p:spPr>
        <p:txBody>
          <a:bodyPr/>
          <a:lstStyle/>
          <a:p>
            <a:pPr marL="0" indent="0">
              <a:buFont typeface="Arial" panose="020B0604020202020204" pitchFamily="34" charset="0"/>
              <a:buNone/>
              <a:defRPr/>
            </a:pPr>
            <a:r>
              <a:rPr lang="en-CA" sz="3200" dirty="0">
                <a:hlinkClick r:id="rId3"/>
              </a:rPr>
              <a:t>Recovery of </a:t>
            </a:r>
            <a:r>
              <a:rPr lang="en-CA" sz="3200" dirty="0" err="1">
                <a:hlinkClick r:id="rId3"/>
              </a:rPr>
              <a:t>multireassortant</a:t>
            </a:r>
            <a:r>
              <a:rPr lang="en-CA" sz="3200" dirty="0">
                <a:hlinkClick r:id="rId3"/>
              </a:rPr>
              <a:t> bluetongue virus serotype 6 sequences from a mule deer (</a:t>
            </a:r>
            <a:r>
              <a:rPr lang="en-CA" sz="3200" dirty="0" err="1">
                <a:hlinkClick r:id="rId3"/>
              </a:rPr>
              <a:t>Odocoileus</a:t>
            </a:r>
            <a:r>
              <a:rPr lang="en-CA" sz="3200" dirty="0">
                <a:hlinkClick r:id="rId3"/>
              </a:rPr>
              <a:t> </a:t>
            </a:r>
            <a:r>
              <a:rPr lang="en-CA" sz="3200" dirty="0" err="1">
                <a:hlinkClick r:id="rId3"/>
              </a:rPr>
              <a:t>hemionus</a:t>
            </a:r>
            <a:r>
              <a:rPr lang="en-CA" sz="3200" dirty="0">
                <a:hlinkClick r:id="rId3"/>
              </a:rPr>
              <a:t>) and Dorset sheep (</a:t>
            </a:r>
            <a:r>
              <a:rPr lang="en-CA" sz="3200" dirty="0" err="1">
                <a:hlinkClick r:id="rId3"/>
              </a:rPr>
              <a:t>Ovis</a:t>
            </a:r>
            <a:r>
              <a:rPr lang="en-CA" sz="3200" dirty="0">
                <a:hlinkClick r:id="rId3"/>
              </a:rPr>
              <a:t> </a:t>
            </a:r>
            <a:r>
              <a:rPr lang="en-CA" sz="3200" dirty="0" err="1">
                <a:hlinkClick r:id="rId3"/>
              </a:rPr>
              <a:t>aries</a:t>
            </a:r>
            <a:r>
              <a:rPr lang="en-CA" sz="3200" dirty="0">
                <a:hlinkClick r:id="rId3"/>
              </a:rPr>
              <a:t>) in Colorado</a:t>
            </a:r>
            <a:endParaRPr lang="en-CA" sz="3200" dirty="0"/>
          </a:p>
        </p:txBody>
      </p:sp>
      <p:sp>
        <p:nvSpPr>
          <p:cNvPr id="30723" name="Text Placeholder 2"/>
          <p:cNvSpPr>
            <a:spLocks noGrp="1"/>
          </p:cNvSpPr>
          <p:nvPr>
            <p:ph type="body" sz="quarter" idx="13"/>
          </p:nvPr>
        </p:nvSpPr>
        <p:spPr>
          <a:xfrm>
            <a:off x="431800" y="2024743"/>
            <a:ext cx="11488057" cy="4696732"/>
          </a:xfrm>
        </p:spPr>
        <p:txBody>
          <a:bodyPr/>
          <a:lstStyle/>
          <a:p>
            <a:pPr>
              <a:spcAft>
                <a:spcPts val="1200"/>
              </a:spcAft>
              <a:defRPr/>
            </a:pPr>
            <a:r>
              <a:rPr lang="en-CA" sz="3200" dirty="0" smtClean="0"/>
              <a:t>Discovery </a:t>
            </a:r>
            <a:r>
              <a:rPr lang="en-CA" sz="3200" dirty="0" smtClean="0"/>
              <a:t>of two bluetongue virus serotype 6 (BTV-6) reassortants recovered from a domestic sheep and a free-ranging mule deer in northern Colorado</a:t>
            </a:r>
          </a:p>
          <a:p>
            <a:pPr>
              <a:spcAft>
                <a:spcPts val="1200"/>
              </a:spcAft>
              <a:defRPr/>
            </a:pPr>
            <a:r>
              <a:rPr lang="en-CA" sz="3200" dirty="0" smtClean="0"/>
              <a:t>Findings </a:t>
            </a:r>
            <a:r>
              <a:rPr lang="en-CA" sz="3200" dirty="0" smtClean="0"/>
              <a:t>reflect movement of geographically distinct BTV serotypes into important agricultural areas of the U.S. and demonstrate reassortment with regionally </a:t>
            </a:r>
            <a:r>
              <a:rPr lang="en-CA" sz="3200" dirty="0" smtClean="0"/>
              <a:t>circulating serotypes</a:t>
            </a:r>
          </a:p>
          <a:p>
            <a:pPr>
              <a:defRPr/>
            </a:pPr>
            <a:r>
              <a:rPr lang="en-CA" sz="3200" dirty="0"/>
              <a:t>Whole-genome sequencing of BTV-6 isolates in the Western U.S. </a:t>
            </a:r>
            <a:r>
              <a:rPr lang="en-CA" sz="3200" dirty="0" smtClean="0"/>
              <a:t>has </a:t>
            </a:r>
            <a:r>
              <a:rPr lang="en-CA" sz="3200" dirty="0"/>
              <a:t>not been undertaken</a:t>
            </a:r>
          </a:p>
          <a:p>
            <a:pPr>
              <a:defRPr/>
            </a:pPr>
            <a:endParaRPr lang="en-CA" sz="3200" dirty="0" smtClean="0"/>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6E6E-E699-46A8-A724-EA305FD24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533"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812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Font typeface="Arial" panose="020B0604020202020204" pitchFamily="34" charset="0"/>
              <a:buNone/>
              <a:defRPr/>
            </a:pPr>
            <a:r>
              <a:rPr lang="en-US" altLang="en-US" sz="2400" dirty="0">
                <a:hlinkClick r:id="rId3"/>
              </a:rPr>
              <a:t>A novel bluetongue virus serotype 2 strain isolated from a farmed Florida white-tailed deer (</a:t>
            </a:r>
            <a:r>
              <a:rPr lang="en-US" altLang="en-US" sz="2400" dirty="0" err="1">
                <a:hlinkClick r:id="rId3"/>
              </a:rPr>
              <a:t>Odocoileus</a:t>
            </a:r>
            <a:r>
              <a:rPr lang="en-US" altLang="en-US" sz="2400" dirty="0">
                <a:hlinkClick r:id="rId3"/>
              </a:rPr>
              <a:t> </a:t>
            </a:r>
            <a:r>
              <a:rPr lang="en-US" altLang="en-US" sz="2400" dirty="0" err="1">
                <a:hlinkClick r:id="rId3"/>
              </a:rPr>
              <a:t>virginianus</a:t>
            </a:r>
            <a:r>
              <a:rPr lang="en-US" altLang="en-US" sz="2400" dirty="0">
                <a:hlinkClick r:id="rId3"/>
              </a:rPr>
              <a:t>) arose from reassortment of gene segments derived from co-circulating serotypes in the Southeastern USA</a:t>
            </a:r>
            <a:endParaRPr lang="en-US" altLang="en-US" sz="2400" dirty="0"/>
          </a:p>
        </p:txBody>
      </p:sp>
      <p:sp>
        <p:nvSpPr>
          <p:cNvPr id="3" name="Content Placeholder 2"/>
          <p:cNvSpPr>
            <a:spLocks noGrp="1"/>
          </p:cNvSpPr>
          <p:nvPr>
            <p:ph sz="half" idx="1"/>
          </p:nvPr>
        </p:nvSpPr>
        <p:spPr/>
        <p:txBody>
          <a:bodyPr/>
          <a:lstStyle/>
          <a:p>
            <a:pPr>
              <a:defRPr/>
            </a:pPr>
            <a:r>
              <a:rPr lang="en-CA" dirty="0"/>
              <a:t>Novel </a:t>
            </a:r>
            <a:r>
              <a:rPr lang="en-CA" dirty="0" err="1"/>
              <a:t>reassortant</a:t>
            </a:r>
            <a:r>
              <a:rPr lang="en-CA" dirty="0"/>
              <a:t> BTV-2 strain detected in white tailed deer in Florida</a:t>
            </a:r>
          </a:p>
          <a:p>
            <a:pPr>
              <a:defRPr/>
            </a:pPr>
            <a:r>
              <a:rPr lang="en-CA" dirty="0"/>
              <a:t>Likely stemmed from the acquisition of genome segments from co-circulating BTV strains in Florida and Louisiana</a:t>
            </a:r>
          </a:p>
          <a:p>
            <a:pPr>
              <a:defRPr/>
            </a:pPr>
            <a:r>
              <a:rPr lang="en-CA" dirty="0"/>
              <a:t>Results indicate that genetically uncharacterized BTV strains may be circulating in the Southeastern USA</a:t>
            </a:r>
          </a:p>
          <a:p>
            <a:endParaRPr lang="en-CA" dirty="0"/>
          </a:p>
        </p:txBody>
      </p:sp>
      <p:sp>
        <p:nvSpPr>
          <p:cNvPr id="5" name="Content Placeholder 4"/>
          <p:cNvSpPr>
            <a:spLocks noGrp="1"/>
          </p:cNvSpPr>
          <p:nvPr>
            <p:ph sz="half" idx="2"/>
          </p:nvPr>
        </p:nvSpPr>
        <p:spPr/>
        <p:txBody>
          <a:bodyPr/>
          <a:lstStyle/>
          <a:p>
            <a:pPr marL="0" indent="0">
              <a:buNone/>
            </a:pPr>
            <a:endParaRPr lang="en-CA" dirty="0" smtClean="0"/>
          </a:p>
          <a:p>
            <a:pPr marL="0" indent="0">
              <a:buNone/>
            </a:pPr>
            <a:r>
              <a:rPr lang="en-CA" b="1" dirty="0" smtClean="0"/>
              <a:t>Question: </a:t>
            </a:r>
            <a:endParaRPr lang="en-CA" b="1" dirty="0"/>
          </a:p>
          <a:p>
            <a:pPr marL="0" indent="0">
              <a:buNone/>
            </a:pPr>
            <a:r>
              <a:rPr lang="en-CA" dirty="0" smtClean="0"/>
              <a:t>What implications do reassortants have for Canada?</a:t>
            </a:r>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6E6E-E699-46A8-A724-EA305FD24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533"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8168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65125"/>
            <a:ext cx="7598229" cy="1325563"/>
          </a:xfrm>
        </p:spPr>
        <p:txBody>
          <a:bodyPr/>
          <a:lstStyle/>
          <a:p>
            <a:r>
              <a:rPr lang="en-CA" sz="2800" dirty="0" smtClean="0"/>
              <a:t>Western Equine Encephalitis in South America </a:t>
            </a:r>
            <a:endParaRPr lang="en-CA" sz="2800" dirty="0"/>
          </a:p>
        </p:txBody>
      </p:sp>
      <p:sp>
        <p:nvSpPr>
          <p:cNvPr id="5" name="Content Placeholder 4"/>
          <p:cNvSpPr>
            <a:spLocks noGrp="1"/>
          </p:cNvSpPr>
          <p:nvPr>
            <p:ph sz="half" idx="1"/>
          </p:nvPr>
        </p:nvSpPr>
        <p:spPr>
          <a:xfrm>
            <a:off x="838200" y="1825625"/>
            <a:ext cx="5747795" cy="4351338"/>
          </a:xfrm>
        </p:spPr>
        <p:txBody>
          <a:bodyPr/>
          <a:lstStyle/>
          <a:p>
            <a:r>
              <a:rPr lang="en-CA" dirty="0" smtClean="0"/>
              <a:t>Western Equine Encephalitis outbreak occurring in South America</a:t>
            </a:r>
          </a:p>
          <a:p>
            <a:r>
              <a:rPr lang="en-CA" altLang="en-US" dirty="0" smtClean="0"/>
              <a:t>Last human cases 1982/83 and 1996</a:t>
            </a:r>
          </a:p>
          <a:p>
            <a:r>
              <a:rPr lang="en-CA" altLang="en-US" dirty="0" smtClean="0"/>
              <a:t>Last cases in horses in Argentina were in 1988</a:t>
            </a:r>
          </a:p>
          <a:p>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CE405005-A2BD-4EA7-A4F2-ECC9917BDC51}" type="slidenum">
              <a:rPr lang="en-US" smtClean="0"/>
              <a:pPr>
                <a:defRPr/>
              </a:pPr>
              <a:t>9</a:t>
            </a:fld>
            <a:endParaRPr lang="en-US"/>
          </a:p>
        </p:txBody>
      </p:sp>
      <p:pic>
        <p:nvPicPr>
          <p:cNvPr id="7"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63393" y="78009"/>
            <a:ext cx="4764430" cy="6098954"/>
          </a:xfrm>
        </p:spPr>
      </p:pic>
    </p:spTree>
    <p:extLst>
      <p:ext uri="{BB962C8B-B14F-4D97-AF65-F5344CB8AC3E}">
        <p14:creationId xmlns:p14="http://schemas.microsoft.com/office/powerpoint/2010/main" val="193938570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21682</TotalTime>
  <Words>1273</Words>
  <Application>Microsoft Office PowerPoint</Application>
  <PresentationFormat>Widescreen</PresentationFormat>
  <Paragraphs>149</Paragraphs>
  <Slides>14</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2_Office Theme</vt:lpstr>
      <vt:lpstr>3_Office Theme</vt:lpstr>
      <vt:lpstr>Community for Emerging and Zoonotic Diseases Identifying emerging risks through collective intelligence</vt:lpstr>
      <vt:lpstr>Bluetongue virus (BTV-3) in Europe</vt:lpstr>
      <vt:lpstr>Bluetongue found in Dutch dog - WUR</vt:lpstr>
      <vt:lpstr>Bluetongue found in Dutch dog - WUR</vt:lpstr>
      <vt:lpstr>Bluetongue virus (BTV-3) in Europe</vt:lpstr>
      <vt:lpstr>Bluetongue virus (BTV-3) in Europe</vt:lpstr>
      <vt:lpstr>Recovery of multireassortant bluetongue virus serotype 6 sequences from a mule deer (Odocoileus hemionus) and Dorset sheep (Ovis aries) in Colorado</vt:lpstr>
      <vt:lpstr>A novel bluetongue virus serotype 2 strain isolated from a farmed Florida white-tailed deer (Odocoileus virginianus) arose from reassortment of gene segments derived from co-circulating serotypes in the Southeastern USA</vt:lpstr>
      <vt:lpstr>Western Equine Encephalitis in South America </vt:lpstr>
      <vt:lpstr>Equine Cases in Argentina</vt:lpstr>
      <vt:lpstr>Another surprise with equine encephalomyelitis: in Baradero, a sheep was infected - Infocampo</vt:lpstr>
      <vt:lpstr>Increased risk of foot-and-mouth disease entry into Europe - Swine news - pig333, pig to pork community</vt:lpstr>
      <vt:lpstr>Scientific Findings</vt:lpstr>
      <vt:lpstr>Survey of Network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451</cp:revision>
  <dcterms:created xsi:type="dcterms:W3CDTF">2020-02-07T23:34:08Z</dcterms:created>
  <dcterms:modified xsi:type="dcterms:W3CDTF">2024-03-05T00:08:04Z</dcterms:modified>
</cp:coreProperties>
</file>