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344" r:id="rId2"/>
  </p:sldMasterIdLst>
  <p:notesMasterIdLst>
    <p:notesMasterId r:id="rId11"/>
  </p:notesMasterIdLst>
  <p:sldIdLst>
    <p:sldId id="256" r:id="rId3"/>
    <p:sldId id="257" r:id="rId4"/>
    <p:sldId id="258" r:id="rId5"/>
    <p:sldId id="259" r:id="rId6"/>
    <p:sldId id="260" r:id="rId7"/>
    <p:sldId id="324" r:id="rId8"/>
    <p:sldId id="325" r:id="rId9"/>
    <p:sldId id="308" r:id="rId1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8" autoAdjust="0"/>
    <p:restoredTop sz="68445" autoAdjust="0"/>
  </p:normalViewPr>
  <p:slideViewPr>
    <p:cSldViewPr snapToGrid="0">
      <p:cViewPr varScale="1">
        <p:scale>
          <a:sx n="54" d="100"/>
          <a:sy n="54" d="100"/>
        </p:scale>
        <p:origin x="42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593F3C5-3889-0BDF-D644-FA77F679D2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BAF6FB-D0CE-D5D8-7589-D677C4ACF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US" altLang="en-US" dirty="0"/>
              <a:t>Netherlands first reported the outbreak of BTV-3 in Sept 2023</a:t>
            </a:r>
          </a:p>
          <a:p>
            <a:r>
              <a:rPr lang="en-US" altLang="en-US" dirty="0"/>
              <a:t>Most recent counts as of June 3, show 1563 clinically positive and 4463 PCR BTV-3 positive More than 6000 cases</a:t>
            </a:r>
          </a:p>
          <a:p>
            <a:endParaRPr lang="en-CA" altLang="en-US" dirty="0"/>
          </a:p>
          <a:p>
            <a:r>
              <a:rPr lang="en-CA" altLang="en-US" dirty="0"/>
              <a:t>Cases have been reported in both cattle and sheep, one in a dog, and some in alpacas/lamas</a:t>
            </a:r>
          </a:p>
          <a:p>
            <a:endParaRPr lang="en-CA" altLang="en-US" dirty="0"/>
          </a:p>
          <a:p>
            <a:r>
              <a:rPr lang="en-CA" altLang="en-US" dirty="0"/>
              <a:t>Recently two vaccines have become available  - one is Spanish and the other German</a:t>
            </a:r>
          </a:p>
          <a:p>
            <a:endParaRPr lang="en-CA" altLang="en-US" dirty="0"/>
          </a:p>
          <a:p>
            <a:r>
              <a:rPr lang="en-CA" altLang="en-US" dirty="0"/>
              <a:t>For the Spanish one </a:t>
            </a:r>
            <a:r>
              <a:rPr lang="en-US" altLang="en-US" dirty="0"/>
              <a:t>Following approval via a fast-track procedure, a total of two million doses will be available to Dutch farmers by the end of April.</a:t>
            </a:r>
          </a:p>
          <a:p>
            <a:endParaRPr lang="en-US" altLang="en-US" dirty="0"/>
          </a:p>
          <a:p>
            <a:r>
              <a:rPr lang="en-US" altLang="en-US" dirty="0"/>
              <a:t>Sheep will require one dose, and cattle two doses administered three weeks apart. Animals will be protected approximately 28 days after vaccination, with the duration of immunity is yet to be determined.</a:t>
            </a:r>
          </a:p>
          <a:p>
            <a:br>
              <a:rPr lang="en-US" altLang="en-US" dirty="0"/>
            </a:br>
            <a:endParaRPr lang="en-CA" altLang="en-US" dirty="0"/>
          </a:p>
          <a:p>
            <a:endParaRPr lang="en-CA" altLang="en-US" dirty="0"/>
          </a:p>
        </p:txBody>
      </p:sp>
      <p:sp>
        <p:nvSpPr>
          <p:cNvPr id="4" name="Slide Number Placeholder 3">
            <a:extLst>
              <a:ext uri="{FF2B5EF4-FFF2-40B4-BE49-F238E27FC236}">
                <a16:creationId xmlns:a16="http://schemas.microsoft.com/office/drawing/2014/main" id="{3A376550-D6E5-398B-846D-3483F06E62E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F5922EA-1037-4A62-90BD-8126611DC263}"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1D7B75F-B289-F1C0-509F-51C41F55D3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3C4E397-14A4-5B3C-E974-368CFD51EF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Now for other countries in Europe – Belgium, Germany and the UK have reported cases of BTV-3</a:t>
            </a:r>
          </a:p>
          <a:p>
            <a:endParaRPr lang="en-CA" altLang="en-US" dirty="0"/>
          </a:p>
          <a:p>
            <a:r>
              <a:rPr lang="en-US" altLang="en-US" dirty="0"/>
              <a:t>In this update – Belgium has reported 1 additional case in late April 2024 for a total of 8</a:t>
            </a:r>
          </a:p>
          <a:p>
            <a:r>
              <a:rPr lang="en-US" altLang="en-US" dirty="0"/>
              <a:t>Germany has reported additional cases, but totals differ across different systems so anywhere from total of 40-56 outbreaks, new cases within the last couple of weeks.</a:t>
            </a:r>
          </a:p>
          <a:p>
            <a:endParaRPr lang="en-US" altLang="en-US" dirty="0"/>
          </a:p>
          <a:p>
            <a:r>
              <a:rPr lang="en-US" altLang="en-US" dirty="0"/>
              <a:t>And the UK has not reported any additional case in the last 3 months and they have released a risk assessment</a:t>
            </a:r>
            <a:endParaRPr lang="en-CA" altLang="en-US" dirty="0"/>
          </a:p>
          <a:p>
            <a:endParaRPr lang="en-US" altLang="en-US" dirty="0"/>
          </a:p>
          <a:p>
            <a:r>
              <a:rPr lang="en-US" altLang="en-US" dirty="0"/>
              <a:t>And as mentioned on the last update Other countries in Europe are not really </a:t>
            </a:r>
            <a:r>
              <a:rPr lang="en-CA" altLang="en-US" dirty="0"/>
              <a:t>doing surveillance if they don't have a market that requires it so there are still a lot of unknowns around BTV-3 distribution in Europe.</a:t>
            </a:r>
          </a:p>
          <a:p>
            <a:endParaRPr lang="en-CA" altLang="en-US" dirty="0"/>
          </a:p>
        </p:txBody>
      </p:sp>
      <p:sp>
        <p:nvSpPr>
          <p:cNvPr id="4" name="Slide Number Placeholder 3">
            <a:extLst>
              <a:ext uri="{FF2B5EF4-FFF2-40B4-BE49-F238E27FC236}">
                <a16:creationId xmlns:a16="http://schemas.microsoft.com/office/drawing/2014/main" id="{EEEB5A97-BE81-E3AE-0E87-2C84235661E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3175361-B816-4AF7-B933-34C6D4CC67E2}"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8FF9CAC-52E4-1278-2E35-B3FA6CFDC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D093347-EFD5-C360-52FF-2120AA1F97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dirty="0"/>
          </a:p>
          <a:p>
            <a:pPr defTabSz="931863"/>
            <a:r>
              <a:rPr lang="en-US" altLang="en-US" dirty="0"/>
              <a:t>Now the UK Risk assessment looked at both BTV-3 and a bit into BTV-8</a:t>
            </a:r>
          </a:p>
          <a:p>
            <a:pPr defTabSz="931863"/>
            <a:endParaRPr lang="en-US" altLang="en-US" dirty="0"/>
          </a:p>
          <a:p>
            <a:pPr defTabSz="931863"/>
            <a:r>
              <a:rPr lang="en-US" altLang="en-US" dirty="0"/>
              <a:t>They concluded a very high probability of a new introduction info livestock into great Britain through infected midges being blown over from northern Europe – however with a high uncertainty</a:t>
            </a:r>
          </a:p>
          <a:p>
            <a:pPr defTabSz="931863"/>
            <a:endParaRPr lang="en-US" altLang="en-US" dirty="0"/>
          </a:p>
          <a:p>
            <a:pPr defTabSz="931863"/>
            <a:r>
              <a:rPr lang="en-US" altLang="en-US" dirty="0"/>
              <a:t>A medium probability for BTV-8, through windborne incursion, again high uncertainty</a:t>
            </a:r>
          </a:p>
          <a:p>
            <a:pPr defTabSz="931863"/>
            <a:endParaRPr lang="en-US" altLang="en-US" dirty="0"/>
          </a:p>
          <a:p>
            <a:pPr defTabSz="931863"/>
            <a:r>
              <a:rPr lang="en-US" altLang="en-US" dirty="0"/>
              <a:t>A very low probability of overwintering BTV-3 in the culicoides but with high uncertainty</a:t>
            </a:r>
          </a:p>
          <a:p>
            <a:pPr defTabSz="931863"/>
            <a:endParaRPr lang="en-US" altLang="en-US" dirty="0"/>
          </a:p>
          <a:p>
            <a:pPr defTabSz="931863"/>
            <a:r>
              <a:rPr lang="en-US" altLang="en-US" dirty="0"/>
              <a:t> and very low probability from imported live animals as well as overwintering in livestock</a:t>
            </a:r>
            <a:endParaRPr lang="en-CA" altLang="en-US" dirty="0"/>
          </a:p>
        </p:txBody>
      </p:sp>
      <p:sp>
        <p:nvSpPr>
          <p:cNvPr id="4" name="Slide Number Placeholder 3">
            <a:extLst>
              <a:ext uri="{FF2B5EF4-FFF2-40B4-BE49-F238E27FC236}">
                <a16:creationId xmlns:a16="http://schemas.microsoft.com/office/drawing/2014/main" id="{75450540-3215-63E8-D30D-B9D7E9750ED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A80604-D188-4F4A-A3B2-4B89872955CE}"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7D11268-CE67-C4ED-D7BF-2DC198C209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A2249EF-CD83-39CD-755A-0CD20FA63A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Spread by culicoides - Schmallenberg virus has affected farms in </a:t>
            </a:r>
            <a:r>
              <a:rPr lang="en-US" altLang="en-US" u="sng" dirty="0">
                <a:hlinkClick r:id="rId3"/>
              </a:rPr>
              <a:t>Somerset,</a:t>
            </a:r>
            <a:r>
              <a:rPr lang="en-US" altLang="en-US" dirty="0"/>
              <a:t> with cases rising across the south west. Farmers are reporting a high number of cases across the south-west belt of England, from Devon and Somerset through to Herefordshire and Gloucestershire, with some farmers reporting 40% of their flock infected. Symptoms include: abortions, stillbirths, fetal abnormalities, reduced milk production, fever, and diarrhea.</a:t>
            </a:r>
          </a:p>
          <a:p>
            <a:endParaRPr lang="en-US" altLang="en-US" dirty="0"/>
          </a:p>
        </p:txBody>
      </p:sp>
      <p:sp>
        <p:nvSpPr>
          <p:cNvPr id="4" name="Slide Number Placeholder 3">
            <a:extLst>
              <a:ext uri="{FF2B5EF4-FFF2-40B4-BE49-F238E27FC236}">
                <a16:creationId xmlns:a16="http://schemas.microsoft.com/office/drawing/2014/main" id="{96E8DA7D-7CF3-4329-8601-572284CDF0C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871A22F-2380-4B82-8FFA-D683F736FE92}" type="slidenum">
              <a:rPr lang="en-US" altLang="en-US"/>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35289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12102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A0E8B8BF-0D2C-4C21-BE06-B5EAB2CC2619}" type="slidenum">
              <a:rPr lang="en-US"/>
              <a:pPr>
                <a:defRPr/>
              </a:pPr>
              <a:t>‹#›</a:t>
            </a:fld>
            <a:endParaRPr lang="en-US"/>
          </a:p>
        </p:txBody>
      </p:sp>
    </p:spTree>
    <p:extLst>
      <p:ext uri="{BB962C8B-B14F-4D97-AF65-F5344CB8AC3E}">
        <p14:creationId xmlns:p14="http://schemas.microsoft.com/office/powerpoint/2010/main" val="279674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ED561C27-E525-4936-AB17-CC70CAE11B7D}" type="slidenum">
              <a:rPr lang="en-US"/>
              <a:pPr>
                <a:defRPr/>
              </a:pPr>
              <a:t>‹#›</a:t>
            </a:fld>
            <a:endParaRPr lang="en-US"/>
          </a:p>
        </p:txBody>
      </p:sp>
    </p:spTree>
    <p:extLst>
      <p:ext uri="{BB962C8B-B14F-4D97-AF65-F5344CB8AC3E}">
        <p14:creationId xmlns:p14="http://schemas.microsoft.com/office/powerpoint/2010/main" val="71798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CE405005-A2BD-4EA7-A4F2-ECC9917BDC51}" type="slidenum">
              <a:rPr lang="en-US"/>
              <a:pPr>
                <a:defRPr/>
              </a:pPr>
              <a:t>‹#›</a:t>
            </a:fld>
            <a:endParaRPr lang="en-US"/>
          </a:p>
        </p:txBody>
      </p:sp>
    </p:spTree>
    <p:extLst>
      <p:ext uri="{BB962C8B-B14F-4D97-AF65-F5344CB8AC3E}">
        <p14:creationId xmlns:p14="http://schemas.microsoft.com/office/powerpoint/2010/main" val="4160624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A63D88CC-3724-4177-8A10-A07FEA90FC65}" type="slidenum">
              <a:rPr lang="en-US"/>
              <a:pPr>
                <a:defRPr/>
              </a:pPr>
              <a:t>‹#›</a:t>
            </a:fld>
            <a:endParaRPr lang="en-US"/>
          </a:p>
        </p:txBody>
      </p:sp>
    </p:spTree>
    <p:extLst>
      <p:ext uri="{BB962C8B-B14F-4D97-AF65-F5344CB8AC3E}">
        <p14:creationId xmlns:p14="http://schemas.microsoft.com/office/powerpoint/2010/main" val="288205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9EB11BD-7F14-4F91-8947-B0C10C466245}" type="slidenum">
              <a:rPr lang="en-US"/>
              <a:pPr>
                <a:defRPr/>
              </a:pPr>
              <a:t>‹#›</a:t>
            </a:fld>
            <a:endParaRPr lang="en-US"/>
          </a:p>
        </p:txBody>
      </p:sp>
    </p:spTree>
    <p:extLst>
      <p:ext uri="{BB962C8B-B14F-4D97-AF65-F5344CB8AC3E}">
        <p14:creationId xmlns:p14="http://schemas.microsoft.com/office/powerpoint/2010/main" val="379590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39EFC7B-1F01-47C1-94B2-1DD2E7ECA039}" type="slidenum">
              <a:rPr lang="en-US"/>
              <a:pPr>
                <a:defRPr/>
              </a:pPr>
              <a:t>‹#›</a:t>
            </a:fld>
            <a:endParaRPr lang="en-US"/>
          </a:p>
        </p:txBody>
      </p:sp>
    </p:spTree>
    <p:extLst>
      <p:ext uri="{BB962C8B-B14F-4D97-AF65-F5344CB8AC3E}">
        <p14:creationId xmlns:p14="http://schemas.microsoft.com/office/powerpoint/2010/main" val="196216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4558BC0-E079-4D64-A772-7AD61B370065}" type="slidenum">
              <a:rPr lang="en-US"/>
              <a:pPr>
                <a:defRPr/>
              </a:pPr>
              <a:t>‹#›</a:t>
            </a:fld>
            <a:endParaRPr lang="en-US"/>
          </a:p>
        </p:txBody>
      </p:sp>
    </p:spTree>
    <p:extLst>
      <p:ext uri="{BB962C8B-B14F-4D97-AF65-F5344CB8AC3E}">
        <p14:creationId xmlns:p14="http://schemas.microsoft.com/office/powerpoint/2010/main" val="507298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240C8FD-AE25-47E3-9686-7FB76AAFB345}" type="slidenum">
              <a:rPr lang="en-US"/>
              <a:pPr>
                <a:defRPr/>
              </a:pPr>
              <a:t>‹#›</a:t>
            </a:fld>
            <a:endParaRPr lang="en-US"/>
          </a:p>
        </p:txBody>
      </p:sp>
    </p:spTree>
    <p:extLst>
      <p:ext uri="{BB962C8B-B14F-4D97-AF65-F5344CB8AC3E}">
        <p14:creationId xmlns:p14="http://schemas.microsoft.com/office/powerpoint/2010/main" val="966102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FCE0F54-C0E7-40D7-B72E-A83781454C49}" type="slidenum">
              <a:rPr lang="en-US"/>
              <a:pPr>
                <a:defRPr/>
              </a:pPr>
              <a:t>‹#›</a:t>
            </a:fld>
            <a:endParaRPr lang="en-US"/>
          </a:p>
        </p:txBody>
      </p:sp>
    </p:spTree>
    <p:extLst>
      <p:ext uri="{BB962C8B-B14F-4D97-AF65-F5344CB8AC3E}">
        <p14:creationId xmlns:p14="http://schemas.microsoft.com/office/powerpoint/2010/main" val="269354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45D205-F469-44CF-AE36-008120FB9082}" type="datetime1">
              <a:rPr lang="en-US"/>
              <a:pPr>
                <a:defRPr/>
              </a:pPr>
              <a:t>2024-06-18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9C433E2-722F-4EA6-B9E2-443B5DE69A9A}" type="slidenum">
              <a:rPr lang="en-US"/>
              <a:pPr>
                <a:defRPr/>
              </a:pPr>
              <a:t>‹#›</a:t>
            </a:fld>
            <a:endParaRPr lang="en-US"/>
          </a:p>
        </p:txBody>
      </p:sp>
    </p:spTree>
    <p:extLst>
      <p:ext uri="{BB962C8B-B14F-4D97-AF65-F5344CB8AC3E}">
        <p14:creationId xmlns:p14="http://schemas.microsoft.com/office/powerpoint/2010/main" val="304544652"/>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dutchnews.nl/2024/05/second-vaccine-against-bluetongue-welcomed-by-sheep-farmers/" TargetMode="External"/><Relationship Id="rId5" Type="http://schemas.openxmlformats.org/officeDocument/2006/relationships/hyperlink" Target="https://www.farminguk.com/news/questions-for-uk-as-new-bluetongue-vaccine-approved-in-holland_64601.html" TargetMode="External"/><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de/en/news/short-messages/short-message/first-outbreak-of-bluetongue-serotype-3-in-germany-confirmed/" TargetMode="External"/><Relationship Id="rId3" Type="http://schemas.openxmlformats.org/officeDocument/2006/relationships/hyperlink" Target="https://wahis.woah.org/#/in-review/5330" TargetMode="External"/><Relationship Id="rId7" Type="http://schemas.openxmlformats.org/officeDocument/2006/relationships/hyperlink" Target="https://wahis.woah.org/#/in-review/527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moriskin.sciensano.be/shiny/bluetongue/" TargetMode="External"/><Relationship Id="rId5" Type="http://schemas.openxmlformats.org/officeDocument/2006/relationships/hyperlink" Target="https://wahis.woah.org/#/in-review/5265" TargetMode="Externa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assets.publishing.service.gov.uk/media/664dcb7eae748c43d3794018/Risk_assessment_for_entry_of_bluetongue_virus__BTV-3_and_BTV-8__into_Great_Britain.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uk-england-somerset-6850690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www.nadis.org.uk/disease-a-z/cattle/schmallenberg-virus-sbv/" TargetMode="External"/><Relationship Id="rId4" Type="http://schemas.openxmlformats.org/officeDocument/2006/relationships/hyperlink" Target="https://www.nfuonline.com/updates-and-information/schmallenberg-what-you-need-to-know/"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dutchnews.nl/2024/04/q-fever-found-on-sheep-farm-in-brabant-first-case-in-8-years/#:~:text=The%20highly%20infectious%20sheep%20and,in%20the%20Netherlands%20since%202016."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ownfieldagnews.com/news/asian-longhorned-tick-confirmed-in-illinois/#:~:text=Asian%20longhorned%20ticks%20have%20been,carry%20diseases%20that%20affect%20cattle."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nc.cdc.gov/eid/article/30/4/22-1604_article" TargetMode="External"/><Relationship Id="rId2" Type="http://schemas.openxmlformats.org/officeDocument/2006/relationships/hyperlink" Target="https://www.mdpi.com/1422-0067/25/5/3063"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Small Ruminant Network Update</a:t>
            </a:r>
          </a:p>
          <a:p>
            <a:pPr eaLnBrk="1" hangingPunct="1"/>
            <a:r>
              <a:rPr lang="en-CA" altLang="en-US" dirty="0"/>
              <a:t>19 June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8C173-5B06-A80A-5298-3D9645DA4D39}"/>
              </a:ext>
            </a:extLst>
          </p:cNvPr>
          <p:cNvSpPr>
            <a:spLocks noGrp="1"/>
          </p:cNvSpPr>
          <p:nvPr>
            <p:ph type="title"/>
          </p:nvPr>
        </p:nvSpPr>
        <p:spPr>
          <a:xfrm>
            <a:off x="304800" y="23813"/>
            <a:ext cx="10515600" cy="1325562"/>
          </a:xfrm>
        </p:spPr>
        <p:txBody>
          <a:bodyPr/>
          <a:lstStyle/>
          <a:p>
            <a:pPr>
              <a:defRPr/>
            </a:pPr>
            <a:r>
              <a:rPr lang="en-US" sz="3200" dirty="0"/>
              <a:t>Bluetongue virus (BTV-3) in Europe</a:t>
            </a:r>
            <a:endParaRPr lang="en-CA" sz="3200" dirty="0"/>
          </a:p>
        </p:txBody>
      </p:sp>
      <p:sp>
        <p:nvSpPr>
          <p:cNvPr id="18435" name="Content Placeholder 9">
            <a:extLst>
              <a:ext uri="{FF2B5EF4-FFF2-40B4-BE49-F238E27FC236}">
                <a16:creationId xmlns:a16="http://schemas.microsoft.com/office/drawing/2014/main" id="{97BEC4E1-DED2-4300-C6FE-961E860322C9}"/>
              </a:ext>
            </a:extLst>
          </p:cNvPr>
          <p:cNvSpPr>
            <a:spLocks noGrp="1"/>
          </p:cNvSpPr>
          <p:nvPr>
            <p:ph sz="half" idx="1"/>
          </p:nvPr>
        </p:nvSpPr>
        <p:spPr>
          <a:xfrm>
            <a:off x="647700" y="965200"/>
            <a:ext cx="6165850" cy="5892800"/>
          </a:xfrm>
        </p:spPr>
        <p:txBody>
          <a:bodyPr/>
          <a:lstStyle/>
          <a:p>
            <a:pPr marL="0" indent="0">
              <a:buFont typeface="Arial" panose="020B0604020202020204" pitchFamily="34" charset="0"/>
              <a:buNone/>
              <a:defRPr/>
            </a:pPr>
            <a:r>
              <a:rPr lang="en-CA" altLang="en-US" b="1" dirty="0"/>
              <a:t>Netherlands</a:t>
            </a:r>
          </a:p>
          <a:p>
            <a:pPr>
              <a:defRPr/>
            </a:pPr>
            <a:r>
              <a:rPr lang="en-CA" altLang="en-US" dirty="0"/>
              <a:t>First reported Sept 5, 2023</a:t>
            </a:r>
          </a:p>
          <a:p>
            <a:pPr>
              <a:defRPr/>
            </a:pPr>
            <a:r>
              <a:rPr lang="en-CA" altLang="en-US" dirty="0"/>
              <a:t>Most </a:t>
            </a:r>
            <a:r>
              <a:rPr lang="en-CA" altLang="en-US" dirty="0">
                <a:hlinkClick r:id="rId3"/>
              </a:rPr>
              <a:t>recent reports</a:t>
            </a:r>
            <a:endParaRPr lang="en-CA" altLang="en-US" dirty="0"/>
          </a:p>
          <a:p>
            <a:pPr lvl="1">
              <a:defRPr/>
            </a:pPr>
            <a:r>
              <a:rPr lang="en-CA" altLang="en-US" b="1" dirty="0"/>
              <a:t>New Map for 2024, only 1 case confirmed</a:t>
            </a:r>
          </a:p>
          <a:p>
            <a:pPr marL="0" indent="0">
              <a:buNone/>
              <a:defRPr/>
            </a:pPr>
            <a:r>
              <a:rPr lang="en-CA" altLang="en-US" dirty="0"/>
              <a:t>2023</a:t>
            </a:r>
          </a:p>
          <a:p>
            <a:pPr>
              <a:defRPr/>
            </a:pPr>
            <a:r>
              <a:rPr lang="en-CA" altLang="en-US" dirty="0"/>
              <a:t>Cases in cattle and sheep</a:t>
            </a:r>
          </a:p>
          <a:p>
            <a:pPr>
              <a:defRPr/>
            </a:pPr>
            <a:r>
              <a:rPr lang="en-CA" altLang="en-US" dirty="0"/>
              <a:t>Rare case: 3.5 year old pregnant </a:t>
            </a:r>
            <a:r>
              <a:rPr lang="en-CA" altLang="en-US" dirty="0">
                <a:hlinkClick r:id="rId4"/>
              </a:rPr>
              <a:t>dog</a:t>
            </a:r>
            <a:r>
              <a:rPr lang="en-CA" altLang="en-US" dirty="0"/>
              <a:t> also tested positive</a:t>
            </a:r>
          </a:p>
          <a:p>
            <a:pPr>
              <a:defRPr/>
            </a:pPr>
            <a:r>
              <a:rPr lang="en-CA" altLang="en-US" dirty="0"/>
              <a:t>Some cases in lamas/alpacas</a:t>
            </a:r>
          </a:p>
          <a:p>
            <a:pPr>
              <a:defRPr/>
            </a:pPr>
            <a:r>
              <a:rPr lang="en-CA" altLang="en-US" b="1" dirty="0">
                <a:solidFill>
                  <a:srgbClr val="7030A0"/>
                </a:solidFill>
              </a:rPr>
              <a:t>Two vaccines for BTV-3 now available</a:t>
            </a:r>
          </a:p>
          <a:p>
            <a:pPr lvl="1">
              <a:defRPr/>
            </a:pPr>
            <a:r>
              <a:rPr lang="en-CA" altLang="en-US" dirty="0">
                <a:hlinkClick r:id="rId5"/>
              </a:rPr>
              <a:t>Spanish</a:t>
            </a:r>
            <a:r>
              <a:rPr lang="en-CA" altLang="en-US" dirty="0"/>
              <a:t> and </a:t>
            </a:r>
            <a:r>
              <a:rPr lang="en-CA" altLang="en-US" dirty="0">
                <a:hlinkClick r:id="rId6"/>
              </a:rPr>
              <a:t>German</a:t>
            </a:r>
            <a:endParaRPr lang="en-CA" altLang="en-US" dirty="0"/>
          </a:p>
          <a:p>
            <a:pPr>
              <a:defRPr/>
            </a:pPr>
            <a:endParaRPr lang="en-CA" altLang="en-US" dirty="0"/>
          </a:p>
          <a:p>
            <a:pPr>
              <a:defRPr/>
            </a:pPr>
            <a:endParaRPr lang="en-CA" altLang="en-US" dirty="0"/>
          </a:p>
          <a:p>
            <a:pPr lvl="1">
              <a:defRPr/>
            </a:pPr>
            <a:endParaRPr lang="en-CA" altLang="en-US" dirty="0"/>
          </a:p>
        </p:txBody>
      </p:sp>
      <p:pic>
        <p:nvPicPr>
          <p:cNvPr id="3" name="Picture 2">
            <a:extLst>
              <a:ext uri="{FF2B5EF4-FFF2-40B4-BE49-F238E27FC236}">
                <a16:creationId xmlns:a16="http://schemas.microsoft.com/office/drawing/2014/main" id="{7AF46270-9917-AE13-C93D-959B67712675}"/>
              </a:ext>
            </a:extLst>
          </p:cNvPr>
          <p:cNvPicPr>
            <a:picLocks noChangeAspect="1"/>
          </p:cNvPicPr>
          <p:nvPr/>
        </p:nvPicPr>
        <p:blipFill>
          <a:blip r:embed="rId7"/>
          <a:stretch>
            <a:fillRect/>
          </a:stretch>
        </p:blipFill>
        <p:spPr>
          <a:xfrm>
            <a:off x="7308169" y="0"/>
            <a:ext cx="4883831" cy="6858000"/>
          </a:xfrm>
          <a:prstGeom prst="rect">
            <a:avLst/>
          </a:prstGeom>
        </p:spPr>
      </p:pic>
      <p:pic>
        <p:nvPicPr>
          <p:cNvPr id="6" name="Picture 5">
            <a:extLst>
              <a:ext uri="{FF2B5EF4-FFF2-40B4-BE49-F238E27FC236}">
                <a16:creationId xmlns:a16="http://schemas.microsoft.com/office/drawing/2014/main" id="{E0B0FE3D-253A-24AB-9E38-BC03C2B1DD02}"/>
              </a:ext>
            </a:extLst>
          </p:cNvPr>
          <p:cNvPicPr>
            <a:picLocks noChangeAspect="1"/>
          </p:cNvPicPr>
          <p:nvPr/>
        </p:nvPicPr>
        <p:blipFill>
          <a:blip r:embed="rId8"/>
          <a:stretch>
            <a:fillRect/>
          </a:stretch>
        </p:blipFill>
        <p:spPr>
          <a:xfrm>
            <a:off x="6739391" y="23813"/>
            <a:ext cx="545260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D021F-E1CA-45B1-58EA-B5ADF43971B2}"/>
              </a:ext>
            </a:extLst>
          </p:cNvPr>
          <p:cNvSpPr>
            <a:spLocks noGrp="1"/>
          </p:cNvSpPr>
          <p:nvPr>
            <p:ph type="title"/>
          </p:nvPr>
        </p:nvSpPr>
        <p:spPr>
          <a:xfrm>
            <a:off x="487363" y="0"/>
            <a:ext cx="10515600" cy="1325563"/>
          </a:xfrm>
        </p:spPr>
        <p:txBody>
          <a:bodyPr/>
          <a:lstStyle/>
          <a:p>
            <a:pPr>
              <a:defRPr/>
            </a:pPr>
            <a:r>
              <a:rPr lang="en-US" sz="3200" dirty="0"/>
              <a:t>Bluetongue virus (BTV-3) in Europe</a:t>
            </a:r>
            <a:endParaRPr lang="en-CA" sz="3200" dirty="0"/>
          </a:p>
        </p:txBody>
      </p:sp>
      <p:sp>
        <p:nvSpPr>
          <p:cNvPr id="6" name="Content Placeholder 9">
            <a:extLst>
              <a:ext uri="{FF2B5EF4-FFF2-40B4-BE49-F238E27FC236}">
                <a16:creationId xmlns:a16="http://schemas.microsoft.com/office/drawing/2014/main" id="{C0B0DB72-60A2-A0B8-BC5D-D43C10E9F857}"/>
              </a:ext>
            </a:extLst>
          </p:cNvPr>
          <p:cNvSpPr>
            <a:spLocks noGrp="1"/>
          </p:cNvSpPr>
          <p:nvPr>
            <p:ph sz="half" idx="1"/>
          </p:nvPr>
        </p:nvSpPr>
        <p:spPr>
          <a:xfrm>
            <a:off x="6654800" y="1087438"/>
            <a:ext cx="5380038" cy="5186362"/>
          </a:xfrm>
        </p:spPr>
        <p:txBody>
          <a:bodyPr/>
          <a:lstStyle/>
          <a:p>
            <a:pPr marL="0" indent="0">
              <a:buFont typeface="Arial" panose="020B0604020202020204" pitchFamily="34" charset="0"/>
              <a:buNone/>
              <a:defRPr/>
            </a:pPr>
            <a:r>
              <a:rPr lang="en-CA" altLang="en-US" b="1" dirty="0">
                <a:hlinkClick r:id="rId3"/>
              </a:rPr>
              <a:t>UK</a:t>
            </a:r>
            <a:endParaRPr lang="en-CA" altLang="en-US" dirty="0"/>
          </a:p>
          <a:p>
            <a:pPr>
              <a:defRPr/>
            </a:pPr>
            <a:r>
              <a:rPr lang="en-CA" altLang="en-US" dirty="0"/>
              <a:t>Nov 10, 2023 cases of BTV serotype 3 in cattle in </a:t>
            </a:r>
            <a:r>
              <a:rPr lang="en-CA" altLang="en-US" dirty="0">
                <a:hlinkClick r:id="rId3"/>
              </a:rPr>
              <a:t>Kent</a:t>
            </a:r>
            <a:endParaRPr lang="en-CA" altLang="en-US" dirty="0"/>
          </a:p>
          <a:p>
            <a:pPr>
              <a:defRPr/>
            </a:pPr>
            <a:r>
              <a:rPr lang="en-US" altLang="en-US" dirty="0"/>
              <a:t>As of March 1, </a:t>
            </a:r>
            <a:r>
              <a:rPr lang="en-CA" altLang="en-US" dirty="0"/>
              <a:t>t</a:t>
            </a:r>
            <a:r>
              <a:rPr lang="en-CA" dirty="0"/>
              <a:t>here have been 123 confirmed cases of BTV in </a:t>
            </a:r>
            <a:r>
              <a:rPr lang="en-CA" dirty="0">
                <a:hlinkClick r:id="rId4"/>
              </a:rPr>
              <a:t>England</a:t>
            </a:r>
            <a:r>
              <a:rPr lang="en-CA" dirty="0"/>
              <a:t> on 73 premises in 4 counties</a:t>
            </a:r>
          </a:p>
          <a:p>
            <a:pPr lvl="1">
              <a:defRPr/>
            </a:pPr>
            <a:r>
              <a:rPr lang="en-CA" dirty="0"/>
              <a:t>116 cases in cattle, 7 cases in sheep </a:t>
            </a:r>
          </a:p>
          <a:p>
            <a:pPr lvl="1">
              <a:defRPr/>
            </a:pPr>
            <a:r>
              <a:rPr lang="en-CA" dirty="0"/>
              <a:t>BTV serotype-3 has been found in Kent, Suffolk, Norfolk</a:t>
            </a:r>
          </a:p>
          <a:p>
            <a:pPr>
              <a:defRPr/>
            </a:pPr>
            <a:r>
              <a:rPr lang="en-CA" b="1" dirty="0">
                <a:solidFill>
                  <a:srgbClr val="7030A0"/>
                </a:solidFill>
              </a:rPr>
              <a:t>No additional reports to WOAH since end of March </a:t>
            </a:r>
          </a:p>
          <a:p>
            <a:pPr marL="0" indent="0">
              <a:buFont typeface="Arial" panose="020B0604020202020204" pitchFamily="34" charset="0"/>
              <a:buNone/>
              <a:defRPr/>
            </a:pPr>
            <a:endParaRPr lang="en-CA" altLang="en-US" dirty="0"/>
          </a:p>
        </p:txBody>
      </p:sp>
      <p:sp>
        <p:nvSpPr>
          <p:cNvPr id="18436" name="Rectangle 2">
            <a:extLst>
              <a:ext uri="{FF2B5EF4-FFF2-40B4-BE49-F238E27FC236}">
                <a16:creationId xmlns:a16="http://schemas.microsoft.com/office/drawing/2014/main" id="{60DE55F8-381B-6800-69B9-C0CA726D7106}"/>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EF69CC88-CDFD-D32D-A806-AD07293E4D82}"/>
              </a:ext>
            </a:extLst>
          </p:cNvPr>
          <p:cNvSpPr>
            <a:spLocks noGrp="1"/>
          </p:cNvSpPr>
          <p:nvPr>
            <p:ph sz="half" idx="1"/>
          </p:nvPr>
        </p:nvSpPr>
        <p:spPr>
          <a:xfrm>
            <a:off x="660400" y="1087438"/>
            <a:ext cx="5994400" cy="5205412"/>
          </a:xfrm>
        </p:spPr>
        <p:txBody>
          <a:bodyPr/>
          <a:lstStyle/>
          <a:p>
            <a:pPr marL="0" indent="0">
              <a:buFont typeface="Arial" panose="020B0604020202020204" pitchFamily="34" charset="0"/>
              <a:buNone/>
              <a:defRPr/>
            </a:pPr>
            <a:r>
              <a:rPr lang="en-CA" altLang="en-US" b="1" dirty="0">
                <a:hlinkClick r:id="rId5"/>
              </a:rPr>
              <a:t>Belgium</a:t>
            </a:r>
            <a:endParaRPr lang="en-CA" altLang="en-US" dirty="0"/>
          </a:p>
          <a:p>
            <a:pPr>
              <a:defRPr/>
            </a:pPr>
            <a:r>
              <a:rPr lang="en-CA" altLang="en-US" dirty="0"/>
              <a:t>October 10, 2023 case of BTV serotype 3 in sheep in </a:t>
            </a:r>
            <a:r>
              <a:rPr lang="en-CA" altLang="en-US" dirty="0">
                <a:hlinkClick r:id="rId5"/>
              </a:rPr>
              <a:t>Merksplas</a:t>
            </a:r>
            <a:endParaRPr lang="en-CA" altLang="en-US" dirty="0"/>
          </a:p>
          <a:p>
            <a:pPr>
              <a:defRPr/>
            </a:pPr>
            <a:r>
              <a:rPr lang="en-CA" altLang="en-US" dirty="0"/>
              <a:t>No additional cases reported to WOAH, but a total of </a:t>
            </a:r>
            <a:r>
              <a:rPr lang="en-CA" altLang="en-US" b="1" dirty="0"/>
              <a:t>8</a:t>
            </a:r>
            <a:r>
              <a:rPr lang="en-CA" altLang="en-US" dirty="0"/>
              <a:t> on </a:t>
            </a:r>
            <a:r>
              <a:rPr lang="en-CA" altLang="en-US" dirty="0">
                <a:hlinkClick r:id="rId6"/>
              </a:rPr>
              <a:t>dashboard</a:t>
            </a:r>
            <a:endParaRPr lang="en-CA" altLang="en-US" dirty="0"/>
          </a:p>
          <a:p>
            <a:pPr>
              <a:defRPr/>
            </a:pPr>
            <a:r>
              <a:rPr lang="en-CA" altLang="en-US" b="1" dirty="0">
                <a:solidFill>
                  <a:srgbClr val="7030A0"/>
                </a:solidFill>
              </a:rPr>
              <a:t>1 additional case in late April 2024</a:t>
            </a:r>
          </a:p>
          <a:p>
            <a:pPr marL="0" indent="0">
              <a:buFont typeface="Arial" panose="020B0604020202020204" pitchFamily="34" charset="0"/>
              <a:buNone/>
              <a:defRPr/>
            </a:pPr>
            <a:r>
              <a:rPr lang="en-CA" altLang="en-US" b="1" dirty="0">
                <a:hlinkClick r:id="rId7"/>
              </a:rPr>
              <a:t>Germany</a:t>
            </a:r>
            <a:endParaRPr lang="en-CA" altLang="en-US" b="1" dirty="0"/>
          </a:p>
          <a:p>
            <a:pPr>
              <a:defRPr/>
            </a:pPr>
            <a:r>
              <a:rPr lang="en-CA" altLang="en-US" dirty="0"/>
              <a:t>Oct 13, 2023 cases of BTV serotype 3 in </a:t>
            </a:r>
            <a:r>
              <a:rPr lang="en-CA" altLang="en-US" dirty="0">
                <a:hlinkClick r:id="rId8"/>
              </a:rPr>
              <a:t>Kleve</a:t>
            </a:r>
            <a:endParaRPr lang="en-CA" altLang="en-US" dirty="0"/>
          </a:p>
          <a:p>
            <a:pPr>
              <a:defRPr/>
            </a:pPr>
            <a:r>
              <a:rPr lang="en-CA" altLang="en-US" dirty="0"/>
              <a:t>Cases in both cattle and sheep</a:t>
            </a:r>
          </a:p>
          <a:p>
            <a:pPr>
              <a:defRPr/>
            </a:pPr>
            <a:r>
              <a:rPr lang="en-CA" altLang="en-US" b="1" dirty="0">
                <a:solidFill>
                  <a:srgbClr val="7030A0"/>
                </a:solidFill>
              </a:rPr>
              <a:t>As of June 17th, 40 outbreaks reported to WOAH, RA mentions 56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6EBBAF-62D1-6042-E33C-30F785D4B7EB}"/>
              </a:ext>
            </a:extLst>
          </p:cNvPr>
          <p:cNvSpPr>
            <a:spLocks noGrp="1"/>
          </p:cNvSpPr>
          <p:nvPr>
            <p:ph type="title"/>
          </p:nvPr>
        </p:nvSpPr>
        <p:spPr>
          <a:xfrm>
            <a:off x="449263" y="-14288"/>
            <a:ext cx="6180137" cy="1325563"/>
          </a:xfrm>
        </p:spPr>
        <p:txBody>
          <a:bodyPr/>
          <a:lstStyle/>
          <a:p>
            <a:pPr>
              <a:defRPr/>
            </a:pPr>
            <a:r>
              <a:rPr lang="en-US" sz="3200" dirty="0"/>
              <a:t>Bluetongue virus UK Risk Assessment (BTV-3 &amp; BTV-8)</a:t>
            </a:r>
            <a:endParaRPr lang="en-CA" sz="3200" dirty="0"/>
          </a:p>
        </p:txBody>
      </p:sp>
      <p:sp>
        <p:nvSpPr>
          <p:cNvPr id="20483" name="Rectangle 2">
            <a:extLst>
              <a:ext uri="{FF2B5EF4-FFF2-40B4-BE49-F238E27FC236}">
                <a16:creationId xmlns:a16="http://schemas.microsoft.com/office/drawing/2014/main" id="{CDC2334C-96D2-9F49-22A2-7ABA6D3887FA}"/>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20484" name="Picture 2">
            <a:extLst>
              <a:ext uri="{FF2B5EF4-FFF2-40B4-BE49-F238E27FC236}">
                <a16:creationId xmlns:a16="http://schemas.microsoft.com/office/drawing/2014/main" id="{974F0F52-70DA-FA14-67A3-83E3C55780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82613"/>
            <a:ext cx="62103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98AE8773-E837-030F-25B2-C1323DFB03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714750"/>
            <a:ext cx="62103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051326E-DD9B-4619-0DEE-C4EBAFED03F3}"/>
              </a:ext>
            </a:extLst>
          </p:cNvPr>
          <p:cNvSpPr/>
          <p:nvPr/>
        </p:nvSpPr>
        <p:spPr>
          <a:xfrm>
            <a:off x="360363" y="1190625"/>
            <a:ext cx="5354637" cy="5632450"/>
          </a:xfrm>
          <a:prstGeom prst="rect">
            <a:avLst/>
          </a:prstGeom>
        </p:spPr>
        <p:txBody>
          <a:bodyPr>
            <a:spAutoFit/>
          </a:bodyPr>
          <a:lstStyle/>
          <a:p>
            <a:pPr marL="285750" indent="-285750">
              <a:buFont typeface="Arial" panose="020B0604020202020204" pitchFamily="34" charset="0"/>
              <a:buChar char="•"/>
              <a:defRPr/>
            </a:pPr>
            <a:r>
              <a:rPr lang="en-US" sz="2000" dirty="0">
                <a:ea typeface="Calibri" panose="020F0502020204030204" pitchFamily="34" charset="0"/>
              </a:rPr>
              <a:t>There is a </a:t>
            </a:r>
            <a:r>
              <a:rPr lang="en-US" sz="2000" b="1" u="sng" dirty="0">
                <a:ea typeface="Calibri" panose="020F0502020204030204" pitchFamily="34" charset="0"/>
              </a:rPr>
              <a:t>very high </a:t>
            </a:r>
            <a:r>
              <a:rPr lang="en-US" sz="2000" dirty="0">
                <a:ea typeface="Calibri" panose="020F0502020204030204" pitchFamily="34" charset="0"/>
              </a:rPr>
              <a:t>probability of a new introduction of BTV-3 into livestock in Great Britain through infected biting midges being blown over from northern Europe</a:t>
            </a:r>
          </a:p>
          <a:p>
            <a:pPr>
              <a:defRPr/>
            </a:pPr>
            <a:endParaRPr lang="en-US" sz="2000" dirty="0"/>
          </a:p>
          <a:p>
            <a:pPr marL="285750" indent="-285750">
              <a:buFont typeface="Arial" panose="020B0604020202020204" pitchFamily="34" charset="0"/>
              <a:buChar char="•"/>
              <a:defRPr/>
            </a:pPr>
            <a:r>
              <a:rPr lang="en-US" sz="2000" b="1" u="sng" dirty="0">
                <a:ea typeface="Calibri" panose="020F0502020204030204" pitchFamily="34" charset="0"/>
              </a:rPr>
              <a:t>Medium</a:t>
            </a:r>
            <a:r>
              <a:rPr lang="en-US" sz="2000" dirty="0">
                <a:ea typeface="Calibri" panose="020F0502020204030204" pitchFamily="34" charset="0"/>
              </a:rPr>
              <a:t> probability for BTV-8 through windborne incursion</a:t>
            </a:r>
          </a:p>
          <a:p>
            <a:pPr>
              <a:defRPr/>
            </a:pPr>
            <a:endParaRPr lang="en-US" sz="2000" dirty="0">
              <a:ea typeface="Calibri" panose="020F0502020204030204" pitchFamily="34" charset="0"/>
            </a:endParaRPr>
          </a:p>
          <a:p>
            <a:pPr marL="285750" indent="-285750">
              <a:buFont typeface="Arial" panose="020B0604020202020204" pitchFamily="34" charset="0"/>
              <a:buChar char="•"/>
              <a:defRPr/>
            </a:pPr>
            <a:r>
              <a:rPr lang="en-US" sz="2000" b="1" u="sng" dirty="0">
                <a:ea typeface="Calibri" panose="020F0502020204030204" pitchFamily="34" charset="0"/>
              </a:rPr>
              <a:t>Very low </a:t>
            </a:r>
            <a:r>
              <a:rPr lang="en-US" sz="2000" dirty="0">
                <a:ea typeface="Calibri" panose="020F0502020204030204" pitchFamily="34" charset="0"/>
              </a:rPr>
              <a:t>probability of overwintering of BTV-3 in livestock and in culicoidies – however uncertainty in culicoides is high</a:t>
            </a:r>
          </a:p>
          <a:p>
            <a:pPr marL="285750" indent="-285750">
              <a:buFont typeface="Arial" panose="020B0604020202020204" pitchFamily="34" charset="0"/>
              <a:buChar char="•"/>
              <a:defRPr/>
            </a:pPr>
            <a:endParaRPr lang="en-US" sz="2000" dirty="0">
              <a:ea typeface="Calibri" panose="020F0502020204030204" pitchFamily="34" charset="0"/>
            </a:endParaRPr>
          </a:p>
          <a:p>
            <a:pPr marL="285750" indent="-285750">
              <a:buFont typeface="Arial" panose="020B0604020202020204" pitchFamily="34" charset="0"/>
              <a:buChar char="•"/>
              <a:defRPr/>
            </a:pPr>
            <a:r>
              <a:rPr lang="en-US" sz="2000" b="1" u="sng" dirty="0">
                <a:ea typeface="Calibri" panose="020F0502020204030204" pitchFamily="34" charset="0"/>
              </a:rPr>
              <a:t>Very low </a:t>
            </a:r>
            <a:r>
              <a:rPr lang="en-US" sz="2000" dirty="0">
                <a:ea typeface="Calibri" panose="020F0502020204030204" pitchFamily="34" charset="0"/>
              </a:rPr>
              <a:t>probability from imported live animals</a:t>
            </a:r>
          </a:p>
          <a:p>
            <a:pPr marL="285750" indent="-285750">
              <a:buFont typeface="Arial" panose="020B0604020202020204" pitchFamily="34" charset="0"/>
              <a:buChar char="•"/>
              <a:defRPr/>
            </a:pPr>
            <a:endParaRPr lang="en-US" sz="2000" dirty="0">
              <a:ea typeface="Calibri" panose="020F0502020204030204" pitchFamily="34" charset="0"/>
            </a:endParaRPr>
          </a:p>
          <a:p>
            <a:pPr marL="285750" indent="-285750">
              <a:buFont typeface="Arial" panose="020B0604020202020204" pitchFamily="34" charset="0"/>
              <a:buChar char="•"/>
              <a:defRPr/>
            </a:pPr>
            <a:r>
              <a:rPr lang="en-CA" sz="2000" dirty="0">
                <a:hlinkClick r:id="rId5"/>
              </a:rPr>
              <a:t>Risk assessment for bluetongue virus (BTV-3 and BTV-8): Risk assessment of entry into Great Britain (publishing.service.gov.uk)</a:t>
            </a:r>
            <a:endParaRPr lang="en-US" sz="2000" dirty="0">
              <a:ea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AF99B8-6670-DE0D-DE2B-E34FBB1C62EC}"/>
              </a:ext>
            </a:extLst>
          </p:cNvPr>
          <p:cNvSpPr>
            <a:spLocks noGrp="1"/>
          </p:cNvSpPr>
          <p:nvPr>
            <p:ph type="body" sz="quarter" idx="13"/>
          </p:nvPr>
        </p:nvSpPr>
        <p:spPr>
          <a:xfrm>
            <a:off x="838200" y="1249680"/>
            <a:ext cx="5089525" cy="4822508"/>
          </a:xfrm>
        </p:spPr>
        <p:txBody>
          <a:bodyPr/>
          <a:lstStyle/>
          <a:p>
            <a:pPr marL="0" indent="0">
              <a:buFont typeface="Arial" panose="020B0604020202020204" pitchFamily="34" charset="0"/>
              <a:buNone/>
              <a:defRPr/>
            </a:pPr>
            <a:r>
              <a:rPr lang="en-CA" sz="3200" b="1" dirty="0"/>
              <a:t>Schmallenberg virus in UK</a:t>
            </a:r>
          </a:p>
          <a:p>
            <a:pPr>
              <a:defRPr/>
            </a:pPr>
            <a:r>
              <a:rPr lang="en-US" dirty="0"/>
              <a:t>March 2024</a:t>
            </a:r>
          </a:p>
          <a:p>
            <a:pPr>
              <a:defRPr/>
            </a:pPr>
            <a:r>
              <a:rPr lang="en-US" dirty="0"/>
              <a:t>Affected farms in </a:t>
            </a:r>
            <a:r>
              <a:rPr lang="en-US" u="sng" dirty="0">
                <a:hlinkClick r:id="rId3"/>
              </a:rPr>
              <a:t>Somerset</a:t>
            </a:r>
            <a:endParaRPr lang="en-US" dirty="0"/>
          </a:p>
          <a:p>
            <a:pPr>
              <a:defRPr/>
            </a:pPr>
            <a:r>
              <a:rPr lang="en-US" dirty="0"/>
              <a:t>High number of cases across the south-west belt of England, from Devon and Somerset through to Herefordshire and Gloucestershire, with </a:t>
            </a:r>
          </a:p>
          <a:p>
            <a:pPr>
              <a:defRPr/>
            </a:pPr>
            <a:r>
              <a:rPr lang="en-US" dirty="0"/>
              <a:t>Some farmers reporting 40% of their flock infected</a:t>
            </a:r>
          </a:p>
        </p:txBody>
      </p:sp>
      <p:sp>
        <p:nvSpPr>
          <p:cNvPr id="4" name="Slide Number Placeholder 3">
            <a:extLst>
              <a:ext uri="{FF2B5EF4-FFF2-40B4-BE49-F238E27FC236}">
                <a16:creationId xmlns:a16="http://schemas.microsoft.com/office/drawing/2014/main" id="{3517EABE-C78F-2B65-6925-D40D09E5D384}"/>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242176F-50BF-4F13-8AF1-77A6E2EC48D1}" type="slidenum">
              <a:rPr lang="en-US" altLang="en-US">
                <a:solidFill>
                  <a:srgbClr val="898989"/>
                </a:solidFill>
              </a:rPr>
              <a:pPr/>
              <a:t>5</a:t>
            </a:fld>
            <a:endParaRPr lang="en-US" altLang="en-US">
              <a:solidFill>
                <a:srgbClr val="898989"/>
              </a:solidFill>
            </a:endParaRPr>
          </a:p>
        </p:txBody>
      </p:sp>
      <p:sp>
        <p:nvSpPr>
          <p:cNvPr id="5" name="Text Placeholder 2">
            <a:extLst>
              <a:ext uri="{FF2B5EF4-FFF2-40B4-BE49-F238E27FC236}">
                <a16:creationId xmlns:a16="http://schemas.microsoft.com/office/drawing/2014/main" id="{6DDF8975-E5CA-4953-084D-32D012A35506}"/>
              </a:ext>
            </a:extLst>
          </p:cNvPr>
          <p:cNvSpPr txBox="1">
            <a:spLocks/>
          </p:cNvSpPr>
          <p:nvPr/>
        </p:nvSpPr>
        <p:spPr bwMode="auto">
          <a:xfrm>
            <a:off x="6532728" y="645359"/>
            <a:ext cx="5851525" cy="200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hlinkClick r:id="rId4"/>
              </a:rPr>
              <a:t>Information and advice on Schmallenberg virus from the NFU – </a:t>
            </a:r>
            <a:r>
              <a:rPr lang="en-US" dirty="0" err="1">
                <a:hlinkClick r:id="rId4"/>
              </a:rPr>
              <a:t>NFUonline</a:t>
            </a:r>
            <a:endParaRPr lang="en-CA" dirty="0"/>
          </a:p>
        </p:txBody>
      </p:sp>
      <p:pic>
        <p:nvPicPr>
          <p:cNvPr id="6" name="Picture 5">
            <a:hlinkClick r:id="rId5"/>
            <a:extLst>
              <a:ext uri="{FF2B5EF4-FFF2-40B4-BE49-F238E27FC236}">
                <a16:creationId xmlns:a16="http://schemas.microsoft.com/office/drawing/2014/main" id="{28D65618-AB05-FF24-AD64-9ED14E346BE0}"/>
              </a:ext>
            </a:extLst>
          </p:cNvPr>
          <p:cNvPicPr>
            <a:picLocks noChangeAspect="1"/>
          </p:cNvPicPr>
          <p:nvPr/>
        </p:nvPicPr>
        <p:blipFill>
          <a:blip r:embed="rId6"/>
          <a:stretch>
            <a:fillRect/>
          </a:stretch>
        </p:blipFill>
        <p:spPr>
          <a:xfrm>
            <a:off x="6264277" y="2143774"/>
            <a:ext cx="5660002" cy="43951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366D-E2B0-28D4-8BE2-B1D5ED20347C}"/>
              </a:ext>
            </a:extLst>
          </p:cNvPr>
          <p:cNvSpPr>
            <a:spLocks noGrp="1"/>
          </p:cNvSpPr>
          <p:nvPr>
            <p:ph type="title"/>
          </p:nvPr>
        </p:nvSpPr>
        <p:spPr/>
        <p:txBody>
          <a:bodyPr/>
          <a:lstStyle/>
          <a:p>
            <a:r>
              <a:rPr lang="en-US" dirty="0">
                <a:hlinkClick r:id="rId2"/>
              </a:rPr>
              <a:t>Q fever found on sheep farm in Brabant, first case in 8 years - DutchNews.nl</a:t>
            </a:r>
            <a:endParaRPr lang="en-CA" dirty="0"/>
          </a:p>
        </p:txBody>
      </p:sp>
      <p:sp>
        <p:nvSpPr>
          <p:cNvPr id="3" name="Content Placeholder 2">
            <a:extLst>
              <a:ext uri="{FF2B5EF4-FFF2-40B4-BE49-F238E27FC236}">
                <a16:creationId xmlns:a16="http://schemas.microsoft.com/office/drawing/2014/main" id="{3ED1DDF5-11E0-0CF0-1C5E-F08F05CA874D}"/>
              </a:ext>
            </a:extLst>
          </p:cNvPr>
          <p:cNvSpPr>
            <a:spLocks noGrp="1"/>
          </p:cNvSpPr>
          <p:nvPr>
            <p:ph sz="half" idx="1"/>
          </p:nvPr>
        </p:nvSpPr>
        <p:spPr>
          <a:xfrm>
            <a:off x="400051" y="1825625"/>
            <a:ext cx="5619750" cy="4351338"/>
          </a:xfrm>
        </p:spPr>
        <p:txBody>
          <a:bodyPr/>
          <a:lstStyle/>
          <a:p>
            <a:r>
              <a:rPr lang="en-CA" i="1" dirty="0"/>
              <a:t>Coxiella </a:t>
            </a:r>
            <a:r>
              <a:rPr lang="en-CA" i="1" dirty="0" err="1"/>
              <a:t>burnetti</a:t>
            </a:r>
            <a:r>
              <a:rPr lang="en-CA" i="1" dirty="0"/>
              <a:t> </a:t>
            </a:r>
            <a:r>
              <a:rPr lang="en-CA" dirty="0"/>
              <a:t>detected in samples from a sheep farm’s milk tank (April 2024)</a:t>
            </a:r>
          </a:p>
          <a:p>
            <a:r>
              <a:rPr lang="en-CA" dirty="0"/>
              <a:t>25 young animals, recently lambed had not yet been vaccinated</a:t>
            </a:r>
          </a:p>
          <a:p>
            <a:r>
              <a:rPr lang="en-US" b="0" i="0" dirty="0">
                <a:solidFill>
                  <a:srgbClr val="131920"/>
                </a:solidFill>
                <a:effectLst/>
              </a:rPr>
              <a:t>Farms with at least 50 sheep or goats are required by law to vaccinate their animals.</a:t>
            </a:r>
          </a:p>
          <a:p>
            <a:r>
              <a:rPr lang="en-CA" dirty="0"/>
              <a:t>Other European countries (Bulgaria) have reported increases in both human/animal cases</a:t>
            </a:r>
          </a:p>
          <a:p>
            <a:endParaRPr lang="en-CA" dirty="0"/>
          </a:p>
          <a:p>
            <a:endParaRPr lang="en-CA" dirty="0"/>
          </a:p>
          <a:p>
            <a:endParaRPr lang="en-CA" dirty="0"/>
          </a:p>
          <a:p>
            <a:endParaRPr lang="en-CA" dirty="0"/>
          </a:p>
        </p:txBody>
      </p:sp>
      <p:sp>
        <p:nvSpPr>
          <p:cNvPr id="4" name="Content Placeholder 3">
            <a:extLst>
              <a:ext uri="{FF2B5EF4-FFF2-40B4-BE49-F238E27FC236}">
                <a16:creationId xmlns:a16="http://schemas.microsoft.com/office/drawing/2014/main" id="{81FDFAFD-F1CE-127F-1AC5-D010B2CCEE63}"/>
              </a:ext>
            </a:extLst>
          </p:cNvPr>
          <p:cNvSpPr>
            <a:spLocks noGrp="1"/>
          </p:cNvSpPr>
          <p:nvPr>
            <p:ph sz="half" idx="2"/>
          </p:nvPr>
        </p:nvSpPr>
        <p:spPr/>
        <p:txBody>
          <a:bodyPr/>
          <a:lstStyle/>
          <a:p>
            <a:r>
              <a:rPr lang="en-CA" dirty="0"/>
              <a:t>Netherlands had major Q fever outbreak from 2007 – 2011</a:t>
            </a:r>
          </a:p>
          <a:p>
            <a:pPr lvl="1"/>
            <a:r>
              <a:rPr lang="en-CA" dirty="0"/>
              <a:t>74 people died</a:t>
            </a:r>
          </a:p>
          <a:p>
            <a:pPr lvl="1"/>
            <a:r>
              <a:rPr lang="en-CA" dirty="0"/>
              <a:t>50,000 -100,000 people estimated infected</a:t>
            </a:r>
          </a:p>
          <a:p>
            <a:pPr lvl="1"/>
            <a:r>
              <a:rPr lang="en-CA" dirty="0"/>
              <a:t>1/5 people develop a chronic form of Q fever similar to Long Covid or Myalgic encephalitis</a:t>
            </a:r>
          </a:p>
          <a:p>
            <a:pPr lvl="1"/>
            <a:endParaRPr lang="en-CA" dirty="0"/>
          </a:p>
        </p:txBody>
      </p:sp>
      <p:sp>
        <p:nvSpPr>
          <p:cNvPr id="5" name="Slide Number Placeholder 4">
            <a:extLst>
              <a:ext uri="{FF2B5EF4-FFF2-40B4-BE49-F238E27FC236}">
                <a16:creationId xmlns:a16="http://schemas.microsoft.com/office/drawing/2014/main" id="{E1C43E8C-C9C0-79CC-6FA1-8A3729A1A26B}"/>
              </a:ext>
            </a:extLst>
          </p:cNvPr>
          <p:cNvSpPr>
            <a:spLocks noGrp="1"/>
          </p:cNvSpPr>
          <p:nvPr>
            <p:ph type="sldNum" sz="quarter" idx="10"/>
          </p:nvPr>
        </p:nvSpPr>
        <p:spPr/>
        <p:txBody>
          <a:bodyPr/>
          <a:lstStyle/>
          <a:p>
            <a:pPr>
              <a:defRPr/>
            </a:pPr>
            <a:fld id="{A0E8B8BF-0D2C-4C21-BE06-B5EAB2CC2619}" type="slidenum">
              <a:rPr lang="en-US" smtClean="0"/>
              <a:pPr>
                <a:defRPr/>
              </a:pPr>
              <a:t>6</a:t>
            </a:fld>
            <a:endParaRPr lang="en-US"/>
          </a:p>
        </p:txBody>
      </p:sp>
    </p:spTree>
    <p:extLst>
      <p:ext uri="{BB962C8B-B14F-4D97-AF65-F5344CB8AC3E}">
        <p14:creationId xmlns:p14="http://schemas.microsoft.com/office/powerpoint/2010/main" val="422442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B3E4-3080-94AC-ADD6-F854F5FA327C}"/>
              </a:ext>
            </a:extLst>
          </p:cNvPr>
          <p:cNvSpPr>
            <a:spLocks noGrp="1"/>
          </p:cNvSpPr>
          <p:nvPr>
            <p:ph type="title"/>
          </p:nvPr>
        </p:nvSpPr>
        <p:spPr>
          <a:xfrm>
            <a:off x="838200" y="136525"/>
            <a:ext cx="10515600" cy="1320801"/>
          </a:xfrm>
        </p:spPr>
        <p:txBody>
          <a:bodyPr/>
          <a:lstStyle/>
          <a:p>
            <a:r>
              <a:rPr lang="en-US" dirty="0">
                <a:hlinkClick r:id="rId2"/>
              </a:rPr>
              <a:t>Asian </a:t>
            </a:r>
            <a:r>
              <a:rPr lang="en-US" dirty="0" err="1">
                <a:hlinkClick r:id="rId2"/>
              </a:rPr>
              <a:t>longhorned</a:t>
            </a:r>
            <a:r>
              <a:rPr lang="en-US" dirty="0">
                <a:hlinkClick r:id="rId2"/>
              </a:rPr>
              <a:t> tick confirmed in Illinois - Brownfield Ag News</a:t>
            </a:r>
            <a:endParaRPr lang="en-CA" dirty="0"/>
          </a:p>
        </p:txBody>
      </p:sp>
      <p:sp>
        <p:nvSpPr>
          <p:cNvPr id="3" name="Content Placeholder 2">
            <a:extLst>
              <a:ext uri="{FF2B5EF4-FFF2-40B4-BE49-F238E27FC236}">
                <a16:creationId xmlns:a16="http://schemas.microsoft.com/office/drawing/2014/main" id="{E46CE64F-D9D2-2722-D379-063B3CB0870F}"/>
              </a:ext>
            </a:extLst>
          </p:cNvPr>
          <p:cNvSpPr>
            <a:spLocks noGrp="1"/>
          </p:cNvSpPr>
          <p:nvPr>
            <p:ph sz="half" idx="1"/>
          </p:nvPr>
        </p:nvSpPr>
        <p:spPr>
          <a:xfrm>
            <a:off x="368420" y="3208338"/>
            <a:ext cx="4729163" cy="1577976"/>
          </a:xfrm>
        </p:spPr>
        <p:txBody>
          <a:bodyPr/>
          <a:lstStyle/>
          <a:p>
            <a:r>
              <a:rPr lang="en-CA" dirty="0"/>
              <a:t>Morgan County Illinois</a:t>
            </a:r>
          </a:p>
          <a:p>
            <a:r>
              <a:rPr lang="en-CA" dirty="0"/>
              <a:t>20</a:t>
            </a:r>
            <a:r>
              <a:rPr lang="en-CA" baseline="30000" dirty="0"/>
              <a:t>th</a:t>
            </a:r>
            <a:r>
              <a:rPr lang="en-CA" dirty="0"/>
              <a:t> State to report the ALHT</a:t>
            </a:r>
          </a:p>
        </p:txBody>
      </p:sp>
      <p:sp>
        <p:nvSpPr>
          <p:cNvPr id="5" name="Slide Number Placeholder 4">
            <a:extLst>
              <a:ext uri="{FF2B5EF4-FFF2-40B4-BE49-F238E27FC236}">
                <a16:creationId xmlns:a16="http://schemas.microsoft.com/office/drawing/2014/main" id="{413E08B5-7C94-4A47-3E19-7C5B19B17197}"/>
              </a:ext>
            </a:extLst>
          </p:cNvPr>
          <p:cNvSpPr>
            <a:spLocks noGrp="1"/>
          </p:cNvSpPr>
          <p:nvPr>
            <p:ph type="sldNum" sz="quarter" idx="10"/>
          </p:nvPr>
        </p:nvSpPr>
        <p:spPr/>
        <p:txBody>
          <a:bodyPr/>
          <a:lstStyle/>
          <a:p>
            <a:pPr>
              <a:defRPr/>
            </a:pPr>
            <a:fld id="{A0E8B8BF-0D2C-4C21-BE06-B5EAB2CC2619}" type="slidenum">
              <a:rPr lang="en-US" smtClean="0"/>
              <a:pPr>
                <a:defRPr/>
              </a:pPr>
              <a:t>7</a:t>
            </a:fld>
            <a:endParaRPr lang="en-US"/>
          </a:p>
        </p:txBody>
      </p:sp>
      <p:pic>
        <p:nvPicPr>
          <p:cNvPr id="10" name="Picture 5">
            <a:extLst>
              <a:ext uri="{FF2B5EF4-FFF2-40B4-BE49-F238E27FC236}">
                <a16:creationId xmlns:a16="http://schemas.microsoft.com/office/drawing/2014/main" id="{2F3A7486-1434-4AC2-4DAF-61927F700F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7888" y="1292028"/>
            <a:ext cx="5991225" cy="52468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9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Scientific Findings</a:t>
            </a:r>
          </a:p>
        </p:txBody>
      </p:sp>
      <p:sp>
        <p:nvSpPr>
          <p:cNvPr id="3" name="Text Placeholder 2"/>
          <p:cNvSpPr>
            <a:spLocks noGrp="1"/>
          </p:cNvSpPr>
          <p:nvPr>
            <p:ph type="body" sz="quarter" idx="13"/>
          </p:nvPr>
        </p:nvSpPr>
        <p:spPr/>
        <p:txBody>
          <a:bodyPr/>
          <a:lstStyle/>
          <a:p>
            <a:r>
              <a:rPr lang="en-US" dirty="0">
                <a:hlinkClick r:id="rId2"/>
              </a:rPr>
              <a:t>IJMS | Free Full-Text | Evaluating Temperature Effects on Bluetongue Virus Serotype 10 and 17 Coinfection in </a:t>
            </a:r>
            <a:r>
              <a:rPr lang="en-US" i="1" dirty="0">
                <a:hlinkClick r:id="rId2"/>
              </a:rPr>
              <a:t>Culicoides </a:t>
            </a:r>
            <a:r>
              <a:rPr lang="en-US" i="1" dirty="0" err="1">
                <a:hlinkClick r:id="rId2"/>
              </a:rPr>
              <a:t>sonorensis</a:t>
            </a:r>
            <a:r>
              <a:rPr lang="en-US" i="1" dirty="0">
                <a:hlinkClick r:id="rId2"/>
              </a:rPr>
              <a:t> </a:t>
            </a:r>
            <a:r>
              <a:rPr lang="en-US" dirty="0">
                <a:hlinkClick r:id="rId2"/>
              </a:rPr>
              <a:t>(mdpi.com)</a:t>
            </a:r>
            <a:endParaRPr lang="en-US" dirty="0"/>
          </a:p>
          <a:p>
            <a:r>
              <a:rPr lang="en-US" dirty="0">
                <a:hlinkClick r:id="rId3"/>
              </a:rPr>
              <a:t>Animal Exposure Model for Mapping Crimean-Congo Hemorrhagic Fever Virus Emergence Risk - Volume 30, Number 4—April 2024 - Emerging Infectious Diseases journal – CDC</a:t>
            </a:r>
            <a:endParaRPr lang="en-US" dirty="0"/>
          </a:p>
          <a:p>
            <a:endParaRPr lang="en-US" dirty="0"/>
          </a:p>
          <a:p>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8</a:t>
            </a:fld>
            <a:endParaRPr lang="en-US"/>
          </a:p>
        </p:txBody>
      </p:sp>
    </p:spTree>
    <p:extLst>
      <p:ext uri="{BB962C8B-B14F-4D97-AF65-F5344CB8AC3E}">
        <p14:creationId xmlns:p14="http://schemas.microsoft.com/office/powerpoint/2010/main" val="889576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21825</TotalTime>
  <Words>984</Words>
  <Application>Microsoft Office PowerPoint</Application>
  <PresentationFormat>Widescreen</PresentationFormat>
  <Paragraphs>105</Paragraphs>
  <Slides>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2_Office Theme</vt:lpstr>
      <vt:lpstr>3_Office Theme</vt:lpstr>
      <vt:lpstr>Community for Emerging and Zoonotic Diseases Identifying emerging risks through collective intelligence</vt:lpstr>
      <vt:lpstr>Bluetongue virus (BTV-3) in Europe</vt:lpstr>
      <vt:lpstr>Bluetongue virus (BTV-3) in Europe</vt:lpstr>
      <vt:lpstr>Bluetongue virus UK Risk Assessment (BTV-3 &amp; BTV-8)</vt:lpstr>
      <vt:lpstr>PowerPoint Presentation</vt:lpstr>
      <vt:lpstr>Q fever found on sheep farm in Brabant, first case in 8 years - DutchNews.nl</vt:lpstr>
      <vt:lpstr>Asian longhorned tick confirmed in Illinois - Brownfield Ag News</vt:lpstr>
      <vt:lpstr>Scientific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458</cp:revision>
  <dcterms:created xsi:type="dcterms:W3CDTF">2020-02-07T23:34:08Z</dcterms:created>
  <dcterms:modified xsi:type="dcterms:W3CDTF">2024-06-18T22:39:54Z</dcterms:modified>
</cp:coreProperties>
</file>