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7" r:id="rId3"/>
    <p:sldId id="487" r:id="rId4"/>
    <p:sldId id="488" r:id="rId5"/>
    <p:sldId id="309" r:id="rId6"/>
    <p:sldId id="329" r:id="rId7"/>
    <p:sldId id="502" r:id="rId8"/>
    <p:sldId id="468" r:id="rId9"/>
    <p:sldId id="509" r:id="rId10"/>
    <p:sldId id="490" r:id="rId11"/>
    <p:sldId id="510" r:id="rId12"/>
    <p:sldId id="508" r:id="rId13"/>
    <p:sldId id="506" r:id="rId14"/>
    <p:sldId id="486" r:id="rId15"/>
    <p:sldId id="511" r:id="rId16"/>
    <p:sldId id="331" r:id="rId17"/>
    <p:sldId id="512"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CC614B-5540-45E4-9083-AF7AA0AE66C1}" v="1" dt="2025-07-16T17:46:21.1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02" autoAdjust="0"/>
    <p:restoredTop sz="69548" autoAdjust="0"/>
  </p:normalViewPr>
  <p:slideViewPr>
    <p:cSldViewPr snapToGrid="0">
      <p:cViewPr varScale="1">
        <p:scale>
          <a:sx n="47" d="100"/>
          <a:sy n="47" d="100"/>
        </p:scale>
        <p:origin x="744"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Andrea (CFIA/ACIA)" userId="016df1cd-5d71-41bc-8fec-8f09298258d4" providerId="ADAL" clId="{99CC614B-5540-45E4-9083-AF7AA0AE66C1}"/>
    <pc:docChg chg="custSel modSld">
      <pc:chgData name="Osborn, Andrea (CFIA/ACIA)" userId="016df1cd-5d71-41bc-8fec-8f09298258d4" providerId="ADAL" clId="{99CC614B-5540-45E4-9083-AF7AA0AE66C1}" dt="2025-07-18T17:30:05.964" v="295" actId="113"/>
      <pc:docMkLst>
        <pc:docMk/>
      </pc:docMkLst>
      <pc:sldChg chg="modSp mod">
        <pc:chgData name="Osborn, Andrea (CFIA/ACIA)" userId="016df1cd-5d71-41bc-8fec-8f09298258d4" providerId="ADAL" clId="{99CC614B-5540-45E4-9083-AF7AA0AE66C1}" dt="2025-07-16T17:40:40.483" v="90" actId="20577"/>
        <pc:sldMkLst>
          <pc:docMk/>
          <pc:sldMk cId="0" sldId="490"/>
        </pc:sldMkLst>
        <pc:spChg chg="mod">
          <ac:chgData name="Osborn, Andrea (CFIA/ACIA)" userId="016df1cd-5d71-41bc-8fec-8f09298258d4" providerId="ADAL" clId="{99CC614B-5540-45E4-9083-AF7AA0AE66C1}" dt="2025-07-16T17:40:40.483" v="90" actId="20577"/>
          <ac:spMkLst>
            <pc:docMk/>
            <pc:sldMk cId="0" sldId="490"/>
            <ac:spMk id="26628" creationId="{C1D959E4-DDF9-4541-5F6E-56395291A798}"/>
          </ac:spMkLst>
        </pc:spChg>
      </pc:sldChg>
      <pc:sldChg chg="modSp mod">
        <pc:chgData name="Osborn, Andrea (CFIA/ACIA)" userId="016df1cd-5d71-41bc-8fec-8f09298258d4" providerId="ADAL" clId="{99CC614B-5540-45E4-9083-AF7AA0AE66C1}" dt="2025-07-18T17:30:05.964" v="295" actId="113"/>
        <pc:sldMkLst>
          <pc:docMk/>
          <pc:sldMk cId="0" sldId="506"/>
        </pc:sldMkLst>
        <pc:spChg chg="mod">
          <ac:chgData name="Osborn, Andrea (CFIA/ACIA)" userId="016df1cd-5d71-41bc-8fec-8f09298258d4" providerId="ADAL" clId="{99CC614B-5540-45E4-9083-AF7AA0AE66C1}" dt="2025-07-18T17:30:05.964" v="295" actId="113"/>
          <ac:spMkLst>
            <pc:docMk/>
            <pc:sldMk cId="0" sldId="506"/>
            <ac:spMk id="32772" creationId="{0D25D48C-7FD8-FECF-E916-37759B89D0C8}"/>
          </ac:spMkLst>
        </pc:spChg>
      </pc:sldChg>
      <pc:sldChg chg="modNotesTx">
        <pc:chgData name="Osborn, Andrea (CFIA/ACIA)" userId="016df1cd-5d71-41bc-8fec-8f09298258d4" providerId="ADAL" clId="{99CC614B-5540-45E4-9083-AF7AA0AE66C1}" dt="2025-07-16T17:45:53.136" v="91" actId="33524"/>
        <pc:sldMkLst>
          <pc:docMk/>
          <pc:sldMk cId="0" sldId="508"/>
        </pc:sldMkLst>
      </pc:sldChg>
      <pc:sldChg chg="modNotesTx">
        <pc:chgData name="Osborn, Andrea (CFIA/ACIA)" userId="016df1cd-5d71-41bc-8fec-8f09298258d4" providerId="ADAL" clId="{99CC614B-5540-45E4-9083-AF7AA0AE66C1}" dt="2025-07-18T17:29:23.796" v="294" actId="20577"/>
        <pc:sldMkLst>
          <pc:docMk/>
          <pc:sldMk cId="2286709229" sldId="509"/>
        </pc:sldMkLst>
      </pc:sldChg>
      <pc:sldChg chg="modSp mod modNotesTx">
        <pc:chgData name="Osborn, Andrea (CFIA/ACIA)" userId="016df1cd-5d71-41bc-8fec-8f09298258d4" providerId="ADAL" clId="{99CC614B-5540-45E4-9083-AF7AA0AE66C1}" dt="2025-07-16T17:39:35.961" v="80" actId="20577"/>
        <pc:sldMkLst>
          <pc:docMk/>
          <pc:sldMk cId="0" sldId="510"/>
        </pc:sldMkLst>
        <pc:spChg chg="mod">
          <ac:chgData name="Osborn, Andrea (CFIA/ACIA)" userId="016df1cd-5d71-41bc-8fec-8f09298258d4" providerId="ADAL" clId="{99CC614B-5540-45E4-9083-AF7AA0AE66C1}" dt="2025-07-16T17:39:35.961" v="80" actId="20577"/>
          <ac:spMkLst>
            <pc:docMk/>
            <pc:sldMk cId="0" sldId="510"/>
            <ac:spMk id="40963" creationId="{74E54CFB-E406-1FE0-2BF7-03931211EC58}"/>
          </ac:spMkLst>
        </pc:spChg>
      </pc:sldChg>
      <pc:sldChg chg="modSp mod">
        <pc:chgData name="Osborn, Andrea (CFIA/ACIA)" userId="016df1cd-5d71-41bc-8fec-8f09298258d4" providerId="ADAL" clId="{99CC614B-5540-45E4-9083-AF7AA0AE66C1}" dt="2025-07-16T17:46:24.416" v="117" actId="20577"/>
        <pc:sldMkLst>
          <pc:docMk/>
          <pc:sldMk cId="3587266451" sldId="511"/>
        </pc:sldMkLst>
        <pc:spChg chg="mod">
          <ac:chgData name="Osborn, Andrea (CFIA/ACIA)" userId="016df1cd-5d71-41bc-8fec-8f09298258d4" providerId="ADAL" clId="{99CC614B-5540-45E4-9083-AF7AA0AE66C1}" dt="2025-07-16T17:46:24.416" v="117" actId="20577"/>
          <ac:spMkLst>
            <pc:docMk/>
            <pc:sldMk cId="3587266451" sldId="511"/>
            <ac:spMk id="5" creationId="{C7C54CA5-BD95-34F0-0C7B-C8C1E997D4B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2025-07-18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3E62D0-9945-866F-1B2C-F9882760C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EA850DE-61A1-2825-2207-46B1C3D68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7652" name="Slide Number Placeholder 3">
            <a:extLst>
              <a:ext uri="{FF2B5EF4-FFF2-40B4-BE49-F238E27FC236}">
                <a16:creationId xmlns:a16="http://schemas.microsoft.com/office/drawing/2014/main" id="{B07DEE3D-03A4-6FBD-3B9F-55602D814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0A1E6EF-84BC-E23A-C20C-3B568DC784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02B894A6-EFE0-3AE7-B94A-E1A7096F6F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solidFill>
                  <a:srgbClr val="222222"/>
                </a:solidFill>
                <a:latin typeface="-apple-system"/>
              </a:rPr>
              <a:t>Environmental suitability maps of </a:t>
            </a:r>
            <a:r>
              <a:rPr lang="en-CA" altLang="en-US" i="1" dirty="0">
                <a:solidFill>
                  <a:srgbClr val="222222"/>
                </a:solidFill>
                <a:latin typeface="-apple-system"/>
              </a:rPr>
              <a:t>C. </a:t>
            </a:r>
            <a:r>
              <a:rPr lang="en-CA" altLang="en-US" i="1" dirty="0" err="1">
                <a:solidFill>
                  <a:srgbClr val="222222"/>
                </a:solidFill>
                <a:latin typeface="-apple-system"/>
              </a:rPr>
              <a:t>hominivorax</a:t>
            </a:r>
            <a:r>
              <a:rPr lang="en-CA" altLang="en-US" dirty="0">
                <a:solidFill>
                  <a:srgbClr val="222222"/>
                </a:solidFill>
                <a:latin typeface="-apple-system"/>
              </a:rPr>
              <a:t> suggest that its potential distribution covers nearly all Central American countries, both Pacific and Atlantic coasts of Mexico, as well as the southern and southeastern states of the country. In the U.S., the southern states of the Atlantic coast and California also present favorable conditions</a:t>
            </a:r>
          </a:p>
          <a:p>
            <a:endParaRPr lang="en-CA" altLang="en-US" dirty="0">
              <a:solidFill>
                <a:srgbClr val="222222"/>
              </a:solidFill>
              <a:latin typeface="-apple-system"/>
            </a:endParaRPr>
          </a:p>
          <a:p>
            <a:r>
              <a:rPr lang="en-CA" altLang="en-US" dirty="0">
                <a:solidFill>
                  <a:srgbClr val="222222"/>
                </a:solidFill>
                <a:latin typeface="-apple-system"/>
              </a:rPr>
              <a:t>Chiapas, Campeche, Tabasco, and Veracruz critical northern dispersal points </a:t>
            </a:r>
          </a:p>
          <a:p>
            <a:endParaRPr lang="en-CA" altLang="en-US" dirty="0">
              <a:solidFill>
                <a:srgbClr val="222222"/>
              </a:solidFill>
              <a:latin typeface="-apple-system"/>
            </a:endParaRPr>
          </a:p>
          <a:p>
            <a:r>
              <a:rPr lang="en-CA" altLang="en-US" dirty="0">
                <a:solidFill>
                  <a:srgbClr val="222222"/>
                </a:solidFill>
                <a:latin typeface="-apple-system"/>
              </a:rPr>
              <a:t>U.S. highest suitable areas were in the southeastern portion of the country (Texas and Florida)</a:t>
            </a:r>
          </a:p>
          <a:p>
            <a:endParaRPr lang="en-CA" altLang="en-US" dirty="0">
              <a:solidFill>
                <a:srgbClr val="222222"/>
              </a:solidFill>
              <a:latin typeface="-apple-system"/>
            </a:endParaRPr>
          </a:p>
          <a:p>
            <a:r>
              <a:rPr lang="en-CA" altLang="en-US" dirty="0">
                <a:solidFill>
                  <a:srgbClr val="222222"/>
                </a:solidFill>
                <a:latin typeface="-apple-system"/>
              </a:rPr>
              <a:t>Regions with high livestock density in both countries demonstrate considerable climatic suitability for the pest. </a:t>
            </a:r>
            <a:endParaRPr lang="en-CA" altLang="en-US" dirty="0"/>
          </a:p>
          <a:p>
            <a:endParaRPr lang="en-CA" altLang="en-US" dirty="0"/>
          </a:p>
        </p:txBody>
      </p:sp>
      <p:sp>
        <p:nvSpPr>
          <p:cNvPr id="41988" name="Slide Number Placeholder 3">
            <a:extLst>
              <a:ext uri="{FF2B5EF4-FFF2-40B4-BE49-F238E27FC236}">
                <a16:creationId xmlns:a16="http://schemas.microsoft.com/office/drawing/2014/main" id="{A5B26338-1480-6CB3-6854-3D432CE8AC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30B604-F193-4248-80D1-34046CEB0FE8}"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10F9F4E-5F78-9882-528C-4970DCFF13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347936E-EEC4-D056-78A1-8840DD94C4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solidFill>
                  <a:srgbClr val="424242"/>
                </a:solidFill>
                <a:latin typeface="Segoe Sans"/>
              </a:rPr>
              <a:t>Due to limited resources and competing priorities, surveillance calls have been suspended until another organization can take over. The current distribution map is outdated (last updated April 2025) and no longer reflects the evolving situation. Approximately 59% of affected counties are now considered established</a:t>
            </a:r>
            <a:r>
              <a:rPr lang="en-US" altLang="en-US" dirty="0"/>
              <a:t> (at least six individual ticks, or 2 of 3 life stages collected in single collection period (one year))</a:t>
            </a:r>
          </a:p>
          <a:p>
            <a:endParaRPr lang="en-US" altLang="en-US" dirty="0"/>
          </a:p>
          <a:p>
            <a:r>
              <a:rPr lang="en-CA" altLang="en-US" dirty="0">
                <a:solidFill>
                  <a:srgbClr val="424242"/>
                </a:solidFill>
                <a:latin typeface="Segoe Sans"/>
              </a:rPr>
              <a:t>Michigan confirmed its first ALHT detection on June 11, 2025, with two nymphs found in Berrien County—just ~400 km from the Canadian border. Meanwhile, Iowa reported two cases of </a:t>
            </a:r>
            <a:r>
              <a:rPr lang="en-CA" altLang="en-US" i="1" dirty="0" err="1">
                <a:solidFill>
                  <a:srgbClr val="424242"/>
                </a:solidFill>
                <a:latin typeface="Segoe Sans"/>
              </a:rPr>
              <a:t>Theileria</a:t>
            </a:r>
            <a:r>
              <a:rPr lang="en-CA" altLang="en-US" i="1" dirty="0">
                <a:solidFill>
                  <a:srgbClr val="424242"/>
                </a:solidFill>
                <a:latin typeface="Segoe Sans"/>
              </a:rPr>
              <a:t> </a:t>
            </a:r>
            <a:r>
              <a:rPr lang="en-CA" altLang="en-US" i="1" dirty="0" err="1">
                <a:solidFill>
                  <a:srgbClr val="424242"/>
                </a:solidFill>
                <a:latin typeface="Segoe Sans"/>
              </a:rPr>
              <a:t>orientalis</a:t>
            </a:r>
            <a:r>
              <a:rPr lang="en-CA" altLang="en-US" i="1" dirty="0">
                <a:solidFill>
                  <a:srgbClr val="424242"/>
                </a:solidFill>
                <a:latin typeface="Segoe Sans"/>
              </a:rPr>
              <a:t> Ikeda</a:t>
            </a:r>
            <a:r>
              <a:rPr lang="en-CA" altLang="en-US" dirty="0">
                <a:solidFill>
                  <a:srgbClr val="424242"/>
                </a:solidFill>
                <a:latin typeface="Segoe Sans"/>
              </a:rPr>
              <a:t> in cattle in the southeast, including Van Buren County. Habitat modeling suggests most of Iowa is unsuitable for the tick, with risk concentrated in the southeast.</a:t>
            </a:r>
          </a:p>
          <a:p>
            <a:endParaRPr lang="en-CA" altLang="en-US" dirty="0">
              <a:solidFill>
                <a:srgbClr val="424242"/>
              </a:solidFill>
              <a:latin typeface="Segoe Sans"/>
            </a:endParaRPr>
          </a:p>
          <a:p>
            <a:r>
              <a:rPr lang="en-CA" altLang="en-US" dirty="0">
                <a:solidFill>
                  <a:srgbClr val="424242"/>
                </a:solidFill>
                <a:latin typeface="Segoe Sans"/>
              </a:rPr>
              <a:t>A recent publication also reported </a:t>
            </a:r>
            <a:r>
              <a:rPr lang="en-CA" altLang="en-US" i="1" dirty="0" err="1">
                <a:solidFill>
                  <a:srgbClr val="424242"/>
                </a:solidFill>
                <a:latin typeface="Segoe Sans"/>
              </a:rPr>
              <a:t>Ehrlichia</a:t>
            </a:r>
            <a:r>
              <a:rPr lang="en-CA" altLang="en-US" i="1" dirty="0">
                <a:solidFill>
                  <a:srgbClr val="424242"/>
                </a:solidFill>
                <a:latin typeface="Segoe Sans"/>
              </a:rPr>
              <a:t> </a:t>
            </a:r>
            <a:r>
              <a:rPr lang="en-CA" altLang="en-US" i="1" dirty="0" err="1">
                <a:solidFill>
                  <a:srgbClr val="424242"/>
                </a:solidFill>
                <a:latin typeface="Segoe Sans"/>
              </a:rPr>
              <a:t>chaffeensis</a:t>
            </a:r>
            <a:r>
              <a:rPr lang="en-CA" altLang="en-US" i="1" dirty="0">
                <a:solidFill>
                  <a:srgbClr val="424242"/>
                </a:solidFill>
                <a:latin typeface="Segoe Sans"/>
              </a:rPr>
              <a:t> </a:t>
            </a:r>
            <a:r>
              <a:rPr lang="en-CA" altLang="en-US" dirty="0">
                <a:solidFill>
                  <a:srgbClr val="424242"/>
                </a:solidFill>
                <a:latin typeface="Segoe Sans"/>
              </a:rPr>
              <a:t>DNA in an ALHT in Connecticut.  </a:t>
            </a:r>
            <a:r>
              <a:rPr lang="en-CA" altLang="en-US" i="1" dirty="0">
                <a:solidFill>
                  <a:srgbClr val="424242"/>
                </a:solidFill>
                <a:latin typeface="Segoe Sans"/>
              </a:rPr>
              <a:t>E. </a:t>
            </a:r>
            <a:r>
              <a:rPr lang="en-CA" altLang="en-US" i="1" dirty="0" err="1">
                <a:solidFill>
                  <a:srgbClr val="424242"/>
                </a:solidFill>
                <a:latin typeface="Segoe Sans"/>
              </a:rPr>
              <a:t>chaffeensis</a:t>
            </a:r>
            <a:r>
              <a:rPr lang="en-CA" altLang="en-US" dirty="0">
                <a:solidFill>
                  <a:srgbClr val="424242"/>
                </a:solidFill>
                <a:latin typeface="Segoe Sans"/>
              </a:rPr>
              <a:t> is the primary agent of human monocytic ehrlichiosis (HME), typically transmitted by the lone star tick. </a:t>
            </a:r>
          </a:p>
          <a:p>
            <a:r>
              <a:rPr lang="en-CA" altLang="en-US" dirty="0">
                <a:solidFill>
                  <a:srgbClr val="424242"/>
                </a:solidFill>
                <a:latin typeface="Segoe Sans"/>
              </a:rPr>
              <a:t>Researchers also found </a:t>
            </a:r>
            <a:r>
              <a:rPr lang="en-CA" altLang="en-US" i="1" dirty="0">
                <a:solidFill>
                  <a:srgbClr val="424242"/>
                </a:solidFill>
                <a:latin typeface="Segoe Sans"/>
              </a:rPr>
              <a:t>Borrelia burgdorferi</a:t>
            </a:r>
            <a:r>
              <a:rPr lang="en-CA" altLang="en-US" dirty="0">
                <a:solidFill>
                  <a:srgbClr val="424242"/>
                </a:solidFill>
                <a:latin typeface="Segoe Sans"/>
              </a:rPr>
              <a:t> DNA in two other ALHT, however, lab studies have found that the ALHT does not transmit Lyme disease. Unclear if it can also transmit </a:t>
            </a:r>
            <a:r>
              <a:rPr lang="en-CA" altLang="en-US" dirty="0" err="1">
                <a:solidFill>
                  <a:srgbClr val="424242"/>
                </a:solidFill>
                <a:latin typeface="Segoe Sans"/>
              </a:rPr>
              <a:t>Ehrlichia</a:t>
            </a:r>
            <a:r>
              <a:rPr lang="en-CA" altLang="en-US" dirty="0">
                <a:solidFill>
                  <a:srgbClr val="424242"/>
                </a:solidFill>
                <a:latin typeface="Segoe Sans"/>
              </a:rPr>
              <a:t>.</a:t>
            </a:r>
            <a:endParaRPr lang="en-US" altLang="en-US" dirty="0"/>
          </a:p>
        </p:txBody>
      </p:sp>
      <p:sp>
        <p:nvSpPr>
          <p:cNvPr id="37892" name="Slide Number Placeholder 3">
            <a:extLst>
              <a:ext uri="{FF2B5EF4-FFF2-40B4-BE49-F238E27FC236}">
                <a16:creationId xmlns:a16="http://schemas.microsoft.com/office/drawing/2014/main" id="{526EE379-4D4A-08FC-E8BE-1225650EC7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9F20E3-08A0-4DF8-AE17-3F715068F51A}"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02358E0-72F9-673E-1925-51AB562288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2E4F305C-EDDD-A205-8906-DA2C7E7EC1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mj-lt"/>
              <a:buNone/>
            </a:pPr>
            <a:r>
              <a:rPr lang="en-CA" altLang="en-US" b="1" dirty="0">
                <a:solidFill>
                  <a:srgbClr val="424242"/>
                </a:solidFill>
                <a:latin typeface="Segoe Sans"/>
              </a:rPr>
              <a:t>Manitoba Case (June 9, 2025)</a:t>
            </a:r>
            <a:r>
              <a:rPr lang="en-CA" altLang="en-US" dirty="0">
                <a:solidFill>
                  <a:srgbClr val="424242"/>
                </a:solidFill>
                <a:latin typeface="Segoe Sans"/>
              </a:rPr>
              <a:t>:</a:t>
            </a:r>
            <a:br>
              <a:rPr lang="en-CA" altLang="en-US" dirty="0">
                <a:solidFill>
                  <a:srgbClr val="424242"/>
                </a:solidFill>
                <a:latin typeface="Segoe Sans"/>
              </a:rPr>
            </a:br>
            <a:r>
              <a:rPr lang="en-CA" altLang="en-US" dirty="0">
                <a:solidFill>
                  <a:srgbClr val="424242"/>
                </a:solidFill>
                <a:latin typeface="Segoe Sans"/>
              </a:rPr>
              <a:t>A 7-year-old dairy cow from the Pembina Valley Region tested positive for bovine TB at a federally registered abattoir. Depopulation of the infected herd is ongoing. The strain is genetically distinct from any previously reported in North America. The CFIA is actively tracing and preparing to test related herds.</a:t>
            </a:r>
          </a:p>
          <a:p>
            <a:pPr>
              <a:buFont typeface="+mj-lt"/>
              <a:buNone/>
            </a:pPr>
            <a:endParaRPr lang="en-CA" altLang="en-US" dirty="0">
              <a:solidFill>
                <a:srgbClr val="424242"/>
              </a:solidFill>
              <a:latin typeface="Segoe Sans"/>
            </a:endParaRPr>
          </a:p>
          <a:p>
            <a:endParaRPr lang="en-CA" altLang="en-US" dirty="0"/>
          </a:p>
        </p:txBody>
      </p:sp>
      <p:sp>
        <p:nvSpPr>
          <p:cNvPr id="33796" name="Slide Number Placeholder 3">
            <a:extLst>
              <a:ext uri="{FF2B5EF4-FFF2-40B4-BE49-F238E27FC236}">
                <a16:creationId xmlns:a16="http://schemas.microsoft.com/office/drawing/2014/main" id="{7E7CA52A-2E57-8BCB-0BDE-7F5BD355FC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8DB088-9F46-469B-8E3D-0765497AC4D3}"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16</a:t>
            </a:fld>
            <a:endParaRPr lang="en-US"/>
          </a:p>
        </p:txBody>
      </p:sp>
    </p:spTree>
    <p:extLst>
      <p:ext uri="{BB962C8B-B14F-4D97-AF65-F5344CB8AC3E}">
        <p14:creationId xmlns:p14="http://schemas.microsoft.com/office/powerpoint/2010/main" val="3521510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17</a:t>
            </a:fld>
            <a:endParaRPr lang="en-US"/>
          </a:p>
        </p:txBody>
      </p:sp>
    </p:spTree>
    <p:extLst>
      <p:ext uri="{BB962C8B-B14F-4D97-AF65-F5344CB8AC3E}">
        <p14:creationId xmlns:p14="http://schemas.microsoft.com/office/powerpoint/2010/main" val="374583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2CB9B81-17CA-AE88-74DD-50F0F2652C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703D0CC-9D3A-C180-A5F8-D5AFD1F57B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BTV serotype 3 is a reportable disease in Canada</a:t>
            </a:r>
          </a:p>
          <a:p>
            <a:endParaRPr lang="en-CA" altLang="en-US" dirty="0"/>
          </a:p>
          <a:p>
            <a:r>
              <a:rPr lang="en-CA" altLang="en-US" dirty="0"/>
              <a:t>We have been reporting on the outbreaks of Bluetongue virus serotype 3 in Europe since the fall of 2023. This outbreak started in the Netherlands in the fall of 2023 and spread rapidly across Europe in 2024 affecting 17 countries and 10s of thousands of farms. The source of the infection has never been identified.</a:t>
            </a:r>
          </a:p>
          <a:p>
            <a:endParaRPr lang="en-CA" altLang="en-US" dirty="0"/>
          </a:p>
          <a:p>
            <a:r>
              <a:rPr lang="en-CA" altLang="en-US" dirty="0"/>
              <a:t>While there has been a very significant decline in the number of cases detected across Europe this winter, it is concerning that cases continue to be reported in the winter months, during a time when we would normally consider midge activity to be minimal.</a:t>
            </a:r>
          </a:p>
          <a:p>
            <a:endParaRPr lang="en-CA" altLang="en-US" dirty="0"/>
          </a:p>
          <a:p>
            <a:r>
              <a:rPr lang="en-CA" altLang="en-US" dirty="0"/>
              <a:t>Since our last meeting, cases have been reported from the UK, Norway and Belgium</a:t>
            </a:r>
          </a:p>
          <a:p>
            <a:endParaRPr lang="en-CA" altLang="en-US" dirty="0"/>
          </a:p>
        </p:txBody>
      </p:sp>
      <p:sp>
        <p:nvSpPr>
          <p:cNvPr id="4" name="Slide Number Placeholder 3">
            <a:extLst>
              <a:ext uri="{FF2B5EF4-FFF2-40B4-BE49-F238E27FC236}">
                <a16:creationId xmlns:a16="http://schemas.microsoft.com/office/drawing/2014/main" id="{5C5B0BC0-B674-D316-6FA4-2BBD62224D70}"/>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2AE01C0-90C6-4DCF-806F-16ADF484E5D0}"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Netherlands set up geographical ‘compartments’ </a:t>
            </a:r>
          </a:p>
          <a:p>
            <a:pPr algn="l"/>
            <a:r>
              <a:rPr lang="en-US" sz="1800" b="0" i="0" u="none" strike="noStrike" baseline="0" dirty="0">
                <a:latin typeface="Arial" panose="020B0604020202020204" pitchFamily="34" charset="0"/>
              </a:rPr>
              <a:t>1. to assess the circulation of the virus within the infected and restricted zones:</a:t>
            </a:r>
          </a:p>
          <a:p>
            <a:pPr lvl="1" algn="l"/>
            <a:r>
              <a:rPr lang="en-US" sz="1800" b="0" i="0" u="none" strike="noStrike" baseline="0" dirty="0">
                <a:latin typeface="Arial" panose="020B0604020202020204" pitchFamily="34" charset="0"/>
              </a:rPr>
              <a:t>a. to better define the appropriate extent of the infected and restricted zones</a:t>
            </a:r>
          </a:p>
          <a:p>
            <a:pPr lvl="1" algn="l"/>
            <a:r>
              <a:rPr lang="en-US" sz="1800" b="0" i="0" u="none" strike="noStrike" baseline="0" dirty="0">
                <a:latin typeface="Arial" panose="020B0604020202020204" pitchFamily="34" charset="0"/>
              </a:rPr>
              <a:t>b. to define the temporal and geographical distribution and progress of BTV</a:t>
            </a:r>
          </a:p>
          <a:p>
            <a:pPr algn="l"/>
            <a:r>
              <a:rPr lang="en-US" sz="1800" b="0" i="0" u="none" strike="noStrike" baseline="0" dirty="0">
                <a:latin typeface="Arial" panose="020B0604020202020204" pitchFamily="34" charset="0"/>
              </a:rPr>
              <a:t>2. to gather information on the presence of:</a:t>
            </a:r>
          </a:p>
          <a:p>
            <a:pPr algn="l"/>
            <a:r>
              <a:rPr lang="en-US" sz="1800" b="0" i="0" u="none" strike="noStrike" baseline="0" dirty="0">
                <a:latin typeface="Arial" panose="020B0604020202020204" pitchFamily="34" charset="0"/>
              </a:rPr>
              <a:t>	a. vector species involved and their competence</a:t>
            </a:r>
          </a:p>
          <a:p>
            <a:pPr algn="l"/>
            <a:r>
              <a:rPr lang="en-CA" sz="1800" b="0" i="0" u="none" strike="noStrike" baseline="0" dirty="0">
                <a:latin typeface="Arial" panose="020B0604020202020204" pitchFamily="34" charset="0"/>
              </a:rPr>
              <a:t>	b. quantitative estimation of vectors</a:t>
            </a:r>
          </a:p>
          <a:p>
            <a:pPr algn="l"/>
            <a:r>
              <a:rPr lang="en-US" sz="1800" b="0" i="0" u="none" strike="noStrike" baseline="0" dirty="0">
                <a:latin typeface="Arial" panose="020B0604020202020204" pitchFamily="34" charset="0"/>
              </a:rPr>
              <a:t>	c. identification of the vector-free season or periods with the lowest risk of viral </a:t>
            </a:r>
            <a:r>
              <a:rPr lang="en-CA" sz="1800" b="0" i="0" u="none" strike="noStrike" baseline="0" dirty="0">
                <a:latin typeface="Arial" panose="020B0604020202020204" pitchFamily="34" charset="0"/>
              </a:rPr>
              <a:t>transmission</a:t>
            </a:r>
          </a:p>
          <a:p>
            <a:pPr algn="l"/>
            <a:endParaRPr lang="en-CA"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Serological monitoring of ruminants is aimed at assessing the circulation of BTV within the infected</a:t>
            </a:r>
          </a:p>
          <a:p>
            <a:pPr algn="l"/>
            <a:r>
              <a:rPr lang="en-CA" sz="1800" b="0" i="0" u="none" strike="noStrike" baseline="0" dirty="0">
                <a:latin typeface="Arial" panose="020B0604020202020204" pitchFamily="34" charset="0"/>
              </a:rPr>
              <a:t>and restricted zones using sentinel animals.</a:t>
            </a:r>
          </a:p>
          <a:p>
            <a:pPr algn="l"/>
            <a:endParaRPr lang="en-CA"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The entomological surveillance is intended for two purposes:</a:t>
            </a:r>
          </a:p>
          <a:p>
            <a:pPr algn="l"/>
            <a:r>
              <a:rPr lang="en-US" sz="1800" b="0" i="0" u="none" strike="noStrike" baseline="0" dirty="0">
                <a:latin typeface="Arial" panose="020B0604020202020204" pitchFamily="34" charset="0"/>
              </a:rPr>
              <a:t>1. to determine the population dynamics and over-wintering features of the </a:t>
            </a:r>
            <a:r>
              <a:rPr lang="en-US" sz="1800" b="0" i="1" u="none" strike="noStrike" baseline="0" dirty="0">
                <a:latin typeface="Arial" panose="020B0604020202020204" pitchFamily="34" charset="0"/>
              </a:rPr>
              <a:t>Culicoides </a:t>
            </a:r>
            <a:r>
              <a:rPr lang="en-US" sz="1800" b="0" i="0" u="none" strike="noStrike" baseline="0" dirty="0">
                <a:latin typeface="Arial" panose="020B0604020202020204" pitchFamily="34" charset="0"/>
              </a:rPr>
              <a:t>species </a:t>
            </a:r>
            <a:r>
              <a:rPr lang="en-CA" sz="1800" b="0" i="0" u="none" strike="noStrike" baseline="0" dirty="0">
                <a:latin typeface="Arial" panose="020B0604020202020204" pitchFamily="34" charset="0"/>
              </a:rPr>
              <a:t>in the Netherlands.</a:t>
            </a:r>
          </a:p>
          <a:p>
            <a:pPr algn="l"/>
            <a:r>
              <a:rPr lang="en-US" sz="1800" b="0" i="0" u="none" strike="noStrike" baseline="0" dirty="0">
                <a:latin typeface="Arial" panose="020B0604020202020204" pitchFamily="34" charset="0"/>
              </a:rPr>
              <a:t>2. to define the geographical distribution and abundance of various </a:t>
            </a:r>
            <a:r>
              <a:rPr lang="en-US" sz="1800" b="0" i="1" u="none" strike="noStrike" baseline="0" dirty="0">
                <a:latin typeface="Arial" panose="020B0604020202020204" pitchFamily="34" charset="0"/>
              </a:rPr>
              <a:t>Culicoides </a:t>
            </a:r>
            <a:r>
              <a:rPr lang="en-US" sz="1800" b="0" i="0" u="none" strike="noStrike" baseline="0" dirty="0">
                <a:latin typeface="Arial" panose="020B0604020202020204" pitchFamily="34" charset="0"/>
              </a:rPr>
              <a:t>species in the </a:t>
            </a:r>
            <a:r>
              <a:rPr lang="en-CA" sz="1800" b="0" i="0" u="none" strike="noStrike" baseline="0" dirty="0">
                <a:latin typeface="Arial" panose="020B0604020202020204" pitchFamily="34" charset="0"/>
              </a:rPr>
              <a:t>Netherlands.</a:t>
            </a:r>
          </a:p>
          <a:p>
            <a:pPr algn="l"/>
            <a:endParaRPr lang="en-CA"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Bluetongue is a notifiable disease in the Netherlands. Clinical surveillance is intended to early detect</a:t>
            </a:r>
          </a:p>
          <a:p>
            <a:pPr algn="l"/>
            <a:r>
              <a:rPr lang="en-US" sz="1800" b="0" i="0" u="none" strike="noStrike" baseline="0" dirty="0">
                <a:latin typeface="Arial" panose="020B0604020202020204" pitchFamily="34" charset="0"/>
              </a:rPr>
              <a:t>the circulation of the virus. Clinical surveillance will be specially reinforced during the season of</a:t>
            </a:r>
          </a:p>
          <a:p>
            <a:pPr algn="l"/>
            <a:r>
              <a:rPr lang="en-US" sz="1800" b="0" i="0" u="none" strike="noStrike" baseline="0" dirty="0">
                <a:latin typeface="Arial" panose="020B0604020202020204" pitchFamily="34" charset="0"/>
              </a:rPr>
              <a:t>vector activity, and in particular at its beginning.</a:t>
            </a:r>
          </a:p>
          <a:p>
            <a:pPr algn="l"/>
            <a:endParaRPr lang="en-US" sz="1800" b="0" i="0" u="none" strike="noStrike" baseline="0" dirty="0">
              <a:latin typeface="Arial" panose="020B0604020202020204" pitchFamily="34" charset="0"/>
            </a:endParaRPr>
          </a:p>
          <a:p>
            <a:pPr algn="l"/>
            <a:r>
              <a:rPr lang="en-CA" sz="1800" b="1" i="0" u="none" strike="noStrike" baseline="0" dirty="0">
                <a:latin typeface="Arial" panose="020B0604020202020204" pitchFamily="34" charset="0"/>
              </a:rPr>
              <a:t>2.2.2.2. Wildlife monitoring</a:t>
            </a:r>
          </a:p>
          <a:p>
            <a:pPr algn="l"/>
            <a:r>
              <a:rPr lang="en-US" sz="1800" b="0" i="0" u="none" strike="noStrike" baseline="0" dirty="0">
                <a:latin typeface="Arial" panose="020B0604020202020204" pitchFamily="34" charset="0"/>
              </a:rPr>
              <a:t>In the south of the Netherlands 60 roe deer will be examined on bluetongue.</a:t>
            </a:r>
          </a:p>
          <a:p>
            <a:pPr algn="l"/>
            <a:endParaRPr lang="en-US" sz="1800" b="0" i="0" u="none" strike="noStrike" baseline="0" dirty="0">
              <a:latin typeface="Arial" panose="020B0604020202020204" pitchFamily="34" charset="0"/>
            </a:endParaRPr>
          </a:p>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3</a:t>
            </a:fld>
            <a:endParaRPr lang="en-US"/>
          </a:p>
        </p:txBody>
      </p:sp>
    </p:spTree>
    <p:extLst>
      <p:ext uri="{BB962C8B-B14F-4D97-AF65-F5344CB8AC3E}">
        <p14:creationId xmlns:p14="http://schemas.microsoft.com/office/powerpoint/2010/main" val="317237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4</a:t>
            </a:fld>
            <a:endParaRPr lang="en-US"/>
          </a:p>
        </p:txBody>
      </p:sp>
    </p:spTree>
    <p:extLst>
      <p:ext uri="{BB962C8B-B14F-4D97-AF65-F5344CB8AC3E}">
        <p14:creationId xmlns:p14="http://schemas.microsoft.com/office/powerpoint/2010/main" val="92824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800" dirty="0" err="1">
                <a:solidFill>
                  <a:srgbClr val="000000"/>
                </a:solidFill>
                <a:effectLst/>
                <a:latin typeface="Candara" panose="020E0502030303020204" pitchFamily="34" charset="0"/>
                <a:ea typeface="Calibri" panose="020F0502020204030204" pitchFamily="34" charset="0"/>
                <a:cs typeface="Calibri" panose="020F0502020204030204" pitchFamily="34" charset="0"/>
              </a:rPr>
              <a:t>Peste</a:t>
            </a:r>
            <a:r>
              <a:rPr lang="en-US" sz="18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 des petits ruminants is a reportable disease not present in Canada. </a:t>
            </a:r>
          </a:p>
          <a:p>
            <a:pPr marL="0" indent="0">
              <a:buFontTx/>
              <a:buNone/>
            </a:pPr>
            <a:r>
              <a:rPr lang="en-US" sz="18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There have been an unexpected increase in cases of PPR in Eastern Europe over the past year.</a:t>
            </a:r>
          </a:p>
          <a:p>
            <a:pPr marL="0" indent="0">
              <a:buFontTx/>
              <a:buNone/>
            </a:pPr>
            <a:endParaRPr lang="en-US" sz="1800" b="0" i="0" dirty="0">
              <a:solidFill>
                <a:srgbClr val="000000"/>
              </a:solidFill>
              <a:effectLst/>
              <a:latin typeface="Candara" panose="020E0502030303020204" pitchFamily="34" charset="0"/>
              <a:ea typeface="Calibri" panose="020F0502020204030204" pitchFamily="34" charset="0"/>
              <a:cs typeface="Calibri" panose="020F0502020204030204" pitchFamily="34" charset="0"/>
            </a:endParaRPr>
          </a:p>
          <a:p>
            <a:pPr marL="0" indent="0">
              <a:buFontTx/>
              <a:buNone/>
            </a:pPr>
            <a:r>
              <a:rPr lang="en-US" sz="1800" b="0" i="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Between June and December of 2024, Greece and Romania had 87 and 68 cases respectively, whereas Bulgaria had only 1 case.</a:t>
            </a:r>
          </a:p>
          <a:p>
            <a:pPr marL="0" indent="0">
              <a:buFontTx/>
              <a:buNone/>
            </a:pPr>
            <a:endParaRPr lang="en-US" sz="1800" b="0" i="0" dirty="0">
              <a:solidFill>
                <a:srgbClr val="000000"/>
              </a:solidFill>
              <a:effectLst/>
              <a:latin typeface="Candara" panose="020E0502030303020204" pitchFamily="34" charset="0"/>
              <a:ea typeface="Calibri" panose="020F0502020204030204" pitchFamily="34" charset="0"/>
              <a:cs typeface="Calibri" panose="020F0502020204030204" pitchFamily="34" charset="0"/>
            </a:endParaRPr>
          </a:p>
          <a:p>
            <a:pPr marL="0" indent="0">
              <a:buFontTx/>
              <a:buNone/>
            </a:pPr>
            <a:r>
              <a:rPr lang="en-US" sz="1800" b="0" i="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Since January 1</a:t>
            </a:r>
            <a:r>
              <a:rPr lang="en-US" sz="1800" b="0" i="0" baseline="300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st</a:t>
            </a:r>
            <a:r>
              <a:rPr lang="en-US" sz="1800" b="0" i="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 2025, there have only been 4 cases, with 3 in Hungary and 1 in Romania.  The cases in Hungary were associated with legal animal movements. </a:t>
            </a:r>
          </a:p>
          <a:p>
            <a:pPr marL="0" indent="0">
              <a:buFontTx/>
              <a:buNone/>
            </a:pPr>
            <a:endParaRPr lang="en-US" sz="1800" b="0" i="0" dirty="0">
              <a:solidFill>
                <a:srgbClr val="000000"/>
              </a:solidFill>
              <a:effectLst/>
              <a:latin typeface="Candara" panose="020E0502030303020204" pitchFamily="34" charset="0"/>
              <a:ea typeface="Calibri" panose="020F0502020204030204" pitchFamily="34" charset="0"/>
              <a:cs typeface="Calibri" panose="020F0502020204030204" pitchFamily="34" charset="0"/>
            </a:endParaRPr>
          </a:p>
          <a:p>
            <a:pPr marL="0" indent="0">
              <a:buFontTx/>
              <a:buNone/>
            </a:pPr>
            <a:r>
              <a:rPr lang="en-US" sz="1800" b="0" i="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Between March and July cases have emerged in Albania and Kosovo.</a:t>
            </a:r>
          </a:p>
          <a:p>
            <a:pPr marL="0" indent="0">
              <a:buFontTx/>
              <a:buNone/>
            </a:pPr>
            <a:endParaRPr lang="en-US" sz="1800" dirty="0">
              <a:solidFill>
                <a:srgbClr val="000000"/>
              </a:solidFill>
              <a:effectLst/>
              <a:latin typeface="Candara" panose="020E0502030303020204" pitchFamily="34" charset="0"/>
              <a:ea typeface="Calibri" panose="020F0502020204030204" pitchFamily="34" charset="0"/>
              <a:cs typeface="Calibri" panose="020F0502020204030204" pitchFamily="34" charset="0"/>
            </a:endParaRPr>
          </a:p>
          <a:p>
            <a:pPr marL="0" indent="0">
              <a:buFontTx/>
              <a:buNone/>
            </a:pPr>
            <a:endParaRPr lang="en-US" sz="1800" b="0" i="0" dirty="0">
              <a:solidFill>
                <a:srgbClr val="000000"/>
              </a:solidFill>
              <a:effectLst/>
              <a:latin typeface="Candara" panose="020E0502030303020204" pitchFamily="34" charset="0"/>
              <a:cs typeface="Calibri" panose="020F0502020204030204" pitchFamily="34" charset="0"/>
            </a:endParaRPr>
          </a:p>
          <a:p>
            <a:pPr marL="171450" indent="-171450">
              <a:buFontTx/>
              <a:buChar char="-"/>
            </a:pPr>
            <a:endParaRPr lang="en-CA" b="0" i="0" dirty="0">
              <a:solidFill>
                <a:srgbClr val="444444"/>
              </a:solidFill>
              <a:effectLst/>
              <a:latin typeface="Verdana" panose="020B0604030504040204" pitchFamily="34" charset="0"/>
            </a:endParaRPr>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397664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172530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6882189-6DC5-9D84-8297-7EF371E7D2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259A196-87E8-D2EC-C2CC-E7A9072BE0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FMD trends over the last ~9 years. Can see increasing activity in recent years starting with its spread to Indonesia, than emergence of SAT-2 in the Middle East. This year Europe reporting cases in Germany, then Hungary and Slovakia. In addition there has been emergence of serotype SAT-1 in the middle East and Türkiye as well.</a:t>
            </a:r>
          </a:p>
        </p:txBody>
      </p:sp>
      <p:sp>
        <p:nvSpPr>
          <p:cNvPr id="21508" name="Slide Number Placeholder 3">
            <a:extLst>
              <a:ext uri="{FF2B5EF4-FFF2-40B4-BE49-F238E27FC236}">
                <a16:creationId xmlns:a16="http://schemas.microsoft.com/office/drawing/2014/main" id="{4797DAA0-A91F-B7CC-4F9C-9818355FB4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A4F1DB-9682-4572-8C1B-919FA27B1814}"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Most cases have been within endemic areas, Hungary has not had a case since April 17</a:t>
            </a:r>
            <a:r>
              <a:rPr lang="en-CA" baseline="30000" dirty="0"/>
              <a:t>th</a:t>
            </a:r>
            <a:r>
              <a:rPr lang="en-CA" dirty="0"/>
              <a:t> and Slovakia’s last case was April 4, 2025.</a:t>
            </a:r>
          </a:p>
          <a:p>
            <a:endParaRPr lang="en-CA" dirty="0"/>
          </a:p>
          <a:p>
            <a:r>
              <a:rPr lang="en-CA" dirty="0"/>
              <a:t>SAT-1 in the Middle east has had a big impact, this is not a normal endemic zone for SAT-1 so vaccination coverage is not adequate. Türkiye in particular has reported a surge in cases after Eid in early June. </a:t>
            </a:r>
          </a:p>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8</a:t>
            </a:fld>
            <a:endParaRPr lang="en-US"/>
          </a:p>
        </p:txBody>
      </p:sp>
    </p:spTree>
    <p:extLst>
      <p:ext uri="{BB962C8B-B14F-4D97-AF65-F5344CB8AC3E}">
        <p14:creationId xmlns:p14="http://schemas.microsoft.com/office/powerpoint/2010/main" val="264286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cases in Hungary and Slovakia are very closely linked, and genetic typing shows a single introduction as the source of all outbreaks. </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9</a:t>
            </a:fld>
            <a:endParaRPr lang="en-US"/>
          </a:p>
        </p:txBody>
      </p:sp>
    </p:spTree>
    <p:extLst>
      <p:ext uri="{BB962C8B-B14F-4D97-AF65-F5344CB8AC3E}">
        <p14:creationId xmlns:p14="http://schemas.microsoft.com/office/powerpoint/2010/main" val="138352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2025-07-18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https://content.govdelivery.com/attachments/fancy_images/USDAAPHIS/2025/07/11942266/6300913/nws-update-map_crop.jpg" TargetMode="External"/><Relationship Id="rId4" Type="http://schemas.openxmlformats.org/officeDocument/2006/relationships/hyperlink" Target="https://www.aphis.usda.gov/livestock-poultry-disease/cattle/ticks/screwworm/outbreak-central-americ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ature.com/articles/s41598-025-04804-9"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hyperlink" Target="https://wwwnc.cdc.gov/eid/article/31/6/25-0034_article" TargetMode="External"/><Relationship Id="rId3" Type="http://schemas.openxmlformats.org/officeDocument/2006/relationships/hyperlink" Target="https://www.michigan.gov/mdard/about/media/pressreleases/2025/06/13/asian-longhorned-ticks-discovered-in-berrien-county" TargetMode="External"/><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scwds.shinyapps.io/haemaphysalis/" TargetMode="External"/><Relationship Id="rId5" Type="http://schemas.openxmlformats.org/officeDocument/2006/relationships/hyperlink" Target="https://www.unmc.edu/healthsecurity/transmission/2025/06/17/a-cattle-disease-and-the-tick-carrying-it-are-confirmed-in-iowa-for-the-first-time/" TargetMode="External"/><Relationship Id="rId4" Type="http://schemas.openxmlformats.org/officeDocument/2006/relationships/hyperlink" Target="https://www.thegazette.com/environment-nature/second-positive-case-of-beef-cattle-disease-detected-but-likely-wont-become-widespread-expert-say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nspection.canada.ca/en/animal-health/terrestrial-animals/diseases/reportable/bovine-tuberculosis/investigations#a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inspection.canada.ca/en/animal-health/terrestrial-animals/diseases/reportable/bovine-tuberculosis/manitoba-dairy-her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ubmed.ncbi.nlm.nih.gov/40378218/"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ncedirect.com/science/article/pii/S2352771424002052?via%3Dihub" TargetMode="External"/><Relationship Id="rId2" Type="http://schemas.openxmlformats.org/officeDocument/2006/relationships/hyperlink" Target="https://pubmed.ncbi.nlm.nih.gov/40378218/"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www.biorxiv.org/content/10.1101/2025.04.01.646514v1" TargetMode="External"/><Relationship Id="rId3" Type="http://schemas.openxmlformats.org/officeDocument/2006/relationships/hyperlink" Target="https://wwwnc.cdc.gov/eid/article/31/6/25-0052_article?ACSTrackingID=USCDC_1303-DM148109&amp;ACSTrackingLabel=Journal%20Updates%3A%20Emerging%20Infectious%20Diseases&amp;deliveryName=USCDC_1303-DM148109" TargetMode="External"/><Relationship Id="rId7" Type="http://schemas.openxmlformats.org/officeDocument/2006/relationships/hyperlink" Target="https://www.mdpi.com/1999-4915/17/4/479"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mdpi.com/2076-0817/14/4/349" TargetMode="External"/><Relationship Id="rId5" Type="http://schemas.openxmlformats.org/officeDocument/2006/relationships/hyperlink" Target="https://parasitesandvectors.biomedcentral.com/articles/10.1186/s13071-025-06913-w" TargetMode="External"/><Relationship Id="rId4" Type="http://schemas.openxmlformats.org/officeDocument/2006/relationships/hyperlink" Target="https://pmc.ncbi.nlm.nih.gov/articles/PMC11936097/" TargetMode="External"/><Relationship Id="rId9" Type="http://schemas.openxmlformats.org/officeDocument/2006/relationships/hyperlink" Target="https://parasitesandvectors.biomedcentral.com/articles/10.1186/s13071-025-06780-5"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pubmed.ncbi.nlm.nih.gov/40559572/" TargetMode="External"/><Relationship Id="rId3" Type="http://schemas.openxmlformats.org/officeDocument/2006/relationships/hyperlink" Target="https://parasitesandvectors.biomedcentral.com/articles/10.1186/s13071-025-06780-5" TargetMode="External"/><Relationship Id="rId7" Type="http://schemas.openxmlformats.org/officeDocument/2006/relationships/hyperlink" Target="https://wwwnc.cdc.gov/eid/article/31/7/24-1800_articl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frontiersin.org/journals/cellular-and-infection-microbiology/articles/10.3389/fcimb.2025.1578518/full" TargetMode="External"/><Relationship Id="rId11" Type="http://schemas.openxmlformats.org/officeDocument/2006/relationships/hyperlink" Target="https://veterinaryresearch.biomedcentral.com/articles/10.1186/s13567-025-01561-5" TargetMode="External"/><Relationship Id="rId5" Type="http://schemas.openxmlformats.org/officeDocument/2006/relationships/hyperlink" Target="https://www.mdpi.com/1999-4915/17/4/521" TargetMode="External"/><Relationship Id="rId10" Type="http://schemas.openxmlformats.org/officeDocument/2006/relationships/hyperlink" Target="https://www.paho.org/en/documents/progress-foot-and-mouth-disease-eradication-americas-1951" TargetMode="External"/><Relationship Id="rId4" Type="http://schemas.openxmlformats.org/officeDocument/2006/relationships/hyperlink" Target="https://www.researchsquare.com/article/rs-6405356/v1" TargetMode="External"/><Relationship Id="rId9" Type="http://schemas.openxmlformats.org/officeDocument/2006/relationships/hyperlink" Target="https://www.mdpi.com/2306-7381/12/5/505"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mpres-i.apps.fao.org/epidemiolog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fwi.co.uk/livestock/health-welfare/livestock-diseases/bluetongue-restrictions-to-change-in-april-as-new-cases-emerge"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gov.uk/guidance/bluetongu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zoek.officielebekendmakingen.nl/kst-30669-6-b1.pdf" TargetMode="External"/><Relationship Id="rId5" Type="http://schemas.openxmlformats.org/officeDocument/2006/relationships/hyperlink" Target="https://www.arcgis.com/apps/webappviewer/index.html?id=514ec88edec74575958d860f0196d2ea"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food.ec.europa.eu/document/download/0c2e7ca6-96eb-42e9-830e-27f43a3a01ba_en?filename=ad_control-measures_bt_restrictedzones-map.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food.ec.europa.eu/animals/animal-diseases/surveillance-eradication-programmes-and-disease-free-status/bluetongue_en"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empres-i.apps.fao.org/genera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empres-i.apps.fao.org/diseases"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empres-i.apps.fao.org/genera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food.ec.europa.eu/document/download/ed3babeb-70ca-450b-bf23-3daa07cd27f1_en?filename=comm_ahac_20250627_pres0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Small Ruminant Network Update</a:t>
            </a:r>
          </a:p>
          <a:p>
            <a:pPr eaLnBrk="1" hangingPunct="1"/>
            <a:r>
              <a:rPr lang="en-CA" altLang="en-US" dirty="0"/>
              <a:t>16 July 2025</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1644282483"/>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D248D7-AD0B-4EB3-AA93-C1305DCB02EC}"/>
              </a:ext>
            </a:extLst>
          </p:cNvPr>
          <p:cNvPicPr>
            <a:picLocks noChangeAspect="1"/>
          </p:cNvPicPr>
          <p:nvPr/>
        </p:nvPicPr>
        <p:blipFill>
          <a:blip r:embed="rId3"/>
          <a:stretch>
            <a:fillRect/>
          </a:stretch>
        </p:blipFill>
        <p:spPr>
          <a:xfrm>
            <a:off x="8465907" y="3921957"/>
            <a:ext cx="3726094" cy="2876511"/>
          </a:xfrm>
          <a:prstGeom prst="rect">
            <a:avLst/>
          </a:prstGeom>
        </p:spPr>
      </p:pic>
      <p:sp>
        <p:nvSpPr>
          <p:cNvPr id="2" name="Title 1">
            <a:extLst>
              <a:ext uri="{FF2B5EF4-FFF2-40B4-BE49-F238E27FC236}">
                <a16:creationId xmlns:a16="http://schemas.microsoft.com/office/drawing/2014/main" id="{51A6D15D-9478-0CC8-7F93-8C16FD0BFD1C}"/>
              </a:ext>
            </a:extLst>
          </p:cNvPr>
          <p:cNvSpPr>
            <a:spLocks noGrp="1"/>
          </p:cNvSpPr>
          <p:nvPr>
            <p:ph type="title"/>
          </p:nvPr>
        </p:nvSpPr>
        <p:spPr>
          <a:xfrm>
            <a:off x="188913" y="488885"/>
            <a:ext cx="6206824" cy="1179844"/>
          </a:xfrm>
        </p:spPr>
        <p:txBody>
          <a:bodyPr/>
          <a:lstStyle/>
          <a:p>
            <a:pPr>
              <a:defRPr/>
            </a:pPr>
            <a:r>
              <a:rPr lang="en-US" sz="3200" dirty="0">
                <a:hlinkClick r:id="rId4"/>
              </a:rPr>
              <a:t>New World Screwworm in Central America and Mexico</a:t>
            </a:r>
            <a:endParaRPr lang="en-CA" sz="3200" dirty="0"/>
          </a:p>
        </p:txBody>
      </p:sp>
      <p:sp>
        <p:nvSpPr>
          <p:cNvPr id="26628" name="Text Placeholder 2">
            <a:extLst>
              <a:ext uri="{FF2B5EF4-FFF2-40B4-BE49-F238E27FC236}">
                <a16:creationId xmlns:a16="http://schemas.microsoft.com/office/drawing/2014/main" id="{C1D959E4-DDF9-4541-5F6E-56395291A798}"/>
              </a:ext>
            </a:extLst>
          </p:cNvPr>
          <p:cNvSpPr>
            <a:spLocks noGrp="1"/>
          </p:cNvSpPr>
          <p:nvPr>
            <p:ph type="body" sz="quarter" idx="13"/>
          </p:nvPr>
        </p:nvSpPr>
        <p:spPr>
          <a:xfrm>
            <a:off x="188913" y="1866378"/>
            <a:ext cx="6448193" cy="4258849"/>
          </a:xfrm>
        </p:spPr>
        <p:txBody>
          <a:bodyPr/>
          <a:lstStyle/>
          <a:p>
            <a:r>
              <a:rPr lang="en-US" altLang="en-US" dirty="0"/>
              <a:t>New World Screwworm continues to spread northward, beyond the sterile fly release area</a:t>
            </a:r>
          </a:p>
          <a:p>
            <a:r>
              <a:rPr lang="en-US" altLang="en-US" dirty="0"/>
              <a:t>July 10</a:t>
            </a:r>
            <a:r>
              <a:rPr lang="en-US" altLang="en-US" baseline="30000" dirty="0"/>
              <a:t>th</a:t>
            </a:r>
            <a:r>
              <a:rPr lang="en-US" altLang="en-US" dirty="0"/>
              <a:t> border between Mexico and US closed once again</a:t>
            </a:r>
          </a:p>
          <a:p>
            <a:r>
              <a:rPr lang="en-US" altLang="en-US" dirty="0"/>
              <a:t>All warm-blooded animals are susceptible to this parasite</a:t>
            </a:r>
          </a:p>
          <a:p>
            <a:r>
              <a:rPr lang="en-US" altLang="en-US" dirty="0"/>
              <a:t>Parasite should not survive winter temperatures anywhere in Canada</a:t>
            </a:r>
          </a:p>
        </p:txBody>
      </p:sp>
      <p:pic>
        <p:nvPicPr>
          <p:cNvPr id="1026" name="Picture 2" descr="New World Screwworm update map">
            <a:extLst>
              <a:ext uri="{FF2B5EF4-FFF2-40B4-BE49-F238E27FC236}">
                <a16:creationId xmlns:a16="http://schemas.microsoft.com/office/drawing/2014/main" id="{F8560DE0-B377-8A25-520B-40075206CB09}"/>
              </a:ext>
            </a:extLst>
          </p:cNvPr>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6762750" y="0"/>
            <a:ext cx="54292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9F54-410F-D04B-557E-5B7C8501F3F8}"/>
              </a:ext>
            </a:extLst>
          </p:cNvPr>
          <p:cNvSpPr>
            <a:spLocks noGrp="1"/>
          </p:cNvSpPr>
          <p:nvPr>
            <p:ph type="title"/>
          </p:nvPr>
        </p:nvSpPr>
        <p:spPr>
          <a:xfrm>
            <a:off x="385763" y="323850"/>
            <a:ext cx="10515600" cy="1325563"/>
          </a:xfrm>
        </p:spPr>
        <p:txBody>
          <a:bodyPr/>
          <a:lstStyle/>
          <a:p>
            <a:pPr>
              <a:defRPr/>
            </a:pPr>
            <a:r>
              <a:rPr lang="en-CA" sz="4000" dirty="0">
                <a:solidFill>
                  <a:srgbClr val="222222"/>
                </a:solidFill>
                <a:latin typeface="-apple-system"/>
                <a:hlinkClick r:id="rId3"/>
              </a:rPr>
              <a:t>The reemergence of the New World screwworm and its potential distribution in North America</a:t>
            </a:r>
            <a:endParaRPr lang="en-CA" dirty="0"/>
          </a:p>
        </p:txBody>
      </p:sp>
      <p:sp>
        <p:nvSpPr>
          <p:cNvPr id="40963" name="Text Placeholder 2">
            <a:extLst>
              <a:ext uri="{FF2B5EF4-FFF2-40B4-BE49-F238E27FC236}">
                <a16:creationId xmlns:a16="http://schemas.microsoft.com/office/drawing/2014/main" id="{74E54CFB-E406-1FE0-2BF7-03931211EC58}"/>
              </a:ext>
            </a:extLst>
          </p:cNvPr>
          <p:cNvSpPr>
            <a:spLocks noGrp="1"/>
          </p:cNvSpPr>
          <p:nvPr>
            <p:ph type="body" sz="quarter" idx="13"/>
          </p:nvPr>
        </p:nvSpPr>
        <p:spPr>
          <a:xfrm>
            <a:off x="173038" y="1743075"/>
            <a:ext cx="6375400" cy="4014788"/>
          </a:xfrm>
        </p:spPr>
        <p:txBody>
          <a:bodyPr/>
          <a:lstStyle/>
          <a:p>
            <a:r>
              <a:rPr lang="en-CA" altLang="en-US" sz="2600" dirty="0">
                <a:solidFill>
                  <a:srgbClr val="222222"/>
                </a:solidFill>
                <a:latin typeface="-apple-system"/>
              </a:rPr>
              <a:t>Mexico, models predicted suitable areas in the south (where reemerging cases have been recorded in 2024–2025) and along both the Pacific and Atlantic coasts</a:t>
            </a:r>
          </a:p>
          <a:p>
            <a:r>
              <a:rPr lang="en-CA" altLang="en-US" sz="2600" dirty="0">
                <a:solidFill>
                  <a:srgbClr val="222222"/>
                </a:solidFill>
                <a:latin typeface="-apple-system"/>
              </a:rPr>
              <a:t>Chiapas, Campeche, Tabasco, and Veracruz critical northern dispersal points</a:t>
            </a:r>
          </a:p>
          <a:p>
            <a:r>
              <a:rPr lang="en-CA" altLang="en-US" sz="2600" dirty="0">
                <a:solidFill>
                  <a:srgbClr val="222222"/>
                </a:solidFill>
                <a:latin typeface="-apple-system"/>
              </a:rPr>
              <a:t>U.S. highest suitable areas were in the southeastern portion of the country (Texas and Florida)</a:t>
            </a:r>
          </a:p>
          <a:p>
            <a:r>
              <a:rPr lang="en-CA" altLang="en-US" sz="2600" dirty="0">
                <a:solidFill>
                  <a:srgbClr val="222222"/>
                </a:solidFill>
                <a:latin typeface="-apple-system"/>
              </a:rPr>
              <a:t>Regions with high livestock density in both countries demonstrate considerable climatic suitability for the pest. </a:t>
            </a:r>
            <a:endParaRPr lang="en-CA" altLang="en-US" sz="2600" dirty="0"/>
          </a:p>
        </p:txBody>
      </p:sp>
      <p:sp>
        <p:nvSpPr>
          <p:cNvPr id="40964" name="Slide Number Placeholder 3">
            <a:extLst>
              <a:ext uri="{FF2B5EF4-FFF2-40B4-BE49-F238E27FC236}">
                <a16:creationId xmlns:a16="http://schemas.microsoft.com/office/drawing/2014/main" id="{F08B9D75-E7DB-2B70-AC68-69564F639EC9}"/>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AAC9E2F-525B-4EA3-AF8F-5D82D4C23BF2}" type="slidenum">
              <a:rPr lang="en-US" altLang="en-US" sz="1200" smtClean="0">
                <a:solidFill>
                  <a:srgbClr val="898989"/>
                </a:solidFill>
              </a:rPr>
              <a:pPr>
                <a:lnSpc>
                  <a:spcPct val="100000"/>
                </a:lnSpc>
                <a:spcBef>
                  <a:spcPct val="0"/>
                </a:spcBef>
                <a:buFontTx/>
                <a:buNone/>
              </a:pPr>
              <a:t>11</a:t>
            </a:fld>
            <a:endParaRPr lang="en-US" altLang="en-US" sz="1200">
              <a:solidFill>
                <a:srgbClr val="898989"/>
              </a:solidFill>
            </a:endParaRPr>
          </a:p>
        </p:txBody>
      </p:sp>
      <p:pic>
        <p:nvPicPr>
          <p:cNvPr id="40965" name="Picture 5">
            <a:extLst>
              <a:ext uri="{FF2B5EF4-FFF2-40B4-BE49-F238E27FC236}">
                <a16:creationId xmlns:a16="http://schemas.microsoft.com/office/drawing/2014/main" id="{7D70FC46-8A10-96C4-2F8A-702EEC4BF4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8438" y="1649413"/>
            <a:ext cx="5270500" cy="50434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A4C7-8A96-3CAC-B1F8-562B70ABFD6E}"/>
              </a:ext>
            </a:extLst>
          </p:cNvPr>
          <p:cNvSpPr>
            <a:spLocks noGrp="1"/>
          </p:cNvSpPr>
          <p:nvPr>
            <p:ph type="title"/>
          </p:nvPr>
        </p:nvSpPr>
        <p:spPr>
          <a:xfrm>
            <a:off x="0" y="1"/>
            <a:ext cx="10515600" cy="777876"/>
          </a:xfrm>
        </p:spPr>
        <p:txBody>
          <a:bodyPr/>
          <a:lstStyle/>
          <a:p>
            <a:pPr>
              <a:defRPr/>
            </a:pPr>
            <a:r>
              <a:rPr lang="en-US" sz="3200" dirty="0"/>
              <a:t>Longhorn Tick in the USA</a:t>
            </a:r>
            <a:endParaRPr lang="en-CA" sz="3200" dirty="0"/>
          </a:p>
        </p:txBody>
      </p:sp>
      <p:sp>
        <p:nvSpPr>
          <p:cNvPr id="36867" name="Text Placeholder 2">
            <a:extLst>
              <a:ext uri="{FF2B5EF4-FFF2-40B4-BE49-F238E27FC236}">
                <a16:creationId xmlns:a16="http://schemas.microsoft.com/office/drawing/2014/main" id="{BA390CDF-9386-CDAD-E874-CE8A35684570}"/>
              </a:ext>
            </a:extLst>
          </p:cNvPr>
          <p:cNvSpPr>
            <a:spLocks noGrp="1"/>
          </p:cNvSpPr>
          <p:nvPr>
            <p:ph type="body" sz="quarter" idx="13"/>
          </p:nvPr>
        </p:nvSpPr>
        <p:spPr>
          <a:xfrm>
            <a:off x="277812" y="777877"/>
            <a:ext cx="6453187" cy="3676650"/>
          </a:xfrm>
        </p:spPr>
        <p:txBody>
          <a:bodyPr/>
          <a:lstStyle/>
          <a:p>
            <a:r>
              <a:rPr lang="en-CA" altLang="en-US" sz="2000" dirty="0"/>
              <a:t>USDA ALHT update calls have been cancelled </a:t>
            </a:r>
          </a:p>
          <a:p>
            <a:r>
              <a:rPr lang="en-CA" altLang="en-US" sz="2000" dirty="0"/>
              <a:t>Map is dated – last data from April 2025 (no longer reflects current situation)</a:t>
            </a:r>
          </a:p>
          <a:p>
            <a:r>
              <a:rPr lang="en-CA" altLang="en-US" sz="2000" dirty="0"/>
              <a:t>~59% of affected counties are established</a:t>
            </a:r>
          </a:p>
          <a:p>
            <a:r>
              <a:rPr lang="en-CA" altLang="en-US" sz="2000" dirty="0">
                <a:hlinkClick r:id="rId3"/>
              </a:rPr>
              <a:t>Michigan</a:t>
            </a:r>
            <a:r>
              <a:rPr lang="en-CA" altLang="en-US" sz="2000" dirty="0"/>
              <a:t> reported its first detection of the ALHT in the state</a:t>
            </a:r>
          </a:p>
          <a:p>
            <a:pPr lvl="1"/>
            <a:r>
              <a:rPr lang="en-CA" altLang="en-US" sz="2000" dirty="0"/>
              <a:t>Two ALHT nymphs confirmed in Berrien County on June 11, 2025</a:t>
            </a:r>
          </a:p>
          <a:p>
            <a:pPr lvl="1"/>
            <a:r>
              <a:rPr lang="en-CA" altLang="en-US" sz="2000" dirty="0"/>
              <a:t>~400km from Canadian border</a:t>
            </a:r>
          </a:p>
          <a:p>
            <a:r>
              <a:rPr lang="en-CA" altLang="en-US" sz="2000" dirty="0"/>
              <a:t>Iowa has confirmed </a:t>
            </a:r>
            <a:r>
              <a:rPr lang="en-CA" altLang="en-US" sz="2000" dirty="0">
                <a:hlinkClick r:id="rId4"/>
              </a:rPr>
              <a:t>two cases</a:t>
            </a:r>
            <a:r>
              <a:rPr lang="en-CA" altLang="en-US" sz="2000" dirty="0"/>
              <a:t> of </a:t>
            </a:r>
            <a:r>
              <a:rPr lang="en-CA" altLang="en-US" sz="2000" i="1" dirty="0" err="1"/>
              <a:t>Theileria</a:t>
            </a:r>
            <a:r>
              <a:rPr lang="en-CA" altLang="en-US" sz="2000" i="1" dirty="0"/>
              <a:t> </a:t>
            </a:r>
            <a:r>
              <a:rPr lang="en-CA" altLang="en-US" sz="2000" i="1" dirty="0" err="1"/>
              <a:t>orientalis</a:t>
            </a:r>
            <a:r>
              <a:rPr lang="en-CA" altLang="en-US" sz="2000" i="1" dirty="0"/>
              <a:t> </a:t>
            </a:r>
            <a:r>
              <a:rPr lang="en-CA" altLang="en-US" sz="2000" dirty="0"/>
              <a:t>Ikeda in cattle</a:t>
            </a:r>
          </a:p>
          <a:p>
            <a:pPr lvl="1"/>
            <a:r>
              <a:rPr lang="en-CA" altLang="en-US" sz="2000" dirty="0"/>
              <a:t>Both located in southeast Iowa (1</a:t>
            </a:r>
            <a:r>
              <a:rPr lang="en-CA" altLang="en-US" sz="2000" baseline="30000" dirty="0"/>
              <a:t>st</a:t>
            </a:r>
            <a:r>
              <a:rPr lang="en-CA" altLang="en-US" sz="2000" dirty="0"/>
              <a:t> in </a:t>
            </a:r>
            <a:r>
              <a:rPr lang="en-CA" altLang="en-US" sz="2000" dirty="0">
                <a:hlinkClick r:id="rId5"/>
              </a:rPr>
              <a:t>Van Buren County</a:t>
            </a:r>
            <a:r>
              <a:rPr lang="en-CA" altLang="en-US" sz="2000" dirty="0"/>
              <a:t>)</a:t>
            </a:r>
          </a:p>
          <a:p>
            <a:pPr lvl="1"/>
            <a:r>
              <a:rPr lang="en-CA" altLang="en-US" sz="2000" dirty="0"/>
              <a:t>Modelling suggests most of Iowa is not suitable habitat for the tick, would mostly affect southeast of the state</a:t>
            </a:r>
          </a:p>
        </p:txBody>
      </p:sp>
      <p:sp>
        <p:nvSpPr>
          <p:cNvPr id="36868" name="Rectangle 2">
            <a:extLst>
              <a:ext uri="{FF2B5EF4-FFF2-40B4-BE49-F238E27FC236}">
                <a16:creationId xmlns:a16="http://schemas.microsoft.com/office/drawing/2014/main" id="{91173AA0-3EA4-B80D-BDB2-93E9F7B1213C}"/>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6869" name="TextBox 6">
            <a:extLst>
              <a:ext uri="{FF2B5EF4-FFF2-40B4-BE49-F238E27FC236}">
                <a16:creationId xmlns:a16="http://schemas.microsoft.com/office/drawing/2014/main" id="{A99A603D-E6BC-74D8-8086-D18EC3911320}"/>
              </a:ext>
            </a:extLst>
          </p:cNvPr>
          <p:cNvSpPr txBox="1">
            <a:spLocks noChangeArrowheads="1"/>
          </p:cNvSpPr>
          <p:nvPr/>
        </p:nvSpPr>
        <p:spPr bwMode="auto">
          <a:xfrm>
            <a:off x="7310436" y="4454527"/>
            <a:ext cx="4570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dirty="0"/>
              <a:t>USDA </a:t>
            </a:r>
            <a:r>
              <a:rPr lang="en-CA" altLang="en-US" sz="1400" b="1" i="1" dirty="0" err="1"/>
              <a:t>Haemaphysalis</a:t>
            </a:r>
            <a:r>
              <a:rPr lang="en-CA" altLang="en-US" sz="1400" b="1" i="1" dirty="0"/>
              <a:t> longicornis </a:t>
            </a:r>
            <a:r>
              <a:rPr lang="en-CA" altLang="en-US" sz="1400" b="1" dirty="0"/>
              <a:t>(Asian </a:t>
            </a:r>
            <a:r>
              <a:rPr lang="en-CA" altLang="en-US" sz="1400" b="1" dirty="0" err="1"/>
              <a:t>longhorned</a:t>
            </a:r>
            <a:r>
              <a:rPr lang="en-CA" altLang="en-US" sz="1400" b="1" dirty="0"/>
              <a:t> tick) Situation Report – April 2025</a:t>
            </a:r>
          </a:p>
        </p:txBody>
      </p:sp>
      <p:sp>
        <p:nvSpPr>
          <p:cNvPr id="36870" name="TextBox 3">
            <a:extLst>
              <a:ext uri="{FF2B5EF4-FFF2-40B4-BE49-F238E27FC236}">
                <a16:creationId xmlns:a16="http://schemas.microsoft.com/office/drawing/2014/main" id="{B55B58B6-EB39-FBAA-249F-AD17B52E41D8}"/>
              </a:ext>
            </a:extLst>
          </p:cNvPr>
          <p:cNvSpPr txBox="1">
            <a:spLocks noChangeArrowheads="1"/>
          </p:cNvSpPr>
          <p:nvPr/>
        </p:nvSpPr>
        <p:spPr bwMode="auto">
          <a:xfrm>
            <a:off x="7850188" y="3784465"/>
            <a:ext cx="4230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6"/>
              </a:rPr>
              <a:t>https://scwds.shinyapps.io/haemaphysalis/</a:t>
            </a:r>
            <a:r>
              <a:rPr lang="en-CA" altLang="en-US" sz="1800" dirty="0"/>
              <a:t> </a:t>
            </a:r>
          </a:p>
        </p:txBody>
      </p:sp>
      <p:pic>
        <p:nvPicPr>
          <p:cNvPr id="36871" name="Picture 3">
            <a:extLst>
              <a:ext uri="{FF2B5EF4-FFF2-40B4-BE49-F238E27FC236}">
                <a16:creationId xmlns:a16="http://schemas.microsoft.com/office/drawing/2014/main" id="{7FBAF831-1FF0-08D8-7ED7-94C24F8B59E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10412" y="123554"/>
            <a:ext cx="4970463" cy="43021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02C21A-F801-7BF4-472F-A9FAD1D577C4}"/>
              </a:ext>
            </a:extLst>
          </p:cNvPr>
          <p:cNvSpPr txBox="1"/>
          <p:nvPr/>
        </p:nvSpPr>
        <p:spPr>
          <a:xfrm>
            <a:off x="5467350" y="5841894"/>
            <a:ext cx="6724650" cy="892552"/>
          </a:xfrm>
          <a:prstGeom prst="rect">
            <a:avLst/>
          </a:prstGeom>
          <a:noFill/>
        </p:spPr>
        <p:txBody>
          <a:bodyPr>
            <a:spAutoFit/>
          </a:bodyPr>
          <a:lstStyle/>
          <a:p>
            <a:pPr>
              <a:defRPr/>
            </a:pPr>
            <a:r>
              <a:rPr lang="en-CA" sz="1600" i="1" dirty="0" err="1">
                <a:solidFill>
                  <a:srgbClr val="222222"/>
                </a:solidFill>
                <a:latin typeface="+mn-lt"/>
                <a:hlinkClick r:id="rId8"/>
              </a:rPr>
              <a:t>Ehrlichia</a:t>
            </a:r>
            <a:r>
              <a:rPr lang="en-CA" sz="1600" i="1" dirty="0">
                <a:solidFill>
                  <a:srgbClr val="222222"/>
                </a:solidFill>
                <a:latin typeface="+mn-lt"/>
                <a:hlinkClick r:id="rId8"/>
              </a:rPr>
              <a:t> </a:t>
            </a:r>
            <a:r>
              <a:rPr lang="en-CA" sz="1600" i="1" dirty="0" err="1">
                <a:solidFill>
                  <a:srgbClr val="222222"/>
                </a:solidFill>
                <a:latin typeface="+mn-lt"/>
                <a:hlinkClick r:id="rId8"/>
              </a:rPr>
              <a:t>chaffeensis</a:t>
            </a:r>
            <a:r>
              <a:rPr lang="en-CA" sz="1600" dirty="0">
                <a:solidFill>
                  <a:srgbClr val="222222"/>
                </a:solidFill>
                <a:latin typeface="+mn-lt"/>
                <a:hlinkClick r:id="rId8"/>
              </a:rPr>
              <a:t> DNA in </a:t>
            </a:r>
            <a:r>
              <a:rPr lang="en-CA" sz="1600" i="1" dirty="0">
                <a:solidFill>
                  <a:srgbClr val="222222"/>
                </a:solidFill>
                <a:latin typeface="+mn-lt"/>
                <a:hlinkClick r:id="rId8"/>
              </a:rPr>
              <a:t>Haemaphysalis longicornis</a:t>
            </a:r>
            <a:r>
              <a:rPr lang="en-CA" sz="1600" dirty="0">
                <a:solidFill>
                  <a:srgbClr val="222222"/>
                </a:solidFill>
                <a:latin typeface="+mn-lt"/>
                <a:hlinkClick r:id="rId8"/>
              </a:rPr>
              <a:t> Ticks, Connecticut, USA</a:t>
            </a:r>
            <a:endParaRPr lang="en-CA" sz="1600" dirty="0">
              <a:solidFill>
                <a:srgbClr val="222222"/>
              </a:solidFill>
              <a:latin typeface="+mn-lt"/>
            </a:endParaRPr>
          </a:p>
          <a:p>
            <a:pPr marL="285750" indent="-285750">
              <a:buFont typeface="Arial" panose="020B0604020202020204" pitchFamily="34" charset="0"/>
              <a:buChar char="•"/>
              <a:defRPr/>
            </a:pPr>
            <a:r>
              <a:rPr lang="en-CA" dirty="0"/>
              <a:t>One ALHT nymph tested positive for </a:t>
            </a:r>
            <a:r>
              <a:rPr lang="en-CA" i="1" dirty="0"/>
              <a:t>E. </a:t>
            </a:r>
            <a:r>
              <a:rPr lang="en-CA" i="1" dirty="0" err="1"/>
              <a:t>chaffeensis</a:t>
            </a:r>
            <a:r>
              <a:rPr lang="en-CA" i="1" dirty="0"/>
              <a:t> </a:t>
            </a:r>
            <a:r>
              <a:rPr lang="en-CA" dirty="0"/>
              <a:t>in Stratford county, Connecticut from a sample collected in May 2021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8E112F-B4A2-2783-A9B2-79439541ADCF}"/>
              </a:ext>
            </a:extLst>
          </p:cNvPr>
          <p:cNvSpPr>
            <a:spLocks noGrp="1"/>
          </p:cNvSpPr>
          <p:nvPr>
            <p:ph type="body" sz="quarter" idx="13"/>
          </p:nvPr>
        </p:nvSpPr>
        <p:spPr>
          <a:xfrm>
            <a:off x="425450" y="1460310"/>
            <a:ext cx="11118850" cy="4896040"/>
          </a:xfrm>
        </p:spPr>
        <p:txBody>
          <a:bodyPr/>
          <a:lstStyle/>
          <a:p>
            <a:pPr marL="0" indent="0">
              <a:buFont typeface="Arial" panose="020B0604020202020204" pitchFamily="34" charset="0"/>
              <a:buNone/>
              <a:defRPr/>
            </a:pPr>
            <a:r>
              <a:rPr lang="en-US" sz="2400" b="1" dirty="0">
                <a:solidFill>
                  <a:srgbClr val="333333"/>
                </a:solidFill>
              </a:rPr>
              <a:t>Manitoba (June 9, 2025):</a:t>
            </a:r>
          </a:p>
          <a:p>
            <a:pPr>
              <a:defRPr/>
            </a:pPr>
            <a:r>
              <a:rPr lang="en-CA" sz="2400" dirty="0"/>
              <a:t>The CFIA reported bovine TB in a 7-year-old dairy cow originating from the Pembina Valley Region, Manitoba that was slaughtered at a federally registered abattoir in Manitoba</a:t>
            </a:r>
          </a:p>
          <a:p>
            <a:pPr>
              <a:defRPr/>
            </a:pPr>
            <a:r>
              <a:rPr lang="en-US" sz="2400" dirty="0"/>
              <a:t>1 infected herd which has been humanely depopulated. Laboratory testing is ongoing.</a:t>
            </a:r>
          </a:p>
          <a:p>
            <a:pPr>
              <a:defRPr/>
            </a:pPr>
            <a:r>
              <a:rPr lang="en-US" sz="2400" dirty="0"/>
              <a:t>The strain found in the infected herd is not a close match to any strain previously reported in livestock or wildlife in North America.</a:t>
            </a:r>
          </a:p>
          <a:p>
            <a:pPr>
              <a:defRPr/>
            </a:pPr>
            <a:r>
              <a:rPr lang="en-CA" sz="2400" dirty="0">
                <a:solidFill>
                  <a:srgbClr val="333333"/>
                </a:solidFill>
              </a:rPr>
              <a:t>CFIA continues to identify trace-in, trace-out, lifeline, and contact herds and prepare for testing</a:t>
            </a:r>
            <a:endParaRPr lang="en-US" sz="2400" dirty="0">
              <a:solidFill>
                <a:srgbClr val="333333"/>
              </a:solidFill>
            </a:endParaRPr>
          </a:p>
          <a:p>
            <a:pPr marL="0" indent="0">
              <a:buNone/>
              <a:defRPr/>
            </a:pPr>
            <a:endParaRPr lang="en-US" sz="1100" dirty="0">
              <a:solidFill>
                <a:srgbClr val="333333"/>
              </a:solidFill>
            </a:endParaRPr>
          </a:p>
          <a:p>
            <a:pPr marL="0" indent="0">
              <a:buNone/>
              <a:defRPr/>
            </a:pPr>
            <a:r>
              <a:rPr lang="en-US" sz="2400" dirty="0">
                <a:solidFill>
                  <a:srgbClr val="333333"/>
                </a:solidFill>
                <a:hlinkClick r:id="rId3"/>
              </a:rPr>
              <a:t>Investigation Status</a:t>
            </a:r>
            <a:endParaRPr lang="en-CA" sz="2400" dirty="0">
              <a:solidFill>
                <a:srgbClr val="333333"/>
              </a:solidFill>
            </a:endParaRPr>
          </a:p>
        </p:txBody>
      </p:sp>
      <p:sp>
        <p:nvSpPr>
          <p:cNvPr id="32771" name="Slide Number Placeholder 3">
            <a:extLst>
              <a:ext uri="{FF2B5EF4-FFF2-40B4-BE49-F238E27FC236}">
                <a16:creationId xmlns:a16="http://schemas.microsoft.com/office/drawing/2014/main" id="{C27FD92C-852A-04D7-6F29-A89EAF61E886}"/>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F617CF4-57E7-4C06-8A56-8A02ABCDAF0B}" type="slidenum">
              <a:rPr lang="en-US" altLang="en-US" sz="1200" smtClean="0">
                <a:solidFill>
                  <a:srgbClr val="898989"/>
                </a:solidFill>
              </a:rPr>
              <a:pPr>
                <a:lnSpc>
                  <a:spcPct val="100000"/>
                </a:lnSpc>
                <a:spcBef>
                  <a:spcPct val="0"/>
                </a:spcBef>
                <a:buFontTx/>
                <a:buNone/>
              </a:pPr>
              <a:t>13</a:t>
            </a:fld>
            <a:endParaRPr lang="en-US" altLang="en-US" sz="1200">
              <a:solidFill>
                <a:srgbClr val="898989"/>
              </a:solidFill>
            </a:endParaRPr>
          </a:p>
        </p:txBody>
      </p:sp>
      <p:sp>
        <p:nvSpPr>
          <p:cNvPr id="32772" name="Title 1">
            <a:extLst>
              <a:ext uri="{FF2B5EF4-FFF2-40B4-BE49-F238E27FC236}">
                <a16:creationId xmlns:a16="http://schemas.microsoft.com/office/drawing/2014/main" id="{0D25D48C-7FD8-FECF-E916-37759B89D0C8}"/>
              </a:ext>
            </a:extLst>
          </p:cNvPr>
          <p:cNvSpPr txBox="1">
            <a:spLocks/>
          </p:cNvSpPr>
          <p:nvPr/>
        </p:nvSpPr>
        <p:spPr bwMode="auto">
          <a:xfrm>
            <a:off x="171450" y="-11113"/>
            <a:ext cx="1183858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buNone/>
            </a:pPr>
            <a:r>
              <a:rPr lang="en-US" sz="3600" b="1" dirty="0">
                <a:hlinkClick r:id="rId4"/>
              </a:rPr>
              <a:t>Notice to industry: Manitoba dairy herd declared infected with bovine tuberculosis - inspection.canada.ca</a:t>
            </a:r>
            <a:endParaRPr lang="en-CA" sz="3600" b="1"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A681-77CA-714C-3C3B-F6E02B5501ED}"/>
              </a:ext>
            </a:extLst>
          </p:cNvPr>
          <p:cNvSpPr>
            <a:spLocks noGrp="1"/>
          </p:cNvSpPr>
          <p:nvPr>
            <p:ph type="title"/>
          </p:nvPr>
        </p:nvSpPr>
        <p:spPr/>
        <p:txBody>
          <a:bodyPr/>
          <a:lstStyle/>
          <a:p>
            <a:r>
              <a:rPr lang="en-CA" dirty="0">
                <a:hlinkClick r:id="rId2"/>
              </a:rPr>
              <a:t>Sheep serve as amplifying hosts of Japanese Encephalitis</a:t>
            </a:r>
            <a:endParaRPr lang="en-CA" dirty="0"/>
          </a:p>
        </p:txBody>
      </p:sp>
      <p:sp>
        <p:nvSpPr>
          <p:cNvPr id="3" name="Text Placeholder 2">
            <a:extLst>
              <a:ext uri="{FF2B5EF4-FFF2-40B4-BE49-F238E27FC236}">
                <a16:creationId xmlns:a16="http://schemas.microsoft.com/office/drawing/2014/main" id="{6DA3A709-72E2-0EDC-94C4-F67159845BB3}"/>
              </a:ext>
            </a:extLst>
          </p:cNvPr>
          <p:cNvSpPr>
            <a:spLocks noGrp="1"/>
          </p:cNvSpPr>
          <p:nvPr>
            <p:ph sz="half" idx="1"/>
          </p:nvPr>
        </p:nvSpPr>
        <p:spPr/>
        <p:txBody>
          <a:bodyPr/>
          <a:lstStyle/>
          <a:p>
            <a:r>
              <a:rPr lang="en-CA" dirty="0"/>
              <a:t>JEV is normally thought of as a disease spread between wild birds and pigs; humans and horses are dead-end hosts</a:t>
            </a:r>
          </a:p>
          <a:p>
            <a:r>
              <a:rPr lang="en-CA" dirty="0"/>
              <a:t>Clinically affected Sheep on a farm in China</a:t>
            </a:r>
          </a:p>
          <a:p>
            <a:pPr lvl="1"/>
            <a:r>
              <a:rPr lang="en-CA" dirty="0"/>
              <a:t>Neurological signs</a:t>
            </a:r>
          </a:p>
          <a:p>
            <a:pPr lvl="1"/>
            <a:r>
              <a:rPr lang="en-CA" dirty="0"/>
              <a:t>Circling and ataxia</a:t>
            </a:r>
          </a:p>
          <a:p>
            <a:r>
              <a:rPr lang="en-CA" dirty="0"/>
              <a:t>JEV only virus isolated from brain tissue</a:t>
            </a:r>
          </a:p>
        </p:txBody>
      </p:sp>
      <p:pic>
        <p:nvPicPr>
          <p:cNvPr id="7" name="Content Placeholder 6">
            <a:extLst>
              <a:ext uri="{FF2B5EF4-FFF2-40B4-BE49-F238E27FC236}">
                <a16:creationId xmlns:a16="http://schemas.microsoft.com/office/drawing/2014/main" id="{E81C27CF-D464-2881-0B4C-1977A1A62B02}"/>
              </a:ext>
            </a:extLst>
          </p:cNvPr>
          <p:cNvPicPr>
            <a:picLocks noGrp="1" noChangeAspect="1"/>
          </p:cNvPicPr>
          <p:nvPr>
            <p:ph sz="half" idx="2"/>
          </p:nvPr>
        </p:nvPicPr>
        <p:blipFill>
          <a:blip r:embed="rId3"/>
          <a:stretch>
            <a:fillRect/>
          </a:stretch>
        </p:blipFill>
        <p:spPr>
          <a:xfrm>
            <a:off x="6172202" y="1296490"/>
            <a:ext cx="5861380" cy="5424985"/>
          </a:xfrm>
        </p:spPr>
      </p:pic>
      <p:sp>
        <p:nvSpPr>
          <p:cNvPr id="4" name="Slide Number Placeholder 3">
            <a:extLst>
              <a:ext uri="{FF2B5EF4-FFF2-40B4-BE49-F238E27FC236}">
                <a16:creationId xmlns:a16="http://schemas.microsoft.com/office/drawing/2014/main" id="{DD0D7B63-94CF-EAB5-B3FE-7DEFE779643D}"/>
              </a:ext>
            </a:extLst>
          </p:cNvPr>
          <p:cNvSpPr>
            <a:spLocks noGrp="1"/>
          </p:cNvSpPr>
          <p:nvPr>
            <p:ph type="sldNum" sz="quarter" idx="10"/>
          </p:nvPr>
        </p:nvSpPr>
        <p:spPr/>
        <p:txBody>
          <a:bodyPr/>
          <a:lstStyle/>
          <a:p>
            <a:pPr>
              <a:defRPr/>
            </a:pPr>
            <a:fld id="{A5F12CC5-A507-4028-B3C9-257C8E707382}" type="slidenum">
              <a:rPr lang="en-US" smtClean="0"/>
              <a:pPr>
                <a:defRPr/>
              </a:pPr>
              <a:t>14</a:t>
            </a:fld>
            <a:endParaRPr lang="en-US"/>
          </a:p>
        </p:txBody>
      </p:sp>
    </p:spTree>
    <p:extLst>
      <p:ext uri="{BB962C8B-B14F-4D97-AF65-F5344CB8AC3E}">
        <p14:creationId xmlns:p14="http://schemas.microsoft.com/office/powerpoint/2010/main" val="238110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A681-77CA-714C-3C3B-F6E02B5501ED}"/>
              </a:ext>
            </a:extLst>
          </p:cNvPr>
          <p:cNvSpPr>
            <a:spLocks noGrp="1"/>
          </p:cNvSpPr>
          <p:nvPr>
            <p:ph type="title"/>
          </p:nvPr>
        </p:nvSpPr>
        <p:spPr/>
        <p:txBody>
          <a:bodyPr/>
          <a:lstStyle/>
          <a:p>
            <a:r>
              <a:rPr lang="en-CA" dirty="0">
                <a:hlinkClick r:id="rId2"/>
              </a:rPr>
              <a:t>Sheep serve as amplifying hosts of Japanese Encephalitis</a:t>
            </a:r>
            <a:endParaRPr lang="en-CA" dirty="0"/>
          </a:p>
        </p:txBody>
      </p:sp>
      <p:sp>
        <p:nvSpPr>
          <p:cNvPr id="3" name="Text Placeholder 2">
            <a:extLst>
              <a:ext uri="{FF2B5EF4-FFF2-40B4-BE49-F238E27FC236}">
                <a16:creationId xmlns:a16="http://schemas.microsoft.com/office/drawing/2014/main" id="{6DA3A709-72E2-0EDC-94C4-F67159845BB3}"/>
              </a:ext>
            </a:extLst>
          </p:cNvPr>
          <p:cNvSpPr>
            <a:spLocks noGrp="1"/>
          </p:cNvSpPr>
          <p:nvPr>
            <p:ph sz="half" idx="1"/>
          </p:nvPr>
        </p:nvSpPr>
        <p:spPr/>
        <p:txBody>
          <a:bodyPr/>
          <a:lstStyle/>
          <a:p>
            <a:r>
              <a:rPr lang="en-CA" dirty="0"/>
              <a:t>Researchers infected naïve sheep with virus (SC or IV) </a:t>
            </a:r>
          </a:p>
          <a:p>
            <a:r>
              <a:rPr lang="en-CA" dirty="0"/>
              <a:t>Animals developed mild, non-specific clinical signs</a:t>
            </a:r>
          </a:p>
          <a:p>
            <a:pPr lvl="1"/>
            <a:r>
              <a:rPr lang="en-CA" dirty="0"/>
              <a:t>Anorexia, conjunctival redness, moaning, restlessness, impatience</a:t>
            </a:r>
          </a:p>
          <a:p>
            <a:r>
              <a:rPr lang="en-CA" dirty="0"/>
              <a:t>Viremia resulted</a:t>
            </a:r>
          </a:p>
          <a:p>
            <a:r>
              <a:rPr lang="en-CA" dirty="0"/>
              <a:t>Sufficient virus present to infect mosquitos</a:t>
            </a:r>
          </a:p>
          <a:p>
            <a:r>
              <a:rPr lang="en-CA" dirty="0"/>
              <a:t>Virus shed in nasal and anal secretions</a:t>
            </a:r>
          </a:p>
          <a:p>
            <a:endParaRPr lang="en-CA" dirty="0"/>
          </a:p>
        </p:txBody>
      </p:sp>
      <p:sp>
        <p:nvSpPr>
          <p:cNvPr id="4" name="Slide Number Placeholder 3">
            <a:extLst>
              <a:ext uri="{FF2B5EF4-FFF2-40B4-BE49-F238E27FC236}">
                <a16:creationId xmlns:a16="http://schemas.microsoft.com/office/drawing/2014/main" id="{DD0D7B63-94CF-EAB5-B3FE-7DEFE779643D}"/>
              </a:ext>
            </a:extLst>
          </p:cNvPr>
          <p:cNvSpPr>
            <a:spLocks noGrp="1"/>
          </p:cNvSpPr>
          <p:nvPr>
            <p:ph type="sldNum" sz="quarter" idx="10"/>
          </p:nvPr>
        </p:nvSpPr>
        <p:spPr/>
        <p:txBody>
          <a:bodyPr/>
          <a:lstStyle/>
          <a:p>
            <a:pPr>
              <a:defRPr/>
            </a:pPr>
            <a:fld id="{A5F12CC5-A507-4028-B3C9-257C8E707382}" type="slidenum">
              <a:rPr lang="en-US" smtClean="0"/>
              <a:pPr>
                <a:defRPr/>
              </a:pPr>
              <a:t>15</a:t>
            </a:fld>
            <a:endParaRPr lang="en-US" dirty="0"/>
          </a:p>
        </p:txBody>
      </p:sp>
      <p:sp>
        <p:nvSpPr>
          <p:cNvPr id="5" name="Content Placeholder 4">
            <a:extLst>
              <a:ext uri="{FF2B5EF4-FFF2-40B4-BE49-F238E27FC236}">
                <a16:creationId xmlns:a16="http://schemas.microsoft.com/office/drawing/2014/main" id="{C7C54CA5-BD95-34F0-0C7B-C8C1E997D4BC}"/>
              </a:ext>
            </a:extLst>
          </p:cNvPr>
          <p:cNvSpPr>
            <a:spLocks noGrp="1"/>
          </p:cNvSpPr>
          <p:nvPr>
            <p:ph sz="half" idx="2"/>
          </p:nvPr>
        </p:nvSpPr>
        <p:spPr>
          <a:xfrm>
            <a:off x="6172200" y="1825625"/>
            <a:ext cx="5619466" cy="4351338"/>
          </a:xfrm>
        </p:spPr>
        <p:txBody>
          <a:bodyPr/>
          <a:lstStyle/>
          <a:p>
            <a:r>
              <a:rPr lang="en-CA" dirty="0" err="1"/>
              <a:t>Sero</a:t>
            </a:r>
            <a:r>
              <a:rPr lang="en-CA" dirty="0"/>
              <a:t>-survey in 31 Provinces with 19 positive</a:t>
            </a:r>
          </a:p>
          <a:p>
            <a:r>
              <a:rPr lang="en-CA" dirty="0"/>
              <a:t>Authors conclude that sheep may serve as amplifying hosts of JEV</a:t>
            </a:r>
          </a:p>
          <a:p>
            <a:r>
              <a:rPr lang="en-CA" dirty="0"/>
              <a:t>JEV is not present </a:t>
            </a:r>
            <a:r>
              <a:rPr lang="en-CA"/>
              <a:t>in Canada </a:t>
            </a:r>
            <a:endParaRPr lang="en-CA" dirty="0"/>
          </a:p>
          <a:p>
            <a:r>
              <a:rPr lang="en-CA" dirty="0"/>
              <a:t>Vectors are possible route of introduction</a:t>
            </a:r>
          </a:p>
          <a:p>
            <a:pPr marL="0" indent="0">
              <a:buNone/>
            </a:pPr>
            <a:r>
              <a:rPr lang="en-US" sz="1600" dirty="0">
                <a:hlinkClick r:id="rId3"/>
              </a:rPr>
              <a:t>Revisiting the risk of introduction of Japanese encephalitis virus (JEV) into the United States – An updated semi-quantitative risk assessment - ScienceDirect</a:t>
            </a:r>
            <a:endParaRPr lang="en-CA" sz="1600" dirty="0"/>
          </a:p>
        </p:txBody>
      </p:sp>
    </p:spTree>
    <p:extLst>
      <p:ext uri="{BB962C8B-B14F-4D97-AF65-F5344CB8AC3E}">
        <p14:creationId xmlns:p14="http://schemas.microsoft.com/office/powerpoint/2010/main" val="358726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F9A8-D02B-357F-9B5D-6BB39C18A595}"/>
              </a:ext>
            </a:extLst>
          </p:cNvPr>
          <p:cNvSpPr>
            <a:spLocks noGrp="1"/>
          </p:cNvSpPr>
          <p:nvPr>
            <p:ph type="title"/>
          </p:nvPr>
        </p:nvSpPr>
        <p:spPr>
          <a:xfrm>
            <a:off x="81805" y="428385"/>
            <a:ext cx="10515600" cy="662781"/>
          </a:xfrm>
        </p:spPr>
        <p:txBody>
          <a:bodyPr/>
          <a:lstStyle/>
          <a:p>
            <a:r>
              <a:rPr lang="en-CA" dirty="0"/>
              <a:t>Scientific Findings</a:t>
            </a:r>
          </a:p>
        </p:txBody>
      </p:sp>
      <p:sp>
        <p:nvSpPr>
          <p:cNvPr id="3" name="Content Placeholder 2">
            <a:extLst>
              <a:ext uri="{FF2B5EF4-FFF2-40B4-BE49-F238E27FC236}">
                <a16:creationId xmlns:a16="http://schemas.microsoft.com/office/drawing/2014/main" id="{37BDDF0C-F23B-2E19-C421-1C377E5BC4EC}"/>
              </a:ext>
            </a:extLst>
          </p:cNvPr>
          <p:cNvSpPr>
            <a:spLocks noGrp="1"/>
          </p:cNvSpPr>
          <p:nvPr>
            <p:ph sz="half" idx="1"/>
          </p:nvPr>
        </p:nvSpPr>
        <p:spPr>
          <a:xfrm>
            <a:off x="249271" y="915857"/>
            <a:ext cx="11860924" cy="5182367"/>
          </a:xfrm>
        </p:spPr>
        <p:txBody>
          <a:bodyPr/>
          <a:lstStyle/>
          <a:p>
            <a:pPr marL="0" indent="0">
              <a:buNone/>
            </a:pPr>
            <a:endParaRPr lang="en-US" sz="2400" b="0" i="0" dirty="0">
              <a:solidFill>
                <a:srgbClr val="FF0000"/>
              </a:solidFill>
              <a:effectLst/>
              <a:latin typeface="ElsevierGulliver"/>
            </a:endParaRPr>
          </a:p>
          <a:p>
            <a:r>
              <a:rPr lang="en-US" sz="2400" dirty="0">
                <a:hlinkClick r:id="rId3"/>
              </a:rPr>
              <a:t>A One Health Approach to Investigating Cache Valley Virus, Arkansas, USA, July 2023 - Volume 31, Number 6—June 2025 - Emerging Infectious Diseases journal – CDC</a:t>
            </a:r>
            <a:endParaRPr lang="en-US" sz="2400" dirty="0"/>
          </a:p>
          <a:p>
            <a:r>
              <a:rPr lang="en-US" sz="2400" i="0" dirty="0">
                <a:solidFill>
                  <a:srgbClr val="212121"/>
                </a:solidFill>
                <a:effectLst/>
                <a:hlinkClick r:id="rId4"/>
              </a:rPr>
              <a:t>Epidemiology and genetic analysis of </a:t>
            </a:r>
            <a:r>
              <a:rPr lang="en-US" sz="2400" i="0" dirty="0" err="1">
                <a:solidFill>
                  <a:srgbClr val="212121"/>
                </a:solidFill>
                <a:effectLst/>
                <a:hlinkClick r:id="rId4"/>
              </a:rPr>
              <a:t>Oestrus</a:t>
            </a:r>
            <a:r>
              <a:rPr lang="en-US" sz="2400" i="0" dirty="0">
                <a:solidFill>
                  <a:srgbClr val="212121"/>
                </a:solidFill>
                <a:effectLst/>
                <a:hlinkClick r:id="rId4"/>
              </a:rPr>
              <a:t> </a:t>
            </a:r>
            <a:r>
              <a:rPr lang="en-US" sz="2400" i="0" dirty="0" err="1">
                <a:solidFill>
                  <a:srgbClr val="212121"/>
                </a:solidFill>
                <a:effectLst/>
                <a:hlinkClick r:id="rId4"/>
              </a:rPr>
              <a:t>ovis</a:t>
            </a:r>
            <a:r>
              <a:rPr lang="en-US" sz="2400" i="0" dirty="0">
                <a:solidFill>
                  <a:srgbClr val="212121"/>
                </a:solidFill>
                <a:effectLst/>
                <a:hlinkClick r:id="rId4"/>
              </a:rPr>
              <a:t> from slaughtered sheep in Sulaymaniyah province, Iraq</a:t>
            </a:r>
            <a:endParaRPr lang="en-US" sz="2400" i="0" dirty="0">
              <a:solidFill>
                <a:srgbClr val="212121"/>
              </a:solidFill>
              <a:effectLst/>
            </a:endParaRPr>
          </a:p>
          <a:p>
            <a:r>
              <a:rPr lang="en-US" sz="2400" dirty="0">
                <a:hlinkClick r:id="rId5"/>
              </a:rPr>
              <a:t>Monitoring of Schmallenberg virus, bluetongue virus and epizootic </a:t>
            </a:r>
            <a:r>
              <a:rPr lang="en-US" sz="2400" dirty="0" err="1">
                <a:hlinkClick r:id="rId5"/>
              </a:rPr>
              <a:t>haemorrhagic</a:t>
            </a:r>
            <a:r>
              <a:rPr lang="en-US" sz="2400" dirty="0">
                <a:hlinkClick r:id="rId5"/>
              </a:rPr>
              <a:t> disease virus in biting midges in Germany 2019–2023 | Parasites &amp; Vectors | Full Text</a:t>
            </a:r>
            <a:endParaRPr lang="en-US" sz="2400" i="0" dirty="0">
              <a:solidFill>
                <a:srgbClr val="212121"/>
              </a:solidFill>
              <a:effectLst/>
              <a:hlinkClick r:id="rId6"/>
            </a:endParaRPr>
          </a:p>
          <a:p>
            <a:r>
              <a:rPr lang="en-US" sz="2400" i="0" dirty="0">
                <a:solidFill>
                  <a:srgbClr val="212121"/>
                </a:solidFill>
                <a:effectLst/>
                <a:hlinkClick r:id="rId6"/>
              </a:rPr>
              <a:t>Assessing Schmallenberg Virus Disease in Sardinia (Italy) After the First Epidemic Episode in 2012</a:t>
            </a:r>
            <a:endParaRPr lang="en-US" sz="2400" i="0" dirty="0">
              <a:solidFill>
                <a:srgbClr val="212121"/>
              </a:solidFill>
              <a:effectLst/>
            </a:endParaRPr>
          </a:p>
          <a:p>
            <a:r>
              <a:rPr lang="en-US" sz="2400" dirty="0">
                <a:hlinkClick r:id="rId7"/>
              </a:rPr>
              <a:t>Worldwide Trend Observation and Analysis of Sheep Pox and Goat Pox Disease: A Descriptive 18-Year Study</a:t>
            </a:r>
            <a:endParaRPr lang="en-US" sz="2400" dirty="0"/>
          </a:p>
          <a:p>
            <a:r>
              <a:rPr lang="en-US" sz="2400" dirty="0">
                <a:hlinkClick r:id="rId8"/>
              </a:rPr>
              <a:t>Investigation of the global transportation of Culicoides biting midges, vectors of livestock and equid arboviruses, from flower-packing plants in Kenya</a:t>
            </a:r>
            <a:endParaRPr lang="en-US" sz="2400" dirty="0">
              <a:hlinkClick r:id="rId9"/>
            </a:endParaRPr>
          </a:p>
        </p:txBody>
      </p:sp>
      <p:sp>
        <p:nvSpPr>
          <p:cNvPr id="5" name="Slide Number Placeholder 4">
            <a:extLst>
              <a:ext uri="{FF2B5EF4-FFF2-40B4-BE49-F238E27FC236}">
                <a16:creationId xmlns:a16="http://schemas.microsoft.com/office/drawing/2014/main" id="{6186A9FD-F375-4202-71F3-C7E0EC073C56}"/>
              </a:ext>
            </a:extLst>
          </p:cNvPr>
          <p:cNvSpPr>
            <a:spLocks noGrp="1"/>
          </p:cNvSpPr>
          <p:nvPr>
            <p:ph type="sldNum" sz="quarter" idx="10"/>
          </p:nvPr>
        </p:nvSpPr>
        <p:spPr/>
        <p:txBody>
          <a:bodyPr/>
          <a:lstStyle/>
          <a:p>
            <a:pPr>
              <a:defRPr/>
            </a:pPr>
            <a:fld id="{222C2B47-41F2-42A5-AA41-34CCD9669551}" type="slidenum">
              <a:rPr lang="en-US" smtClean="0"/>
              <a:pPr>
                <a:defRPr/>
              </a:pPr>
              <a:t>16</a:t>
            </a:fld>
            <a:endParaRPr lang="en-US"/>
          </a:p>
        </p:txBody>
      </p:sp>
    </p:spTree>
    <p:extLst>
      <p:ext uri="{BB962C8B-B14F-4D97-AF65-F5344CB8AC3E}">
        <p14:creationId xmlns:p14="http://schemas.microsoft.com/office/powerpoint/2010/main" val="2163489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F9A8-D02B-357F-9B5D-6BB39C18A595}"/>
              </a:ext>
            </a:extLst>
          </p:cNvPr>
          <p:cNvSpPr>
            <a:spLocks noGrp="1"/>
          </p:cNvSpPr>
          <p:nvPr>
            <p:ph type="title"/>
          </p:nvPr>
        </p:nvSpPr>
        <p:spPr>
          <a:xfrm>
            <a:off x="91965" y="-5050"/>
            <a:ext cx="10515600" cy="662781"/>
          </a:xfrm>
        </p:spPr>
        <p:txBody>
          <a:bodyPr/>
          <a:lstStyle/>
          <a:p>
            <a:r>
              <a:rPr lang="en-CA" dirty="0"/>
              <a:t>Scientific Findings</a:t>
            </a:r>
          </a:p>
        </p:txBody>
      </p:sp>
      <p:sp>
        <p:nvSpPr>
          <p:cNvPr id="3" name="Content Placeholder 2">
            <a:extLst>
              <a:ext uri="{FF2B5EF4-FFF2-40B4-BE49-F238E27FC236}">
                <a16:creationId xmlns:a16="http://schemas.microsoft.com/office/drawing/2014/main" id="{37BDDF0C-F23B-2E19-C421-1C377E5BC4EC}"/>
              </a:ext>
            </a:extLst>
          </p:cNvPr>
          <p:cNvSpPr>
            <a:spLocks noGrp="1"/>
          </p:cNvSpPr>
          <p:nvPr>
            <p:ph sz="half" idx="1"/>
          </p:nvPr>
        </p:nvSpPr>
        <p:spPr>
          <a:xfrm>
            <a:off x="239111" y="326341"/>
            <a:ext cx="11860924" cy="5182367"/>
          </a:xfrm>
        </p:spPr>
        <p:txBody>
          <a:bodyPr/>
          <a:lstStyle/>
          <a:p>
            <a:pPr marL="0" indent="0">
              <a:buNone/>
            </a:pPr>
            <a:endParaRPr lang="en-US" sz="2200" b="0" i="0" dirty="0">
              <a:solidFill>
                <a:srgbClr val="FF0000"/>
              </a:solidFill>
              <a:effectLst/>
              <a:latin typeface="ElsevierGulliver"/>
            </a:endParaRPr>
          </a:p>
          <a:p>
            <a:r>
              <a:rPr lang="en-US" sz="2200" dirty="0">
                <a:hlinkClick r:id="rId3"/>
              </a:rPr>
              <a:t>Unraveling the relationships between midge abundance and incidence, microbial communities, and soil and water properties in a protected natural tallgrass prairie</a:t>
            </a:r>
            <a:endParaRPr lang="en-US" sz="2200" dirty="0"/>
          </a:p>
          <a:p>
            <a:r>
              <a:rPr lang="en-US" sz="2200" dirty="0">
                <a:hlinkClick r:id="rId4"/>
              </a:rPr>
              <a:t>Crimean-Congo </a:t>
            </a:r>
            <a:r>
              <a:rPr lang="en-US" sz="2200" dirty="0" err="1">
                <a:hlinkClick r:id="rId4"/>
              </a:rPr>
              <a:t>Haemorrhagic</a:t>
            </a:r>
            <a:r>
              <a:rPr lang="en-US" sz="2200" dirty="0">
                <a:hlinkClick r:id="rId4"/>
              </a:rPr>
              <a:t> Fever Virus in Eastern Portugal; Evidence from Cattle and Red Deer</a:t>
            </a:r>
            <a:endParaRPr lang="en-US" sz="2200" dirty="0"/>
          </a:p>
          <a:p>
            <a:r>
              <a:rPr lang="en-US" sz="2200" dirty="0">
                <a:hlinkClick r:id="rId5"/>
              </a:rPr>
              <a:t>Impact of BTV-3 Circulation in Belgium in 2024 and Current Knowledge Gaps Hindering an Evidence-Based Control Program</a:t>
            </a:r>
            <a:endParaRPr lang="en-US" sz="2200" dirty="0"/>
          </a:p>
          <a:p>
            <a:r>
              <a:rPr lang="en-US" sz="2200" dirty="0">
                <a:hlinkClick r:id="rId6"/>
              </a:rPr>
              <a:t>First report of Crimean-Congo hemorrhagic fever virus exposure in human and livestock populations, Center Region, Cameroon</a:t>
            </a:r>
            <a:endParaRPr lang="en-US" sz="2200" dirty="0"/>
          </a:p>
          <a:p>
            <a:r>
              <a:rPr lang="en-US" sz="2200" dirty="0">
                <a:hlinkClick r:id="rId7"/>
              </a:rPr>
              <a:t>Detection of Novel </a:t>
            </a:r>
            <a:r>
              <a:rPr lang="en-US" sz="2200" dirty="0" err="1">
                <a:hlinkClick r:id="rId7"/>
              </a:rPr>
              <a:t>Orthobunyavirus</a:t>
            </a:r>
            <a:r>
              <a:rPr lang="en-US" sz="2200" dirty="0">
                <a:hlinkClick r:id="rId7"/>
              </a:rPr>
              <a:t> </a:t>
            </a:r>
            <a:r>
              <a:rPr lang="en-US" sz="2200" dirty="0" err="1">
                <a:hlinkClick r:id="rId7"/>
              </a:rPr>
              <a:t>Reassortants</a:t>
            </a:r>
            <a:r>
              <a:rPr lang="en-US" sz="2200" dirty="0">
                <a:hlinkClick r:id="rId7"/>
              </a:rPr>
              <a:t> in Fatal Neurologic Case in Horse and Culicoides Biting Midges, South Africa</a:t>
            </a:r>
            <a:endParaRPr lang="en-US" sz="2200" dirty="0"/>
          </a:p>
          <a:p>
            <a:r>
              <a:rPr lang="en-US" sz="2200" dirty="0">
                <a:hlinkClick r:id="rId8"/>
              </a:rPr>
              <a:t>Detection and Characterization of </a:t>
            </a:r>
            <a:r>
              <a:rPr lang="en-US" sz="2200" dirty="0" err="1">
                <a:hlinkClick r:id="rId8"/>
              </a:rPr>
              <a:t>Paslahepevirus</a:t>
            </a:r>
            <a:r>
              <a:rPr lang="en-US" sz="2200" dirty="0">
                <a:hlinkClick r:id="rId8"/>
              </a:rPr>
              <a:t> </a:t>
            </a:r>
            <a:r>
              <a:rPr lang="en-US" sz="2200" dirty="0" err="1">
                <a:hlinkClick r:id="rId8"/>
              </a:rPr>
              <a:t>balayani</a:t>
            </a:r>
            <a:r>
              <a:rPr lang="en-US" sz="2200" dirty="0">
                <a:hlinkClick r:id="rId8"/>
              </a:rPr>
              <a:t> (Hepatitis E Virus) in Dairy Products from Hebei Province, China</a:t>
            </a:r>
            <a:endParaRPr lang="en-US" sz="2200" dirty="0"/>
          </a:p>
          <a:p>
            <a:r>
              <a:rPr lang="en-US" sz="2200" dirty="0">
                <a:hlinkClick r:id="rId9"/>
              </a:rPr>
              <a:t>Bluetongue’s New Frontier—Are Dogs at Risk?</a:t>
            </a:r>
            <a:endParaRPr lang="en-US" sz="2200" dirty="0"/>
          </a:p>
          <a:p>
            <a:r>
              <a:rPr lang="en-US" sz="2200" dirty="0">
                <a:hlinkClick r:id="rId10"/>
              </a:rPr>
              <a:t>Progress of Foot-and-Mouth Disease Eradication in the Americas Since 1951</a:t>
            </a:r>
            <a:endParaRPr lang="en-US" sz="2200" dirty="0"/>
          </a:p>
          <a:p>
            <a:r>
              <a:rPr lang="en-US" sz="2200" dirty="0">
                <a:hlinkClick r:id="rId11"/>
              </a:rPr>
              <a:t>Epidemiology and economics of foot-and-mouth disease: current understanding and knowledge gaps</a:t>
            </a:r>
            <a:endParaRPr lang="en-US" sz="2200" dirty="0"/>
          </a:p>
          <a:p>
            <a:endParaRPr lang="en-US" sz="2200" dirty="0"/>
          </a:p>
        </p:txBody>
      </p:sp>
      <p:sp>
        <p:nvSpPr>
          <p:cNvPr id="5" name="Slide Number Placeholder 4">
            <a:extLst>
              <a:ext uri="{FF2B5EF4-FFF2-40B4-BE49-F238E27FC236}">
                <a16:creationId xmlns:a16="http://schemas.microsoft.com/office/drawing/2014/main" id="{6186A9FD-F375-4202-71F3-C7E0EC073C56}"/>
              </a:ext>
            </a:extLst>
          </p:cNvPr>
          <p:cNvSpPr>
            <a:spLocks noGrp="1"/>
          </p:cNvSpPr>
          <p:nvPr>
            <p:ph type="sldNum" sz="quarter" idx="10"/>
          </p:nvPr>
        </p:nvSpPr>
        <p:spPr/>
        <p:txBody>
          <a:bodyPr/>
          <a:lstStyle/>
          <a:p>
            <a:pPr>
              <a:defRPr/>
            </a:pPr>
            <a:fld id="{222C2B47-41F2-42A5-AA41-34CCD9669551}" type="slidenum">
              <a:rPr lang="en-US" smtClean="0"/>
              <a:pPr>
                <a:defRPr/>
              </a:pPr>
              <a:t>17</a:t>
            </a:fld>
            <a:endParaRPr lang="en-US"/>
          </a:p>
        </p:txBody>
      </p:sp>
    </p:spTree>
    <p:extLst>
      <p:ext uri="{BB962C8B-B14F-4D97-AF65-F5344CB8AC3E}">
        <p14:creationId xmlns:p14="http://schemas.microsoft.com/office/powerpoint/2010/main" val="261761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CA081E-B829-E7BA-9104-85EC51FE73A0}"/>
              </a:ext>
            </a:extLst>
          </p:cNvPr>
          <p:cNvSpPr>
            <a:spLocks noGrp="1"/>
          </p:cNvSpPr>
          <p:nvPr>
            <p:ph type="title"/>
          </p:nvPr>
        </p:nvSpPr>
        <p:spPr>
          <a:xfrm>
            <a:off x="216353" y="155346"/>
            <a:ext cx="10515600" cy="1042986"/>
          </a:xfrm>
        </p:spPr>
        <p:txBody>
          <a:bodyPr/>
          <a:lstStyle/>
          <a:p>
            <a:pPr>
              <a:defRPr/>
            </a:pPr>
            <a:r>
              <a:rPr lang="en-US" sz="3200" dirty="0"/>
              <a:t>Bluetongue virus (BTV-3) in Europe</a:t>
            </a:r>
            <a:endParaRPr lang="en-CA" sz="3200" dirty="0"/>
          </a:p>
        </p:txBody>
      </p:sp>
      <p:sp>
        <p:nvSpPr>
          <p:cNvPr id="18435" name="Content Placeholder 9">
            <a:extLst>
              <a:ext uri="{FF2B5EF4-FFF2-40B4-BE49-F238E27FC236}">
                <a16:creationId xmlns:a16="http://schemas.microsoft.com/office/drawing/2014/main" id="{AF04A97E-368E-6495-EAEA-6C55A9AAC1D3}"/>
              </a:ext>
            </a:extLst>
          </p:cNvPr>
          <p:cNvSpPr>
            <a:spLocks noGrp="1"/>
          </p:cNvSpPr>
          <p:nvPr>
            <p:ph sz="half" idx="1"/>
          </p:nvPr>
        </p:nvSpPr>
        <p:spPr>
          <a:xfrm>
            <a:off x="216353" y="1083841"/>
            <a:ext cx="4946197" cy="3324225"/>
          </a:xfrm>
        </p:spPr>
        <p:txBody>
          <a:bodyPr/>
          <a:lstStyle/>
          <a:p>
            <a:pPr>
              <a:defRPr/>
            </a:pPr>
            <a:r>
              <a:rPr lang="en-CA" altLang="en-US" dirty="0"/>
              <a:t>First reported Sept 5, 2023 in the Netherlands</a:t>
            </a:r>
          </a:p>
          <a:p>
            <a:pPr>
              <a:defRPr/>
            </a:pPr>
            <a:r>
              <a:rPr lang="en-CA" altLang="en-US" dirty="0"/>
              <a:t>Source of infection has never been identified</a:t>
            </a:r>
          </a:p>
          <a:p>
            <a:pPr>
              <a:defRPr/>
            </a:pPr>
            <a:r>
              <a:rPr lang="en-CA" altLang="en-US" dirty="0"/>
              <a:t>Cases have declined (ongoing UK and Norway)</a:t>
            </a:r>
          </a:p>
          <a:p>
            <a:pPr>
              <a:defRPr/>
            </a:pPr>
            <a:r>
              <a:rPr lang="en-CA" altLang="en-US" dirty="0"/>
              <a:t>Vector season has started</a:t>
            </a:r>
          </a:p>
          <a:p>
            <a:pPr>
              <a:defRPr/>
            </a:pPr>
            <a:r>
              <a:rPr lang="en-CA" altLang="en-US" dirty="0"/>
              <a:t>Summer and Fall will be important to watch, but few immediate notifications are expected</a:t>
            </a:r>
          </a:p>
        </p:txBody>
      </p:sp>
      <p:sp>
        <p:nvSpPr>
          <p:cNvPr id="8" name="TextBox 7">
            <a:extLst>
              <a:ext uri="{FF2B5EF4-FFF2-40B4-BE49-F238E27FC236}">
                <a16:creationId xmlns:a16="http://schemas.microsoft.com/office/drawing/2014/main" id="{4ED53C19-761D-A8B4-BEE3-4CEF15B0470C}"/>
              </a:ext>
            </a:extLst>
          </p:cNvPr>
          <p:cNvSpPr txBox="1"/>
          <p:nvPr/>
        </p:nvSpPr>
        <p:spPr>
          <a:xfrm>
            <a:off x="5162550" y="5457825"/>
            <a:ext cx="6310422" cy="369332"/>
          </a:xfrm>
          <a:prstGeom prst="rect">
            <a:avLst/>
          </a:prstGeom>
          <a:noFill/>
        </p:spPr>
        <p:txBody>
          <a:bodyPr wrap="square">
            <a:spAutoFit/>
          </a:bodyPr>
          <a:lstStyle/>
          <a:p>
            <a:r>
              <a:rPr lang="en-US" dirty="0">
                <a:hlinkClick r:id="rId3"/>
              </a:rPr>
              <a:t>Empres-Plus</a:t>
            </a:r>
            <a:endParaRPr lang="en-CA" dirty="0"/>
          </a:p>
        </p:txBody>
      </p:sp>
      <p:pic>
        <p:nvPicPr>
          <p:cNvPr id="5" name="Picture 4">
            <a:extLst>
              <a:ext uri="{FF2B5EF4-FFF2-40B4-BE49-F238E27FC236}">
                <a16:creationId xmlns:a16="http://schemas.microsoft.com/office/drawing/2014/main" id="{F649BB3A-5BD0-43F6-CFCF-62BA498D8DA1}"/>
              </a:ext>
            </a:extLst>
          </p:cNvPr>
          <p:cNvPicPr>
            <a:picLocks noChangeAspect="1"/>
          </p:cNvPicPr>
          <p:nvPr/>
        </p:nvPicPr>
        <p:blipFill>
          <a:blip r:embed="rId4"/>
          <a:stretch>
            <a:fillRect/>
          </a:stretch>
        </p:blipFill>
        <p:spPr>
          <a:xfrm>
            <a:off x="5162550" y="1400175"/>
            <a:ext cx="6689460" cy="3866583"/>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D789AAB0-2AE7-AE52-3AA1-58EDE9EC79F1}"/>
              </a:ext>
            </a:extLst>
          </p:cNvPr>
          <p:cNvSpPr txBox="1"/>
          <p:nvPr/>
        </p:nvSpPr>
        <p:spPr>
          <a:xfrm>
            <a:off x="1796903" y="6056323"/>
            <a:ext cx="6124352" cy="646331"/>
          </a:xfrm>
          <a:prstGeom prst="rect">
            <a:avLst/>
          </a:prstGeom>
          <a:noFill/>
        </p:spPr>
        <p:txBody>
          <a:bodyPr wrap="square">
            <a:spAutoFit/>
          </a:bodyPr>
          <a:lstStyle/>
          <a:p>
            <a:r>
              <a:rPr lang="en-US" dirty="0">
                <a:hlinkClick r:id="rId5"/>
              </a:rPr>
              <a:t>Bluetongue restrictions to change in April as new cases emerge - Farmers Weekly</a:t>
            </a:r>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8CDCEB-B835-ACD1-43BF-59053273E3F8}"/>
              </a:ext>
            </a:extLst>
          </p:cNvPr>
          <p:cNvSpPr>
            <a:spLocks noGrp="1"/>
          </p:cNvSpPr>
          <p:nvPr>
            <p:ph type="title"/>
          </p:nvPr>
        </p:nvSpPr>
        <p:spPr>
          <a:xfrm>
            <a:off x="838200" y="-145774"/>
            <a:ext cx="10515600" cy="1018004"/>
          </a:xfrm>
        </p:spPr>
        <p:txBody>
          <a:bodyPr/>
          <a:lstStyle/>
          <a:p>
            <a:r>
              <a:rPr lang="en-CA" dirty="0"/>
              <a:t>Change in Management Approach</a:t>
            </a:r>
          </a:p>
        </p:txBody>
      </p:sp>
      <p:pic>
        <p:nvPicPr>
          <p:cNvPr id="7" name="Content Placeholder 6">
            <a:extLst>
              <a:ext uri="{FF2B5EF4-FFF2-40B4-BE49-F238E27FC236}">
                <a16:creationId xmlns:a16="http://schemas.microsoft.com/office/drawing/2014/main" id="{658CA91F-FC44-449F-0756-6419BF23A0A8}"/>
              </a:ext>
            </a:extLst>
          </p:cNvPr>
          <p:cNvPicPr>
            <a:picLocks noGrp="1" noChangeAspect="1"/>
          </p:cNvPicPr>
          <p:nvPr>
            <p:ph sz="half" idx="1"/>
          </p:nvPr>
        </p:nvPicPr>
        <p:blipFill>
          <a:blip r:embed="rId3"/>
          <a:stretch>
            <a:fillRect/>
          </a:stretch>
        </p:blipFill>
        <p:spPr>
          <a:xfrm>
            <a:off x="1085729" y="2016817"/>
            <a:ext cx="4686541" cy="3968954"/>
          </a:xfrm>
          <a:prstGeom prst="rect">
            <a:avLst/>
          </a:prstGeom>
          <a:ln>
            <a:noFill/>
          </a:ln>
          <a:effectLst>
            <a:outerShdw blurRad="292100" dist="139700" dir="2700000" algn="tl" rotWithShape="0">
              <a:srgbClr val="333333">
                <a:alpha val="65000"/>
              </a:srgbClr>
            </a:outerShdw>
          </a:effectLst>
        </p:spPr>
      </p:pic>
      <p:pic>
        <p:nvPicPr>
          <p:cNvPr id="13" name="Content Placeholder 12">
            <a:extLst>
              <a:ext uri="{FF2B5EF4-FFF2-40B4-BE49-F238E27FC236}">
                <a16:creationId xmlns:a16="http://schemas.microsoft.com/office/drawing/2014/main" id="{F21817C4-A819-33C4-3258-AB9B157CE05E}"/>
              </a:ext>
            </a:extLst>
          </p:cNvPr>
          <p:cNvPicPr>
            <a:picLocks noGrp="1" noChangeAspect="1"/>
          </p:cNvPicPr>
          <p:nvPr>
            <p:ph sz="half" idx="2"/>
          </p:nvPr>
        </p:nvPicPr>
        <p:blipFill>
          <a:blip r:embed="rId4"/>
          <a:stretch>
            <a:fillRect/>
          </a:stretch>
        </p:blipFill>
        <p:spPr>
          <a:xfrm>
            <a:off x="7051003" y="2012391"/>
            <a:ext cx="3427811" cy="3973379"/>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374BEB27-2895-22F7-5AF2-2F96B2459D31}"/>
              </a:ext>
            </a:extLst>
          </p:cNvPr>
          <p:cNvSpPr>
            <a:spLocks noGrp="1"/>
          </p:cNvSpPr>
          <p:nvPr>
            <p:ph type="sldNum" sz="quarter" idx="10"/>
          </p:nvPr>
        </p:nvSpPr>
        <p:spPr/>
        <p:txBody>
          <a:bodyPr/>
          <a:lstStyle/>
          <a:p>
            <a:pPr>
              <a:defRPr/>
            </a:pPr>
            <a:fld id="{222C2B47-41F2-42A5-AA41-34CCD9669551}" type="slidenum">
              <a:rPr lang="en-US" smtClean="0"/>
              <a:pPr>
                <a:defRPr/>
              </a:pPr>
              <a:t>3</a:t>
            </a:fld>
            <a:endParaRPr lang="en-US"/>
          </a:p>
        </p:txBody>
      </p:sp>
      <p:sp>
        <p:nvSpPr>
          <p:cNvPr id="9" name="Text Placeholder 8">
            <a:extLst>
              <a:ext uri="{FF2B5EF4-FFF2-40B4-BE49-F238E27FC236}">
                <a16:creationId xmlns:a16="http://schemas.microsoft.com/office/drawing/2014/main" id="{D59C386E-C0A6-98F7-C1F5-C2385C8827E1}"/>
              </a:ext>
            </a:extLst>
          </p:cNvPr>
          <p:cNvSpPr>
            <a:spLocks noGrp="1"/>
          </p:cNvSpPr>
          <p:nvPr>
            <p:ph type="body" idx="4294967295"/>
          </p:nvPr>
        </p:nvSpPr>
        <p:spPr>
          <a:xfrm>
            <a:off x="1085728" y="1185863"/>
            <a:ext cx="4072059" cy="823912"/>
          </a:xfrm>
        </p:spPr>
        <p:txBody>
          <a:bodyPr/>
          <a:lstStyle/>
          <a:p>
            <a:r>
              <a:rPr lang="en-CA" dirty="0">
                <a:hlinkClick r:id="rId5"/>
              </a:rPr>
              <a:t>UK Restricted Zone</a:t>
            </a:r>
            <a:endParaRPr lang="en-CA" dirty="0"/>
          </a:p>
        </p:txBody>
      </p:sp>
      <p:sp>
        <p:nvSpPr>
          <p:cNvPr id="10" name="Text Placeholder 9">
            <a:extLst>
              <a:ext uri="{FF2B5EF4-FFF2-40B4-BE49-F238E27FC236}">
                <a16:creationId xmlns:a16="http://schemas.microsoft.com/office/drawing/2014/main" id="{1C8172B4-C12C-6C58-67FD-07CB34CF6AD6}"/>
              </a:ext>
            </a:extLst>
          </p:cNvPr>
          <p:cNvSpPr>
            <a:spLocks noGrp="1"/>
          </p:cNvSpPr>
          <p:nvPr>
            <p:ph type="body" sz="quarter" idx="4294967295"/>
          </p:nvPr>
        </p:nvSpPr>
        <p:spPr>
          <a:xfrm>
            <a:off x="6888118" y="1185863"/>
            <a:ext cx="5183187" cy="823912"/>
          </a:xfrm>
        </p:spPr>
        <p:txBody>
          <a:bodyPr/>
          <a:lstStyle/>
          <a:p>
            <a:r>
              <a:rPr lang="en-CA" dirty="0"/>
              <a:t>Netherlands, </a:t>
            </a:r>
            <a:r>
              <a:rPr lang="en-CA" dirty="0">
                <a:hlinkClick r:id="rId6"/>
              </a:rPr>
              <a:t>Monitoring and Surveillance</a:t>
            </a:r>
            <a:endParaRPr lang="en-CA" dirty="0"/>
          </a:p>
        </p:txBody>
      </p:sp>
      <p:sp>
        <p:nvSpPr>
          <p:cNvPr id="16" name="TextBox 15">
            <a:extLst>
              <a:ext uri="{FF2B5EF4-FFF2-40B4-BE49-F238E27FC236}">
                <a16:creationId xmlns:a16="http://schemas.microsoft.com/office/drawing/2014/main" id="{123073BB-3236-48C1-9372-69DE8B095E73}"/>
              </a:ext>
            </a:extLst>
          </p:cNvPr>
          <p:cNvSpPr txBox="1"/>
          <p:nvPr/>
        </p:nvSpPr>
        <p:spPr>
          <a:xfrm>
            <a:off x="956933" y="6169579"/>
            <a:ext cx="4815337" cy="369332"/>
          </a:xfrm>
          <a:prstGeom prst="rect">
            <a:avLst/>
          </a:prstGeom>
          <a:noFill/>
        </p:spPr>
        <p:txBody>
          <a:bodyPr wrap="square">
            <a:spAutoFit/>
          </a:bodyPr>
          <a:lstStyle/>
          <a:p>
            <a:r>
              <a:rPr lang="en-CA" dirty="0">
                <a:hlinkClick r:id="rId7"/>
              </a:rPr>
              <a:t>https://www.gov.uk/guidance/bluetongue</a:t>
            </a:r>
            <a:r>
              <a:rPr lang="en-CA" dirty="0"/>
              <a:t> </a:t>
            </a:r>
          </a:p>
        </p:txBody>
      </p:sp>
    </p:spTree>
    <p:extLst>
      <p:ext uri="{BB962C8B-B14F-4D97-AF65-F5344CB8AC3E}">
        <p14:creationId xmlns:p14="http://schemas.microsoft.com/office/powerpoint/2010/main" val="82932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A4AD336E-F400-D3AB-64AC-C553CF7C309E}"/>
              </a:ext>
            </a:extLst>
          </p:cNvPr>
          <p:cNvPicPr>
            <a:picLocks noChangeAspect="1"/>
          </p:cNvPicPr>
          <p:nvPr/>
        </p:nvPicPr>
        <p:blipFill>
          <a:blip r:embed="rId4"/>
          <a:stretch>
            <a:fillRect/>
          </a:stretch>
        </p:blipFill>
        <p:spPr>
          <a:xfrm>
            <a:off x="346871" y="2031032"/>
            <a:ext cx="5749129" cy="3995790"/>
          </a:xfrm>
          <a:prstGeom prst="rect">
            <a:avLst/>
          </a:prstGeom>
        </p:spPr>
      </p:pic>
      <p:sp>
        <p:nvSpPr>
          <p:cNvPr id="17" name="Title 16">
            <a:extLst>
              <a:ext uri="{FF2B5EF4-FFF2-40B4-BE49-F238E27FC236}">
                <a16:creationId xmlns:a16="http://schemas.microsoft.com/office/drawing/2014/main" id="{B5C2AA57-51D2-DCC8-2037-73F0E0E1BF44}"/>
              </a:ext>
            </a:extLst>
          </p:cNvPr>
          <p:cNvSpPr>
            <a:spLocks noGrp="1"/>
          </p:cNvSpPr>
          <p:nvPr>
            <p:ph type="title"/>
          </p:nvPr>
        </p:nvSpPr>
        <p:spPr>
          <a:xfrm>
            <a:off x="838200" y="599767"/>
            <a:ext cx="10515600" cy="868491"/>
          </a:xfrm>
        </p:spPr>
        <p:txBody>
          <a:bodyPr/>
          <a:lstStyle/>
          <a:p>
            <a:r>
              <a:rPr lang="en-CA" dirty="0">
                <a:hlinkClick r:id="rId5"/>
              </a:rPr>
              <a:t>Bluetongue Movement Controls in EU</a:t>
            </a:r>
            <a:endParaRPr lang="en-CA" dirty="0"/>
          </a:p>
        </p:txBody>
      </p:sp>
      <p:sp>
        <p:nvSpPr>
          <p:cNvPr id="7" name="Slide Number Placeholder 6">
            <a:extLst>
              <a:ext uri="{FF2B5EF4-FFF2-40B4-BE49-F238E27FC236}">
                <a16:creationId xmlns:a16="http://schemas.microsoft.com/office/drawing/2014/main" id="{94D66CD3-5CCB-2FA4-808B-AFB3242EB04F}"/>
              </a:ext>
            </a:extLst>
          </p:cNvPr>
          <p:cNvSpPr>
            <a:spLocks noGrp="1"/>
          </p:cNvSpPr>
          <p:nvPr>
            <p:ph type="sldNum" sz="quarter" idx="14"/>
          </p:nvPr>
        </p:nvSpPr>
        <p:spPr/>
        <p:txBody>
          <a:bodyPr/>
          <a:lstStyle/>
          <a:p>
            <a:pPr>
              <a:defRPr/>
            </a:pPr>
            <a:fld id="{B48FB889-B1E1-40D0-9118-58010DD0FC49}" type="slidenum">
              <a:rPr lang="en-US" smtClean="0"/>
              <a:pPr>
                <a:defRPr/>
              </a:pPr>
              <a:t>4</a:t>
            </a:fld>
            <a:endParaRPr lang="en-US"/>
          </a:p>
        </p:txBody>
      </p:sp>
      <p:pic>
        <p:nvPicPr>
          <p:cNvPr id="20" name="Picture 19">
            <a:extLst>
              <a:ext uri="{FF2B5EF4-FFF2-40B4-BE49-F238E27FC236}">
                <a16:creationId xmlns:a16="http://schemas.microsoft.com/office/drawing/2014/main" id="{E81DFA52-A5F0-466F-FEB8-03BDD099A908}"/>
              </a:ext>
            </a:extLst>
          </p:cNvPr>
          <p:cNvPicPr>
            <a:picLocks noChangeAspect="1"/>
          </p:cNvPicPr>
          <p:nvPr/>
        </p:nvPicPr>
        <p:blipFill>
          <a:blip r:embed="rId6"/>
          <a:stretch>
            <a:fillRect/>
          </a:stretch>
        </p:blipFill>
        <p:spPr>
          <a:xfrm>
            <a:off x="6286543" y="1694065"/>
            <a:ext cx="5749129" cy="2310715"/>
          </a:xfrm>
          <a:prstGeom prst="rect">
            <a:avLst/>
          </a:prstGeom>
        </p:spPr>
      </p:pic>
      <p:sp>
        <p:nvSpPr>
          <p:cNvPr id="4" name="TextBox 3">
            <a:extLst>
              <a:ext uri="{FF2B5EF4-FFF2-40B4-BE49-F238E27FC236}">
                <a16:creationId xmlns:a16="http://schemas.microsoft.com/office/drawing/2014/main" id="{4E847E2B-723C-4E1F-ECC3-FB97B5661C68}"/>
              </a:ext>
            </a:extLst>
          </p:cNvPr>
          <p:cNvSpPr txBox="1"/>
          <p:nvPr/>
        </p:nvSpPr>
        <p:spPr>
          <a:xfrm>
            <a:off x="6286543" y="4230588"/>
            <a:ext cx="5905457" cy="2308324"/>
          </a:xfrm>
          <a:prstGeom prst="rect">
            <a:avLst/>
          </a:prstGeom>
          <a:noFill/>
        </p:spPr>
        <p:txBody>
          <a:bodyPr wrap="square" rtlCol="0">
            <a:spAutoFit/>
          </a:bodyPr>
          <a:lstStyle/>
          <a:p>
            <a:r>
              <a:rPr lang="en-CA" b="1" dirty="0"/>
              <a:t>Specific conditions outlined by each country:</a:t>
            </a:r>
          </a:p>
          <a:p>
            <a:r>
              <a:rPr lang="en-CA" dirty="0"/>
              <a:t>e.g. </a:t>
            </a:r>
            <a:r>
              <a:rPr lang="en-US" dirty="0"/>
              <a:t>The animals must have been </a:t>
            </a:r>
            <a:r>
              <a:rPr lang="en-US" b="1" dirty="0"/>
              <a:t>protected against vectors </a:t>
            </a:r>
            <a:r>
              <a:rPr lang="en-US" dirty="0"/>
              <a:t>(Culicoides) </a:t>
            </a:r>
            <a:r>
              <a:rPr lang="en-US" b="1" dirty="0"/>
              <a:t>by insecticides or repellents </a:t>
            </a:r>
            <a:r>
              <a:rPr lang="en-US" dirty="0"/>
              <a:t>for at least </a:t>
            </a:r>
            <a:r>
              <a:rPr lang="en-US" b="1" dirty="0"/>
              <a:t>14 days </a:t>
            </a:r>
            <a:r>
              <a:rPr lang="en-US" dirty="0"/>
              <a:t>preceding the date of movement and must have been subjected to a </a:t>
            </a:r>
            <a:r>
              <a:rPr lang="en-US" b="1" dirty="0"/>
              <a:t>PCR test </a:t>
            </a:r>
            <a:r>
              <a:rPr lang="en-US" dirty="0"/>
              <a:t>for all blue tongue serotypes (1-24) reported in the Member State or zone of origin during the </a:t>
            </a:r>
            <a:r>
              <a:rPr lang="en-US" b="1" dirty="0"/>
              <a:t>previous 2 years </a:t>
            </a:r>
            <a:r>
              <a:rPr lang="en-US" dirty="0"/>
              <a:t>with </a:t>
            </a:r>
            <a:r>
              <a:rPr lang="en-US" b="1" dirty="0"/>
              <a:t>negative results</a:t>
            </a:r>
            <a:r>
              <a:rPr lang="en-US" dirty="0"/>
              <a:t>, taken at least 14 days after the onset of the protection against vectors.</a:t>
            </a:r>
            <a:endParaRPr lang="en-CA" dirty="0"/>
          </a:p>
        </p:txBody>
      </p:sp>
    </p:spTree>
    <p:extLst>
      <p:ext uri="{BB962C8B-B14F-4D97-AF65-F5344CB8AC3E}">
        <p14:creationId xmlns:p14="http://schemas.microsoft.com/office/powerpoint/2010/main" val="412672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90EE-0999-1D74-13EB-3EDEA44E701D}"/>
              </a:ext>
            </a:extLst>
          </p:cNvPr>
          <p:cNvSpPr>
            <a:spLocks noGrp="1"/>
          </p:cNvSpPr>
          <p:nvPr>
            <p:ph type="title"/>
          </p:nvPr>
        </p:nvSpPr>
        <p:spPr>
          <a:xfrm>
            <a:off x="218090" y="136526"/>
            <a:ext cx="10515600" cy="866984"/>
          </a:xfrm>
        </p:spPr>
        <p:txBody>
          <a:bodyPr/>
          <a:lstStyle/>
          <a:p>
            <a:r>
              <a:rPr lang="fr-CA" dirty="0"/>
              <a:t>Peste des petits ruminants - Europe</a:t>
            </a:r>
            <a:endParaRPr lang="en-CA" dirty="0"/>
          </a:p>
        </p:txBody>
      </p:sp>
      <p:sp>
        <p:nvSpPr>
          <p:cNvPr id="3" name="Content Placeholder 2">
            <a:extLst>
              <a:ext uri="{FF2B5EF4-FFF2-40B4-BE49-F238E27FC236}">
                <a16:creationId xmlns:a16="http://schemas.microsoft.com/office/drawing/2014/main" id="{70C1F321-F6BC-AC7F-1A6F-48690D8DE14B}"/>
              </a:ext>
            </a:extLst>
          </p:cNvPr>
          <p:cNvSpPr>
            <a:spLocks noGrp="1"/>
          </p:cNvSpPr>
          <p:nvPr>
            <p:ph sz="half" idx="1"/>
          </p:nvPr>
        </p:nvSpPr>
        <p:spPr>
          <a:xfrm>
            <a:off x="218090" y="1200253"/>
            <a:ext cx="4546415" cy="2032004"/>
          </a:xfrm>
        </p:spPr>
        <p:txBody>
          <a:bodyPr/>
          <a:lstStyle/>
          <a:p>
            <a:pPr marL="0" indent="0">
              <a:buNone/>
            </a:pPr>
            <a:r>
              <a:rPr lang="fr-CA" dirty="0"/>
              <a:t>June – </a:t>
            </a:r>
            <a:r>
              <a:rPr lang="fr-CA" dirty="0" err="1"/>
              <a:t>December</a:t>
            </a:r>
            <a:r>
              <a:rPr lang="fr-CA" dirty="0"/>
              <a:t> 2024</a:t>
            </a:r>
          </a:p>
          <a:p>
            <a:pPr marL="0" indent="0">
              <a:buNone/>
            </a:pPr>
            <a:r>
              <a:rPr lang="fr-CA" dirty="0" err="1"/>
              <a:t>Greece</a:t>
            </a:r>
            <a:r>
              <a:rPr lang="fr-CA" dirty="0"/>
              <a:t> (87), Romania (68), </a:t>
            </a:r>
            <a:r>
              <a:rPr lang="fr-CA" dirty="0" err="1"/>
              <a:t>Bulgaria</a:t>
            </a:r>
            <a:r>
              <a:rPr lang="fr-CA" dirty="0"/>
              <a:t> (1)</a:t>
            </a:r>
          </a:p>
          <a:p>
            <a:r>
              <a:rPr lang="fr-CA" sz="2200" dirty="0"/>
              <a:t>Original source </a:t>
            </a:r>
            <a:r>
              <a:rPr lang="fr-CA" sz="2200" dirty="0" err="1"/>
              <a:t>uncertain</a:t>
            </a:r>
            <a:endParaRPr lang="fr-CA" sz="2200" dirty="0"/>
          </a:p>
          <a:p>
            <a:r>
              <a:rPr lang="fr-CA" sz="2200" dirty="0" err="1"/>
              <a:t>Primary</a:t>
            </a:r>
            <a:r>
              <a:rPr lang="fr-CA" sz="2200" dirty="0"/>
              <a:t> </a:t>
            </a:r>
            <a:r>
              <a:rPr lang="fr-CA" sz="2200" dirty="0" err="1"/>
              <a:t>risk</a:t>
            </a:r>
            <a:r>
              <a:rPr lang="fr-CA" sz="2200" dirty="0"/>
              <a:t> factor </a:t>
            </a:r>
            <a:r>
              <a:rPr lang="fr-CA" sz="2200" dirty="0" err="1"/>
              <a:t>is</a:t>
            </a:r>
            <a:r>
              <a:rPr lang="fr-CA" sz="2200" dirty="0"/>
              <a:t> </a:t>
            </a:r>
            <a:r>
              <a:rPr lang="fr-CA" sz="2200" dirty="0" err="1"/>
              <a:t>movement</a:t>
            </a:r>
            <a:r>
              <a:rPr lang="fr-CA" sz="2200" dirty="0"/>
              <a:t> of live </a:t>
            </a:r>
            <a:r>
              <a:rPr lang="fr-CA" sz="2200" dirty="0" err="1"/>
              <a:t>animals</a:t>
            </a:r>
            <a:endParaRPr lang="en-CA" sz="2200" dirty="0"/>
          </a:p>
        </p:txBody>
      </p:sp>
      <p:sp>
        <p:nvSpPr>
          <p:cNvPr id="5" name="Slide Number Placeholder 4">
            <a:extLst>
              <a:ext uri="{FF2B5EF4-FFF2-40B4-BE49-F238E27FC236}">
                <a16:creationId xmlns:a16="http://schemas.microsoft.com/office/drawing/2014/main" id="{E027F62E-E65C-E759-95D3-C14DF5F793E0}"/>
              </a:ext>
            </a:extLst>
          </p:cNvPr>
          <p:cNvSpPr>
            <a:spLocks noGrp="1"/>
          </p:cNvSpPr>
          <p:nvPr>
            <p:ph type="sldNum" sz="quarter" idx="10"/>
          </p:nvPr>
        </p:nvSpPr>
        <p:spPr/>
        <p:txBody>
          <a:bodyPr/>
          <a:lstStyle/>
          <a:p>
            <a:pPr>
              <a:defRPr/>
            </a:pPr>
            <a:fld id="{222C2B47-41F2-42A5-AA41-34CCD9669551}" type="slidenum">
              <a:rPr lang="en-US" smtClean="0"/>
              <a:pPr>
                <a:defRPr/>
              </a:pPr>
              <a:t>5</a:t>
            </a:fld>
            <a:endParaRPr lang="en-US"/>
          </a:p>
        </p:txBody>
      </p:sp>
      <p:sp>
        <p:nvSpPr>
          <p:cNvPr id="10" name="TextBox 9">
            <a:extLst>
              <a:ext uri="{FF2B5EF4-FFF2-40B4-BE49-F238E27FC236}">
                <a16:creationId xmlns:a16="http://schemas.microsoft.com/office/drawing/2014/main" id="{D04AB7DA-4ACF-DBC1-C94D-0875E78EA76B}"/>
              </a:ext>
            </a:extLst>
          </p:cNvPr>
          <p:cNvSpPr txBox="1"/>
          <p:nvPr/>
        </p:nvSpPr>
        <p:spPr>
          <a:xfrm>
            <a:off x="218090" y="4008845"/>
            <a:ext cx="4299792" cy="2246769"/>
          </a:xfrm>
          <a:prstGeom prst="rect">
            <a:avLst/>
          </a:prstGeom>
          <a:noFill/>
        </p:spPr>
        <p:txBody>
          <a:bodyPr wrap="square" rtlCol="0">
            <a:spAutoFit/>
          </a:bodyPr>
          <a:lstStyle/>
          <a:p>
            <a:pPr marL="0" indent="0">
              <a:buNone/>
            </a:pPr>
            <a:r>
              <a:rPr lang="fr-CA" sz="2800" dirty="0" err="1"/>
              <a:t>January</a:t>
            </a:r>
            <a:r>
              <a:rPr lang="fr-CA" sz="2800" dirty="0"/>
              <a:t> 1 to March 25 2025</a:t>
            </a:r>
          </a:p>
          <a:p>
            <a:pPr marL="0" indent="0">
              <a:buNone/>
            </a:pPr>
            <a:r>
              <a:rPr lang="fr-CA" sz="2800" dirty="0"/>
              <a:t>Hungary (3), Romania (1)</a:t>
            </a:r>
          </a:p>
          <a:p>
            <a:pPr marL="457200" indent="-457200">
              <a:buFont typeface="Arial" panose="020B0604020202020204" pitchFamily="34" charset="0"/>
              <a:buChar char="•"/>
            </a:pPr>
            <a:r>
              <a:rPr lang="fr-CA" sz="2200" dirty="0"/>
              <a:t>Source of jump to Western Hungary </a:t>
            </a:r>
            <a:r>
              <a:rPr lang="fr-CA" sz="2200" dirty="0" err="1"/>
              <a:t>was</a:t>
            </a:r>
            <a:r>
              <a:rPr lang="fr-CA" sz="2200" dirty="0"/>
              <a:t> </a:t>
            </a:r>
            <a:r>
              <a:rPr lang="fr-CA" sz="2200" dirty="0" err="1"/>
              <a:t>legally</a:t>
            </a:r>
            <a:r>
              <a:rPr lang="fr-CA" sz="2200" dirty="0"/>
              <a:t> </a:t>
            </a:r>
            <a:r>
              <a:rPr lang="fr-CA" sz="2200" dirty="0" err="1"/>
              <a:t>imported</a:t>
            </a:r>
            <a:r>
              <a:rPr lang="fr-CA" sz="2200" dirty="0"/>
              <a:t> </a:t>
            </a:r>
            <a:r>
              <a:rPr lang="fr-CA" sz="2200" dirty="0" err="1"/>
              <a:t>sheep</a:t>
            </a:r>
            <a:r>
              <a:rPr lang="fr-CA" sz="2200" dirty="0"/>
              <a:t> </a:t>
            </a:r>
            <a:r>
              <a:rPr lang="fr-CA" sz="2200" dirty="0" err="1"/>
              <a:t>from</a:t>
            </a:r>
            <a:r>
              <a:rPr lang="fr-CA" sz="2200" dirty="0"/>
              <a:t> Romania</a:t>
            </a:r>
          </a:p>
          <a:p>
            <a:endParaRPr lang="en-CA" dirty="0">
              <a:solidFill>
                <a:srgbClr val="FF0000"/>
              </a:solidFill>
            </a:endParaRPr>
          </a:p>
        </p:txBody>
      </p:sp>
      <p:sp>
        <p:nvSpPr>
          <p:cNvPr id="7" name="Content Placeholder 2">
            <a:extLst>
              <a:ext uri="{FF2B5EF4-FFF2-40B4-BE49-F238E27FC236}">
                <a16:creationId xmlns:a16="http://schemas.microsoft.com/office/drawing/2014/main" id="{E5422D44-8416-5FB4-B4F5-5AB74F9D098C}"/>
              </a:ext>
            </a:extLst>
          </p:cNvPr>
          <p:cNvSpPr txBox="1">
            <a:spLocks/>
          </p:cNvSpPr>
          <p:nvPr/>
        </p:nvSpPr>
        <p:spPr bwMode="auto">
          <a:xfrm>
            <a:off x="4966553" y="1003510"/>
            <a:ext cx="4546415" cy="10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dirty="0"/>
              <a:t>March 25 – July 14, 2025</a:t>
            </a:r>
          </a:p>
          <a:p>
            <a:pPr marL="0" indent="0">
              <a:buFont typeface="Arial" panose="020B0604020202020204" pitchFamily="34" charset="0"/>
              <a:buNone/>
            </a:pPr>
            <a:r>
              <a:rPr lang="fr-CA" dirty="0" err="1"/>
              <a:t>Albania</a:t>
            </a:r>
            <a:r>
              <a:rPr lang="fr-CA" dirty="0"/>
              <a:t> (13), Kosovo (1)</a:t>
            </a:r>
          </a:p>
        </p:txBody>
      </p:sp>
      <p:pic>
        <p:nvPicPr>
          <p:cNvPr id="6" name="Picture 5">
            <a:extLst>
              <a:ext uri="{FF2B5EF4-FFF2-40B4-BE49-F238E27FC236}">
                <a16:creationId xmlns:a16="http://schemas.microsoft.com/office/drawing/2014/main" id="{83ECEF43-83A3-8080-6D85-4EAAE1F3EBE7}"/>
              </a:ext>
            </a:extLst>
          </p:cNvPr>
          <p:cNvPicPr>
            <a:picLocks noChangeAspect="1"/>
          </p:cNvPicPr>
          <p:nvPr/>
        </p:nvPicPr>
        <p:blipFill>
          <a:blip r:embed="rId3"/>
          <a:stretch>
            <a:fillRect/>
          </a:stretch>
        </p:blipFill>
        <p:spPr>
          <a:xfrm>
            <a:off x="5005420" y="2062289"/>
            <a:ext cx="7111182" cy="4795711"/>
          </a:xfrm>
          <a:prstGeom prst="rect">
            <a:avLst/>
          </a:prstGeom>
        </p:spPr>
      </p:pic>
      <p:sp>
        <p:nvSpPr>
          <p:cNvPr id="9" name="TextBox 8">
            <a:extLst>
              <a:ext uri="{FF2B5EF4-FFF2-40B4-BE49-F238E27FC236}">
                <a16:creationId xmlns:a16="http://schemas.microsoft.com/office/drawing/2014/main" id="{76B99210-8D44-6718-E260-C8A7EABDA2EE}"/>
              </a:ext>
            </a:extLst>
          </p:cNvPr>
          <p:cNvSpPr txBox="1"/>
          <p:nvPr/>
        </p:nvSpPr>
        <p:spPr>
          <a:xfrm>
            <a:off x="75398" y="6356350"/>
            <a:ext cx="6111764" cy="369332"/>
          </a:xfrm>
          <a:prstGeom prst="rect">
            <a:avLst/>
          </a:prstGeom>
          <a:noFill/>
        </p:spPr>
        <p:txBody>
          <a:bodyPr wrap="square">
            <a:spAutoFit/>
          </a:bodyPr>
          <a:lstStyle/>
          <a:p>
            <a:r>
              <a:rPr lang="en-CA" dirty="0">
                <a:hlinkClick r:id="rId4"/>
              </a:rPr>
              <a:t>https://empres-i.apps.fao.org/general</a:t>
            </a:r>
            <a:r>
              <a:rPr lang="en-CA" dirty="0"/>
              <a:t> </a:t>
            </a:r>
          </a:p>
        </p:txBody>
      </p:sp>
    </p:spTree>
    <p:extLst>
      <p:ext uri="{BB962C8B-B14F-4D97-AF65-F5344CB8AC3E}">
        <p14:creationId xmlns:p14="http://schemas.microsoft.com/office/powerpoint/2010/main" val="3060204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a:extLst>
              <a:ext uri="{FF2B5EF4-FFF2-40B4-BE49-F238E27FC236}">
                <a16:creationId xmlns:a16="http://schemas.microsoft.com/office/drawing/2014/main" id="{4133FCC9-2FB0-2F35-C9F7-3328950BB9EE}"/>
              </a:ext>
            </a:extLst>
          </p:cNvPr>
          <p:cNvPicPr>
            <a:picLocks noGrp="1" noChangeAspect="1"/>
          </p:cNvPicPr>
          <p:nvPr>
            <p:ph sz="half" idx="2"/>
          </p:nvPr>
        </p:nvPicPr>
        <p:blipFill>
          <a:blip r:embed="rId3"/>
          <a:srcRect t="27267" r="-2" b="18727"/>
          <a:stretch>
            <a:fillRect/>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5">
            <a:extLst>
              <a:ext uri="{FF2B5EF4-FFF2-40B4-BE49-F238E27FC236}">
                <a16:creationId xmlns:a16="http://schemas.microsoft.com/office/drawing/2014/main" id="{B4D71174-CB67-A270-89A9-D7B863E28D86}"/>
              </a:ext>
            </a:extLst>
          </p:cNvPr>
          <p:cNvPicPr>
            <a:picLocks noChangeAspect="1"/>
          </p:cNvPicPr>
          <p:nvPr/>
        </p:nvPicPr>
        <p:blipFill>
          <a:blip r:embed="rId4"/>
          <a:srcRect t="4677" r="-2" b="8863"/>
          <a:stretch>
            <a:fillRect/>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3" name="Freeform: Shape 2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787D7A4-73BF-870B-5AA4-16BA2237D177}"/>
              </a:ext>
            </a:extLst>
          </p:cNvPr>
          <p:cNvSpPr>
            <a:spLocks noGrp="1"/>
          </p:cNvSpPr>
          <p:nvPr>
            <p:ph type="title"/>
          </p:nvPr>
        </p:nvSpPr>
        <p:spPr>
          <a:xfrm>
            <a:off x="448056" y="859536"/>
            <a:ext cx="4832802" cy="1243584"/>
          </a:xfrm>
        </p:spPr>
        <p:txBody>
          <a:bodyPr vert="horz" lIns="91440" tIns="45720" rIns="91440" bIns="45720" rtlCol="0" anchor="ctr">
            <a:normAutofit/>
          </a:bodyPr>
          <a:lstStyle/>
          <a:p>
            <a:pPr eaLnBrk="1" hangingPunct="1"/>
            <a:r>
              <a:rPr lang="en-US" sz="3400" kern="1200">
                <a:solidFill>
                  <a:schemeClr val="tx1"/>
                </a:solidFill>
                <a:latin typeface="+mj-lt"/>
                <a:ea typeface="+mj-ea"/>
                <a:cs typeface="+mj-cs"/>
              </a:rPr>
              <a:t>Sheep and Goat Pox in Europe</a:t>
            </a:r>
          </a:p>
        </p:txBody>
      </p:sp>
      <p:sp>
        <p:nvSpPr>
          <p:cNvPr id="27" name="Rectangle 2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9" name="Rectangle 2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BE52219-CDE6-83CD-DCF4-BDB2EFD31A06}"/>
              </a:ext>
            </a:extLst>
          </p:cNvPr>
          <p:cNvSpPr>
            <a:spLocks noGrp="1"/>
          </p:cNvSpPr>
          <p:nvPr>
            <p:ph sz="half" idx="1"/>
          </p:nvPr>
        </p:nvSpPr>
        <p:spPr>
          <a:xfrm>
            <a:off x="448056" y="2512611"/>
            <a:ext cx="4832803" cy="3664351"/>
          </a:xfrm>
        </p:spPr>
        <p:txBody>
          <a:bodyPr vert="horz" lIns="91440" tIns="45720" rIns="91440" bIns="45720" rtlCol="0">
            <a:normAutofit/>
          </a:bodyPr>
          <a:lstStyle/>
          <a:p>
            <a:pPr eaLnBrk="1" hangingPunct="1"/>
            <a:r>
              <a:rPr lang="en-US" dirty="0"/>
              <a:t>Ongoing outbreaks in Bulgaria and Greece and Romania (started early September 2024)</a:t>
            </a:r>
          </a:p>
          <a:p>
            <a:pPr eaLnBrk="1" hangingPunct="1"/>
            <a:r>
              <a:rPr lang="en-US" dirty="0"/>
              <a:t>Vast majority of cases in Greece</a:t>
            </a:r>
          </a:p>
          <a:p>
            <a:pPr eaLnBrk="1" hangingPunct="1"/>
            <a:r>
              <a:rPr lang="en-US" dirty="0"/>
              <a:t>Recent increase in cases being reported</a:t>
            </a:r>
          </a:p>
          <a:p>
            <a:pPr eaLnBrk="1" hangingPunct="1"/>
            <a:endParaRPr lang="en-US" sz="2000" dirty="0"/>
          </a:p>
        </p:txBody>
      </p:sp>
      <p:sp>
        <p:nvSpPr>
          <p:cNvPr id="5" name="Slide Number Placeholder 4">
            <a:extLst>
              <a:ext uri="{FF2B5EF4-FFF2-40B4-BE49-F238E27FC236}">
                <a16:creationId xmlns:a16="http://schemas.microsoft.com/office/drawing/2014/main" id="{94549DB5-9EB0-C27B-2D52-8CB20BC5F415}"/>
              </a:ext>
            </a:extLst>
          </p:cNvPr>
          <p:cNvSpPr>
            <a:spLocks noGrp="1"/>
          </p:cNvSpPr>
          <p:nvPr>
            <p:ph type="sldNum" sz="quarter" idx="10"/>
          </p:nvPr>
        </p:nvSpPr>
        <p:spPr>
          <a:xfrm>
            <a:off x="9009888" y="6356350"/>
            <a:ext cx="2743200" cy="365125"/>
          </a:xfrm>
        </p:spPr>
        <p:txBody>
          <a:bodyPr vert="horz" lIns="91440" tIns="45720" rIns="91440" bIns="45720" rtlCol="0" anchor="ctr">
            <a:normAutofit/>
          </a:bodyPr>
          <a:lstStyle/>
          <a:p>
            <a:pPr>
              <a:spcAft>
                <a:spcPts val="600"/>
              </a:spcAft>
              <a:defRPr/>
            </a:pPr>
            <a:fld id="{222C2B47-41F2-42A5-AA41-34CCD9669551}" type="slidenum">
              <a:rPr lang="en-US">
                <a:solidFill>
                  <a:schemeClr val="bg1"/>
                </a:solidFill>
              </a:rPr>
              <a:pPr>
                <a:spcAft>
                  <a:spcPts val="600"/>
                </a:spcAft>
                <a:defRPr/>
              </a:pPr>
              <a:t>6</a:t>
            </a:fld>
            <a:endParaRPr lang="en-US">
              <a:solidFill>
                <a:schemeClr val="bg1"/>
              </a:solidFill>
            </a:endParaRPr>
          </a:p>
        </p:txBody>
      </p:sp>
      <p:sp>
        <p:nvSpPr>
          <p:cNvPr id="20" name="TextBox 19">
            <a:extLst>
              <a:ext uri="{FF2B5EF4-FFF2-40B4-BE49-F238E27FC236}">
                <a16:creationId xmlns:a16="http://schemas.microsoft.com/office/drawing/2014/main" id="{53AE99A4-7BA3-367B-C3D1-9948CE1627D1}"/>
              </a:ext>
            </a:extLst>
          </p:cNvPr>
          <p:cNvSpPr txBox="1"/>
          <p:nvPr/>
        </p:nvSpPr>
        <p:spPr>
          <a:xfrm>
            <a:off x="208947" y="6292059"/>
            <a:ext cx="6106510" cy="369332"/>
          </a:xfrm>
          <a:prstGeom prst="rect">
            <a:avLst/>
          </a:prstGeom>
          <a:noFill/>
        </p:spPr>
        <p:txBody>
          <a:bodyPr wrap="square">
            <a:spAutoFit/>
          </a:bodyPr>
          <a:lstStyle/>
          <a:p>
            <a:r>
              <a:rPr lang="en-CA" dirty="0">
                <a:hlinkClick r:id="rId5"/>
              </a:rPr>
              <a:t>https://empres-i.apps.fao.org/diseases</a:t>
            </a:r>
            <a:r>
              <a:rPr lang="en-CA" dirty="0"/>
              <a:t> </a:t>
            </a:r>
          </a:p>
        </p:txBody>
      </p:sp>
    </p:spTree>
    <p:extLst>
      <p:ext uri="{BB962C8B-B14F-4D97-AF65-F5344CB8AC3E}">
        <p14:creationId xmlns:p14="http://schemas.microsoft.com/office/powerpoint/2010/main" val="87795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2EB5CB12-8B95-AA00-F929-2A841CD89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06475"/>
            <a:ext cx="10679113"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D38E368-5D61-6278-F026-DFD2962ADD97}"/>
              </a:ext>
            </a:extLst>
          </p:cNvPr>
          <p:cNvSpPr>
            <a:spLocks noGrp="1"/>
          </p:cNvSpPr>
          <p:nvPr>
            <p:ph type="title"/>
          </p:nvPr>
        </p:nvSpPr>
        <p:spPr>
          <a:xfrm>
            <a:off x="838200" y="66675"/>
            <a:ext cx="10515600" cy="820738"/>
          </a:xfrm>
        </p:spPr>
        <p:txBody>
          <a:bodyPr/>
          <a:lstStyle/>
          <a:p>
            <a:pPr>
              <a:defRPr/>
            </a:pPr>
            <a:r>
              <a:rPr lang="en-CA" dirty="0"/>
              <a:t>Foot and Mouth Disease – Hazard Trend</a:t>
            </a:r>
          </a:p>
        </p:txBody>
      </p:sp>
      <p:sp>
        <p:nvSpPr>
          <p:cNvPr id="20484" name="Slide Number Placeholder 4">
            <a:extLst>
              <a:ext uri="{FF2B5EF4-FFF2-40B4-BE49-F238E27FC236}">
                <a16:creationId xmlns:a16="http://schemas.microsoft.com/office/drawing/2014/main" id="{94656753-4EB4-0906-2CA2-B70737DA095E}"/>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C30D0B2-B18D-4062-9E23-82A2867E6E28}" type="slidenum">
              <a:rPr lang="en-US" altLang="en-US" sz="1200" smtClean="0">
                <a:solidFill>
                  <a:srgbClr val="898989"/>
                </a:solidFill>
              </a:rPr>
              <a:pPr>
                <a:lnSpc>
                  <a:spcPct val="100000"/>
                </a:lnSpc>
                <a:spcBef>
                  <a:spcPct val="0"/>
                </a:spcBef>
                <a:buFontTx/>
                <a:buNone/>
              </a:pPr>
              <a:t>7</a:t>
            </a:fld>
            <a:endParaRPr lang="en-US" altLang="en-US" sz="1200">
              <a:solidFill>
                <a:srgbClr val="898989"/>
              </a:solidFill>
            </a:endParaRPr>
          </a:p>
        </p:txBody>
      </p:sp>
      <p:sp>
        <p:nvSpPr>
          <p:cNvPr id="14" name="Rectangle 13">
            <a:extLst>
              <a:ext uri="{FF2B5EF4-FFF2-40B4-BE49-F238E27FC236}">
                <a16:creationId xmlns:a16="http://schemas.microsoft.com/office/drawing/2014/main" id="{B5FDDF32-2A32-DE39-6C83-6E4A4251D87D}"/>
              </a:ext>
            </a:extLst>
          </p:cNvPr>
          <p:cNvSpPr/>
          <p:nvPr/>
        </p:nvSpPr>
        <p:spPr>
          <a:xfrm>
            <a:off x="5594350" y="2792413"/>
            <a:ext cx="1003300" cy="2755900"/>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486" name="Rectangle 14">
            <a:extLst>
              <a:ext uri="{FF2B5EF4-FFF2-40B4-BE49-F238E27FC236}">
                <a16:creationId xmlns:a16="http://schemas.microsoft.com/office/drawing/2014/main" id="{38126E69-6FB6-57D0-40A6-0D1BD06A6C75}"/>
              </a:ext>
            </a:extLst>
          </p:cNvPr>
          <p:cNvSpPr>
            <a:spLocks noChangeArrowheads="1"/>
          </p:cNvSpPr>
          <p:nvPr/>
        </p:nvSpPr>
        <p:spPr bwMode="auto">
          <a:xfrm>
            <a:off x="8702675" y="2792413"/>
            <a:ext cx="601663" cy="2755900"/>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87" name="Text Box 4">
            <a:extLst>
              <a:ext uri="{FF2B5EF4-FFF2-40B4-BE49-F238E27FC236}">
                <a16:creationId xmlns:a16="http://schemas.microsoft.com/office/drawing/2014/main" id="{55511788-AA84-21B5-E894-DE473D293B18}"/>
              </a:ext>
            </a:extLst>
          </p:cNvPr>
          <p:cNvSpPr txBox="1">
            <a:spLocks noChangeArrowheads="1"/>
          </p:cNvSpPr>
          <p:nvPr/>
        </p:nvSpPr>
        <p:spPr bwMode="auto">
          <a:xfrm>
            <a:off x="7519988" y="2262188"/>
            <a:ext cx="10906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100">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Indonesia</a:t>
            </a:r>
            <a:endParaRPr lang="en-CA" altLang="en-US" sz="1600" b="1">
              <a:latin typeface="Arial" panose="020B0604020202020204" pitchFamily="34" charset="0"/>
              <a:ea typeface="Calibri" panose="020F0502020204030204" pitchFamily="34" charset="0"/>
              <a:cs typeface="Times New Roman" panose="02020603050405020304" pitchFamily="18" charset="0"/>
            </a:endParaRPr>
          </a:p>
        </p:txBody>
      </p:sp>
      <p:sp>
        <p:nvSpPr>
          <p:cNvPr id="20488" name="Text Box 3">
            <a:extLst>
              <a:ext uri="{FF2B5EF4-FFF2-40B4-BE49-F238E27FC236}">
                <a16:creationId xmlns:a16="http://schemas.microsoft.com/office/drawing/2014/main" id="{4BEC7229-1224-6807-60B6-A9F694D8E929}"/>
              </a:ext>
            </a:extLst>
          </p:cNvPr>
          <p:cNvSpPr txBox="1">
            <a:spLocks noChangeArrowheads="1"/>
          </p:cNvSpPr>
          <p:nvPr/>
        </p:nvSpPr>
        <p:spPr bwMode="auto">
          <a:xfrm>
            <a:off x="5719763" y="2217738"/>
            <a:ext cx="11239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600" b="1">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COVID</a:t>
            </a:r>
            <a:endParaRPr lang="en-CA" altLang="en-US" sz="1600">
              <a:latin typeface="Arial" panose="020B0604020202020204" pitchFamily="34" charset="0"/>
              <a:ea typeface="Calibri" panose="020F0502020204030204" pitchFamily="34" charset="0"/>
              <a:cs typeface="Times New Roman" panose="02020603050405020304" pitchFamily="18" charset="0"/>
            </a:endParaRPr>
          </a:p>
        </p:txBody>
      </p:sp>
      <p:sp>
        <p:nvSpPr>
          <p:cNvPr id="20489" name="Rectangle 17">
            <a:extLst>
              <a:ext uri="{FF2B5EF4-FFF2-40B4-BE49-F238E27FC236}">
                <a16:creationId xmlns:a16="http://schemas.microsoft.com/office/drawing/2014/main" id="{D8CCBB48-3EDF-993A-04F2-BE925A0F61A7}"/>
              </a:ext>
            </a:extLst>
          </p:cNvPr>
          <p:cNvSpPr>
            <a:spLocks noChangeArrowheads="1"/>
          </p:cNvSpPr>
          <p:nvPr/>
        </p:nvSpPr>
        <p:spPr bwMode="auto">
          <a:xfrm>
            <a:off x="7639050" y="2792413"/>
            <a:ext cx="801688" cy="2755900"/>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90" name="Text Box 5">
            <a:extLst>
              <a:ext uri="{FF2B5EF4-FFF2-40B4-BE49-F238E27FC236}">
                <a16:creationId xmlns:a16="http://schemas.microsoft.com/office/drawing/2014/main" id="{5E3AC326-9F55-A32B-C8FA-E4DE40D8188C}"/>
              </a:ext>
            </a:extLst>
          </p:cNvPr>
          <p:cNvSpPr txBox="1">
            <a:spLocks noChangeArrowheads="1"/>
          </p:cNvSpPr>
          <p:nvPr/>
        </p:nvSpPr>
        <p:spPr bwMode="auto">
          <a:xfrm>
            <a:off x="8240713" y="2182813"/>
            <a:ext cx="15271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SAT-2 </a:t>
            </a:r>
          </a:p>
          <a:p>
            <a:pPr algn="ct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Middle East</a:t>
            </a:r>
            <a:endParaRPr lang="en-CA" altLang="en-US" sz="1600" b="1">
              <a:latin typeface="Arial" panose="020B0604020202020204" pitchFamily="34" charset="0"/>
              <a:ea typeface="Calibri" panose="020F0502020204030204" pitchFamily="34" charset="0"/>
              <a:cs typeface="Times New Roman" panose="02020603050405020304" pitchFamily="18" charset="0"/>
            </a:endParaRPr>
          </a:p>
        </p:txBody>
      </p:sp>
      <p:sp>
        <p:nvSpPr>
          <p:cNvPr id="20" name="Arrow: Down 19">
            <a:extLst>
              <a:ext uri="{FF2B5EF4-FFF2-40B4-BE49-F238E27FC236}">
                <a16:creationId xmlns:a16="http://schemas.microsoft.com/office/drawing/2014/main" id="{8AB848B7-4B7A-0BEA-C6A0-95FF6517A4D2}"/>
              </a:ext>
            </a:extLst>
          </p:cNvPr>
          <p:cNvSpPr/>
          <p:nvPr/>
        </p:nvSpPr>
        <p:spPr>
          <a:xfrm>
            <a:off x="10806113" y="3459163"/>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492" name="Text Box 7">
            <a:extLst>
              <a:ext uri="{FF2B5EF4-FFF2-40B4-BE49-F238E27FC236}">
                <a16:creationId xmlns:a16="http://schemas.microsoft.com/office/drawing/2014/main" id="{E898BD66-ECDA-291F-32C1-B12727FCED71}"/>
              </a:ext>
            </a:extLst>
          </p:cNvPr>
          <p:cNvSpPr txBox="1">
            <a:spLocks noChangeArrowheads="1"/>
          </p:cNvSpPr>
          <p:nvPr/>
        </p:nvSpPr>
        <p:spPr bwMode="auto">
          <a:xfrm>
            <a:off x="10086975" y="3095625"/>
            <a:ext cx="10525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Germany</a:t>
            </a:r>
            <a:r>
              <a:rPr lang="en-CA" altLang="en-US" sz="1100">
                <a:ea typeface="Calibri" panose="020F0502020204030204" pitchFamily="34" charset="0"/>
                <a:cs typeface="Times New Roman" panose="02020603050405020304" pitchFamily="18" charset="0"/>
              </a:rPr>
              <a:t> </a:t>
            </a:r>
            <a:endParaRPr lang="en-CA"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25" name="Arrow: Down 24">
            <a:extLst>
              <a:ext uri="{FF2B5EF4-FFF2-40B4-BE49-F238E27FC236}">
                <a16:creationId xmlns:a16="http://schemas.microsoft.com/office/drawing/2014/main" id="{0F880751-8121-AB63-2E6B-35EA7B5E5A2D}"/>
              </a:ext>
            </a:extLst>
          </p:cNvPr>
          <p:cNvSpPr/>
          <p:nvPr/>
        </p:nvSpPr>
        <p:spPr>
          <a:xfrm>
            <a:off x="10939463" y="2520950"/>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494" name="Text Box 7">
            <a:extLst>
              <a:ext uri="{FF2B5EF4-FFF2-40B4-BE49-F238E27FC236}">
                <a16:creationId xmlns:a16="http://schemas.microsoft.com/office/drawing/2014/main" id="{8ED510F1-2E39-3799-4FAC-7E1F608996BE}"/>
              </a:ext>
            </a:extLst>
          </p:cNvPr>
          <p:cNvSpPr txBox="1">
            <a:spLocks noChangeArrowheads="1"/>
          </p:cNvSpPr>
          <p:nvPr/>
        </p:nvSpPr>
        <p:spPr bwMode="auto">
          <a:xfrm>
            <a:off x="10263188" y="2189163"/>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Hungary</a:t>
            </a:r>
            <a:endParaRPr lang="en-CA"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5" name="Arrow: Down 4">
            <a:extLst>
              <a:ext uri="{FF2B5EF4-FFF2-40B4-BE49-F238E27FC236}">
                <a16:creationId xmlns:a16="http://schemas.microsoft.com/office/drawing/2014/main" id="{5E527F95-9251-6EE9-BF50-8F94A3E7D335}"/>
              </a:ext>
            </a:extLst>
          </p:cNvPr>
          <p:cNvSpPr/>
          <p:nvPr/>
        </p:nvSpPr>
        <p:spPr>
          <a:xfrm>
            <a:off x="11117263" y="1585913"/>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Text Box 7">
            <a:extLst>
              <a:ext uri="{FF2B5EF4-FFF2-40B4-BE49-F238E27FC236}">
                <a16:creationId xmlns:a16="http://schemas.microsoft.com/office/drawing/2014/main" id="{ECB8E79A-E087-6F86-37EA-99A389C21A69}"/>
              </a:ext>
            </a:extLst>
          </p:cNvPr>
          <p:cNvSpPr txBox="1">
            <a:spLocks noChangeArrowheads="1"/>
          </p:cNvSpPr>
          <p:nvPr/>
        </p:nvSpPr>
        <p:spPr bwMode="auto">
          <a:xfrm>
            <a:off x="10491788" y="1314450"/>
            <a:ext cx="1052512" cy="490538"/>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CA" altLang="en-US" sz="1600" b="1" dirty="0">
                <a:latin typeface="+mn-lt"/>
                <a:ea typeface="Calibri" panose="020F0502020204030204" pitchFamily="34" charset="0"/>
                <a:cs typeface="Times New Roman" panose="02020603050405020304" pitchFamily="18" charset="0"/>
              </a:rPr>
              <a:t>Slovakia</a:t>
            </a:r>
            <a:endParaRPr lang="en-CA" altLang="en-US" sz="1800" dirty="0">
              <a:latin typeface="+mn-lt"/>
              <a:ea typeface="Calibri" panose="020F0502020204030204" pitchFamily="34" charset="0"/>
              <a:cs typeface="Times New Roman" panose="02020603050405020304" pitchFamily="18" charset="0"/>
            </a:endParaRPr>
          </a:p>
        </p:txBody>
      </p:sp>
      <p:sp>
        <p:nvSpPr>
          <p:cNvPr id="20497" name="Rectangle 17">
            <a:extLst>
              <a:ext uri="{FF2B5EF4-FFF2-40B4-BE49-F238E27FC236}">
                <a16:creationId xmlns:a16="http://schemas.microsoft.com/office/drawing/2014/main" id="{D8B5D65B-587B-E354-EB1C-6EDC1444AF6B}"/>
              </a:ext>
            </a:extLst>
          </p:cNvPr>
          <p:cNvSpPr>
            <a:spLocks noChangeArrowheads="1"/>
          </p:cNvSpPr>
          <p:nvPr/>
        </p:nvSpPr>
        <p:spPr bwMode="auto">
          <a:xfrm>
            <a:off x="11053763" y="4762500"/>
            <a:ext cx="361950" cy="714375"/>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8" name="Text Box 5">
            <a:extLst>
              <a:ext uri="{FF2B5EF4-FFF2-40B4-BE49-F238E27FC236}">
                <a16:creationId xmlns:a16="http://schemas.microsoft.com/office/drawing/2014/main" id="{EE3ACBDD-6587-B8BC-B283-BE48CC7727F0}"/>
              </a:ext>
            </a:extLst>
          </p:cNvPr>
          <p:cNvSpPr txBox="1">
            <a:spLocks noChangeArrowheads="1"/>
          </p:cNvSpPr>
          <p:nvPr/>
        </p:nvSpPr>
        <p:spPr bwMode="auto">
          <a:xfrm>
            <a:off x="10491788" y="3959225"/>
            <a:ext cx="1527175" cy="29845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n-CA" altLang="en-US" sz="1600" b="1" dirty="0">
                <a:ea typeface="Calibri" panose="020F0502020204030204" pitchFamily="34" charset="0"/>
                <a:cs typeface="Times New Roman" panose="02020603050405020304" pitchFamily="18" charset="0"/>
              </a:rPr>
              <a:t>SAT-1 </a:t>
            </a:r>
          </a:p>
          <a:p>
            <a:pPr algn="ctr">
              <a:lnSpc>
                <a:spcPct val="100000"/>
              </a:lnSpc>
              <a:spcBef>
                <a:spcPct val="0"/>
              </a:spcBef>
              <a:buFontTx/>
              <a:buNone/>
              <a:defRPr/>
            </a:pPr>
            <a:r>
              <a:rPr lang="en-CA" altLang="en-US" sz="1600" b="1" dirty="0">
                <a:ea typeface="Calibri" panose="020F0502020204030204" pitchFamily="34" charset="0"/>
                <a:cs typeface="Times New Roman" panose="02020603050405020304" pitchFamily="18" charset="0"/>
              </a:rPr>
              <a:t>Middle East</a:t>
            </a:r>
          </a:p>
          <a:p>
            <a:pPr algn="ctr">
              <a:lnSpc>
                <a:spcPct val="100000"/>
              </a:lnSpc>
              <a:spcBef>
                <a:spcPct val="0"/>
              </a:spcBef>
              <a:buFontTx/>
              <a:buNone/>
              <a:defRPr/>
            </a:pPr>
            <a:r>
              <a:rPr lang="en-CA" altLang="en-US" sz="1600" b="1" dirty="0">
                <a:latin typeface="+mn-lt"/>
                <a:ea typeface="Calibri" panose="020F0502020204030204" pitchFamily="34" charset="0"/>
                <a:cs typeface="Times New Roman" panose="02020603050405020304" pitchFamily="18" charset="0"/>
              </a:rPr>
              <a:t>&amp; </a:t>
            </a:r>
            <a:r>
              <a:rPr lang="en-CA" altLang="en-US" sz="1600" b="1" dirty="0" err="1">
                <a:latin typeface="+mn-lt"/>
                <a:ea typeface="Calibri" panose="020F0502020204030204" pitchFamily="34" charset="0"/>
                <a:cs typeface="Times New Roman" panose="02020603050405020304" pitchFamily="18" charset="0"/>
              </a:rPr>
              <a:t>Turikye</a:t>
            </a:r>
            <a:endParaRPr lang="en-CA" altLang="en-US" sz="1600" b="1" dirty="0">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C3B91F-763B-D57F-48D9-AF2643F2A864}"/>
              </a:ext>
            </a:extLst>
          </p:cNvPr>
          <p:cNvSpPr>
            <a:spLocks noGrp="1"/>
          </p:cNvSpPr>
          <p:nvPr>
            <p:ph type="title"/>
          </p:nvPr>
        </p:nvSpPr>
        <p:spPr>
          <a:xfrm>
            <a:off x="47167" y="0"/>
            <a:ext cx="11306633" cy="1045030"/>
          </a:xfrm>
        </p:spPr>
        <p:txBody>
          <a:bodyPr/>
          <a:lstStyle/>
          <a:p>
            <a:r>
              <a:rPr lang="en-CA" dirty="0"/>
              <a:t>FMD cases globally </a:t>
            </a:r>
            <a:r>
              <a:rPr lang="en-CA" sz="1800" dirty="0"/>
              <a:t>(since March 27)</a:t>
            </a:r>
            <a:endParaRPr lang="en-CA" sz="1800" b="1" dirty="0">
              <a:latin typeface="+mn-lt"/>
            </a:endParaRPr>
          </a:p>
        </p:txBody>
      </p:sp>
      <p:sp>
        <p:nvSpPr>
          <p:cNvPr id="4" name="Content Placeholder 3">
            <a:extLst>
              <a:ext uri="{FF2B5EF4-FFF2-40B4-BE49-F238E27FC236}">
                <a16:creationId xmlns:a16="http://schemas.microsoft.com/office/drawing/2014/main" id="{F9F0C421-E55F-2166-C202-135EA4236133}"/>
              </a:ext>
            </a:extLst>
          </p:cNvPr>
          <p:cNvSpPr>
            <a:spLocks noGrp="1"/>
          </p:cNvSpPr>
          <p:nvPr>
            <p:ph sz="half" idx="2"/>
          </p:nvPr>
        </p:nvSpPr>
        <p:spPr>
          <a:xfrm>
            <a:off x="7561576" y="350353"/>
            <a:ext cx="4741260" cy="4351338"/>
          </a:xfrm>
        </p:spPr>
        <p:txBody>
          <a:bodyPr/>
          <a:lstStyle/>
          <a:p>
            <a:pPr marL="0" indent="0">
              <a:buNone/>
            </a:pPr>
            <a:r>
              <a:rPr lang="en-CA" dirty="0"/>
              <a:t>Europe</a:t>
            </a:r>
            <a:endParaRPr lang="en-CA" sz="2200" dirty="0"/>
          </a:p>
          <a:p>
            <a:pPr lvl="1"/>
            <a:r>
              <a:rPr lang="en-CA" sz="2200" dirty="0"/>
              <a:t>Slovakia 2 (O)</a:t>
            </a:r>
          </a:p>
          <a:p>
            <a:pPr lvl="1"/>
            <a:r>
              <a:rPr lang="en-CA" sz="2200" dirty="0"/>
              <a:t>Hungary 3 (O)</a:t>
            </a:r>
          </a:p>
          <a:p>
            <a:pPr marL="0" indent="0">
              <a:buNone/>
            </a:pPr>
            <a:r>
              <a:rPr lang="en-CA" dirty="0"/>
              <a:t>Asia</a:t>
            </a:r>
          </a:p>
          <a:p>
            <a:pPr lvl="1"/>
            <a:r>
              <a:rPr lang="en-CA" sz="2200" dirty="0"/>
              <a:t>South Korea 5(0)</a:t>
            </a:r>
          </a:p>
          <a:p>
            <a:pPr lvl="1"/>
            <a:r>
              <a:rPr lang="en-CA" sz="2200" dirty="0">
                <a:solidFill>
                  <a:srgbClr val="FF0000"/>
                </a:solidFill>
              </a:rPr>
              <a:t>Türkiye 10 (SAT-1)</a:t>
            </a:r>
            <a:endParaRPr lang="en-CA" dirty="0"/>
          </a:p>
          <a:p>
            <a:pPr lvl="1"/>
            <a:r>
              <a:rPr lang="en-CA" sz="2200" dirty="0">
                <a:solidFill>
                  <a:srgbClr val="FF0000"/>
                </a:solidFill>
              </a:rPr>
              <a:t>Kuwait 31(SAT-1)</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CA" sz="2200" b="0" i="0" u="none" strike="noStrike" kern="1200" cap="none" spc="0" normalizeH="0" baseline="0" noProof="0" dirty="0">
                <a:ln>
                  <a:noFill/>
                </a:ln>
                <a:solidFill>
                  <a:prstClr val="black"/>
                </a:solidFill>
                <a:effectLst/>
                <a:uLnTx/>
                <a:uFillTx/>
                <a:latin typeface="Calibri" panose="020F0502020204030204"/>
                <a:ea typeface="+mn-ea"/>
                <a:cs typeface="+mn-cs"/>
              </a:rPr>
              <a:t>Israel 4(O)</a:t>
            </a:r>
            <a:endParaRPr lang="en-CA" sz="2200" dirty="0">
              <a:solidFill>
                <a:srgbClr val="FF0000"/>
              </a:solidFill>
            </a:endParaRPr>
          </a:p>
          <a:p>
            <a:pPr marL="0" indent="0">
              <a:buNone/>
            </a:pPr>
            <a:r>
              <a:rPr lang="en-CA" dirty="0"/>
              <a:t>Africa</a:t>
            </a:r>
          </a:p>
          <a:p>
            <a:pPr lvl="1"/>
            <a:r>
              <a:rPr lang="en-CA" sz="2200" dirty="0"/>
              <a:t>Mozambique 2 (SAT-2)</a:t>
            </a:r>
          </a:p>
          <a:p>
            <a:pPr lvl="1"/>
            <a:r>
              <a:rPr lang="en-CA" sz="2200" dirty="0"/>
              <a:t>South Africa 56 (SAT-2)</a:t>
            </a:r>
          </a:p>
          <a:p>
            <a:pPr lvl="1"/>
            <a:r>
              <a:rPr lang="en-CA" sz="2200" dirty="0"/>
              <a:t>Zimbabwe 10 (1 SAT-1, 9 SAT-2)</a:t>
            </a:r>
          </a:p>
          <a:p>
            <a:pPr lvl="1"/>
            <a:r>
              <a:rPr lang="en-CA" sz="2200" dirty="0"/>
              <a:t>Algeria 1(O)</a:t>
            </a:r>
          </a:p>
          <a:p>
            <a:pPr lvl="1"/>
            <a:r>
              <a:rPr lang="en-CA" sz="2200" dirty="0"/>
              <a:t>Swaziland 15 (SAT-2 +?)</a:t>
            </a:r>
          </a:p>
        </p:txBody>
      </p:sp>
      <p:sp>
        <p:nvSpPr>
          <p:cNvPr id="5" name="Slide Number Placeholder 4">
            <a:extLst>
              <a:ext uri="{FF2B5EF4-FFF2-40B4-BE49-F238E27FC236}">
                <a16:creationId xmlns:a16="http://schemas.microsoft.com/office/drawing/2014/main" id="{29B9F51D-5907-F509-BA40-A27CC6005AAD}"/>
              </a:ext>
            </a:extLst>
          </p:cNvPr>
          <p:cNvSpPr>
            <a:spLocks noGrp="1"/>
          </p:cNvSpPr>
          <p:nvPr>
            <p:ph type="sldNum" sz="quarter" idx="12"/>
          </p:nvPr>
        </p:nvSpPr>
        <p:spPr>
          <a:xfrm>
            <a:off x="8610600" y="6356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E7A136-B623-44AA-A653-F7B0DDAA2C31}" type="slidenum">
              <a:rPr lang="en-US" smtClean="0">
                <a:solidFill>
                  <a:schemeClr val="tx1"/>
                </a:solidFill>
              </a:rPr>
              <a:pPr/>
              <a:t>8</a:t>
            </a:fld>
            <a:endParaRPr lang="en-US" dirty="0">
              <a:solidFill>
                <a:schemeClr val="tx1"/>
              </a:solidFill>
            </a:endParaRPr>
          </a:p>
        </p:txBody>
      </p:sp>
      <p:sp>
        <p:nvSpPr>
          <p:cNvPr id="10" name="TextBox 9">
            <a:extLst>
              <a:ext uri="{FF2B5EF4-FFF2-40B4-BE49-F238E27FC236}">
                <a16:creationId xmlns:a16="http://schemas.microsoft.com/office/drawing/2014/main" id="{1CF20820-F2DC-D315-6AF2-1E66985F9EF9}"/>
              </a:ext>
            </a:extLst>
          </p:cNvPr>
          <p:cNvSpPr txBox="1"/>
          <p:nvPr/>
        </p:nvSpPr>
        <p:spPr>
          <a:xfrm>
            <a:off x="128726" y="6356366"/>
            <a:ext cx="6169980" cy="369332"/>
          </a:xfrm>
          <a:prstGeom prst="rect">
            <a:avLst/>
          </a:prstGeom>
          <a:noFill/>
        </p:spPr>
        <p:txBody>
          <a:bodyPr wrap="square">
            <a:spAutoFit/>
          </a:bodyPr>
          <a:lstStyle/>
          <a:p>
            <a:r>
              <a:rPr lang="en-CA" b="1" dirty="0">
                <a:hlinkClick r:id="rId3"/>
              </a:rPr>
              <a:t>https://empres-i.apps.fao.org/general</a:t>
            </a:r>
            <a:r>
              <a:rPr lang="en-CA" b="1" dirty="0"/>
              <a:t> </a:t>
            </a:r>
          </a:p>
        </p:txBody>
      </p:sp>
      <p:pic>
        <p:nvPicPr>
          <p:cNvPr id="6" name="Content Placeholder 5">
            <a:extLst>
              <a:ext uri="{FF2B5EF4-FFF2-40B4-BE49-F238E27FC236}">
                <a16:creationId xmlns:a16="http://schemas.microsoft.com/office/drawing/2014/main" id="{0448DC4B-94D1-DCA0-EECB-B1770A661323}"/>
              </a:ext>
            </a:extLst>
          </p:cNvPr>
          <p:cNvPicPr>
            <a:picLocks noGrp="1" noChangeAspect="1"/>
          </p:cNvPicPr>
          <p:nvPr>
            <p:ph sz="half" idx="1"/>
          </p:nvPr>
        </p:nvPicPr>
        <p:blipFill>
          <a:blip r:embed="rId4"/>
          <a:stretch>
            <a:fillRect/>
          </a:stretch>
        </p:blipFill>
        <p:spPr>
          <a:xfrm>
            <a:off x="128726" y="1148436"/>
            <a:ext cx="7099395" cy="51045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239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2BF2DC-77C0-3756-8CDA-B4BC9DCF05C6}"/>
              </a:ext>
            </a:extLst>
          </p:cNvPr>
          <p:cNvSpPr>
            <a:spLocks noGrp="1"/>
          </p:cNvSpPr>
          <p:nvPr>
            <p:ph type="title"/>
          </p:nvPr>
        </p:nvSpPr>
        <p:spPr>
          <a:xfrm>
            <a:off x="838200" y="1"/>
            <a:ext cx="10515600" cy="1091739"/>
          </a:xfrm>
        </p:spPr>
        <p:txBody>
          <a:bodyPr/>
          <a:lstStyle/>
          <a:p>
            <a:r>
              <a:rPr lang="en-CA" dirty="0"/>
              <a:t>Hungary and Slovakian FMD cases</a:t>
            </a:r>
          </a:p>
        </p:txBody>
      </p:sp>
      <p:sp>
        <p:nvSpPr>
          <p:cNvPr id="5" name="Slide Number Placeholder 4">
            <a:extLst>
              <a:ext uri="{FF2B5EF4-FFF2-40B4-BE49-F238E27FC236}">
                <a16:creationId xmlns:a16="http://schemas.microsoft.com/office/drawing/2014/main" id="{BC91A0E0-1EB6-7CF9-0DB2-A5E753EFC956}"/>
              </a:ext>
            </a:extLst>
          </p:cNvPr>
          <p:cNvSpPr>
            <a:spLocks noGrp="1"/>
          </p:cNvSpPr>
          <p:nvPr>
            <p:ph type="sldNum" sz="quarter" idx="14"/>
          </p:nvPr>
        </p:nvSpPr>
        <p:spPr/>
        <p:txBody>
          <a:bodyPr/>
          <a:lstStyle/>
          <a:p>
            <a:pPr>
              <a:defRPr/>
            </a:pPr>
            <a:fld id="{222C2B47-41F2-42A5-AA41-34CCD9669551}" type="slidenum">
              <a:rPr lang="en-US" smtClean="0"/>
              <a:pPr>
                <a:defRPr/>
              </a:pPr>
              <a:t>9</a:t>
            </a:fld>
            <a:endParaRPr lang="en-US"/>
          </a:p>
        </p:txBody>
      </p:sp>
      <p:pic>
        <p:nvPicPr>
          <p:cNvPr id="9" name="Picture 8">
            <a:extLst>
              <a:ext uri="{FF2B5EF4-FFF2-40B4-BE49-F238E27FC236}">
                <a16:creationId xmlns:a16="http://schemas.microsoft.com/office/drawing/2014/main" id="{38ACD7E8-C178-7EB7-F43D-14FC592BD723}"/>
              </a:ext>
            </a:extLst>
          </p:cNvPr>
          <p:cNvPicPr>
            <a:picLocks noChangeAspect="1"/>
          </p:cNvPicPr>
          <p:nvPr/>
        </p:nvPicPr>
        <p:blipFill>
          <a:blip r:embed="rId3"/>
          <a:stretch>
            <a:fillRect/>
          </a:stretch>
        </p:blipFill>
        <p:spPr>
          <a:xfrm>
            <a:off x="1411598" y="887976"/>
            <a:ext cx="9177734" cy="5082048"/>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98C5C845-2513-01D6-7C94-6AD4D9399269}"/>
              </a:ext>
            </a:extLst>
          </p:cNvPr>
          <p:cNvSpPr txBox="1"/>
          <p:nvPr/>
        </p:nvSpPr>
        <p:spPr>
          <a:xfrm>
            <a:off x="555573" y="6259810"/>
            <a:ext cx="3964740" cy="461665"/>
          </a:xfrm>
          <a:prstGeom prst="rect">
            <a:avLst/>
          </a:prstGeom>
          <a:noFill/>
        </p:spPr>
        <p:txBody>
          <a:bodyPr wrap="none" rtlCol="0">
            <a:spAutoFit/>
          </a:bodyPr>
          <a:lstStyle/>
          <a:p>
            <a:r>
              <a:rPr lang="en-CA" sz="2400" dirty="0">
                <a:hlinkClick r:id="rId4"/>
              </a:rPr>
              <a:t>Summary of EU FMD Situation</a:t>
            </a:r>
            <a:endParaRPr lang="en-CA" sz="2400" dirty="0"/>
          </a:p>
        </p:txBody>
      </p:sp>
    </p:spTree>
    <p:extLst>
      <p:ext uri="{BB962C8B-B14F-4D97-AF65-F5344CB8AC3E}">
        <p14:creationId xmlns:p14="http://schemas.microsoft.com/office/powerpoint/2010/main" val="228670922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6058f46eb4109d39f0e5235ec470b7a2">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abcc772abb0cc11166fed61406432b1d"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AFC2AE-0D2F-4E80-86AF-87ADF99F2C15}"/>
</file>

<file path=customXml/itemProps2.xml><?xml version="1.0" encoding="utf-8"?>
<ds:datastoreItem xmlns:ds="http://schemas.openxmlformats.org/officeDocument/2006/customXml" ds:itemID="{760D676F-1E47-4755-86E3-8AC686902DF6}"/>
</file>

<file path=customXml/itemProps3.xml><?xml version="1.0" encoding="utf-8"?>
<ds:datastoreItem xmlns:ds="http://schemas.openxmlformats.org/officeDocument/2006/customXml" ds:itemID="{F953BED1-A912-4177-9F7B-C47A62A24D9C}"/>
</file>

<file path=docProps/app.xml><?xml version="1.0" encoding="utf-8"?>
<Properties xmlns="http://schemas.openxmlformats.org/officeDocument/2006/extended-properties" xmlns:vt="http://schemas.openxmlformats.org/officeDocument/2006/docPropsVTypes">
  <Template/>
  <TotalTime>29404</TotalTime>
  <Words>2296</Words>
  <Application>Microsoft Office PowerPoint</Application>
  <PresentationFormat>Widescreen</PresentationFormat>
  <Paragraphs>222</Paragraphs>
  <Slides>17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-apple-system</vt:lpstr>
      <vt:lpstr>Arial</vt:lpstr>
      <vt:lpstr>Calibri</vt:lpstr>
      <vt:lpstr>Calibri Light</vt:lpstr>
      <vt:lpstr>Candara</vt:lpstr>
      <vt:lpstr>ElsevierGulliver</vt:lpstr>
      <vt:lpstr>Segoe Sans</vt:lpstr>
      <vt:lpstr>Verdana</vt:lpstr>
      <vt:lpstr>2_Office Theme</vt:lpstr>
      <vt:lpstr>Community for Emerging and Zoonotic Diseases Identifying emerging risks through collective intelligence</vt:lpstr>
      <vt:lpstr>Bluetongue virus (BTV-3) in Europe</vt:lpstr>
      <vt:lpstr>Change in Management Approach</vt:lpstr>
      <vt:lpstr>Bluetongue Movement Controls in EU</vt:lpstr>
      <vt:lpstr>Peste des petits ruminants - Europe</vt:lpstr>
      <vt:lpstr>Sheep and Goat Pox in Europe</vt:lpstr>
      <vt:lpstr>Foot and Mouth Disease – Hazard Trend</vt:lpstr>
      <vt:lpstr>FMD cases globally (since March 27)</vt:lpstr>
      <vt:lpstr>Hungary and Slovakian FMD cases</vt:lpstr>
      <vt:lpstr>New World Screwworm in Central America and Mexico</vt:lpstr>
      <vt:lpstr>The reemergence of the New World screwworm and its potential distribution in North America</vt:lpstr>
      <vt:lpstr>Longhorn Tick in the USA</vt:lpstr>
      <vt:lpstr>PowerPoint Presentation</vt:lpstr>
      <vt:lpstr>Sheep serve as amplifying hosts of Japanese Encephalitis</vt:lpstr>
      <vt:lpstr>Sheep serve as amplifying hosts of Japanese Encephalitis</vt:lpstr>
      <vt:lpstr>Scientific Findings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536</cp:revision>
  <dcterms:created xsi:type="dcterms:W3CDTF">2020-02-07T23:34:08Z</dcterms:created>
  <dcterms:modified xsi:type="dcterms:W3CDTF">2025-07-18T17:30:06Z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ies>
</file>