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3" r:id="rId2"/>
    <p:sldId id="342" r:id="rId3"/>
    <p:sldId id="443" r:id="rId4"/>
    <p:sldId id="426" r:id="rId5"/>
    <p:sldId id="430" r:id="rId6"/>
    <p:sldId id="422" r:id="rId7"/>
    <p:sldId id="431" r:id="rId8"/>
    <p:sldId id="432" r:id="rId9"/>
    <p:sldId id="440" r:id="rId10"/>
    <p:sldId id="441" r:id="rId11"/>
    <p:sldId id="437" r:id="rId12"/>
    <p:sldId id="438" r:id="rId13"/>
    <p:sldId id="439" r:id="rId14"/>
    <p:sldId id="442" r:id="rId15"/>
    <p:sldId id="429" r:id="rId16"/>
    <p:sldId id="4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OA" lastIdx="8" clrIdx="0">
    <p:extLst>
      <p:ext uri="{19B8F6BF-5375-455C-9EA6-DF929625EA0E}">
        <p15:presenceInfo xmlns:p15="http://schemas.microsoft.com/office/powerpoint/2012/main" userId="S-1-5-21-409781135-2326927470-69082124-100004" providerId="AD"/>
      </p:ext>
    </p:extLst>
  </p:cmAuthor>
  <p:cmAuthor id="2" name="Zana Dukadzinac" initials="ZD" lastIdx="1" clrIdx="1">
    <p:extLst>
      <p:ext uri="{19B8F6BF-5375-455C-9EA6-DF929625EA0E}">
        <p15:presenceInfo xmlns:p15="http://schemas.microsoft.com/office/powerpoint/2012/main" userId="S-1-5-21-409781135-2326927470-69082124-143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3" autoAdjust="0"/>
    <p:restoredTop sz="75504" autoAdjust="0"/>
  </p:normalViewPr>
  <p:slideViewPr>
    <p:cSldViewPr snapToGrid="0">
      <p:cViewPr varScale="1">
        <p:scale>
          <a:sx n="64" d="100"/>
          <a:sy n="64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7450-37FE-407B-836B-3B9A8027C1E1}" type="datetimeFigureOut">
              <a:rPr lang="en-US" smtClean="0"/>
              <a:t>2024-05-24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6564-B9C5-4BEE-A019-13E96C68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1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Q1 – 1500 of these cases were in Europe, in particular in the Balkans</a:t>
            </a:r>
          </a:p>
          <a:p>
            <a:r>
              <a:rPr lang="en-CA" baseline="0" dirty="0" smtClean="0"/>
              <a:t>Q2 – 591 but no really substantial differences in distribution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Libya</a:t>
            </a:r>
            <a:r>
              <a:rPr lang="en-CA" baseline="0" dirty="0" smtClean="0"/>
              <a:t> has had a large increase in cases in Serotype O</a:t>
            </a:r>
          </a:p>
          <a:p>
            <a:r>
              <a:rPr lang="en-CA" baseline="0" dirty="0" smtClean="0"/>
              <a:t>Algeria had a case of SAT-2 at the end of 2023 which is most concerning because the vaccines used here and in Libya are only for Serotypes O and A.  The </a:t>
            </a:r>
            <a:r>
              <a:rPr lang="en-CA" baseline="0" dirty="0" smtClean="0"/>
              <a:t>serotype of the Algerian case </a:t>
            </a:r>
            <a:r>
              <a:rPr lang="en-CA" baseline="0" dirty="0" smtClean="0"/>
              <a:t>is not in WAHIS, but in February it was reported to be SAT-2 in Pig333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Report in Russian news source of FMD in Georgia, but not reported to WOAH,</a:t>
            </a:r>
            <a:r>
              <a:rPr lang="en-CA" baseline="0" dirty="0" smtClean="0"/>
              <a:t> don’t trust the Russian source, Georgia has been reporting Sheep and Goat Pox, PPR, Lumpy Skin, IHN,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Acute multifocal to coalescing necrotizing </a:t>
            </a:r>
            <a:r>
              <a:rPr lang="en-CA" dirty="0" err="1" smtClean="0"/>
              <a:t>broncho</a:t>
            </a:r>
            <a:r>
              <a:rPr lang="en-CA" dirty="0" smtClean="0"/>
              <a:t>-interstitial</a:t>
            </a:r>
            <a:r>
              <a:rPr lang="en-CA" baseline="0" dirty="0" smtClean="0"/>
              <a:t> pneumonia at day 3 and 5, residual interstitial pneumonia at day 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4D0-3362-4309-BEC0-98317D050795}" type="datetime1">
              <a:rPr lang="en-US" smtClean="0"/>
              <a:t>2024-05-24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9E1F-2232-4B88-8F06-7F83C533E506}" type="datetime1">
              <a:rPr lang="en-US" smtClean="0"/>
              <a:t>2024-05-24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8B4-A1F9-4C77-85E0-56A21F40333B}" type="datetime1">
              <a:rPr lang="en-US" smtClean="0"/>
              <a:t>2024-05-24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A031-662E-4A41-9960-35612D8BFC9E}" type="datetime1">
              <a:rPr lang="en-US" smtClean="0"/>
              <a:t>2024-05-24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DC5-1734-46B2-A0D5-62C53D554FF0}" type="datetime1">
              <a:rPr lang="en-US" smtClean="0"/>
              <a:t>2024-05-24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07D3-39B0-44ED-BA0B-A69F1FD0EE94}" type="datetime1">
              <a:rPr lang="en-US" smtClean="0"/>
              <a:t>2024-05-24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8-7D86-4B85-8E3E-183D6C2F9EDD}" type="datetime1">
              <a:rPr lang="en-US" smtClean="0"/>
              <a:t>2024-05-24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AE4A-7446-4FA8-A03C-9A4736657142}" type="datetime1">
              <a:rPr lang="en-US" smtClean="0"/>
              <a:t>2024-05-24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A136-B623-44AA-A653-F7B0DDA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zd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2434" TargetMode="External"/><Relationship Id="rId2" Type="http://schemas.openxmlformats.org/officeDocument/2006/relationships/hyperlink" Target="https://wwwnc.cdc.gov/eid/article/30/4/23-1413_articl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andfonline.com/doi/full/10.1080/22221751.2024.2353292?src=recsy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3292?src=recsy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4.2353292?src=recsy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hss.ca/cahss-networks/poultry-ne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8569365/" TargetMode="External"/><Relationship Id="rId3" Type="http://schemas.openxmlformats.org/officeDocument/2006/relationships/hyperlink" Target="https://www.mdpi.com/2076-2615/14/9/1295" TargetMode="External"/><Relationship Id="rId7" Type="http://schemas.openxmlformats.org/officeDocument/2006/relationships/hyperlink" Target="https://www.frontiersin.org/articles/10.3389/fvets.2024.1378769/full" TargetMode="External"/><Relationship Id="rId12" Type="http://schemas.openxmlformats.org/officeDocument/2006/relationships/hyperlink" Target="https://wwwnc.cdc.gov/eid/article/30/3/23-0348_article" TargetMode="External"/><Relationship Id="rId2" Type="http://schemas.openxmlformats.org/officeDocument/2006/relationships/hyperlink" Target="https://www.cezd.ca/CAHSS/Assets/SharedDocuments/CEZD-Rapid-Literature-Review-Influenza-replication-transmission-mammary-milk-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1999-4915/16/3/445" TargetMode="External"/><Relationship Id="rId11" Type="http://schemas.openxmlformats.org/officeDocument/2006/relationships/hyperlink" Target="https://pubmed.ncbi.nlm.nih.gov/38572517/" TargetMode="External"/><Relationship Id="rId5" Type="http://schemas.openxmlformats.org/officeDocument/2006/relationships/hyperlink" Target="https://www.mdpi.com/2076-0817/12/12/1414" TargetMode="External"/><Relationship Id="rId10" Type="http://schemas.openxmlformats.org/officeDocument/2006/relationships/hyperlink" Target="https://journals.plos.org/plospathogens/article?id=10.1371/journal.ppat.1012131" TargetMode="External"/><Relationship Id="rId4" Type="http://schemas.openxmlformats.org/officeDocument/2006/relationships/hyperlink" Target="https://pubmed.ncbi.nlm.nih.gov/38741172/" TargetMode="External"/><Relationship Id="rId9" Type="http://schemas.openxmlformats.org/officeDocument/2006/relationships/hyperlink" Target="https://e-journal.unair.ac.id/JMV/article/view/4666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nc.cdc.gov/eid/article/30/4/23-1141_article" TargetMode="External"/><Relationship Id="rId13" Type="http://schemas.openxmlformats.org/officeDocument/2006/relationships/hyperlink" Target="https://www.sciencedirect.com/science/article/pii/S1995820X24000221?via%3Dihub" TargetMode="External"/><Relationship Id="rId3" Type="http://schemas.openxmlformats.org/officeDocument/2006/relationships/hyperlink" Target="https://www.frontiersin.org/articles/10.3389/fvets.2024.1305643/full" TargetMode="External"/><Relationship Id="rId7" Type="http://schemas.openxmlformats.org/officeDocument/2006/relationships/hyperlink" Target="https://pubmed.ncbi.nlm.nih.gov/38468332/" TargetMode="External"/><Relationship Id="rId12" Type="http://schemas.openxmlformats.org/officeDocument/2006/relationships/hyperlink" Target="https://wwwnc.cdc.gov/eid/article/30/3/23-1098_article" TargetMode="External"/><Relationship Id="rId2" Type="http://schemas.openxmlformats.org/officeDocument/2006/relationships/hyperlink" Target="https://pubmed.ncbi.nlm.nih.gov/3857567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lfattoalimentare.it/peste-suina-controlli-prodotti-etnici.html" TargetMode="External"/><Relationship Id="rId11" Type="http://schemas.openxmlformats.org/officeDocument/2006/relationships/hyperlink" Target="https://www.frontiersin.org/articles/10.3389/fvets.2024.1348123/full" TargetMode="External"/><Relationship Id="rId5" Type="http://schemas.openxmlformats.org/officeDocument/2006/relationships/hyperlink" Target="https://www.sciencepublishinggroup.com/article/10.11648/j.bsi.20240901.11" TargetMode="External"/><Relationship Id="rId10" Type="http://schemas.openxmlformats.org/officeDocument/2006/relationships/hyperlink" Target="https://efsa.onlinelibrary.wiley.com/doi/abs/10.2903/sp.efsa.2024.EN-8692" TargetMode="External"/><Relationship Id="rId4" Type="http://schemas.openxmlformats.org/officeDocument/2006/relationships/hyperlink" Target="https://wwwnc.cdc.gov/eid/article/30/4/23-1413_article" TargetMode="External"/><Relationship Id="rId9" Type="http://schemas.openxmlformats.org/officeDocument/2006/relationships/hyperlink" Target="https://journals.asm.org/doi/10.1128/spectrum.02181-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pres-i.apps.fao.org/dise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a.europa.eu/en/efsajournal/pub/88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a.europa.eu/en/efsajournal/pub/88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ah.org/en/disease/monkeypox/#ui-id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973829"/>
            <a:ext cx="12192000" cy="1498548"/>
          </a:xfrm>
        </p:spPr>
        <p:txBody>
          <a:bodyPr>
            <a:noAutofit/>
          </a:bodyPr>
          <a:lstStyle/>
          <a:p>
            <a:pPr algn="r"/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Community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for Emerging and Zoonotic Diseases</a:t>
            </a:r>
            <a:br>
              <a:rPr lang="fr-FR" sz="2800" b="1" dirty="0">
                <a:solidFill>
                  <a:schemeClr val="bg1"/>
                </a:solidFill>
                <a:latin typeface="+mn-lt"/>
              </a:rPr>
            </a:br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Signals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of </a:t>
            </a:r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Interest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for CSHIN 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Q1</a:t>
            </a:r>
            <a:endParaRPr lang="en-CA" sz="2000" b="1" i="1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0112" y="4075832"/>
            <a:ext cx="6591365" cy="1429439"/>
          </a:xfrm>
        </p:spPr>
        <p:txBody>
          <a:bodyPr>
            <a:normAutofit/>
          </a:bodyPr>
          <a:lstStyle/>
          <a:p>
            <a:pPr algn="r"/>
            <a:r>
              <a:rPr lang="en-CA" b="1" dirty="0" err="1">
                <a:solidFill>
                  <a:schemeClr val="bg1"/>
                </a:solidFill>
              </a:rPr>
              <a:t>Dr</a:t>
            </a:r>
            <a:r>
              <a:rPr lang="en-CA" b="1" dirty="0">
                <a:solidFill>
                  <a:schemeClr val="bg1"/>
                </a:solidFill>
              </a:rPr>
              <a:t> Andrea Osborn</a:t>
            </a:r>
          </a:p>
          <a:p>
            <a:pPr algn="r"/>
            <a:r>
              <a:rPr lang="en-CA" b="1" dirty="0" smtClean="0">
                <a:solidFill>
                  <a:schemeClr val="bg1"/>
                </a:solidFill>
              </a:rPr>
              <a:t>27 May 2024</a:t>
            </a:r>
            <a:endParaRPr lang="en-CA" b="1" dirty="0">
              <a:solidFill>
                <a:schemeClr val="bg1"/>
              </a:solidFill>
            </a:endParaRP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7A136-B623-44AA-A653-F7B0DDAA2C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0333" y="5750265"/>
            <a:ext cx="281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  <a:hlinkClick r:id="rId4"/>
              </a:rPr>
              <a:t>www.cezd.ca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5"/>
    </mc:Choice>
    <mc:Fallback xmlns="">
      <p:transition spd="slow" advTm="264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Mpox Follow-up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hlinkClick r:id="rId2"/>
              </a:rPr>
              <a:t>Co-Circulating Monkeypox and Swinepox Viruses, Democratic Republic of the Congo, 2022 - Volume 30, Number 4—April 2024 - Emerging Infectious Diseases journal </a:t>
            </a:r>
            <a:r>
              <a:rPr lang="en-US" sz="2400" dirty="0" smtClean="0">
                <a:hlinkClick r:id="rId2"/>
              </a:rPr>
              <a:t>– CDC</a:t>
            </a:r>
            <a:endParaRPr lang="en-US" sz="2400" dirty="0" smtClean="0"/>
          </a:p>
          <a:p>
            <a:r>
              <a:rPr lang="en-US" dirty="0" smtClean="0"/>
              <a:t>Pigs previously reported on were infected with Swine Pox, not MPox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Full article: Experimental Inoculation of Pigs with Monkeypox Virus Results in Productive Infection and Transmission to Sentinels (</a:t>
            </a:r>
            <a:r>
              <a:rPr lang="en-US" dirty="0" smtClean="0">
                <a:hlinkClick r:id="rId3"/>
              </a:rPr>
              <a:t>tandfonline.com)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Pigs are experimentally susceptible to Mpox and they can transmit to cohoused animals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2"/>
              </a:rPr>
              <a:t>Full article: Pigs are highly susceptible to but do not transmit mink-derived highly pathogenic avian influenza virus H5N1 clade 2.3.4.4b (tandfonline.com)</a:t>
            </a:r>
            <a:endParaRPr lang="en-CA" sz="3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8" y="2093976"/>
            <a:ext cx="1024510" cy="102451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583" y="4554324"/>
            <a:ext cx="977925" cy="9831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168791"/>
            <a:ext cx="4288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9 piglets </a:t>
            </a:r>
            <a:r>
              <a:rPr lang="en-CA" dirty="0" smtClean="0"/>
              <a:t>inoculated with 4ml virus in carrier</a:t>
            </a:r>
          </a:p>
          <a:p>
            <a:r>
              <a:rPr lang="en-CA" dirty="0" smtClean="0"/>
              <a:t>2.2x10</a:t>
            </a:r>
            <a:r>
              <a:rPr lang="en-CA" baseline="30000" dirty="0" smtClean="0"/>
              <a:t>7</a:t>
            </a:r>
            <a:r>
              <a:rPr lang="en-CA" dirty="0" smtClean="0"/>
              <a:t> TCID</a:t>
            </a:r>
            <a:r>
              <a:rPr lang="en-CA" baseline="-25000" dirty="0" smtClean="0"/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1 ml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1 ml intranasal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2</a:t>
            </a:r>
            <a:r>
              <a:rPr lang="en-CA" dirty="0" smtClean="0"/>
              <a:t> ml intra-tracheal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4072" y="5476423"/>
            <a:ext cx="32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Cohoused with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6 sentinel piglets</a:t>
            </a:r>
          </a:p>
        </p:txBody>
      </p:sp>
      <p:cxnSp>
        <p:nvCxnSpPr>
          <p:cNvPr id="24" name="Elbow Connector 23"/>
          <p:cNvCxnSpPr>
            <a:endCxn id="32" idx="1"/>
          </p:cNvCxnSpPr>
          <p:nvPr/>
        </p:nvCxnSpPr>
        <p:spPr>
          <a:xfrm rot="16200000" flipH="1">
            <a:off x="986086" y="2977922"/>
            <a:ext cx="2142415" cy="1993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94" y="2135400"/>
            <a:ext cx="768096" cy="768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47104" y="2084122"/>
            <a:ext cx="521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Nasal swabs taken on days -1, 1, 14, 17, 21 days</a:t>
            </a:r>
          </a:p>
          <a:p>
            <a:r>
              <a:rPr lang="en-CA" dirty="0" smtClean="0"/>
              <a:t>Oropharyngeal swabs -1, 1, 3, 5, 7, 10, 14, 17, 21 days</a:t>
            </a:r>
          </a:p>
          <a:p>
            <a:r>
              <a:rPr lang="en-CA" dirty="0" smtClean="0"/>
              <a:t>Serology -1, 7, 14, 21</a:t>
            </a:r>
            <a:endParaRPr lang="en-CA" dirty="0"/>
          </a:p>
        </p:txBody>
      </p:sp>
      <p:pic>
        <p:nvPicPr>
          <p:cNvPr id="32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3" y="4533655"/>
            <a:ext cx="1024510" cy="102451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6547104" y="3958418"/>
            <a:ext cx="4806696" cy="1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070177" y="3980447"/>
            <a:ext cx="424417" cy="1071209"/>
            <a:chOff x="7064882" y="4069990"/>
            <a:chExt cx="424417" cy="1071209"/>
          </a:xfrm>
        </p:grpSpPr>
        <p:pic>
          <p:nvPicPr>
            <p:cNvPr id="37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38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39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106034" y="4025666"/>
            <a:ext cx="424417" cy="1071209"/>
            <a:chOff x="7064882" y="4069990"/>
            <a:chExt cx="424417" cy="1071209"/>
          </a:xfrm>
        </p:grpSpPr>
        <p:pic>
          <p:nvPicPr>
            <p:cNvPr id="42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43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44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7043546" y="352951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5958" y="3538123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</a:t>
            </a:r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10726290" y="352742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21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0140314" y="3991280"/>
            <a:ext cx="424417" cy="1071209"/>
            <a:chOff x="7064882" y="4069990"/>
            <a:chExt cx="424417" cy="1071209"/>
          </a:xfrm>
        </p:grpSpPr>
        <p:pic>
          <p:nvPicPr>
            <p:cNvPr id="50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82" y="4069990"/>
              <a:ext cx="399791" cy="399791"/>
            </a:xfrm>
            <a:prstGeom prst="rect">
              <a:avLst/>
            </a:prstGeom>
          </p:spPr>
        </p:pic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95" y="4405699"/>
              <a:ext cx="399791" cy="399791"/>
            </a:xfrm>
            <a:prstGeom prst="rect">
              <a:avLst/>
            </a:prstGeom>
          </p:spPr>
        </p:pic>
        <p:pic>
          <p:nvPicPr>
            <p:cNvPr id="52" name="Content Placeholder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08" y="4741408"/>
              <a:ext cx="399791" cy="399791"/>
            </a:xfrm>
            <a:prstGeom prst="rect">
              <a:avLst/>
            </a:prstGeom>
          </p:spPr>
        </p:pic>
      </p:grpSp>
      <p:pic>
        <p:nvPicPr>
          <p:cNvPr id="53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290" y="3987262"/>
            <a:ext cx="405649" cy="407825"/>
          </a:xfrm>
          <a:prstGeom prst="rect">
            <a:avLst/>
          </a:prstGeom>
        </p:spPr>
      </p:pic>
      <p:pic>
        <p:nvPicPr>
          <p:cNvPr id="54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76" y="4322578"/>
            <a:ext cx="405649" cy="407825"/>
          </a:xfrm>
          <a:prstGeom prst="rect">
            <a:avLst/>
          </a:prstGeom>
        </p:spPr>
      </p:pic>
      <p:pic>
        <p:nvPicPr>
          <p:cNvPr id="55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76" y="4656509"/>
            <a:ext cx="405649" cy="407825"/>
          </a:xfrm>
          <a:prstGeom prst="rect">
            <a:avLst/>
          </a:prstGeom>
        </p:spPr>
      </p:pic>
      <p:pic>
        <p:nvPicPr>
          <p:cNvPr id="57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5022" y="4667941"/>
            <a:ext cx="405649" cy="407825"/>
          </a:xfrm>
          <a:prstGeom prst="rect">
            <a:avLst/>
          </a:prstGeom>
        </p:spPr>
      </p:pic>
      <p:pic>
        <p:nvPicPr>
          <p:cNvPr id="58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1514" y="4288794"/>
            <a:ext cx="405649" cy="407825"/>
          </a:xfrm>
          <a:prstGeom prst="rect">
            <a:avLst/>
          </a:prstGeom>
        </p:spPr>
      </p:pic>
      <p:pic>
        <p:nvPicPr>
          <p:cNvPr id="59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9201" y="3986288"/>
            <a:ext cx="405649" cy="40782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7856158" y="3217644"/>
            <a:ext cx="169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</a:t>
            </a:r>
            <a:r>
              <a:rPr lang="en-CA" dirty="0" smtClean="0"/>
              <a:t>Necropsy Dates</a:t>
            </a:r>
            <a:endParaRPr lang="en-CA" dirty="0"/>
          </a:p>
        </p:txBody>
      </p:sp>
      <p:sp>
        <p:nvSpPr>
          <p:cNvPr id="61" name="TextBox 60"/>
          <p:cNvSpPr txBox="1"/>
          <p:nvPr/>
        </p:nvSpPr>
        <p:spPr>
          <a:xfrm>
            <a:off x="777557" y="5033889"/>
            <a:ext cx="21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 days post challenge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252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052" y="2223397"/>
            <a:ext cx="5181600" cy="2727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3"/>
              </a:rPr>
              <a:t>Full article: Pigs are highly susceptible to but do not transmit mink-derived highly pathogenic avian influenza virus H5N1 clade 2.3.4.4b (tandfonline.com)</a:t>
            </a:r>
            <a:endParaRPr lang="en-CA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786" y="1847858"/>
            <a:ext cx="5181600" cy="4351338"/>
          </a:xfrm>
        </p:spPr>
        <p:txBody>
          <a:bodyPr/>
          <a:lstStyle/>
          <a:p>
            <a:r>
              <a:rPr lang="en-CA" dirty="0" smtClean="0"/>
              <a:t>All infected animals had at least 1 virus positive nasal or oropharyngeal swab in first 5 days </a:t>
            </a:r>
          </a:p>
          <a:p>
            <a:r>
              <a:rPr lang="en-CA" dirty="0" smtClean="0"/>
              <a:t>No sentinel pigs had positive nasal or oropharyngeal swabs (RT-PCR and viral isolation)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877836" y="5096875"/>
            <a:ext cx="498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Infected pigs had fever 24 hrs post inoculation</a:t>
            </a:r>
          </a:p>
          <a:p>
            <a:r>
              <a:rPr lang="en-CA" dirty="0" smtClean="0"/>
              <a:t>Clinically normal throughout the rest of observation period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55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09544"/>
            <a:ext cx="5181600" cy="2967418"/>
          </a:xfrm>
        </p:spPr>
        <p:txBody>
          <a:bodyPr/>
          <a:lstStyle/>
          <a:p>
            <a:r>
              <a:rPr lang="en-CA" dirty="0" smtClean="0"/>
              <a:t>100 % of infected piglets had evidence of viral replication and seroconversion</a:t>
            </a:r>
          </a:p>
          <a:p>
            <a:r>
              <a:rPr lang="en-CA" dirty="0" smtClean="0"/>
              <a:t>Lesions primarily in lower respiratory tract</a:t>
            </a:r>
          </a:p>
          <a:p>
            <a:r>
              <a:rPr lang="en-CA" dirty="0" smtClean="0"/>
              <a:t>No evidence of pathology in CNS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  <a:hlinkClick r:id="rId3"/>
              </a:rPr>
              <a:t>Full article: Pigs are highly susceptible to but do not transmit mink-derived highly pathogenic avian influenza virus H5N1 clade 2.3.4.4b (tandfonline.com)</a:t>
            </a:r>
            <a:endParaRPr lang="en-CA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786" y="3072384"/>
            <a:ext cx="5181600" cy="3126812"/>
          </a:xfrm>
        </p:spPr>
        <p:txBody>
          <a:bodyPr/>
          <a:lstStyle/>
          <a:p>
            <a:r>
              <a:rPr lang="en-CA" dirty="0" smtClean="0"/>
              <a:t>No seroconversion in sentinel piglets</a:t>
            </a:r>
            <a:endParaRPr lang="en-CA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06" y="2185034"/>
            <a:ext cx="1024510" cy="1024510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423" y="2205703"/>
            <a:ext cx="977925" cy="9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HPAI in Canada</a:t>
            </a:r>
            <a:endParaRPr lang="en-CA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4012" y="1526642"/>
            <a:ext cx="8547988" cy="44444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" y="1797916"/>
            <a:ext cx="3161412" cy="4351338"/>
          </a:xfrm>
        </p:spPr>
        <p:txBody>
          <a:bodyPr/>
          <a:lstStyle/>
          <a:p>
            <a:r>
              <a:rPr lang="en-US" dirty="0" smtClean="0"/>
              <a:t>Dashboard of domestic data on CAHSS Website Poultry page</a:t>
            </a:r>
          </a:p>
          <a:p>
            <a:r>
              <a:rPr lang="en-US" dirty="0">
                <a:hlinkClick r:id="rId3"/>
              </a:rPr>
              <a:t>Poultry (cahss.ca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76"/>
            <a:ext cx="10515600" cy="1028700"/>
          </a:xfrm>
        </p:spPr>
        <p:txBody>
          <a:bodyPr/>
          <a:lstStyle/>
          <a:p>
            <a:r>
              <a:rPr lang="en-CA" b="1" dirty="0" smtClean="0">
                <a:latin typeface="+mn-lt"/>
              </a:rPr>
              <a:t>Scientific Findings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5264166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CEZD Rapid Literature Review: Influenza transmission by and replication in mammary tissue and milk</a:t>
            </a:r>
            <a:endParaRPr lang="en-US" sz="1600" dirty="0"/>
          </a:p>
          <a:p>
            <a:r>
              <a:rPr lang="en-US" sz="1600" dirty="0" smtClean="0">
                <a:hlinkClick r:id="rId3"/>
              </a:rPr>
              <a:t>Animals </a:t>
            </a:r>
            <a:r>
              <a:rPr lang="en-US" sz="1600" dirty="0" smtClean="0">
                <a:hlinkClick r:id="rId3"/>
              </a:rPr>
              <a:t>| Free Full-Text | Strategic Challenges to the Eradication of African Swine Fever Genotype II in Domestic Pigs in North Italy (mdpi.com)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Vector </a:t>
            </a:r>
            <a:r>
              <a:rPr lang="en-US" sz="1600" dirty="0" smtClean="0">
                <a:hlinkClick r:id="rId4"/>
              </a:rPr>
              <a:t>competence of Swedish </a:t>
            </a:r>
            <a:r>
              <a:rPr lang="en-US" sz="1600" dirty="0" err="1" smtClean="0">
                <a:hlinkClick r:id="rId4"/>
              </a:rPr>
              <a:t>Culex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pipiens</a:t>
            </a:r>
            <a:r>
              <a:rPr lang="en-US" sz="1600" dirty="0" smtClean="0">
                <a:hlinkClick r:id="rId4"/>
              </a:rPr>
              <a:t> mosquitoes for Japanese encephalitis virus - PubMed (nih.gov)</a:t>
            </a:r>
            <a:endParaRPr lang="en-US" sz="1600" dirty="0" smtClean="0"/>
          </a:p>
          <a:p>
            <a:r>
              <a:rPr lang="en-US" sz="1600" dirty="0">
                <a:hlinkClick r:id="rId5"/>
              </a:rPr>
              <a:t>Pathogens | Free Full-Text | Epidemiological Assessment of African Swine Fever Spread in the Dominican Republic (mdpi.com</a:t>
            </a:r>
            <a:r>
              <a:rPr lang="en-US" sz="1600" dirty="0" smtClean="0">
                <a:hlinkClick r:id="rId5"/>
              </a:rPr>
              <a:t>)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Viruses </a:t>
            </a:r>
            <a:r>
              <a:rPr lang="en-US" sz="1600" dirty="0" smtClean="0">
                <a:hlinkClick r:id="rId6"/>
              </a:rPr>
              <a:t>| Free Full-Text | Porcine </a:t>
            </a:r>
            <a:r>
              <a:rPr lang="en-US" sz="1600" dirty="0" err="1" smtClean="0">
                <a:hlinkClick r:id="rId6"/>
              </a:rPr>
              <a:t>Deltacoronavirus</a:t>
            </a:r>
            <a:r>
              <a:rPr lang="en-US" sz="1600" dirty="0" smtClean="0">
                <a:hlinkClick r:id="rId6"/>
              </a:rPr>
              <a:t> Occurrence in the United States Breeding Herds since Its Emergence in 2014 (mdpi.com)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Frontiers | Re-emergence of foot-and-mouth disease in the Republic of Korea caused by the O/ME-SA/Ind-2001e lineage (frontiersin.org)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Lessons from </a:t>
            </a:r>
            <a:r>
              <a:rPr lang="en-US" sz="1600" dirty="0" err="1" smtClean="0">
                <a:hlinkClick r:id="rId8"/>
              </a:rPr>
              <a:t>CanSpotASF</a:t>
            </a:r>
            <a:r>
              <a:rPr lang="en-US" sz="1600" dirty="0" smtClean="0">
                <a:hlinkClick r:id="rId8"/>
              </a:rPr>
              <a:t>: Moving towards risk-based African Swine Fever surveillance with rule-out testing in Western Canada - PubMed (nih.gov)</a:t>
            </a:r>
            <a:endParaRPr lang="en-US" sz="1600" dirty="0" smtClean="0"/>
          </a:p>
          <a:p>
            <a:r>
              <a:rPr lang="en-US" sz="1600" dirty="0" smtClean="0">
                <a:hlinkClick r:id="rId9"/>
              </a:rPr>
              <a:t>Detection of Foot and Mouth Disease Virus in Salted Raw Cowhide from Malaysia in </a:t>
            </a:r>
            <a:r>
              <a:rPr lang="en-US" sz="1600" dirty="0" err="1" smtClean="0">
                <a:hlinkClick r:id="rId9"/>
              </a:rPr>
              <a:t>Tanjung</a:t>
            </a:r>
            <a:r>
              <a:rPr lang="en-US" sz="1600" dirty="0" smtClean="0">
                <a:hlinkClick r:id="rId9"/>
              </a:rPr>
              <a:t> </a:t>
            </a:r>
            <a:r>
              <a:rPr lang="en-US" sz="1600" dirty="0" err="1" smtClean="0">
                <a:hlinkClick r:id="rId9"/>
              </a:rPr>
              <a:t>Priok</a:t>
            </a:r>
            <a:r>
              <a:rPr lang="en-US" sz="1600" dirty="0" smtClean="0">
                <a:hlinkClick r:id="rId9"/>
              </a:rPr>
              <a:t> Port, Indonesia | </a:t>
            </a:r>
            <a:r>
              <a:rPr lang="en-US" sz="1600" dirty="0" err="1" smtClean="0">
                <a:hlinkClick r:id="rId9"/>
              </a:rPr>
              <a:t>Jurnal</a:t>
            </a:r>
            <a:r>
              <a:rPr lang="en-US" sz="1600" dirty="0" smtClean="0">
                <a:hlinkClick r:id="rId9"/>
              </a:rPr>
              <a:t> </a:t>
            </a:r>
            <a:r>
              <a:rPr lang="en-US" sz="1600" dirty="0" err="1" smtClean="0">
                <a:hlinkClick r:id="rId9"/>
              </a:rPr>
              <a:t>Medik</a:t>
            </a:r>
            <a:r>
              <a:rPr lang="en-US" sz="1600" dirty="0" smtClean="0">
                <a:hlinkClick r:id="rId9"/>
              </a:rPr>
              <a:t> </a:t>
            </a:r>
            <a:r>
              <a:rPr lang="en-US" sz="1600" dirty="0" err="1" smtClean="0">
                <a:hlinkClick r:id="rId9"/>
              </a:rPr>
              <a:t>Veteriner</a:t>
            </a:r>
            <a:r>
              <a:rPr lang="en-US" sz="1600" dirty="0" smtClean="0">
                <a:hlinkClick r:id="rId9"/>
              </a:rPr>
              <a:t> (unair.ac.id)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Genetic drift and purifying selection shape within-host influenza A virus populations during natural swine infections | PLOS Pathogens</a:t>
            </a:r>
            <a:endParaRPr lang="en-US" sz="1600" dirty="0" smtClean="0"/>
          </a:p>
          <a:p>
            <a:r>
              <a:rPr lang="en-US" sz="1600" dirty="0">
                <a:hlinkClick r:id="rId11"/>
              </a:rPr>
              <a:t>Long-term co-circulation of multiple influenza A viruses in pigs, Guangxi, China - PubMed (nih.gov</a:t>
            </a:r>
            <a:r>
              <a:rPr lang="en-US" sz="1600" dirty="0" smtClean="0">
                <a:hlinkClick r:id="rId11"/>
              </a:rPr>
              <a:t>)</a:t>
            </a:r>
            <a:endParaRPr lang="en-US" sz="1600" dirty="0" smtClean="0"/>
          </a:p>
          <a:p>
            <a:r>
              <a:rPr lang="en-US" sz="1600" dirty="0">
                <a:hlinkClick r:id="rId12"/>
              </a:rPr>
              <a:t>Molecular Epidemiology of Underreported Emerging Zoonotic Pathogen Streptococcus </a:t>
            </a:r>
            <a:r>
              <a:rPr lang="en-US" sz="1600" dirty="0" err="1">
                <a:hlinkClick r:id="rId12"/>
              </a:rPr>
              <a:t>suis</a:t>
            </a:r>
            <a:r>
              <a:rPr lang="en-US" sz="1600" dirty="0">
                <a:hlinkClick r:id="rId12"/>
              </a:rPr>
              <a:t> in Europe - Volume 30, Number 3—March 2024 - Emerging Infectious Diseases journal - CDC</a:t>
            </a: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345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+mn-lt"/>
              </a:rPr>
              <a:t>Scientific Findings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476"/>
            <a:ext cx="10515600" cy="5767594"/>
          </a:xfrm>
        </p:spPr>
        <p:txBody>
          <a:bodyPr>
            <a:noAutofit/>
          </a:bodyPr>
          <a:lstStyle/>
          <a:p>
            <a:r>
              <a:rPr lang="en-US" sz="1400" dirty="0" err="1">
                <a:hlinkClick r:id="rId2"/>
              </a:rPr>
              <a:t>Seroprevalence</a:t>
            </a:r>
            <a:r>
              <a:rPr lang="en-US" sz="1400" dirty="0">
                <a:hlinkClick r:id="rId2"/>
              </a:rPr>
              <a:t> and molecular detection of foot and mouth disease virus in cattle in selected districts of </a:t>
            </a:r>
            <a:r>
              <a:rPr lang="en-US" sz="1400" dirty="0" err="1">
                <a:hlinkClick r:id="rId2"/>
              </a:rPr>
              <a:t>Wolaita</a:t>
            </a:r>
            <a:r>
              <a:rPr lang="en-US" sz="1400" dirty="0">
                <a:hlinkClick r:id="rId2"/>
              </a:rPr>
              <a:t> Zone, Southern Ethiopia - PubMed (nih.gov</a:t>
            </a:r>
            <a:r>
              <a:rPr lang="en-US" sz="1400" dirty="0" smtClean="0">
                <a:hlinkClick r:id="rId2"/>
              </a:rPr>
              <a:t>)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Frontiers | Wild boar (</a:t>
            </a:r>
            <a:r>
              <a:rPr lang="en-US" sz="1400" dirty="0" err="1">
                <a:hlinkClick r:id="rId3"/>
              </a:rPr>
              <a:t>Sus</a:t>
            </a:r>
            <a:r>
              <a:rPr lang="en-US" sz="1400" dirty="0">
                <a:hlinkClick r:id="rId3"/>
              </a:rPr>
              <a:t> </a:t>
            </a:r>
            <a:r>
              <a:rPr lang="en-US" sz="1400" dirty="0" err="1">
                <a:hlinkClick r:id="rId3"/>
              </a:rPr>
              <a:t>scrofa</a:t>
            </a:r>
            <a:r>
              <a:rPr lang="en-US" sz="1400" dirty="0">
                <a:hlinkClick r:id="rId3"/>
              </a:rPr>
              <a:t>) carcasses as an attraction for scavengers and a potential source for soil contamination with the African swine fever virus (frontiersin.org)</a:t>
            </a:r>
            <a:endParaRPr lang="en-US" sz="1400" dirty="0"/>
          </a:p>
          <a:p>
            <a:r>
              <a:rPr lang="en-US" sz="1400" dirty="0">
                <a:hlinkClick r:id="rId4"/>
              </a:rPr>
              <a:t>Co-Circulating Monkeypox and Swinepox Viruses, Democratic Republic of the Congo, 2022 - Volume 30, Number 4—April 2024 - Emerging Infectious Diseases journal </a:t>
            </a:r>
            <a:r>
              <a:rPr lang="en-US" sz="1400" dirty="0" smtClean="0">
                <a:hlinkClick r:id="rId4"/>
              </a:rPr>
              <a:t>– CDC</a:t>
            </a:r>
            <a:endParaRPr lang="en-US" sz="1400" dirty="0" smtClean="0"/>
          </a:p>
          <a:p>
            <a:r>
              <a:rPr lang="en-US" sz="1400" dirty="0" err="1">
                <a:hlinkClick r:id="rId5"/>
              </a:rPr>
              <a:t>Seroprevalence</a:t>
            </a:r>
            <a:r>
              <a:rPr lang="en-US" sz="1400" dirty="0">
                <a:hlinkClick r:id="rId5"/>
              </a:rPr>
              <a:t>, Serotyping, and Associated Risk Factors of Foot and Mouth Diseases in Bovine in Western Amhara Regional State, North Western Ethiopia, Biomedical Statistics and Informatics, Science Publishing </a:t>
            </a:r>
            <a:r>
              <a:rPr lang="en-US" sz="1400" dirty="0" smtClean="0">
                <a:hlinkClick r:id="rId5"/>
              </a:rPr>
              <a:t>Group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Swine fever, the strange case of "vegan" sausages with the virus (ilfattoalimentare.it</a:t>
            </a:r>
            <a:r>
              <a:rPr lang="en-US" sz="1400" dirty="0" smtClean="0">
                <a:hlinkClick r:id="rId6"/>
              </a:rPr>
              <a:t>)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Biosecurity measures for the prevention of African swine fever on German pig farms: comparison of farmers' own appraisals </a:t>
            </a:r>
            <a:r>
              <a:rPr lang="en-US" sz="1400" dirty="0" smtClean="0">
                <a:hlinkClick r:id="rId7"/>
              </a:rPr>
              <a:t>and </a:t>
            </a:r>
            <a:r>
              <a:rPr lang="en-US" sz="1400" dirty="0">
                <a:hlinkClick r:id="rId7"/>
              </a:rPr>
              <a:t>external veterinary experts' evaluations - PubMed (nih.gov</a:t>
            </a:r>
            <a:r>
              <a:rPr lang="en-US" sz="1400" dirty="0" smtClean="0">
                <a:hlinkClick r:id="rId7"/>
              </a:rPr>
              <a:t>)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Divergent Pathogenesis and Transmission of Highly Pathogenic Avian Influenza A(H5N1) in Swine - Volume 30, Number 4—April 2024 - Emerging Infectious Diseases journal </a:t>
            </a:r>
            <a:r>
              <a:rPr lang="en-US" sz="1400" dirty="0" smtClean="0">
                <a:hlinkClick r:id="rId8"/>
              </a:rPr>
              <a:t>– CDC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Novel influenza A viruses in pigs with zoonotic potential, Chile | Microbiology Spectrum (asm.org</a:t>
            </a:r>
            <a:r>
              <a:rPr lang="en-US" sz="1400" dirty="0" smtClean="0">
                <a:hlinkClick r:id="rId9"/>
              </a:rPr>
              <a:t>)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The role of mammals in Avian Influenza: a review - - 2024 - EFSA Supporting Publications - Wiley Online </a:t>
            </a:r>
            <a:r>
              <a:rPr lang="en-US" sz="1400" dirty="0" smtClean="0">
                <a:hlinkClick r:id="rId10"/>
              </a:rPr>
              <a:t>Library</a:t>
            </a:r>
            <a:endParaRPr lang="en-US" sz="1400" dirty="0" smtClean="0"/>
          </a:p>
          <a:p>
            <a:r>
              <a:rPr lang="en-US" sz="1400" dirty="0">
                <a:hlinkClick r:id="rId11"/>
              </a:rPr>
              <a:t>Frontiers | African swine fever at the wildlife-livestock interface: challenges for management and outbreak response within invasive wild pigs in the United States (frontiersin.org</a:t>
            </a:r>
            <a:r>
              <a:rPr lang="en-US" sz="1400" dirty="0" smtClean="0">
                <a:hlinkClick r:id="rId11"/>
              </a:rPr>
              <a:t>)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Recent Changes in Patterns of Mammal Infection with Highly Pathogenic Avian Influenza A(H5N1) Virus Worldwide - Volume 30, Number 3—March 2024 - Emerging Infectious Diseases journal </a:t>
            </a:r>
            <a:r>
              <a:rPr lang="en-US" sz="1400" dirty="0" smtClean="0">
                <a:hlinkClick r:id="rId12"/>
              </a:rPr>
              <a:t>– CDC</a:t>
            </a:r>
            <a:endParaRPr lang="en-US" sz="1400" dirty="0" smtClean="0"/>
          </a:p>
          <a:p>
            <a:r>
              <a:rPr lang="en-US" sz="1400" dirty="0">
                <a:hlinkClick r:id="rId13"/>
              </a:rPr>
              <a:t>The evolution, pathogenicity and transmissibility of quadruple </a:t>
            </a:r>
            <a:r>
              <a:rPr lang="en-US" sz="1400" dirty="0" err="1">
                <a:hlinkClick r:id="rId13"/>
              </a:rPr>
              <a:t>reassortant</a:t>
            </a:r>
            <a:r>
              <a:rPr lang="en-US" sz="1400" dirty="0">
                <a:hlinkClick r:id="rId13"/>
              </a:rPr>
              <a:t> H1N2 swine influenza virus in China: A potential threat to public health - </a:t>
            </a:r>
            <a:r>
              <a:rPr lang="en-US" sz="1400" dirty="0" err="1">
                <a:hlinkClick r:id="rId13"/>
              </a:rPr>
              <a:t>ScienceDirect</a:t>
            </a: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+mn-lt"/>
              </a:rPr>
              <a:t>ASF spread – </a:t>
            </a:r>
            <a:r>
              <a:rPr lang="en-CA" b="1" dirty="0" smtClean="0">
                <a:latin typeface="+mn-lt"/>
              </a:rPr>
              <a:t>Q1 1653 events </a:t>
            </a:r>
            <a:r>
              <a:rPr lang="en-CA" b="1" dirty="0">
                <a:latin typeface="+mn-lt"/>
              </a:rPr>
              <a:t>reported (</a:t>
            </a:r>
            <a:r>
              <a:rPr lang="en-CA" b="1" i="1" dirty="0" smtClean="0">
                <a:latin typeface="+mn-lt"/>
                <a:hlinkClick r:id="rId3"/>
              </a:rPr>
              <a:t>Empres </a:t>
            </a:r>
            <a:r>
              <a:rPr lang="en-CA" b="1" i="1" dirty="0" err="1">
                <a:latin typeface="+mn-lt"/>
                <a:hlinkClick r:id="rId3"/>
              </a:rPr>
              <a:t>i</a:t>
            </a:r>
            <a:r>
              <a:rPr lang="en-CA" b="1" dirty="0">
                <a:latin typeface="+mn-lt"/>
              </a:rPr>
              <a:t>) in </a:t>
            </a:r>
            <a:r>
              <a:rPr lang="en-CA" b="1" dirty="0" smtClean="0">
                <a:latin typeface="+mn-lt"/>
              </a:rPr>
              <a:t>Q2 </a:t>
            </a:r>
            <a:r>
              <a:rPr lang="en-CA" b="1" dirty="0">
                <a:latin typeface="+mn-lt"/>
              </a:rPr>
              <a:t>so far </a:t>
            </a:r>
            <a:r>
              <a:rPr lang="en-CA" b="1" dirty="0" smtClean="0">
                <a:latin typeface="+mn-lt"/>
              </a:rPr>
              <a:t>– 591 so far (May 23)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073321"/>
            <a:ext cx="5181600" cy="385594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067820"/>
            <a:ext cx="5181600" cy="3866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00" y="543877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Q1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848475" y="543877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Q2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6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Notable Cases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Albania had first occurrence in wild boar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Italy had northward movement in Parma towards Langhirano close to major ham producing area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" y="2927899"/>
            <a:ext cx="5172088" cy="342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41" y="3452193"/>
            <a:ext cx="4606159" cy="317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hlinkClick r:id="rId3"/>
              </a:rPr>
              <a:t>Epidemiological analysis of African swine fever in the European Union during 2023 | EFSA (europa.eu)</a:t>
            </a:r>
            <a:endParaRPr lang="en-CA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7" y="1927225"/>
            <a:ext cx="7730610" cy="4351338"/>
          </a:xfrm>
        </p:spPr>
        <p:txBody>
          <a:bodyPr>
            <a:normAutofit/>
          </a:bodyPr>
          <a:lstStyle/>
          <a:p>
            <a:r>
              <a:rPr lang="en-CA" dirty="0" smtClean="0"/>
              <a:t>Number of outbreaks in domestic pigs in EU was 5x greater than in 2022</a:t>
            </a:r>
          </a:p>
          <a:p>
            <a:r>
              <a:rPr lang="en-CA" dirty="0" smtClean="0"/>
              <a:t>96% of the cases in domestic pigs came from:</a:t>
            </a:r>
          </a:p>
          <a:p>
            <a:pPr lvl="1"/>
            <a:r>
              <a:rPr lang="en-CA" dirty="0" smtClean="0"/>
              <a:t>Croatia – introduction and spread</a:t>
            </a:r>
          </a:p>
          <a:p>
            <a:pPr lvl="1"/>
            <a:r>
              <a:rPr lang="en-CA" dirty="0" smtClean="0"/>
              <a:t>Romania – resurgence</a:t>
            </a:r>
          </a:p>
          <a:p>
            <a:r>
              <a:rPr lang="en-CA" dirty="0" smtClean="0"/>
              <a:t>Seasonal, all occurring between July and October</a:t>
            </a:r>
          </a:p>
          <a:p>
            <a:r>
              <a:rPr lang="en-CA" dirty="0" smtClean="0"/>
              <a:t>No big changes in “restricted zones” due to clustering</a:t>
            </a:r>
          </a:p>
        </p:txBody>
      </p:sp>
    </p:spTree>
    <p:extLst>
      <p:ext uri="{BB962C8B-B14F-4D97-AF65-F5344CB8AC3E}">
        <p14:creationId xmlns:p14="http://schemas.microsoft.com/office/powerpoint/2010/main" val="217335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hlinkClick r:id="rId3"/>
              </a:rPr>
              <a:t>Epidemiological analysis of African swine fever in the European Union during 2023 | EFSA (europa.eu)</a:t>
            </a:r>
            <a:endParaRPr lang="en-CA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800" y="2476165"/>
            <a:ext cx="6178189" cy="304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2184399"/>
            <a:ext cx="5660394" cy="409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94% of domestic outbreaks detected via passive surveillance (clinical suspicion)</a:t>
            </a:r>
          </a:p>
          <a:p>
            <a:r>
              <a:rPr lang="en-US" dirty="0" smtClean="0"/>
              <a:t>3</a:t>
            </a:r>
            <a:r>
              <a:rPr lang="en-US" dirty="0"/>
              <a:t>% were identified through contact tracing </a:t>
            </a:r>
          </a:p>
          <a:p>
            <a:r>
              <a:rPr lang="en-US" dirty="0" smtClean="0"/>
              <a:t>3</a:t>
            </a:r>
            <a:r>
              <a:rPr lang="en-US" dirty="0" smtClean="0"/>
              <a:t>% </a:t>
            </a:r>
            <a:r>
              <a:rPr lang="en-US" dirty="0" smtClean="0"/>
              <a:t>from enhanced </a:t>
            </a:r>
            <a:r>
              <a:rPr lang="en-US" dirty="0"/>
              <a:t>passive surveillance based on the weekly testing of at least two dead pigs per </a:t>
            </a:r>
            <a:r>
              <a:rPr lang="en-US" dirty="0" smtClean="0"/>
              <a:t>establishment</a:t>
            </a:r>
          </a:p>
          <a:p>
            <a:r>
              <a:rPr lang="en-US" dirty="0" smtClean="0"/>
              <a:t>0% on healthy animals at slaughter, pre-movement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0207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ASF in Sweden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0" y="1690689"/>
            <a:ext cx="5539755" cy="435133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September - First case of ASF in any Scandinavian country</a:t>
            </a:r>
          </a:p>
          <a:p>
            <a:r>
              <a:rPr lang="en-CA" dirty="0" smtClean="0"/>
              <a:t>Appears to have been controlled</a:t>
            </a:r>
          </a:p>
          <a:p>
            <a:r>
              <a:rPr lang="en-CA" dirty="0" smtClean="0"/>
              <a:t>Fenced core zone of 100 km</a:t>
            </a:r>
            <a:r>
              <a:rPr lang="en-CA" baseline="30000" dirty="0" smtClean="0"/>
              <a:t>2</a:t>
            </a:r>
          </a:p>
          <a:p>
            <a:r>
              <a:rPr lang="en-CA" dirty="0" smtClean="0"/>
              <a:t>62 outbreak locations, all wild boar</a:t>
            </a:r>
          </a:p>
          <a:p>
            <a:r>
              <a:rPr lang="en-CA" dirty="0" smtClean="0"/>
              <a:t>Strain is Genotype 2</a:t>
            </a:r>
          </a:p>
          <a:p>
            <a:r>
              <a:rPr lang="en-CA" dirty="0" smtClean="0"/>
              <a:t>Likely origin is a garbage dump at centre of the outbreak (SHIC)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Cases detected in wild boar April 3 and May 4, 2024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5445" y="0"/>
            <a:ext cx="662604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FMD in Africa Q1 – 90 cases (</a:t>
            </a:r>
            <a:r>
              <a:rPr lang="en-CA" b="1" dirty="0" err="1" smtClean="0">
                <a:latin typeface="+mn-lt"/>
              </a:rPr>
              <a:t>Empresi</a:t>
            </a:r>
            <a:r>
              <a:rPr lang="en-CA" b="1" dirty="0" smtClean="0">
                <a:latin typeface="+mn-lt"/>
              </a:rPr>
              <a:t>)</a:t>
            </a:r>
            <a:endParaRPr lang="en-CA" b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83908"/>
            <a:ext cx="5181600" cy="363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Northern Africa</a:t>
            </a:r>
          </a:p>
          <a:p>
            <a:pPr lvl="1"/>
            <a:r>
              <a:rPr lang="en-CA" dirty="0" smtClean="0"/>
              <a:t>Tunisia (Serotype O)</a:t>
            </a:r>
          </a:p>
          <a:p>
            <a:pPr lvl="1"/>
            <a:r>
              <a:rPr lang="en-CA" dirty="0" smtClean="0">
                <a:solidFill>
                  <a:srgbClr val="FFC000"/>
                </a:solidFill>
              </a:rPr>
              <a:t>Libya </a:t>
            </a:r>
            <a:r>
              <a:rPr lang="en-CA" dirty="0" smtClean="0"/>
              <a:t>(Serotype O)</a:t>
            </a:r>
          </a:p>
          <a:p>
            <a:r>
              <a:rPr lang="en-CA" dirty="0" smtClean="0"/>
              <a:t>Southern Africa</a:t>
            </a:r>
          </a:p>
          <a:p>
            <a:pPr lvl="1"/>
            <a:r>
              <a:rPr lang="en-CA" dirty="0" smtClean="0"/>
              <a:t>South Africa (SAT1 + SAT2</a:t>
            </a:r>
            <a:r>
              <a:rPr lang="en-CA" dirty="0" smtClean="0"/>
              <a:t>) (SAT-3 in Q2)</a:t>
            </a:r>
            <a:endParaRPr lang="en-CA" dirty="0" smtClean="0"/>
          </a:p>
          <a:p>
            <a:pPr lvl="1"/>
            <a:r>
              <a:rPr lang="en-CA" dirty="0" smtClean="0"/>
              <a:t>Zimbabwe (unknown serotype)</a:t>
            </a:r>
          </a:p>
          <a:p>
            <a:pPr lvl="1"/>
            <a:r>
              <a:rPr lang="en-CA" dirty="0" smtClean="0"/>
              <a:t>Comoros (SAT1)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 smtClean="0"/>
              <a:t>South Africa Q2 (SAT3)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FMD in Asia Q1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0985"/>
            <a:ext cx="5181600" cy="1233997"/>
          </a:xfrm>
        </p:spPr>
        <p:txBody>
          <a:bodyPr>
            <a:normAutofit/>
          </a:bodyPr>
          <a:lstStyle/>
          <a:p>
            <a:r>
              <a:rPr lang="en-CA" dirty="0" smtClean="0"/>
              <a:t>Indonesia (? serotype) </a:t>
            </a:r>
          </a:p>
          <a:p>
            <a:pPr lvl="1"/>
            <a:r>
              <a:rPr lang="en-CA" dirty="0" smtClean="0"/>
              <a:t>Previously serotype 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7118" y="1821032"/>
            <a:ext cx="5769746" cy="440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3473" y="4023527"/>
            <a:ext cx="44542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FMD in </a:t>
            </a:r>
            <a:r>
              <a:rPr lang="en-CA" b="1" dirty="0" smtClean="0"/>
              <a:t>Eastern Europe Q1?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Reported in a Russian news source about a case in 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Do not trust this source, Georgia reports reliably on other diseases but have not reported FMD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hlinkClick r:id="rId3"/>
              </a:rPr>
              <a:t>MPox (</a:t>
            </a:r>
            <a:r>
              <a:rPr lang="en-US" b="1" dirty="0" err="1">
                <a:latin typeface="+mn-lt"/>
                <a:hlinkClick r:id="rId3"/>
              </a:rPr>
              <a:t>monkeypox</a:t>
            </a:r>
            <a:r>
              <a:rPr lang="en-US" b="1" dirty="0">
                <a:latin typeface="+mn-lt"/>
                <a:hlinkClick r:id="rId3"/>
              </a:rPr>
              <a:t>) - WOAH - World </a:t>
            </a:r>
            <a:r>
              <a:rPr lang="en-US" b="1" dirty="0" err="1">
                <a:latin typeface="+mn-lt"/>
                <a:hlinkClick r:id="rId3"/>
              </a:rPr>
              <a:t>Organisation</a:t>
            </a:r>
            <a:r>
              <a:rPr lang="en-US" b="1" dirty="0">
                <a:latin typeface="+mn-lt"/>
                <a:hlinkClick r:id="rId3"/>
              </a:rPr>
              <a:t> for Animal Health</a:t>
            </a:r>
            <a:endParaRPr lang="en-CA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Follow up to September 2022 report of </a:t>
            </a:r>
            <a:r>
              <a:rPr lang="en-CA" dirty="0" err="1" smtClean="0"/>
              <a:t>mpox</a:t>
            </a:r>
            <a:r>
              <a:rPr lang="en-CA" dirty="0" smtClean="0"/>
              <a:t> in piglets in DRC</a:t>
            </a:r>
          </a:p>
          <a:p>
            <a:r>
              <a:rPr lang="en-CA" dirty="0" smtClean="0"/>
              <a:t>2 ½ month old piglets</a:t>
            </a:r>
          </a:p>
          <a:p>
            <a:pPr lvl="1"/>
            <a:r>
              <a:rPr lang="en-CA" dirty="0" smtClean="0"/>
              <a:t>1 died and buried</a:t>
            </a:r>
          </a:p>
          <a:p>
            <a:pPr lvl="1"/>
            <a:r>
              <a:rPr lang="en-CA" dirty="0" smtClean="0"/>
              <a:t>1 with wounds, vesicles and scabs</a:t>
            </a:r>
          </a:p>
          <a:p>
            <a:pPr lvl="1"/>
            <a:endParaRPr lang="en-CA" dirty="0"/>
          </a:p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piglet necropsied</a:t>
            </a:r>
          </a:p>
          <a:p>
            <a:r>
              <a:rPr lang="en-CA" dirty="0" smtClean="0"/>
              <a:t>Blood samples and swabs taken from three other piglets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PCR positives for </a:t>
            </a:r>
            <a:r>
              <a:rPr lang="en-CA" dirty="0" err="1" smtClean="0"/>
              <a:t>mpox</a:t>
            </a:r>
            <a:r>
              <a:rPr lang="en-CA" dirty="0" smtClean="0"/>
              <a:t> at two laboratories in DRC</a:t>
            </a:r>
          </a:p>
          <a:p>
            <a:r>
              <a:rPr lang="en-CA" dirty="0" smtClean="0"/>
              <a:t>Blood samples and swabs taken from the breeder’s family members and neighbors</a:t>
            </a:r>
          </a:p>
          <a:p>
            <a:r>
              <a:rPr lang="en-CA" dirty="0" smtClean="0"/>
              <a:t>Cannot rule out contamination by humans</a:t>
            </a:r>
          </a:p>
          <a:p>
            <a:r>
              <a:rPr lang="en-CA" dirty="0" smtClean="0"/>
              <a:t>Source of disease remains unknown</a:t>
            </a:r>
            <a:endParaRPr lang="en-CA" dirty="0"/>
          </a:p>
          <a:p>
            <a:r>
              <a:rPr lang="en-CA" dirty="0" smtClean="0"/>
              <a:t>No further investigation conducted due to lack of financial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" y="5857875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Slide from Feb 2023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11695</TotalTime>
  <Words>1489</Words>
  <Application>Microsoft Office PowerPoint</Application>
  <PresentationFormat>Widescreen</PresentationFormat>
  <Paragraphs>154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Community for Emerging and Zoonotic Diseases Signals of Interest for CSHIN Q1</vt:lpstr>
      <vt:lpstr>ASF spread – Q1 1653 events reported (Empres i) in Q2 so far – 591 so far (May 23)</vt:lpstr>
      <vt:lpstr>Notable Cases</vt:lpstr>
      <vt:lpstr>Epidemiological analysis of African swine fever in the European Union during 2023 | EFSA (europa.eu)</vt:lpstr>
      <vt:lpstr>Epidemiological analysis of African swine fever in the European Union during 2023 | EFSA (europa.eu)</vt:lpstr>
      <vt:lpstr>ASF in Sweden</vt:lpstr>
      <vt:lpstr>FMD in Africa Q1 – 90 cases (Empresi)</vt:lpstr>
      <vt:lpstr>FMD in Asia Q1</vt:lpstr>
      <vt:lpstr>MPox (monkeypox) - WOAH - World Organisation for Animal Health</vt:lpstr>
      <vt:lpstr>Mpox Follow-up</vt:lpstr>
      <vt:lpstr>Full article: Pigs are highly susceptible to but do not transmit mink-derived highly pathogenic avian influenza virus H5N1 clade 2.3.4.4b (tandfonline.com)</vt:lpstr>
      <vt:lpstr>Full article: Pigs are highly susceptible to but do not transmit mink-derived highly pathogenic avian influenza virus H5N1 clade 2.3.4.4b (tandfonline.com)</vt:lpstr>
      <vt:lpstr>Full article: Pigs are highly susceptible to but do not transmit mink-derived highly pathogenic avian influenza virus H5N1 clade 2.3.4.4b (tandfonline.com)</vt:lpstr>
      <vt:lpstr>HPAI in Canada</vt:lpstr>
      <vt:lpstr>Scientific Findings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197</cp:revision>
  <dcterms:created xsi:type="dcterms:W3CDTF">2020-02-07T23:34:08Z</dcterms:created>
  <dcterms:modified xsi:type="dcterms:W3CDTF">2024-05-24T22:58:29Z</dcterms:modified>
</cp:coreProperties>
</file>