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2"/>
  </p:notesMasterIdLst>
  <p:sldIdLst>
    <p:sldId id="256" r:id="rId2"/>
    <p:sldId id="346" r:id="rId3"/>
    <p:sldId id="335" r:id="rId4"/>
    <p:sldId id="347" r:id="rId5"/>
    <p:sldId id="345" r:id="rId6"/>
    <p:sldId id="343" r:id="rId7"/>
    <p:sldId id="341" r:id="rId8"/>
    <p:sldId id="310" r:id="rId9"/>
    <p:sldId id="295" r:id="rId10"/>
    <p:sldId id="299" r:id="rId11"/>
    <p:sldId id="307" r:id="rId12"/>
    <p:sldId id="340" r:id="rId13"/>
    <p:sldId id="376" r:id="rId14"/>
    <p:sldId id="464" r:id="rId15"/>
    <p:sldId id="309" r:id="rId16"/>
    <p:sldId id="306" r:id="rId17"/>
    <p:sldId id="270" r:id="rId18"/>
    <p:sldId id="267" r:id="rId19"/>
    <p:sldId id="268" r:id="rId20"/>
    <p:sldId id="348" r:id="rId21"/>
  </p:sldIdLst>
  <p:sldSz cx="12192000" cy="6858000"/>
  <p:notesSz cx="7019925" cy="9305925"/>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sborn, Andrea" initials="" lastIdx="8" clrIdx="0"/>
  <p:cmAuthor id="2" name="Zana Dukadzinac"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67951" autoAdjust="0"/>
  </p:normalViewPr>
  <p:slideViewPr>
    <p:cSldViewPr snapToGrid="0">
      <p:cViewPr varScale="1">
        <p:scale>
          <a:sx n="70" d="100"/>
          <a:sy n="70" d="100"/>
        </p:scale>
        <p:origin x="38" y="4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6" d="100"/>
          <a:sy n="86" d="100"/>
        </p:scale>
        <p:origin x="382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5081050-B584-F6F5-841C-9310A76684C1}"/>
              </a:ext>
            </a:extLst>
          </p:cNvPr>
          <p:cNvSpPr>
            <a:spLocks noGrp="1"/>
          </p:cNvSpPr>
          <p:nvPr>
            <p:ph type="hdr" sz="quarter"/>
          </p:nvPr>
        </p:nvSpPr>
        <p:spPr>
          <a:xfrm>
            <a:off x="0" y="0"/>
            <a:ext cx="3041650" cy="466725"/>
          </a:xfrm>
          <a:prstGeom prst="rect">
            <a:avLst/>
          </a:prstGeom>
        </p:spPr>
        <p:txBody>
          <a:bodyPr vert="horz" lIns="93287" tIns="46644" rIns="93287" bIns="46644"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91916327-DE34-DFDF-3FB5-A716ABE84232}"/>
              </a:ext>
            </a:extLst>
          </p:cNvPr>
          <p:cNvSpPr>
            <a:spLocks noGrp="1"/>
          </p:cNvSpPr>
          <p:nvPr>
            <p:ph type="dt" idx="1"/>
          </p:nvPr>
        </p:nvSpPr>
        <p:spPr>
          <a:xfrm>
            <a:off x="3976688" y="0"/>
            <a:ext cx="3041650" cy="466725"/>
          </a:xfrm>
          <a:prstGeom prst="rect">
            <a:avLst/>
          </a:prstGeom>
        </p:spPr>
        <p:txBody>
          <a:bodyPr vert="horz" lIns="93287" tIns="46644" rIns="93287" bIns="46644" rtlCol="0"/>
          <a:lstStyle>
            <a:lvl1pPr algn="r" eaLnBrk="1" fontAlgn="auto" hangingPunct="1">
              <a:spcBef>
                <a:spcPts val="0"/>
              </a:spcBef>
              <a:spcAft>
                <a:spcPts val="0"/>
              </a:spcAft>
              <a:defRPr sz="1200">
                <a:latin typeface="+mn-lt"/>
              </a:defRPr>
            </a:lvl1pPr>
          </a:lstStyle>
          <a:p>
            <a:pPr>
              <a:defRPr/>
            </a:pPr>
            <a:fld id="{FD299287-FE16-4DA4-9428-2FBD0A3E7973}" type="datetimeFigureOut">
              <a:rPr lang="en-US"/>
              <a:pPr>
                <a:defRPr/>
              </a:pPr>
              <a:t>12/6/2024</a:t>
            </a:fld>
            <a:endParaRPr lang="en-US"/>
          </a:p>
        </p:txBody>
      </p:sp>
      <p:sp>
        <p:nvSpPr>
          <p:cNvPr id="4" name="Slide Image Placeholder 3">
            <a:extLst>
              <a:ext uri="{FF2B5EF4-FFF2-40B4-BE49-F238E27FC236}">
                <a16:creationId xmlns:a16="http://schemas.microsoft.com/office/drawing/2014/main" id="{768A893F-CC54-8DB5-DE64-C947402C48AE}"/>
              </a:ext>
            </a:extLst>
          </p:cNvPr>
          <p:cNvSpPr>
            <a:spLocks noGrp="1" noRot="1" noChangeAspect="1"/>
          </p:cNvSpPr>
          <p:nvPr>
            <p:ph type="sldImg" idx="2"/>
          </p:nvPr>
        </p:nvSpPr>
        <p:spPr>
          <a:xfrm>
            <a:off x="719138" y="1163638"/>
            <a:ext cx="5581650" cy="3140075"/>
          </a:xfrm>
          <a:prstGeom prst="rect">
            <a:avLst/>
          </a:prstGeom>
          <a:noFill/>
          <a:ln w="12700">
            <a:solidFill>
              <a:prstClr val="black"/>
            </a:solidFill>
          </a:ln>
        </p:spPr>
        <p:txBody>
          <a:bodyPr vert="horz" lIns="93287" tIns="46644" rIns="93287" bIns="46644" rtlCol="0" anchor="ctr"/>
          <a:lstStyle/>
          <a:p>
            <a:pPr lvl="0"/>
            <a:endParaRPr lang="en-US" noProof="0"/>
          </a:p>
        </p:txBody>
      </p:sp>
      <p:sp>
        <p:nvSpPr>
          <p:cNvPr id="5" name="Notes Placeholder 4">
            <a:extLst>
              <a:ext uri="{FF2B5EF4-FFF2-40B4-BE49-F238E27FC236}">
                <a16:creationId xmlns:a16="http://schemas.microsoft.com/office/drawing/2014/main" id="{3ACF666B-E000-B2A4-334B-FAB72D2ADE48}"/>
              </a:ext>
            </a:extLst>
          </p:cNvPr>
          <p:cNvSpPr>
            <a:spLocks noGrp="1"/>
          </p:cNvSpPr>
          <p:nvPr>
            <p:ph type="body" sz="quarter" idx="3"/>
          </p:nvPr>
        </p:nvSpPr>
        <p:spPr>
          <a:xfrm>
            <a:off x="701675" y="4478338"/>
            <a:ext cx="5616575" cy="3663950"/>
          </a:xfrm>
          <a:prstGeom prst="rect">
            <a:avLst/>
          </a:prstGeom>
        </p:spPr>
        <p:txBody>
          <a:bodyPr vert="horz" lIns="93287" tIns="46644" rIns="93287" bIns="46644"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8659D8E-0D21-41F2-9D96-A7B78CE00061}"/>
              </a:ext>
            </a:extLst>
          </p:cNvPr>
          <p:cNvSpPr>
            <a:spLocks noGrp="1"/>
          </p:cNvSpPr>
          <p:nvPr>
            <p:ph type="ftr" sz="quarter" idx="4"/>
          </p:nvPr>
        </p:nvSpPr>
        <p:spPr>
          <a:xfrm>
            <a:off x="0" y="8839200"/>
            <a:ext cx="3041650" cy="466725"/>
          </a:xfrm>
          <a:prstGeom prst="rect">
            <a:avLst/>
          </a:prstGeom>
        </p:spPr>
        <p:txBody>
          <a:bodyPr vert="horz" lIns="93287" tIns="46644" rIns="93287" bIns="46644"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33E8A9AB-105D-9959-65BC-E3606D14A7D1}"/>
              </a:ext>
            </a:extLst>
          </p:cNvPr>
          <p:cNvSpPr>
            <a:spLocks noGrp="1"/>
          </p:cNvSpPr>
          <p:nvPr>
            <p:ph type="sldNum" sz="quarter" idx="5"/>
          </p:nvPr>
        </p:nvSpPr>
        <p:spPr>
          <a:xfrm>
            <a:off x="3976688" y="8839200"/>
            <a:ext cx="3041650" cy="466725"/>
          </a:xfrm>
          <a:prstGeom prst="rect">
            <a:avLst/>
          </a:prstGeom>
        </p:spPr>
        <p:txBody>
          <a:bodyPr vert="horz" wrap="square" lIns="93287" tIns="46644" rIns="93287" bIns="46644" numCol="1" anchor="b" anchorCtr="0" compatLnSpc="1">
            <a:prstTxWarp prst="textNoShape">
              <a:avLst/>
            </a:prstTxWarp>
          </a:bodyPr>
          <a:lstStyle>
            <a:lvl1pPr algn="r" eaLnBrk="1" hangingPunct="1">
              <a:defRPr sz="1200"/>
            </a:lvl1pPr>
          </a:lstStyle>
          <a:p>
            <a:pPr>
              <a:defRPr/>
            </a:pPr>
            <a:fld id="{E4F56EEE-78B0-4BAA-A8D3-D12602D40C6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outbreaknewstoday.substack.com/p/vancouver-encephalitis-cluster-reported"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8A12CD00-5E08-44AC-14CD-C9DCBD6BC9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13C5C017-86A7-6C8D-41A5-B94352DDBA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5364" name="Slide Number Placeholder 3">
            <a:extLst>
              <a:ext uri="{FF2B5EF4-FFF2-40B4-BE49-F238E27FC236}">
                <a16:creationId xmlns:a16="http://schemas.microsoft.com/office/drawing/2014/main" id="{8BC49DF4-42CA-C837-BB4D-2D260D39D7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7238" indent="-290513">
              <a:defRPr>
                <a:solidFill>
                  <a:schemeClr val="tx1"/>
                </a:solidFill>
                <a:latin typeface="Calibri" panose="020F0502020204030204" pitchFamily="34" charset="0"/>
              </a:defRPr>
            </a:lvl2pPr>
            <a:lvl3pPr marL="1165225" indent="-231775">
              <a:defRPr>
                <a:solidFill>
                  <a:schemeClr val="tx1"/>
                </a:solidFill>
                <a:latin typeface="Calibri" panose="020F0502020204030204" pitchFamily="34" charset="0"/>
              </a:defRPr>
            </a:lvl3pPr>
            <a:lvl4pPr marL="1631950" indent="-231775">
              <a:defRPr>
                <a:solidFill>
                  <a:schemeClr val="tx1"/>
                </a:solidFill>
                <a:latin typeface="Calibri" panose="020F0502020204030204" pitchFamily="34" charset="0"/>
              </a:defRPr>
            </a:lvl4pPr>
            <a:lvl5pPr marL="2098675" indent="-231775">
              <a:defRPr>
                <a:solidFill>
                  <a:schemeClr val="tx1"/>
                </a:solidFill>
                <a:latin typeface="Calibri" panose="020F0502020204030204" pitchFamily="34" charset="0"/>
              </a:defRPr>
            </a:lvl5pPr>
            <a:lvl6pPr marL="2555875" indent="-231775" eaLnBrk="0" fontAlgn="base" hangingPunct="0">
              <a:spcBef>
                <a:spcPct val="0"/>
              </a:spcBef>
              <a:spcAft>
                <a:spcPct val="0"/>
              </a:spcAft>
              <a:defRPr>
                <a:solidFill>
                  <a:schemeClr val="tx1"/>
                </a:solidFill>
                <a:latin typeface="Calibri" panose="020F0502020204030204" pitchFamily="34" charset="0"/>
              </a:defRPr>
            </a:lvl6pPr>
            <a:lvl7pPr marL="3013075" indent="-231775" eaLnBrk="0" fontAlgn="base" hangingPunct="0">
              <a:spcBef>
                <a:spcPct val="0"/>
              </a:spcBef>
              <a:spcAft>
                <a:spcPct val="0"/>
              </a:spcAft>
              <a:defRPr>
                <a:solidFill>
                  <a:schemeClr val="tx1"/>
                </a:solidFill>
                <a:latin typeface="Calibri" panose="020F0502020204030204" pitchFamily="34" charset="0"/>
              </a:defRPr>
            </a:lvl7pPr>
            <a:lvl8pPr marL="3470275" indent="-231775" eaLnBrk="0" fontAlgn="base" hangingPunct="0">
              <a:spcBef>
                <a:spcPct val="0"/>
              </a:spcBef>
              <a:spcAft>
                <a:spcPct val="0"/>
              </a:spcAft>
              <a:defRPr>
                <a:solidFill>
                  <a:schemeClr val="tx1"/>
                </a:solidFill>
                <a:latin typeface="Calibri" panose="020F0502020204030204" pitchFamily="34" charset="0"/>
              </a:defRPr>
            </a:lvl8pPr>
            <a:lvl9pPr marL="3927475" indent="-231775" eaLnBrk="0" fontAlgn="base" hangingPunct="0">
              <a:spcBef>
                <a:spcPct val="0"/>
              </a:spcBef>
              <a:spcAft>
                <a:spcPct val="0"/>
              </a:spcAft>
              <a:defRPr>
                <a:solidFill>
                  <a:schemeClr val="tx1"/>
                </a:solidFill>
                <a:latin typeface="Calibri" panose="020F0502020204030204" pitchFamily="34" charset="0"/>
              </a:defRPr>
            </a:lvl9pPr>
          </a:lstStyle>
          <a:p>
            <a:fld id="{7D4DF809-8F2F-4E94-9FBF-55A899DE3268}" type="slidenum">
              <a:rPr lang="en-US" altLang="en-US" smtClean="0">
                <a:solidFill>
                  <a:srgbClr val="000000"/>
                </a:solidFill>
              </a:rPr>
              <a:pPr/>
              <a:t>1</a:t>
            </a:fld>
            <a:endParaRPr lang="en-US" altLang="en-US">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8EB2A627-EF1F-2FE6-A333-FD60279AB4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9DA71F0-2041-60A0-5298-7D0E76369CA6}"/>
              </a:ext>
            </a:extLst>
          </p:cNvPr>
          <p:cNvSpPr>
            <a:spLocks noGrp="1"/>
          </p:cNvSpPr>
          <p:nvPr>
            <p:ph type="body" idx="1"/>
          </p:nvPr>
        </p:nvSpPr>
        <p:spPr/>
        <p:txBody>
          <a:bodyPr/>
          <a:lstStyle/>
          <a:p>
            <a:pPr marL="0" indent="0">
              <a:buFontTx/>
              <a:buNone/>
              <a:defRPr/>
            </a:pPr>
            <a:endParaRPr lang="en-CA" b="1" u="sng" dirty="0"/>
          </a:p>
        </p:txBody>
      </p:sp>
      <p:sp>
        <p:nvSpPr>
          <p:cNvPr id="31748" name="Slide Number Placeholder 3">
            <a:extLst>
              <a:ext uri="{FF2B5EF4-FFF2-40B4-BE49-F238E27FC236}">
                <a16:creationId xmlns:a16="http://schemas.microsoft.com/office/drawing/2014/main" id="{07F70E38-1DD1-5CBA-1691-125E3626D71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FB1EEA4-D14E-456E-A5A8-A79BBF4D8C70}" type="slidenum">
              <a:rPr lang="en-US" altLang="en-US" smtClean="0"/>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CCA44FE-FFA2-348A-E65B-03733242D7D7}"/>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b="0" i="0" dirty="0">
                <a:solidFill>
                  <a:srgbClr val="474747"/>
                </a:solidFill>
                <a:effectLst/>
                <a:latin typeface="Arial" panose="020B0604020202020204" pitchFamily="34" charset="0"/>
              </a:rPr>
              <a:t>Usutu virus is a flavivirus belonging to the Japanese encephalitis complex, and is similarity in ecology to Japanese encephalitis and West Nile virus.</a:t>
            </a:r>
          </a:p>
          <a:p>
            <a:endParaRPr lang="en-CA" dirty="0"/>
          </a:p>
          <a:p>
            <a:r>
              <a:rPr lang="en-CA" dirty="0"/>
              <a:t>Denmark reported positive detections of Usutu virus in birds (two adult blackbirds and one juvenile) - </a:t>
            </a:r>
            <a:r>
              <a:rPr lang="en-CA" sz="2800" dirty="0"/>
              <a:t>unusual symptoms have been observed in blackbirds in several other places in the country over the summer</a:t>
            </a:r>
          </a:p>
          <a:p>
            <a:endParaRPr lang="en-CA" b="0" i="0" dirty="0">
              <a:solidFill>
                <a:srgbClr val="474747"/>
              </a:solidFill>
              <a:effectLst/>
              <a:latin typeface="Arial" panose="020B0604020202020204" pitchFamily="34" charset="0"/>
            </a:endParaRPr>
          </a:p>
          <a:p>
            <a:endParaRPr lang="en-CA" b="0" i="0" dirty="0">
              <a:solidFill>
                <a:srgbClr val="474747"/>
              </a:solidFill>
              <a:effectLst/>
              <a:latin typeface="Arial" panose="020B0604020202020204" pitchFamily="34" charset="0"/>
            </a:endParaRPr>
          </a:p>
          <a:p>
            <a:r>
              <a:rPr lang="en-CA" b="0" i="0" dirty="0">
                <a:solidFill>
                  <a:srgbClr val="333333"/>
                </a:solidFill>
                <a:effectLst/>
                <a:latin typeface="Montserrat" panose="00000500000000000000" pitchFamily="2" charset="0"/>
              </a:rPr>
              <a:t>It was first detected in the UK in London in the summer of 2020, and appears to have since started to spread further in southern Britain. The spread has been linked to climate change, </a:t>
            </a:r>
            <a:endParaRPr lang="en-CA"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2A06095-7978-3B83-9F62-50C91093EDB0}"/>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b="0" i="0" dirty="0">
                <a:solidFill>
                  <a:srgbClr val="000000"/>
                </a:solidFill>
                <a:effectLst/>
                <a:latin typeface="Roboto" panose="02000000000000000000" pitchFamily="2" charset="0"/>
              </a:rPr>
              <a:t>Resurgence may also be somewhat driven by illegal cattle trafficking. As major screwworm outbreak hotspots closely mirror cattle smuggling routes identified in </a:t>
            </a:r>
            <a:r>
              <a:rPr lang="en-CA" b="0" i="0" dirty="0" err="1">
                <a:solidFill>
                  <a:srgbClr val="000000"/>
                </a:solidFill>
                <a:effectLst/>
                <a:latin typeface="Roboto" panose="02000000000000000000" pitchFamily="2" charset="0"/>
              </a:rPr>
              <a:t>InSight</a:t>
            </a:r>
            <a:r>
              <a:rPr lang="en-CA" b="0" i="0" dirty="0">
                <a:solidFill>
                  <a:srgbClr val="000000"/>
                </a:solidFill>
                <a:effectLst/>
                <a:latin typeface="Roboto" panose="02000000000000000000" pitchFamily="2" charset="0"/>
              </a:rPr>
              <a:t> Crime's 2022 report, “Cash Cows – The Inner Workings of Cattle Trafficking from Central America to Mexico.” </a:t>
            </a:r>
            <a:endParaRPr lang="en-CA" b="1" dirty="0"/>
          </a:p>
          <a:p>
            <a:endParaRPr lang="en-CA"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Following the interception of a batch of cattle originating from outside of Mexico at a federal control and inspection point before movement, official personnel identified the presence of myiasis in one of the animals and collected samples for diagnosis. The affected animal was treated with larvicidal powder (</a:t>
            </a:r>
            <a:r>
              <a:rPr lang="en-US" dirty="0" err="1"/>
              <a:t>Negasunt</a:t>
            </a:r>
            <a:r>
              <a:rPr lang="en-US" dirty="0"/>
              <a:t>: </a:t>
            </a:r>
            <a:r>
              <a:rPr lang="en-US" dirty="0" err="1"/>
              <a:t>coumaphos</a:t>
            </a:r>
            <a:r>
              <a:rPr lang="en-US" dirty="0"/>
              <a:t> and propoxur) on the wound. The entire batch (including the affected animal) was bathed with ivermectin 1% injectable and sprays (cypermethrin and chlorpyrifos), according to the control and inspection points' Operational Manual to prevent the entry of affected animals. The trailer and truck were sprayed with larvicidal liquid (cypermethrin and chlorpyrifos). The lot is being held in federal quarantine and under official supervision, with the support of the </a:t>
            </a:r>
            <a:r>
              <a:rPr lang="en-US" b="1" dirty="0"/>
              <a:t>Mexican Armed Forces.</a:t>
            </a:r>
          </a:p>
          <a:p>
            <a:endParaRPr lang="en-US" b="1" dirty="0"/>
          </a:p>
          <a:p>
            <a:endParaRPr lang="en-US" b="1" dirty="0"/>
          </a:p>
          <a:p>
            <a:r>
              <a:rPr lang="en-CA" b="0" i="0" dirty="0">
                <a:effectLst/>
                <a:latin typeface="Poppins-Regular"/>
              </a:rPr>
              <a:t>Second case - A 15-day-old calf in a farm in the municipality of Frontera Hidalgo, Chiapas, eight kilometers from the border with Guatemala. L2 larvae of </a:t>
            </a:r>
            <a:r>
              <a:rPr lang="en-CA" b="0" i="0" dirty="0" err="1">
                <a:effectLst/>
                <a:latin typeface="Poppins-Regular"/>
              </a:rPr>
              <a:t>Cochliomyia</a:t>
            </a:r>
            <a:r>
              <a:rPr lang="en-CA" b="0" i="0" dirty="0">
                <a:effectLst/>
                <a:latin typeface="Poppins-Regular"/>
              </a:rPr>
              <a:t> </a:t>
            </a:r>
            <a:r>
              <a:rPr lang="en-CA" b="0" i="0" dirty="0" err="1">
                <a:effectLst/>
                <a:latin typeface="Poppins-Regular"/>
              </a:rPr>
              <a:t>hominivorax</a:t>
            </a:r>
            <a:r>
              <a:rPr lang="en-CA" b="0" i="0" dirty="0">
                <a:effectLst/>
                <a:latin typeface="Poppins-Regular"/>
              </a:rPr>
              <a:t> were identified on a neck wound caused by a lasso. Taxonomic identification led to the identification of larvae of </a:t>
            </a:r>
            <a:r>
              <a:rPr lang="en-CA" b="0" i="0" dirty="0" err="1">
                <a:effectLst/>
                <a:latin typeface="Poppins-Regular"/>
              </a:rPr>
              <a:t>Cochliomyia</a:t>
            </a:r>
            <a:r>
              <a:rPr lang="en-CA" b="0" i="0" dirty="0">
                <a:effectLst/>
                <a:latin typeface="Poppins-Regular"/>
              </a:rPr>
              <a:t> </a:t>
            </a:r>
            <a:r>
              <a:rPr lang="en-CA" b="0" i="0" dirty="0" err="1">
                <a:effectLst/>
                <a:latin typeface="Poppins-Regular"/>
              </a:rPr>
              <a:t>hominivorax</a:t>
            </a:r>
            <a:r>
              <a:rPr lang="en-CA" b="0" i="0" dirty="0">
                <a:effectLst/>
                <a:latin typeface="Poppins-Regular"/>
              </a:rPr>
              <a:t>.</a:t>
            </a:r>
          </a:p>
          <a:p>
            <a:endParaRPr lang="en-CA" b="0" i="0" dirty="0">
              <a:effectLst/>
              <a:latin typeface="Poppins-Regular"/>
            </a:endParaRPr>
          </a:p>
        </p:txBody>
      </p:sp>
      <p:sp>
        <p:nvSpPr>
          <p:cNvPr id="4" name="Slide Number Placeholder 3"/>
          <p:cNvSpPr>
            <a:spLocks noGrp="1"/>
          </p:cNvSpPr>
          <p:nvPr>
            <p:ph type="sldNum" sz="quarter" idx="5"/>
          </p:nvPr>
        </p:nvSpPr>
        <p:spPr/>
        <p:txBody>
          <a:bodyPr/>
          <a:lstStyle/>
          <a:p>
            <a:pPr>
              <a:defRPr/>
            </a:pPr>
            <a:fld id="{8949091E-3788-4561-AD23-D8B6D497A1AF}" type="slidenum">
              <a:rPr lang="en-CA" altLang="en-US" smtClean="0"/>
              <a:pPr>
                <a:defRPr/>
              </a:pPr>
              <a:t>13</a:t>
            </a:fld>
            <a:endParaRPr lang="en-CA" altLang="en-US"/>
          </a:p>
        </p:txBody>
      </p:sp>
    </p:spTree>
    <p:extLst>
      <p:ext uri="{BB962C8B-B14F-4D97-AF65-F5344CB8AC3E}">
        <p14:creationId xmlns:p14="http://schemas.microsoft.com/office/powerpoint/2010/main" val="2006902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A4BB78D6-79C2-BE11-E0F1-3D7DB2515D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D14483AC-E5B1-7968-0270-9AC03B5290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Screwworms are very susceptible to freezing temperatures or long periods of near–freezing temperatures. These organisms are seasonal in some areas, and can spread into colder climates during the summer. The ideal environmental conditions for survival and activity are temperatures of 25-30°C and relative humidity of 30-70%. </a:t>
            </a:r>
            <a:endParaRPr lang="en-CA" altLang="en-US" dirty="0"/>
          </a:p>
        </p:txBody>
      </p:sp>
      <p:sp>
        <p:nvSpPr>
          <p:cNvPr id="58372" name="Slide Number Placeholder 3">
            <a:extLst>
              <a:ext uri="{FF2B5EF4-FFF2-40B4-BE49-F238E27FC236}">
                <a16:creationId xmlns:a16="http://schemas.microsoft.com/office/drawing/2014/main" id="{87D9A904-F9A8-B686-63EB-D23DE78660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D4054B3-4790-45F6-B687-CB72D7D479E6}" type="slidenum">
              <a:rPr lang="en-CA" altLang="en-US" smtClean="0"/>
              <a:pPr/>
              <a:t>14</a:t>
            </a:fld>
            <a:endParaRPr lang="en-CA" altLang="en-US"/>
          </a:p>
        </p:txBody>
      </p:sp>
    </p:spTree>
    <p:extLst>
      <p:ext uri="{BB962C8B-B14F-4D97-AF65-F5344CB8AC3E}">
        <p14:creationId xmlns:p14="http://schemas.microsoft.com/office/powerpoint/2010/main" val="1466143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early November 2024, Lumpy skin disease was reported for the first time in Japan. Initial case reports occurred in cattle in </a:t>
            </a:r>
            <a:r>
              <a:rPr lang="en-CA" dirty="0" err="1"/>
              <a:t>Itoshima</a:t>
            </a:r>
            <a:r>
              <a:rPr lang="en-CA" dirty="0"/>
              <a:t> city, Fukuoka prefecture. Three cases were then found in </a:t>
            </a:r>
            <a:r>
              <a:rPr lang="en-CA" dirty="0" err="1"/>
              <a:t>Ozu</a:t>
            </a:r>
            <a:r>
              <a:rPr lang="en-CA" dirty="0"/>
              <a:t> Town, </a:t>
            </a:r>
            <a:r>
              <a:rPr lang="en-CA" dirty="0" err="1"/>
              <a:t>Kumomoto</a:t>
            </a:r>
            <a:r>
              <a:rPr lang="en-CA" dirty="0"/>
              <a:t> prefecture, which are epidemiologically linked to the </a:t>
            </a:r>
            <a:r>
              <a:rPr lang="en-CA" dirty="0" err="1"/>
              <a:t>Itoshima</a:t>
            </a:r>
            <a:r>
              <a:rPr lang="en-CA" dirty="0"/>
              <a:t> city outbreak. Movement restrictions of all cattle, and movement restrictions and disposal of raw milk derived from cattle with clinical signs have been implemented. The source of the introduction is unknown, however Fukuoka prefecture is close to South Korea which has been recently reporting outbreaks of lumpy skin disease.</a:t>
            </a:r>
          </a:p>
          <a:p>
            <a:endParaRPr lang="en-CA" dirty="0"/>
          </a:p>
        </p:txBody>
      </p:sp>
      <p:sp>
        <p:nvSpPr>
          <p:cNvPr id="4" name="Slide Number Placeholder 3"/>
          <p:cNvSpPr>
            <a:spLocks noGrp="1"/>
          </p:cNvSpPr>
          <p:nvPr>
            <p:ph type="sldNum" sz="quarter" idx="5"/>
          </p:nvPr>
        </p:nvSpPr>
        <p:spPr/>
        <p:txBody>
          <a:bodyPr/>
          <a:lstStyle/>
          <a:p>
            <a:pPr>
              <a:defRPr/>
            </a:pPr>
            <a:fld id="{E4F56EEE-78B0-4BAA-A8D3-D12602D40C66}" type="slidenum">
              <a:rPr lang="en-US" altLang="en-US" smtClean="0"/>
              <a:pPr>
                <a:defRPr/>
              </a:pPr>
              <a:t>15</a:t>
            </a:fld>
            <a:endParaRPr lang="en-US" altLang="en-US"/>
          </a:p>
        </p:txBody>
      </p:sp>
    </p:spTree>
    <p:extLst>
      <p:ext uri="{BB962C8B-B14F-4D97-AF65-F5344CB8AC3E}">
        <p14:creationId xmlns:p14="http://schemas.microsoft.com/office/powerpoint/2010/main" val="4226072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B2DEFF-BC40-DA7F-927D-6E005A0D5F81}"/>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altLang="en-US" dirty="0"/>
              <a:t>As of 25 November 2024, a total of 11 634 confirmed Oropouche cases, including two deaths, have been reported in the Region of the Americas, across ten countries and one territory: Bolivia (</a:t>
            </a:r>
            <a:r>
              <a:rPr lang="en-CA" altLang="en-US" dirty="0" err="1"/>
              <a:t>Plurinational</a:t>
            </a:r>
            <a:r>
              <a:rPr lang="en-CA" altLang="en-US" dirty="0"/>
              <a:t> State of), Brazil, Canada, Cayman Islands, Colombia, Cuba, Ecuador, Guyana, Panama, Peru and the United States of America.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altLang="en-US" dirty="0"/>
              <a:t>These are underestimates as Cuba has acknowledges ~12000 suspected cases. Also all recent infected travellers are coming from Cuba. </a:t>
            </a:r>
          </a:p>
          <a:p>
            <a:endParaRPr lang="en-CA"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dirty="0"/>
              <a:t>Case of Oropouche has been reported in Quebec, in a traveller who recently visited Cuba. Additional details are not listed.</a:t>
            </a:r>
          </a:p>
          <a:p>
            <a:endParaRPr lang="en-CA"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36EC5537-994B-83AA-2BF2-FFD515BEDB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279FA739-2D75-E526-6B62-AC8B38FAAF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5060" name="Slide Number Placeholder 3">
            <a:extLst>
              <a:ext uri="{FF2B5EF4-FFF2-40B4-BE49-F238E27FC236}">
                <a16:creationId xmlns:a16="http://schemas.microsoft.com/office/drawing/2014/main" id="{85D101F7-8CE8-6C7C-8112-4A6DB72006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B7FDD27-A678-4F1E-8D76-C9D45A2B4ACB}" type="slidenum">
              <a:rPr lang="en-US" altLang="en-US" smtClean="0"/>
              <a:pPr/>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508F75B0-9B94-9ADF-6B59-4BBE12319F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720FF2CD-EDD4-BE78-1C46-AA9D2012C7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b="0" i="0" dirty="0">
                <a:solidFill>
                  <a:srgbClr val="4D4D4D"/>
                </a:solidFill>
                <a:effectLst/>
                <a:latin typeface="OTNEJMQuadraat"/>
              </a:rPr>
              <a:t>Acute WELV infection was identified in 17 patients from Inner Mongolia, Heilongjiang, Jilin, and Liaoning, China, by means of reverse-transcriptase–polymerase-chain-reaction assay. WELV RNA was detected in five tick species and in sheep, horses, pigs, and Transbaikal zokors (</a:t>
            </a:r>
            <a:r>
              <a:rPr lang="en-CA" b="0" i="1" dirty="0" err="1">
                <a:solidFill>
                  <a:srgbClr val="4D4D4D"/>
                </a:solidFill>
                <a:effectLst/>
                <a:latin typeface="OTNEJMQuadraat"/>
              </a:rPr>
              <a:t>Myospalax</a:t>
            </a:r>
            <a:r>
              <a:rPr lang="en-CA" b="0" i="1" dirty="0">
                <a:solidFill>
                  <a:srgbClr val="4D4D4D"/>
                </a:solidFill>
                <a:effectLst/>
                <a:latin typeface="OTNEJMQuadraat"/>
              </a:rPr>
              <a:t> </a:t>
            </a:r>
            <a:r>
              <a:rPr lang="en-CA" b="0" i="1" dirty="0" err="1">
                <a:solidFill>
                  <a:srgbClr val="4D4D4D"/>
                </a:solidFill>
                <a:effectLst/>
                <a:latin typeface="OTNEJMQuadraat"/>
              </a:rPr>
              <a:t>psilurus</a:t>
            </a:r>
            <a:r>
              <a:rPr lang="en-CA" b="0" i="0" dirty="0">
                <a:solidFill>
                  <a:srgbClr val="4D4D4D"/>
                </a:solidFill>
                <a:effectLst/>
                <a:latin typeface="OTNEJMQuadraat"/>
              </a:rPr>
              <a:t>) sampled in northeastern China. The </a:t>
            </a:r>
            <a:r>
              <a:rPr lang="en-CA" b="0" i="1" dirty="0">
                <a:solidFill>
                  <a:srgbClr val="4D4D4D"/>
                </a:solidFill>
                <a:effectLst/>
                <a:latin typeface="OTNEJMQuadraat"/>
              </a:rPr>
              <a:t>Haemaphysalis </a:t>
            </a:r>
            <a:r>
              <a:rPr lang="en-CA" b="0" i="1" dirty="0" err="1">
                <a:solidFill>
                  <a:srgbClr val="4D4D4D"/>
                </a:solidFill>
                <a:effectLst/>
                <a:latin typeface="OTNEJMQuadraat"/>
              </a:rPr>
              <a:t>concinna</a:t>
            </a:r>
            <a:r>
              <a:rPr lang="en-CA" b="0" i="0" dirty="0">
                <a:solidFill>
                  <a:srgbClr val="4D4D4D"/>
                </a:solidFill>
                <a:effectLst/>
                <a:latin typeface="OTNEJMQuadraat"/>
              </a:rPr>
              <a:t> tick is a possible vector that can </a:t>
            </a:r>
            <a:r>
              <a:rPr lang="en-CA" b="0" i="0" dirty="0" err="1">
                <a:solidFill>
                  <a:srgbClr val="4D4D4D"/>
                </a:solidFill>
                <a:effectLst/>
                <a:latin typeface="OTNEJMQuadraat"/>
              </a:rPr>
              <a:t>transovarially</a:t>
            </a:r>
            <a:r>
              <a:rPr lang="en-CA" b="0" i="0" dirty="0">
                <a:solidFill>
                  <a:srgbClr val="4D4D4D"/>
                </a:solidFill>
                <a:effectLst/>
                <a:latin typeface="OTNEJMQuadraat"/>
              </a:rPr>
              <a:t> transmit WELV.</a:t>
            </a:r>
          </a:p>
          <a:p>
            <a:endParaRPr lang="en-CA" altLang="en-US" dirty="0"/>
          </a:p>
        </p:txBody>
      </p:sp>
      <p:sp>
        <p:nvSpPr>
          <p:cNvPr id="47108" name="Slide Number Placeholder 3">
            <a:extLst>
              <a:ext uri="{FF2B5EF4-FFF2-40B4-BE49-F238E27FC236}">
                <a16:creationId xmlns:a16="http://schemas.microsoft.com/office/drawing/2014/main" id="{866EC07E-8D25-44C4-1CDD-DBCC960884B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68B6253-C43B-4D1D-BEDF-9CE947A83E65}" type="slidenum">
              <a:rPr lang="en-US" altLang="en-US" smtClean="0"/>
              <a:pPr/>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4D4DB313-9583-CDC4-0F26-04BD04CE25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A3F23F7F-889A-B723-4D8C-AD2F5F02F0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9156" name="Slide Number Placeholder 3">
            <a:extLst>
              <a:ext uri="{FF2B5EF4-FFF2-40B4-BE49-F238E27FC236}">
                <a16:creationId xmlns:a16="http://schemas.microsoft.com/office/drawing/2014/main" id="{3224D4A0-49AA-B9CC-7010-9B425B094A2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5E6B6E4-42CF-459A-A65D-12DC95D7A448}" type="slidenum">
              <a:rPr lang="en-US" altLang="en-US" smtClean="0"/>
              <a:pPr/>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989DB67-FCB5-1EE9-BCE7-49E25ABACA2C}"/>
              </a:ext>
            </a:extLst>
          </p:cNvPr>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40250764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4D4DB313-9583-CDC4-0F26-04BD04CE25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A3F23F7F-889A-B723-4D8C-AD2F5F02F0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p>
        </p:txBody>
      </p:sp>
      <p:sp>
        <p:nvSpPr>
          <p:cNvPr id="49156" name="Slide Number Placeholder 3">
            <a:extLst>
              <a:ext uri="{FF2B5EF4-FFF2-40B4-BE49-F238E27FC236}">
                <a16:creationId xmlns:a16="http://schemas.microsoft.com/office/drawing/2014/main" id="{3224D4A0-49AA-B9CC-7010-9B425B094A2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5E6B6E4-42CF-459A-A65D-12DC95D7A448}" type="slidenum">
              <a:rPr lang="en-US" altLang="en-US" smtClean="0"/>
              <a:pPr/>
              <a:t>20</a:t>
            </a:fld>
            <a:endParaRPr lang="en-US" altLang="en-US"/>
          </a:p>
        </p:txBody>
      </p:sp>
    </p:spTree>
    <p:extLst>
      <p:ext uri="{BB962C8B-B14F-4D97-AF65-F5344CB8AC3E}">
        <p14:creationId xmlns:p14="http://schemas.microsoft.com/office/powerpoint/2010/main" val="2400006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2B441F2-3EF1-7B5C-27D7-46295FD57023}"/>
              </a:ext>
            </a:extLst>
          </p:cNvPr>
          <p:cNvSpPr>
            <a:spLocks noGrp="1"/>
          </p:cNvSpPr>
          <p:nvPr>
            <p:ph type="body" idx="1"/>
          </p:nvPr>
        </p:nvSpPr>
        <p:spPr/>
        <p:txBody>
          <a:bodyPr/>
          <a:lstStyle/>
          <a:p>
            <a:r>
              <a:rPr lang="en-CA" dirty="0"/>
              <a:t>Liechtenstein reported its first outbreak of BTV-3 on October 7, 2024 in sheep. To date they have reported 5 total outbreak affecting both cattle and sheep.</a:t>
            </a:r>
          </a:p>
          <a:p>
            <a:endParaRPr lang="en-CA" dirty="0"/>
          </a:p>
          <a:p>
            <a:r>
              <a:rPr lang="en-CA" dirty="0"/>
              <a:t>Poland reported its first case of BTV-3 to WOAH just last week.  Three cases were reported in cattle in </a:t>
            </a:r>
            <a:r>
              <a:rPr lang="en-CA" b="0" i="0" dirty="0" err="1">
                <a:effectLst/>
                <a:latin typeface="Poppins-Regular"/>
              </a:rPr>
              <a:t>Dolnośląskie</a:t>
            </a:r>
            <a:r>
              <a:rPr lang="en-CA" b="0" i="0" dirty="0">
                <a:effectLst/>
                <a:latin typeface="Poppins-Regular"/>
              </a:rPr>
              <a:t> in mid-November, in the west of the country, towards borders with Germany/Czech Republic</a:t>
            </a:r>
            <a:endParaRPr lang="en-CA"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Belgium not regularly reporting to WOAH, but their dashboard shows cases across the entire country – affected mainly cattle, then sheep, and some goats, alpaca and cervids are also mentioned.</a:t>
            </a:r>
          </a:p>
          <a:p>
            <a:endParaRPr lang="en-CA" dirty="0"/>
          </a:p>
          <a:p>
            <a:r>
              <a:rPr lang="en-CA" dirty="0"/>
              <a:t>Similarly, Netherlands does not have any recent data in </a:t>
            </a:r>
            <a:r>
              <a:rPr lang="en-CA" dirty="0" err="1"/>
              <a:t>Empres</a:t>
            </a:r>
            <a:r>
              <a:rPr lang="en-CA" dirty="0"/>
              <a:t>-I but looking at the regulatory authority's website, the most recent update shows cases across all 12 provinces, and they have also reported finding a new strain BTV-12.</a:t>
            </a:r>
          </a:p>
        </p:txBody>
      </p:sp>
      <p:sp>
        <p:nvSpPr>
          <p:cNvPr id="4" name="Slide Number Placeholder 3"/>
          <p:cNvSpPr>
            <a:spLocks noGrp="1"/>
          </p:cNvSpPr>
          <p:nvPr>
            <p:ph type="sldNum" sz="quarter" idx="5"/>
          </p:nvPr>
        </p:nvSpPr>
        <p:spPr/>
        <p:txBody>
          <a:bodyPr/>
          <a:lstStyle/>
          <a:p>
            <a:pPr>
              <a:defRPr/>
            </a:pPr>
            <a:fld id="{E4F56EEE-78B0-4BAA-A8D3-D12602D40C66}" type="slidenum">
              <a:rPr lang="en-US" altLang="en-US" smtClean="0"/>
              <a:pPr>
                <a:defRPr/>
              </a:pPr>
              <a:t>4</a:t>
            </a:fld>
            <a:endParaRPr lang="en-US" altLang="en-US"/>
          </a:p>
        </p:txBody>
      </p:sp>
    </p:spTree>
    <p:extLst>
      <p:ext uri="{BB962C8B-B14F-4D97-AF65-F5344CB8AC3E}">
        <p14:creationId xmlns:p14="http://schemas.microsoft.com/office/powerpoint/2010/main" val="3060453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BBAE308-010F-7C4E-A71B-C8E8886620DF}"/>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On October 10, 2024, BTV-12 was reported in a sheep on a farm in </a:t>
            </a:r>
            <a:r>
              <a:rPr lang="en-CA" dirty="0" err="1"/>
              <a:t>Kockengen</a:t>
            </a:r>
            <a:r>
              <a:rPr lang="en-CA" dirty="0"/>
              <a:t> and in a cow and her calf on a farm in </a:t>
            </a:r>
            <a:r>
              <a:rPr lang="en-CA" dirty="0" err="1"/>
              <a:t>Harmelen</a:t>
            </a:r>
            <a:r>
              <a:rPr lang="en-CA" dirty="0"/>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This serotype has never before occurred in the Netherlands, but it is prevalent in other countries outside Europe, specifically Israel(2010) and Australia(2015).</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The article mentioned that approximately 1,400 previously submitted samples will be retrospectively examined for the new serotype and a distribution map will be created- right now it seems that they are adding it to the BTV-3 map.</a:t>
            </a:r>
          </a:p>
          <a:p>
            <a:endParaRPr lang="en-CA" dirty="0"/>
          </a:p>
          <a:p>
            <a:r>
              <a:rPr lang="en-CA" dirty="0"/>
              <a:t>Unclear how these different serotypes keep being identified in the Netherlands [BTV-3 (2023), now BTV-12 (2024), and previously BTV-6 (in 2008)]. Is their diagnostics capacity better and its just going undetected in certain countries, or is it another transmission pathway directly into the Netherlands?</a:t>
            </a:r>
          </a:p>
        </p:txBody>
      </p:sp>
    </p:spTree>
    <p:extLst>
      <p:ext uri="{BB962C8B-B14F-4D97-AF65-F5344CB8AC3E}">
        <p14:creationId xmlns:p14="http://schemas.microsoft.com/office/powerpoint/2010/main" val="1592603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9C47CA2-C14A-1A96-6C74-78D115CCE69E}"/>
              </a:ext>
            </a:extLst>
          </p:cNvPr>
          <p:cNvSpPr>
            <a:spLocks noGrp="1"/>
          </p:cNvSpPr>
          <p:nvPr>
            <p:ph type="body" idx="1"/>
          </p:nvPr>
        </p:nvSpPr>
        <p:spPr/>
        <p:txBody>
          <a:bodyPr/>
          <a:lstStyle/>
          <a:p>
            <a:pPr lvl="1">
              <a:defRPr/>
            </a:pPr>
            <a:r>
              <a:rPr lang="en-CA" dirty="0"/>
              <a:t>North Macedonia has reported its first outbreak of BTV-8 in a mixed sheep/goat herd in Demir </a:t>
            </a:r>
            <a:r>
              <a:rPr lang="en-CA" dirty="0" err="1"/>
              <a:t>Kapija</a:t>
            </a:r>
            <a:r>
              <a:rPr lang="en-CA" dirty="0"/>
              <a:t>. Still only one report in WAHIS.</a:t>
            </a:r>
          </a:p>
          <a:p>
            <a:pPr lvl="1">
              <a:defRPr/>
            </a:pPr>
            <a:endParaRPr lang="en-CA" dirty="0"/>
          </a:p>
          <a:p>
            <a:pPr lvl="1">
              <a:defRPr/>
            </a:pPr>
            <a:r>
              <a:rPr lang="en-CA" dirty="0"/>
              <a:t> Greece reported a recurrence of BTV-8, previously reported in early 2009. Cases were identified in sheep on the Ionian Islands. As of December 5, Greece has reported 51 total outbreaks throughout most of the country</a:t>
            </a:r>
          </a:p>
          <a:p>
            <a:pPr lvl="1">
              <a:defRPr/>
            </a:pPr>
            <a:endParaRPr lang="en-CA" dirty="0"/>
          </a:p>
          <a:p>
            <a:pPr lvl="1">
              <a:defRPr/>
            </a:pPr>
            <a:r>
              <a:rPr lang="en-CA" dirty="0"/>
              <a:t>France has also reported cases of BTV-4 and 8, but these are not in WAHIS/</a:t>
            </a:r>
            <a:r>
              <a:rPr lang="en-CA" dirty="0" err="1"/>
              <a:t>Empres</a:t>
            </a:r>
            <a:r>
              <a:rPr lang="en-CA" dirty="0"/>
              <a:t>-I, but BTV-8 was recently reported in cattle in Savoie and the article stated that: </a:t>
            </a:r>
            <a:r>
              <a:rPr lang="en-CA" b="0" i="0" dirty="0">
                <a:solidFill>
                  <a:srgbClr val="3A3A3A"/>
                </a:solidFill>
                <a:effectLst/>
                <a:latin typeface="Marianne"/>
              </a:rPr>
              <a:t>serotypes 4 and 8  have been present in France for many years without clinical signs, except in rare cases.</a:t>
            </a:r>
            <a:endParaRPr lang="en-CA" dirty="0"/>
          </a:p>
          <a:p>
            <a:endParaRPr lang="en-CA" dirty="0"/>
          </a:p>
        </p:txBody>
      </p:sp>
    </p:spTree>
    <p:extLst>
      <p:ext uri="{BB962C8B-B14F-4D97-AF65-F5344CB8AC3E}">
        <p14:creationId xmlns:p14="http://schemas.microsoft.com/office/powerpoint/2010/main" val="1116588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6B3C33F-A055-181A-E819-0D4BE45E9EE5}"/>
              </a:ext>
            </a:extLst>
          </p:cNvPr>
          <p:cNvSpPr>
            <a:spLocks noGrp="1"/>
          </p:cNvSpPr>
          <p:nvPr>
            <p:ph type="body" idx="1"/>
          </p:nvPr>
        </p:nvSpPr>
        <p:spPr/>
        <p:txBody>
          <a:bodyPr/>
          <a:lstStyle/>
          <a:p>
            <a:r>
              <a:rPr lang="en-CA" dirty="0">
                <a:solidFill>
                  <a:srgbClr val="000000"/>
                </a:solidFill>
                <a:effectLst/>
                <a:latin typeface="CicleGordita"/>
                <a:ea typeface="CicleGordita"/>
                <a:cs typeface="CicleGordita"/>
                <a:hlinkClick r:id="rId3"/>
              </a:rPr>
              <a:t>British Columbia </a:t>
            </a:r>
            <a:r>
              <a:rPr lang="en-CA" dirty="0">
                <a:solidFill>
                  <a:srgbClr val="000000"/>
                </a:solidFill>
                <a:effectLst/>
                <a:latin typeface="CicleGordita"/>
                <a:ea typeface="CicleGordita"/>
                <a:cs typeface="CicleGordita"/>
              </a:rPr>
              <a:t>reported a cluster of three pediatric cases of Jamestown Canyon/Snowshoe Hare virus in Whistler, all with symptom onset in August 2024</a:t>
            </a:r>
          </a:p>
          <a:p>
            <a:endParaRPr lang="en-CA" dirty="0">
              <a:solidFill>
                <a:srgbClr val="000000"/>
              </a:solidFill>
              <a:effectLst/>
              <a:latin typeface="CicleGordita"/>
              <a:ea typeface="CicleGordita"/>
              <a:cs typeface="CicleGordita"/>
            </a:endParaRPr>
          </a:p>
          <a:p>
            <a:pPr algn="l"/>
            <a:r>
              <a:rPr lang="en-CA" b="0" i="0" dirty="0">
                <a:solidFill>
                  <a:srgbClr val="363737"/>
                </a:solidFill>
                <a:effectLst/>
                <a:latin typeface="Spectral"/>
              </a:rPr>
              <a:t>Jamestown Canyon virus (JCV) and Snowshoe Hare Virus (SSHV) are mosquito-borne viruses that belong to the California serogroup. They have a similar life cycle and clinical presentation to West Nile Virus.  </a:t>
            </a:r>
            <a:r>
              <a:rPr lang="en-CA" b="0" i="0" dirty="0">
                <a:solidFill>
                  <a:srgbClr val="000000"/>
                </a:solidFill>
                <a:effectLst/>
                <a:latin typeface="inherit"/>
              </a:rPr>
              <a:t>Most patients exposed to the virus have no symptoms</a:t>
            </a:r>
          </a:p>
          <a:p>
            <a:pPr algn="l"/>
            <a:endParaRPr lang="en-CA" b="0" i="0" dirty="0">
              <a:solidFill>
                <a:srgbClr val="363737"/>
              </a:solidFill>
              <a:effectLst/>
              <a:latin typeface="Spectral"/>
            </a:endParaRPr>
          </a:p>
          <a:p>
            <a:pPr algn="l"/>
            <a:r>
              <a:rPr lang="en-CA" b="0" i="0" dirty="0">
                <a:solidFill>
                  <a:srgbClr val="363737"/>
                </a:solidFill>
                <a:effectLst/>
                <a:latin typeface="Spectral"/>
              </a:rPr>
              <a:t>JCV/SSHV have been identified in BC and across Canada for decades, but reports of human illness are rare. Prior to this cluster, ten cases of JCV/SSHV had been reported in BC since 2009, two in the VCH region.</a:t>
            </a:r>
          </a:p>
          <a:p>
            <a:pPr algn="l"/>
            <a:endParaRPr lang="en-CA" b="0" i="0" dirty="0">
              <a:solidFill>
                <a:srgbClr val="363737"/>
              </a:solidFill>
              <a:effectLst/>
              <a:latin typeface="Spectral"/>
            </a:endParaRPr>
          </a:p>
          <a:p>
            <a:pPr algn="l"/>
            <a:r>
              <a:rPr lang="en-CA" b="0" i="0" dirty="0">
                <a:solidFill>
                  <a:srgbClr val="363737"/>
                </a:solidFill>
                <a:effectLst/>
                <a:latin typeface="Spectral"/>
              </a:rPr>
              <a:t>In Atlantic provinces human seropositivity ranged between 21-32% and as high as 48% in certain region in Nova Scotia.</a:t>
            </a:r>
          </a:p>
          <a:p>
            <a:endParaRPr lang="en-CA"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1B48FB37-E40C-8521-817B-C591912CC87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D0E6119E-D3D4-1863-75E5-FC26A33780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a:p>
        </p:txBody>
      </p:sp>
      <p:sp>
        <p:nvSpPr>
          <p:cNvPr id="27652" name="Slide Number Placeholder 3">
            <a:extLst>
              <a:ext uri="{FF2B5EF4-FFF2-40B4-BE49-F238E27FC236}">
                <a16:creationId xmlns:a16="http://schemas.microsoft.com/office/drawing/2014/main" id="{4F0CCE91-B6E2-8B0D-02AE-2F346B848C1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66571FC-8B64-4368-A5A0-A40A3DBC5F95}" type="slidenum">
              <a:rPr lang="en-US" altLang="en-US" smtClean="0"/>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1093788"/>
            <a:ext cx="9144000" cy="1677987"/>
          </a:xfrm>
        </p:spPr>
        <p:txBody>
          <a:bodyPr anchor="b">
            <a:normAutofit/>
          </a:bodyPr>
          <a:lstStyle>
            <a:lvl1pPr algn="r">
              <a:defRPr sz="4400" b="1">
                <a:solidFill>
                  <a:schemeClr val="bg1"/>
                </a:solidFill>
                <a:latin typeface="+mn-lt"/>
              </a:defRPr>
            </a:lvl1pPr>
          </a:lstStyle>
          <a:p>
            <a:r>
              <a:rPr lang="en-US" dirty="0"/>
              <a:t>Click to edit Master title style</a:t>
            </a:r>
          </a:p>
        </p:txBody>
      </p:sp>
      <p:sp>
        <p:nvSpPr>
          <p:cNvPr id="3" name="Subtitle 2"/>
          <p:cNvSpPr>
            <a:spLocks noGrp="1"/>
          </p:cNvSpPr>
          <p:nvPr>
            <p:ph type="subTitle" idx="1"/>
          </p:nvPr>
        </p:nvSpPr>
        <p:spPr>
          <a:xfrm>
            <a:off x="3048000" y="3101976"/>
            <a:ext cx="9144000" cy="1655762"/>
          </a:xfrm>
        </p:spPr>
        <p:txBody>
          <a:bodyPr/>
          <a:lstStyle>
            <a:lvl1pPr marL="0" indent="0" algn="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157746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14E30416-03C7-D6F8-C9B6-AEA9A49BFC7E}"/>
              </a:ext>
            </a:extLst>
          </p:cNvPr>
          <p:cNvSpPr>
            <a:spLocks noGrp="1"/>
          </p:cNvSpPr>
          <p:nvPr>
            <p:ph type="sldNum" sz="quarter" idx="10"/>
          </p:nvPr>
        </p:nvSpPr>
        <p:spPr/>
        <p:txBody>
          <a:bodyPr/>
          <a:lstStyle>
            <a:lvl1pPr>
              <a:defRPr/>
            </a:lvl1pPr>
          </a:lstStyle>
          <a:p>
            <a:pPr>
              <a:defRPr/>
            </a:pPr>
            <a:fld id="{651CF349-32BC-4255-BFF5-0464A9CC9AF1}" type="slidenum">
              <a:rPr lang="en-US" altLang="en-US"/>
              <a:pPr>
                <a:defRPr/>
              </a:pPr>
              <a:t>‹#›</a:t>
            </a:fld>
            <a:endParaRPr lang="en-US" altLang="en-US"/>
          </a:p>
        </p:txBody>
      </p:sp>
    </p:spTree>
    <p:extLst>
      <p:ext uri="{BB962C8B-B14F-4D97-AF65-F5344CB8AC3E}">
        <p14:creationId xmlns:p14="http://schemas.microsoft.com/office/powerpoint/2010/main" val="2831463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lvl1pPr>
              <a:defRPr b="1">
                <a:latin typeface="+mn-lt"/>
              </a:defRPr>
            </a:lvl1pPr>
          </a:lstStyle>
          <a:p>
            <a:r>
              <a:rPr lang="en-US" dirty="0"/>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00CABE26-7E79-E55D-69CB-FB8365AFE95A}"/>
              </a:ext>
            </a:extLst>
          </p:cNvPr>
          <p:cNvSpPr>
            <a:spLocks noGrp="1"/>
          </p:cNvSpPr>
          <p:nvPr>
            <p:ph type="sldNum" sz="quarter" idx="10"/>
          </p:nvPr>
        </p:nvSpPr>
        <p:spPr/>
        <p:txBody>
          <a:bodyPr/>
          <a:lstStyle>
            <a:lvl1pPr>
              <a:defRPr/>
            </a:lvl1pPr>
          </a:lstStyle>
          <a:p>
            <a:pPr>
              <a:defRPr/>
            </a:pPr>
            <a:fld id="{9CE63F1E-888D-468B-B838-F378B527AD85}" type="slidenum">
              <a:rPr lang="en-US" altLang="en-US"/>
              <a:pPr>
                <a:defRPr/>
              </a:pPr>
              <a:t>‹#›</a:t>
            </a:fld>
            <a:endParaRPr lang="en-US" altLang="en-US"/>
          </a:p>
        </p:txBody>
      </p:sp>
    </p:spTree>
    <p:extLst>
      <p:ext uri="{BB962C8B-B14F-4D97-AF65-F5344CB8AC3E}">
        <p14:creationId xmlns:p14="http://schemas.microsoft.com/office/powerpoint/2010/main" val="178433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38"/>
            <a:ext cx="10515600" cy="2852737"/>
          </a:xfrm>
        </p:spPr>
        <p:txBody>
          <a:bodyPr anchor="b"/>
          <a:lstStyle>
            <a:lvl1pPr algn="r">
              <a:defRPr sz="6000">
                <a:latin typeface="+mn-lt"/>
              </a:defRPr>
            </a:lvl1pPr>
          </a:lstStyle>
          <a:p>
            <a:r>
              <a:rPr lang="en-US" dirty="0"/>
              <a:t>Click to edit Master title style</a:t>
            </a:r>
          </a:p>
        </p:txBody>
      </p:sp>
      <p:sp>
        <p:nvSpPr>
          <p:cNvPr id="3" name="Text Placeholder 2"/>
          <p:cNvSpPr>
            <a:spLocks noGrp="1"/>
          </p:cNvSpPr>
          <p:nvPr>
            <p:ph type="body" idx="1"/>
          </p:nvPr>
        </p:nvSpPr>
        <p:spPr>
          <a:xfrm>
            <a:off x="831849" y="4589479"/>
            <a:ext cx="10515600" cy="1500187"/>
          </a:xfrm>
        </p:spPr>
        <p:txBody>
          <a:bodyPr/>
          <a:lstStyle>
            <a:lvl1pPr marL="0" indent="0" algn="r">
              <a:buNone/>
              <a:defRPr sz="24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516553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a:extLst>
              <a:ext uri="{FF2B5EF4-FFF2-40B4-BE49-F238E27FC236}">
                <a16:creationId xmlns:a16="http://schemas.microsoft.com/office/drawing/2014/main" id="{480E5EAA-5E1F-1317-0820-F49BB243684F}"/>
              </a:ext>
            </a:extLst>
          </p:cNvPr>
          <p:cNvSpPr>
            <a:spLocks noGrp="1"/>
          </p:cNvSpPr>
          <p:nvPr>
            <p:ph type="sldNum" sz="quarter" idx="10"/>
          </p:nvPr>
        </p:nvSpPr>
        <p:spPr/>
        <p:txBody>
          <a:bodyPr/>
          <a:lstStyle>
            <a:lvl1pPr>
              <a:defRPr/>
            </a:lvl1pPr>
          </a:lstStyle>
          <a:p>
            <a:pPr>
              <a:defRPr/>
            </a:pPr>
            <a:fld id="{589C40C2-7A94-424C-9771-F39272A79DD9}" type="slidenum">
              <a:rPr lang="en-US" altLang="en-US"/>
              <a:pPr>
                <a:defRPr/>
              </a:pPr>
              <a:t>‹#›</a:t>
            </a:fld>
            <a:endParaRPr lang="en-US" altLang="en-US"/>
          </a:p>
        </p:txBody>
      </p:sp>
    </p:spTree>
    <p:extLst>
      <p:ext uri="{BB962C8B-B14F-4D97-AF65-F5344CB8AC3E}">
        <p14:creationId xmlns:p14="http://schemas.microsoft.com/office/powerpoint/2010/main" val="3153415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lvl1pPr>
              <a:defRPr b="1">
                <a:latin typeface="+mn-lt"/>
              </a:defRPr>
            </a:lvl1p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8">
            <a:extLst>
              <a:ext uri="{FF2B5EF4-FFF2-40B4-BE49-F238E27FC236}">
                <a16:creationId xmlns:a16="http://schemas.microsoft.com/office/drawing/2014/main" id="{50E7BEAD-F7E2-A27C-354C-8B5B529C5F3A}"/>
              </a:ext>
            </a:extLst>
          </p:cNvPr>
          <p:cNvSpPr>
            <a:spLocks noGrp="1"/>
          </p:cNvSpPr>
          <p:nvPr>
            <p:ph type="sldNum" sz="quarter" idx="10"/>
          </p:nvPr>
        </p:nvSpPr>
        <p:spPr/>
        <p:txBody>
          <a:bodyPr/>
          <a:lstStyle>
            <a:lvl1pPr>
              <a:defRPr/>
            </a:lvl1pPr>
          </a:lstStyle>
          <a:p>
            <a:pPr>
              <a:defRPr/>
            </a:pPr>
            <a:fld id="{CD98E67A-15DF-4A5C-B8C0-CCB6B02C4A64}" type="slidenum">
              <a:rPr lang="en-US" altLang="en-US"/>
              <a:pPr>
                <a:defRPr/>
              </a:pPr>
              <a:t>‹#›</a:t>
            </a:fld>
            <a:endParaRPr lang="en-US" altLang="en-US"/>
          </a:p>
        </p:txBody>
      </p:sp>
    </p:spTree>
    <p:extLst>
      <p:ext uri="{BB962C8B-B14F-4D97-AF65-F5344CB8AC3E}">
        <p14:creationId xmlns:p14="http://schemas.microsoft.com/office/powerpoint/2010/main" val="96822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7" name="Text Placeholder 6"/>
          <p:cNvSpPr>
            <a:spLocks noGrp="1"/>
          </p:cNvSpPr>
          <p:nvPr>
            <p:ph type="body" sz="quarter" idx="13"/>
          </p:nvPr>
        </p:nvSpPr>
        <p:spPr>
          <a:xfrm>
            <a:off x="838200" y="2057400"/>
            <a:ext cx="10515600" cy="40147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4">
            <a:extLst>
              <a:ext uri="{FF2B5EF4-FFF2-40B4-BE49-F238E27FC236}">
                <a16:creationId xmlns:a16="http://schemas.microsoft.com/office/drawing/2014/main" id="{5C7426B1-A5DE-C567-3243-DE2284668F9A}"/>
              </a:ext>
            </a:extLst>
          </p:cNvPr>
          <p:cNvSpPr>
            <a:spLocks noGrp="1"/>
          </p:cNvSpPr>
          <p:nvPr>
            <p:ph type="sldNum" sz="quarter" idx="14"/>
          </p:nvPr>
        </p:nvSpPr>
        <p:spPr/>
        <p:txBody>
          <a:bodyPr/>
          <a:lstStyle>
            <a:lvl1pPr>
              <a:defRPr/>
            </a:lvl1pPr>
          </a:lstStyle>
          <a:p>
            <a:pPr>
              <a:defRPr/>
            </a:pPr>
            <a:fld id="{590668F6-C837-436A-91CA-1BA1567FCE7A}" type="slidenum">
              <a:rPr lang="en-US" altLang="en-US"/>
              <a:pPr>
                <a:defRPr/>
              </a:pPr>
              <a:t>‹#›</a:t>
            </a:fld>
            <a:endParaRPr lang="en-US" altLang="en-US"/>
          </a:p>
        </p:txBody>
      </p:sp>
    </p:spTree>
    <p:extLst>
      <p:ext uri="{BB962C8B-B14F-4D97-AF65-F5344CB8AC3E}">
        <p14:creationId xmlns:p14="http://schemas.microsoft.com/office/powerpoint/2010/main" val="3522010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7" name="Text Placeholder 6"/>
          <p:cNvSpPr>
            <a:spLocks noGrp="1"/>
          </p:cNvSpPr>
          <p:nvPr>
            <p:ph type="body" sz="quarter" idx="13"/>
          </p:nvPr>
        </p:nvSpPr>
        <p:spPr>
          <a:xfrm>
            <a:off x="838200" y="2057400"/>
            <a:ext cx="4919663" cy="40147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4"/>
          </p:nvPr>
        </p:nvSpPr>
        <p:spPr>
          <a:xfrm>
            <a:off x="6172200" y="2057400"/>
            <a:ext cx="5181600" cy="4000500"/>
          </a:xfrm>
        </p:spPr>
        <p:txBody>
          <a:bodyPr rtlCol="0">
            <a:normAutofit/>
          </a:bodyPr>
          <a:lstStyle/>
          <a:p>
            <a:pPr lvl="0"/>
            <a:endParaRPr lang="en-US" noProof="0"/>
          </a:p>
        </p:txBody>
      </p:sp>
      <p:sp>
        <p:nvSpPr>
          <p:cNvPr id="3" name="Slide Number Placeholder 4">
            <a:extLst>
              <a:ext uri="{FF2B5EF4-FFF2-40B4-BE49-F238E27FC236}">
                <a16:creationId xmlns:a16="http://schemas.microsoft.com/office/drawing/2014/main" id="{1EFDAED9-62E0-6868-77C2-9F01C34E6A08}"/>
              </a:ext>
            </a:extLst>
          </p:cNvPr>
          <p:cNvSpPr>
            <a:spLocks noGrp="1"/>
          </p:cNvSpPr>
          <p:nvPr>
            <p:ph type="sldNum" sz="quarter" idx="15"/>
          </p:nvPr>
        </p:nvSpPr>
        <p:spPr/>
        <p:txBody>
          <a:bodyPr/>
          <a:lstStyle>
            <a:lvl1pPr>
              <a:defRPr/>
            </a:lvl1pPr>
          </a:lstStyle>
          <a:p>
            <a:pPr>
              <a:defRPr/>
            </a:pPr>
            <a:fld id="{3CEC82CE-925C-4987-A85C-5163FB01F0F0}" type="slidenum">
              <a:rPr lang="en-US" altLang="en-US"/>
              <a:pPr>
                <a:defRPr/>
              </a:pPr>
              <a:t>‹#›</a:t>
            </a:fld>
            <a:endParaRPr lang="en-US" altLang="en-US"/>
          </a:p>
        </p:txBody>
      </p:sp>
    </p:spTree>
    <p:extLst>
      <p:ext uri="{BB962C8B-B14F-4D97-AF65-F5344CB8AC3E}">
        <p14:creationId xmlns:p14="http://schemas.microsoft.com/office/powerpoint/2010/main" val="691787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78C46048-7651-9F16-8FAC-8EFE5B139A3D}"/>
              </a:ext>
            </a:extLst>
          </p:cNvPr>
          <p:cNvSpPr>
            <a:spLocks noGrp="1"/>
          </p:cNvSpPr>
          <p:nvPr>
            <p:ph type="sldNum" sz="quarter" idx="10"/>
          </p:nvPr>
        </p:nvSpPr>
        <p:spPr/>
        <p:txBody>
          <a:bodyPr/>
          <a:lstStyle>
            <a:lvl1pPr>
              <a:defRPr/>
            </a:lvl1pPr>
          </a:lstStyle>
          <a:p>
            <a:pPr>
              <a:defRPr/>
            </a:pPr>
            <a:fld id="{8E88BEFF-8846-4AAD-96B0-62C7819C1D93}" type="slidenum">
              <a:rPr lang="en-US" altLang="en-US"/>
              <a:pPr>
                <a:defRPr/>
              </a:pPr>
              <a:t>‹#›</a:t>
            </a:fld>
            <a:endParaRPr lang="en-US" altLang="en-US"/>
          </a:p>
        </p:txBody>
      </p:sp>
    </p:spTree>
    <p:extLst>
      <p:ext uri="{BB962C8B-B14F-4D97-AF65-F5344CB8AC3E}">
        <p14:creationId xmlns:p14="http://schemas.microsoft.com/office/powerpoint/2010/main" val="1617996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atin typeface="+mn-lt"/>
              </a:defRPr>
            </a:lvl1pPr>
          </a:lstStyle>
          <a:p>
            <a:r>
              <a:rPr lang="en-US" dirty="0"/>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Slide Number Placeholder 6">
            <a:extLst>
              <a:ext uri="{FF2B5EF4-FFF2-40B4-BE49-F238E27FC236}">
                <a16:creationId xmlns:a16="http://schemas.microsoft.com/office/drawing/2014/main" id="{B4C3CFAD-F0D2-E0AA-37CD-64AF5F3A3CA3}"/>
              </a:ext>
            </a:extLst>
          </p:cNvPr>
          <p:cNvSpPr>
            <a:spLocks noGrp="1"/>
          </p:cNvSpPr>
          <p:nvPr>
            <p:ph type="sldNum" sz="quarter" idx="10"/>
          </p:nvPr>
        </p:nvSpPr>
        <p:spPr/>
        <p:txBody>
          <a:bodyPr/>
          <a:lstStyle>
            <a:lvl1pPr>
              <a:defRPr/>
            </a:lvl1pPr>
          </a:lstStyle>
          <a:p>
            <a:pPr>
              <a:defRPr/>
            </a:pPr>
            <a:fld id="{C94B8F49-8641-4B51-A733-C826119B25E3}" type="slidenum">
              <a:rPr lang="en-US" altLang="en-US"/>
              <a:pPr>
                <a:defRPr/>
              </a:pPr>
              <a:t>‹#›</a:t>
            </a:fld>
            <a:endParaRPr lang="en-US" altLang="en-US"/>
          </a:p>
        </p:txBody>
      </p:sp>
    </p:spTree>
    <p:extLst>
      <p:ext uri="{BB962C8B-B14F-4D97-AF65-F5344CB8AC3E}">
        <p14:creationId xmlns:p14="http://schemas.microsoft.com/office/powerpoint/2010/main" val="2302846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1">
                <a:latin typeface="+mn-lt"/>
              </a:defRPr>
            </a:lvl1pPr>
          </a:lstStyle>
          <a:p>
            <a:r>
              <a:rPr lang="en-US" dirty="0"/>
              <a:t>Click to edit Master title style</a:t>
            </a:r>
          </a:p>
        </p:txBody>
      </p:sp>
      <p:sp>
        <p:nvSpPr>
          <p:cNvPr id="3" name="Picture Placeholder 2"/>
          <p:cNvSpPr>
            <a:spLocks noGrp="1"/>
          </p:cNvSpPr>
          <p:nvPr>
            <p:ph type="pic" idx="1"/>
          </p:nvPr>
        </p:nvSpPr>
        <p:spPr>
          <a:xfrm>
            <a:off x="5183188"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6">
            <a:extLst>
              <a:ext uri="{FF2B5EF4-FFF2-40B4-BE49-F238E27FC236}">
                <a16:creationId xmlns:a16="http://schemas.microsoft.com/office/drawing/2014/main" id="{DBFF31A4-A42A-103D-D7E9-C35E4F903CDE}"/>
              </a:ext>
            </a:extLst>
          </p:cNvPr>
          <p:cNvSpPr>
            <a:spLocks noGrp="1"/>
          </p:cNvSpPr>
          <p:nvPr>
            <p:ph type="sldNum" sz="quarter" idx="10"/>
          </p:nvPr>
        </p:nvSpPr>
        <p:spPr/>
        <p:txBody>
          <a:bodyPr/>
          <a:lstStyle>
            <a:lvl1pPr>
              <a:defRPr/>
            </a:lvl1pPr>
          </a:lstStyle>
          <a:p>
            <a:pPr>
              <a:defRPr/>
            </a:pPr>
            <a:fld id="{26437CB6-981D-4A66-A251-1EC6E5FFD298}" type="slidenum">
              <a:rPr lang="en-US" altLang="en-US"/>
              <a:pPr>
                <a:defRPr/>
              </a:pPr>
              <a:t>‹#›</a:t>
            </a:fld>
            <a:endParaRPr lang="en-US" altLang="en-US"/>
          </a:p>
        </p:txBody>
      </p:sp>
    </p:spTree>
    <p:extLst>
      <p:ext uri="{BB962C8B-B14F-4D97-AF65-F5344CB8AC3E}">
        <p14:creationId xmlns:p14="http://schemas.microsoft.com/office/powerpoint/2010/main" val="626940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97191DC-108B-F062-3ABD-9A138BF35BAE}"/>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56BB6B8-5CF4-C4DF-E2FA-4FF9A2E01C30}"/>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43D0AC4-8157-0EDD-48EE-2B832153D1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0C41981C-33DC-4F67-AE3F-890F8ABB2090}" type="datetime1">
              <a:rPr lang="en-US"/>
              <a:pPr>
                <a:defRPr/>
              </a:pPr>
              <a:t>12/6/2024</a:t>
            </a:fld>
            <a:endParaRPr lang="en-US"/>
          </a:p>
        </p:txBody>
      </p:sp>
      <p:sp>
        <p:nvSpPr>
          <p:cNvPr id="5" name="Footer Placeholder 4">
            <a:extLst>
              <a:ext uri="{FF2B5EF4-FFF2-40B4-BE49-F238E27FC236}">
                <a16:creationId xmlns:a16="http://schemas.microsoft.com/office/drawing/2014/main" id="{294DF336-0E54-C037-15A1-FE2472E391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1A90421A-8018-52B4-2417-11A206384570}"/>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B0A2D6E4-30EF-4252-83BD-D670973BC10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641" r:id="rId1"/>
    <p:sldLayoutId id="2147484642" r:id="rId2"/>
    <p:sldLayoutId id="2147484643" r:id="rId3"/>
    <p:sldLayoutId id="2147484644" r:id="rId4"/>
    <p:sldLayoutId id="2147484645" r:id="rId5"/>
    <p:sldLayoutId id="2147484646" r:id="rId6"/>
    <p:sldLayoutId id="2147484647" r:id="rId7"/>
    <p:sldLayoutId id="2147484648" r:id="rId8"/>
    <p:sldLayoutId id="2147484649" r:id="rId9"/>
    <p:sldLayoutId id="2147484650" r:id="rId10"/>
    <p:sldLayoutId id="2147484651" r:id="rId1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ezd.ca/"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ottawa.ctvnews.ca/ottawa-resident-who-tested-positive-for-mosquito-borne-virus-dies-public-health-says-1.7035386"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hyperlink" Target="https://outbreaknewstoday.substack.com/p/denmark-usutu-virus-detected-in-blackbirds" TargetMode="External"/><Relationship Id="rId7" Type="http://schemas.openxmlformats.org/officeDocument/2006/relationships/hyperlink" Target="https://www.gloucestershirelive.co.uk/news/uk-world-news/new-virus-warning-anyone-blackbirds-9750147"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hyperlink" Target="https://www.mdpi.com/1999-4915/16/4/599" TargetMode="External"/><Relationship Id="rId5" Type="http://schemas.openxmlformats.org/officeDocument/2006/relationships/image" Target="../media/image14.png"/><Relationship Id="rId4" Type="http://schemas.openxmlformats.org/officeDocument/2006/relationships/hyperlink" Target="https://www.ecdc.europa.eu/en/publications-data/surveillance-prevention-and-control-west-nile-virus-and-usutu-virus-infections"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www.prensa-latina.cu/2024/10/02/alertan-en-panama-sobre-rebrote-epidemico-de-gusano-barrenador/" TargetMode="External"/><Relationship Id="rId13" Type="http://schemas.openxmlformats.org/officeDocument/2006/relationships/hyperlink" Target="https://www.ars.usda.gov/oc/images/photos/k7576-1/" TargetMode="External"/><Relationship Id="rId3" Type="http://schemas.openxmlformats.org/officeDocument/2006/relationships/image" Target="../media/image15.png"/><Relationship Id="rId7" Type="http://schemas.openxmlformats.org/officeDocument/2006/relationships/hyperlink" Target="https://mexicobusiness.news/agribusiness/news/mexico-strengthens-central-american-efforts-against-screwworm#:~:text=The%20screwworm%2C%20which%20feeds%20on,powders%20to%20support%20containment%20efforts." TargetMode="External"/><Relationship Id="rId12" Type="http://schemas.openxmlformats.org/officeDocument/2006/relationships/hyperlink" Target="https://m.farms.com/news/illegal-cattle-trafficking-is-fueling-dangerous-resurgence-of-new-world-screwworm-220385.aspx"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hyperlink" Target="https://www.copeg.org/" TargetMode="External"/><Relationship Id="rId11" Type="http://schemas.openxmlformats.org/officeDocument/2006/relationships/hyperlink" Target="https://ticotimes.net/2024/08/12/increased-rainfall-may-lead-to-surge-in-screwworm-infections-in-costa-rica" TargetMode="External"/><Relationship Id="rId5" Type="http://schemas.openxmlformats.org/officeDocument/2006/relationships/hyperlink" Target="https://efeverde.com/parasitos-gusano-barrenador-en-humanos/#:~:text=La%20ministra%20de%20Salud%2C%20Mary,una%20%C3%BAlcera%20en%20una%20pierna." TargetMode="External"/><Relationship Id="rId10" Type="http://schemas.openxmlformats.org/officeDocument/2006/relationships/hyperlink" Target="https://www.nacion.com/economia/agro/casos-de-gusano-barrenador-se-duplican-en-un-mes/WLBYPKQASFD7LJEUE3CR3C2ZYA/story/#:~:text=Por%20Gustavo%20Ortega%2018%20de,las%20autoridades%20de%20salud%20animal." TargetMode="External"/><Relationship Id="rId4" Type="http://schemas.openxmlformats.org/officeDocument/2006/relationships/hyperlink" Target="https://www.plenglish.com/news/2024/02/07/costa-rica-declares-sanitary-emergency-for-animal-parasites/" TargetMode="External"/><Relationship Id="rId9" Type="http://schemas.openxmlformats.org/officeDocument/2006/relationships/hyperlink" Target="https://republica18.com/ahora/42721-contagios-humanos-gusano-barrenador/" TargetMode="External"/><Relationship Id="rId1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hyperlink" Target="https://www.aphis.usda.gov/news/agency-announcements/mexico-notifies-united-states-new-world-screwworm-detection" TargetMode="External"/><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hyperlink" Target="https://wahis.woah.org/#/in-review/6059?reportId=170717&amp;fromPage=event-dashboard-url" TargetMode="External"/><Relationship Id="rId5" Type="http://schemas.openxmlformats.org/officeDocument/2006/relationships/hyperlink" Target="https://www.aphis.usda.gov/sites/default/files/import-alert-nws-mexico.pdf" TargetMode="External"/><Relationship Id="rId4" Type="http://schemas.openxmlformats.org/officeDocument/2006/relationships/hyperlink" Target="https://wahis.woah.org/#/in-review/6059"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cfsph.iastate.edu/Factsheets/pdfs/screwworm_myiasis.pdf"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s://wahis.woah.org/#/in-review/5996?reportId=170751&amp;fromPage=event-dashboard-url" TargetMode="External"/><Relationship Id="rId7" Type="http://schemas.openxmlformats.org/officeDocument/2006/relationships/hyperlink" Target="http://empres-i.fao.org/eipws3g/2/obd?idOutbreak=386023&amp;rss=t"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hyperlink" Target="https://www.urls.fr/OichZI" TargetMode="External"/><Relationship Id="rId5" Type="http://schemas.openxmlformats.org/officeDocument/2006/relationships/hyperlink" Target="https://www.jeune-independant.net/plus-de-45-communes-touchees-a-tizi-ouzou-la-dnc-en-recul-la-vigilance-reste-de-mise/" TargetMode="External"/><Relationship Id="rId4" Type="http://schemas.openxmlformats.org/officeDocument/2006/relationships/hyperlink" Target="https://en.inform.kz/news/south-korea-confirms-another-case-of-lumpy-skin-disease-49a00d/" TargetMode="External"/><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www.paho.org/en/documents/epidemiological-update-oropouche-americas-region-15-october-2024" TargetMode="External"/><Relationship Id="rId7" Type="http://schemas.openxmlformats.org/officeDocument/2006/relationships/hyperlink" Target="https://www.cdc.gov/oropouche/data-maps/current-year-data.html"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hyperlink" Target="https://www.who.int/emergencies/disease-outbreak-news/item/2024-DON545" TargetMode="External"/><Relationship Id="rId5" Type="http://schemas.openxmlformats.org/officeDocument/2006/relationships/hyperlink" Target="https://www.ncbi.nlm.nih.gov/pmc/articles/PMC5417190/" TargetMode="Externa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hyperlink" Target="https://www.nature.com/articles/s41591-024-03300-3" TargetMode="External"/><Relationship Id="rId3" Type="http://schemas.openxmlformats.org/officeDocument/2006/relationships/hyperlink" Target="https://wwwnc.cdc.gov/eid/article/30/11/24-1220_article" TargetMode="External"/><Relationship Id="rId7" Type="http://schemas.openxmlformats.org/officeDocument/2006/relationships/hyperlink" Target="https://wwwnc.cdc.gov/eid/article/30/11/24-0405_article"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hyperlink" Target="https://www.mdpi.com/1999-4915/16/10/1586" TargetMode="External"/><Relationship Id="rId5" Type="http://schemas.openxmlformats.org/officeDocument/2006/relationships/hyperlink" Target="https://www.thelancet.com/journals/laninf/article/PIIS1473-3099(24)00687-X/fulltext?rss=yes" TargetMode="External"/><Relationship Id="rId4" Type="http://schemas.openxmlformats.org/officeDocument/2006/relationships/hyperlink" Target="https://wwwnc.cdc.gov/eid/article/30/11/24-1132_article" TargetMode="External"/><Relationship Id="rId9" Type="http://schemas.openxmlformats.org/officeDocument/2006/relationships/hyperlink" Target="https://wwwnc.cdc.gov/eid/article/30/12/24-1470_article?ACSTrackingID=DM138078&amp;ACSTrackingLabel=Latest%20Expedited%20Articles%20-%20Emerging%20Infectious%20Diseases%20Journal%20-%20October%207%2C%202024&amp;deliveryName=DM138078"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www.mdpi.com/2076-2615/14/20/2980" TargetMode="External"/><Relationship Id="rId13" Type="http://schemas.openxmlformats.org/officeDocument/2006/relationships/hyperlink" Target="https://pubmed.ncbi.nlm.nih.gov/39530033/" TargetMode="External"/><Relationship Id="rId3" Type="http://schemas.openxmlformats.org/officeDocument/2006/relationships/hyperlink" Target="https://www.nejm.org/doi/full/10.1056/NEJMoa2313722#:~:text=In%20June%202019%2C%20a%20patient,designated%20Wetland%20virus%20(WELV)." TargetMode="External"/><Relationship Id="rId7" Type="http://schemas.openxmlformats.org/officeDocument/2006/relationships/hyperlink" Target="https://www.mdpi.com/1999-4915/16/9/1428" TargetMode="External"/><Relationship Id="rId12" Type="http://schemas.openxmlformats.org/officeDocument/2006/relationships/hyperlink" Target="https://pubmed.ncbi.nlm.nih.gov/38462519/"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hyperlink" Target="https://www.cmaj.ca/content/196/28/E973" TargetMode="External"/><Relationship Id="rId11" Type="http://schemas.openxmlformats.org/officeDocument/2006/relationships/hyperlink" Target="https://www.thelancet.com/journals/laninf/article/PIIS1473-3099(24)00616-9/fulltext" TargetMode="External"/><Relationship Id="rId5" Type="http://schemas.openxmlformats.org/officeDocument/2006/relationships/hyperlink" Target="https://www.nature.com/articles/s41467-024-52144-5" TargetMode="External"/><Relationship Id="rId10" Type="http://schemas.openxmlformats.org/officeDocument/2006/relationships/hyperlink" Target="https://www.nature.com/articles/s41598-024-77547-8" TargetMode="External"/><Relationship Id="rId4" Type="http://schemas.openxmlformats.org/officeDocument/2006/relationships/hyperlink" Target="https://www.kgw.com/article/life/animals/aedes-aegypti-mosquito-oregon-first-time/283-9ffa57a2-6c82-40f4-94c2-ec812ffcfadd" TargetMode="External"/><Relationship Id="rId9" Type="http://schemas.openxmlformats.org/officeDocument/2006/relationships/hyperlink" Target="https://www.frontiersin.org/journals/cellular-and-infection-microbiology/articles/10.3389/fcimb.2024.1467465/full" TargetMode="External"/><Relationship Id="rId14" Type="http://schemas.openxmlformats.org/officeDocument/2006/relationships/hyperlink" Target="https://www.nature.com/articles/s41598-024-70011-7"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www.cdc.gov/mmwr/volumes/73/wr/pdfs/mm7347-H.pdf" TargetMode="External"/><Relationship Id="rId13" Type="http://schemas.openxmlformats.org/officeDocument/2006/relationships/hyperlink" Target="https://academic.oup.com/ofid/article/11/10/ofae504/7798103?login=false#google_vignette" TargetMode="External"/><Relationship Id="rId3" Type="http://schemas.openxmlformats.org/officeDocument/2006/relationships/hyperlink" Target="https://wwwnc.cdc.gov/eid/article/30/11/24-0499_article" TargetMode="External"/><Relationship Id="rId7" Type="http://schemas.openxmlformats.org/officeDocument/2006/relationships/hyperlink" Target="https://www.sciencedirect.com/science/article/pii/S0001706X24002973#:~:text=Here%20we%20report%20the%20detection,a%20novel%20BTV%2DW%20TUN2022." TargetMode="External"/><Relationship Id="rId12" Type="http://schemas.openxmlformats.org/officeDocument/2006/relationships/hyperlink" Target="https://www.nature.com/articles/s41467-024-52819-z"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hyperlink" Target="https://pmc.ncbi.nlm.nih.gov/articles/PMC11302313/" TargetMode="External"/><Relationship Id="rId11" Type="http://schemas.openxmlformats.org/officeDocument/2006/relationships/hyperlink" Target="https://journals.plos.org/plosntds/article?id=10.1371/journal.pntd.0012642" TargetMode="External"/><Relationship Id="rId5" Type="http://schemas.openxmlformats.org/officeDocument/2006/relationships/hyperlink" Target="https://wwwnc.cdc.gov/eid/article/30/10/24-0526_article" TargetMode="External"/><Relationship Id="rId10" Type="http://schemas.openxmlformats.org/officeDocument/2006/relationships/hyperlink" Target="https://cen.acs.org/biological-chemistry/infectious-disease/Coated-seeds-turn-birds-into-mosquito-killing-machines/102/web/2024/11" TargetMode="External"/><Relationship Id="rId4" Type="http://schemas.openxmlformats.org/officeDocument/2006/relationships/hyperlink" Target="https://wwwnc.cdc.gov/eid/article/30/10/24-0595_article" TargetMode="External"/><Relationship Id="rId9" Type="http://schemas.openxmlformats.org/officeDocument/2006/relationships/hyperlink" Target="https://wwwnc.cdc.gov/eid/article/30/11/23-1760_article" TargetMode="External"/><Relationship Id="rId14" Type="http://schemas.openxmlformats.org/officeDocument/2006/relationships/hyperlink" Target="https://www.who.int/publications/m/item/global-strategic-preparedness--readiness-and-response-plan-for-dengue-and-other-aedes-borne-arbovirus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s://empres-i.fao.org/"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portal.ct.gov/-/media/caes/publications/caes-press-release-r-parkeri-tick-9-30-24.pdf"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hyperlink" Target="https://bmcmedicine.biomedcentral.com/articles/10.1186/s12916-024-03737-w" TargetMode="External"/><Relationship Id="rId4" Type="http://schemas.openxmlformats.org/officeDocument/2006/relationships/hyperlink" Target="https://www.frontiersin.org/journals/cellular-and-infection-microbiology/articles/10.3389/fcimb.2024.1472598/full"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empres-i.fao.org/" TargetMode="External"/><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hyperlink" Target="https://wahis.woah.org/#/in-review/6078" TargetMode="External"/><Relationship Id="rId4" Type="http://schemas.openxmlformats.org/officeDocument/2006/relationships/hyperlink" Target="https://wahis.woah.org/#/in-review/5981"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moriskin.sciensano.be/shiny/bluetongue/"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s://www.nvwa.nl/onderwerpen/blauwtong/documenten/dier/dierziekten/overige-dierziekten/publicaties/index"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rijksoverheid.nl/actueel/nieuws/2024/10/11/blauwtongvirus-serotype-12-vastgesteld-op-twee-bedrijven"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hyperlink" Target="https://www.nvwa.nl/onderwerpen/blauwtong/documenten/dier/dierziekten/overige-dierziekten/publicaties/index"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wahis.woah.org/#/in-review/5968?fromPage=event-dashboard-url" TargetMode="External"/><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s://www.savoie.gouv.fr/Actualites/Actualites/Fievre-Catarrhale-Ovine-serotype-8-en-Savoie#:~:text=Des%20cas%20de%20fi%C3%A8vre%20catarrhale,%2C%20lait%2C%20etc.)." TargetMode="External"/><Relationship Id="rId5" Type="http://schemas.openxmlformats.org/officeDocument/2006/relationships/hyperlink" Target="https://wahis.woah.org/#/in-review/5960" TargetMode="External"/><Relationship Id="rId4" Type="http://schemas.openxmlformats.org/officeDocument/2006/relationships/hyperlink" Target="https://wahis.woah.org/#/in-review/608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outbreaknewstoday.substack.com/p/vancouver-encephalitis-cluster-reported"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hyperlink" Target="https://pmc.ncbi.nlm.nih.gov/articles/PMC10305047/" TargetMode="Externa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hyperlink" Target="https://thehorse.com/1131010/ontario-horse-dies-after-contracting-wnv/" TargetMode="External"/><Relationship Id="rId3" Type="http://schemas.openxmlformats.org/officeDocument/2006/relationships/image" Target="../media/image12.png"/><Relationship Id="rId7" Type="http://schemas.openxmlformats.org/officeDocument/2006/relationships/hyperlink" Target="https://northernontario.ctvnews.ca/dead-birds-test-positive-for-west-nile-virus-timiskaming-health-unit-reports-1.7035528"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s://www.cp24.com/news/york-region-reports-first-human-case-of-west-nile-virus-this-year-1.7040025" TargetMode="External"/><Relationship Id="rId5" Type="http://schemas.openxmlformats.org/officeDocument/2006/relationships/hyperlink" Target="https://kitchener.ctvnews.ca/waterloo-region-reports-its-first-west-nile-cases-for-2024-1.7040063" TargetMode="External"/><Relationship Id="rId10" Type="http://schemas.openxmlformats.org/officeDocument/2006/relationships/hyperlink" Target="https://thehorse.com/1130751/quebec-horse-positive-for-wnv-4/" TargetMode="External"/><Relationship Id="rId4" Type="http://schemas.openxmlformats.org/officeDocument/2006/relationships/hyperlink" Target="https://barrie.ctvnews.ca/1st-human-case-of-west-nile-virus-confirmed-smdhu-1.7035488" TargetMode="External"/><Relationship Id="rId9" Type="http://schemas.openxmlformats.org/officeDocument/2006/relationships/hyperlink" Target="https://thehorse.com/1130966/unvaccinated-ontario-gelding-tests-positive-for-wn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F5602AF-0A7B-CA13-6225-BABC351E877B}"/>
              </a:ext>
            </a:extLst>
          </p:cNvPr>
          <p:cNvSpPr>
            <a:spLocks noGrp="1"/>
          </p:cNvSpPr>
          <p:nvPr>
            <p:ph type="ctrTitle"/>
          </p:nvPr>
        </p:nvSpPr>
        <p:spPr/>
        <p:txBody>
          <a:bodyPr rtlCol="0">
            <a:noAutofit/>
          </a:bodyPr>
          <a:lstStyle/>
          <a:p>
            <a:pPr eaLnBrk="1" fontAlgn="auto" hangingPunct="1">
              <a:spcAft>
                <a:spcPts val="0"/>
              </a:spcAft>
              <a:defRPr/>
            </a:pPr>
            <a:r>
              <a:rPr lang="fr-FR" sz="2800" dirty="0" err="1"/>
              <a:t>Community</a:t>
            </a:r>
            <a:r>
              <a:rPr lang="fr-FR" sz="2800" dirty="0"/>
              <a:t> for </a:t>
            </a:r>
            <a:r>
              <a:rPr lang="fr-FR" sz="2800" dirty="0" err="1"/>
              <a:t>Emerging</a:t>
            </a:r>
            <a:r>
              <a:rPr lang="fr-FR" sz="2800" dirty="0"/>
              <a:t> and </a:t>
            </a:r>
            <a:r>
              <a:rPr lang="fr-FR" sz="2800" dirty="0" err="1"/>
              <a:t>Zoonotic</a:t>
            </a:r>
            <a:r>
              <a:rPr lang="fr-FR" sz="2800" dirty="0"/>
              <a:t> </a:t>
            </a:r>
            <a:r>
              <a:rPr lang="fr-FR" sz="2800" dirty="0" err="1"/>
              <a:t>Diseases</a:t>
            </a:r>
            <a:br>
              <a:rPr lang="fr-FR" sz="2800" dirty="0"/>
            </a:br>
            <a:r>
              <a:rPr lang="fr-FR" sz="2000" i="1" dirty="0" err="1"/>
              <a:t>Identifying</a:t>
            </a:r>
            <a:r>
              <a:rPr lang="fr-FR" sz="2000" i="1" dirty="0"/>
              <a:t> </a:t>
            </a:r>
            <a:r>
              <a:rPr lang="fr-FR" sz="2000" i="1" dirty="0" err="1"/>
              <a:t>emerging</a:t>
            </a:r>
            <a:r>
              <a:rPr lang="fr-FR" sz="2000" i="1" dirty="0"/>
              <a:t> </a:t>
            </a:r>
            <a:r>
              <a:rPr lang="fr-FR" sz="2000" i="1" dirty="0" err="1"/>
              <a:t>risks</a:t>
            </a:r>
            <a:r>
              <a:rPr lang="fr-FR" sz="2000" i="1" dirty="0"/>
              <a:t> </a:t>
            </a:r>
            <a:r>
              <a:rPr lang="fr-FR" sz="2000" i="1" dirty="0" err="1"/>
              <a:t>through</a:t>
            </a:r>
            <a:r>
              <a:rPr lang="fr-FR" sz="2000" i="1" dirty="0"/>
              <a:t> collective intelligence</a:t>
            </a:r>
            <a:endParaRPr lang="en-CA" sz="2000" i="1" dirty="0"/>
          </a:p>
        </p:txBody>
      </p:sp>
      <p:sp>
        <p:nvSpPr>
          <p:cNvPr id="14339" name="Subtitle 1">
            <a:extLst>
              <a:ext uri="{FF2B5EF4-FFF2-40B4-BE49-F238E27FC236}">
                <a16:creationId xmlns:a16="http://schemas.microsoft.com/office/drawing/2014/main" id="{F023E3B3-24B5-6F1B-987A-4D98938A9BBC}"/>
              </a:ext>
            </a:extLst>
          </p:cNvPr>
          <p:cNvSpPr>
            <a:spLocks noGrp="1"/>
          </p:cNvSpPr>
          <p:nvPr>
            <p:ph type="subTitle" idx="1"/>
          </p:nvPr>
        </p:nvSpPr>
        <p:spPr>
          <a:xfrm>
            <a:off x="3048000" y="3101975"/>
            <a:ext cx="9144000" cy="1123950"/>
          </a:xfrm>
        </p:spPr>
        <p:txBody>
          <a:bodyPr/>
          <a:lstStyle/>
          <a:p>
            <a:pPr eaLnBrk="1" hangingPunct="1"/>
            <a:r>
              <a:rPr lang="en-CA" altLang="en-US" dirty="0"/>
              <a:t>CEZD – CAHSS Vector Network Update</a:t>
            </a:r>
          </a:p>
          <a:p>
            <a:pPr eaLnBrk="1" hangingPunct="1"/>
            <a:r>
              <a:rPr lang="en-CA" altLang="en-US" dirty="0"/>
              <a:t>10 December 2024</a:t>
            </a:r>
          </a:p>
        </p:txBody>
      </p:sp>
      <p:sp>
        <p:nvSpPr>
          <p:cNvPr id="14340" name="Slide Number Placeholder 3">
            <a:extLst>
              <a:ext uri="{FF2B5EF4-FFF2-40B4-BE49-F238E27FC236}">
                <a16:creationId xmlns:a16="http://schemas.microsoft.com/office/drawing/2014/main" id="{715D1162-4BD3-522E-45E5-0E351373283E}"/>
              </a:ext>
            </a:extLst>
          </p:cNvPr>
          <p:cNvSpPr>
            <a:spLocks noGrp="1"/>
          </p:cNvSpPr>
          <p:nvPr>
            <p:ph type="sldNum" sz="quarter" idx="4"/>
          </p:nvPr>
        </p:nvSpPr>
        <p:spPr bwMode="auto">
          <a:xfrm>
            <a:off x="94488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eaLnBrk="0" hangingPunct="0">
              <a:lnSpc>
                <a:spcPct val="100000"/>
              </a:lnSpc>
              <a:spcBef>
                <a:spcPct val="0"/>
              </a:spcBef>
              <a:buFontTx/>
              <a:buNone/>
            </a:pPr>
            <a:fld id="{998BFED1-E066-41AD-9751-14329390B388}" type="slidenum">
              <a:rPr lang="en-US" altLang="en-US" sz="1200" smtClean="0">
                <a:solidFill>
                  <a:srgbClr val="898989"/>
                </a:solidFill>
              </a:rPr>
              <a:pPr algn="l" eaLnBrk="0" hangingPunct="0">
                <a:lnSpc>
                  <a:spcPct val="100000"/>
                </a:lnSpc>
                <a:spcBef>
                  <a:spcPct val="0"/>
                </a:spcBef>
                <a:buFontTx/>
                <a:buNone/>
              </a:pPr>
              <a:t>1</a:t>
            </a:fld>
            <a:endParaRPr lang="en-US" altLang="en-US" sz="1200">
              <a:solidFill>
                <a:srgbClr val="898989"/>
              </a:solidFill>
            </a:endParaRPr>
          </a:p>
        </p:txBody>
      </p:sp>
      <p:sp>
        <p:nvSpPr>
          <p:cNvPr id="14341" name="TextBox 4">
            <a:extLst>
              <a:ext uri="{FF2B5EF4-FFF2-40B4-BE49-F238E27FC236}">
                <a16:creationId xmlns:a16="http://schemas.microsoft.com/office/drawing/2014/main" id="{BE1BF6C6-D202-9B7D-7E41-8B58A4EDEB26}"/>
              </a:ext>
            </a:extLst>
          </p:cNvPr>
          <p:cNvSpPr txBox="1">
            <a:spLocks noChangeArrowheads="1"/>
          </p:cNvSpPr>
          <p:nvPr/>
        </p:nvSpPr>
        <p:spPr bwMode="auto">
          <a:xfrm>
            <a:off x="9380538" y="5749925"/>
            <a:ext cx="28114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CA" altLang="en-US" sz="3600" b="1">
                <a:solidFill>
                  <a:srgbClr val="FFFFFF"/>
                </a:solidFill>
                <a:hlinkClick r:id="rId3"/>
              </a:rPr>
              <a:t>www.cezd.ca</a:t>
            </a:r>
            <a:r>
              <a:rPr lang="en-CA" altLang="en-US" sz="3600">
                <a:solidFill>
                  <a:srgbClr val="FFFFFF"/>
                </a:solidFill>
              </a:rPr>
              <a:t> </a:t>
            </a:r>
            <a:endParaRPr lang="en-US" altLang="en-US" sz="3600">
              <a:solidFill>
                <a:srgbClr val="FFFFFF"/>
              </a:solidFill>
            </a:endParaRPr>
          </a:p>
        </p:txBody>
      </p:sp>
    </p:spTree>
  </p:cSld>
  <p:clrMapOvr>
    <a:masterClrMapping/>
  </p:clrMapOvr>
  <p:transition spd="slow" advTm="26445"/>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BEBDB-6E69-D011-B20F-2E7F2CE98F99}"/>
              </a:ext>
            </a:extLst>
          </p:cNvPr>
          <p:cNvSpPr>
            <a:spLocks noGrp="1"/>
          </p:cNvSpPr>
          <p:nvPr>
            <p:ph type="title"/>
          </p:nvPr>
        </p:nvSpPr>
        <p:spPr>
          <a:xfrm>
            <a:off x="141288" y="136525"/>
            <a:ext cx="10515600" cy="1325563"/>
          </a:xfrm>
        </p:spPr>
        <p:txBody>
          <a:bodyPr/>
          <a:lstStyle/>
          <a:p>
            <a:pPr>
              <a:defRPr/>
            </a:pPr>
            <a:r>
              <a:rPr lang="en-CA" dirty="0"/>
              <a:t>Eastern equine encephalitis</a:t>
            </a:r>
          </a:p>
        </p:txBody>
      </p:sp>
      <p:sp>
        <p:nvSpPr>
          <p:cNvPr id="30723" name="Slide Number Placeholder 4">
            <a:extLst>
              <a:ext uri="{FF2B5EF4-FFF2-40B4-BE49-F238E27FC236}">
                <a16:creationId xmlns:a16="http://schemas.microsoft.com/office/drawing/2014/main" id="{AC456F8C-45EB-6033-D434-5502403841ED}"/>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97A744C-1D67-4D0F-92FF-D47541DECC29}" type="slidenum">
              <a:rPr lang="en-US" altLang="en-US" smtClean="0">
                <a:solidFill>
                  <a:srgbClr val="898989"/>
                </a:solidFill>
              </a:rPr>
              <a:pPr/>
              <a:t>10</a:t>
            </a:fld>
            <a:endParaRPr lang="en-US" altLang="en-US">
              <a:solidFill>
                <a:srgbClr val="898989"/>
              </a:solidFill>
            </a:endParaRPr>
          </a:p>
        </p:txBody>
      </p:sp>
      <p:sp>
        <p:nvSpPr>
          <p:cNvPr id="6" name="Content Placeholder 5">
            <a:extLst>
              <a:ext uri="{FF2B5EF4-FFF2-40B4-BE49-F238E27FC236}">
                <a16:creationId xmlns:a16="http://schemas.microsoft.com/office/drawing/2014/main" id="{8BEE7D70-6564-0B7C-5CA4-84EC58B35A0A}"/>
              </a:ext>
            </a:extLst>
          </p:cNvPr>
          <p:cNvSpPr txBox="1">
            <a:spLocks/>
          </p:cNvSpPr>
          <p:nvPr/>
        </p:nvSpPr>
        <p:spPr bwMode="auto">
          <a:xfrm>
            <a:off x="474663" y="1252538"/>
            <a:ext cx="4076072" cy="4352925"/>
          </a:xfrm>
          <a:prstGeom prst="rect">
            <a:avLst/>
          </a:prstGeom>
          <a:noFill/>
          <a:ln>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CA" sz="2200" b="1" dirty="0"/>
              <a:t>Summary of reports:</a:t>
            </a:r>
          </a:p>
          <a:p>
            <a:pPr>
              <a:defRPr/>
            </a:pPr>
            <a:r>
              <a:rPr lang="en-CA" sz="2200" dirty="0"/>
              <a:t>Similar to WNV, increasing reports over summer/fall</a:t>
            </a:r>
          </a:p>
          <a:p>
            <a:pPr>
              <a:defRPr/>
            </a:pPr>
            <a:r>
              <a:rPr lang="en-CA" sz="2200" dirty="0"/>
              <a:t>Now returned to baseline levels</a:t>
            </a:r>
          </a:p>
          <a:p>
            <a:pPr>
              <a:defRPr/>
            </a:pPr>
            <a:r>
              <a:rPr lang="en-CA" sz="2200" dirty="0"/>
              <a:t>Horse cases in Ontario and Quebec</a:t>
            </a:r>
          </a:p>
          <a:p>
            <a:pPr>
              <a:defRPr/>
            </a:pPr>
            <a:r>
              <a:rPr lang="en-CA" sz="2200" dirty="0"/>
              <a:t>Cases in humans (</a:t>
            </a:r>
            <a:r>
              <a:rPr lang="en-CA" sz="2200" dirty="0">
                <a:hlinkClick r:id="rId3"/>
              </a:rPr>
              <a:t>Ottawa fatal case</a:t>
            </a:r>
            <a:r>
              <a:rPr lang="en-CA" sz="2200" dirty="0"/>
              <a:t>)</a:t>
            </a:r>
          </a:p>
          <a:p>
            <a:pPr marL="0" indent="0">
              <a:buFont typeface="Arial" panose="020B0604020202020204" pitchFamily="34" charset="0"/>
              <a:buNone/>
              <a:defRPr/>
            </a:pPr>
            <a:endParaRPr lang="en-CA" sz="2200" dirty="0"/>
          </a:p>
          <a:p>
            <a:pPr marL="0" indent="0">
              <a:spcBef>
                <a:spcPts val="0"/>
              </a:spcBef>
              <a:spcAft>
                <a:spcPts val="500"/>
              </a:spcAft>
              <a:buFont typeface="Arial" panose="020B0604020202020204" pitchFamily="34" charset="0"/>
              <a:buNone/>
              <a:defRPr/>
            </a:pPr>
            <a:endParaRPr lang="en-CA" sz="2000" dirty="0"/>
          </a:p>
          <a:p>
            <a:pPr marL="0" indent="0">
              <a:spcBef>
                <a:spcPts val="0"/>
              </a:spcBef>
              <a:spcAft>
                <a:spcPts val="500"/>
              </a:spcAft>
              <a:buFont typeface="Arial" panose="020B0604020202020204" pitchFamily="34" charset="0"/>
              <a:buNone/>
              <a:defRPr/>
            </a:pPr>
            <a:endParaRPr lang="en-CA" sz="2000" b="1" dirty="0"/>
          </a:p>
          <a:p>
            <a:pPr marL="0" indent="0">
              <a:spcBef>
                <a:spcPts val="0"/>
              </a:spcBef>
              <a:spcAft>
                <a:spcPts val="500"/>
              </a:spcAft>
              <a:buFont typeface="Arial" panose="020B0604020202020204" pitchFamily="34" charset="0"/>
              <a:buNone/>
              <a:defRPr/>
            </a:pPr>
            <a:endParaRPr lang="en-CA" sz="2000" b="1" dirty="0"/>
          </a:p>
          <a:p>
            <a:pPr marL="0" indent="0">
              <a:spcBef>
                <a:spcPts val="0"/>
              </a:spcBef>
              <a:spcAft>
                <a:spcPts val="500"/>
              </a:spcAft>
              <a:buFont typeface="Arial" panose="020B0604020202020204" pitchFamily="34" charset="0"/>
              <a:buNone/>
              <a:defRPr/>
            </a:pPr>
            <a:endParaRPr lang="en-CA" sz="2000" b="1" dirty="0"/>
          </a:p>
          <a:p>
            <a:pPr marL="0" indent="0">
              <a:spcBef>
                <a:spcPts val="0"/>
              </a:spcBef>
              <a:spcAft>
                <a:spcPts val="500"/>
              </a:spcAft>
              <a:buFont typeface="Arial" panose="020B0604020202020204" pitchFamily="34" charset="0"/>
              <a:buNone/>
              <a:defRPr/>
            </a:pPr>
            <a:endParaRPr lang="en-CA" sz="2000" b="1" dirty="0"/>
          </a:p>
          <a:p>
            <a:pPr marL="0" indent="0">
              <a:spcBef>
                <a:spcPts val="0"/>
              </a:spcBef>
              <a:spcAft>
                <a:spcPts val="500"/>
              </a:spcAft>
              <a:buFont typeface="Arial" panose="020B0604020202020204" pitchFamily="34" charset="0"/>
              <a:buNone/>
              <a:defRPr/>
            </a:pPr>
            <a:endParaRPr lang="en-CA" sz="2000" dirty="0"/>
          </a:p>
          <a:p>
            <a:pPr>
              <a:spcBef>
                <a:spcPts val="0"/>
              </a:spcBef>
              <a:spcAft>
                <a:spcPts val="500"/>
              </a:spcAft>
              <a:defRPr/>
            </a:pPr>
            <a:endParaRPr lang="en-CA" sz="2000" dirty="0"/>
          </a:p>
        </p:txBody>
      </p:sp>
      <p:pic>
        <p:nvPicPr>
          <p:cNvPr id="4" name="Content Placeholder 3">
            <a:extLst>
              <a:ext uri="{FF2B5EF4-FFF2-40B4-BE49-F238E27FC236}">
                <a16:creationId xmlns:a16="http://schemas.microsoft.com/office/drawing/2014/main" id="{2A65BD57-2B30-5E5D-C6BC-702DE9A12FB5}"/>
              </a:ext>
            </a:extLst>
          </p:cNvPr>
          <p:cNvPicPr>
            <a:picLocks noGrp="1" noChangeAspect="1"/>
          </p:cNvPicPr>
          <p:nvPr>
            <p:ph sz="half" idx="1"/>
          </p:nvPr>
        </p:nvPicPr>
        <p:blipFill>
          <a:blip r:embed="rId4"/>
          <a:stretch>
            <a:fillRect/>
          </a:stretch>
        </p:blipFill>
        <p:spPr>
          <a:xfrm>
            <a:off x="5044040" y="1462088"/>
            <a:ext cx="6866723" cy="3850129"/>
          </a:xfrm>
          <a:ln w="12700">
            <a:solidFill>
              <a:schemeClr val="tx1"/>
            </a:solidFill>
          </a:ln>
        </p:spPr>
      </p:pic>
      <p:sp>
        <p:nvSpPr>
          <p:cNvPr id="9" name="Rectangle 8">
            <a:extLst>
              <a:ext uri="{FF2B5EF4-FFF2-40B4-BE49-F238E27FC236}">
                <a16:creationId xmlns:a16="http://schemas.microsoft.com/office/drawing/2014/main" id="{5ED795BE-BB3E-323E-B790-068DF5D54F1D}"/>
              </a:ext>
            </a:extLst>
          </p:cNvPr>
          <p:cNvSpPr/>
          <p:nvPr/>
        </p:nvSpPr>
        <p:spPr>
          <a:xfrm>
            <a:off x="11578856" y="2874389"/>
            <a:ext cx="298237" cy="197326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CA"/>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B0556-BAE5-C4EC-D4B3-7FDA573D4E24}"/>
              </a:ext>
            </a:extLst>
          </p:cNvPr>
          <p:cNvSpPr>
            <a:spLocks noGrp="1"/>
          </p:cNvSpPr>
          <p:nvPr>
            <p:ph type="title"/>
          </p:nvPr>
        </p:nvSpPr>
        <p:spPr>
          <a:xfrm>
            <a:off x="309566" y="-227806"/>
            <a:ext cx="10515600" cy="1325563"/>
          </a:xfrm>
        </p:spPr>
        <p:txBody>
          <a:bodyPr/>
          <a:lstStyle/>
          <a:p>
            <a:pPr>
              <a:defRPr/>
            </a:pPr>
            <a:r>
              <a:rPr lang="en-US" sz="3200" dirty="0"/>
              <a:t>Usutu virus in Europe</a:t>
            </a:r>
            <a:endParaRPr lang="en-CA" sz="3200" dirty="0"/>
          </a:p>
        </p:txBody>
      </p:sp>
      <p:sp>
        <p:nvSpPr>
          <p:cNvPr id="44035" name="Text Placeholder 2">
            <a:extLst>
              <a:ext uri="{FF2B5EF4-FFF2-40B4-BE49-F238E27FC236}">
                <a16:creationId xmlns:a16="http://schemas.microsoft.com/office/drawing/2014/main" id="{F7063ED2-2CA6-687D-4056-B694BC63D389}"/>
              </a:ext>
            </a:extLst>
          </p:cNvPr>
          <p:cNvSpPr>
            <a:spLocks noGrp="1"/>
          </p:cNvSpPr>
          <p:nvPr>
            <p:ph type="body" sz="quarter" idx="13"/>
          </p:nvPr>
        </p:nvSpPr>
        <p:spPr>
          <a:xfrm>
            <a:off x="370799" y="920909"/>
            <a:ext cx="6737572" cy="4369547"/>
          </a:xfrm>
        </p:spPr>
        <p:txBody>
          <a:bodyPr/>
          <a:lstStyle/>
          <a:p>
            <a:r>
              <a:rPr lang="en-CA" dirty="0">
                <a:latin typeface="Calibri  "/>
                <a:hlinkClick r:id="rId3"/>
              </a:rPr>
              <a:t>Denmark</a:t>
            </a:r>
            <a:r>
              <a:rPr lang="en-CA" dirty="0">
                <a:latin typeface="Calibri  "/>
              </a:rPr>
              <a:t> reported its first detections of Usutu virus in birds (two adult blackbirds and one juvenile)</a:t>
            </a:r>
          </a:p>
          <a:p>
            <a:r>
              <a:rPr lang="en-CA" dirty="0">
                <a:latin typeface="Calibri  "/>
              </a:rPr>
              <a:t>Flavivirus belonging to the Japanese encephalitis complex</a:t>
            </a:r>
            <a:r>
              <a:rPr lang="en-CA" sz="2400" dirty="0">
                <a:latin typeface="Calibri  "/>
              </a:rPr>
              <a:t>, </a:t>
            </a:r>
            <a:r>
              <a:rPr lang="en-CA" dirty="0">
                <a:latin typeface="Calibri  "/>
              </a:rPr>
              <a:t>spread </a:t>
            </a:r>
            <a:r>
              <a:rPr lang="en-CA" b="0" i="0" dirty="0">
                <a:solidFill>
                  <a:srgbClr val="1F1F1F"/>
                </a:solidFill>
                <a:effectLst/>
                <a:latin typeface="Calibri  "/>
              </a:rPr>
              <a:t>primarily by </a:t>
            </a:r>
            <a:r>
              <a:rPr lang="en-CA" b="0" i="1" dirty="0">
                <a:solidFill>
                  <a:srgbClr val="1F1F1F"/>
                </a:solidFill>
                <a:effectLst/>
                <a:latin typeface="Calibri  "/>
              </a:rPr>
              <a:t>Culex </a:t>
            </a:r>
            <a:r>
              <a:rPr lang="en-CA" b="0" i="0" dirty="0">
                <a:solidFill>
                  <a:srgbClr val="1F1F1F"/>
                </a:solidFill>
                <a:effectLst/>
                <a:latin typeface="Calibri  "/>
              </a:rPr>
              <a:t>mosquitoes, with birds serving as amplifying hosts </a:t>
            </a:r>
            <a:endParaRPr lang="en-CA" sz="2800" dirty="0">
              <a:latin typeface="Calibri  "/>
            </a:endParaRPr>
          </a:p>
          <a:p>
            <a:r>
              <a:rPr lang="en-CA" dirty="0">
                <a:latin typeface="Calibri  "/>
                <a:hlinkClick r:id="rId4"/>
              </a:rPr>
              <a:t>Surveillance, prevention and control of West Nile virus and Usutu virus infections in the EU/EEA</a:t>
            </a:r>
            <a:endParaRPr lang="en-CA" dirty="0">
              <a:latin typeface="Calibri  "/>
            </a:endParaRPr>
          </a:p>
          <a:p>
            <a:pPr lvl="1"/>
            <a:r>
              <a:rPr lang="en-CA" sz="1800" b="0" i="0" dirty="0">
                <a:solidFill>
                  <a:srgbClr val="333333"/>
                </a:solidFill>
                <a:effectLst/>
                <a:latin typeface="Calibri  "/>
              </a:rPr>
              <a:t>Between 2012-2021, Fifteen countries reported USUV infections in animal hosts (predominantly birds), eight in humans and eight in mosquitoes</a:t>
            </a:r>
          </a:p>
          <a:p>
            <a:pPr lvl="1"/>
            <a:r>
              <a:rPr lang="en-CA" sz="1800" b="0" i="0" dirty="0">
                <a:solidFill>
                  <a:srgbClr val="333333"/>
                </a:solidFill>
                <a:effectLst/>
                <a:latin typeface="Calibri  "/>
              </a:rPr>
              <a:t>A total of 104 human cases of USUV infections were reported, with neurological manifestations in 11 cases</a:t>
            </a:r>
            <a:endParaRPr lang="en-CA" altLang="en-US" sz="1800" dirty="0">
              <a:latin typeface="Calibri  "/>
            </a:endParaRPr>
          </a:p>
        </p:txBody>
      </p:sp>
      <p:sp>
        <p:nvSpPr>
          <p:cNvPr id="44036" name="Slide Number Placeholder 3">
            <a:extLst>
              <a:ext uri="{FF2B5EF4-FFF2-40B4-BE49-F238E27FC236}">
                <a16:creationId xmlns:a16="http://schemas.microsoft.com/office/drawing/2014/main" id="{94B674A7-F821-533D-4653-BA46C4229CB3}"/>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34740562-301C-4AEB-9D95-E7CC660314B6}" type="slidenum">
              <a:rPr lang="en-US" altLang="en-US" sz="1200" smtClean="0">
                <a:solidFill>
                  <a:srgbClr val="898989"/>
                </a:solidFill>
              </a:rPr>
              <a:pPr>
                <a:lnSpc>
                  <a:spcPct val="100000"/>
                </a:lnSpc>
                <a:spcBef>
                  <a:spcPct val="0"/>
                </a:spcBef>
                <a:buFontTx/>
                <a:buNone/>
              </a:pPr>
              <a:t>11</a:t>
            </a:fld>
            <a:endParaRPr lang="en-US" altLang="en-US" sz="1200">
              <a:solidFill>
                <a:srgbClr val="898989"/>
              </a:solidFill>
            </a:endParaRPr>
          </a:p>
        </p:txBody>
      </p:sp>
      <p:sp>
        <p:nvSpPr>
          <p:cNvPr id="44037" name="Rectangle 4">
            <a:extLst>
              <a:ext uri="{FF2B5EF4-FFF2-40B4-BE49-F238E27FC236}">
                <a16:creationId xmlns:a16="http://schemas.microsoft.com/office/drawing/2014/main" id="{763ABA2C-61E4-187F-A4CB-6437DD88D92B}"/>
              </a:ext>
            </a:extLst>
          </p:cNvPr>
          <p:cNvSpPr>
            <a:spLocks noChangeArrowheads="1"/>
          </p:cNvSpPr>
          <p:nvPr/>
        </p:nvSpPr>
        <p:spPr bwMode="auto">
          <a:xfrm>
            <a:off x="1343025" y="2220913"/>
            <a:ext cx="19973925"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44038" name="Rectangle 2">
            <a:extLst>
              <a:ext uri="{FF2B5EF4-FFF2-40B4-BE49-F238E27FC236}">
                <a16:creationId xmlns:a16="http://schemas.microsoft.com/office/drawing/2014/main" id="{BDB50D41-1DD7-9EDC-2F49-0F7015968EE8}"/>
              </a:ext>
            </a:extLst>
          </p:cNvPr>
          <p:cNvSpPr>
            <a:spLocks noChangeArrowheads="1"/>
          </p:cNvSpPr>
          <p:nvPr/>
        </p:nvSpPr>
        <p:spPr bwMode="auto">
          <a:xfrm>
            <a:off x="1343025" y="3187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44039" name="Rectangle 4">
            <a:extLst>
              <a:ext uri="{FF2B5EF4-FFF2-40B4-BE49-F238E27FC236}">
                <a16:creationId xmlns:a16="http://schemas.microsoft.com/office/drawing/2014/main" id="{68567583-076B-D55E-8543-EC54810FDC23}"/>
              </a:ext>
            </a:extLst>
          </p:cNvPr>
          <p:cNvSpPr>
            <a:spLocks noChangeArrowheads="1"/>
          </p:cNvSpPr>
          <p:nvPr/>
        </p:nvSpPr>
        <p:spPr bwMode="auto">
          <a:xfrm>
            <a:off x="2286000" y="3297238"/>
            <a:ext cx="165195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pic>
        <p:nvPicPr>
          <p:cNvPr id="4" name="Picture 3">
            <a:extLst>
              <a:ext uri="{FF2B5EF4-FFF2-40B4-BE49-F238E27FC236}">
                <a16:creationId xmlns:a16="http://schemas.microsoft.com/office/drawing/2014/main" id="{E7E9D5E7-7BC6-91A1-A773-B95CE7B31661}"/>
              </a:ext>
            </a:extLst>
          </p:cNvPr>
          <p:cNvPicPr>
            <a:picLocks noChangeAspect="1"/>
          </p:cNvPicPr>
          <p:nvPr/>
        </p:nvPicPr>
        <p:blipFill>
          <a:blip r:embed="rId5"/>
          <a:stretch>
            <a:fillRect/>
          </a:stretch>
        </p:blipFill>
        <p:spPr>
          <a:xfrm>
            <a:off x="6946900" y="980219"/>
            <a:ext cx="5125357" cy="2823140"/>
          </a:xfrm>
          <a:prstGeom prst="rect">
            <a:avLst/>
          </a:prstGeom>
          <a:ln w="19050">
            <a:solidFill>
              <a:schemeClr val="tx1"/>
            </a:solidFill>
          </a:ln>
        </p:spPr>
      </p:pic>
      <p:sp>
        <p:nvSpPr>
          <p:cNvPr id="5" name="TextBox 4">
            <a:extLst>
              <a:ext uri="{FF2B5EF4-FFF2-40B4-BE49-F238E27FC236}">
                <a16:creationId xmlns:a16="http://schemas.microsoft.com/office/drawing/2014/main" id="{55F67044-F746-957E-4DCB-A6034BE6A73C}"/>
              </a:ext>
            </a:extLst>
          </p:cNvPr>
          <p:cNvSpPr txBox="1"/>
          <p:nvPr/>
        </p:nvSpPr>
        <p:spPr>
          <a:xfrm>
            <a:off x="7877401" y="3764032"/>
            <a:ext cx="4729166" cy="584775"/>
          </a:xfrm>
          <a:prstGeom prst="rect">
            <a:avLst/>
          </a:prstGeom>
          <a:noFill/>
        </p:spPr>
        <p:txBody>
          <a:bodyPr wrap="square" rtlCol="0">
            <a:spAutoFit/>
          </a:bodyPr>
          <a:lstStyle/>
          <a:p>
            <a:r>
              <a:rPr lang="en-CA" sz="1600" b="1" dirty="0">
                <a:hlinkClick r:id="rId6"/>
              </a:rPr>
              <a:t>Circulation of West Nile Virus and Usutu Virus in Europe: Overview and Challenges</a:t>
            </a:r>
            <a:endParaRPr lang="en-CA" sz="1600" b="1" dirty="0"/>
          </a:p>
        </p:txBody>
      </p:sp>
      <p:sp>
        <p:nvSpPr>
          <p:cNvPr id="3" name="TextBox 2">
            <a:extLst>
              <a:ext uri="{FF2B5EF4-FFF2-40B4-BE49-F238E27FC236}">
                <a16:creationId xmlns:a16="http://schemas.microsoft.com/office/drawing/2014/main" id="{8D6D94C0-42FD-A737-4F43-37578528179B}"/>
              </a:ext>
            </a:extLst>
          </p:cNvPr>
          <p:cNvSpPr txBox="1"/>
          <p:nvPr/>
        </p:nvSpPr>
        <p:spPr>
          <a:xfrm>
            <a:off x="6946900" y="4540468"/>
            <a:ext cx="5125357" cy="1815882"/>
          </a:xfrm>
          <a:prstGeom prst="rect">
            <a:avLst/>
          </a:prstGeom>
          <a:noFill/>
        </p:spPr>
        <p:txBody>
          <a:bodyPr wrap="square" rtlCol="0">
            <a:spAutoFit/>
          </a:bodyPr>
          <a:lstStyle/>
          <a:p>
            <a:pPr marL="285750" indent="-285750">
              <a:buFont typeface="Arial" panose="020B0604020202020204" pitchFamily="34" charset="0"/>
              <a:buChar char="•"/>
            </a:pPr>
            <a:r>
              <a:rPr lang="en-CA" sz="2800" dirty="0"/>
              <a:t>The </a:t>
            </a:r>
            <a:r>
              <a:rPr lang="en-CA" sz="2800" dirty="0">
                <a:hlinkClick r:id="rId7"/>
              </a:rPr>
              <a:t>UK</a:t>
            </a:r>
            <a:r>
              <a:rPr lang="en-CA" sz="2800" dirty="0"/>
              <a:t> has also recently reported a decline in their blackbird population due to the emergence of Usutu virus</a:t>
            </a:r>
          </a:p>
        </p:txBody>
      </p:sp>
    </p:spTree>
    <p:extLst>
      <p:ext uri="{BB962C8B-B14F-4D97-AF65-F5344CB8AC3E}">
        <p14:creationId xmlns:p14="http://schemas.microsoft.com/office/powerpoint/2010/main" val="1446045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BB48FB-161E-6135-C3EC-5DC89C100E3F}"/>
              </a:ext>
            </a:extLst>
          </p:cNvPr>
          <p:cNvPicPr>
            <a:picLocks noChangeAspect="1"/>
          </p:cNvPicPr>
          <p:nvPr/>
        </p:nvPicPr>
        <p:blipFill>
          <a:blip r:embed="rId3"/>
          <a:stretch>
            <a:fillRect/>
          </a:stretch>
        </p:blipFill>
        <p:spPr>
          <a:xfrm>
            <a:off x="6858000" y="919480"/>
            <a:ext cx="5197475" cy="5019040"/>
          </a:xfrm>
          <a:prstGeom prst="rect">
            <a:avLst/>
          </a:prstGeom>
          <a:ln>
            <a:solidFill>
              <a:schemeClr val="tx1"/>
            </a:solidFill>
          </a:ln>
        </p:spPr>
      </p:pic>
      <p:sp>
        <p:nvSpPr>
          <p:cNvPr id="2" name="Title 1">
            <a:extLst>
              <a:ext uri="{FF2B5EF4-FFF2-40B4-BE49-F238E27FC236}">
                <a16:creationId xmlns:a16="http://schemas.microsoft.com/office/drawing/2014/main" id="{FB7F3AA4-EF82-FB89-607B-E67A35131160}"/>
              </a:ext>
            </a:extLst>
          </p:cNvPr>
          <p:cNvSpPr>
            <a:spLocks noGrp="1"/>
          </p:cNvSpPr>
          <p:nvPr>
            <p:ph type="title"/>
          </p:nvPr>
        </p:nvSpPr>
        <p:spPr>
          <a:xfrm>
            <a:off x="136525" y="-87313"/>
            <a:ext cx="10515600" cy="1323976"/>
          </a:xfrm>
        </p:spPr>
        <p:txBody>
          <a:bodyPr/>
          <a:lstStyle/>
          <a:p>
            <a:pPr>
              <a:defRPr/>
            </a:pPr>
            <a:r>
              <a:rPr lang="en-US" sz="3200" dirty="0"/>
              <a:t>New World Screwworm in Central &amp; North America</a:t>
            </a:r>
            <a:endParaRPr lang="en-CA" sz="3200" dirty="0"/>
          </a:p>
        </p:txBody>
      </p:sp>
      <p:sp>
        <p:nvSpPr>
          <p:cNvPr id="26628" name="Text Placeholder 2">
            <a:extLst>
              <a:ext uri="{FF2B5EF4-FFF2-40B4-BE49-F238E27FC236}">
                <a16:creationId xmlns:a16="http://schemas.microsoft.com/office/drawing/2014/main" id="{82CFC9A6-4784-9F48-699E-856E3BED10E2}"/>
              </a:ext>
            </a:extLst>
          </p:cNvPr>
          <p:cNvSpPr>
            <a:spLocks noGrp="1"/>
          </p:cNvSpPr>
          <p:nvPr>
            <p:ph type="body" sz="quarter" idx="13"/>
          </p:nvPr>
        </p:nvSpPr>
        <p:spPr>
          <a:xfrm>
            <a:off x="188912" y="877888"/>
            <a:ext cx="6669087" cy="5735637"/>
          </a:xfrm>
        </p:spPr>
        <p:txBody>
          <a:bodyPr/>
          <a:lstStyle/>
          <a:p>
            <a:r>
              <a:rPr lang="en-US" altLang="en-US" sz="2000" dirty="0"/>
              <a:t>Parasitic fly larva - </a:t>
            </a:r>
            <a:r>
              <a:rPr lang="en-CA" altLang="en-US" sz="2000" i="1" dirty="0" err="1"/>
              <a:t>Cochliomyia</a:t>
            </a:r>
            <a:r>
              <a:rPr lang="en-CA" altLang="en-US" sz="2000" i="1" dirty="0"/>
              <a:t> </a:t>
            </a:r>
            <a:r>
              <a:rPr lang="en-CA" altLang="en-US" sz="2000" i="1" dirty="0" err="1"/>
              <a:t>hominivorax</a:t>
            </a:r>
            <a:r>
              <a:rPr lang="en-CA" altLang="en-US" sz="2000" i="1" dirty="0"/>
              <a:t> </a:t>
            </a:r>
            <a:r>
              <a:rPr lang="en-CA" altLang="en-US" sz="2000" dirty="0"/>
              <a:t>causing wound myiasis</a:t>
            </a:r>
            <a:endParaRPr lang="en-US" altLang="en-US" sz="2000" dirty="0"/>
          </a:p>
          <a:p>
            <a:r>
              <a:rPr lang="en-US" altLang="en-US" sz="2000" dirty="0"/>
              <a:t>February 2024 – </a:t>
            </a:r>
            <a:r>
              <a:rPr lang="en-US" altLang="en-US" sz="2000" u="sng" dirty="0">
                <a:hlinkClick r:id="rId4"/>
              </a:rPr>
              <a:t>Costa Rica</a:t>
            </a:r>
            <a:r>
              <a:rPr lang="en-US" altLang="en-US" sz="2000" dirty="0"/>
              <a:t> declared a sanitary emergency </a:t>
            </a:r>
          </a:p>
          <a:p>
            <a:r>
              <a:rPr lang="en-US" altLang="en-US" sz="2000" dirty="0"/>
              <a:t>March 2024 – </a:t>
            </a:r>
            <a:r>
              <a:rPr lang="en-US" altLang="en-US" sz="2000" dirty="0">
                <a:hlinkClick r:id="rId5"/>
              </a:rPr>
              <a:t>Costa Rica </a:t>
            </a:r>
            <a:r>
              <a:rPr lang="en-US" altLang="en-US" sz="2000" dirty="0"/>
              <a:t>reported 1</a:t>
            </a:r>
            <a:r>
              <a:rPr lang="en-US" altLang="en-US" sz="2000" baseline="30000" dirty="0"/>
              <a:t>st</a:t>
            </a:r>
            <a:r>
              <a:rPr lang="en-US" altLang="en-US" sz="2000" dirty="0"/>
              <a:t> human case </a:t>
            </a:r>
          </a:p>
          <a:p>
            <a:r>
              <a:rPr lang="en-US" altLang="en-US" sz="2000" dirty="0"/>
              <a:t>As of Nov 23, 2024, according to </a:t>
            </a:r>
            <a:r>
              <a:rPr lang="en-US" altLang="en-US" sz="2000" dirty="0">
                <a:hlinkClick r:id="rId6"/>
              </a:rPr>
              <a:t>COPEG</a:t>
            </a:r>
            <a:r>
              <a:rPr lang="en-US" altLang="en-US" sz="2000" dirty="0"/>
              <a:t>: </a:t>
            </a:r>
          </a:p>
          <a:p>
            <a:pPr lvl="1"/>
            <a:r>
              <a:rPr lang="en-US" altLang="en-US" sz="2000" dirty="0"/>
              <a:t>Panama – 22,197 cases</a:t>
            </a:r>
          </a:p>
          <a:p>
            <a:pPr lvl="1"/>
            <a:r>
              <a:rPr lang="en-US" altLang="en-US" sz="2000" dirty="0"/>
              <a:t>Costa Rica – 8,674 cases </a:t>
            </a:r>
          </a:p>
          <a:p>
            <a:pPr lvl="1"/>
            <a:r>
              <a:rPr lang="en-US" altLang="en-US" sz="2000" dirty="0"/>
              <a:t>Nicaragua – 5,978 cases</a:t>
            </a:r>
          </a:p>
          <a:p>
            <a:pPr lvl="1"/>
            <a:r>
              <a:rPr lang="en-US" altLang="en-US" sz="2000" dirty="0"/>
              <a:t>Honduras – 71</a:t>
            </a:r>
          </a:p>
          <a:p>
            <a:pPr lvl="1"/>
            <a:r>
              <a:rPr lang="en-US" altLang="en-US" sz="2000" dirty="0"/>
              <a:t>Guatemala – 18</a:t>
            </a:r>
          </a:p>
          <a:p>
            <a:pPr lvl="1"/>
            <a:r>
              <a:rPr lang="en-US" altLang="en-US" sz="2000" dirty="0"/>
              <a:t>Mexico - 1</a:t>
            </a:r>
          </a:p>
          <a:p>
            <a:r>
              <a:rPr lang="en-US" altLang="en-US" sz="2000" dirty="0"/>
              <a:t>Human cases reported from: </a:t>
            </a:r>
            <a:r>
              <a:rPr lang="en-US" altLang="en-US" sz="2000" dirty="0">
                <a:hlinkClick r:id="rId7"/>
              </a:rPr>
              <a:t>Costa Rica </a:t>
            </a:r>
            <a:r>
              <a:rPr lang="en-US" altLang="en-US" sz="2000" dirty="0"/>
              <a:t>(25), </a:t>
            </a:r>
            <a:r>
              <a:rPr lang="en-US" altLang="en-US" sz="2000" dirty="0">
                <a:hlinkClick r:id="rId8"/>
              </a:rPr>
              <a:t>Panama</a:t>
            </a:r>
            <a:r>
              <a:rPr lang="en-US" altLang="en-US" sz="2000" dirty="0"/>
              <a:t>(79), </a:t>
            </a:r>
            <a:r>
              <a:rPr lang="en-US" altLang="en-US" sz="2000" dirty="0">
                <a:hlinkClick r:id="rId9"/>
              </a:rPr>
              <a:t>Nicaragua</a:t>
            </a:r>
            <a:r>
              <a:rPr lang="en-US" altLang="en-US" sz="2000" dirty="0"/>
              <a:t>(2)</a:t>
            </a:r>
          </a:p>
          <a:p>
            <a:r>
              <a:rPr lang="en-US" altLang="en-US" sz="2000" dirty="0"/>
              <a:t>Increase in cases may be due to more </a:t>
            </a:r>
            <a:r>
              <a:rPr lang="en-US" altLang="en-US" sz="2000" dirty="0">
                <a:hlinkClick r:id="rId10"/>
              </a:rPr>
              <a:t>aggressive fly</a:t>
            </a:r>
            <a:r>
              <a:rPr lang="en-US" altLang="en-US" sz="2000" dirty="0"/>
              <a:t> as well as </a:t>
            </a:r>
            <a:r>
              <a:rPr lang="en-US" altLang="en-US" sz="2000" dirty="0">
                <a:hlinkClick r:id="rId11"/>
              </a:rPr>
              <a:t>increased rainfall</a:t>
            </a:r>
            <a:endParaRPr lang="en-US" altLang="en-US" sz="2000" dirty="0"/>
          </a:p>
          <a:p>
            <a:r>
              <a:rPr lang="en-US" altLang="en-US" sz="2000" dirty="0"/>
              <a:t>Impacts on wildlife unclear, spread may be also be linked to </a:t>
            </a:r>
            <a:r>
              <a:rPr lang="en-US" altLang="en-US" sz="2000" dirty="0">
                <a:hlinkClick r:id="rId12"/>
              </a:rPr>
              <a:t>illegal cattle trafficking</a:t>
            </a:r>
            <a:endParaRPr lang="en-US" altLang="en-US" sz="2000" dirty="0"/>
          </a:p>
          <a:p>
            <a:pPr marL="457200" lvl="1" indent="0">
              <a:buNone/>
            </a:pPr>
            <a:endParaRPr lang="en-US" altLang="en-US" sz="1800" dirty="0"/>
          </a:p>
        </p:txBody>
      </p:sp>
      <p:sp>
        <p:nvSpPr>
          <p:cNvPr id="4" name="Slide Number Placeholder 3">
            <a:extLst>
              <a:ext uri="{FF2B5EF4-FFF2-40B4-BE49-F238E27FC236}">
                <a16:creationId xmlns:a16="http://schemas.microsoft.com/office/drawing/2014/main" id="{086D7A87-D7C0-F784-EFC4-64C50DF1F2E0}"/>
              </a:ext>
            </a:extLst>
          </p:cNvPr>
          <p:cNvSpPr>
            <a:spLocks noGrp="1"/>
          </p:cNvSpPr>
          <p:nvPr>
            <p:ph type="sldNum" sz="quarter" idx="14"/>
          </p:nvPr>
        </p:nvSpPr>
        <p:spPr>
          <a:xfrm>
            <a:off x="10233025" y="1016000"/>
            <a:ext cx="1447800" cy="365125"/>
          </a:xfrm>
        </p:spPr>
        <p:txBody>
          <a:bodyPr rtlCol="0"/>
          <a:lstStyle/>
          <a:p>
            <a:pPr fontAlgn="auto">
              <a:spcBef>
                <a:spcPts val="0"/>
              </a:spcBef>
              <a:spcAft>
                <a:spcPts val="0"/>
              </a:spcAft>
              <a:defRPr/>
            </a:pPr>
            <a:r>
              <a:rPr lang="en-CA" dirty="0">
                <a:solidFill>
                  <a:schemeClr val="tx1">
                    <a:tint val="75000"/>
                  </a:schemeClr>
                </a:solidFill>
                <a:latin typeface="+mn-lt"/>
                <a:hlinkClick r:id="rId13"/>
              </a:rPr>
              <a:t>k7576-1 : USDA ARS</a:t>
            </a:r>
            <a:endParaRPr lang="en-US" dirty="0">
              <a:solidFill>
                <a:schemeClr val="tx1">
                  <a:tint val="75000"/>
                </a:schemeClr>
              </a:solidFill>
              <a:latin typeface="+mn-lt"/>
            </a:endParaRPr>
          </a:p>
        </p:txBody>
      </p:sp>
      <p:pic>
        <p:nvPicPr>
          <p:cNvPr id="26630" name="Picture 2">
            <a:extLst>
              <a:ext uri="{FF2B5EF4-FFF2-40B4-BE49-F238E27FC236}">
                <a16:creationId xmlns:a16="http://schemas.microsoft.com/office/drawing/2014/main" id="{64426BAF-6729-7602-3BBD-6C63AECE92F6}"/>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803447" y="1341439"/>
            <a:ext cx="2066607" cy="165508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6631" name="TextBox 5">
            <a:hlinkClick r:id="rId6"/>
            <a:extLst>
              <a:ext uri="{FF2B5EF4-FFF2-40B4-BE49-F238E27FC236}">
                <a16:creationId xmlns:a16="http://schemas.microsoft.com/office/drawing/2014/main" id="{455B0292-47F0-0E57-BCA7-D419D54D9687}"/>
              </a:ext>
            </a:extLst>
          </p:cNvPr>
          <p:cNvSpPr txBox="1">
            <a:spLocks noChangeArrowheads="1"/>
          </p:cNvSpPr>
          <p:nvPr/>
        </p:nvSpPr>
        <p:spPr bwMode="auto">
          <a:xfrm>
            <a:off x="11225213" y="5888038"/>
            <a:ext cx="1933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800">
                <a:hlinkClick r:id="rId6"/>
              </a:rPr>
              <a:t>COPEG</a:t>
            </a:r>
            <a:endParaRPr lang="en-CA" altLang="en-US" sz="18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F78CA-4403-677E-0766-5B92651562DD}"/>
              </a:ext>
            </a:extLst>
          </p:cNvPr>
          <p:cNvSpPr>
            <a:spLocks noGrp="1"/>
          </p:cNvSpPr>
          <p:nvPr>
            <p:ph type="title"/>
          </p:nvPr>
        </p:nvSpPr>
        <p:spPr>
          <a:xfrm>
            <a:off x="838200" y="160355"/>
            <a:ext cx="10515600" cy="1325563"/>
          </a:xfrm>
        </p:spPr>
        <p:txBody>
          <a:bodyPr/>
          <a:lstStyle/>
          <a:p>
            <a:r>
              <a:rPr lang="en-US" sz="3200" dirty="0">
                <a:hlinkClick r:id="rId3"/>
              </a:rPr>
              <a:t>Mexico Notifies United States of New World Screwworm Detection | Animal and Plant Health Inspection Service</a:t>
            </a:r>
            <a:br>
              <a:rPr lang="en-US" sz="3200" dirty="0"/>
            </a:br>
            <a:endParaRPr lang="en-CA" sz="3200" dirty="0"/>
          </a:p>
        </p:txBody>
      </p:sp>
      <p:sp>
        <p:nvSpPr>
          <p:cNvPr id="3" name="Text Placeholder 2">
            <a:extLst>
              <a:ext uri="{FF2B5EF4-FFF2-40B4-BE49-F238E27FC236}">
                <a16:creationId xmlns:a16="http://schemas.microsoft.com/office/drawing/2014/main" id="{42F26400-7E6B-D3AD-161F-E77DEA37BACF}"/>
              </a:ext>
            </a:extLst>
          </p:cNvPr>
          <p:cNvSpPr>
            <a:spLocks noGrp="1"/>
          </p:cNvSpPr>
          <p:nvPr>
            <p:ph type="body" sz="quarter" idx="13"/>
          </p:nvPr>
        </p:nvSpPr>
        <p:spPr>
          <a:xfrm>
            <a:off x="120304" y="1264464"/>
            <a:ext cx="6765235" cy="4665662"/>
          </a:xfrm>
        </p:spPr>
        <p:txBody>
          <a:bodyPr/>
          <a:lstStyle/>
          <a:p>
            <a:r>
              <a:rPr lang="en-US" sz="2700" b="0" i="0" dirty="0">
                <a:solidFill>
                  <a:srgbClr val="171717"/>
                </a:solidFill>
                <a:effectLst/>
                <a:latin typeface="Public Sans Web"/>
              </a:rPr>
              <a:t>The NWS was found in a cow in the southern </a:t>
            </a:r>
            <a:r>
              <a:rPr lang="en-US" sz="2700" b="0" i="0" dirty="0">
                <a:solidFill>
                  <a:srgbClr val="171717"/>
                </a:solidFill>
                <a:effectLst/>
                <a:latin typeface="Public Sans Web"/>
                <a:hlinkClick r:id="rId4"/>
              </a:rPr>
              <a:t>Mexico</a:t>
            </a:r>
            <a:r>
              <a:rPr lang="en-US" sz="2700" b="0" i="0" dirty="0">
                <a:solidFill>
                  <a:srgbClr val="171717"/>
                </a:solidFill>
                <a:effectLst/>
                <a:latin typeface="Public Sans Web"/>
              </a:rPr>
              <a:t> state of Chiapas, at an inspection checkpoint close to the border with Guatemala.</a:t>
            </a:r>
          </a:p>
          <a:p>
            <a:r>
              <a:rPr lang="en-US" sz="2700" dirty="0">
                <a:solidFill>
                  <a:srgbClr val="171717"/>
                </a:solidFill>
                <a:latin typeface="Public Sans Web"/>
              </a:rPr>
              <a:t>1/100 cows had an ear lesion</a:t>
            </a:r>
            <a:endParaRPr lang="es-ES" sz="2700" dirty="0"/>
          </a:p>
          <a:p>
            <a:r>
              <a:rPr lang="en-CA" sz="2700" dirty="0"/>
              <a:t>Trade </a:t>
            </a:r>
            <a:r>
              <a:rPr lang="en-CA" sz="2700" dirty="0">
                <a:hlinkClick r:id="rId5"/>
              </a:rPr>
              <a:t>restrictions</a:t>
            </a:r>
            <a:r>
              <a:rPr lang="en-CA" sz="2700" dirty="0"/>
              <a:t> issued</a:t>
            </a:r>
          </a:p>
          <a:p>
            <a:r>
              <a:rPr lang="en-CA" sz="2700" dirty="0"/>
              <a:t>Trade in cattle stopped between Mexico and US (normally &gt;1 million animals per year)</a:t>
            </a:r>
          </a:p>
          <a:p>
            <a:r>
              <a:rPr lang="en-CA" sz="2700" dirty="0"/>
              <a:t>Dogs and horses being inspected at US border; other species are not approved for movement from Mexico to the US (pigs, sheep, goats, cervids, camelids)</a:t>
            </a:r>
          </a:p>
          <a:p>
            <a:r>
              <a:rPr lang="en-CA" sz="2700" dirty="0">
                <a:hlinkClick r:id="rId6"/>
              </a:rPr>
              <a:t>Second case </a:t>
            </a:r>
            <a:r>
              <a:rPr lang="en-CA" sz="2700" dirty="0"/>
              <a:t>reported December 3</a:t>
            </a:r>
            <a:r>
              <a:rPr lang="en-CA" sz="2700" baseline="30000" dirty="0"/>
              <a:t>rd</a:t>
            </a:r>
            <a:endParaRPr lang="en-CA" sz="2700" dirty="0"/>
          </a:p>
        </p:txBody>
      </p:sp>
      <p:sp>
        <p:nvSpPr>
          <p:cNvPr id="4" name="Slide Number Placeholder 3">
            <a:extLst>
              <a:ext uri="{FF2B5EF4-FFF2-40B4-BE49-F238E27FC236}">
                <a16:creationId xmlns:a16="http://schemas.microsoft.com/office/drawing/2014/main" id="{17AE165D-7885-E7EC-5548-A07B46FF85A4}"/>
              </a:ext>
            </a:extLst>
          </p:cNvPr>
          <p:cNvSpPr>
            <a:spLocks noGrp="1"/>
          </p:cNvSpPr>
          <p:nvPr>
            <p:ph type="sldNum" sz="quarter" idx="14"/>
          </p:nvPr>
        </p:nvSpPr>
        <p:spPr/>
        <p:txBody>
          <a:bodyPr/>
          <a:lstStyle/>
          <a:p>
            <a:pPr>
              <a:defRPr/>
            </a:pPr>
            <a:fld id="{68678C35-086D-4198-975D-7CAE096F9A66}" type="slidenum">
              <a:rPr lang="en-US" altLang="en-US" smtClean="0"/>
              <a:pPr>
                <a:defRPr/>
              </a:pPr>
              <a:t>13</a:t>
            </a:fld>
            <a:endParaRPr lang="en-US" altLang="en-US"/>
          </a:p>
        </p:txBody>
      </p:sp>
      <p:sp>
        <p:nvSpPr>
          <p:cNvPr id="7" name="Text Placeholder 2">
            <a:extLst>
              <a:ext uri="{FF2B5EF4-FFF2-40B4-BE49-F238E27FC236}">
                <a16:creationId xmlns:a16="http://schemas.microsoft.com/office/drawing/2014/main" id="{79F4FA13-1B0F-36AE-5ABC-B4CBB917D7BB}"/>
              </a:ext>
            </a:extLst>
          </p:cNvPr>
          <p:cNvSpPr txBox="1">
            <a:spLocks/>
          </p:cNvSpPr>
          <p:nvPr/>
        </p:nvSpPr>
        <p:spPr bwMode="auto">
          <a:xfrm>
            <a:off x="6758607" y="1173941"/>
            <a:ext cx="5052391" cy="466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dirty="0"/>
              <a:t>Enhanced Surveillance</a:t>
            </a:r>
          </a:p>
          <a:p>
            <a:r>
              <a:rPr lang="en-CA" dirty="0"/>
              <a:t>Ongoing Sterile Fly Releases</a:t>
            </a:r>
          </a:p>
        </p:txBody>
      </p:sp>
      <p:grpSp>
        <p:nvGrpSpPr>
          <p:cNvPr id="11" name="Group 10">
            <a:extLst>
              <a:ext uri="{FF2B5EF4-FFF2-40B4-BE49-F238E27FC236}">
                <a16:creationId xmlns:a16="http://schemas.microsoft.com/office/drawing/2014/main" id="{B4E616F5-07FD-82F1-74CF-4039306CACC7}"/>
              </a:ext>
            </a:extLst>
          </p:cNvPr>
          <p:cNvGrpSpPr/>
          <p:nvPr/>
        </p:nvGrpSpPr>
        <p:grpSpPr>
          <a:xfrm>
            <a:off x="7012469" y="2407939"/>
            <a:ext cx="4544669" cy="4063987"/>
            <a:chOff x="6758609" y="1832569"/>
            <a:chExt cx="4730592" cy="4381899"/>
          </a:xfrm>
        </p:grpSpPr>
        <p:pic>
          <p:nvPicPr>
            <p:cNvPr id="9" name="Picture 8">
              <a:extLst>
                <a:ext uri="{FF2B5EF4-FFF2-40B4-BE49-F238E27FC236}">
                  <a16:creationId xmlns:a16="http://schemas.microsoft.com/office/drawing/2014/main" id="{EFD3DB7B-2973-5C9B-B572-C10497728F60}"/>
                </a:ext>
              </a:extLst>
            </p:cNvPr>
            <p:cNvPicPr>
              <a:picLocks noChangeAspect="1"/>
            </p:cNvPicPr>
            <p:nvPr/>
          </p:nvPicPr>
          <p:blipFill>
            <a:blip r:embed="rId7"/>
            <a:stretch>
              <a:fillRect/>
            </a:stretch>
          </p:blipFill>
          <p:spPr>
            <a:xfrm>
              <a:off x="6758609" y="1832569"/>
              <a:ext cx="4730592" cy="4381899"/>
            </a:xfrm>
            <a:prstGeom prst="rect">
              <a:avLst/>
            </a:prstGeom>
            <a:ln>
              <a:noFill/>
            </a:ln>
            <a:effectLst>
              <a:outerShdw blurRad="292100" dist="139700" dir="2700000" algn="tl" rotWithShape="0">
                <a:srgbClr val="333333">
                  <a:alpha val="65000"/>
                </a:srgbClr>
              </a:outerShdw>
            </a:effectLst>
          </p:spPr>
        </p:pic>
        <p:sp>
          <p:nvSpPr>
            <p:cNvPr id="10" name="Star: 5 Points 9">
              <a:extLst>
                <a:ext uri="{FF2B5EF4-FFF2-40B4-BE49-F238E27FC236}">
                  <a16:creationId xmlns:a16="http://schemas.microsoft.com/office/drawing/2014/main" id="{61B7EACB-A983-2773-80E5-62B9EF5DF122}"/>
                </a:ext>
              </a:extLst>
            </p:cNvPr>
            <p:cNvSpPr/>
            <p:nvPr/>
          </p:nvSpPr>
          <p:spPr>
            <a:xfrm>
              <a:off x="9968947" y="5362160"/>
              <a:ext cx="159026" cy="149087"/>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2052299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046C0-0146-4FFA-8895-CB835BC68874}"/>
              </a:ext>
            </a:extLst>
          </p:cNvPr>
          <p:cNvSpPr>
            <a:spLocks noGrp="1"/>
          </p:cNvSpPr>
          <p:nvPr>
            <p:ph type="title"/>
          </p:nvPr>
        </p:nvSpPr>
        <p:spPr>
          <a:xfrm>
            <a:off x="1028700" y="441325"/>
            <a:ext cx="4486275" cy="839788"/>
          </a:xfrm>
        </p:spPr>
        <p:txBody>
          <a:bodyPr/>
          <a:lstStyle/>
          <a:p>
            <a:pPr>
              <a:defRPr/>
            </a:pPr>
            <a:r>
              <a:rPr lang="en-CA" dirty="0"/>
              <a:t>Canada</a:t>
            </a:r>
          </a:p>
        </p:txBody>
      </p:sp>
      <p:sp>
        <p:nvSpPr>
          <p:cNvPr id="57347" name="Text Placeholder 2">
            <a:extLst>
              <a:ext uri="{FF2B5EF4-FFF2-40B4-BE49-F238E27FC236}">
                <a16:creationId xmlns:a16="http://schemas.microsoft.com/office/drawing/2014/main" id="{D5A2ED57-B7DF-5197-3EA2-1884EADA1B75}"/>
              </a:ext>
            </a:extLst>
          </p:cNvPr>
          <p:cNvSpPr>
            <a:spLocks noGrp="1"/>
          </p:cNvSpPr>
          <p:nvPr>
            <p:ph type="body" sz="quarter" idx="13"/>
          </p:nvPr>
        </p:nvSpPr>
        <p:spPr>
          <a:xfrm>
            <a:off x="203201" y="1420813"/>
            <a:ext cx="5340349" cy="4014787"/>
          </a:xfrm>
        </p:spPr>
        <p:txBody>
          <a:bodyPr/>
          <a:lstStyle/>
          <a:p>
            <a:r>
              <a:rPr lang="en-US" altLang="en-US" dirty="0"/>
              <a:t>Environmental requirements for survival make it improbable they could </a:t>
            </a:r>
            <a:r>
              <a:rPr lang="en-US" altLang="en-US" b="1" dirty="0"/>
              <a:t>establish</a:t>
            </a:r>
            <a:r>
              <a:rPr lang="en-US" altLang="en-US" dirty="0"/>
              <a:t> here</a:t>
            </a:r>
          </a:p>
          <a:p>
            <a:r>
              <a:rPr lang="en-US" altLang="en-US" dirty="0"/>
              <a:t>Susceptible to freezing/near freezing</a:t>
            </a:r>
          </a:p>
          <a:p>
            <a:r>
              <a:rPr lang="en-US" altLang="en-US" dirty="0"/>
              <a:t>Need 25-30C and relative humidity of 30-70%</a:t>
            </a:r>
          </a:p>
          <a:p>
            <a:r>
              <a:rPr lang="en-US" altLang="en-US" sz="1600" dirty="0">
                <a:hlinkClick r:id="rId3"/>
              </a:rPr>
              <a:t>https://www.cfsph.iastate.edu/Factsheets/pdfs/screwworm_myiasis.pdf</a:t>
            </a:r>
            <a:r>
              <a:rPr lang="en-US" altLang="en-US" sz="1600" dirty="0"/>
              <a:t> </a:t>
            </a:r>
          </a:p>
          <a:p>
            <a:endParaRPr lang="en-US" altLang="en-US" dirty="0"/>
          </a:p>
        </p:txBody>
      </p:sp>
      <p:sp>
        <p:nvSpPr>
          <p:cNvPr id="57348" name="Slide Number Placeholder 3">
            <a:extLst>
              <a:ext uri="{FF2B5EF4-FFF2-40B4-BE49-F238E27FC236}">
                <a16:creationId xmlns:a16="http://schemas.microsoft.com/office/drawing/2014/main" id="{27A4009E-330C-1D65-349B-FCAC996F3CBC}"/>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AC0A78A6-805D-4110-99CE-C9B3F8A89BEB}" type="slidenum">
              <a:rPr lang="en-US" altLang="en-US" sz="1200" smtClean="0">
                <a:solidFill>
                  <a:srgbClr val="898989"/>
                </a:solidFill>
              </a:rPr>
              <a:pPr>
                <a:lnSpc>
                  <a:spcPct val="100000"/>
                </a:lnSpc>
                <a:spcBef>
                  <a:spcPct val="0"/>
                </a:spcBef>
                <a:buFontTx/>
                <a:buNone/>
              </a:pPr>
              <a:t>14</a:t>
            </a:fld>
            <a:endParaRPr lang="en-US" altLang="en-US" sz="1200">
              <a:solidFill>
                <a:srgbClr val="898989"/>
              </a:solidFill>
            </a:endParaRPr>
          </a:p>
        </p:txBody>
      </p:sp>
      <p:sp>
        <p:nvSpPr>
          <p:cNvPr id="57349" name="Text Placeholder 2">
            <a:extLst>
              <a:ext uri="{FF2B5EF4-FFF2-40B4-BE49-F238E27FC236}">
                <a16:creationId xmlns:a16="http://schemas.microsoft.com/office/drawing/2014/main" id="{E2B2DC9A-FA9C-AC2C-027F-7EA507381077}"/>
              </a:ext>
            </a:extLst>
          </p:cNvPr>
          <p:cNvSpPr txBox="1">
            <a:spLocks/>
          </p:cNvSpPr>
          <p:nvPr/>
        </p:nvSpPr>
        <p:spPr bwMode="auto">
          <a:xfrm>
            <a:off x="6176963" y="1420813"/>
            <a:ext cx="5340349" cy="439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r>
              <a:rPr lang="en-CA" altLang="en-US" dirty="0"/>
              <a:t>Risk of travel associated cases (humans, dogs, horses)</a:t>
            </a:r>
          </a:p>
          <a:p>
            <a:pPr marL="0" indent="0">
              <a:buNone/>
            </a:pPr>
            <a:endParaRPr lang="en-CA" altLang="en-US" dirty="0"/>
          </a:p>
          <a:p>
            <a:r>
              <a:rPr lang="en-CA" altLang="en-US" dirty="0"/>
              <a:t>Potential economic impact on our cattle sector due to impacts on US (?)</a:t>
            </a:r>
          </a:p>
          <a:p>
            <a:pPr lvl="1"/>
            <a:r>
              <a:rPr lang="en-CA" altLang="en-US" dirty="0"/>
              <a:t>Might be good for our exports?</a:t>
            </a:r>
          </a:p>
          <a:p>
            <a:pPr lvl="1"/>
            <a:r>
              <a:rPr lang="en-CA" altLang="en-US" dirty="0"/>
              <a:t>Import restrictions?</a:t>
            </a:r>
          </a:p>
          <a:p>
            <a:endParaRPr lang="en-CA" altLang="en-US" dirty="0"/>
          </a:p>
          <a:p>
            <a:endParaRPr lang="en-CA" altLang="en-US" dirty="0"/>
          </a:p>
          <a:p>
            <a:endParaRPr lang="en-CA" altLang="en-US" dirty="0"/>
          </a:p>
        </p:txBody>
      </p:sp>
      <p:sp>
        <p:nvSpPr>
          <p:cNvPr id="57350" name="Title 1">
            <a:extLst>
              <a:ext uri="{FF2B5EF4-FFF2-40B4-BE49-F238E27FC236}">
                <a16:creationId xmlns:a16="http://schemas.microsoft.com/office/drawing/2014/main" id="{61C36706-5B45-39E9-1942-6AE6C3BA4C80}"/>
              </a:ext>
            </a:extLst>
          </p:cNvPr>
          <p:cNvSpPr txBox="1">
            <a:spLocks/>
          </p:cNvSpPr>
          <p:nvPr/>
        </p:nvSpPr>
        <p:spPr bwMode="auto">
          <a:xfrm>
            <a:off x="6280150" y="441325"/>
            <a:ext cx="4486275"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ct val="0"/>
              </a:spcBef>
              <a:buFontTx/>
              <a:buNone/>
            </a:pPr>
            <a:r>
              <a:rPr lang="en-CA" altLang="en-US" sz="4400" b="1" dirty="0"/>
              <a:t>So What?</a:t>
            </a:r>
          </a:p>
        </p:txBody>
      </p:sp>
    </p:spTree>
    <p:extLst>
      <p:ext uri="{BB962C8B-B14F-4D97-AF65-F5344CB8AC3E}">
        <p14:creationId xmlns:p14="http://schemas.microsoft.com/office/powerpoint/2010/main" val="3981780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FA74C-C295-CC66-08C3-935B4FA95C34}"/>
              </a:ext>
            </a:extLst>
          </p:cNvPr>
          <p:cNvSpPr>
            <a:spLocks noGrp="1"/>
          </p:cNvSpPr>
          <p:nvPr>
            <p:ph type="title"/>
          </p:nvPr>
        </p:nvSpPr>
        <p:spPr>
          <a:xfrm>
            <a:off x="198120" y="-16510"/>
            <a:ext cx="10515600" cy="1325563"/>
          </a:xfrm>
        </p:spPr>
        <p:txBody>
          <a:bodyPr/>
          <a:lstStyle/>
          <a:p>
            <a:r>
              <a:rPr lang="en-CA" dirty="0"/>
              <a:t>Lumpy Skin Disease</a:t>
            </a:r>
          </a:p>
        </p:txBody>
      </p:sp>
      <p:sp>
        <p:nvSpPr>
          <p:cNvPr id="3" name="Text Placeholder 2">
            <a:extLst>
              <a:ext uri="{FF2B5EF4-FFF2-40B4-BE49-F238E27FC236}">
                <a16:creationId xmlns:a16="http://schemas.microsoft.com/office/drawing/2014/main" id="{289AF6F4-7C7F-B424-55BC-B5C47810A7EA}"/>
              </a:ext>
            </a:extLst>
          </p:cNvPr>
          <p:cNvSpPr>
            <a:spLocks noGrp="1"/>
          </p:cNvSpPr>
          <p:nvPr>
            <p:ph type="body" sz="quarter" idx="13"/>
          </p:nvPr>
        </p:nvSpPr>
        <p:spPr>
          <a:xfrm>
            <a:off x="559320" y="946145"/>
            <a:ext cx="6908280" cy="4014788"/>
          </a:xfrm>
        </p:spPr>
        <p:txBody>
          <a:bodyPr/>
          <a:lstStyle/>
          <a:p>
            <a:r>
              <a:rPr lang="en-CA" dirty="0">
                <a:hlinkClick r:id="rId3"/>
              </a:rPr>
              <a:t>Japan</a:t>
            </a:r>
            <a:r>
              <a:rPr lang="en-CA" dirty="0"/>
              <a:t> has reported LSD for the first time</a:t>
            </a:r>
          </a:p>
          <a:p>
            <a:pPr lvl="1"/>
            <a:r>
              <a:rPr lang="en-CA" dirty="0"/>
              <a:t>Initial case reports occurred in cattle in </a:t>
            </a:r>
            <a:r>
              <a:rPr lang="en-CA" dirty="0" err="1"/>
              <a:t>Itoshima</a:t>
            </a:r>
            <a:r>
              <a:rPr lang="en-CA" dirty="0"/>
              <a:t> city, Fukuoka prefecture</a:t>
            </a:r>
          </a:p>
          <a:p>
            <a:pPr lvl="1"/>
            <a:r>
              <a:rPr lang="en-CA" dirty="0"/>
              <a:t>16 total outbreaks reported as of Dec 4</a:t>
            </a:r>
          </a:p>
          <a:p>
            <a:r>
              <a:rPr lang="en-CA" dirty="0"/>
              <a:t>Other countries reporting LSD outbreaks: </a:t>
            </a:r>
            <a:r>
              <a:rPr lang="en-CA" dirty="0">
                <a:hlinkClick r:id="rId4"/>
              </a:rPr>
              <a:t>South Korea</a:t>
            </a:r>
            <a:r>
              <a:rPr lang="en-CA" dirty="0"/>
              <a:t>, </a:t>
            </a:r>
            <a:r>
              <a:rPr lang="en-CA" dirty="0">
                <a:hlinkClick r:id="rId5"/>
              </a:rPr>
              <a:t>Algeria</a:t>
            </a:r>
            <a:r>
              <a:rPr lang="en-CA" dirty="0"/>
              <a:t>, </a:t>
            </a:r>
            <a:r>
              <a:rPr lang="en-CA" dirty="0">
                <a:hlinkClick r:id="rId6"/>
              </a:rPr>
              <a:t>Tunisia</a:t>
            </a:r>
            <a:r>
              <a:rPr lang="en-CA" dirty="0"/>
              <a:t>, </a:t>
            </a:r>
            <a:r>
              <a:rPr lang="en-CA" dirty="0">
                <a:hlinkClick r:id="rId7"/>
              </a:rPr>
              <a:t>China</a:t>
            </a:r>
            <a:endParaRPr lang="en-CA" dirty="0"/>
          </a:p>
        </p:txBody>
      </p:sp>
      <p:sp>
        <p:nvSpPr>
          <p:cNvPr id="4" name="Slide Number Placeholder 3">
            <a:extLst>
              <a:ext uri="{FF2B5EF4-FFF2-40B4-BE49-F238E27FC236}">
                <a16:creationId xmlns:a16="http://schemas.microsoft.com/office/drawing/2014/main" id="{F4660531-29B8-CAD6-4E74-51A4B95B5452}"/>
              </a:ext>
            </a:extLst>
          </p:cNvPr>
          <p:cNvSpPr>
            <a:spLocks noGrp="1"/>
          </p:cNvSpPr>
          <p:nvPr>
            <p:ph type="sldNum" sz="quarter" idx="14"/>
          </p:nvPr>
        </p:nvSpPr>
        <p:spPr/>
        <p:txBody>
          <a:bodyPr/>
          <a:lstStyle/>
          <a:p>
            <a:pPr>
              <a:defRPr/>
            </a:pPr>
            <a:fld id="{590668F6-C837-436A-91CA-1BA1567FCE7A}" type="slidenum">
              <a:rPr lang="en-US" altLang="en-US" smtClean="0"/>
              <a:pPr>
                <a:defRPr/>
              </a:pPr>
              <a:t>15</a:t>
            </a:fld>
            <a:endParaRPr lang="en-US" altLang="en-US"/>
          </a:p>
        </p:txBody>
      </p:sp>
      <p:pic>
        <p:nvPicPr>
          <p:cNvPr id="6" name="Picture 5">
            <a:extLst>
              <a:ext uri="{FF2B5EF4-FFF2-40B4-BE49-F238E27FC236}">
                <a16:creationId xmlns:a16="http://schemas.microsoft.com/office/drawing/2014/main" id="{F6872A33-D8B9-0497-A2AF-B10899AEE171}"/>
              </a:ext>
            </a:extLst>
          </p:cNvPr>
          <p:cNvPicPr>
            <a:picLocks noChangeAspect="1"/>
          </p:cNvPicPr>
          <p:nvPr/>
        </p:nvPicPr>
        <p:blipFill>
          <a:blip r:embed="rId8"/>
          <a:stretch>
            <a:fillRect/>
          </a:stretch>
        </p:blipFill>
        <p:spPr>
          <a:xfrm>
            <a:off x="7986791" y="626611"/>
            <a:ext cx="3645889" cy="2720394"/>
          </a:xfrm>
          <a:prstGeom prst="rect">
            <a:avLst/>
          </a:prstGeom>
          <a:ln w="19050">
            <a:solidFill>
              <a:schemeClr val="tx1"/>
            </a:solidFill>
          </a:ln>
        </p:spPr>
      </p:pic>
      <p:pic>
        <p:nvPicPr>
          <p:cNvPr id="8" name="Picture 7">
            <a:extLst>
              <a:ext uri="{FF2B5EF4-FFF2-40B4-BE49-F238E27FC236}">
                <a16:creationId xmlns:a16="http://schemas.microsoft.com/office/drawing/2014/main" id="{402D49CC-6FA4-399A-0319-33FFF8FD527E}"/>
              </a:ext>
            </a:extLst>
          </p:cNvPr>
          <p:cNvPicPr>
            <a:picLocks noChangeAspect="1"/>
          </p:cNvPicPr>
          <p:nvPr/>
        </p:nvPicPr>
        <p:blipFill>
          <a:blip r:embed="rId9"/>
          <a:stretch>
            <a:fillRect/>
          </a:stretch>
        </p:blipFill>
        <p:spPr>
          <a:xfrm>
            <a:off x="559320" y="3586316"/>
            <a:ext cx="11073360" cy="2672080"/>
          </a:xfrm>
          <a:prstGeom prst="rect">
            <a:avLst/>
          </a:prstGeom>
          <a:ln w="19050">
            <a:solidFill>
              <a:schemeClr val="tx1"/>
            </a:solidFill>
          </a:ln>
        </p:spPr>
      </p:pic>
      <p:sp>
        <p:nvSpPr>
          <p:cNvPr id="9" name="TextBox 7">
            <a:extLst>
              <a:ext uri="{FF2B5EF4-FFF2-40B4-BE49-F238E27FC236}">
                <a16:creationId xmlns:a16="http://schemas.microsoft.com/office/drawing/2014/main" id="{004E8065-20CA-41C0-B887-D1C3D4513EE9}"/>
              </a:ext>
            </a:extLst>
          </p:cNvPr>
          <p:cNvSpPr txBox="1">
            <a:spLocks noChangeArrowheads="1"/>
          </p:cNvSpPr>
          <p:nvPr/>
        </p:nvSpPr>
        <p:spPr bwMode="auto">
          <a:xfrm>
            <a:off x="528320" y="6295390"/>
            <a:ext cx="4867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400" b="1" dirty="0"/>
              <a:t>LSD Signals: May 2015 – December 2024</a:t>
            </a:r>
            <a:endParaRPr lang="en-CA" altLang="en-US" sz="1400" dirty="0"/>
          </a:p>
        </p:txBody>
      </p:sp>
    </p:spTree>
    <p:extLst>
      <p:ext uri="{BB962C8B-B14F-4D97-AF65-F5344CB8AC3E}">
        <p14:creationId xmlns:p14="http://schemas.microsoft.com/office/powerpoint/2010/main" val="3766317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93CFA-AADF-CA33-6FF8-95D4A972F955}"/>
              </a:ext>
            </a:extLst>
          </p:cNvPr>
          <p:cNvSpPr>
            <a:spLocks noGrp="1"/>
          </p:cNvSpPr>
          <p:nvPr>
            <p:ph type="title"/>
          </p:nvPr>
        </p:nvSpPr>
        <p:spPr>
          <a:xfrm>
            <a:off x="346075" y="0"/>
            <a:ext cx="10515600" cy="1325563"/>
          </a:xfrm>
        </p:spPr>
        <p:txBody>
          <a:bodyPr/>
          <a:lstStyle/>
          <a:p>
            <a:pPr>
              <a:defRPr/>
            </a:pPr>
            <a:r>
              <a:rPr lang="en-US" sz="3200" dirty="0" err="1"/>
              <a:t>Oropouche</a:t>
            </a:r>
            <a:r>
              <a:rPr lang="en-US" sz="3200" dirty="0"/>
              <a:t> virus</a:t>
            </a:r>
            <a:endParaRPr lang="en-CA" sz="3200" dirty="0"/>
          </a:p>
        </p:txBody>
      </p:sp>
      <p:sp>
        <p:nvSpPr>
          <p:cNvPr id="41987" name="Text Placeholder 2">
            <a:extLst>
              <a:ext uri="{FF2B5EF4-FFF2-40B4-BE49-F238E27FC236}">
                <a16:creationId xmlns:a16="http://schemas.microsoft.com/office/drawing/2014/main" id="{630582F2-2A61-40AD-AD8A-B9A9489B2296}"/>
              </a:ext>
            </a:extLst>
          </p:cNvPr>
          <p:cNvSpPr>
            <a:spLocks noGrp="1"/>
          </p:cNvSpPr>
          <p:nvPr>
            <p:ph type="body" sz="quarter" idx="13"/>
          </p:nvPr>
        </p:nvSpPr>
        <p:spPr>
          <a:xfrm>
            <a:off x="346075" y="952273"/>
            <a:ext cx="6675211" cy="1143000"/>
          </a:xfrm>
        </p:spPr>
        <p:txBody>
          <a:bodyPr/>
          <a:lstStyle/>
          <a:p>
            <a:r>
              <a:rPr lang="en-CA" altLang="en-US" dirty="0"/>
              <a:t>PAHO released an </a:t>
            </a:r>
            <a:r>
              <a:rPr lang="en-CA" altLang="en-US" dirty="0">
                <a:hlinkClick r:id="rId3"/>
              </a:rPr>
              <a:t>epidemiological update</a:t>
            </a:r>
            <a:r>
              <a:rPr lang="en-CA" altLang="en-US" dirty="0"/>
              <a:t> on </a:t>
            </a:r>
            <a:r>
              <a:rPr lang="en-CA" altLang="en-US" b="1" dirty="0"/>
              <a:t>Oropouche virus</a:t>
            </a:r>
            <a:r>
              <a:rPr lang="en-CA" altLang="en-US" dirty="0"/>
              <a:t> in the Americas on October 15, 2024</a:t>
            </a:r>
          </a:p>
          <a:p>
            <a:pPr marL="0" indent="0">
              <a:buNone/>
            </a:pPr>
            <a:endParaRPr lang="en-CA" altLang="en-US" dirty="0"/>
          </a:p>
        </p:txBody>
      </p:sp>
      <p:sp>
        <p:nvSpPr>
          <p:cNvPr id="41988" name="Slide Number Placeholder 3">
            <a:extLst>
              <a:ext uri="{FF2B5EF4-FFF2-40B4-BE49-F238E27FC236}">
                <a16:creationId xmlns:a16="http://schemas.microsoft.com/office/drawing/2014/main" id="{BAA3C2D3-0A79-FB5D-8EA4-ABDA429D650C}"/>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0937CFB4-97AF-4978-82AA-2E27DB491B6A}" type="slidenum">
              <a:rPr lang="en-US" altLang="en-US" sz="1200" smtClean="0">
                <a:solidFill>
                  <a:srgbClr val="898989"/>
                </a:solidFill>
              </a:rPr>
              <a:pPr>
                <a:lnSpc>
                  <a:spcPct val="100000"/>
                </a:lnSpc>
                <a:spcBef>
                  <a:spcPct val="0"/>
                </a:spcBef>
                <a:buFontTx/>
                <a:buNone/>
              </a:pPr>
              <a:t>16</a:t>
            </a:fld>
            <a:endParaRPr lang="en-US" altLang="en-US" sz="1200">
              <a:solidFill>
                <a:srgbClr val="898989"/>
              </a:solidFill>
            </a:endParaRPr>
          </a:p>
        </p:txBody>
      </p:sp>
      <p:sp>
        <p:nvSpPr>
          <p:cNvPr id="41989" name="Rectangle 4">
            <a:extLst>
              <a:ext uri="{FF2B5EF4-FFF2-40B4-BE49-F238E27FC236}">
                <a16:creationId xmlns:a16="http://schemas.microsoft.com/office/drawing/2014/main" id="{C394C0E9-FFAB-E24A-FA83-5CE16B363F6E}"/>
              </a:ext>
            </a:extLst>
          </p:cNvPr>
          <p:cNvSpPr>
            <a:spLocks noChangeArrowheads="1"/>
          </p:cNvSpPr>
          <p:nvPr/>
        </p:nvSpPr>
        <p:spPr bwMode="auto">
          <a:xfrm>
            <a:off x="1343025" y="2220913"/>
            <a:ext cx="19973925"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41990" name="Rectangle 2">
            <a:extLst>
              <a:ext uri="{FF2B5EF4-FFF2-40B4-BE49-F238E27FC236}">
                <a16:creationId xmlns:a16="http://schemas.microsoft.com/office/drawing/2014/main" id="{E7DE2EE2-46A0-011E-0D1E-274B8CF04C22}"/>
              </a:ext>
            </a:extLst>
          </p:cNvPr>
          <p:cNvSpPr>
            <a:spLocks noChangeArrowheads="1"/>
          </p:cNvSpPr>
          <p:nvPr/>
        </p:nvSpPr>
        <p:spPr bwMode="auto">
          <a:xfrm>
            <a:off x="1343025" y="3187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41991" name="Rectangle 4">
            <a:extLst>
              <a:ext uri="{FF2B5EF4-FFF2-40B4-BE49-F238E27FC236}">
                <a16:creationId xmlns:a16="http://schemas.microsoft.com/office/drawing/2014/main" id="{35E95544-D716-7E61-D7BD-45917C58D3E6}"/>
              </a:ext>
            </a:extLst>
          </p:cNvPr>
          <p:cNvSpPr>
            <a:spLocks noChangeArrowheads="1"/>
          </p:cNvSpPr>
          <p:nvPr/>
        </p:nvSpPr>
        <p:spPr bwMode="auto">
          <a:xfrm>
            <a:off x="2286000" y="3297238"/>
            <a:ext cx="165195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pic>
        <p:nvPicPr>
          <p:cNvPr id="41992" name="Picture 2">
            <a:extLst>
              <a:ext uri="{FF2B5EF4-FFF2-40B4-BE49-F238E27FC236}">
                <a16:creationId xmlns:a16="http://schemas.microsoft.com/office/drawing/2014/main" id="{725567E0-7CFC-5476-F6B9-31B185625DA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46169" y="193676"/>
            <a:ext cx="4552950" cy="279989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586C83F-8649-4D9A-3D00-BF077637BEB8}"/>
              </a:ext>
            </a:extLst>
          </p:cNvPr>
          <p:cNvSpPr/>
          <p:nvPr/>
        </p:nvSpPr>
        <p:spPr>
          <a:xfrm>
            <a:off x="7332210" y="3023736"/>
            <a:ext cx="4310062" cy="460375"/>
          </a:xfrm>
          <a:prstGeom prst="rect">
            <a:avLst/>
          </a:prstGeom>
        </p:spPr>
        <p:txBody>
          <a:bodyPr>
            <a:spAutoFit/>
          </a:bodyPr>
          <a:lstStyle/>
          <a:p>
            <a:pPr>
              <a:spcBef>
                <a:spcPts val="2000"/>
              </a:spcBef>
              <a:spcAft>
                <a:spcPts val="1000"/>
              </a:spcAft>
              <a:defRPr/>
            </a:pPr>
            <a:r>
              <a:rPr lang="en-US" sz="1200" dirty="0">
                <a:solidFill>
                  <a:srgbClr val="000000"/>
                </a:solidFill>
                <a:latin typeface="+mn-lt"/>
                <a:hlinkClick r:id="rId5"/>
              </a:rPr>
              <a:t>Oropouche Virus: Clinical, Epidemiological, and Molecular Aspects of a Neglected </a:t>
            </a:r>
            <a:r>
              <a:rPr lang="en-US" sz="1200" dirty="0" err="1">
                <a:solidFill>
                  <a:srgbClr val="000000"/>
                </a:solidFill>
                <a:latin typeface="+mn-lt"/>
                <a:hlinkClick r:id="rId5"/>
              </a:rPr>
              <a:t>Orthobunyavirus</a:t>
            </a:r>
            <a:endParaRPr lang="en-US" sz="1200" dirty="0">
              <a:solidFill>
                <a:srgbClr val="000000"/>
              </a:solidFill>
              <a:latin typeface="+mn-lt"/>
            </a:endParaRPr>
          </a:p>
        </p:txBody>
      </p:sp>
      <p:sp>
        <p:nvSpPr>
          <p:cNvPr id="41994" name="TextBox 5">
            <a:extLst>
              <a:ext uri="{FF2B5EF4-FFF2-40B4-BE49-F238E27FC236}">
                <a16:creationId xmlns:a16="http://schemas.microsoft.com/office/drawing/2014/main" id="{19EACFEA-31ED-3924-54DA-C7618E0F778D}"/>
              </a:ext>
            </a:extLst>
          </p:cNvPr>
          <p:cNvSpPr txBox="1">
            <a:spLocks noChangeArrowheads="1"/>
          </p:cNvSpPr>
          <p:nvPr/>
        </p:nvSpPr>
        <p:spPr bwMode="auto">
          <a:xfrm>
            <a:off x="346075" y="2079398"/>
            <a:ext cx="6888163" cy="4252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r>
              <a:rPr lang="en-CA" altLang="en-US" dirty="0"/>
              <a:t>WHO – </a:t>
            </a:r>
            <a:r>
              <a:rPr lang="en-CA" altLang="en-US" dirty="0">
                <a:hlinkClick r:id="rId6"/>
              </a:rPr>
              <a:t>DON Oropouche in Americas</a:t>
            </a:r>
            <a:endParaRPr lang="en-CA" altLang="en-US" dirty="0"/>
          </a:p>
          <a:p>
            <a:pPr lvl="1"/>
            <a:r>
              <a:rPr lang="en-CA" altLang="en-US" dirty="0"/>
              <a:t>11 634 confirmed, two deaths</a:t>
            </a:r>
            <a:endParaRPr lang="en-CA" sz="1600" dirty="0"/>
          </a:p>
          <a:p>
            <a:r>
              <a:rPr lang="en-CA" sz="2400" dirty="0"/>
              <a:t>Case in Quebec, traveller who recently visited Cuba</a:t>
            </a:r>
            <a:endParaRPr lang="en-CA" altLang="en-US" sz="2400" dirty="0"/>
          </a:p>
          <a:p>
            <a:r>
              <a:rPr lang="en-CA" sz="2400" dirty="0"/>
              <a:t>Cuba has acknowledged that there are ~12,000 suspected cases of Oropouche in the country, significantly higher than the latest official figure of 506 confirmed cases (reported up to the beginning of August) </a:t>
            </a:r>
          </a:p>
          <a:p>
            <a:r>
              <a:rPr lang="en-CA" sz="2400" dirty="0">
                <a:hlinkClick r:id="rId7"/>
              </a:rPr>
              <a:t>CDC data </a:t>
            </a:r>
            <a:r>
              <a:rPr lang="en-CA" sz="2400" dirty="0"/>
              <a:t>indicates the all of the 90 cases of Oropouche detected in Florida involved travel to Cuba</a:t>
            </a:r>
            <a:endParaRPr lang="en-CA" altLang="en-US" sz="3200" dirty="0"/>
          </a:p>
        </p:txBody>
      </p:sp>
      <p:pic>
        <p:nvPicPr>
          <p:cNvPr id="4" name="Picture 3">
            <a:extLst>
              <a:ext uri="{FF2B5EF4-FFF2-40B4-BE49-F238E27FC236}">
                <a16:creationId xmlns:a16="http://schemas.microsoft.com/office/drawing/2014/main" id="{C7C24DE7-1955-94E3-DB2A-02FBDE5A1FE7}"/>
              </a:ext>
            </a:extLst>
          </p:cNvPr>
          <p:cNvPicPr>
            <a:picLocks noChangeAspect="1"/>
          </p:cNvPicPr>
          <p:nvPr/>
        </p:nvPicPr>
        <p:blipFill>
          <a:blip r:embed="rId8"/>
          <a:stretch>
            <a:fillRect/>
          </a:stretch>
        </p:blipFill>
        <p:spPr>
          <a:xfrm>
            <a:off x="7439025" y="3640532"/>
            <a:ext cx="4611687" cy="2691825"/>
          </a:xfrm>
          <a:prstGeom prst="rect">
            <a:avLst/>
          </a:prstGeom>
          <a:ln w="12700">
            <a:solidFill>
              <a:schemeClr val="tx1"/>
            </a:solidFill>
          </a:ln>
        </p:spPr>
      </p:pic>
    </p:spTree>
    <p:extLst>
      <p:ext uri="{BB962C8B-B14F-4D97-AF65-F5344CB8AC3E}">
        <p14:creationId xmlns:p14="http://schemas.microsoft.com/office/powerpoint/2010/main" val="525101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B0556-BAE5-C4EC-D4B3-7FDA573D4E24}"/>
              </a:ext>
            </a:extLst>
          </p:cNvPr>
          <p:cNvSpPr>
            <a:spLocks noGrp="1"/>
          </p:cNvSpPr>
          <p:nvPr>
            <p:ph type="title"/>
          </p:nvPr>
        </p:nvSpPr>
        <p:spPr>
          <a:xfrm>
            <a:off x="346075" y="0"/>
            <a:ext cx="10515600" cy="1325563"/>
          </a:xfrm>
        </p:spPr>
        <p:txBody>
          <a:bodyPr/>
          <a:lstStyle/>
          <a:p>
            <a:pPr>
              <a:defRPr/>
            </a:pPr>
            <a:r>
              <a:rPr lang="en-US" sz="3200" dirty="0"/>
              <a:t>Oropouche virus – Scientific Findings and Reports</a:t>
            </a:r>
            <a:endParaRPr lang="en-CA" sz="3200" dirty="0"/>
          </a:p>
        </p:txBody>
      </p:sp>
      <p:sp>
        <p:nvSpPr>
          <p:cNvPr id="44035" name="Text Placeholder 2">
            <a:extLst>
              <a:ext uri="{FF2B5EF4-FFF2-40B4-BE49-F238E27FC236}">
                <a16:creationId xmlns:a16="http://schemas.microsoft.com/office/drawing/2014/main" id="{F7063ED2-2CA6-687D-4056-B694BC63D389}"/>
              </a:ext>
            </a:extLst>
          </p:cNvPr>
          <p:cNvSpPr>
            <a:spLocks noGrp="1"/>
          </p:cNvSpPr>
          <p:nvPr>
            <p:ph type="body" sz="quarter" idx="13"/>
          </p:nvPr>
        </p:nvSpPr>
        <p:spPr>
          <a:xfrm>
            <a:off x="346075" y="1093788"/>
            <a:ext cx="11704638" cy="4316412"/>
          </a:xfrm>
        </p:spPr>
        <p:txBody>
          <a:bodyPr/>
          <a:lstStyle/>
          <a:p>
            <a:r>
              <a:rPr lang="en-CA" sz="2000" dirty="0">
                <a:hlinkClick r:id="rId3"/>
              </a:rPr>
              <a:t>Reemergence of Oropouche Virus in the Americas and Risk for Spread in the United States and Its Territories, 2024</a:t>
            </a:r>
            <a:endParaRPr lang="en-CA" sz="2000" dirty="0">
              <a:hlinkClick r:id="rId4"/>
            </a:endParaRPr>
          </a:p>
          <a:p>
            <a:r>
              <a:rPr lang="en-CA" sz="2000" dirty="0">
                <a:hlinkClick r:id="rId4"/>
              </a:rPr>
              <a:t>Fatal Oropouche Virus Infections in Nonendemic Region, Brazil, 2024</a:t>
            </a:r>
            <a:endParaRPr lang="en-CA" altLang="en-US" sz="2000" dirty="0">
              <a:hlinkClick r:id="rId5"/>
            </a:endParaRPr>
          </a:p>
          <a:p>
            <a:r>
              <a:rPr lang="en-CA" altLang="en-US" sz="2000" dirty="0">
                <a:hlinkClick r:id="rId5"/>
              </a:rPr>
              <a:t>Expansion of Oropouche virus in non-endemic Brazilian regions: analysis of genomic characterisation and ecological drivers</a:t>
            </a:r>
            <a:endParaRPr lang="en-CA" altLang="en-US" sz="2000" dirty="0"/>
          </a:p>
          <a:p>
            <a:r>
              <a:rPr lang="en-CA" altLang="en-US" sz="2000" dirty="0">
                <a:hlinkClick r:id="rId6"/>
              </a:rPr>
              <a:t>Full Genome Characterization of the First Oropouche Virus Isolate Imported in Europe from Cuba</a:t>
            </a:r>
            <a:endParaRPr lang="en-CA" altLang="en-US" sz="2000" dirty="0"/>
          </a:p>
          <a:p>
            <a:r>
              <a:rPr lang="en-CA" altLang="en-US" sz="2000" dirty="0">
                <a:hlinkClick r:id="rId7"/>
              </a:rPr>
              <a:t>Co-Circulation of 2 Oropouche Virus Lineages, Amazon Basin, Colombia, 2024</a:t>
            </a:r>
            <a:endParaRPr lang="en-CA" altLang="en-US" sz="2000" dirty="0"/>
          </a:p>
          <a:p>
            <a:r>
              <a:rPr lang="en-CA" altLang="en-US" sz="2000" dirty="0">
                <a:hlinkClick r:id="rId8"/>
              </a:rPr>
              <a:t>Human outbreaks of a novel </a:t>
            </a:r>
            <a:r>
              <a:rPr lang="en-CA" altLang="en-US" sz="2000" dirty="0" err="1">
                <a:hlinkClick r:id="rId8"/>
              </a:rPr>
              <a:t>reassortant</a:t>
            </a:r>
            <a:r>
              <a:rPr lang="en-CA" altLang="en-US" sz="2000" dirty="0">
                <a:hlinkClick r:id="rId8"/>
              </a:rPr>
              <a:t> Oropouche virus in the Brazilian Amazon region</a:t>
            </a:r>
            <a:endParaRPr lang="en-CA" altLang="en-US" sz="2000" dirty="0"/>
          </a:p>
          <a:p>
            <a:r>
              <a:rPr lang="en-CA" altLang="en-US" sz="2000" dirty="0">
                <a:hlinkClick r:id="rId9"/>
              </a:rPr>
              <a:t>Replication-Competent Oropouche Virus in Semen of Traveler Returning to Italy from Cuba, 2024</a:t>
            </a:r>
            <a:endParaRPr lang="en-CA" altLang="en-US" sz="2000" dirty="0"/>
          </a:p>
          <a:p>
            <a:endParaRPr lang="en-CA" altLang="en-US" sz="2000" dirty="0"/>
          </a:p>
        </p:txBody>
      </p:sp>
      <p:sp>
        <p:nvSpPr>
          <p:cNvPr id="44036" name="Slide Number Placeholder 3">
            <a:extLst>
              <a:ext uri="{FF2B5EF4-FFF2-40B4-BE49-F238E27FC236}">
                <a16:creationId xmlns:a16="http://schemas.microsoft.com/office/drawing/2014/main" id="{94B674A7-F821-533D-4653-BA46C4229CB3}"/>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34740562-301C-4AEB-9D95-E7CC660314B6}" type="slidenum">
              <a:rPr lang="en-US" altLang="en-US" sz="1200" smtClean="0">
                <a:solidFill>
                  <a:srgbClr val="898989"/>
                </a:solidFill>
              </a:rPr>
              <a:pPr>
                <a:lnSpc>
                  <a:spcPct val="100000"/>
                </a:lnSpc>
                <a:spcBef>
                  <a:spcPct val="0"/>
                </a:spcBef>
                <a:buFontTx/>
                <a:buNone/>
              </a:pPr>
              <a:t>17</a:t>
            </a:fld>
            <a:endParaRPr lang="en-US" altLang="en-US" sz="1200">
              <a:solidFill>
                <a:srgbClr val="898989"/>
              </a:solidFill>
            </a:endParaRPr>
          </a:p>
        </p:txBody>
      </p:sp>
      <p:sp>
        <p:nvSpPr>
          <p:cNvPr id="44037" name="Rectangle 4">
            <a:extLst>
              <a:ext uri="{FF2B5EF4-FFF2-40B4-BE49-F238E27FC236}">
                <a16:creationId xmlns:a16="http://schemas.microsoft.com/office/drawing/2014/main" id="{763ABA2C-61E4-187F-A4CB-6437DD88D92B}"/>
              </a:ext>
            </a:extLst>
          </p:cNvPr>
          <p:cNvSpPr>
            <a:spLocks noChangeArrowheads="1"/>
          </p:cNvSpPr>
          <p:nvPr/>
        </p:nvSpPr>
        <p:spPr bwMode="auto">
          <a:xfrm>
            <a:off x="1343025" y="2220913"/>
            <a:ext cx="19973925"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44038" name="Rectangle 2">
            <a:extLst>
              <a:ext uri="{FF2B5EF4-FFF2-40B4-BE49-F238E27FC236}">
                <a16:creationId xmlns:a16="http://schemas.microsoft.com/office/drawing/2014/main" id="{BDB50D41-1DD7-9EDC-2F49-0F7015968EE8}"/>
              </a:ext>
            </a:extLst>
          </p:cNvPr>
          <p:cNvSpPr>
            <a:spLocks noChangeArrowheads="1"/>
          </p:cNvSpPr>
          <p:nvPr/>
        </p:nvSpPr>
        <p:spPr bwMode="auto">
          <a:xfrm>
            <a:off x="1343025" y="3187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44039" name="Rectangle 4">
            <a:extLst>
              <a:ext uri="{FF2B5EF4-FFF2-40B4-BE49-F238E27FC236}">
                <a16:creationId xmlns:a16="http://schemas.microsoft.com/office/drawing/2014/main" id="{68567583-076B-D55E-8543-EC54810FDC23}"/>
              </a:ext>
            </a:extLst>
          </p:cNvPr>
          <p:cNvSpPr>
            <a:spLocks noChangeArrowheads="1"/>
          </p:cNvSpPr>
          <p:nvPr/>
        </p:nvSpPr>
        <p:spPr bwMode="auto">
          <a:xfrm>
            <a:off x="2286000" y="3297238"/>
            <a:ext cx="165195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0ABB5-5520-71C1-6389-135F9F60A1F2}"/>
              </a:ext>
            </a:extLst>
          </p:cNvPr>
          <p:cNvSpPr>
            <a:spLocks noGrp="1"/>
          </p:cNvSpPr>
          <p:nvPr>
            <p:ph type="title"/>
          </p:nvPr>
        </p:nvSpPr>
        <p:spPr>
          <a:xfrm>
            <a:off x="114300" y="-95695"/>
            <a:ext cx="10515600" cy="1325563"/>
          </a:xfrm>
        </p:spPr>
        <p:txBody>
          <a:bodyPr/>
          <a:lstStyle/>
          <a:p>
            <a:pPr>
              <a:defRPr/>
            </a:pPr>
            <a:r>
              <a:rPr lang="en-CA" sz="3200" dirty="0"/>
              <a:t>Scientific Findings</a:t>
            </a:r>
          </a:p>
        </p:txBody>
      </p:sp>
      <p:sp>
        <p:nvSpPr>
          <p:cNvPr id="43011" name="Text Placeholder 5">
            <a:extLst>
              <a:ext uri="{FF2B5EF4-FFF2-40B4-BE49-F238E27FC236}">
                <a16:creationId xmlns:a16="http://schemas.microsoft.com/office/drawing/2014/main" id="{6EB7E72E-C3DC-8889-B5B9-8E9AE4206ED8}"/>
              </a:ext>
            </a:extLst>
          </p:cNvPr>
          <p:cNvSpPr>
            <a:spLocks noGrp="1"/>
          </p:cNvSpPr>
          <p:nvPr>
            <p:ph type="body" sz="quarter" idx="13"/>
          </p:nvPr>
        </p:nvSpPr>
        <p:spPr>
          <a:xfrm>
            <a:off x="226201" y="831552"/>
            <a:ext cx="11671632" cy="4835599"/>
          </a:xfrm>
        </p:spPr>
        <p:txBody>
          <a:bodyPr/>
          <a:lstStyle/>
          <a:p>
            <a:pPr>
              <a:defRPr/>
            </a:pPr>
            <a:r>
              <a:rPr lang="en-CA" sz="1800" dirty="0">
                <a:hlinkClick r:id="rId3"/>
              </a:rPr>
              <a:t>A New </a:t>
            </a:r>
            <a:r>
              <a:rPr lang="en-CA" sz="1800" dirty="0" err="1">
                <a:hlinkClick r:id="rId3"/>
              </a:rPr>
              <a:t>Orthonairovirus</a:t>
            </a:r>
            <a:r>
              <a:rPr lang="en-CA" sz="1800" dirty="0">
                <a:hlinkClick r:id="rId3"/>
              </a:rPr>
              <a:t> Associated with Human Febrile Illness</a:t>
            </a:r>
            <a:r>
              <a:rPr lang="en-CA" sz="1800" dirty="0"/>
              <a:t> – Wetland virus</a:t>
            </a:r>
          </a:p>
          <a:p>
            <a:pPr>
              <a:defRPr/>
            </a:pPr>
            <a:r>
              <a:rPr lang="en-CA" sz="1800" i="1" dirty="0">
                <a:hlinkClick r:id="rId4"/>
              </a:rPr>
              <a:t>Aedes aegypti </a:t>
            </a:r>
            <a:r>
              <a:rPr lang="en-CA" sz="1800" dirty="0">
                <a:hlinkClick r:id="rId4"/>
              </a:rPr>
              <a:t>found in Oregon for the first time</a:t>
            </a:r>
            <a:endParaRPr lang="en-CA" sz="1800" dirty="0"/>
          </a:p>
          <a:p>
            <a:pPr>
              <a:defRPr/>
            </a:pPr>
            <a:r>
              <a:rPr lang="en-CA" sz="1800" dirty="0">
                <a:hlinkClick r:id="rId5"/>
              </a:rPr>
              <a:t>Role of vector phenotypic plasticity in disease transmission as illustrated by the spread of dengue virus by Aedes albopictus</a:t>
            </a:r>
            <a:endParaRPr lang="en-CA" sz="1800" dirty="0"/>
          </a:p>
          <a:p>
            <a:pPr>
              <a:defRPr/>
            </a:pPr>
            <a:r>
              <a:rPr lang="en-CA" sz="1800" dirty="0">
                <a:hlinkClick r:id="rId6"/>
              </a:rPr>
              <a:t>Powassan virus encephalitis in a 9-year-old </a:t>
            </a:r>
            <a:r>
              <a:rPr lang="en-CA" sz="1800" dirty="0"/>
              <a:t>– Ontario</a:t>
            </a:r>
            <a:endParaRPr lang="en-CA" sz="1200" dirty="0">
              <a:cs typeface="Calibri" panose="020F0502020204030204" pitchFamily="34" charset="0"/>
            </a:endParaRPr>
          </a:p>
          <a:p>
            <a:pPr>
              <a:defRPr/>
            </a:pPr>
            <a:r>
              <a:rPr lang="en-CA" sz="1800" dirty="0">
                <a:hlinkClick r:id="rId7"/>
              </a:rPr>
              <a:t>Vesicular Stomatitis Virus Detected in Biting Midges and Black Flies during the 2023 Outbreak in Southern California</a:t>
            </a:r>
            <a:endParaRPr lang="en-CA" sz="1800" dirty="0"/>
          </a:p>
          <a:p>
            <a:pPr>
              <a:defRPr/>
            </a:pPr>
            <a:r>
              <a:rPr lang="en-CA" sz="1800" dirty="0">
                <a:hlinkClick r:id="rId8"/>
              </a:rPr>
              <a:t>Novel Porcine </a:t>
            </a:r>
            <a:r>
              <a:rPr lang="en-CA" sz="1800" dirty="0" err="1">
                <a:hlinkClick r:id="rId8"/>
              </a:rPr>
              <a:t>Getah</a:t>
            </a:r>
            <a:r>
              <a:rPr lang="en-CA" sz="1800" dirty="0">
                <a:hlinkClick r:id="rId8"/>
              </a:rPr>
              <a:t> Virus from Diarrheal Piglets in Jiangxi Province, China: Prevalence, Genome Sequence, and Pathogenicity</a:t>
            </a:r>
            <a:endParaRPr lang="en-CA" sz="1800" dirty="0"/>
          </a:p>
          <a:p>
            <a:pPr>
              <a:defRPr/>
            </a:pPr>
            <a:r>
              <a:rPr lang="en-CA" sz="1800" dirty="0">
                <a:hlinkClick r:id="rId9"/>
              </a:rPr>
              <a:t>Detection of dengue virus serotype 4 in Panama after 23 years without circulation</a:t>
            </a:r>
            <a:endParaRPr lang="en-CA" sz="1800" dirty="0"/>
          </a:p>
          <a:p>
            <a:pPr>
              <a:defRPr/>
            </a:pPr>
            <a:r>
              <a:rPr lang="en-CA" sz="1800" dirty="0">
                <a:hlinkClick r:id="rId10"/>
              </a:rPr>
              <a:t>Identification of a newly discovered virus from Culex and </a:t>
            </a:r>
            <a:r>
              <a:rPr lang="en-CA" sz="1800" dirty="0" err="1">
                <a:hlinkClick r:id="rId10"/>
              </a:rPr>
              <a:t>Armigeres</a:t>
            </a:r>
            <a:r>
              <a:rPr lang="en-CA" sz="1800" dirty="0">
                <a:hlinkClick r:id="rId10"/>
              </a:rPr>
              <a:t> mosquitoes in China</a:t>
            </a:r>
            <a:endParaRPr lang="en-CA" sz="1800" dirty="0"/>
          </a:p>
          <a:p>
            <a:pPr>
              <a:defRPr/>
            </a:pPr>
            <a:r>
              <a:rPr lang="en-CA" sz="1800" dirty="0">
                <a:hlinkClick r:id="rId11"/>
              </a:rPr>
              <a:t>A series of patients infected with the emerging tick-borne </a:t>
            </a:r>
            <a:r>
              <a:rPr lang="en-CA" sz="1800" dirty="0" err="1">
                <a:hlinkClick r:id="rId11"/>
              </a:rPr>
              <a:t>Yezo</a:t>
            </a:r>
            <a:r>
              <a:rPr lang="en-CA" sz="1800" dirty="0">
                <a:hlinkClick r:id="rId11"/>
              </a:rPr>
              <a:t> virus in China: an active surveillance and genomic analysis</a:t>
            </a:r>
            <a:endParaRPr lang="en-CA" sz="1800" dirty="0"/>
          </a:p>
          <a:p>
            <a:pPr>
              <a:defRPr/>
            </a:pPr>
            <a:r>
              <a:rPr lang="en-CA" sz="1800" dirty="0">
                <a:hlinkClick r:id="rId12"/>
              </a:rPr>
              <a:t>Tick-borne Disease with </a:t>
            </a:r>
            <a:r>
              <a:rPr lang="en-CA" sz="1800" dirty="0" err="1">
                <a:hlinkClick r:id="rId12"/>
              </a:rPr>
              <a:t>Yezo</a:t>
            </a:r>
            <a:r>
              <a:rPr lang="en-CA" sz="1800" dirty="0">
                <a:hlinkClick r:id="rId12"/>
              </a:rPr>
              <a:t> Virus and Borrelia miyamotoi Coinfection</a:t>
            </a:r>
            <a:endParaRPr lang="en-CA" sz="1800" dirty="0"/>
          </a:p>
          <a:p>
            <a:pPr>
              <a:defRPr/>
            </a:pPr>
            <a:r>
              <a:rPr lang="en-CA" sz="1800" dirty="0">
                <a:hlinkClick r:id="rId13"/>
              </a:rPr>
              <a:t>Integrating Systematic Surveys With Historical Data to Model the Distribution of </a:t>
            </a:r>
            <a:r>
              <a:rPr lang="en-CA" sz="1800" dirty="0" err="1">
                <a:hlinkClick r:id="rId13"/>
              </a:rPr>
              <a:t>Ornithodoros</a:t>
            </a:r>
            <a:r>
              <a:rPr lang="en-CA" sz="1800" dirty="0">
                <a:hlinkClick r:id="rId13"/>
              </a:rPr>
              <a:t> </a:t>
            </a:r>
            <a:r>
              <a:rPr lang="en-CA" sz="1800" dirty="0" err="1">
                <a:hlinkClick r:id="rId13"/>
              </a:rPr>
              <a:t>turicata</a:t>
            </a:r>
            <a:r>
              <a:rPr lang="en-CA" sz="1800" dirty="0">
                <a:hlinkClick r:id="rId13"/>
              </a:rPr>
              <a:t> americanus, a Vector of Epidemiological Concern in North America</a:t>
            </a:r>
            <a:endParaRPr lang="en-CA" sz="1800" dirty="0"/>
          </a:p>
          <a:p>
            <a:pPr>
              <a:defRPr/>
            </a:pPr>
            <a:r>
              <a:rPr lang="en-CA" sz="1800" dirty="0">
                <a:hlinkClick r:id="rId14"/>
              </a:rPr>
              <a:t>First detection of </a:t>
            </a:r>
            <a:r>
              <a:rPr lang="en-CA" sz="1800" dirty="0" err="1">
                <a:hlinkClick r:id="rId14"/>
              </a:rPr>
              <a:t>Bagaza</a:t>
            </a:r>
            <a:r>
              <a:rPr lang="en-CA" sz="1800" dirty="0">
                <a:hlinkClick r:id="rId14"/>
              </a:rPr>
              <a:t> virus in Common magpies (Pica pica), Portugal 2023</a:t>
            </a:r>
            <a:endParaRPr lang="en-CA" sz="1800" dirty="0"/>
          </a:p>
          <a:p>
            <a:pPr>
              <a:defRPr/>
            </a:pPr>
            <a:endParaRPr lang="en-CA" sz="1800" dirty="0"/>
          </a:p>
        </p:txBody>
      </p:sp>
      <p:sp>
        <p:nvSpPr>
          <p:cNvPr id="46084" name="Slide Number Placeholder 4">
            <a:extLst>
              <a:ext uri="{FF2B5EF4-FFF2-40B4-BE49-F238E27FC236}">
                <a16:creationId xmlns:a16="http://schemas.microsoft.com/office/drawing/2014/main" id="{85D01EE1-C149-5AE0-9571-DA9B3D7DE866}"/>
              </a:ext>
            </a:extLst>
          </p:cNvPr>
          <p:cNvSpPr>
            <a:spLocks noGrp="1" noChangeArrowheads="1"/>
          </p:cNvSpPr>
          <p:nvPr>
            <p:ph type="sldNum" sz="quarter" idx="14"/>
          </p:nvPr>
        </p:nvSpPr>
        <p:spPr bwMode="auto">
          <a:xfrm>
            <a:off x="94488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82C58574-E8ED-4ED4-8D14-417BB68857D5}" type="slidenum">
              <a:rPr lang="en-US" altLang="en-US" sz="1200" smtClean="0">
                <a:solidFill>
                  <a:srgbClr val="898989"/>
                </a:solidFill>
              </a:rPr>
              <a:pPr>
                <a:lnSpc>
                  <a:spcPct val="100000"/>
                </a:lnSpc>
                <a:spcBef>
                  <a:spcPct val="0"/>
                </a:spcBef>
                <a:buFontTx/>
                <a:buNone/>
              </a:pPr>
              <a:t>18</a:t>
            </a:fld>
            <a:endParaRPr lang="en-US" altLang="en-US" sz="1200">
              <a:solidFill>
                <a:srgbClr val="898989"/>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6C81A-725B-EA45-430B-187D0A0D521E}"/>
              </a:ext>
            </a:extLst>
          </p:cNvPr>
          <p:cNvSpPr>
            <a:spLocks noGrp="1"/>
          </p:cNvSpPr>
          <p:nvPr>
            <p:ph type="title"/>
          </p:nvPr>
        </p:nvSpPr>
        <p:spPr>
          <a:xfrm>
            <a:off x="92075" y="-38100"/>
            <a:ext cx="10515600" cy="1325563"/>
          </a:xfrm>
        </p:spPr>
        <p:txBody>
          <a:bodyPr/>
          <a:lstStyle/>
          <a:p>
            <a:pPr>
              <a:defRPr/>
            </a:pPr>
            <a:r>
              <a:rPr lang="en-CA" sz="3200" dirty="0"/>
              <a:t>Scientific Findings</a:t>
            </a:r>
          </a:p>
        </p:txBody>
      </p:sp>
      <p:sp>
        <p:nvSpPr>
          <p:cNvPr id="48131" name="Text Placeholder 5">
            <a:extLst>
              <a:ext uri="{FF2B5EF4-FFF2-40B4-BE49-F238E27FC236}">
                <a16:creationId xmlns:a16="http://schemas.microsoft.com/office/drawing/2014/main" id="{E472018F-9E79-D2ED-A3BD-60B1DEA5A4AF}"/>
              </a:ext>
            </a:extLst>
          </p:cNvPr>
          <p:cNvSpPr>
            <a:spLocks noGrp="1"/>
          </p:cNvSpPr>
          <p:nvPr>
            <p:ph type="body" sz="quarter" idx="13"/>
          </p:nvPr>
        </p:nvSpPr>
        <p:spPr>
          <a:xfrm>
            <a:off x="268398" y="941388"/>
            <a:ext cx="11439525" cy="5761037"/>
          </a:xfrm>
        </p:spPr>
        <p:txBody>
          <a:bodyPr/>
          <a:lstStyle/>
          <a:p>
            <a:r>
              <a:rPr lang="en-CA" altLang="en-US" sz="1800" dirty="0">
                <a:hlinkClick r:id="rId3"/>
              </a:rPr>
              <a:t>Evidence of Human Bourbon Virus Infections, North Carolina, USA</a:t>
            </a:r>
            <a:endParaRPr lang="en-CA" altLang="en-US" sz="1800" dirty="0">
              <a:hlinkClick r:id="rId4"/>
            </a:endParaRPr>
          </a:p>
          <a:p>
            <a:r>
              <a:rPr lang="en-CA" altLang="en-US" sz="1800" dirty="0">
                <a:hlinkClick r:id="rId4"/>
              </a:rPr>
              <a:t>Evidence of Lineage 1 and 3 West Nile Virus in Person with Neuroinvasive Disease, Nebraska, USA, 2023</a:t>
            </a:r>
            <a:endParaRPr lang="en-CA" altLang="en-US" sz="1800" dirty="0"/>
          </a:p>
          <a:p>
            <a:r>
              <a:rPr lang="en-CA" altLang="en-US" sz="1800" dirty="0">
                <a:ea typeface="Calibri" panose="020F0502020204030204" pitchFamily="34" charset="0"/>
                <a:cs typeface="Times New Roman" panose="02020603050405020304" pitchFamily="18" charset="0"/>
                <a:hlinkClick r:id="rId5"/>
              </a:rPr>
              <a:t>Rapid Increase in Seroprevalence of Borrelia burgdorferi Antibodies among Dogs, Northwestern North Carolina, USA, 2017–20211</a:t>
            </a:r>
            <a:endParaRPr lang="en-CA" altLang="en-US" sz="1800" dirty="0">
              <a:ea typeface="Calibri" panose="020F0502020204030204" pitchFamily="34" charset="0"/>
              <a:cs typeface="Times New Roman" panose="02020603050405020304" pitchFamily="18" charset="0"/>
            </a:endParaRPr>
          </a:p>
          <a:p>
            <a:r>
              <a:rPr lang="en-CA" altLang="en-US" sz="1800" dirty="0">
                <a:ea typeface="Calibri" panose="020F0502020204030204" pitchFamily="34" charset="0"/>
                <a:cs typeface="Times New Roman" panose="02020603050405020304" pitchFamily="18" charset="0"/>
                <a:hlinkClick r:id="rId6"/>
              </a:rPr>
              <a:t>First detection of V410L </a:t>
            </a:r>
            <a:r>
              <a:rPr lang="en-CA" altLang="en-US" sz="1800" dirty="0" err="1">
                <a:ea typeface="Calibri" panose="020F0502020204030204" pitchFamily="34" charset="0"/>
                <a:cs typeface="Times New Roman" panose="02020603050405020304" pitchFamily="18" charset="0"/>
                <a:hlinkClick r:id="rId6"/>
              </a:rPr>
              <a:t>kdr</a:t>
            </a:r>
            <a:r>
              <a:rPr lang="en-CA" altLang="en-US" sz="1800" dirty="0">
                <a:ea typeface="Calibri" panose="020F0502020204030204" pitchFamily="34" charset="0"/>
                <a:cs typeface="Times New Roman" panose="02020603050405020304" pitchFamily="18" charset="0"/>
                <a:hlinkClick r:id="rId6"/>
              </a:rPr>
              <a:t> mutation in Aedes aegypti populations of Argentina supported by toxicological evidence</a:t>
            </a:r>
            <a:endParaRPr lang="en-CA" altLang="en-US" sz="1800" dirty="0">
              <a:ea typeface="Calibri" panose="020F0502020204030204" pitchFamily="34" charset="0"/>
              <a:cs typeface="Times New Roman" panose="02020603050405020304" pitchFamily="18" charset="0"/>
            </a:endParaRPr>
          </a:p>
          <a:p>
            <a:r>
              <a:rPr lang="en-CA" altLang="en-US" sz="1800" dirty="0">
                <a:ea typeface="Calibri" panose="020F0502020204030204" pitchFamily="34" charset="0"/>
                <a:cs typeface="Times New Roman" panose="02020603050405020304" pitchFamily="18" charset="0"/>
                <a:hlinkClick r:id="rId7"/>
              </a:rPr>
              <a:t>Identification and characterization of two atypical strains of bluetongue virus in sheep, Tunisia</a:t>
            </a:r>
            <a:endParaRPr lang="en-CA" altLang="en-US" sz="1800" dirty="0">
              <a:ea typeface="Calibri" panose="020F0502020204030204" pitchFamily="34" charset="0"/>
              <a:cs typeface="Times New Roman" panose="02020603050405020304" pitchFamily="18" charset="0"/>
            </a:endParaRPr>
          </a:p>
          <a:p>
            <a:r>
              <a:rPr lang="en-CA" altLang="en-US" sz="1800" dirty="0">
                <a:ea typeface="Calibri" panose="020F0502020204030204" pitchFamily="34" charset="0"/>
                <a:cs typeface="Times New Roman" panose="02020603050405020304" pitchFamily="18" charset="0"/>
              </a:rPr>
              <a:t>CDC MMWR - </a:t>
            </a:r>
            <a:r>
              <a:rPr lang="en-CA" altLang="en-US" sz="1800" dirty="0">
                <a:ea typeface="Calibri" panose="020F0502020204030204" pitchFamily="34" charset="0"/>
                <a:cs typeface="Times New Roman" panose="02020603050405020304" pitchFamily="18" charset="0"/>
                <a:hlinkClick r:id="rId8"/>
              </a:rPr>
              <a:t>Severe and Fatal Rocky Mountain Spotted Fever After Exposure in </a:t>
            </a:r>
            <a:r>
              <a:rPr lang="en-CA" altLang="en-US" sz="1800" dirty="0" err="1">
                <a:ea typeface="Calibri" panose="020F0502020204030204" pitchFamily="34" charset="0"/>
                <a:cs typeface="Times New Roman" panose="02020603050405020304" pitchFamily="18" charset="0"/>
                <a:hlinkClick r:id="rId8"/>
              </a:rPr>
              <a:t>Tecate</a:t>
            </a:r>
            <a:r>
              <a:rPr lang="en-CA" altLang="en-US" sz="1800" dirty="0">
                <a:ea typeface="Calibri" panose="020F0502020204030204" pitchFamily="34" charset="0"/>
                <a:cs typeface="Times New Roman" panose="02020603050405020304" pitchFamily="18" charset="0"/>
                <a:hlinkClick r:id="rId8"/>
              </a:rPr>
              <a:t>, Mexico — California, July 2023–January 2024</a:t>
            </a:r>
            <a:endParaRPr lang="en-CA" altLang="en-US" sz="1800" dirty="0">
              <a:ea typeface="Calibri" panose="020F0502020204030204" pitchFamily="34" charset="0"/>
              <a:cs typeface="Times New Roman" panose="02020603050405020304" pitchFamily="18" charset="0"/>
            </a:endParaRPr>
          </a:p>
          <a:p>
            <a:r>
              <a:rPr lang="en-CA" altLang="en-US" sz="1800" dirty="0">
                <a:ea typeface="Calibri" panose="020F0502020204030204" pitchFamily="34" charset="0"/>
                <a:cs typeface="Times New Roman" panose="02020603050405020304" pitchFamily="18" charset="0"/>
                <a:hlinkClick r:id="rId9"/>
              </a:rPr>
              <a:t>Rocky Mountain Spotted Fever in Children along the US‒Mexico Border, 2017–2023</a:t>
            </a:r>
            <a:endParaRPr lang="en-CA" altLang="en-US" sz="1800" dirty="0">
              <a:ea typeface="Calibri" panose="020F0502020204030204" pitchFamily="34" charset="0"/>
              <a:cs typeface="Times New Roman" panose="02020603050405020304" pitchFamily="18" charset="0"/>
            </a:endParaRPr>
          </a:p>
          <a:p>
            <a:r>
              <a:rPr lang="en-CA" altLang="en-US" sz="1800" dirty="0">
                <a:ea typeface="Calibri" panose="020F0502020204030204" pitchFamily="34" charset="0"/>
                <a:cs typeface="Times New Roman" panose="02020603050405020304" pitchFamily="18" charset="0"/>
                <a:hlinkClick r:id="rId10"/>
              </a:rPr>
              <a:t>Conference Proceedings: Treating wild birds with ivermectin through backyard bird feeders to reduce West Nile virus transmission risk in Colorado</a:t>
            </a:r>
            <a:endParaRPr lang="en-CA" altLang="en-US" sz="1800" dirty="0">
              <a:ea typeface="Calibri" panose="020F0502020204030204" pitchFamily="34" charset="0"/>
              <a:cs typeface="Times New Roman" panose="02020603050405020304" pitchFamily="18" charset="0"/>
            </a:endParaRPr>
          </a:p>
          <a:p>
            <a:r>
              <a:rPr lang="en-CA" altLang="en-US" sz="1800" dirty="0">
                <a:ea typeface="Calibri" panose="020F0502020204030204" pitchFamily="34" charset="0"/>
                <a:cs typeface="Times New Roman" panose="02020603050405020304" pitchFamily="18" charset="0"/>
                <a:hlinkClick r:id="rId11"/>
              </a:rPr>
              <a:t>Detection and evolutionary characterization of arboviruses in mosquitoes and biting midges on Hainan Island, China, 2019–2023</a:t>
            </a:r>
            <a:endParaRPr lang="en-CA" altLang="en-US" sz="1800" dirty="0">
              <a:ea typeface="Calibri" panose="020F0502020204030204" pitchFamily="34" charset="0"/>
              <a:cs typeface="Times New Roman" panose="02020603050405020304" pitchFamily="18" charset="0"/>
            </a:endParaRPr>
          </a:p>
          <a:p>
            <a:r>
              <a:rPr lang="en-CA" altLang="en-US" sz="1800" dirty="0">
                <a:ea typeface="Calibri" panose="020F0502020204030204" pitchFamily="34" charset="0"/>
                <a:cs typeface="Times New Roman" panose="02020603050405020304" pitchFamily="18" charset="0"/>
                <a:hlinkClick r:id="rId12"/>
              </a:rPr>
              <a:t>Genomic surveillance reveals a dengue 2 virus epidemic lineage with a marked decrease in sensitivity to </a:t>
            </a:r>
            <a:r>
              <a:rPr lang="en-CA" altLang="en-US" sz="1800" dirty="0" err="1">
                <a:ea typeface="Calibri" panose="020F0502020204030204" pitchFamily="34" charset="0"/>
                <a:cs typeface="Times New Roman" panose="02020603050405020304" pitchFamily="18" charset="0"/>
                <a:hlinkClick r:id="rId12"/>
              </a:rPr>
              <a:t>Mosnodenvir</a:t>
            </a:r>
            <a:endParaRPr lang="en-CA" altLang="en-US" sz="1800" dirty="0">
              <a:ea typeface="Calibri" panose="020F0502020204030204" pitchFamily="34" charset="0"/>
              <a:cs typeface="Times New Roman" panose="02020603050405020304" pitchFamily="18" charset="0"/>
            </a:endParaRPr>
          </a:p>
          <a:p>
            <a:r>
              <a:rPr lang="en-CA" altLang="en-US" sz="1800" dirty="0">
                <a:ea typeface="Calibri" panose="020F0502020204030204" pitchFamily="34" charset="0"/>
                <a:cs typeface="Times New Roman" panose="02020603050405020304" pitchFamily="18" charset="0"/>
                <a:hlinkClick r:id="rId13"/>
              </a:rPr>
              <a:t>Beyond Human Babesiosis: Prevalence and Association of Babesia Coinfection with Mortality in the United States, 2015–2022: A Retrospective Cohort Study</a:t>
            </a:r>
            <a:endParaRPr lang="en-CA" altLang="en-US" sz="1800" dirty="0">
              <a:ea typeface="Calibri" panose="020F0502020204030204" pitchFamily="34" charset="0"/>
              <a:cs typeface="Times New Roman" panose="02020603050405020304" pitchFamily="18" charset="0"/>
            </a:endParaRPr>
          </a:p>
          <a:p>
            <a:r>
              <a:rPr lang="en-CA" altLang="en-US" sz="1800" dirty="0">
                <a:ea typeface="Calibri" panose="020F0502020204030204" pitchFamily="34" charset="0"/>
                <a:cs typeface="Times New Roman" panose="02020603050405020304" pitchFamily="18" charset="0"/>
                <a:hlinkClick r:id="rId14"/>
              </a:rPr>
              <a:t>WHO - Global strategic preparedness, readiness and response plan for dengue and other Aedes-borne arboviruses</a:t>
            </a:r>
            <a:endParaRPr lang="en-CA" altLang="en-US" sz="1800" dirty="0">
              <a:ea typeface="Calibri" panose="020F0502020204030204" pitchFamily="34" charset="0"/>
              <a:cs typeface="Times New Roman" panose="02020603050405020304" pitchFamily="18" charset="0"/>
            </a:endParaRPr>
          </a:p>
          <a:p>
            <a:endParaRPr lang="en-CA" altLang="en-US" sz="1800" dirty="0">
              <a:ea typeface="Calibri" panose="020F0502020204030204" pitchFamily="34" charset="0"/>
              <a:cs typeface="Times New Roman" panose="02020603050405020304" pitchFamily="18" charset="0"/>
            </a:endParaRPr>
          </a:p>
          <a:p>
            <a:endParaRPr lang="en-CA" altLang="en-US" sz="1800" dirty="0">
              <a:ea typeface="Calibri" panose="020F0502020204030204" pitchFamily="34" charset="0"/>
              <a:cs typeface="Times New Roman" panose="02020603050405020304" pitchFamily="18" charset="0"/>
            </a:endParaRPr>
          </a:p>
        </p:txBody>
      </p:sp>
      <p:sp>
        <p:nvSpPr>
          <p:cNvPr id="48132" name="Slide Number Placeholder 4">
            <a:extLst>
              <a:ext uri="{FF2B5EF4-FFF2-40B4-BE49-F238E27FC236}">
                <a16:creationId xmlns:a16="http://schemas.microsoft.com/office/drawing/2014/main" id="{05D57486-E2E2-2CF3-90FF-B1E8427D33AA}"/>
              </a:ext>
            </a:extLst>
          </p:cNvPr>
          <p:cNvSpPr>
            <a:spLocks noGrp="1" noChangeArrowheads="1"/>
          </p:cNvSpPr>
          <p:nvPr>
            <p:ph type="sldNum" sz="quarter" idx="14"/>
          </p:nvPr>
        </p:nvSpPr>
        <p:spPr bwMode="auto">
          <a:xfrm>
            <a:off x="94488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F93B1C9E-986E-4CAF-A0A1-E84AD32F7BD9}" type="slidenum">
              <a:rPr lang="en-US" altLang="en-US" sz="1200" smtClean="0">
                <a:solidFill>
                  <a:srgbClr val="898989"/>
                </a:solidFill>
              </a:rPr>
              <a:pPr>
                <a:lnSpc>
                  <a:spcPct val="100000"/>
                </a:lnSpc>
                <a:spcBef>
                  <a:spcPct val="0"/>
                </a:spcBef>
                <a:buFontTx/>
                <a:buNone/>
              </a:pPr>
              <a:t>19</a:t>
            </a:fld>
            <a:endParaRPr lang="en-US" altLang="en-US" sz="1200">
              <a:solidFill>
                <a:srgbClr val="898989"/>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9">
            <a:extLst>
              <a:ext uri="{FF2B5EF4-FFF2-40B4-BE49-F238E27FC236}">
                <a16:creationId xmlns:a16="http://schemas.microsoft.com/office/drawing/2014/main" id="{B4232036-0BDD-7206-6708-C1445AA96157}"/>
              </a:ext>
            </a:extLst>
          </p:cNvPr>
          <p:cNvSpPr>
            <a:spLocks noGrp="1"/>
          </p:cNvSpPr>
          <p:nvPr>
            <p:ph sz="half" idx="1"/>
          </p:nvPr>
        </p:nvSpPr>
        <p:spPr>
          <a:xfrm>
            <a:off x="344488" y="860425"/>
            <a:ext cx="7078662" cy="5675313"/>
          </a:xfrm>
        </p:spPr>
        <p:txBody>
          <a:bodyPr/>
          <a:lstStyle/>
          <a:p>
            <a:pPr marL="0" indent="0">
              <a:buFont typeface="Arial" panose="020B0604020202020204" pitchFamily="34" charset="0"/>
              <a:buNone/>
              <a:defRPr/>
            </a:pPr>
            <a:endParaRPr lang="en-CA" altLang="en-US" dirty="0"/>
          </a:p>
          <a:p>
            <a:pPr>
              <a:defRPr/>
            </a:pPr>
            <a:endParaRPr lang="en-CA" altLang="en-US" dirty="0"/>
          </a:p>
          <a:p>
            <a:pPr>
              <a:defRPr/>
            </a:pPr>
            <a:endParaRPr lang="en-CA" altLang="en-US" dirty="0"/>
          </a:p>
          <a:p>
            <a:pPr lvl="1">
              <a:defRPr/>
            </a:pPr>
            <a:endParaRPr lang="en-CA" altLang="en-US" dirty="0"/>
          </a:p>
        </p:txBody>
      </p:sp>
      <p:sp>
        <p:nvSpPr>
          <p:cNvPr id="2" name="Title 1">
            <a:extLst>
              <a:ext uri="{FF2B5EF4-FFF2-40B4-BE49-F238E27FC236}">
                <a16:creationId xmlns:a16="http://schemas.microsoft.com/office/drawing/2014/main" id="{24FB1D68-DA70-78B2-BF48-076BEB415ED7}"/>
              </a:ext>
            </a:extLst>
          </p:cNvPr>
          <p:cNvSpPr>
            <a:spLocks noGrp="1"/>
          </p:cNvSpPr>
          <p:nvPr>
            <p:ph type="title"/>
          </p:nvPr>
        </p:nvSpPr>
        <p:spPr>
          <a:xfrm>
            <a:off x="126251" y="14251"/>
            <a:ext cx="10515600" cy="1325563"/>
          </a:xfrm>
        </p:spPr>
        <p:txBody>
          <a:bodyPr/>
          <a:lstStyle/>
          <a:p>
            <a:r>
              <a:rPr lang="en-CA" dirty="0" err="1"/>
              <a:t>Bluetonuge</a:t>
            </a:r>
            <a:r>
              <a:rPr lang="en-CA" dirty="0"/>
              <a:t> virus in Europe</a:t>
            </a:r>
          </a:p>
        </p:txBody>
      </p:sp>
      <p:pic>
        <p:nvPicPr>
          <p:cNvPr id="9" name="Picture 8">
            <a:extLst>
              <a:ext uri="{FF2B5EF4-FFF2-40B4-BE49-F238E27FC236}">
                <a16:creationId xmlns:a16="http://schemas.microsoft.com/office/drawing/2014/main" id="{295A5252-41B2-4D3A-69E0-D3D7C11ED572}"/>
              </a:ext>
            </a:extLst>
          </p:cNvPr>
          <p:cNvPicPr>
            <a:picLocks noChangeAspect="1"/>
          </p:cNvPicPr>
          <p:nvPr/>
        </p:nvPicPr>
        <p:blipFill>
          <a:blip r:embed="rId3"/>
          <a:stretch>
            <a:fillRect/>
          </a:stretch>
        </p:blipFill>
        <p:spPr>
          <a:xfrm>
            <a:off x="6701625" y="1012824"/>
            <a:ext cx="5039562" cy="5300823"/>
          </a:xfrm>
          <a:prstGeom prst="rect">
            <a:avLst/>
          </a:prstGeom>
          <a:ln w="28575">
            <a:solidFill>
              <a:schemeClr val="tx1"/>
            </a:solidFill>
          </a:ln>
        </p:spPr>
      </p:pic>
      <p:sp>
        <p:nvSpPr>
          <p:cNvPr id="10" name="Content Placeholder 9">
            <a:extLst>
              <a:ext uri="{FF2B5EF4-FFF2-40B4-BE49-F238E27FC236}">
                <a16:creationId xmlns:a16="http://schemas.microsoft.com/office/drawing/2014/main" id="{D1E595E1-567C-C78E-8A65-CE0FCF76C19B}"/>
              </a:ext>
            </a:extLst>
          </p:cNvPr>
          <p:cNvSpPr txBox="1">
            <a:spLocks/>
          </p:cNvSpPr>
          <p:nvPr/>
        </p:nvSpPr>
        <p:spPr bwMode="auto">
          <a:xfrm>
            <a:off x="496888" y="1012825"/>
            <a:ext cx="5999605" cy="567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CA" altLang="en-US" dirty="0"/>
              <a:t>Multiple different serotypes of BTV are currently circulating in Europe</a:t>
            </a:r>
          </a:p>
          <a:p>
            <a:pPr>
              <a:defRPr/>
            </a:pPr>
            <a:r>
              <a:rPr lang="en-CA" altLang="en-US" dirty="0"/>
              <a:t>From September 1, 2024 – December 6, 2024 serotypes 3, 4, 8, and 12 were reported</a:t>
            </a:r>
          </a:p>
          <a:p>
            <a:pPr lvl="1">
              <a:defRPr/>
            </a:pPr>
            <a:r>
              <a:rPr lang="en-CA" altLang="en-US" dirty="0"/>
              <a:t>Majority of cases being BTV-3</a:t>
            </a:r>
          </a:p>
          <a:p>
            <a:pPr>
              <a:defRPr/>
            </a:pPr>
            <a:r>
              <a:rPr lang="en-CA" altLang="en-US" dirty="0"/>
              <a:t>17* different countries reporting cases in EMPRES-</a:t>
            </a:r>
            <a:r>
              <a:rPr lang="en-CA" altLang="en-US" dirty="0" err="1"/>
              <a:t>i</a:t>
            </a:r>
            <a:endParaRPr lang="en-CA" altLang="en-US" dirty="0"/>
          </a:p>
          <a:p>
            <a:pPr lvl="1">
              <a:defRPr/>
            </a:pPr>
            <a:r>
              <a:rPr lang="en-CA" altLang="en-US" dirty="0"/>
              <a:t>+ Netherlands and Belgium </a:t>
            </a:r>
          </a:p>
          <a:p>
            <a:pPr lvl="1">
              <a:defRPr/>
            </a:pPr>
            <a:r>
              <a:rPr lang="en-CA" altLang="en-US" dirty="0"/>
              <a:t>Not a complete list of countries/events</a:t>
            </a:r>
          </a:p>
          <a:p>
            <a:pPr marL="457200" lvl="1" indent="0">
              <a:buNone/>
              <a:defRPr/>
            </a:pPr>
            <a:endParaRPr lang="en-CA" altLang="en-US" dirty="0"/>
          </a:p>
          <a:p>
            <a:pPr lvl="1">
              <a:defRPr/>
            </a:pPr>
            <a:endParaRPr lang="en-CA" altLang="en-US" dirty="0"/>
          </a:p>
        </p:txBody>
      </p:sp>
      <p:sp>
        <p:nvSpPr>
          <p:cNvPr id="11" name="TextBox 10">
            <a:extLst>
              <a:ext uri="{FF2B5EF4-FFF2-40B4-BE49-F238E27FC236}">
                <a16:creationId xmlns:a16="http://schemas.microsoft.com/office/drawing/2014/main" id="{C24EE37C-E31D-0D2F-744E-0A937489BD22}"/>
              </a:ext>
            </a:extLst>
          </p:cNvPr>
          <p:cNvSpPr txBox="1"/>
          <p:nvPr/>
        </p:nvSpPr>
        <p:spPr>
          <a:xfrm>
            <a:off x="6588858" y="6288773"/>
            <a:ext cx="1137954" cy="646331"/>
          </a:xfrm>
          <a:prstGeom prst="rect">
            <a:avLst/>
          </a:prstGeom>
          <a:noFill/>
        </p:spPr>
        <p:txBody>
          <a:bodyPr wrap="square" rtlCol="0">
            <a:spAutoFit/>
          </a:bodyPr>
          <a:lstStyle/>
          <a:p>
            <a:r>
              <a:rPr lang="en-CA" dirty="0">
                <a:hlinkClick r:id="rId4"/>
              </a:rPr>
              <a:t>EMPRES-</a:t>
            </a:r>
            <a:r>
              <a:rPr lang="en-CA" dirty="0" err="1">
                <a:hlinkClick r:id="rId4"/>
              </a:rPr>
              <a:t>i</a:t>
            </a:r>
            <a:endParaRPr lang="en-CA" dirty="0"/>
          </a:p>
          <a:p>
            <a:endParaRPr lang="en-CA" dirty="0"/>
          </a:p>
        </p:txBody>
      </p:sp>
    </p:spTree>
    <p:extLst>
      <p:ext uri="{BB962C8B-B14F-4D97-AF65-F5344CB8AC3E}">
        <p14:creationId xmlns:p14="http://schemas.microsoft.com/office/powerpoint/2010/main" val="903434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6C81A-725B-EA45-430B-187D0A0D521E}"/>
              </a:ext>
            </a:extLst>
          </p:cNvPr>
          <p:cNvSpPr>
            <a:spLocks noGrp="1"/>
          </p:cNvSpPr>
          <p:nvPr>
            <p:ph type="title"/>
          </p:nvPr>
        </p:nvSpPr>
        <p:spPr>
          <a:xfrm>
            <a:off x="92075" y="-38100"/>
            <a:ext cx="10515600" cy="1325563"/>
          </a:xfrm>
        </p:spPr>
        <p:txBody>
          <a:bodyPr/>
          <a:lstStyle/>
          <a:p>
            <a:pPr>
              <a:defRPr/>
            </a:pPr>
            <a:r>
              <a:rPr lang="en-CA" sz="3200" dirty="0"/>
              <a:t>Scientific Findings</a:t>
            </a:r>
          </a:p>
        </p:txBody>
      </p:sp>
      <p:sp>
        <p:nvSpPr>
          <p:cNvPr id="48131" name="Text Placeholder 5">
            <a:extLst>
              <a:ext uri="{FF2B5EF4-FFF2-40B4-BE49-F238E27FC236}">
                <a16:creationId xmlns:a16="http://schemas.microsoft.com/office/drawing/2014/main" id="{E472018F-9E79-D2ED-A3BD-60B1DEA5A4AF}"/>
              </a:ext>
            </a:extLst>
          </p:cNvPr>
          <p:cNvSpPr>
            <a:spLocks noGrp="1"/>
          </p:cNvSpPr>
          <p:nvPr>
            <p:ph type="body" sz="quarter" idx="13"/>
          </p:nvPr>
        </p:nvSpPr>
        <p:spPr>
          <a:xfrm>
            <a:off x="268398" y="941388"/>
            <a:ext cx="11439525" cy="5761037"/>
          </a:xfrm>
        </p:spPr>
        <p:txBody>
          <a:bodyPr/>
          <a:lstStyle/>
          <a:p>
            <a:pPr>
              <a:defRPr/>
            </a:pPr>
            <a:r>
              <a:rPr lang="en-CA" sz="1800" dirty="0">
                <a:hlinkClick r:id="rId3"/>
              </a:rPr>
              <a:t>The First Human Disease Case Of An Emerging Rickettsia </a:t>
            </a:r>
            <a:r>
              <a:rPr lang="en-CA" sz="1800" dirty="0" err="1">
                <a:hlinkClick r:id="rId3"/>
              </a:rPr>
              <a:t>Parkeri</a:t>
            </a:r>
            <a:r>
              <a:rPr lang="en-CA" sz="1800" dirty="0">
                <a:hlinkClick r:id="rId3"/>
              </a:rPr>
              <a:t> Rickettsiosis Transmitted By The Invasive Gulf Coast Tick In The Northeast</a:t>
            </a:r>
            <a:endParaRPr lang="en-CA" sz="1800" dirty="0"/>
          </a:p>
          <a:p>
            <a:pPr>
              <a:defRPr/>
            </a:pPr>
            <a:r>
              <a:rPr lang="en-CA" sz="1800" dirty="0">
                <a:hlinkClick r:id="rId4"/>
              </a:rPr>
              <a:t>Ticks without borders: microbiome of immature neotropical tick species parasitizing migratory songbirds along northern Gulf of Mexico</a:t>
            </a:r>
            <a:endParaRPr lang="en-CA" sz="1800" dirty="0"/>
          </a:p>
          <a:p>
            <a:r>
              <a:rPr lang="en-CA" altLang="en-US" sz="1800" dirty="0">
                <a:ea typeface="Calibri" panose="020F0502020204030204" pitchFamily="34" charset="0"/>
                <a:cs typeface="Times New Roman" panose="02020603050405020304" pitchFamily="18" charset="0"/>
                <a:hlinkClick r:id="rId5"/>
              </a:rPr>
              <a:t>Retrospective epidemiologic and genomic surveillance of arboviruses in 2023 in Brazil reveals high co-circulation of chikungunya and dengue viruses</a:t>
            </a:r>
            <a:endParaRPr lang="en-CA" altLang="en-US" sz="1800" dirty="0">
              <a:ea typeface="Calibri" panose="020F0502020204030204" pitchFamily="34" charset="0"/>
              <a:cs typeface="Times New Roman" panose="02020603050405020304" pitchFamily="18" charset="0"/>
            </a:endParaRPr>
          </a:p>
        </p:txBody>
      </p:sp>
      <p:sp>
        <p:nvSpPr>
          <p:cNvPr id="48132" name="Slide Number Placeholder 4">
            <a:extLst>
              <a:ext uri="{FF2B5EF4-FFF2-40B4-BE49-F238E27FC236}">
                <a16:creationId xmlns:a16="http://schemas.microsoft.com/office/drawing/2014/main" id="{05D57486-E2E2-2CF3-90FF-B1E8427D33AA}"/>
              </a:ext>
            </a:extLst>
          </p:cNvPr>
          <p:cNvSpPr>
            <a:spLocks noGrp="1" noChangeArrowheads="1"/>
          </p:cNvSpPr>
          <p:nvPr>
            <p:ph type="sldNum" sz="quarter" idx="14"/>
          </p:nvPr>
        </p:nvSpPr>
        <p:spPr bwMode="auto">
          <a:xfrm>
            <a:off x="944880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F93B1C9E-986E-4CAF-A0A1-E84AD32F7BD9}" type="slidenum">
              <a:rPr lang="en-US" altLang="en-US" sz="1200" smtClean="0">
                <a:solidFill>
                  <a:srgbClr val="898989"/>
                </a:solidFill>
              </a:rPr>
              <a:pPr>
                <a:lnSpc>
                  <a:spcPct val="100000"/>
                </a:lnSpc>
                <a:spcBef>
                  <a:spcPct val="0"/>
                </a:spcBef>
                <a:buFontTx/>
                <a:buNone/>
              </a:pPr>
              <a:t>20</a:t>
            </a:fld>
            <a:endParaRPr lang="en-US" altLang="en-US" sz="1200" dirty="0">
              <a:solidFill>
                <a:srgbClr val="898989"/>
              </a:solidFill>
            </a:endParaRPr>
          </a:p>
        </p:txBody>
      </p:sp>
    </p:spTree>
    <p:extLst>
      <p:ext uri="{BB962C8B-B14F-4D97-AF65-F5344CB8AC3E}">
        <p14:creationId xmlns:p14="http://schemas.microsoft.com/office/powerpoint/2010/main" val="4023335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17E71C-4F2F-98EA-E89F-8B1015E01694}"/>
              </a:ext>
            </a:extLst>
          </p:cNvPr>
          <p:cNvSpPr>
            <a:spLocks noGrp="1"/>
          </p:cNvSpPr>
          <p:nvPr>
            <p:ph type="title"/>
          </p:nvPr>
        </p:nvSpPr>
        <p:spPr>
          <a:xfrm>
            <a:off x="130175" y="-182563"/>
            <a:ext cx="10515600" cy="1325563"/>
          </a:xfrm>
        </p:spPr>
        <p:txBody>
          <a:bodyPr/>
          <a:lstStyle/>
          <a:p>
            <a:pPr>
              <a:defRPr/>
            </a:pPr>
            <a:r>
              <a:rPr lang="en-US" sz="3200" dirty="0"/>
              <a:t>Bluetongue virus (BTV-3) in Europe</a:t>
            </a:r>
            <a:endParaRPr lang="en-CA" sz="3200" dirty="0"/>
          </a:p>
        </p:txBody>
      </p:sp>
      <p:sp>
        <p:nvSpPr>
          <p:cNvPr id="18435" name="Content Placeholder 9">
            <a:extLst>
              <a:ext uri="{FF2B5EF4-FFF2-40B4-BE49-F238E27FC236}">
                <a16:creationId xmlns:a16="http://schemas.microsoft.com/office/drawing/2014/main" id="{B4232036-0BDD-7206-6708-C1445AA96157}"/>
              </a:ext>
            </a:extLst>
          </p:cNvPr>
          <p:cNvSpPr>
            <a:spLocks noGrp="1"/>
          </p:cNvSpPr>
          <p:nvPr>
            <p:ph sz="half" idx="1"/>
          </p:nvPr>
        </p:nvSpPr>
        <p:spPr>
          <a:xfrm>
            <a:off x="344488" y="860425"/>
            <a:ext cx="7078662" cy="5675313"/>
          </a:xfrm>
        </p:spPr>
        <p:txBody>
          <a:bodyPr/>
          <a:lstStyle/>
          <a:p>
            <a:pPr>
              <a:defRPr/>
            </a:pPr>
            <a:r>
              <a:rPr lang="en-CA" altLang="en-US" dirty="0"/>
              <a:t>BTV-3 continues to spread across Europe</a:t>
            </a:r>
          </a:p>
          <a:p>
            <a:pPr>
              <a:defRPr/>
            </a:pPr>
            <a:r>
              <a:rPr lang="en-CA" altLang="en-US" dirty="0"/>
              <a:t>As of our last update, the following countries had reported cases of BTV-3: the Netherlands, Belgium, Germany, the UK, France, Luxemburg,  Switzerland, Denmark, Norway, Sweden, Czech Republic, Austria, Portugal, Spain, and Greece</a:t>
            </a:r>
          </a:p>
          <a:p>
            <a:r>
              <a:rPr lang="en-CA" altLang="en-US" dirty="0"/>
              <a:t>From </a:t>
            </a:r>
            <a:r>
              <a:rPr lang="en-CA" dirty="0"/>
              <a:t>September 1, 2024 - December 6, 2024, </a:t>
            </a:r>
            <a:r>
              <a:rPr lang="en-CA" b="1" dirty="0"/>
              <a:t>1062</a:t>
            </a:r>
            <a:r>
              <a:rPr lang="en-CA" dirty="0"/>
              <a:t> BTV-3 events were reported in </a:t>
            </a:r>
            <a:r>
              <a:rPr lang="en-CA" dirty="0">
                <a:hlinkClick r:id="rId3"/>
              </a:rPr>
              <a:t>EMPRES-</a:t>
            </a:r>
            <a:r>
              <a:rPr lang="en-CA" dirty="0" err="1">
                <a:hlinkClick r:id="rId3"/>
              </a:rPr>
              <a:t>i</a:t>
            </a:r>
            <a:endParaRPr lang="en-CA" dirty="0"/>
          </a:p>
          <a:p>
            <a:pPr lvl="1"/>
            <a:r>
              <a:rPr lang="en-CA" dirty="0"/>
              <a:t>Greece, Denmark, Sweden, Norway, Spain, Portugal, France, UK, Czech Republic </a:t>
            </a:r>
          </a:p>
          <a:p>
            <a:pPr marL="285750" indent="-285750">
              <a:buFontTx/>
              <a:buChar char="-"/>
            </a:pPr>
            <a:r>
              <a:rPr lang="en-CA" dirty="0">
                <a:hlinkClick r:id="rId4"/>
              </a:rPr>
              <a:t>Liechtenstein</a:t>
            </a:r>
            <a:r>
              <a:rPr lang="en-CA" dirty="0"/>
              <a:t> and </a:t>
            </a:r>
            <a:r>
              <a:rPr lang="en-CA" dirty="0">
                <a:hlinkClick r:id="rId5"/>
              </a:rPr>
              <a:t>Poland</a:t>
            </a:r>
            <a:r>
              <a:rPr lang="en-CA" dirty="0"/>
              <a:t> have also reported their first cases of BTV-3 recently</a:t>
            </a:r>
          </a:p>
          <a:p>
            <a:pPr>
              <a:defRPr/>
            </a:pPr>
            <a:endParaRPr lang="en-CA" altLang="en-US" dirty="0"/>
          </a:p>
          <a:p>
            <a:pPr>
              <a:defRPr/>
            </a:pPr>
            <a:endParaRPr lang="en-CA" altLang="en-US" dirty="0"/>
          </a:p>
          <a:p>
            <a:pPr>
              <a:defRPr/>
            </a:pPr>
            <a:endParaRPr lang="en-CA" altLang="en-US" dirty="0"/>
          </a:p>
          <a:p>
            <a:pPr lvl="1">
              <a:defRPr/>
            </a:pPr>
            <a:endParaRPr lang="en-CA" altLang="en-US" dirty="0"/>
          </a:p>
        </p:txBody>
      </p:sp>
      <p:pic>
        <p:nvPicPr>
          <p:cNvPr id="3" name="Picture 2">
            <a:extLst>
              <a:ext uri="{FF2B5EF4-FFF2-40B4-BE49-F238E27FC236}">
                <a16:creationId xmlns:a16="http://schemas.microsoft.com/office/drawing/2014/main" id="{32740275-3A43-AB00-FBD0-C154B122D89E}"/>
              </a:ext>
            </a:extLst>
          </p:cNvPr>
          <p:cNvPicPr>
            <a:picLocks noChangeAspect="1"/>
          </p:cNvPicPr>
          <p:nvPr/>
        </p:nvPicPr>
        <p:blipFill>
          <a:blip r:embed="rId6"/>
          <a:stretch>
            <a:fillRect/>
          </a:stretch>
        </p:blipFill>
        <p:spPr>
          <a:xfrm>
            <a:off x="7722524" y="3707476"/>
            <a:ext cx="3938554" cy="2989392"/>
          </a:xfrm>
          <a:prstGeom prst="rect">
            <a:avLst/>
          </a:prstGeom>
        </p:spPr>
      </p:pic>
      <p:pic>
        <p:nvPicPr>
          <p:cNvPr id="7" name="Picture 6">
            <a:extLst>
              <a:ext uri="{FF2B5EF4-FFF2-40B4-BE49-F238E27FC236}">
                <a16:creationId xmlns:a16="http://schemas.microsoft.com/office/drawing/2014/main" id="{CBB7E7D4-12D4-6E64-47E3-69BCD2EFE1D2}"/>
              </a:ext>
            </a:extLst>
          </p:cNvPr>
          <p:cNvPicPr>
            <a:picLocks noChangeAspect="1"/>
          </p:cNvPicPr>
          <p:nvPr/>
        </p:nvPicPr>
        <p:blipFill>
          <a:blip r:embed="rId7"/>
          <a:stretch>
            <a:fillRect/>
          </a:stretch>
        </p:blipFill>
        <p:spPr>
          <a:xfrm>
            <a:off x="7722524" y="419265"/>
            <a:ext cx="3938554" cy="2843735"/>
          </a:xfrm>
          <a:prstGeom prst="rect">
            <a:avLst/>
          </a:prstGeom>
        </p:spPr>
      </p:pic>
      <p:sp>
        <p:nvSpPr>
          <p:cNvPr id="8" name="TextBox 7">
            <a:extLst>
              <a:ext uri="{FF2B5EF4-FFF2-40B4-BE49-F238E27FC236}">
                <a16:creationId xmlns:a16="http://schemas.microsoft.com/office/drawing/2014/main" id="{9723809F-CB71-0456-7F33-E3AF64333FDB}"/>
              </a:ext>
            </a:extLst>
          </p:cNvPr>
          <p:cNvSpPr txBox="1"/>
          <p:nvPr/>
        </p:nvSpPr>
        <p:spPr>
          <a:xfrm>
            <a:off x="7637603" y="119198"/>
            <a:ext cx="4023475" cy="369332"/>
          </a:xfrm>
          <a:prstGeom prst="rect">
            <a:avLst/>
          </a:prstGeom>
          <a:noFill/>
        </p:spPr>
        <p:txBody>
          <a:bodyPr wrap="square" rtlCol="0">
            <a:spAutoFit/>
          </a:bodyPr>
          <a:lstStyle/>
          <a:p>
            <a:r>
              <a:rPr lang="en-CA" b="1" dirty="0"/>
              <a:t>January 1, 2024 – December 6, 2024</a:t>
            </a:r>
          </a:p>
        </p:txBody>
      </p:sp>
      <p:sp>
        <p:nvSpPr>
          <p:cNvPr id="9" name="TextBox 8">
            <a:extLst>
              <a:ext uri="{FF2B5EF4-FFF2-40B4-BE49-F238E27FC236}">
                <a16:creationId xmlns:a16="http://schemas.microsoft.com/office/drawing/2014/main" id="{C8C7D5AC-0676-79DB-EBCE-199ACC816D4A}"/>
              </a:ext>
            </a:extLst>
          </p:cNvPr>
          <p:cNvSpPr txBox="1"/>
          <p:nvPr/>
        </p:nvSpPr>
        <p:spPr>
          <a:xfrm>
            <a:off x="7637603" y="3352403"/>
            <a:ext cx="4023475" cy="369332"/>
          </a:xfrm>
          <a:prstGeom prst="rect">
            <a:avLst/>
          </a:prstGeom>
          <a:noFill/>
        </p:spPr>
        <p:txBody>
          <a:bodyPr wrap="square" rtlCol="0">
            <a:spAutoFit/>
          </a:bodyPr>
          <a:lstStyle/>
          <a:p>
            <a:r>
              <a:rPr lang="en-CA" b="1" dirty="0"/>
              <a:t>September 1, 2024 – December 6, 2024</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E6D2A3-3003-2987-097A-AAFC1BAEF5F0}"/>
              </a:ext>
            </a:extLst>
          </p:cNvPr>
          <p:cNvSpPr>
            <a:spLocks noGrp="1"/>
          </p:cNvSpPr>
          <p:nvPr>
            <p:ph sz="half" idx="1"/>
          </p:nvPr>
        </p:nvSpPr>
        <p:spPr>
          <a:xfrm>
            <a:off x="331124" y="1177231"/>
            <a:ext cx="5506150" cy="5240193"/>
          </a:xfrm>
        </p:spPr>
        <p:txBody>
          <a:bodyPr/>
          <a:lstStyle/>
          <a:p>
            <a:r>
              <a:rPr lang="en-CA" dirty="0"/>
              <a:t>Some countries aren’t reporting regularly to WOAH/EMPRES-</a:t>
            </a:r>
            <a:r>
              <a:rPr lang="en-CA" dirty="0" err="1"/>
              <a:t>i</a:t>
            </a:r>
            <a:endParaRPr lang="en-CA" dirty="0"/>
          </a:p>
          <a:p>
            <a:pPr>
              <a:defRPr/>
            </a:pPr>
            <a:r>
              <a:rPr lang="en-CA" altLang="en-US" dirty="0">
                <a:hlinkClick r:id="rId3"/>
              </a:rPr>
              <a:t>Belgium</a:t>
            </a:r>
            <a:r>
              <a:rPr lang="en-CA" altLang="en-US" dirty="0"/>
              <a:t> – events from September 1, 2024- December 9, 2024</a:t>
            </a:r>
          </a:p>
          <a:p>
            <a:pPr lvl="1">
              <a:defRPr/>
            </a:pPr>
            <a:r>
              <a:rPr lang="en-CA" altLang="en-US" dirty="0"/>
              <a:t>Shows continued spread across the entire country</a:t>
            </a:r>
            <a:endParaRPr lang="en-CA" dirty="0"/>
          </a:p>
          <a:p>
            <a:r>
              <a:rPr lang="en-CA" dirty="0">
                <a:hlinkClick r:id="rId4"/>
              </a:rPr>
              <a:t>Netherlands</a:t>
            </a:r>
            <a:r>
              <a:rPr lang="en-CA" dirty="0"/>
              <a:t> most recent update:</a:t>
            </a:r>
          </a:p>
          <a:p>
            <a:pPr lvl="1">
              <a:defRPr/>
            </a:pPr>
            <a:r>
              <a:rPr lang="en-CA" altLang="en-US" dirty="0"/>
              <a:t>PCR BTV-3 positives – 8363</a:t>
            </a:r>
          </a:p>
          <a:p>
            <a:pPr lvl="1">
              <a:defRPr/>
            </a:pPr>
            <a:r>
              <a:rPr lang="en-CA" altLang="en-US" dirty="0"/>
              <a:t>Clinically positive - 2115 </a:t>
            </a:r>
          </a:p>
          <a:p>
            <a:pPr lvl="1">
              <a:defRPr/>
            </a:pPr>
            <a:r>
              <a:rPr lang="en-CA" altLang="en-US" dirty="0"/>
              <a:t>Spread through entire country, all 12 provinces</a:t>
            </a:r>
          </a:p>
          <a:p>
            <a:pPr marL="457200" lvl="1" indent="0">
              <a:buNone/>
            </a:pPr>
            <a:r>
              <a:rPr lang="en-CA" dirty="0"/>
              <a:t> </a:t>
            </a:r>
          </a:p>
        </p:txBody>
      </p:sp>
      <p:sp>
        <p:nvSpPr>
          <p:cNvPr id="5" name="Slide Number Placeholder 4">
            <a:extLst>
              <a:ext uri="{FF2B5EF4-FFF2-40B4-BE49-F238E27FC236}">
                <a16:creationId xmlns:a16="http://schemas.microsoft.com/office/drawing/2014/main" id="{F7A03FF4-8907-494E-DD59-602C36B6289A}"/>
              </a:ext>
            </a:extLst>
          </p:cNvPr>
          <p:cNvSpPr>
            <a:spLocks noGrp="1"/>
          </p:cNvSpPr>
          <p:nvPr>
            <p:ph type="sldNum" sz="quarter" idx="10"/>
          </p:nvPr>
        </p:nvSpPr>
        <p:spPr/>
        <p:txBody>
          <a:bodyPr/>
          <a:lstStyle/>
          <a:p>
            <a:pPr>
              <a:defRPr/>
            </a:pPr>
            <a:fld id="{589C40C2-7A94-424C-9771-F39272A79DD9}" type="slidenum">
              <a:rPr lang="en-US" altLang="en-US" smtClean="0"/>
              <a:pPr>
                <a:defRPr/>
              </a:pPr>
              <a:t>4</a:t>
            </a:fld>
            <a:endParaRPr lang="en-US" altLang="en-US"/>
          </a:p>
        </p:txBody>
      </p:sp>
      <p:sp>
        <p:nvSpPr>
          <p:cNvPr id="8" name="Title 3">
            <a:extLst>
              <a:ext uri="{FF2B5EF4-FFF2-40B4-BE49-F238E27FC236}">
                <a16:creationId xmlns:a16="http://schemas.microsoft.com/office/drawing/2014/main" id="{11D0475F-3AD3-6190-8366-409A5FC261F4}"/>
              </a:ext>
            </a:extLst>
          </p:cNvPr>
          <p:cNvSpPr>
            <a:spLocks noGrp="1"/>
          </p:cNvSpPr>
          <p:nvPr>
            <p:ph type="title"/>
          </p:nvPr>
        </p:nvSpPr>
        <p:spPr>
          <a:xfrm>
            <a:off x="65116" y="18255"/>
            <a:ext cx="10515600" cy="1325563"/>
          </a:xfrm>
        </p:spPr>
        <p:txBody>
          <a:bodyPr/>
          <a:lstStyle/>
          <a:p>
            <a:pPr>
              <a:defRPr/>
            </a:pPr>
            <a:r>
              <a:rPr lang="en-US" sz="3200" dirty="0"/>
              <a:t>Bluetongue virus (BTV-3) in Europe</a:t>
            </a:r>
            <a:endParaRPr lang="en-CA" sz="3200" dirty="0"/>
          </a:p>
        </p:txBody>
      </p:sp>
      <p:pic>
        <p:nvPicPr>
          <p:cNvPr id="10" name="Picture 9">
            <a:extLst>
              <a:ext uri="{FF2B5EF4-FFF2-40B4-BE49-F238E27FC236}">
                <a16:creationId xmlns:a16="http://schemas.microsoft.com/office/drawing/2014/main" id="{C0B15457-F3F8-7C28-208D-0D5743E21EEB}"/>
              </a:ext>
            </a:extLst>
          </p:cNvPr>
          <p:cNvPicPr>
            <a:picLocks noChangeAspect="1"/>
          </p:cNvPicPr>
          <p:nvPr/>
        </p:nvPicPr>
        <p:blipFill>
          <a:blip r:embed="rId5"/>
          <a:stretch>
            <a:fillRect/>
          </a:stretch>
        </p:blipFill>
        <p:spPr>
          <a:xfrm>
            <a:off x="7707973" y="354496"/>
            <a:ext cx="4214395" cy="3340160"/>
          </a:xfrm>
          <a:prstGeom prst="rect">
            <a:avLst/>
          </a:prstGeom>
          <a:ln w="19050">
            <a:solidFill>
              <a:schemeClr val="tx1"/>
            </a:solidFill>
          </a:ln>
        </p:spPr>
      </p:pic>
      <p:pic>
        <p:nvPicPr>
          <p:cNvPr id="7" name="Content Placeholder 6">
            <a:extLst>
              <a:ext uri="{FF2B5EF4-FFF2-40B4-BE49-F238E27FC236}">
                <a16:creationId xmlns:a16="http://schemas.microsoft.com/office/drawing/2014/main" id="{C53458E3-6D10-FB46-4F2B-1D5FF60A27E5}"/>
              </a:ext>
            </a:extLst>
          </p:cNvPr>
          <p:cNvPicPr>
            <a:picLocks noGrp="1" noChangeAspect="1"/>
          </p:cNvPicPr>
          <p:nvPr>
            <p:ph sz="half" idx="2"/>
          </p:nvPr>
        </p:nvPicPr>
        <p:blipFill>
          <a:blip r:embed="rId6"/>
          <a:stretch>
            <a:fillRect/>
          </a:stretch>
        </p:blipFill>
        <p:spPr>
          <a:xfrm>
            <a:off x="5934898" y="2562446"/>
            <a:ext cx="3880273" cy="3854977"/>
          </a:xfrm>
          <a:ln w="12700">
            <a:solidFill>
              <a:schemeClr val="tx1"/>
            </a:solidFill>
          </a:ln>
        </p:spPr>
      </p:pic>
      <p:cxnSp>
        <p:nvCxnSpPr>
          <p:cNvPr id="12" name="Straight Arrow Connector 11">
            <a:extLst>
              <a:ext uri="{FF2B5EF4-FFF2-40B4-BE49-F238E27FC236}">
                <a16:creationId xmlns:a16="http://schemas.microsoft.com/office/drawing/2014/main" id="{A818757D-787C-3D39-8FDD-219B9298F7DD}"/>
              </a:ext>
            </a:extLst>
          </p:cNvPr>
          <p:cNvCxnSpPr>
            <a:cxnSpLocks/>
          </p:cNvCxnSpPr>
          <p:nvPr/>
        </p:nvCxnSpPr>
        <p:spPr>
          <a:xfrm>
            <a:off x="5667153" y="2254102"/>
            <a:ext cx="2943447"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2435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17E71C-4F2F-98EA-E89F-8B1015E01694}"/>
              </a:ext>
            </a:extLst>
          </p:cNvPr>
          <p:cNvSpPr>
            <a:spLocks noGrp="1"/>
          </p:cNvSpPr>
          <p:nvPr>
            <p:ph type="title"/>
          </p:nvPr>
        </p:nvSpPr>
        <p:spPr>
          <a:xfrm>
            <a:off x="130175" y="-182563"/>
            <a:ext cx="10515600" cy="1325563"/>
          </a:xfrm>
        </p:spPr>
        <p:txBody>
          <a:bodyPr/>
          <a:lstStyle/>
          <a:p>
            <a:pPr>
              <a:defRPr/>
            </a:pPr>
            <a:r>
              <a:rPr lang="en-US" sz="3200" dirty="0"/>
              <a:t>Bluetongue virus (BTV-12) in Netherlands</a:t>
            </a:r>
            <a:endParaRPr lang="en-CA" sz="3200" dirty="0"/>
          </a:p>
        </p:txBody>
      </p:sp>
      <p:sp>
        <p:nvSpPr>
          <p:cNvPr id="18435" name="Content Placeholder 9">
            <a:extLst>
              <a:ext uri="{FF2B5EF4-FFF2-40B4-BE49-F238E27FC236}">
                <a16:creationId xmlns:a16="http://schemas.microsoft.com/office/drawing/2014/main" id="{B4232036-0BDD-7206-6708-C1445AA96157}"/>
              </a:ext>
            </a:extLst>
          </p:cNvPr>
          <p:cNvSpPr>
            <a:spLocks noGrp="1"/>
          </p:cNvSpPr>
          <p:nvPr>
            <p:ph sz="half" idx="1"/>
          </p:nvPr>
        </p:nvSpPr>
        <p:spPr>
          <a:xfrm>
            <a:off x="344488" y="860425"/>
            <a:ext cx="6864386" cy="5675313"/>
          </a:xfrm>
        </p:spPr>
        <p:txBody>
          <a:bodyPr/>
          <a:lstStyle/>
          <a:p>
            <a:pPr>
              <a:defRPr/>
            </a:pPr>
            <a:r>
              <a:rPr lang="en-CA" dirty="0"/>
              <a:t>The </a:t>
            </a:r>
            <a:r>
              <a:rPr lang="en-CA" dirty="0">
                <a:hlinkClick r:id="rId3"/>
              </a:rPr>
              <a:t>Netherlands</a:t>
            </a:r>
            <a:r>
              <a:rPr lang="en-CA" dirty="0"/>
              <a:t> reported their first cases of BTV-12 on October 10, 2024, in a sheep on a farm in </a:t>
            </a:r>
            <a:r>
              <a:rPr lang="en-CA" dirty="0" err="1"/>
              <a:t>Kockengen</a:t>
            </a:r>
            <a:r>
              <a:rPr lang="en-CA" dirty="0"/>
              <a:t> and in a cow and her calf on a farm in </a:t>
            </a:r>
            <a:r>
              <a:rPr lang="en-CA" dirty="0" err="1"/>
              <a:t>Harmelen</a:t>
            </a:r>
            <a:endParaRPr lang="en-CA" dirty="0"/>
          </a:p>
          <a:p>
            <a:pPr>
              <a:defRPr/>
            </a:pPr>
            <a:r>
              <a:rPr lang="en-CA" dirty="0"/>
              <a:t>First report in Europe, serotype previously reported in Israel(2010) and Australia(2015)</a:t>
            </a:r>
          </a:p>
          <a:p>
            <a:pPr>
              <a:defRPr/>
            </a:pPr>
            <a:r>
              <a:rPr lang="en-CA" dirty="0"/>
              <a:t>Article mentioned a retrospective analysis of ~1,400 samples will be examined for the new serotype</a:t>
            </a:r>
          </a:p>
          <a:p>
            <a:pPr>
              <a:defRPr/>
            </a:pPr>
            <a:r>
              <a:rPr lang="en-CA" altLang="en-US" dirty="0"/>
              <a:t>As of </a:t>
            </a:r>
            <a:r>
              <a:rPr lang="en-CA" altLang="en-US" dirty="0">
                <a:hlinkClick r:id="rId4"/>
              </a:rPr>
              <a:t>December 5, 2024 </a:t>
            </a:r>
            <a:r>
              <a:rPr lang="en-CA" altLang="en-US" dirty="0"/>
              <a:t>there have been 11 PCR positive cases of BTV-12</a:t>
            </a:r>
          </a:p>
          <a:p>
            <a:pPr>
              <a:defRPr/>
            </a:pPr>
            <a:r>
              <a:rPr lang="en-CA" b="0" i="0" dirty="0">
                <a:solidFill>
                  <a:srgbClr val="000000"/>
                </a:solidFill>
                <a:effectLst/>
                <a:latin typeface="RO Sans"/>
              </a:rPr>
              <a:t> No vaccine available for serotype 12</a:t>
            </a:r>
            <a:endParaRPr lang="en-CA" altLang="en-US" dirty="0"/>
          </a:p>
          <a:p>
            <a:pPr lvl="1">
              <a:defRPr/>
            </a:pPr>
            <a:endParaRPr lang="en-CA" altLang="en-US" dirty="0"/>
          </a:p>
        </p:txBody>
      </p:sp>
      <p:pic>
        <p:nvPicPr>
          <p:cNvPr id="2" name="Content Placeholder 6">
            <a:extLst>
              <a:ext uri="{FF2B5EF4-FFF2-40B4-BE49-F238E27FC236}">
                <a16:creationId xmlns:a16="http://schemas.microsoft.com/office/drawing/2014/main" id="{A728CF5E-EBA8-FD6C-CA4C-26C6234180A1}"/>
              </a:ext>
            </a:extLst>
          </p:cNvPr>
          <p:cNvPicPr>
            <a:picLocks noGrp="1" noChangeAspect="1"/>
          </p:cNvPicPr>
          <p:nvPr>
            <p:ph sz="half" idx="2"/>
          </p:nvPr>
        </p:nvPicPr>
        <p:blipFill>
          <a:blip r:embed="rId5"/>
          <a:stretch>
            <a:fillRect/>
          </a:stretch>
        </p:blipFill>
        <p:spPr>
          <a:xfrm>
            <a:off x="7208873" y="860425"/>
            <a:ext cx="4735993" cy="5556732"/>
          </a:xfrm>
          <a:ln w="12700">
            <a:solidFill>
              <a:schemeClr val="tx1"/>
            </a:solidFill>
          </a:ln>
        </p:spPr>
      </p:pic>
    </p:spTree>
    <p:extLst>
      <p:ext uri="{BB962C8B-B14F-4D97-AF65-F5344CB8AC3E}">
        <p14:creationId xmlns:p14="http://schemas.microsoft.com/office/powerpoint/2010/main" val="3276296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17E71C-4F2F-98EA-E89F-8B1015E01694}"/>
              </a:ext>
            </a:extLst>
          </p:cNvPr>
          <p:cNvSpPr>
            <a:spLocks noGrp="1"/>
          </p:cNvSpPr>
          <p:nvPr>
            <p:ph type="title"/>
          </p:nvPr>
        </p:nvSpPr>
        <p:spPr>
          <a:xfrm>
            <a:off x="77012" y="-182563"/>
            <a:ext cx="10515600" cy="1325563"/>
          </a:xfrm>
        </p:spPr>
        <p:txBody>
          <a:bodyPr/>
          <a:lstStyle/>
          <a:p>
            <a:pPr>
              <a:defRPr/>
            </a:pPr>
            <a:r>
              <a:rPr lang="en-US" sz="3200" dirty="0"/>
              <a:t>Bluetongue virus (BTV-4, BTV-8) in Europe</a:t>
            </a:r>
            <a:endParaRPr lang="en-CA" sz="3200" dirty="0"/>
          </a:p>
        </p:txBody>
      </p:sp>
      <p:sp>
        <p:nvSpPr>
          <p:cNvPr id="18435" name="Content Placeholder 9">
            <a:extLst>
              <a:ext uri="{FF2B5EF4-FFF2-40B4-BE49-F238E27FC236}">
                <a16:creationId xmlns:a16="http://schemas.microsoft.com/office/drawing/2014/main" id="{B4232036-0BDD-7206-6708-C1445AA96157}"/>
              </a:ext>
            </a:extLst>
          </p:cNvPr>
          <p:cNvSpPr>
            <a:spLocks noGrp="1"/>
          </p:cNvSpPr>
          <p:nvPr>
            <p:ph sz="half" idx="1"/>
          </p:nvPr>
        </p:nvSpPr>
        <p:spPr>
          <a:xfrm>
            <a:off x="344488" y="860425"/>
            <a:ext cx="7078662" cy="5675313"/>
          </a:xfrm>
        </p:spPr>
        <p:txBody>
          <a:bodyPr/>
          <a:lstStyle/>
          <a:p>
            <a:pPr marL="0" indent="0">
              <a:buFont typeface="Arial" panose="020B0604020202020204" pitchFamily="34" charset="0"/>
              <a:buNone/>
              <a:defRPr/>
            </a:pPr>
            <a:r>
              <a:rPr lang="en-CA" altLang="en-US" b="1" dirty="0"/>
              <a:t>BTV-4</a:t>
            </a:r>
          </a:p>
          <a:p>
            <a:r>
              <a:rPr lang="en-CA" dirty="0"/>
              <a:t>15 events, from: Cyprus, Croatia, Austria</a:t>
            </a:r>
          </a:p>
          <a:p>
            <a:r>
              <a:rPr lang="en-CA" dirty="0"/>
              <a:t>+ France (not in </a:t>
            </a:r>
            <a:r>
              <a:rPr lang="en-CA" dirty="0" err="1"/>
              <a:t>Empres-i</a:t>
            </a:r>
            <a:r>
              <a:rPr lang="en-CA" dirty="0"/>
              <a:t>)</a:t>
            </a:r>
          </a:p>
          <a:p>
            <a:pPr marL="0" indent="0">
              <a:buNone/>
              <a:defRPr/>
            </a:pPr>
            <a:endParaRPr lang="en-CA" altLang="en-US" dirty="0"/>
          </a:p>
          <a:p>
            <a:pPr marL="0" indent="0">
              <a:buNone/>
              <a:defRPr/>
            </a:pPr>
            <a:r>
              <a:rPr lang="en-CA" altLang="en-US" b="1" dirty="0"/>
              <a:t>BTV-8</a:t>
            </a:r>
            <a:endParaRPr lang="en-CA" altLang="en-US" dirty="0"/>
          </a:p>
          <a:p>
            <a:r>
              <a:rPr lang="en-CA" dirty="0"/>
              <a:t>44 events, from: Italy, Portugal, Switzerland, North Macedonia and Greece</a:t>
            </a:r>
          </a:p>
          <a:p>
            <a:r>
              <a:rPr lang="en-CA" dirty="0">
                <a:hlinkClick r:id="rId3"/>
              </a:rPr>
              <a:t>North Macedonia </a:t>
            </a:r>
            <a:r>
              <a:rPr lang="en-CA" dirty="0"/>
              <a:t>and </a:t>
            </a:r>
            <a:r>
              <a:rPr lang="en-CA" dirty="0">
                <a:hlinkClick r:id="rId4"/>
              </a:rPr>
              <a:t>Portugal</a:t>
            </a:r>
            <a:r>
              <a:rPr lang="en-CA" dirty="0"/>
              <a:t> reported their first outbreaks during this period</a:t>
            </a:r>
          </a:p>
          <a:p>
            <a:r>
              <a:rPr lang="en-CA" dirty="0">
                <a:hlinkClick r:id="rId5"/>
              </a:rPr>
              <a:t>Greece</a:t>
            </a:r>
            <a:r>
              <a:rPr lang="en-CA" dirty="0"/>
              <a:t> reported a recurrence (last detected in 2009)</a:t>
            </a:r>
          </a:p>
          <a:p>
            <a:r>
              <a:rPr lang="en-CA" dirty="0"/>
              <a:t>+ </a:t>
            </a:r>
            <a:r>
              <a:rPr lang="en-CA" dirty="0">
                <a:hlinkClick r:id="rId6"/>
              </a:rPr>
              <a:t>France</a:t>
            </a:r>
            <a:r>
              <a:rPr lang="en-CA" dirty="0"/>
              <a:t> (not in EMPRES-</a:t>
            </a:r>
            <a:r>
              <a:rPr lang="en-CA" dirty="0" err="1"/>
              <a:t>i</a:t>
            </a:r>
            <a:r>
              <a:rPr lang="en-CA" dirty="0"/>
              <a:t>) in cattle in Savoie</a:t>
            </a:r>
          </a:p>
          <a:p>
            <a:endParaRPr lang="en-CA" dirty="0"/>
          </a:p>
          <a:p>
            <a:pPr>
              <a:defRPr/>
            </a:pPr>
            <a:endParaRPr lang="en-CA" altLang="en-US" dirty="0"/>
          </a:p>
          <a:p>
            <a:pPr lvl="1">
              <a:defRPr/>
            </a:pPr>
            <a:endParaRPr lang="en-CA" altLang="en-US" dirty="0"/>
          </a:p>
        </p:txBody>
      </p:sp>
      <p:pic>
        <p:nvPicPr>
          <p:cNvPr id="5" name="Picture 4">
            <a:extLst>
              <a:ext uri="{FF2B5EF4-FFF2-40B4-BE49-F238E27FC236}">
                <a16:creationId xmlns:a16="http://schemas.microsoft.com/office/drawing/2014/main" id="{CBF120A4-C9D0-98DA-1CDD-3CD9AF9B0B9C}"/>
              </a:ext>
            </a:extLst>
          </p:cNvPr>
          <p:cNvPicPr>
            <a:picLocks noChangeAspect="1"/>
          </p:cNvPicPr>
          <p:nvPr/>
        </p:nvPicPr>
        <p:blipFill>
          <a:blip r:embed="rId7"/>
          <a:stretch>
            <a:fillRect/>
          </a:stretch>
        </p:blipFill>
        <p:spPr>
          <a:xfrm>
            <a:off x="7527196" y="585737"/>
            <a:ext cx="4573845" cy="2836640"/>
          </a:xfrm>
          <a:prstGeom prst="rect">
            <a:avLst/>
          </a:prstGeom>
        </p:spPr>
      </p:pic>
      <p:sp>
        <p:nvSpPr>
          <p:cNvPr id="7" name="TextBox 6">
            <a:extLst>
              <a:ext uri="{FF2B5EF4-FFF2-40B4-BE49-F238E27FC236}">
                <a16:creationId xmlns:a16="http://schemas.microsoft.com/office/drawing/2014/main" id="{E86F9E02-8BAB-945D-5838-A442CDA222F8}"/>
              </a:ext>
            </a:extLst>
          </p:cNvPr>
          <p:cNvSpPr txBox="1"/>
          <p:nvPr/>
        </p:nvSpPr>
        <p:spPr>
          <a:xfrm>
            <a:off x="7450184" y="216405"/>
            <a:ext cx="4664804" cy="369332"/>
          </a:xfrm>
          <a:prstGeom prst="rect">
            <a:avLst/>
          </a:prstGeom>
          <a:noFill/>
        </p:spPr>
        <p:txBody>
          <a:bodyPr wrap="square" rtlCol="0">
            <a:spAutoFit/>
          </a:bodyPr>
          <a:lstStyle/>
          <a:p>
            <a:r>
              <a:rPr lang="en-CA" b="1" dirty="0"/>
              <a:t>BTV-4 September 1, 2024 - December 6, 2024</a:t>
            </a:r>
          </a:p>
        </p:txBody>
      </p:sp>
      <p:pic>
        <p:nvPicPr>
          <p:cNvPr id="8" name="Picture 7">
            <a:extLst>
              <a:ext uri="{FF2B5EF4-FFF2-40B4-BE49-F238E27FC236}">
                <a16:creationId xmlns:a16="http://schemas.microsoft.com/office/drawing/2014/main" id="{29E0FA41-2B2A-2FAA-A973-A6134DDF7185}"/>
              </a:ext>
            </a:extLst>
          </p:cNvPr>
          <p:cNvPicPr>
            <a:picLocks noChangeAspect="1"/>
          </p:cNvPicPr>
          <p:nvPr/>
        </p:nvPicPr>
        <p:blipFill>
          <a:blip r:embed="rId8"/>
          <a:stretch>
            <a:fillRect/>
          </a:stretch>
        </p:blipFill>
        <p:spPr>
          <a:xfrm>
            <a:off x="7527196" y="3763923"/>
            <a:ext cx="4573845" cy="3041412"/>
          </a:xfrm>
          <a:prstGeom prst="rect">
            <a:avLst/>
          </a:prstGeom>
        </p:spPr>
      </p:pic>
      <p:sp>
        <p:nvSpPr>
          <p:cNvPr id="9" name="TextBox 8">
            <a:extLst>
              <a:ext uri="{FF2B5EF4-FFF2-40B4-BE49-F238E27FC236}">
                <a16:creationId xmlns:a16="http://schemas.microsoft.com/office/drawing/2014/main" id="{FD999CB0-33D0-B3BB-26C3-8D66CDAA5B40}"/>
              </a:ext>
            </a:extLst>
          </p:cNvPr>
          <p:cNvSpPr txBox="1"/>
          <p:nvPr/>
        </p:nvSpPr>
        <p:spPr>
          <a:xfrm>
            <a:off x="7481716" y="3463997"/>
            <a:ext cx="4664804" cy="369332"/>
          </a:xfrm>
          <a:prstGeom prst="rect">
            <a:avLst/>
          </a:prstGeom>
          <a:noFill/>
        </p:spPr>
        <p:txBody>
          <a:bodyPr wrap="square" rtlCol="0">
            <a:spAutoFit/>
          </a:bodyPr>
          <a:lstStyle/>
          <a:p>
            <a:r>
              <a:rPr lang="en-CA" b="1" dirty="0"/>
              <a:t>BTV-8 September 1, 2024 - December 6, 2024</a:t>
            </a:r>
          </a:p>
        </p:txBody>
      </p:sp>
    </p:spTree>
    <p:extLst>
      <p:ext uri="{BB962C8B-B14F-4D97-AF65-F5344CB8AC3E}">
        <p14:creationId xmlns:p14="http://schemas.microsoft.com/office/powerpoint/2010/main" val="1897531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FE211-701D-22D9-39AC-93578AA75D08}"/>
              </a:ext>
            </a:extLst>
          </p:cNvPr>
          <p:cNvSpPr>
            <a:spLocks noGrp="1"/>
          </p:cNvSpPr>
          <p:nvPr>
            <p:ph type="title"/>
          </p:nvPr>
        </p:nvSpPr>
        <p:spPr>
          <a:xfrm>
            <a:off x="211138" y="144463"/>
            <a:ext cx="10515600" cy="1325562"/>
          </a:xfrm>
        </p:spPr>
        <p:txBody>
          <a:bodyPr/>
          <a:lstStyle/>
          <a:p>
            <a:pPr>
              <a:defRPr/>
            </a:pPr>
            <a:r>
              <a:rPr lang="en-US" sz="3200" dirty="0"/>
              <a:t>Longhorn Tick and Theileriosis in the USA</a:t>
            </a:r>
            <a:endParaRPr lang="en-CA" sz="3200" dirty="0"/>
          </a:p>
        </p:txBody>
      </p:sp>
      <p:sp>
        <p:nvSpPr>
          <p:cNvPr id="28675" name="Text Placeholder 2">
            <a:extLst>
              <a:ext uri="{FF2B5EF4-FFF2-40B4-BE49-F238E27FC236}">
                <a16:creationId xmlns:a16="http://schemas.microsoft.com/office/drawing/2014/main" id="{1F5BC50B-A591-4700-9336-A1946ED7DF14}"/>
              </a:ext>
            </a:extLst>
          </p:cNvPr>
          <p:cNvSpPr>
            <a:spLocks noGrp="1"/>
          </p:cNvSpPr>
          <p:nvPr>
            <p:ph type="body" sz="quarter" idx="13"/>
          </p:nvPr>
        </p:nvSpPr>
        <p:spPr>
          <a:xfrm>
            <a:off x="366713" y="1365881"/>
            <a:ext cx="6230937" cy="5385757"/>
          </a:xfrm>
        </p:spPr>
        <p:txBody>
          <a:bodyPr/>
          <a:lstStyle/>
          <a:p>
            <a:r>
              <a:rPr lang="en-CA" altLang="en-US" sz="2400" dirty="0"/>
              <a:t>Last Situation report from October</a:t>
            </a:r>
          </a:p>
          <a:p>
            <a:r>
              <a:rPr lang="en-CA" altLang="en-US" sz="2400" dirty="0"/>
              <a:t>No updates for the </a:t>
            </a:r>
            <a:r>
              <a:rPr lang="en-CA" altLang="en-US" sz="2400" dirty="0" err="1"/>
              <a:t>Longhorned</a:t>
            </a:r>
            <a:r>
              <a:rPr lang="en-CA" altLang="en-US" sz="2400" dirty="0"/>
              <a:t> Tick</a:t>
            </a:r>
          </a:p>
          <a:p>
            <a:r>
              <a:rPr lang="en-CA" altLang="en-US" sz="2400" dirty="0"/>
              <a:t>USDA updates will resume March 2025</a:t>
            </a:r>
          </a:p>
          <a:p>
            <a:endParaRPr lang="en-CA" altLang="en-US" sz="2400" dirty="0"/>
          </a:p>
        </p:txBody>
      </p:sp>
      <p:sp>
        <p:nvSpPr>
          <p:cNvPr id="28676" name="Rectangle 2">
            <a:extLst>
              <a:ext uri="{FF2B5EF4-FFF2-40B4-BE49-F238E27FC236}">
                <a16:creationId xmlns:a16="http://schemas.microsoft.com/office/drawing/2014/main" id="{57436A16-D15E-83F8-604F-5CFA6101AE13}"/>
              </a:ext>
            </a:extLst>
          </p:cNvPr>
          <p:cNvSpPr>
            <a:spLocks noChangeArrowheads="1"/>
          </p:cNvSpPr>
          <p:nvPr/>
        </p:nvSpPr>
        <p:spPr bwMode="auto">
          <a:xfrm>
            <a:off x="6881813" y="35131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800"/>
          </a:p>
        </p:txBody>
      </p:sp>
      <p:sp>
        <p:nvSpPr>
          <p:cNvPr id="28677" name="TextBox 6">
            <a:extLst>
              <a:ext uri="{FF2B5EF4-FFF2-40B4-BE49-F238E27FC236}">
                <a16:creationId xmlns:a16="http://schemas.microsoft.com/office/drawing/2014/main" id="{086049A0-BC8A-0021-A10F-931C654956FF}"/>
              </a:ext>
            </a:extLst>
          </p:cNvPr>
          <p:cNvSpPr txBox="1">
            <a:spLocks noChangeArrowheads="1"/>
          </p:cNvSpPr>
          <p:nvPr/>
        </p:nvSpPr>
        <p:spPr bwMode="auto">
          <a:xfrm>
            <a:off x="7621588" y="5718175"/>
            <a:ext cx="45704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400" b="1" dirty="0"/>
              <a:t>USDA </a:t>
            </a:r>
            <a:r>
              <a:rPr lang="en-CA" altLang="en-US" sz="1400" b="1" i="1" dirty="0"/>
              <a:t>Haemaphysalis longicornis </a:t>
            </a:r>
            <a:r>
              <a:rPr lang="en-CA" altLang="en-US" sz="1400" b="1" dirty="0"/>
              <a:t>(Asian </a:t>
            </a:r>
            <a:r>
              <a:rPr lang="en-CA" altLang="en-US" sz="1400" b="1" dirty="0" err="1"/>
              <a:t>longhorned</a:t>
            </a:r>
            <a:r>
              <a:rPr lang="en-CA" altLang="en-US" sz="1400" b="1" dirty="0"/>
              <a:t> tick) Situation Report</a:t>
            </a:r>
          </a:p>
        </p:txBody>
      </p:sp>
      <p:pic>
        <p:nvPicPr>
          <p:cNvPr id="7" name="Picture 6">
            <a:extLst>
              <a:ext uri="{FF2B5EF4-FFF2-40B4-BE49-F238E27FC236}">
                <a16:creationId xmlns:a16="http://schemas.microsoft.com/office/drawing/2014/main" id="{D0166439-6ECC-EDA9-F9D5-F2310EE8DB84}"/>
              </a:ext>
            </a:extLst>
          </p:cNvPr>
          <p:cNvPicPr>
            <a:picLocks noChangeAspect="1"/>
          </p:cNvPicPr>
          <p:nvPr/>
        </p:nvPicPr>
        <p:blipFill>
          <a:blip r:embed="rId3"/>
          <a:stretch>
            <a:fillRect/>
          </a:stretch>
        </p:blipFill>
        <p:spPr>
          <a:xfrm>
            <a:off x="6454338" y="1365881"/>
            <a:ext cx="5401429" cy="4294514"/>
          </a:xfrm>
          <a:prstGeom prst="rect">
            <a:avLst/>
          </a:prstGeom>
          <a:ln>
            <a:solidFill>
              <a:schemeClr val="tx1"/>
            </a:solid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F3405-92D6-C38B-7BDF-BF9FACD44B03}"/>
              </a:ext>
            </a:extLst>
          </p:cNvPr>
          <p:cNvSpPr>
            <a:spLocks noGrp="1"/>
          </p:cNvSpPr>
          <p:nvPr>
            <p:ph type="title"/>
          </p:nvPr>
        </p:nvSpPr>
        <p:spPr>
          <a:xfrm>
            <a:off x="59781" y="-72232"/>
            <a:ext cx="10515600" cy="1325563"/>
          </a:xfrm>
        </p:spPr>
        <p:txBody>
          <a:bodyPr/>
          <a:lstStyle/>
          <a:p>
            <a:pPr>
              <a:defRPr/>
            </a:pPr>
            <a:r>
              <a:rPr lang="en-CA" sz="3200" dirty="0"/>
              <a:t>Jamestown Canyon/Snowshoe hare virus</a:t>
            </a:r>
          </a:p>
        </p:txBody>
      </p:sp>
      <p:sp>
        <p:nvSpPr>
          <p:cNvPr id="26628" name="Slide Number Placeholder 4">
            <a:extLst>
              <a:ext uri="{FF2B5EF4-FFF2-40B4-BE49-F238E27FC236}">
                <a16:creationId xmlns:a16="http://schemas.microsoft.com/office/drawing/2014/main" id="{0AB9D6ED-7BFB-BDFE-FD47-576B3CC7F0D0}"/>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0A6D4A2-1501-4843-B438-B1F37C23626F}" type="slidenum">
              <a:rPr lang="en-US" altLang="en-US" smtClean="0">
                <a:solidFill>
                  <a:srgbClr val="898989"/>
                </a:solidFill>
              </a:rPr>
              <a:pPr/>
              <a:t>8</a:t>
            </a:fld>
            <a:endParaRPr lang="en-US" altLang="en-US">
              <a:solidFill>
                <a:srgbClr val="898989"/>
              </a:solidFill>
            </a:endParaRPr>
          </a:p>
        </p:txBody>
      </p:sp>
      <p:sp>
        <p:nvSpPr>
          <p:cNvPr id="3" name="Content Placeholder 2">
            <a:extLst>
              <a:ext uri="{FF2B5EF4-FFF2-40B4-BE49-F238E27FC236}">
                <a16:creationId xmlns:a16="http://schemas.microsoft.com/office/drawing/2014/main" id="{40E099D1-2951-E7AB-F174-93CC65CCFBE2}"/>
              </a:ext>
            </a:extLst>
          </p:cNvPr>
          <p:cNvSpPr>
            <a:spLocks noGrp="1"/>
          </p:cNvSpPr>
          <p:nvPr>
            <p:ph sz="half" idx="1"/>
          </p:nvPr>
        </p:nvSpPr>
        <p:spPr>
          <a:xfrm>
            <a:off x="153637" y="774664"/>
            <a:ext cx="6704363" cy="5715699"/>
          </a:xfrm>
        </p:spPr>
        <p:txBody>
          <a:bodyPr/>
          <a:lstStyle/>
          <a:p>
            <a:r>
              <a:rPr lang="en-CA" dirty="0">
                <a:solidFill>
                  <a:srgbClr val="000000"/>
                </a:solidFill>
                <a:effectLst/>
                <a:latin typeface="CicleGordita"/>
                <a:ea typeface="CicleGordita"/>
                <a:cs typeface="CicleGordita"/>
                <a:hlinkClick r:id="rId3"/>
              </a:rPr>
              <a:t>British Columbia </a:t>
            </a:r>
            <a:r>
              <a:rPr lang="en-CA" dirty="0">
                <a:solidFill>
                  <a:srgbClr val="000000"/>
                </a:solidFill>
                <a:effectLst/>
                <a:latin typeface="CicleGordita"/>
                <a:ea typeface="CicleGordita"/>
                <a:cs typeface="CicleGordita"/>
              </a:rPr>
              <a:t>reported a cluster of 3 pediatric cases of Jamestown Canyon / Snowshoe Hare virus in Whistler, all with symptom onset in August 2024</a:t>
            </a:r>
          </a:p>
          <a:p>
            <a:r>
              <a:rPr lang="en-CA" dirty="0">
                <a:solidFill>
                  <a:srgbClr val="000000"/>
                </a:solidFill>
                <a:latin typeface="CicleGordita"/>
                <a:ea typeface="CicleGordita"/>
                <a:cs typeface="CicleGordita"/>
              </a:rPr>
              <a:t>Mosquito borne viruses that belong to the California serogroup and are endemic in Canada</a:t>
            </a:r>
            <a:endParaRPr lang="en-CA" dirty="0">
              <a:solidFill>
                <a:srgbClr val="000000"/>
              </a:solidFill>
              <a:effectLst/>
              <a:latin typeface="CicleGordita"/>
              <a:ea typeface="CicleGordita"/>
              <a:cs typeface="CicleGordita"/>
            </a:endParaRPr>
          </a:p>
          <a:p>
            <a:r>
              <a:rPr lang="en-CA" dirty="0">
                <a:solidFill>
                  <a:srgbClr val="000000"/>
                </a:solidFill>
                <a:latin typeface="CicleGordita"/>
                <a:ea typeface="CicleGordita"/>
                <a:cs typeface="CicleGordita"/>
              </a:rPr>
              <a:t>Recent paper concludes that:</a:t>
            </a:r>
          </a:p>
          <a:p>
            <a:pPr lvl="1"/>
            <a:r>
              <a:rPr lang="en-CA" sz="2000" b="0" i="0" dirty="0">
                <a:solidFill>
                  <a:srgbClr val="1B1B1B"/>
                </a:solidFill>
                <a:effectLst/>
                <a:latin typeface="Cambria" panose="02040503050406030204" pitchFamily="18" charset="0"/>
              </a:rPr>
              <a:t>these viruses will increase their range northwards, but not lose range at their southern limits</a:t>
            </a:r>
          </a:p>
          <a:p>
            <a:pPr lvl="1"/>
            <a:r>
              <a:rPr lang="en-CA" sz="2000" b="0" i="0" dirty="0">
                <a:solidFill>
                  <a:srgbClr val="1B1B1B"/>
                </a:solidFill>
                <a:effectLst/>
                <a:latin typeface="Cambria" panose="02040503050406030204" pitchFamily="18" charset="0"/>
              </a:rPr>
              <a:t>undergo more rapid amplification and amplified transmission in endemic regions for longer vector-biting seasons</a:t>
            </a:r>
          </a:p>
          <a:p>
            <a:pPr lvl="1"/>
            <a:r>
              <a:rPr lang="en-CA" sz="2000" b="0" i="0" dirty="0">
                <a:solidFill>
                  <a:srgbClr val="1B1B1B"/>
                </a:solidFill>
                <a:effectLst/>
                <a:latin typeface="Cambria" panose="02040503050406030204" pitchFamily="18" charset="0"/>
              </a:rPr>
              <a:t>take advantage of northward shifts of hosts and vectors</a:t>
            </a:r>
          </a:p>
          <a:p>
            <a:pPr lvl="1"/>
            <a:r>
              <a:rPr lang="en-CA" sz="2000" b="0" i="0" dirty="0">
                <a:solidFill>
                  <a:srgbClr val="1B1B1B"/>
                </a:solidFill>
                <a:effectLst/>
                <a:latin typeface="Cambria" panose="02040503050406030204" pitchFamily="18" charset="0"/>
              </a:rPr>
              <a:t>increase bite rates following an increase in the availability of breeding sites</a:t>
            </a:r>
            <a:endParaRPr lang="en-CA" sz="2000" dirty="0">
              <a:solidFill>
                <a:srgbClr val="000000"/>
              </a:solidFill>
              <a:effectLst/>
              <a:latin typeface="CicleGordita"/>
              <a:ea typeface="CicleGordita"/>
              <a:cs typeface="CicleGordita"/>
            </a:endParaRPr>
          </a:p>
          <a:p>
            <a:endParaRPr lang="en-CA" dirty="0">
              <a:solidFill>
                <a:srgbClr val="000000"/>
              </a:solidFill>
              <a:effectLst/>
              <a:latin typeface="CicleGordita"/>
              <a:ea typeface="CicleGordita"/>
              <a:cs typeface="CicleGordita"/>
            </a:endParaRPr>
          </a:p>
        </p:txBody>
      </p:sp>
      <p:pic>
        <p:nvPicPr>
          <p:cNvPr id="6" name="Picture 5">
            <a:extLst>
              <a:ext uri="{FF2B5EF4-FFF2-40B4-BE49-F238E27FC236}">
                <a16:creationId xmlns:a16="http://schemas.microsoft.com/office/drawing/2014/main" id="{9CA0CA89-770E-B9E6-CFCE-8B50FBF6D4DB}"/>
              </a:ext>
            </a:extLst>
          </p:cNvPr>
          <p:cNvPicPr>
            <a:picLocks noChangeAspect="1"/>
          </p:cNvPicPr>
          <p:nvPr/>
        </p:nvPicPr>
        <p:blipFill>
          <a:blip r:embed="rId4"/>
          <a:stretch>
            <a:fillRect/>
          </a:stretch>
        </p:blipFill>
        <p:spPr>
          <a:xfrm>
            <a:off x="6917032" y="973204"/>
            <a:ext cx="4963063" cy="4041881"/>
          </a:xfrm>
          <a:prstGeom prst="rect">
            <a:avLst/>
          </a:prstGeom>
          <a:ln>
            <a:solidFill>
              <a:schemeClr val="tx1"/>
            </a:solidFill>
          </a:ln>
        </p:spPr>
      </p:pic>
      <p:sp>
        <p:nvSpPr>
          <p:cNvPr id="7" name="TextBox 6">
            <a:extLst>
              <a:ext uri="{FF2B5EF4-FFF2-40B4-BE49-F238E27FC236}">
                <a16:creationId xmlns:a16="http://schemas.microsoft.com/office/drawing/2014/main" id="{CED18A56-6D00-716F-B57A-3D4C3E9B5020}"/>
              </a:ext>
            </a:extLst>
          </p:cNvPr>
          <p:cNvSpPr txBox="1"/>
          <p:nvPr/>
        </p:nvSpPr>
        <p:spPr>
          <a:xfrm>
            <a:off x="6858000" y="5013103"/>
            <a:ext cx="4844898" cy="523220"/>
          </a:xfrm>
          <a:prstGeom prst="rect">
            <a:avLst/>
          </a:prstGeom>
          <a:noFill/>
        </p:spPr>
        <p:txBody>
          <a:bodyPr wrap="square" rtlCol="0">
            <a:spAutoFit/>
          </a:bodyPr>
          <a:lstStyle/>
          <a:p>
            <a:r>
              <a:rPr lang="en-CA" sz="1400" b="1" dirty="0">
                <a:hlinkClick r:id="rId5"/>
              </a:rPr>
              <a:t>California Serogroup Viruses in a Changing Canadian Arctic: A Review</a:t>
            </a:r>
            <a:endParaRPr lang="en-CA" sz="1400" b="1" dirty="0"/>
          </a:p>
        </p:txBody>
      </p:sp>
    </p:spTree>
    <p:extLst>
      <p:ext uri="{BB962C8B-B14F-4D97-AF65-F5344CB8AC3E}">
        <p14:creationId xmlns:p14="http://schemas.microsoft.com/office/powerpoint/2010/main" val="1702096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F3405-92D6-C38B-7BDF-BF9FACD44B03}"/>
              </a:ext>
            </a:extLst>
          </p:cNvPr>
          <p:cNvSpPr>
            <a:spLocks noGrp="1"/>
          </p:cNvSpPr>
          <p:nvPr>
            <p:ph type="title"/>
          </p:nvPr>
        </p:nvSpPr>
        <p:spPr>
          <a:xfrm>
            <a:off x="141288" y="85725"/>
            <a:ext cx="10515600" cy="1325563"/>
          </a:xfrm>
        </p:spPr>
        <p:txBody>
          <a:bodyPr/>
          <a:lstStyle/>
          <a:p>
            <a:pPr>
              <a:defRPr/>
            </a:pPr>
            <a:r>
              <a:rPr lang="en-CA" dirty="0"/>
              <a:t>West Nile Virus </a:t>
            </a:r>
          </a:p>
        </p:txBody>
      </p:sp>
      <p:sp>
        <p:nvSpPr>
          <p:cNvPr id="26627" name="Content Placeholder 2">
            <a:extLst>
              <a:ext uri="{FF2B5EF4-FFF2-40B4-BE49-F238E27FC236}">
                <a16:creationId xmlns:a16="http://schemas.microsoft.com/office/drawing/2014/main" id="{282EF991-2564-6BE9-B7B9-FE86D61DF9E7}"/>
              </a:ext>
            </a:extLst>
          </p:cNvPr>
          <p:cNvSpPr>
            <a:spLocks noGrp="1"/>
          </p:cNvSpPr>
          <p:nvPr>
            <p:ph sz="half" idx="1"/>
          </p:nvPr>
        </p:nvSpPr>
        <p:spPr>
          <a:xfrm>
            <a:off x="1069333" y="1535517"/>
            <a:ext cx="10657200" cy="1124635"/>
          </a:xfrm>
        </p:spPr>
        <p:txBody>
          <a:bodyPr/>
          <a:lstStyle/>
          <a:p>
            <a:pPr marL="0" indent="0">
              <a:buNone/>
            </a:pPr>
            <a:r>
              <a:rPr lang="en-CA" altLang="en-US" sz="2600" dirty="0"/>
              <a:t>Increasing number of signals over the summer months in Canada and USA</a:t>
            </a:r>
          </a:p>
          <a:p>
            <a:pPr marL="0" indent="0">
              <a:buNone/>
            </a:pPr>
            <a:r>
              <a:rPr lang="en-CA" altLang="en-US" sz="2600" dirty="0"/>
              <a:t>Now has returned to baseline levels</a:t>
            </a:r>
          </a:p>
        </p:txBody>
      </p:sp>
      <p:sp>
        <p:nvSpPr>
          <p:cNvPr id="26628" name="Slide Number Placeholder 4">
            <a:extLst>
              <a:ext uri="{FF2B5EF4-FFF2-40B4-BE49-F238E27FC236}">
                <a16:creationId xmlns:a16="http://schemas.microsoft.com/office/drawing/2014/main" id="{0AB9D6ED-7BFB-BDFE-FD47-576B3CC7F0D0}"/>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0A6D4A2-1501-4843-B438-B1F37C23626F}" type="slidenum">
              <a:rPr lang="en-US" altLang="en-US" smtClean="0">
                <a:solidFill>
                  <a:srgbClr val="898989"/>
                </a:solidFill>
              </a:rPr>
              <a:pPr/>
              <a:t>9</a:t>
            </a:fld>
            <a:endParaRPr lang="en-US" altLang="en-US">
              <a:solidFill>
                <a:srgbClr val="898989"/>
              </a:solidFill>
            </a:endParaRPr>
          </a:p>
        </p:txBody>
      </p:sp>
      <p:pic>
        <p:nvPicPr>
          <p:cNvPr id="5" name="Picture 4">
            <a:extLst>
              <a:ext uri="{FF2B5EF4-FFF2-40B4-BE49-F238E27FC236}">
                <a16:creationId xmlns:a16="http://schemas.microsoft.com/office/drawing/2014/main" id="{A80E01D6-25F9-D206-CF11-B1419B682BE3}"/>
              </a:ext>
            </a:extLst>
          </p:cNvPr>
          <p:cNvPicPr>
            <a:picLocks noChangeAspect="1"/>
          </p:cNvPicPr>
          <p:nvPr/>
        </p:nvPicPr>
        <p:blipFill>
          <a:blip r:embed="rId3"/>
          <a:stretch>
            <a:fillRect/>
          </a:stretch>
        </p:blipFill>
        <p:spPr>
          <a:xfrm>
            <a:off x="5121172" y="2749550"/>
            <a:ext cx="6605361" cy="3399523"/>
          </a:xfrm>
          <a:prstGeom prst="rect">
            <a:avLst/>
          </a:prstGeom>
          <a:ln w="19050">
            <a:solidFill>
              <a:schemeClr val="tx1"/>
            </a:solidFill>
          </a:ln>
        </p:spPr>
      </p:pic>
      <p:sp>
        <p:nvSpPr>
          <p:cNvPr id="4" name="Rectangle 3">
            <a:extLst>
              <a:ext uri="{FF2B5EF4-FFF2-40B4-BE49-F238E27FC236}">
                <a16:creationId xmlns:a16="http://schemas.microsoft.com/office/drawing/2014/main" id="{82A971C7-C1CE-00E8-FB0D-ACAFFD0EC224}"/>
              </a:ext>
            </a:extLst>
          </p:cNvPr>
          <p:cNvSpPr/>
          <p:nvPr/>
        </p:nvSpPr>
        <p:spPr>
          <a:xfrm>
            <a:off x="11300283" y="3326108"/>
            <a:ext cx="372951" cy="254814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6" name="Content Placeholder 2">
            <a:extLst>
              <a:ext uri="{FF2B5EF4-FFF2-40B4-BE49-F238E27FC236}">
                <a16:creationId xmlns:a16="http://schemas.microsoft.com/office/drawing/2014/main" id="{2E6E5F07-A359-7F51-FB05-31877EDDE806}"/>
              </a:ext>
            </a:extLst>
          </p:cNvPr>
          <p:cNvSpPr txBox="1">
            <a:spLocks/>
          </p:cNvSpPr>
          <p:nvPr/>
        </p:nvSpPr>
        <p:spPr bwMode="auto">
          <a:xfrm>
            <a:off x="784444" y="2749550"/>
            <a:ext cx="4042738"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altLang="en-US" sz="2600" b="1" dirty="0"/>
              <a:t>Summary of Reports:</a:t>
            </a:r>
          </a:p>
          <a:p>
            <a:pPr marL="0" indent="0">
              <a:buFont typeface="Arial" panose="020B0604020202020204" pitchFamily="34" charset="0"/>
              <a:buNone/>
              <a:defRPr/>
            </a:pPr>
            <a:r>
              <a:rPr lang="en-CA" sz="2400" dirty="0"/>
              <a:t>Ontario:</a:t>
            </a:r>
          </a:p>
          <a:p>
            <a:pPr>
              <a:defRPr/>
            </a:pPr>
            <a:r>
              <a:rPr lang="en-CA" sz="1800" dirty="0"/>
              <a:t>Human cases confirmed in </a:t>
            </a:r>
            <a:r>
              <a:rPr lang="en-CA" sz="1800" dirty="0">
                <a:hlinkClick r:id="rId4"/>
              </a:rPr>
              <a:t>Muskoka</a:t>
            </a:r>
            <a:r>
              <a:rPr lang="en-CA" sz="1800" dirty="0"/>
              <a:t>, </a:t>
            </a:r>
            <a:r>
              <a:rPr lang="en-CA" sz="1800" dirty="0">
                <a:hlinkClick r:id="rId5"/>
              </a:rPr>
              <a:t>Waterloo</a:t>
            </a:r>
            <a:r>
              <a:rPr lang="en-CA" sz="1800" dirty="0"/>
              <a:t>, </a:t>
            </a:r>
            <a:r>
              <a:rPr lang="en-CA" sz="1800" dirty="0">
                <a:hlinkClick r:id="rId6"/>
              </a:rPr>
              <a:t>Vaughan</a:t>
            </a:r>
            <a:endParaRPr lang="en-CA" sz="1800" dirty="0"/>
          </a:p>
          <a:p>
            <a:pPr>
              <a:defRPr/>
            </a:pPr>
            <a:r>
              <a:rPr lang="en-CA" sz="1800" dirty="0"/>
              <a:t>Deceased birds in </a:t>
            </a:r>
            <a:r>
              <a:rPr lang="en-CA" sz="1800" dirty="0">
                <a:hlinkClick r:id="rId7"/>
              </a:rPr>
              <a:t>Timiskaming</a:t>
            </a:r>
            <a:endParaRPr lang="en-CA" sz="1800" dirty="0"/>
          </a:p>
          <a:p>
            <a:pPr>
              <a:defRPr/>
            </a:pPr>
            <a:r>
              <a:rPr lang="en-CA" sz="1800" dirty="0"/>
              <a:t>Horses in </a:t>
            </a:r>
            <a:r>
              <a:rPr lang="en-CA" sz="1800" dirty="0">
                <a:hlinkClick r:id="rId8"/>
              </a:rPr>
              <a:t>Lambton</a:t>
            </a:r>
            <a:r>
              <a:rPr lang="en-CA" sz="1800" dirty="0"/>
              <a:t>, </a:t>
            </a:r>
            <a:r>
              <a:rPr lang="en-CA" sz="1800" dirty="0">
                <a:hlinkClick r:id="rId9"/>
              </a:rPr>
              <a:t>Sudbury</a:t>
            </a:r>
            <a:r>
              <a:rPr lang="en-CA" sz="1800" dirty="0"/>
              <a:t>, + more</a:t>
            </a:r>
          </a:p>
          <a:p>
            <a:pPr marL="0" indent="0">
              <a:buNone/>
              <a:defRPr/>
            </a:pPr>
            <a:r>
              <a:rPr lang="en-CA" sz="2400" dirty="0"/>
              <a:t>Quebec:</a:t>
            </a:r>
          </a:p>
          <a:p>
            <a:pPr>
              <a:defRPr/>
            </a:pPr>
            <a:r>
              <a:rPr lang="en-CA" sz="1800" dirty="0"/>
              <a:t>Horse in </a:t>
            </a:r>
            <a:r>
              <a:rPr lang="en-CA" sz="1800" dirty="0">
                <a:hlinkClick r:id="rId10"/>
              </a:rPr>
              <a:t>MRC-Maria-Chapdelaine</a:t>
            </a:r>
            <a:r>
              <a:rPr lang="en-CA" sz="1800" dirty="0"/>
              <a:t>, + more</a:t>
            </a:r>
          </a:p>
        </p:txBody>
      </p:sp>
    </p:spTree>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43799</TotalTime>
  <Words>3127</Words>
  <Application>Microsoft Office PowerPoint</Application>
  <PresentationFormat>Widescreen</PresentationFormat>
  <Paragraphs>254</Paragraphs>
  <Slides>20</Slides>
  <Notes>20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20</vt:i4>
      </vt:variant>
    </vt:vector>
  </HeadingPairs>
  <TitlesOfParts>
    <vt:vector size="36" baseType="lpstr">
      <vt:lpstr>Arial</vt:lpstr>
      <vt:lpstr>Calibri</vt:lpstr>
      <vt:lpstr>Calibri  </vt:lpstr>
      <vt:lpstr>Calibri Light</vt:lpstr>
      <vt:lpstr>Cambria</vt:lpstr>
      <vt:lpstr>CicleGordita</vt:lpstr>
      <vt:lpstr>inherit</vt:lpstr>
      <vt:lpstr>Marianne</vt:lpstr>
      <vt:lpstr>Montserrat</vt:lpstr>
      <vt:lpstr>OTNEJMQuadraat</vt:lpstr>
      <vt:lpstr>Poppins-Regular</vt:lpstr>
      <vt:lpstr>Public Sans Web</vt:lpstr>
      <vt:lpstr>RO Sans</vt:lpstr>
      <vt:lpstr>Roboto</vt:lpstr>
      <vt:lpstr>Spectral</vt:lpstr>
      <vt:lpstr>2_Office Theme</vt:lpstr>
      <vt:lpstr>Community for Emerging and Zoonotic Diseases Identifying emerging risks through collective intelligence</vt:lpstr>
      <vt:lpstr>Bluetonuge virus in Europe</vt:lpstr>
      <vt:lpstr>Bluetongue virus (BTV-3) in Europe</vt:lpstr>
      <vt:lpstr>Bluetongue virus (BTV-3) in Europe</vt:lpstr>
      <vt:lpstr>Bluetongue virus (BTV-12) in Netherlands</vt:lpstr>
      <vt:lpstr>Bluetongue virus (BTV-4, BTV-8) in Europe</vt:lpstr>
      <vt:lpstr>Longhorn Tick and Theileriosis in the USA</vt:lpstr>
      <vt:lpstr>Jamestown Canyon/Snowshoe hare virus</vt:lpstr>
      <vt:lpstr>West Nile Virus </vt:lpstr>
      <vt:lpstr>Eastern equine encephalitis</vt:lpstr>
      <vt:lpstr>Usutu virus in Europe</vt:lpstr>
      <vt:lpstr>New World Screwworm in Central &amp; North America</vt:lpstr>
      <vt:lpstr>Mexico Notifies United States of New World Screwworm Detection | Animal and Plant Health Inspection Service </vt:lpstr>
      <vt:lpstr>Canada</vt:lpstr>
      <vt:lpstr>Lumpy Skin Disease</vt:lpstr>
      <vt:lpstr>Oropouche virus</vt:lpstr>
      <vt:lpstr>Oropouche virus – Scientific Findings and Reports</vt:lpstr>
      <vt:lpstr>Scientific Findings</vt:lpstr>
      <vt:lpstr>Scientific Findings</vt:lpstr>
      <vt:lpstr>Scientific Findings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CEZD Provincial Engagement Meetings</dc:title>
  <dc:creator>Osborn, Andrea</dc:creator>
  <cp:lastModifiedBy>Dukadzinac, Zana (CFIA/ACIA)</cp:lastModifiedBy>
  <cp:revision>594</cp:revision>
  <cp:lastPrinted>2024-03-11T14:03:21Z</cp:lastPrinted>
  <dcterms:created xsi:type="dcterms:W3CDTF">2020-02-07T23:34:08Z</dcterms:created>
  <dcterms:modified xsi:type="dcterms:W3CDTF">2024-12-11T15:08:18Z</dcterms:modified>
</cp:coreProperties>
</file>