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7" r:id="rId2"/>
    <p:sldId id="573" r:id="rId3"/>
    <p:sldId id="574" r:id="rId4"/>
    <p:sldId id="580" r:id="rId5"/>
    <p:sldId id="557" r:id="rId6"/>
    <p:sldId id="514" r:id="rId7"/>
    <p:sldId id="558" r:id="rId8"/>
    <p:sldId id="576" r:id="rId9"/>
    <p:sldId id="577" r:id="rId10"/>
    <p:sldId id="498" r:id="rId11"/>
    <p:sldId id="512" r:id="rId12"/>
    <p:sldId id="578" r:id="rId13"/>
    <p:sldId id="504" r:id="rId14"/>
    <p:sldId id="466" r:id="rId15"/>
    <p:sldId id="268" r:id="rId16"/>
    <p:sldId id="575" r:id="rId17"/>
    <p:sldId id="579" r:id="rId18"/>
  </p:sldIdLst>
  <p:sldSz cx="12192000" cy="6858000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born, Andrea" initials="" lastIdx="8" clrIdx="0"/>
  <p:cmAuthor id="2" name="Zana Dukadzina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74401" autoAdjust="0"/>
  </p:normalViewPr>
  <p:slideViewPr>
    <p:cSldViewPr snapToGrid="0">
      <p:cViewPr varScale="1">
        <p:scale>
          <a:sx n="69" d="100"/>
          <a:sy n="69" d="100"/>
        </p:scale>
        <p:origin x="633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081050-B584-F6F5-841C-9310A76684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16327-DE34-DFDF-3FB5-A716ABE8423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299287-FE16-4DA4-9428-2FBD0A3E7973}" type="datetimeFigureOut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68A893F-CC54-8DB5-DE64-C947402C48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CF666B-E000-B2A4-334B-FAB72D2AD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59D8E-0D21-41F2-9D96-A7B78CE000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8A9AB-105D-9959-65BC-E3606D14A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4F56EEE-78B0-4BAA-A8D3-D12602D40C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36FC9-3B04-5F1B-F3B4-437C5663E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0FBB42-FF5E-171A-921B-654B666D0A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4A15F-C815-4326-4344-F67588FDDE92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70D449-6C1E-4F23-9FBE-6FC73AED11FF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49330-D220-B37A-61A4-FC0BCC17E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54AD2-6FBD-CB92-15B2-D4F67DBF15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  <a:p>
            <a:pPr lvl="0"/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BFDD7-FBA6-7A96-F1FC-0CA640F023B8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1F26B5-431B-44AF-91CC-047793CE16DD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FAEDB-26FB-A3ED-273C-EFC44EAAE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DEE3F-3EEA-0D32-33F2-A94203928A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15356-0795-C827-D86D-174D2CAD067B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1535DA-DED5-4C48-83D6-D82FC9BCC1D2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56EEE-78B0-4BAA-A8D3-D12602D40C6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63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7AB16-5BA4-DC36-1482-12A901FBC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837DE-F5BA-A307-E18C-108879D13A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89EE2-A14A-D837-DBC2-D75AE3E16061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AE86E7-1BA1-4453-A157-179339D1C91D}" type="slidenum">
              <a:t>13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28231-B6D0-9C03-0328-1FC1D9F7A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74D83B-4EA0-D96A-ADC0-DC602F6682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>
              <a:latin typeface="abc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3F4CB-02F9-8F0B-7D1D-AD58AD75542E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95DF80-A9EB-4AE8-9E06-1F6D97A3B682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5D946-2A33-3F39-953D-571AA9742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AF9F0-88C2-947A-B985-BDD732F461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C59E-FC9E-2C22-BC09-624259DCFA95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15909-4482-4EB3-B8FA-3AB7784736AB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AC67B-9A26-61CF-5E62-51F6C0D7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471E8-65B6-AEC9-4D9A-E852CFE13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3EC12-95DF-805C-3B43-B715DB539B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E1814-0B80-A341-C526-71773D8A487D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15909-4482-4EB3-B8FA-3AB7784736AB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87466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D3644-A989-7662-8E68-C64D5FB25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3F539-8448-8A52-17B8-04D869AA0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AB2D6-C083-365E-F364-27DBC12747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1380D-299F-1175-5F6C-D13A9977DEE9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C15909-4482-4EB3-B8FA-3AB7784736AB}" type="slidenum">
              <a:t>17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4358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1F8564-629F-7763-9C81-58DBCE44D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0951CE-A91E-A3AF-949C-65DEBE3807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16023-3916-2BF3-D927-F54923BEA293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82EE95-2E4D-4891-B38C-4664B1D2E4AF}" type="slidenum">
              <a:t>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0E91F-0555-0200-FD12-773D489E8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69745-6118-796A-5CDA-33E57648B4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>
              <a:solidFill>
                <a:srgbClr val="36363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260C9-03E9-DB69-C0BA-3C6E94734F59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6CD27-8428-477C-B9D1-543A015AF848}" type="slidenum">
              <a:t>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6FD7C-428F-C683-58BA-6BE05C90A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9B430-1284-8F2F-D788-072B3CBDA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B69DE-9FF9-59F9-F5DA-C054FBB066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  <a:p>
            <a:pPr lvl="0"/>
            <a:endParaRPr lang="en-US" dirty="0">
              <a:solidFill>
                <a:srgbClr val="36363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5633A-FDC4-E793-1540-EB6A277CB753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6CD27-8428-477C-B9D1-543A015AF848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42070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631F4-BACB-0F91-9130-1ABEE2D81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9E983-2907-B2CC-68DE-3C49048568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BD7BD-3C88-2B52-9538-B0F00E8286AF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960780-B290-450B-B521-8C245208FEEA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10FD3-8247-0922-F560-7FF48660A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6E559-1BBE-692B-29CA-14C823CA1B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0D55C-D1AC-F103-6CDB-06AE36A60C9D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57DA9E-6CC7-4F59-84DD-C3471016B002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7DF4A-74DB-1EF5-1DE9-D94A5DDEF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A14AE-A855-7F45-D1A0-EE7216A76E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CA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D355A-D199-2CC5-912A-1616729FA915}"/>
              </a:ext>
            </a:extLst>
          </p:cNvPr>
          <p:cNvSpPr txBox="1"/>
          <p:nvPr/>
        </p:nvSpPr>
        <p:spPr>
          <a:xfrm>
            <a:off x="3976689" y="8839203"/>
            <a:ext cx="3041651" cy="4667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3287" tIns="46643" rIns="93287" bIns="46643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5B4968-2C7F-42C6-8B5A-66F8264C3095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56EEE-78B0-4BAA-A8D3-D12602D40C6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863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56EEE-78B0-4BAA-A8D3-D12602D40C6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42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093788"/>
            <a:ext cx="9144000" cy="1677987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101976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4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E30416-03C7-D6F8-C9B6-AEA9A49BF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CF349-32BC-4255-BFF5-0464A9CC9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6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CABE26-7E79-E55D-69CB-FB8365AFE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63F1E-888D-468B-B838-F378B527A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3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 algn="r">
              <a:defRPr sz="6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79"/>
            <a:ext cx="10515600" cy="1500187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5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80E5EAA-5E1F-1317-0820-F49BB2436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C40C2-7A94-424C-9771-F39272A79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41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0E7BEAD-F7E2-A27C-354C-8B5B529C5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8E67A-15DF-4A5C-B8C0-CCB6B02C4A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10515600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C7426B1-A5DE-C567-3243-DE2284668F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68F6-C837-436A-91CA-1BA1567FCE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01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2057400"/>
            <a:ext cx="4919663" cy="40147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172200" y="2057400"/>
            <a:ext cx="5181600" cy="4000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EFDAED9-62E0-6868-77C2-9F01C34E6A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C82CE-925C-4987-A85C-5163FB01F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78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8C46048-7651-9F16-8FAC-8EFE5B139A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8BEFF-8846-4AAD-96B0-62C7819C1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99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4C3CFAD-F0D2-E0AA-37CD-64AF5F3A3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B8F49-8641-4B51-A733-C826119B2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84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BFF31A4-A42A-103D-D7E9-C35E4F903C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7CB6-981D-4A66-A251-1EC6E5FF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94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7191DC-108B-F062-3ABD-9A138BF35B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56BB6B8-5CF4-C4DF-E2FA-4FF9A2E01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D0AC4-8157-0EDD-48EE-2B832153D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41981C-33DC-4F67-AE3F-890F8ABB2090}" type="datetime1">
              <a:rPr lang="en-US"/>
              <a:pPr>
                <a:defRPr/>
              </a:pPr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DF336-0E54-C037-15A1-FE2472E3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0421A-8018-52B4-2417-11A206384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0A2D6E4-30EF-4252-83BD-D670973BC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d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empres-i.apps.fao.org/general" TargetMode="External"/><Relationship Id="rId7" Type="http://schemas.openxmlformats.org/officeDocument/2006/relationships/hyperlink" Target="https://www.beefcentral.com/news/bali-confirms-lsd-movement-bans-imposed-as-threat-to-australia-grow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ahis.woah.org/#/in-review/6843" TargetMode="External"/><Relationship Id="rId5" Type="http://schemas.openxmlformats.org/officeDocument/2006/relationships/hyperlink" Target="https://wahis.woah.org/#/in-event/6568/dashboard" TargetMode="External"/><Relationship Id="rId4" Type="http://schemas.openxmlformats.org/officeDocument/2006/relationships/hyperlink" Target="https://wahis.woah.org/#/in-review/65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pres-i.apps.fao.org/epidemiolog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tbreaknewstoday.substack.com/p/cdc-issues-travel-notice-for-venezuel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paho.org/en/documents/epidemiological-alert-yellow-fever-americas-region-13-march-202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outbreaknewstoday.substack.com/p/chikungunya-continues-in-cuba-in" TargetMode="External"/><Relationship Id="rId3" Type="http://schemas.openxmlformats.org/officeDocument/2006/relationships/hyperlink" Target="https://www.ecdc.europa.eu/en/chikungunya-monthly#:~:text=Other%20countries%20reporting%20CHIKV%20disease,Map" TargetMode="External"/><Relationship Id="rId7" Type="http://schemas.openxmlformats.org/officeDocument/2006/relationships/hyperlink" Target="https://outbreaknewstoday.substack.com/p/chikungunya-in-argentina-2026" TargetMode="External"/><Relationship Id="rId12" Type="http://schemas.openxmlformats.org/officeDocument/2006/relationships/hyperlink" Target="https://www.paho.org/en/documents/epidemiological-alert-chikungunya-10-february-2026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utbreaknewstoday.substack.com/p/bolivia-nearly-1000-chikungunya-cases" TargetMode="External"/><Relationship Id="rId11" Type="http://schemas.openxmlformats.org/officeDocument/2006/relationships/hyperlink" Target="https://outbreaknewstoday.substack.com/p/florida-reports-1st-local-chikungunya" TargetMode="External"/><Relationship Id="rId5" Type="http://schemas.openxmlformats.org/officeDocument/2006/relationships/hyperlink" Target="https://www.paho.org/es/arbo-portal/chikunguna-datos-analisis/chikunguna-analisis-por-pais" TargetMode="External"/><Relationship Id="rId10" Type="http://schemas.openxmlformats.org/officeDocument/2006/relationships/hyperlink" Target="https://outbreaknewstoday.substack.com/p/st-lucia-reports-1st-chikungunya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outbreaknewstoday.substack.com/p/chikungunya-in-suriname-signican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ho.org/en/arbo-portal/dengue-data-and-analysis/dengue-analysis-country" TargetMode="External"/><Relationship Id="rId3" Type="http://schemas.openxmlformats.org/officeDocument/2006/relationships/hyperlink" Target="https://www.paho.org/en/documents/dengue-epidemiological-situation-region-americas-epidemiological-week-07-2026" TargetMode="External"/><Relationship Id="rId7" Type="http://schemas.openxmlformats.org/officeDocument/2006/relationships/hyperlink" Target="https://outbreaknewstoday.substack.com/p/samoa-dengue-outbreak-continues-into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udantribune.com/article/311466" TargetMode="External"/><Relationship Id="rId5" Type="http://schemas.openxmlformats.org/officeDocument/2006/relationships/hyperlink" Target="https://www.bssnews.net/others/375058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orldhealthorg.shinyapps.io/dengue_global/" TargetMode="Externa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cijournals.onlinelibrary.wiley.com/doi/10.1002/ps.70460?af=R" TargetMode="External"/><Relationship Id="rId13" Type="http://schemas.openxmlformats.org/officeDocument/2006/relationships/hyperlink" Target="https://www.frontiersin.org/journals/veterinary-science/articles/10.3389/fvets.2025.1704403/full" TargetMode="External"/><Relationship Id="rId3" Type="http://schemas.openxmlformats.org/officeDocument/2006/relationships/hyperlink" Target="https://pubmed.ncbi.nlm.nih.gov/41504767/" TargetMode="External"/><Relationship Id="rId7" Type="http://schemas.openxmlformats.org/officeDocument/2006/relationships/hyperlink" Target="https://wwwnc.cdc.gov/eid/article/32/1/25-1224_article" TargetMode="External"/><Relationship Id="rId12" Type="http://schemas.openxmlformats.org/officeDocument/2006/relationships/hyperlink" Target="https://pubmed.ncbi.nlm.nih.gov/41582166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iencedirect.com/science/article/pii/S1879625725000574" TargetMode="External"/><Relationship Id="rId11" Type="http://schemas.openxmlformats.org/officeDocument/2006/relationships/hyperlink" Target="https://www.scienceopen.com/hosted-document?doi=10.15212/ZOONOSES-2025-0041" TargetMode="External"/><Relationship Id="rId5" Type="http://schemas.openxmlformats.org/officeDocument/2006/relationships/hyperlink" Target="https://www.frontiersin.org/journals/ecology-and-evolution/articles/10.3389/fevo.2025.1721533/full" TargetMode="External"/><Relationship Id="rId10" Type="http://schemas.openxmlformats.org/officeDocument/2006/relationships/hyperlink" Target="https://www.biorxiv.org/content/10.64898/2025.12.16.694562v1" TargetMode="External"/><Relationship Id="rId4" Type="http://schemas.openxmlformats.org/officeDocument/2006/relationships/hyperlink" Target="https://www.cambridge.org/core/journals/epidemiology-and-infection/article/endemic-potential-of-chagas-disease-in-the-us-southwest-updated-surveillance-of-infected-triatomines-from-the-usmexico-border-region/0FED22EE81FB6EBEF7B80657FE93FF9D" TargetMode="External"/><Relationship Id="rId9" Type="http://schemas.openxmlformats.org/officeDocument/2006/relationships/hyperlink" Target="https://wwwnc.cdc.gov/eid/article/32/1/25-1261_articl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86/s12879-026-12759-z" TargetMode="External"/><Relationship Id="rId13" Type="http://schemas.openxmlformats.org/officeDocument/2006/relationships/hyperlink" Target="https://pmc.ncbi.nlm.nih.gov/articles/PMC12887081/" TargetMode="External"/><Relationship Id="rId3" Type="http://schemas.openxmlformats.org/officeDocument/2006/relationships/hyperlink" Target="https://wwwnc.cdc.gov/eid/article/32/1/25-0854_article" TargetMode="External"/><Relationship Id="rId7" Type="http://schemas.openxmlformats.org/officeDocument/2006/relationships/hyperlink" Target="https://pubmed.ncbi.nlm.nih.gov/41749273/" TargetMode="External"/><Relationship Id="rId12" Type="http://schemas.openxmlformats.org/officeDocument/2006/relationships/hyperlink" Target="https://www.sciencedirect.com/science/article/pii/S120197122600059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iencedirect.com/science/article/abs/pii/S0147957126000019" TargetMode="External"/><Relationship Id="rId11" Type="http://schemas.openxmlformats.org/officeDocument/2006/relationships/hyperlink" Target="https://royalsocietypublishing.org/rsif/article/23/235/20250707/480389/Temperature-sensitive-incubation-transmissibility" TargetMode="External"/><Relationship Id="rId5" Type="http://schemas.openxmlformats.org/officeDocument/2006/relationships/hyperlink" Target="https://www.eurosurveillance.org/content/10.2807/1560-7917.ES.2026.31.4.2600049#html_fulltext" TargetMode="External"/><Relationship Id="rId10" Type="http://schemas.openxmlformats.org/officeDocument/2006/relationships/hyperlink" Target="https://link.springer.com/article/10.1186/s12917-025-05160-6" TargetMode="External"/><Relationship Id="rId4" Type="http://schemas.openxmlformats.org/officeDocument/2006/relationships/hyperlink" Target="https://pubmed.ncbi.nlm.nih.gov/41505002/" TargetMode="External"/><Relationship Id="rId9" Type="http://schemas.openxmlformats.org/officeDocument/2006/relationships/hyperlink" Target="https://link.springer.com/article/10.1186/s12917-026-05332-y" TargetMode="External"/><Relationship Id="rId14" Type="http://schemas.openxmlformats.org/officeDocument/2006/relationships/hyperlink" Target="https://wwwnc.cdc.gov/eid/article/32/2/25-1508_articl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library.wiley.com/doi/10.1155/crdi/5597862" TargetMode="External"/><Relationship Id="rId3" Type="http://schemas.openxmlformats.org/officeDocument/2006/relationships/hyperlink" Target="https://pmc.ncbi.nlm.nih.gov/articles/PMC12917690/" TargetMode="External"/><Relationship Id="rId7" Type="http://schemas.openxmlformats.org/officeDocument/2006/relationships/hyperlink" Target="https://www.nature.com/articles/s41598-026-37422-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nc.cdc.gov/eid/article/32/4/25-1962_article" TargetMode="External"/><Relationship Id="rId5" Type="http://schemas.openxmlformats.org/officeDocument/2006/relationships/hyperlink" Target="https://pubmed.ncbi.nlm.nih.gov/41686700/" TargetMode="External"/><Relationship Id="rId4" Type="http://schemas.openxmlformats.org/officeDocument/2006/relationships/hyperlink" Target="https://link.springer.com/article/10.1007/s11250-026-04865-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ction.canada.ca/en/animal-health/terrestrial-animals/diseases/immediately-notifiable/theileriosi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hyperlink" Target="https://wahis.woah.org/#/in-review/691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378113526000465?via%3Dihu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hyperlink" Target="https://vectorvbdwatch.tennessee.edu/longhorned_tick_and_theileria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rmprogress.com/animal-health/emerging-cattle-disease-spreads-to-60-missouri-count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vectorvbdwatch.tennessee.edu/longhorned_tick_and_theileria/" TargetMode="External"/><Relationship Id="rId4" Type="http://schemas.openxmlformats.org/officeDocument/2006/relationships/hyperlink" Target="https://pmc.ncbi.nlm.nih.gov/articles/PMC1299945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is.usda.gov/sites/default/files/vsv-sitrep-3-4-26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aphis.usda.gov/livestock-poultry-disease/stop-screwworm" TargetMode="External"/><Relationship Id="rId7" Type="http://schemas.openxmlformats.org/officeDocument/2006/relationships/hyperlink" Target="https://www.nationalhogfarmer.com/livestock-management/usda-announces-completion-of-sterile-fly-dispersal-facility-in-texa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wissinfo.ch/spa/honduras-confirma-primera-muerte-de-un-humano-en-2026-provocada-por-el-gusano-barrenador/91076397" TargetMode="External"/><Relationship Id="rId5" Type="http://schemas.openxmlformats.org/officeDocument/2006/relationships/hyperlink" Target="https://www.infobae.com/mexico/2026/02/05/gusano-barrenador-infesta-a-ciervos-rojos-en-yucatan/" TargetMode="External"/><Relationship Id="rId4" Type="http://schemas.openxmlformats.org/officeDocument/2006/relationships/hyperlink" Target="https://app.powerbi.com/view?r=eyJrIjoiMjkzMzAzMzUtZmRlNi00ZTMzLTk1NDEtNjkzZTEwNzZjZGFlIiwidCI6ImM1OWRjNTZhLTkzZWMtNGIwNy1iNzFkLTQzYzg0NDkyNTcxOCIsImMiOjR9" TargetMode="Externa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fda.gov/animal-veterinary/cvm-updates/fda-conditionally-approves-drug-treat-new-world-screwworm-dogs" TargetMode="External"/><Relationship Id="rId7" Type="http://schemas.openxmlformats.org/officeDocument/2006/relationships/hyperlink" Target="https://www.fda.gov/animal-veterinary/cvm-updates/fda-issues-emergency-use-authorizations-drugs-treat-new-world-screwworm-dogs-and-ca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da.gov/animal-veterinary/cvm-updates/fda-issues-emergency-use-authorization-over-counter-injectable-drug-prevent-new-world-screwworm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www.fda.gov/news-events/press-announcements/fda-conditionally-approves-first-drug-prevention-and-treatment-new-world-screwworm-infestations" TargetMode="External"/><Relationship Id="rId10" Type="http://schemas.openxmlformats.org/officeDocument/2006/relationships/hyperlink" Target="https://www.fda.gov/animal-veterinary/cvm-updates/fda-issues-emergency-use-authorization-topical-spray-prevent-and-treat-new-world-screwworm-multiple" TargetMode="External"/><Relationship Id="rId4" Type="http://schemas.openxmlformats.org/officeDocument/2006/relationships/hyperlink" Target="https://www.fda.gov/news-events/press-announcements/fda-conditionally-approves-topical-drug-cattle-new-world-screwworm-and-cattle-fever-tick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dc.gov/ticks/data-research/facts-stats/lone-star-tick-surveillance.html" TargetMode="External"/><Relationship Id="rId5" Type="http://schemas.openxmlformats.org/officeDocument/2006/relationships/hyperlink" Target="https://www.abc.net.au/news/2026-02-26/jeremy-webb-first-confirmed-red-meat-tick-allergy-death/106390088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ca.news.yahoo.com/virus-links-yellow-fever-discovered-110329668.html?guccounter=1&amp;guce_referrer=aHR0cHM6Ly93d3cuZ29vZ2xlLmNvbS8&amp;guce_referrer_sig=AQAAAGhfOLcoodKnC7-p7vfRkBVdzb4kNXQ53Dy0-WPneu4ZUfG-Q21U5AkmpnxFXuCkfM2xkwnmM0IcpCwOgNsmTa-cFPQCjkw9gdWtOjZTH6UMLOiuxrvl-XpXBUw7HHWezNVDJRWikV7Na2" TargetMode="External"/><Relationship Id="rId7" Type="http://schemas.openxmlformats.org/officeDocument/2006/relationships/hyperlink" Target="https://pubmed.ncbi.nlm.nih.gov/41037322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ajorcadailybulletin.com/news/local/2025/11/19/138189/spain-reports-first-case-usutu-virus-blood-donor-the-balearics.html" TargetMode="External"/><Relationship Id="rId5" Type="http://schemas.openxmlformats.org/officeDocument/2006/relationships/hyperlink" Target="https://pubmed.ncbi.nlm.nih.gov/41508892/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pubmed.ncbi.nlm.nih.gov/41851880/" TargetMode="External"/><Relationship Id="rId9" Type="http://schemas.openxmlformats.org/officeDocument/2006/relationships/hyperlink" Target="https://www.mdpi.com/2076-0817/9/9/69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05BF8971-30ED-F912-3627-06CF7E6C3539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 hangingPunct="1"/>
            <a:r>
              <a:rPr lang="fr-FR" sz="2800"/>
              <a:t>Community for Emerging and Zoonotic Diseases</a:t>
            </a:r>
            <a:br>
              <a:rPr lang="fr-FR" sz="2800"/>
            </a:br>
            <a:r>
              <a:rPr lang="fr-FR" sz="2000" i="1"/>
              <a:t>Identifying emerging risks through collective intelligence</a:t>
            </a:r>
            <a:endParaRPr lang="en-CA" sz="2000" i="1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3780FA95-5AEE-61D3-5171-5CC73A8E631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47996" y="3101973"/>
            <a:ext cx="9144000" cy="1123953"/>
          </a:xfrm>
        </p:spPr>
        <p:txBody>
          <a:bodyPr/>
          <a:lstStyle/>
          <a:p>
            <a:pPr lvl="0" hangingPunct="1"/>
            <a:r>
              <a:rPr lang="en-CA" dirty="0"/>
              <a:t>CEZD – CAHSS Vector Network Update</a:t>
            </a:r>
          </a:p>
          <a:p>
            <a:pPr lvl="0" hangingPunct="1"/>
            <a:r>
              <a:rPr lang="en-CA" dirty="0"/>
              <a:t>7 April 2026</a:t>
            </a:r>
            <a:endParaRPr lang="en-CA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31874-0C7C-05F0-4421-67195298AD1B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51EB32-665D-43BB-A62F-746C3F9B9A86}" type="slidenum">
              <a: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34"/>
              </a:rPr>
              <a:t>1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61B57-0ECD-4B08-4C3D-6E12053A5699}"/>
              </a:ext>
            </a:extLst>
          </p:cNvPr>
          <p:cNvSpPr txBox="1"/>
          <p:nvPr/>
        </p:nvSpPr>
        <p:spPr>
          <a:xfrm>
            <a:off x="9380536" y="5749920"/>
            <a:ext cx="2811459" cy="6461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www.cezd.ca</a:t>
            </a:r>
            <a:r>
              <a:rPr lang="en-CA" sz="3600" b="0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</a:rPr>
              <a:t> </a:t>
            </a:r>
            <a:endParaRPr lang="en-US" sz="3600" b="0" i="0" u="none" strike="noStrike" kern="1200" cap="none" spc="0" baseline="0">
              <a:solidFill>
                <a:srgbClr val="FFFFFF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5"/>
    </mc:Choice>
    <mc:Fallback xmlns="">
      <p:transition spd="slow" advTm="264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6AE6-55B2-93F7-6D88-D808E3D98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1102"/>
            <a:ext cx="10515600" cy="631237"/>
          </a:xfrm>
        </p:spPr>
        <p:txBody>
          <a:bodyPr/>
          <a:lstStyle/>
          <a:p>
            <a:pPr lvl="0"/>
            <a:r>
              <a:rPr lang="en-CA" sz="3200" dirty="0"/>
              <a:t>Lumpy Skin Disease in Europe &amp; Asia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A848EC0-6A75-E278-DF99-09BD8CA58963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25E62A-86B3-42EE-91F9-411FB8FF92A9}" type="slidenum">
              <a:rPr/>
              <a:t>10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2E82545-BC77-6D6E-45E5-6709FF73E918}"/>
              </a:ext>
            </a:extLst>
          </p:cNvPr>
          <p:cNvSpPr txBox="1"/>
          <p:nvPr/>
        </p:nvSpPr>
        <p:spPr>
          <a:xfrm>
            <a:off x="10852995" y="328854"/>
            <a:ext cx="609467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Empress +</a:t>
            </a: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609A5E2-614B-C95C-3768-CCB5420B56D6}"/>
              </a:ext>
            </a:extLst>
          </p:cNvPr>
          <p:cNvSpPr txBox="1"/>
          <p:nvPr/>
        </p:nvSpPr>
        <p:spPr>
          <a:xfrm>
            <a:off x="6568254" y="359020"/>
            <a:ext cx="676258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LSD Cases: January 1, 2026 – April 7, 2026</a:t>
            </a:r>
            <a:endParaRPr lang="en-CA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0366261-E35B-0801-5F44-42E6D8FE947A}"/>
              </a:ext>
            </a:extLst>
          </p:cNvPr>
          <p:cNvSpPr txBox="1"/>
          <p:nvPr/>
        </p:nvSpPr>
        <p:spPr>
          <a:xfrm>
            <a:off x="-5440" y="680706"/>
            <a:ext cx="6406240" cy="45243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Europe:</a:t>
            </a: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Situation appears to have stabilized, due to vaccination and colder weather</a:t>
            </a: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117 total outbreaks reported</a:t>
            </a:r>
            <a:endParaRPr lang="en-CA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Italy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80 total outbreaks, concentrated in Sardinia, with one cases in Lombardy (linked to animal movement from Sardinia), no new outbreaks reported since early November 2025</a:t>
            </a:r>
          </a:p>
          <a:p>
            <a:pPr marL="182249" marR="0" lvl="0" indent="-18224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0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Spain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20 total outbreaks - </a:t>
            </a:r>
            <a:r>
              <a:rPr lang="en-CA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two new </a:t>
            </a: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outbreaks reported in February/March </a:t>
            </a: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– </a:t>
            </a:r>
            <a:r>
              <a:rPr lang="en-CA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in the Huesca region (previously unaffected) close to French border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7366AF5-C843-062A-45A4-1168D3D67746}"/>
              </a:ext>
            </a:extLst>
          </p:cNvPr>
          <p:cNvSpPr txBox="1"/>
          <p:nvPr/>
        </p:nvSpPr>
        <p:spPr>
          <a:xfrm>
            <a:off x="123872" y="5203918"/>
            <a:ext cx="11894496" cy="12003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Asia:</a:t>
            </a:r>
          </a:p>
          <a:p>
            <a:pPr marL="182249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7"/>
              </a:rPr>
              <a:t>Indonesia</a:t>
            </a:r>
            <a:r>
              <a:rPr lang="en-CA" sz="2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confirmed LSD in Bali after months of unofficial reports</a:t>
            </a:r>
            <a:endParaRPr lang="en-US" sz="240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  <a:p>
            <a:pPr marL="182249" lvl="0" indent="-18224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52ED5-1FA2-66DC-CD2A-38916F9B2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168" y="727742"/>
            <a:ext cx="5543826" cy="36570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B97742C-CCB5-7249-19B9-8B7C3B2B82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173" y="-182559"/>
            <a:ext cx="10515600" cy="1042992"/>
          </a:xfrm>
        </p:spPr>
        <p:txBody>
          <a:bodyPr/>
          <a:lstStyle/>
          <a:p>
            <a:pPr lvl="0"/>
            <a:r>
              <a:rPr lang="en-US" sz="3200"/>
              <a:t>Bluetongue virus in Europe</a:t>
            </a:r>
            <a:endParaRPr lang="en-CA" sz="320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DC9ECEF3-5DA5-D09E-A607-6B538B31D2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9071" y="590546"/>
            <a:ext cx="8121645" cy="5676896"/>
          </a:xfrm>
        </p:spPr>
        <p:txBody>
          <a:bodyPr/>
          <a:lstStyle/>
          <a:p>
            <a:pPr lvl="0"/>
            <a:endParaRPr lang="en-CA"/>
          </a:p>
          <a:p>
            <a:pPr lvl="1"/>
            <a:endParaRPr lang="en-CA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D06F113-68A9-D32E-3CBD-C875DF5632F2}"/>
              </a:ext>
            </a:extLst>
          </p:cNvPr>
          <p:cNvSpPr txBox="1"/>
          <p:nvPr/>
        </p:nvSpPr>
        <p:spPr>
          <a:xfrm>
            <a:off x="321932" y="5627683"/>
            <a:ext cx="6310310" cy="369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Empres-Plus</a:t>
            </a:r>
            <a:endParaRPr lang="en-CA" sz="1800" b="0" i="0" u="none" strike="noStrike" kern="1200" cap="none" spc="0" baseline="0">
              <a:solidFill>
                <a:srgbClr val="0070C0"/>
              </a:solidFill>
              <a:uFillTx/>
              <a:latin typeface="Calibri" pitchFamily="34"/>
            </a:endParaRP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8DF97578-1D9A-C565-13DD-72CB2313E0AC}"/>
              </a:ext>
            </a:extLst>
          </p:cNvPr>
          <p:cNvSpPr txBox="1"/>
          <p:nvPr/>
        </p:nvSpPr>
        <p:spPr>
          <a:xfrm>
            <a:off x="1654286" y="5642030"/>
            <a:ext cx="4093813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BTV cases January 1, 2026 – </a:t>
            </a:r>
            <a:r>
              <a:rPr lang="en-CA" b="1" dirty="0">
                <a:solidFill>
                  <a:srgbClr val="000000"/>
                </a:solidFill>
                <a:latin typeface="Calibri" pitchFamily="34"/>
              </a:rPr>
              <a:t>April</a:t>
            </a:r>
            <a:r>
              <a:rPr lang="en-CA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 7, 2026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08C2E-7243-E3A9-6049-E36139505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21" y="1187245"/>
            <a:ext cx="11051923" cy="4466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76188-DE1E-CF53-4A42-C4110A315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242" y="2805057"/>
            <a:ext cx="5018224" cy="3476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6D22-99EB-E455-DA1F-75A2205C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" y="18255"/>
            <a:ext cx="6308463" cy="1325563"/>
          </a:xfrm>
        </p:spPr>
        <p:txBody>
          <a:bodyPr/>
          <a:lstStyle/>
          <a:p>
            <a:r>
              <a:rPr lang="en-CA" dirty="0"/>
              <a:t>Yellow Fever in S. America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6F47-3655-8B91-0D43-50C6044A6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C40C2-7A94-424C-9771-F39272A79DD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7B602-6BDA-E39C-C41E-9DF841E58AF5}"/>
              </a:ext>
            </a:extLst>
          </p:cNvPr>
          <p:cNvSpPr txBox="1"/>
          <p:nvPr/>
        </p:nvSpPr>
        <p:spPr>
          <a:xfrm>
            <a:off x="57845" y="1014087"/>
            <a:ext cx="619785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63737"/>
                </a:solidFill>
                <a:latin typeface="+mn-lt"/>
              </a:rPr>
              <a:t>M</a:t>
            </a: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osquito‑borne Flavivirus closely related to Dengue, West Nile, and Zika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Vector transmission - primarily </a:t>
            </a:r>
            <a:r>
              <a:rPr lang="en-CA" sz="2400" b="0" i="1" dirty="0">
                <a:solidFill>
                  <a:srgbClr val="363737"/>
                </a:solidFill>
                <a:effectLst/>
                <a:latin typeface="+mn-lt"/>
              </a:rPr>
              <a:t>Aedes aegypti </a:t>
            </a: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in urban settings and </a:t>
            </a:r>
            <a:r>
              <a:rPr lang="en-CA" sz="2400" b="0" i="1" dirty="0" err="1">
                <a:solidFill>
                  <a:srgbClr val="363737"/>
                </a:solidFill>
                <a:effectLst/>
                <a:latin typeface="+mn-lt"/>
              </a:rPr>
              <a:t>Haemagogus</a:t>
            </a: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 or </a:t>
            </a:r>
            <a:r>
              <a:rPr lang="en-CA" sz="2400" b="0" i="1" dirty="0" err="1">
                <a:solidFill>
                  <a:srgbClr val="363737"/>
                </a:solidFill>
                <a:effectLst/>
                <a:latin typeface="+mn-lt"/>
              </a:rPr>
              <a:t>Sabethes</a:t>
            </a:r>
            <a:r>
              <a:rPr lang="en-CA" sz="2400" b="0" i="1" dirty="0">
                <a:solidFill>
                  <a:srgbClr val="363737"/>
                </a:solidFill>
                <a:effectLst/>
                <a:latin typeface="+mn-lt"/>
              </a:rPr>
              <a:t> </a:t>
            </a: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species in forested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Three transmission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000" b="0" i="0" dirty="0">
                <a:solidFill>
                  <a:srgbClr val="363737"/>
                </a:solidFill>
                <a:effectLst/>
                <a:latin typeface="+mn-lt"/>
              </a:rPr>
              <a:t>Sylvatic, Intermediate, Urban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63737"/>
                </a:solidFill>
                <a:latin typeface="+mn-lt"/>
              </a:rPr>
              <a:t>Live-attenuated vaccine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363737"/>
                </a:solidFill>
                <a:latin typeface="+mn-lt"/>
              </a:rPr>
              <a:t>2026 – Colombia (25), Peru (1), Bolivia (2), and Venezuela (6) </a:t>
            </a:r>
            <a:endParaRPr lang="en-CA" sz="2400" b="0" i="0" dirty="0">
              <a:solidFill>
                <a:srgbClr val="363737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</a:rPr>
              <a:t>March - CDC issued a travel notice (Level 2 - Practice Enhanced Precautions) for </a:t>
            </a:r>
            <a:r>
              <a:rPr lang="en-CA" sz="2400" b="0" i="0" dirty="0">
                <a:solidFill>
                  <a:srgbClr val="363737"/>
                </a:solidFill>
                <a:effectLst/>
                <a:latin typeface="+mn-lt"/>
                <a:hlinkClick r:id="rId3"/>
              </a:rPr>
              <a:t>Venezuela</a:t>
            </a:r>
            <a:endParaRPr lang="en-CA" sz="2400" dirty="0">
              <a:solidFill>
                <a:srgbClr val="363737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PAHO - </a:t>
            </a:r>
            <a:r>
              <a:rPr lang="en-CA" sz="2400" b="1" dirty="0">
                <a:hlinkClick r:id="rId4"/>
              </a:rPr>
              <a:t>Epidemiological Alert: Yellow fever in the Americas Region - 13 March 2026</a:t>
            </a:r>
            <a:endParaRPr lang="en-CA" sz="2400" b="1" dirty="0"/>
          </a:p>
          <a:p>
            <a:r>
              <a:rPr lang="en-CA" sz="2400" dirty="0">
                <a:solidFill>
                  <a:srgbClr val="363737"/>
                </a:solidFill>
                <a:latin typeface="Spectral"/>
              </a:rPr>
              <a:t>	</a:t>
            </a:r>
            <a:endParaRPr lang="en-CA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95166E-0A60-5A9F-B455-5BDB5B401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932" y="95416"/>
            <a:ext cx="5593326" cy="31375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F85F75-7FA6-320D-8D1E-5F2AED488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034" y="3232999"/>
            <a:ext cx="5625121" cy="36250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9" name="Straight Arrow Connector 7">
            <a:extLst>
              <a:ext uri="{FF2B5EF4-FFF2-40B4-BE49-F238E27FC236}">
                <a16:creationId xmlns:a16="http://schemas.microsoft.com/office/drawing/2014/main" id="{F245FBBF-2590-13B3-1F44-EEB5E79F4D32}"/>
              </a:ext>
            </a:extLst>
          </p:cNvPr>
          <p:cNvCxnSpPr>
            <a:cxnSpLocks/>
          </p:cNvCxnSpPr>
          <p:nvPr/>
        </p:nvCxnSpPr>
        <p:spPr>
          <a:xfrm>
            <a:off x="5353665" y="6023361"/>
            <a:ext cx="961595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85322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662D-E173-2A6F-F223-6946E7C6B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24" y="-61255"/>
            <a:ext cx="10515600" cy="1325559"/>
          </a:xfrm>
        </p:spPr>
        <p:txBody>
          <a:bodyPr/>
          <a:lstStyle/>
          <a:p>
            <a:pPr lvl="0"/>
            <a:r>
              <a:rPr lang="en-CA" sz="3600"/>
              <a:t>Chikungunya Worldwide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CA0F3-91BC-74F2-2933-50BA6BAB91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826" y="935083"/>
            <a:ext cx="6084735" cy="5817202"/>
          </a:xfrm>
        </p:spPr>
        <p:txBody>
          <a:bodyPr/>
          <a:lstStyle/>
          <a:p>
            <a:pPr lvl="0"/>
            <a:r>
              <a:rPr lang="en-CA" dirty="0"/>
              <a:t>In 2026, 18 countries have ongoing CHIKV outbreaks</a:t>
            </a:r>
          </a:p>
          <a:p>
            <a:pPr lvl="0"/>
            <a:r>
              <a:rPr lang="en-CA" dirty="0"/>
              <a:t>32 729 CHIKV cases and nine associated deaths reported worldwide</a:t>
            </a:r>
          </a:p>
          <a:p>
            <a:pPr lvl="0"/>
            <a:r>
              <a:rPr lang="en-CA" dirty="0"/>
              <a:t>Cases have decreased when compared to the same period in 2025</a:t>
            </a:r>
          </a:p>
          <a:p>
            <a:pPr lvl="0"/>
            <a:endParaRPr lang="en-CA" sz="2600" dirty="0">
              <a:ea typeface="Calibri"/>
              <a:cs typeface="Calibri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862AC64-13FF-8914-DA2E-5B468325E0C5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334D72-0601-48BA-940F-B3B69F1B8E58}" type="slidenum">
              <a:rPr/>
              <a:t>13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AF7EF06-BBF6-4052-0303-BFADA53B3A5F}"/>
              </a:ext>
            </a:extLst>
          </p:cNvPr>
          <p:cNvSpPr txBox="1"/>
          <p:nvPr/>
        </p:nvSpPr>
        <p:spPr>
          <a:xfrm>
            <a:off x="7388084" y="3883094"/>
            <a:ext cx="609600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0070C0"/>
                </a:solidFill>
                <a:uFillTx/>
                <a:latin typeface="Calibri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Chikungunya virus disease worldwide overview</a:t>
            </a:r>
            <a:endParaRPr lang="en-US" sz="1800" b="1" i="0" u="none" strike="noStrike" kern="1200" cap="none" spc="0" baseline="0" dirty="0">
              <a:solidFill>
                <a:srgbClr val="0070C0"/>
              </a:solidFill>
              <a:uFillTx/>
              <a:latin typeface="Calibri" pitchFamily="34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C62CD-797C-ED92-581F-C1499346D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40" y="230071"/>
            <a:ext cx="5710801" cy="36759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987A4D-70B1-9ED0-3A89-C946217C0E79}"/>
              </a:ext>
            </a:extLst>
          </p:cNvPr>
          <p:cNvSpPr txBox="1"/>
          <p:nvPr/>
        </p:nvSpPr>
        <p:spPr>
          <a:xfrm>
            <a:off x="82826" y="3561668"/>
            <a:ext cx="11883888" cy="3190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2800" dirty="0"/>
              <a:t>Asia: Pakistan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800" dirty="0"/>
              <a:t>Africa: Madagascar, Mauritius, Seychelles(imported traveller cases to EU)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800" dirty="0"/>
              <a:t>South America: </a:t>
            </a:r>
            <a:r>
              <a:rPr lang="en-CA" sz="2800" dirty="0">
                <a:hlinkClick r:id="rId5"/>
              </a:rPr>
              <a:t>Brazil</a:t>
            </a:r>
            <a:r>
              <a:rPr lang="en-CA" sz="2800" dirty="0"/>
              <a:t>, </a:t>
            </a:r>
            <a:r>
              <a:rPr lang="en-CA" sz="2800" dirty="0">
                <a:hlinkClick r:id="rId6"/>
              </a:rPr>
              <a:t>Bolivia</a:t>
            </a:r>
            <a:r>
              <a:rPr lang="en-CA" sz="2800" dirty="0"/>
              <a:t>, </a:t>
            </a:r>
            <a:r>
              <a:rPr lang="en-CA" sz="2800" dirty="0">
                <a:hlinkClick r:id="rId7"/>
              </a:rPr>
              <a:t>Argentina</a:t>
            </a:r>
            <a:r>
              <a:rPr lang="en-CA" sz="2800" dirty="0"/>
              <a:t>, </a:t>
            </a:r>
            <a:r>
              <a:rPr lang="en-CA" sz="2800" dirty="0">
                <a:hlinkClick r:id="rId8"/>
              </a:rPr>
              <a:t>Cuba</a:t>
            </a:r>
            <a:r>
              <a:rPr lang="en-CA" sz="2800" dirty="0"/>
              <a:t>, </a:t>
            </a:r>
            <a:r>
              <a:rPr lang="en-CA" sz="2800" dirty="0">
                <a:hlinkClick r:id="rId9"/>
              </a:rPr>
              <a:t>Suriname</a:t>
            </a:r>
            <a:r>
              <a:rPr lang="en-CA" sz="2800" dirty="0"/>
              <a:t>, </a:t>
            </a:r>
            <a:r>
              <a:rPr lang="en-CA" sz="2800" dirty="0">
                <a:hlinkClick r:id="rId10"/>
              </a:rPr>
              <a:t>St. Lucia</a:t>
            </a:r>
            <a:r>
              <a:rPr lang="en-CA" sz="2800" dirty="0"/>
              <a:t>, French Guiana, Costa Rica…&amp; more </a:t>
            </a:r>
          </a:p>
          <a:p>
            <a:pPr marL="285750" lvl="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800" dirty="0"/>
              <a:t>North America: </a:t>
            </a:r>
            <a:r>
              <a:rPr lang="en-CA" sz="2800" dirty="0">
                <a:hlinkClick r:id="rId11"/>
              </a:rPr>
              <a:t>USA</a:t>
            </a:r>
            <a:r>
              <a:rPr lang="en-CA" sz="2800" dirty="0"/>
              <a:t> (Florida – onset Dec 2025)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800" b="1" dirty="0">
                <a:ea typeface="Calibri" pitchFamily="34"/>
                <a:cs typeface="Times New Roman" pitchFamily="18"/>
              </a:rPr>
              <a:t>PAHO - </a:t>
            </a:r>
            <a:r>
              <a:rPr lang="en-CA" sz="2800" b="1" dirty="0">
                <a:ea typeface="Calibri" pitchFamily="34"/>
                <a:cs typeface="Times New Roman" pitchFamily="18"/>
                <a:hlinkClick r:id="rId12"/>
              </a:rPr>
              <a:t>Epidemiological alert Chikungunya - 10 February 2026</a:t>
            </a:r>
            <a:endParaRPr lang="en-CA" sz="2800" b="1" dirty="0">
              <a:ea typeface="Calibri" pitchFamily="34"/>
              <a:cs typeface="Times New Roman" pitchFamily="1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9C476-B54C-3A54-9677-A6EECA4AE1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001" y="-57150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Dengue </a:t>
            </a:r>
            <a:endParaRPr lang="en-CA" sz="320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662E2-0EAC-1B77-1D82-4C8AD47495B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1797" y="903107"/>
            <a:ext cx="5483967" cy="5362754"/>
          </a:xfrm>
        </p:spPr>
        <p:txBody>
          <a:bodyPr/>
          <a:lstStyle/>
          <a:p>
            <a:pPr lvl="0"/>
            <a:r>
              <a:rPr lang="en-CA" dirty="0"/>
              <a:t>PAHO released an </a:t>
            </a:r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epidemiological update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/>
              <a:t>on </a:t>
            </a:r>
            <a:r>
              <a:rPr lang="en-CA" b="1" dirty="0"/>
              <a:t>Dengue </a:t>
            </a:r>
            <a:r>
              <a:rPr lang="en-CA" dirty="0"/>
              <a:t>in the Americas on March 16, 2026</a:t>
            </a:r>
          </a:p>
          <a:p>
            <a:pPr lvl="0"/>
            <a:r>
              <a:rPr lang="en-CA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Dengue Dashboard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/>
              <a:t>– Data up to March 18, 2026</a:t>
            </a:r>
          </a:p>
          <a:p>
            <a:pPr lvl="0"/>
            <a:r>
              <a:rPr lang="en-CA" dirty="0">
                <a:hlinkClick r:id="rId5"/>
              </a:rPr>
              <a:t>Bangladesh</a:t>
            </a:r>
            <a:r>
              <a:rPr lang="en-CA" dirty="0"/>
              <a:t> has reported 1983 cases and 4 deaths so far in 2026</a:t>
            </a:r>
          </a:p>
          <a:p>
            <a:pPr lvl="0"/>
            <a:r>
              <a:rPr lang="en-CA" dirty="0">
                <a:ea typeface="Calibri"/>
                <a:cs typeface="Calibri"/>
              </a:rPr>
              <a:t>In Africa, </a:t>
            </a:r>
            <a:r>
              <a:rPr lang="en-CA" dirty="0">
                <a:ea typeface="Calibri"/>
                <a:cs typeface="Calibri"/>
                <a:hlinkClick r:id="rId6"/>
              </a:rPr>
              <a:t>Sudan</a:t>
            </a:r>
            <a:r>
              <a:rPr lang="en-CA" dirty="0">
                <a:ea typeface="Calibri"/>
                <a:cs typeface="Calibri"/>
              </a:rPr>
              <a:t> is reporting a worsening dengue outbreak amid medicine shortage and ongoing conflict</a:t>
            </a:r>
          </a:p>
          <a:p>
            <a:pPr lvl="0"/>
            <a:r>
              <a:rPr lang="en-CA" dirty="0">
                <a:ea typeface="Calibri"/>
                <a:cs typeface="Calibri"/>
              </a:rPr>
              <a:t>In Oceana, </a:t>
            </a:r>
            <a:r>
              <a:rPr lang="en-CA" dirty="0">
                <a:ea typeface="Calibri"/>
                <a:cs typeface="Calibri"/>
                <a:hlinkClick r:id="rId7"/>
              </a:rPr>
              <a:t>Samoa</a:t>
            </a:r>
            <a:r>
              <a:rPr lang="en-CA" dirty="0">
                <a:ea typeface="Calibri"/>
                <a:cs typeface="Calibri"/>
              </a:rPr>
              <a:t> is reporting an ongoing dengue outbreak, appear to be slowing 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306D8-DE59-8FC9-351D-44471CE165DD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61041E-0A1D-47BB-ABAC-52C1AB1A3648}" type="slidenum">
              <a:rPr/>
              <a:t>14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cxnSp>
        <p:nvCxnSpPr>
          <p:cNvPr id="5" name="Straight Arrow Connector 7">
            <a:extLst>
              <a:ext uri="{FF2B5EF4-FFF2-40B4-BE49-F238E27FC236}">
                <a16:creationId xmlns:a16="http://schemas.microsoft.com/office/drawing/2014/main" id="{EC5F5EF4-2A3C-4AB1-0752-5DEE25EE1F7C}"/>
              </a:ext>
            </a:extLst>
          </p:cNvPr>
          <p:cNvCxnSpPr/>
          <p:nvPr/>
        </p:nvCxnSpPr>
        <p:spPr>
          <a:xfrm>
            <a:off x="5242556" y="1842397"/>
            <a:ext cx="1706884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6" name="TextBox 6">
            <a:hlinkClick r:id="rId8"/>
            <a:extLst>
              <a:ext uri="{FF2B5EF4-FFF2-40B4-BE49-F238E27FC236}">
                <a16:creationId xmlns:a16="http://schemas.microsoft.com/office/drawing/2014/main" id="{098B4760-665C-F837-EE7A-FD1102CE0127}"/>
              </a:ext>
            </a:extLst>
          </p:cNvPr>
          <p:cNvSpPr txBox="1"/>
          <p:nvPr/>
        </p:nvSpPr>
        <p:spPr>
          <a:xfrm>
            <a:off x="8610603" y="136117"/>
            <a:ext cx="344607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1800" b="0" i="0" u="none" strike="noStrike" kern="1200" cap="none" spc="0" baseline="0" dirty="0">
                <a:solidFill>
                  <a:srgbClr val="0070C0"/>
                </a:solidFill>
                <a:uFillTx/>
                <a:latin typeface="Calibri" pitchFamily="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PAHO Dengue: analysis by country</a:t>
            </a:r>
            <a:endParaRPr lang="en-CA" sz="1800" b="0" i="0" u="none" strike="noStrike" kern="1200" cap="none" spc="0" baseline="0" dirty="0">
              <a:solidFill>
                <a:srgbClr val="0070C0"/>
              </a:solidFill>
              <a:uFillTx/>
              <a:latin typeface="Calibri" pitchFamily="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0CEFD-D3E1-C65C-DA90-95E0CD73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834" y="792839"/>
            <a:ext cx="4579365" cy="25103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96DF6-8BF0-7F12-428C-46D8D39E9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0834" y="3438060"/>
            <a:ext cx="6206869" cy="29182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6B8E8-CFA3-3E32-31A0-BF0259277D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57" y="-185056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Scientific Findings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7E27FA6-00F4-3F5A-E2EF-8A9E1E2E35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31" y="778099"/>
            <a:ext cx="11439528" cy="5761040"/>
          </a:xfrm>
        </p:spPr>
        <p:txBody>
          <a:bodyPr/>
          <a:lstStyle/>
          <a:p>
            <a:r>
              <a:rPr lang="en-CA" sz="1800" b="1" dirty="0">
                <a:ea typeface="Calibri" pitchFamily="34"/>
                <a:cs typeface="Times New Roman" pitchFamily="18"/>
                <a:hlinkClick r:id="rId3"/>
              </a:rPr>
              <a:t>Unravelling the genomic landscape of Canadian Borrelia burgdorferi: a comparison across global strains</a:t>
            </a:r>
            <a:endParaRPr lang="en-CA" sz="1800" b="1" dirty="0">
              <a:solidFill>
                <a:srgbClr val="0070C0"/>
              </a:solidFill>
              <a:ea typeface="Calibri"/>
              <a:cs typeface="Times New Roman"/>
              <a:hlinkClick r:id="rId4"/>
            </a:endParaRPr>
          </a:p>
          <a:p>
            <a:pPr lvl="0"/>
            <a:r>
              <a:rPr lang="en-CA" sz="1800" b="1" dirty="0">
                <a:solidFill>
                  <a:srgbClr val="0070C0"/>
                </a:solidFill>
                <a:ea typeface="Calibri"/>
                <a:cs typeface="Times New Roman"/>
                <a:hlinkClick r:id="rId4"/>
              </a:rPr>
              <a:t>Endemic potential of Chagas disease in the U.S. southwest: updated surveillance of infected Triatomines from the U.S.-Mexico border region</a:t>
            </a:r>
            <a:endParaRPr lang="en-CA" sz="1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/>
            <a:r>
              <a:rPr lang="en-CA" sz="1800" b="1" dirty="0">
                <a:solidFill>
                  <a:srgbClr val="0070C0"/>
                </a:solidFill>
                <a:ea typeface="Calibri"/>
                <a:cs typeface="Times New Roman"/>
                <a:hlinkClick r:id="rId5"/>
              </a:rPr>
              <a:t>Aspects of the blood meal of mosquitoes (Diptera: </a:t>
            </a:r>
            <a:r>
              <a:rPr lang="en-CA" sz="1800" b="1" dirty="0" err="1">
                <a:solidFill>
                  <a:srgbClr val="0070C0"/>
                </a:solidFill>
                <a:ea typeface="Calibri"/>
                <a:cs typeface="Times New Roman"/>
                <a:hlinkClick r:id="rId5"/>
              </a:rPr>
              <a:t>culicidae</a:t>
            </a:r>
            <a:r>
              <a:rPr lang="en-CA" sz="1800" b="1" dirty="0">
                <a:solidFill>
                  <a:srgbClr val="0070C0"/>
                </a:solidFill>
                <a:ea typeface="Calibri"/>
                <a:cs typeface="Times New Roman"/>
                <a:hlinkClick r:id="rId5"/>
              </a:rPr>
              <a:t>) during the crepuscular period in Atlantic Forest remnants of the state of Rio de Janeiro, Brazil</a:t>
            </a:r>
            <a:endParaRPr lang="en-CA" sz="1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6"/>
              </a:rPr>
              <a:t>Re-emerging Oropouche virus infections: insights into maternal–fetal crosstalk, coinfections, and expanding public health threats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r>
              <a:rPr lang="en-CA" sz="1800" b="1" dirty="0">
                <a:ea typeface="Calibri" pitchFamily="34"/>
                <a:cs typeface="Times New Roman" pitchFamily="18"/>
                <a:hlinkClick r:id="rId7"/>
              </a:rPr>
              <a:t>Detection of Oropouche and Punta Toro Virus Infections by Enhanced Surveillance, Panama, 2023–2024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8"/>
              </a:rPr>
              <a:t>What are the vector species of the Oropouche virus?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9"/>
              </a:rPr>
              <a:t>Dermacentor occidentalis Ticks and Link to Rickettsia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9"/>
              </a:rPr>
              <a:t>lanei</a:t>
            </a:r>
            <a:r>
              <a:rPr lang="en-CA" sz="1800" b="1" dirty="0">
                <a:ea typeface="Calibri" pitchFamily="34"/>
                <a:cs typeface="Times New Roman" pitchFamily="18"/>
                <a:hlinkClick r:id="rId9"/>
              </a:rPr>
              <a:t> Infections, California, USA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</a:rPr>
              <a:t>Pre-print: </a:t>
            </a:r>
            <a:r>
              <a:rPr lang="en-CA" sz="1800" b="1" dirty="0">
                <a:ea typeface="Calibri" pitchFamily="34"/>
                <a:cs typeface="Times New Roman" pitchFamily="18"/>
                <a:hlinkClick r:id="rId10"/>
              </a:rPr>
              <a:t>Comparative vector competence of post-2015 St. Louis encephalitis virus in Culex tarsalis and Culex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0"/>
              </a:rPr>
              <a:t>quinquefasciatus</a:t>
            </a:r>
            <a:r>
              <a:rPr lang="en-CA" sz="1800" b="1" dirty="0">
                <a:ea typeface="Calibri" pitchFamily="34"/>
                <a:cs typeface="Times New Roman" pitchFamily="18"/>
                <a:hlinkClick r:id="rId10"/>
              </a:rPr>
              <a:t> mosquitoes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1"/>
              </a:rPr>
              <a:t>An African Lineage Zika Virus Infecting Free-Living Neotropical Primates in Southern Brazil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Detection of Bartonella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2"/>
              </a:rPr>
              <a:t>schoenbuchensis</a:t>
            </a:r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 and a novel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2"/>
              </a:rPr>
              <a:t>sigmavirus</a:t>
            </a:r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 within the microbiome of deer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2"/>
              </a:rPr>
              <a:t>keds</a:t>
            </a:r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 (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2"/>
              </a:rPr>
              <a:t>Lipoptena</a:t>
            </a:r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2"/>
              </a:rPr>
              <a:t>cervi</a:t>
            </a:r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) from the United Kingdom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3"/>
              </a:rPr>
              <a:t>Emergence of autochthonous Leishmania infantum infection in dogs from Costa Rica confirmed by multimodal diagnostics: a case series</a:t>
            </a:r>
            <a:endParaRPr lang="en-CA" sz="1800" b="1" dirty="0">
              <a:ea typeface="Calibri" pitchFamily="34"/>
              <a:cs typeface="Times New Roman" pitchFamily="18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B8CC915-6E15-C4BD-4E8A-74DFDB5DEF7D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6CBF97-2291-4777-A151-66F0F1AF6505}" type="slidenum">
              <a:rPr/>
              <a:t>15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BB82-3396-9991-DDEF-7D631A92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6F610-FD8B-2A97-E171-8D6B1E768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57" y="-185056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Scientific Findings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C1BFC92-288D-E753-1393-61E58C3A0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31" y="778099"/>
            <a:ext cx="11439528" cy="5761040"/>
          </a:xfrm>
        </p:spPr>
        <p:txBody>
          <a:bodyPr/>
          <a:lstStyle/>
          <a:p>
            <a:pPr lvl="0"/>
            <a:r>
              <a:rPr lang="en-CA" sz="1800" b="1" dirty="0">
                <a:ea typeface="Calibri"/>
                <a:cs typeface="Times New Roman"/>
                <a:hlinkClick r:id="rId3"/>
              </a:rPr>
              <a:t>Tularemia in New York, USA, 1993–2023</a:t>
            </a:r>
            <a:endParaRPr lang="en-CA" sz="1800" b="1" dirty="0">
              <a:ea typeface="Calibri"/>
              <a:cs typeface="Times New Roman"/>
            </a:endParaRPr>
          </a:p>
          <a:p>
            <a:pPr lvl="0"/>
            <a:r>
              <a:rPr lang="en-CA" sz="1800" b="1" dirty="0">
                <a:ea typeface="Calibri"/>
                <a:cs typeface="Times New Roman"/>
                <a:hlinkClick r:id="rId4"/>
              </a:rPr>
              <a:t>Clinical characteristics of two companion canines with severe fever with thrombocytopenia syndrome virus (</a:t>
            </a:r>
            <a:r>
              <a:rPr lang="en-CA" sz="1800" b="1" dirty="0" err="1">
                <a:ea typeface="Calibri"/>
                <a:cs typeface="Times New Roman"/>
                <a:hlinkClick r:id="rId4"/>
              </a:rPr>
              <a:t>Bandavirus</a:t>
            </a:r>
            <a:r>
              <a:rPr lang="en-CA" sz="1800" b="1" dirty="0">
                <a:ea typeface="Calibri"/>
                <a:cs typeface="Times New Roman"/>
                <a:hlinkClick r:id="rId4"/>
              </a:rPr>
              <a:t> </a:t>
            </a:r>
            <a:r>
              <a:rPr lang="en-CA" sz="1800" b="1" dirty="0" err="1">
                <a:ea typeface="Calibri"/>
                <a:cs typeface="Times New Roman"/>
                <a:hlinkClick r:id="rId4"/>
              </a:rPr>
              <a:t>dabieense</a:t>
            </a:r>
            <a:r>
              <a:rPr lang="en-CA" sz="1800" b="1" dirty="0">
                <a:ea typeface="Calibri"/>
                <a:cs typeface="Times New Roman"/>
                <a:hlinkClick r:id="rId4"/>
              </a:rPr>
              <a:t>) in Seoul, Republic of Korea</a:t>
            </a:r>
            <a:endParaRPr lang="en-CA" sz="1800" b="1" dirty="0">
              <a:ea typeface="Calibri"/>
              <a:cs typeface="Times New Roman"/>
            </a:endParaRPr>
          </a:p>
          <a:p>
            <a:pPr lvl="0"/>
            <a:r>
              <a:rPr lang="en-CA" sz="1800" b="1" dirty="0">
                <a:ea typeface="Calibri"/>
                <a:cs typeface="Times New Roman"/>
                <a:hlinkClick r:id="rId5"/>
              </a:rPr>
              <a:t>First detection of West Nile virus in Belgium through wild bird surveillance, Belgium, 2025</a:t>
            </a:r>
            <a:endParaRPr lang="en-CA" sz="1800" b="1" dirty="0">
              <a:ea typeface="Calibri"/>
              <a:cs typeface="Times New Roman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6"/>
              </a:rPr>
              <a:t>Expansion of cluster 3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6"/>
              </a:rPr>
              <a:t>Tembusu</a:t>
            </a:r>
            <a:r>
              <a:rPr lang="en-CA" sz="1800" b="1" dirty="0">
                <a:ea typeface="Calibri" pitchFamily="34"/>
                <a:cs typeface="Times New Roman" pitchFamily="18"/>
                <a:hlinkClick r:id="rId6"/>
              </a:rPr>
              <a:t> virus in Guangdong geese with hepatitis-splenomegaly syndrome and evidence of recombination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7"/>
              </a:rPr>
              <a:t>Comparative vector competence analysis reveals differential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7"/>
              </a:rPr>
              <a:t>Tembusu</a:t>
            </a:r>
            <a:r>
              <a:rPr lang="en-CA" sz="1800" b="1" dirty="0">
                <a:ea typeface="Calibri" pitchFamily="34"/>
                <a:cs typeface="Times New Roman" pitchFamily="18"/>
                <a:hlinkClick r:id="rId7"/>
              </a:rPr>
              <a:t> virus transmission efficiency between Aedes albopictus and Culex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7"/>
              </a:rPr>
              <a:t>quinquefasciatus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8"/>
              </a:rPr>
              <a:t>Crimean-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8"/>
              </a:rPr>
              <a:t>congo</a:t>
            </a:r>
            <a:r>
              <a:rPr lang="en-CA" sz="1800" b="1" dirty="0">
                <a:ea typeface="Calibri" pitchFamily="34"/>
                <a:cs typeface="Times New Roman" pitchFamily="18"/>
                <a:hlinkClick r:id="rId8"/>
              </a:rPr>
              <a:t> hemorrhagic fever in Iraq, 2021–2024: epidemiological and clinical data analysis with proposed severity indicators for resource-constrained settings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9"/>
              </a:rPr>
              <a:t>Seroprevalence of rift valley fever virus and associated risk factors in small ruminants at human-livestock-wildlife interface within Uganda’s conservation areas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0"/>
              </a:rPr>
              <a:t>Seroprevalence and risk factors of epizootic hemorrhagic disease and bluetongue in Northwestern Tunisia: a comprehensive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0"/>
              </a:rPr>
              <a:t>seroepidemiological</a:t>
            </a:r>
            <a:r>
              <a:rPr lang="en-CA" sz="1800" b="1" dirty="0">
                <a:ea typeface="Calibri" pitchFamily="34"/>
                <a:cs typeface="Times New Roman" pitchFamily="18"/>
                <a:hlinkClick r:id="rId10"/>
              </a:rPr>
              <a:t> study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1"/>
              </a:rPr>
              <a:t>Temperature-sensitive incubation, transmissibility and risk of Aedes albopictus-borne chikungunya virus in Europe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Serological evidence of tick-borne encephalitis virus in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2"/>
              </a:rPr>
              <a:t>limousin</a:t>
            </a:r>
            <a:r>
              <a:rPr lang="en-CA" sz="1800" b="1" dirty="0">
                <a:ea typeface="Calibri" pitchFamily="34"/>
                <a:cs typeface="Times New Roman" pitchFamily="18"/>
                <a:hlinkClick r:id="rId12"/>
              </a:rPr>
              <a:t>, France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3"/>
              </a:rPr>
              <a:t>Pathogenicity of a novel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3"/>
              </a:rPr>
              <a:t>orthonairovirus</a:t>
            </a:r>
            <a:r>
              <a:rPr lang="en-CA" sz="1800" b="1" dirty="0">
                <a:ea typeface="Calibri" pitchFamily="34"/>
                <a:cs typeface="Times New Roman" pitchFamily="18"/>
                <a:hlinkClick r:id="rId13"/>
              </a:rPr>
              <a:t>,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13"/>
              </a:rPr>
              <a:t>Iwanai</a:t>
            </a:r>
            <a:r>
              <a:rPr lang="en-CA" sz="1800" b="1" dirty="0">
                <a:ea typeface="Calibri" pitchFamily="34"/>
                <a:cs typeface="Times New Roman" pitchFamily="18"/>
                <a:hlinkClick r:id="rId13"/>
              </a:rPr>
              <a:t> Valley virus, in mice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14"/>
              </a:rPr>
              <a:t>Airport Malaria Cluster in Certified Malaria-Free Country, Libya, 2024</a:t>
            </a:r>
            <a:endParaRPr lang="en-CA" sz="1800" b="1" dirty="0">
              <a:ea typeface="Calibri" pitchFamily="34"/>
              <a:cs typeface="Times New Roman" pitchFamily="18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0928986-43A2-5349-7300-0A42863EBA33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6CBF97-2291-4777-A151-66F0F1AF6505}" type="slidenum">
              <a:rPr/>
              <a:t>16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039645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23F53-609C-D6F0-AADF-AFF28ACA1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24E0-3F0D-EDA3-61D9-CE9E55E94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57" y="-185056"/>
            <a:ext cx="10515600" cy="1325559"/>
          </a:xfrm>
        </p:spPr>
        <p:txBody>
          <a:bodyPr/>
          <a:lstStyle/>
          <a:p>
            <a:pPr lvl="0"/>
            <a:r>
              <a:rPr lang="en-CA" sz="3200"/>
              <a:t>Scientific Findings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722A82F-56BA-4F86-375B-3F99B330FA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5631" y="778099"/>
            <a:ext cx="11439528" cy="5761040"/>
          </a:xfrm>
        </p:spPr>
        <p:txBody>
          <a:bodyPr/>
          <a:lstStyle/>
          <a:p>
            <a:r>
              <a:rPr lang="en-CA" sz="1800" b="1" dirty="0">
                <a:ea typeface="Calibri" pitchFamily="34"/>
                <a:cs typeface="Times New Roman" pitchFamily="18"/>
                <a:hlinkClick r:id="rId3"/>
              </a:rPr>
              <a:t>Bluetongue in China: Current Status of Viruses, Vectors, Detection Methods, and Vaccines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4"/>
              </a:rPr>
              <a:t>Global Seroprevalence of bluetongue virus in camels: a first systematic review and meta-analysis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5"/>
              </a:rPr>
              <a:t>Detection of Anaplasma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5"/>
              </a:rPr>
              <a:t>marginale</a:t>
            </a:r>
            <a:r>
              <a:rPr lang="en-CA" sz="1800" b="1" dirty="0">
                <a:ea typeface="Calibri" pitchFamily="34"/>
                <a:cs typeface="Times New Roman" pitchFamily="18"/>
                <a:hlinkClick r:id="rId5"/>
              </a:rPr>
              <a:t> (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5"/>
              </a:rPr>
              <a:t>Rickettsiales</a:t>
            </a:r>
            <a:r>
              <a:rPr lang="en-CA" sz="1800" b="1" dirty="0">
                <a:ea typeface="Calibri" pitchFamily="34"/>
                <a:cs typeface="Times New Roman" pitchFamily="18"/>
                <a:hlinkClick r:id="rId5"/>
              </a:rPr>
              <a:t>: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5"/>
              </a:rPr>
              <a:t>Anaplasmataceae</a:t>
            </a:r>
            <a:r>
              <a:rPr lang="en-CA" sz="1800" b="1" dirty="0">
                <a:ea typeface="Calibri" pitchFamily="34"/>
                <a:cs typeface="Times New Roman" pitchFamily="18"/>
                <a:hlinkClick r:id="rId5"/>
              </a:rPr>
              <a:t>) in host-seeking adult Dermacentor variabilis (Acari: Ixodidae) on cattle pastures, Missouri, United States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6"/>
              </a:rPr>
              <a:t>Rickettsia </a:t>
            </a:r>
            <a:r>
              <a:rPr lang="en-CA" sz="1800" b="1" dirty="0" err="1">
                <a:ea typeface="Calibri" pitchFamily="34"/>
                <a:cs typeface="Times New Roman" pitchFamily="18"/>
                <a:hlinkClick r:id="rId6"/>
              </a:rPr>
              <a:t>lanei</a:t>
            </a:r>
            <a:r>
              <a:rPr lang="en-CA" sz="1800" b="1" dirty="0">
                <a:ea typeface="Calibri" pitchFamily="34"/>
                <a:cs typeface="Times New Roman" pitchFamily="18"/>
                <a:hlinkClick r:id="rId6"/>
              </a:rPr>
              <a:t> Rickettsiosis, Oregon, USA, 2025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7"/>
              </a:rPr>
              <a:t>County-level surveillance for the American dog tick (Dermacentor variabilis) and Rickettsia species in Kentucky</a:t>
            </a:r>
            <a:endParaRPr lang="en-CA" sz="1800" b="1" dirty="0">
              <a:ea typeface="Calibri" pitchFamily="34"/>
              <a:cs typeface="Times New Roman" pitchFamily="18"/>
            </a:endParaRPr>
          </a:p>
          <a:p>
            <a:pPr lvl="0"/>
            <a:r>
              <a:rPr lang="en-CA" sz="1800" b="1" dirty="0">
                <a:ea typeface="Calibri" pitchFamily="34"/>
                <a:cs typeface="Times New Roman" pitchFamily="18"/>
                <a:hlinkClick r:id="rId8"/>
              </a:rPr>
              <a:t>Human-to-Human Transmission of Severe Fever With Thrombocytopenia Syndrome Resulting in Fatal Cases: A Case Series</a:t>
            </a:r>
            <a:endParaRPr lang="en-CA" sz="1800" b="1" dirty="0">
              <a:ea typeface="Calibri" pitchFamily="34"/>
              <a:cs typeface="Times New Roman" pitchFamily="18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AFB6E1D-B607-5389-3537-2C027A35AAC5}"/>
              </a:ext>
            </a:extLst>
          </p:cNvPr>
          <p:cNvSpPr txBox="1"/>
          <p:nvPr/>
        </p:nvSpPr>
        <p:spPr>
          <a:xfrm>
            <a:off x="9448796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86CBF97-2291-4777-A151-66F0F1AF6505}" type="slidenum">
              <a:rPr/>
              <a:t>17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7153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6C02-293B-521A-F8BA-B5C9F6EEF8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2" y="0"/>
            <a:ext cx="10515600" cy="1325559"/>
          </a:xfrm>
        </p:spPr>
        <p:txBody>
          <a:bodyPr/>
          <a:lstStyle/>
          <a:p>
            <a:pPr lvl="0"/>
            <a:r>
              <a:rPr lang="en-CA"/>
              <a:t>Bovine Theileriosis in Canada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51331-D610-40E0-F9AC-DDFDAE44BC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5386" y="900683"/>
            <a:ext cx="7242937" cy="3973467"/>
          </a:xfrm>
        </p:spPr>
        <p:txBody>
          <a:bodyPr/>
          <a:lstStyle/>
          <a:p>
            <a:pPr lvl="0"/>
            <a:r>
              <a:rPr lang="en-CA" sz="26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Bovine theileriosis </a:t>
            </a:r>
            <a:r>
              <a:rPr lang="en-CA" sz="2600" dirty="0"/>
              <a:t>is caused by </a:t>
            </a:r>
            <a:r>
              <a:rPr lang="en-CA" sz="2600" i="1" dirty="0"/>
              <a:t>Theileria </a:t>
            </a:r>
            <a:r>
              <a:rPr lang="en-CA" sz="2600" dirty="0"/>
              <a:t>protozoa </a:t>
            </a:r>
            <a:endParaRPr lang="en-CA" sz="2600" i="1" dirty="0">
              <a:ea typeface="Calibri"/>
              <a:cs typeface="Calibri"/>
            </a:endParaRPr>
          </a:p>
          <a:p>
            <a:pPr lvl="0"/>
            <a:r>
              <a:rPr lang="en-CA" sz="2600" i="1" dirty="0"/>
              <a:t>T. orientalis</a:t>
            </a:r>
            <a:r>
              <a:rPr lang="en-CA" sz="2600" dirty="0"/>
              <a:t> Ikeda has been shown to cause severe illness in the USA</a:t>
            </a:r>
          </a:p>
          <a:p>
            <a:pPr lvl="1"/>
            <a:r>
              <a:rPr lang="en-CA" sz="2000" dirty="0"/>
              <a:t>Transmitted primarily by the ALHT, but may also occur through re-use of needles or during transfusions</a:t>
            </a:r>
          </a:p>
          <a:p>
            <a:pPr marL="182559" lvl="0" indent="-18255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600" dirty="0">
                <a:solidFill>
                  <a:srgbClr val="000000"/>
                </a:solidFill>
                <a:latin typeface="Calibri" pitchFamily="34"/>
              </a:rPr>
              <a:t>The CFIA confirmed </a:t>
            </a:r>
            <a:r>
              <a:rPr lang="en-CA" sz="2600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Canada’s first case of </a:t>
            </a:r>
            <a:r>
              <a:rPr lang="en-CA" sz="2600" i="1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 orientalis </a:t>
            </a:r>
            <a:r>
              <a:rPr lang="en-CA" sz="2600" dirty="0">
                <a:solidFill>
                  <a:srgbClr val="0070C0"/>
                </a:solidFill>
                <a:latin typeface="Calibri" pitchFamily="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Ikeda </a:t>
            </a:r>
            <a:r>
              <a:rPr lang="en-CA" sz="2600" dirty="0">
                <a:solidFill>
                  <a:srgbClr val="000000"/>
                </a:solidFill>
                <a:latin typeface="Calibri" pitchFamily="34"/>
              </a:rPr>
              <a:t>in Kawartha Lakes, Ontario in October 2025</a:t>
            </a:r>
          </a:p>
          <a:p>
            <a:pPr lvl="1"/>
            <a:r>
              <a:rPr lang="en-CA" sz="2000" dirty="0"/>
              <a:t>The cow was imported from the USA on July 15, 2025</a:t>
            </a:r>
          </a:p>
          <a:p>
            <a:pPr lvl="1"/>
            <a:r>
              <a:rPr lang="en-CA" sz="2000" dirty="0"/>
              <a:t>No control measures are undertaken to control the disease</a:t>
            </a:r>
          </a:p>
          <a:p>
            <a:pPr lvl="1"/>
            <a:endParaRPr lang="en-CA" dirty="0"/>
          </a:p>
          <a:p>
            <a:pPr marL="0" lv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F3E03-4832-A02C-809B-92EFDE34F6A1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D487F1-27E1-426C-9ECC-51084F6B656F}" type="slidenum">
              <a:rPr/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C9370C5-E422-12A2-826C-F712EE048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832" y="822411"/>
            <a:ext cx="4233973" cy="3632847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853252F-02A1-2EC0-9B0A-36ADA3197BF6}"/>
              </a:ext>
            </a:extLst>
          </p:cNvPr>
          <p:cNvSpPr txBox="1"/>
          <p:nvPr/>
        </p:nvSpPr>
        <p:spPr>
          <a:xfrm>
            <a:off x="215386" y="4695137"/>
            <a:ext cx="11952753" cy="20928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182559" marR="0" lvl="0" indent="-18255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Mid-December 2025, </a:t>
            </a:r>
            <a:r>
              <a:rPr lang="en-CA" sz="2600" b="0" i="1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T. orientalis </a:t>
            </a:r>
            <a:r>
              <a:rPr lang="en-CA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</a:rPr>
              <a:t>Ikeda was confirmed in a second cow on the same farm in Kawartha Lakes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000" dirty="0"/>
              <a:t>The second cow was born in Canada, no known travel history, identified through herd testing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000" dirty="0"/>
              <a:t>Showed no clinical signs of illness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CA" sz="2000" dirty="0"/>
              <a:t>Investigation into potential transmission mechanisms? Flies?</a:t>
            </a:r>
          </a:p>
          <a:p>
            <a:pPr marL="639759" lvl="1" indent="-182559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DCC52-D11F-4A12-0783-5333AE11C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43304" y="-168324"/>
            <a:ext cx="8193391" cy="1424620"/>
          </a:xfrm>
        </p:spPr>
        <p:txBody>
          <a:bodyPr/>
          <a:lstStyle/>
          <a:p>
            <a:pPr lvl="0"/>
            <a:r>
              <a:rPr lang="en-US" sz="3200" dirty="0"/>
              <a:t>Asian Longhorn Tick and Theileriosis in the USA</a:t>
            </a:r>
            <a:endParaRPr lang="en-CA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C0BC5-FE82-DAD8-CDAD-F065119681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0499" y="910743"/>
            <a:ext cx="5646252" cy="4838050"/>
          </a:xfrm>
        </p:spPr>
        <p:txBody>
          <a:bodyPr/>
          <a:lstStyle/>
          <a:p>
            <a:pPr lvl="0"/>
            <a:r>
              <a:rPr lang="en-CA" sz="2400" dirty="0"/>
              <a:t>Since the last CAHSS call, New Hampshire has reported its first ALHT finding</a:t>
            </a:r>
          </a:p>
          <a:p>
            <a:pPr lvl="1"/>
            <a:r>
              <a:rPr lang="en-CA" sz="2000" dirty="0"/>
              <a:t>Collected in June 2025, eastern state border </a:t>
            </a:r>
          </a:p>
          <a:p>
            <a:pPr lvl="0"/>
            <a:r>
              <a:rPr lang="en-CA" sz="2400" dirty="0"/>
              <a:t>26 states + Washing D.C. now affected</a:t>
            </a:r>
          </a:p>
          <a:p>
            <a:r>
              <a:rPr lang="en-CA" sz="2000" b="1" dirty="0">
                <a:ea typeface="Calibri"/>
                <a:cs typeface="Calibri"/>
                <a:hlinkClick r:id="rId3"/>
              </a:rPr>
              <a:t>Haemaphysalis longicornis ticks as a competent vector for ‘Candidatus Mycoplasma </a:t>
            </a:r>
            <a:r>
              <a:rPr lang="en-CA" sz="2000" b="1" dirty="0" err="1">
                <a:ea typeface="Calibri"/>
                <a:cs typeface="Calibri"/>
                <a:hlinkClick r:id="rId3"/>
              </a:rPr>
              <a:t>haemobos</a:t>
            </a:r>
            <a:r>
              <a:rPr lang="en-CA" sz="2000" b="1" dirty="0">
                <a:ea typeface="Calibri"/>
                <a:cs typeface="Calibri"/>
                <a:hlinkClick r:id="rId3"/>
              </a:rPr>
              <a:t>’ in experimental transmission studies</a:t>
            </a:r>
            <a:endParaRPr lang="en-CA" sz="2000" b="1" dirty="0">
              <a:ea typeface="Calibri"/>
              <a:cs typeface="Calibri"/>
            </a:endParaRPr>
          </a:p>
          <a:p>
            <a:pPr lvl="1"/>
            <a:r>
              <a:rPr lang="en-CA" sz="2000" dirty="0"/>
              <a:t>First experimental proof that H. longicornis transmits ‘Ca. M. </a:t>
            </a:r>
            <a:r>
              <a:rPr lang="en-CA" sz="2000" dirty="0" err="1"/>
              <a:t>haemobos</a:t>
            </a:r>
            <a:r>
              <a:rPr lang="en-CA" sz="2000" dirty="0"/>
              <a:t>’</a:t>
            </a:r>
          </a:p>
          <a:p>
            <a:pPr lvl="1"/>
            <a:r>
              <a:rPr lang="en-CA" sz="2000" dirty="0"/>
              <a:t>‘Ca. M. </a:t>
            </a:r>
            <a:r>
              <a:rPr lang="en-CA" sz="2000" dirty="0" err="1"/>
              <a:t>haemobos</a:t>
            </a:r>
            <a:r>
              <a:rPr lang="en-CA" sz="2000" dirty="0"/>
              <a:t>’ is maintained </a:t>
            </a:r>
            <a:r>
              <a:rPr lang="en-CA" sz="2000" dirty="0" err="1"/>
              <a:t>transovarially</a:t>
            </a:r>
            <a:r>
              <a:rPr lang="en-CA" sz="2000" dirty="0"/>
              <a:t> and </a:t>
            </a:r>
            <a:r>
              <a:rPr lang="en-CA" sz="2000" dirty="0" err="1"/>
              <a:t>transstadially</a:t>
            </a:r>
            <a:r>
              <a:rPr lang="en-CA" sz="2000" dirty="0"/>
              <a:t> in ticks</a:t>
            </a:r>
          </a:p>
          <a:p>
            <a:pPr lvl="1"/>
            <a:r>
              <a:rPr lang="en-CA" sz="2000" dirty="0"/>
              <a:t>Cattle may be exposed continuously</a:t>
            </a:r>
            <a:endParaRPr lang="en-CA" sz="2400" dirty="0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CA" sz="2400" dirty="0">
                <a:ea typeface="Calibri"/>
                <a:cs typeface="Calibri"/>
              </a:rPr>
              <a:t>New Website Now Live: </a:t>
            </a:r>
          </a:p>
          <a:p>
            <a:pPr marL="0" lvl="0" indent="0">
              <a:buNone/>
            </a:pPr>
            <a:endParaRPr lang="en-CA" sz="2400" dirty="0">
              <a:ea typeface="Calibri"/>
              <a:cs typeface="Calibri"/>
            </a:endParaRPr>
          </a:p>
          <a:p>
            <a:pPr lvl="0"/>
            <a:endParaRPr lang="en-CA" sz="1800" dirty="0"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342E1C-268D-8F78-7FFB-22EA48BF91FA}"/>
              </a:ext>
            </a:extLst>
          </p:cNvPr>
          <p:cNvSpPr/>
          <p:nvPr/>
        </p:nvSpPr>
        <p:spPr>
          <a:xfrm>
            <a:off x="6881810" y="3513133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488294-73D6-71DC-92FD-797068AC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751" y="1602861"/>
            <a:ext cx="4397071" cy="45688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395911-072A-B8C0-D0EA-8A7E091FB15A}"/>
              </a:ext>
            </a:extLst>
          </p:cNvPr>
          <p:cNvSpPr txBox="1"/>
          <p:nvPr/>
        </p:nvSpPr>
        <p:spPr>
          <a:xfrm>
            <a:off x="754647" y="5476180"/>
            <a:ext cx="45779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5"/>
              </a:rPr>
              <a:t>Haemaphysalis longicornis and Theileria | Exotic and Invasive Vector and Vector-borne Disease</a:t>
            </a:r>
            <a:endParaRPr lang="en-CA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E5F8B7-17C5-4970-D10D-8E50D077E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323" y="910742"/>
            <a:ext cx="4429178" cy="3291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5DE2E3-4200-221B-413D-9FC368D517E5}"/>
              </a:ext>
            </a:extLst>
          </p:cNvPr>
          <p:cNvSpPr txBox="1"/>
          <p:nvPr/>
        </p:nvSpPr>
        <p:spPr>
          <a:xfrm>
            <a:off x="9722293" y="956530"/>
            <a:ext cx="41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Red = established</a:t>
            </a:r>
          </a:p>
          <a:p>
            <a:r>
              <a:rPr lang="en-CA" b="1" dirty="0"/>
              <a:t>Orange = reported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672C-FB56-5315-0C81-A737437E6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69E9-DAAE-20F5-33CD-72474DE709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17" y="-176275"/>
            <a:ext cx="8193391" cy="1424620"/>
          </a:xfrm>
        </p:spPr>
        <p:txBody>
          <a:bodyPr/>
          <a:lstStyle/>
          <a:p>
            <a:pPr lvl="0"/>
            <a:r>
              <a:rPr lang="en-US" sz="3200" dirty="0"/>
              <a:t>Asian Longhorn Tick and Theileriosis in the USA</a:t>
            </a:r>
            <a:endParaRPr lang="en-CA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C12CE-1C75-8738-32DC-E245F722A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0498" y="910742"/>
            <a:ext cx="6475021" cy="6064373"/>
          </a:xfrm>
        </p:spPr>
        <p:txBody>
          <a:bodyPr/>
          <a:lstStyle/>
          <a:p>
            <a:pPr lvl="0"/>
            <a:r>
              <a:rPr lang="en-CA" sz="2400" dirty="0"/>
              <a:t>Map is not comprehensive but gives an overview</a:t>
            </a:r>
          </a:p>
          <a:p>
            <a:pPr lvl="1"/>
            <a:r>
              <a:rPr lang="en-CA" sz="2000" dirty="0"/>
              <a:t>From voluntary data/submissions </a:t>
            </a:r>
          </a:p>
          <a:p>
            <a:pPr lvl="1"/>
            <a:r>
              <a:rPr lang="en-CA" sz="2000" dirty="0"/>
              <a:t>Some states with lots of Theileria not submitting data</a:t>
            </a:r>
          </a:p>
          <a:p>
            <a:r>
              <a:rPr lang="en-CA" sz="2400" dirty="0"/>
              <a:t>22 states are positive for </a:t>
            </a:r>
            <a:r>
              <a:rPr lang="en-CA" sz="2400" i="1" dirty="0"/>
              <a:t>T. orientalis, </a:t>
            </a:r>
            <a:r>
              <a:rPr lang="en-CA" sz="2400" dirty="0"/>
              <a:t>reports of cattle with Theileria moving around (some states have a prevalence of &gt;75% positive)</a:t>
            </a:r>
          </a:p>
          <a:p>
            <a:r>
              <a:rPr lang="en-CA" sz="2400" dirty="0"/>
              <a:t>In </a:t>
            </a:r>
            <a:r>
              <a:rPr lang="en-CA" sz="2400" dirty="0">
                <a:hlinkClick r:id="rId3"/>
              </a:rPr>
              <a:t>Missouri</a:t>
            </a:r>
            <a:r>
              <a:rPr lang="en-CA" sz="2400" dirty="0"/>
              <a:t>, </a:t>
            </a:r>
            <a:r>
              <a:rPr lang="en-CA" sz="2400" i="1" dirty="0"/>
              <a:t>T. </a:t>
            </a:r>
            <a:r>
              <a:rPr lang="en-CA" sz="2400" i="1" dirty="0" err="1"/>
              <a:t>orientalis</a:t>
            </a:r>
            <a:r>
              <a:rPr lang="en-CA" sz="2400" dirty="0"/>
              <a:t> has now been reported in 60 counties, moving westwards throughout the state</a:t>
            </a:r>
            <a:endParaRPr lang="en-CA" sz="1800" dirty="0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CA" sz="1800" b="1" dirty="0">
                <a:ea typeface="Calibri"/>
                <a:cs typeface="Calibri"/>
                <a:hlinkClick r:id="rId4"/>
              </a:rPr>
              <a:t>Case Report: Retrospective discovery of Theileria orientalis Ikeda in Haemaphysalis longicornis Neumann ticks on a cow-calf farm in Tennessee (US)</a:t>
            </a:r>
            <a:endParaRPr lang="en-CA" sz="1800" b="1" dirty="0">
              <a:ea typeface="Calibri"/>
              <a:cs typeface="Calibri"/>
            </a:endParaRPr>
          </a:p>
          <a:p>
            <a:pPr lvl="0"/>
            <a:r>
              <a:rPr lang="en-CA" sz="2000" dirty="0"/>
              <a:t>Detection of </a:t>
            </a:r>
            <a:r>
              <a:rPr lang="en-CA" sz="2000" i="1" dirty="0"/>
              <a:t>T. </a:t>
            </a:r>
            <a:r>
              <a:rPr lang="en-CA" sz="2000" i="1" dirty="0" err="1"/>
              <a:t>orientalis</a:t>
            </a:r>
            <a:r>
              <a:rPr lang="en-CA" sz="2000" dirty="0"/>
              <a:t> Ikeda in nymphal </a:t>
            </a:r>
            <a:r>
              <a:rPr lang="en-CA" sz="2000" i="1" dirty="0"/>
              <a:t>ALHT </a:t>
            </a:r>
            <a:r>
              <a:rPr lang="en-CA" sz="2000" dirty="0"/>
              <a:t>collected from cattle, domestic cats, raccoons, and Virginia opossums</a:t>
            </a:r>
          </a:p>
          <a:p>
            <a:pPr lvl="0"/>
            <a:r>
              <a:rPr lang="en-CA" sz="2000" dirty="0"/>
              <a:t>Protozoan DNA was not found in the blood of these hosts</a:t>
            </a:r>
            <a:endParaRPr lang="en-CA" sz="1800" b="1" dirty="0">
              <a:ea typeface="Calibri"/>
              <a:cs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326F0E-48F9-ACF7-F25C-058DC0102B4A}"/>
              </a:ext>
            </a:extLst>
          </p:cNvPr>
          <p:cNvSpPr/>
          <p:nvPr/>
        </p:nvSpPr>
        <p:spPr>
          <a:xfrm>
            <a:off x="6881810" y="3513133"/>
            <a:ext cx="12191996" cy="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CA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9725-F146-C153-383F-D5437D30377B}"/>
              </a:ext>
            </a:extLst>
          </p:cNvPr>
          <p:cNvSpPr txBox="1"/>
          <p:nvPr/>
        </p:nvSpPr>
        <p:spPr>
          <a:xfrm rot="10800000" flipV="1">
            <a:off x="7410615" y="5534291"/>
            <a:ext cx="4029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5"/>
              </a:rPr>
              <a:t>Haemaphysalis longicornis and Theileria | Exotic and Invasive Vector and Vector-borne Disease</a:t>
            </a:r>
            <a:endParaRPr lang="en-CA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51FB2-CB72-D88C-CB69-E4AA5C28C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677" y="779228"/>
            <a:ext cx="4795361" cy="4619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84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D55F-DEFF-B31C-B618-53988B6F07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71213"/>
            <a:ext cx="10515600" cy="1325559"/>
          </a:xfrm>
        </p:spPr>
        <p:txBody>
          <a:bodyPr/>
          <a:lstStyle/>
          <a:p>
            <a:pPr lvl="0"/>
            <a:r>
              <a:rPr lang="en-CA"/>
              <a:t>Vesicular Stomatitis in Arizona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647EA5A-1641-7B9B-B997-AF5EDE7DE2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3" y="1445757"/>
            <a:ext cx="6095997" cy="5134925"/>
          </a:xfrm>
        </p:spPr>
        <p:txBody>
          <a:bodyPr/>
          <a:lstStyle/>
          <a:p>
            <a:pPr lvl="0"/>
            <a:r>
              <a:rPr lang="en-CA" sz="2000" dirty="0">
                <a:solidFill>
                  <a:srgbClr val="0070C0"/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USDA VSV Situation Report</a:t>
            </a:r>
            <a:endParaRPr lang="en-CA" sz="2000" dirty="0">
              <a:solidFill>
                <a:srgbClr val="0070C0"/>
              </a:solidFill>
              <a:ea typeface="Calibri"/>
              <a:cs typeface="Calibri"/>
            </a:endParaRPr>
          </a:p>
          <a:p>
            <a:pPr lvl="0"/>
            <a:r>
              <a:rPr lang="en-CA" sz="2000" dirty="0"/>
              <a:t>Began in Arizona in October 2025</a:t>
            </a:r>
            <a:endParaRPr lang="en-CA" dirty="0"/>
          </a:p>
          <a:p>
            <a:pPr lvl="0"/>
            <a:r>
              <a:rPr lang="en-CA" sz="2000" dirty="0"/>
              <a:t>New Jersey Strain virus</a:t>
            </a:r>
          </a:p>
          <a:p>
            <a:pPr lvl="0"/>
            <a:r>
              <a:rPr lang="en-CA" sz="2000" dirty="0"/>
              <a:t>13 premises affected across 6 counties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Cochise County (2 initial cases - 2 released)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Gila County (2 cases – 1 released)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Santa Cruz County (2 cases – 2 released )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CA" sz="1800" dirty="0">
                <a:ea typeface="Calibri"/>
                <a:cs typeface="Calibri"/>
              </a:rPr>
              <a:t>Maricopa County (4 cases - 3 released)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Pinal County (1 case – 1 released)</a:t>
            </a:r>
          </a:p>
          <a:p>
            <a:pPr lvl="1"/>
            <a:r>
              <a:rPr lang="en-CA" sz="1800" dirty="0">
                <a:ea typeface="Calibri"/>
                <a:cs typeface="Calibri"/>
              </a:rPr>
              <a:t>Yavapai County (2 cases – quarantine)</a:t>
            </a:r>
            <a:endParaRPr lang="en-US" sz="1800" dirty="0">
              <a:ea typeface="Calibri"/>
              <a:cs typeface="Calibri"/>
            </a:endParaRPr>
          </a:p>
          <a:p>
            <a:pPr lvl="0"/>
            <a:r>
              <a:rPr lang="en-CA" sz="2000" dirty="0"/>
              <a:t>No recent livestock movements onto the index premises</a:t>
            </a:r>
          </a:p>
          <a:p>
            <a:pPr lvl="0"/>
            <a:r>
              <a:rPr lang="en-CA" sz="2000" dirty="0"/>
              <a:t>Suspect that vector movements across the border are the source of the outbreaks</a:t>
            </a:r>
            <a:endParaRPr lang="en-CA" sz="20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FE53-6C87-5CC0-4338-3586133E130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ED9E52-BB8C-48C9-AB15-FF581230F06B}" type="slidenum">
              <a:rPr/>
              <a:t>5</a:t>
            </a:fld>
            <a:endParaRPr lang="fr-FR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44328-21E1-A282-FA0E-68545954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09" y="1445757"/>
            <a:ext cx="5884289" cy="4677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6F6E-9B62-B951-1646-698BA1B05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642" y="0"/>
            <a:ext cx="10515600" cy="1175653"/>
          </a:xfrm>
        </p:spPr>
        <p:txBody>
          <a:bodyPr/>
          <a:lstStyle/>
          <a:p>
            <a:pPr lvl="0"/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World Screwworm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CE18370-00D0-235A-4A74-605D45E253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843" y="1072427"/>
            <a:ext cx="7769601" cy="5649053"/>
          </a:xfrm>
        </p:spPr>
        <p:txBody>
          <a:bodyPr/>
          <a:lstStyle/>
          <a:p>
            <a:pPr lvl="0"/>
            <a:r>
              <a:rPr lang="en-US" sz="2400" dirty="0">
                <a:ea typeface="Calibri"/>
                <a:cs typeface="Calibri"/>
              </a:rPr>
              <a:t>Mexico’s </a:t>
            </a:r>
            <a:r>
              <a:rPr lang="en-US" sz="2400" dirty="0">
                <a:solidFill>
                  <a:srgbClr val="0070C0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interactive dashboard</a:t>
            </a:r>
            <a:r>
              <a:rPr lang="en-US" sz="2400" dirty="0">
                <a:solidFill>
                  <a:srgbClr val="0070C0"/>
                </a:solidFill>
                <a:ea typeface="Calibri"/>
                <a:cs typeface="Calibri"/>
              </a:rPr>
              <a:t> </a:t>
            </a:r>
            <a:r>
              <a:rPr lang="en-US" sz="2400" dirty="0">
                <a:ea typeface="Calibri"/>
                <a:cs typeface="Calibri"/>
              </a:rPr>
              <a:t>displays 1,236 active cases of NWS in animals (19,744 cumulative)</a:t>
            </a:r>
          </a:p>
          <a:p>
            <a:pPr lvl="0"/>
            <a:r>
              <a:rPr lang="en-US" sz="2400" dirty="0">
                <a:ea typeface="Calibri"/>
                <a:cs typeface="Calibri"/>
              </a:rPr>
              <a:t>NWS continues to spread northwest throughout the country</a:t>
            </a:r>
          </a:p>
          <a:p>
            <a:pPr lvl="0"/>
            <a:r>
              <a:rPr lang="en-US" sz="2400" dirty="0">
                <a:ea typeface="Calibri"/>
                <a:cs typeface="Calibri"/>
              </a:rPr>
              <a:t>Mexico – 3,234 (~16.4%) cases in dogs, 86 cases in cats,</a:t>
            </a:r>
          </a:p>
          <a:p>
            <a:pPr lvl="1"/>
            <a:r>
              <a:rPr lang="en-US" sz="2000" dirty="0">
                <a:ea typeface="Calibri"/>
                <a:cs typeface="Calibri"/>
              </a:rPr>
              <a:t>Cases also reported in wildlife (</a:t>
            </a:r>
            <a:r>
              <a:rPr lang="en-US" sz="2000" dirty="0">
                <a:ea typeface="Calibri"/>
                <a:cs typeface="Calibri"/>
                <a:hlinkClick r:id="rId5"/>
              </a:rPr>
              <a:t>red deer</a:t>
            </a:r>
            <a:r>
              <a:rPr lang="en-US" sz="2000" dirty="0">
                <a:ea typeface="Calibri"/>
                <a:cs typeface="Calibri"/>
              </a:rPr>
              <a:t>, howler monkey)</a:t>
            </a:r>
          </a:p>
          <a:p>
            <a:pPr lvl="0"/>
            <a:r>
              <a:rPr lang="en-US" sz="2400" dirty="0"/>
              <a:t>Mexico human cases now 204 (primarily in Chiapas)</a:t>
            </a:r>
          </a:p>
          <a:p>
            <a:pPr lvl="0"/>
            <a:r>
              <a:rPr lang="en-US" sz="2400" dirty="0">
                <a:hlinkClick r:id="rId6"/>
              </a:rPr>
              <a:t>Honduras</a:t>
            </a:r>
            <a:r>
              <a:rPr lang="en-US" sz="2400" dirty="0"/>
              <a:t> reported 76 NWS human cases for 2026 </a:t>
            </a:r>
          </a:p>
          <a:p>
            <a:pPr lvl="0"/>
            <a:r>
              <a:rPr lang="en-US" sz="2400" dirty="0"/>
              <a:t>USA - Florida reported NWS in a horse imported from Argentina</a:t>
            </a:r>
          </a:p>
          <a:p>
            <a:pPr lvl="0"/>
            <a:r>
              <a:rPr lang="en-US" sz="2400" dirty="0"/>
              <a:t>February - Sterile fly dispersal facility completed in </a:t>
            </a:r>
            <a:r>
              <a:rPr lang="en-US" sz="2400" dirty="0">
                <a:hlinkClick r:id="rId7"/>
              </a:rPr>
              <a:t>Texas</a:t>
            </a:r>
            <a:r>
              <a:rPr lang="en-US" sz="2400" dirty="0"/>
              <a:t>, dispersal shifted northwards</a:t>
            </a:r>
          </a:p>
          <a:p>
            <a:pPr lvl="0"/>
            <a:r>
              <a:rPr lang="en-US" sz="2400" dirty="0"/>
              <a:t>USA/Mexico border remains closed – recent discussions about limited “reopening strategy”</a:t>
            </a:r>
          </a:p>
          <a:p>
            <a:pPr marL="0" lvl="0" indent="0">
              <a:buNone/>
            </a:pPr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34B620E-9522-ADC8-7FF8-65848EB893BD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791080-2F6E-4F23-A132-60978EA6C5F6}" type="slidenum">
              <a:rPr/>
              <a:t>6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AF098B-4F03-BEE2-840D-890B4DADE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644" y="0"/>
            <a:ext cx="4097352" cy="3377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303E7-8E22-802B-385D-47A962F6B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4644" y="3429000"/>
            <a:ext cx="4097356" cy="34000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5439D1-AB74-71E6-56C8-89DC00200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479" y="75044"/>
            <a:ext cx="3933584" cy="1325559"/>
          </a:xfrm>
        </p:spPr>
        <p:txBody>
          <a:bodyPr/>
          <a:lstStyle/>
          <a:p>
            <a:pPr lvl="0"/>
            <a:r>
              <a:rPr lang="en-CA"/>
              <a:t>New World Screwworm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C9DED08-27BE-2AD8-9C4E-C59F28A3FAC8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AE46BD-6D88-4349-AA5B-D5BF2A09BC96}" type="slidenum">
              <a:rPr/>
              <a:t>7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 pitchFamily="34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EECF039-5725-9B57-7233-5C662E3ECB4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162925" y="136520"/>
            <a:ext cx="9241436" cy="2059539"/>
          </a:xfrm>
        </p:spPr>
        <p:txBody>
          <a:bodyPr/>
          <a:lstStyle/>
          <a:p>
            <a:pPr marL="0" lvl="0" indent="0">
              <a:buNone/>
            </a:pPr>
            <a:r>
              <a:rPr lang="en-CA" b="1" dirty="0"/>
              <a:t>Previously - FDA Conditionally Approved Treatments</a:t>
            </a:r>
          </a:p>
          <a:p>
            <a:pPr lvl="1"/>
            <a:r>
              <a:rPr lang="en-CA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Credelio</a:t>
            </a:r>
            <a:r>
              <a:rPr lang="en-CA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Quattro-CA1 </a:t>
            </a:r>
            <a:r>
              <a:rPr lang="en-CA" dirty="0"/>
              <a:t>(Elanco) chewable tablets for dogs</a:t>
            </a:r>
          </a:p>
          <a:p>
            <a:pPr lvl="1"/>
            <a:r>
              <a:rPr lang="en-CA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Exzolt</a:t>
            </a:r>
            <a:r>
              <a:rPr lang="en-CA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Cattle-CA1  </a:t>
            </a:r>
            <a:r>
              <a:rPr lang="en-CA" dirty="0"/>
              <a:t>(Merck) fluralaner topical solution for beef cattle </a:t>
            </a:r>
          </a:p>
          <a:p>
            <a:pPr lvl="1"/>
            <a:r>
              <a:rPr lang="en-CA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Dectomax-CA1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/>
              <a:t>(Zoetis) injectable for cattle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7D17F21-2F3C-2D11-C8C0-2B76D7BEB295}"/>
              </a:ext>
            </a:extLst>
          </p:cNvPr>
          <p:cNvSpPr txBox="1">
            <a:spLocks/>
          </p:cNvSpPr>
          <p:nvPr/>
        </p:nvSpPr>
        <p:spPr bwMode="auto">
          <a:xfrm>
            <a:off x="533787" y="1889541"/>
            <a:ext cx="9531353" cy="219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CA" b="1" dirty="0"/>
              <a:t>Recent - FDA Conditionally Approved Treatments</a:t>
            </a:r>
          </a:p>
          <a:p>
            <a:r>
              <a:rPr lang="en-CA" dirty="0" err="1">
                <a:hlinkClick r:id="rId6"/>
              </a:rPr>
              <a:t>Ivomec</a:t>
            </a:r>
            <a:r>
              <a:rPr lang="en-CA" dirty="0">
                <a:hlinkClick r:id="rId6"/>
              </a:rPr>
              <a:t> </a:t>
            </a:r>
            <a:r>
              <a:rPr lang="en-CA" dirty="0"/>
              <a:t>(10 mg/mL of ivermectin) injectable solution for cattle (excluding female dairy cows)</a:t>
            </a:r>
          </a:p>
          <a:p>
            <a:r>
              <a:rPr lang="en-CA" dirty="0">
                <a:hlinkClick r:id="rId7"/>
              </a:rPr>
              <a:t>NexGard </a:t>
            </a:r>
            <a:r>
              <a:rPr lang="en-CA" dirty="0"/>
              <a:t>(afoxolaner) chewable tablets for the treatment of NWS in dogs &amp; NexGard COMBO (</a:t>
            </a:r>
            <a:r>
              <a:rPr lang="en-CA" dirty="0" err="1"/>
              <a:t>esafoxolaner</a:t>
            </a:r>
            <a:r>
              <a:rPr lang="en-CA" dirty="0"/>
              <a:t>, eprinomectin, and praziquantel topical solution) for NWS in cats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20B34-F342-5434-7CA7-86CB2AD7C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953" y="1458694"/>
            <a:ext cx="1678791" cy="2555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089C7B-1CF6-FCF5-7EFD-E83A3618E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3574" y="4157568"/>
            <a:ext cx="2498426" cy="2198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1B6652-CD62-A130-5F36-FD40AF51AD7C}"/>
              </a:ext>
            </a:extLst>
          </p:cNvPr>
          <p:cNvSpPr txBox="1"/>
          <p:nvPr/>
        </p:nvSpPr>
        <p:spPr>
          <a:xfrm>
            <a:off x="533788" y="4601481"/>
            <a:ext cx="69163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hlinkClick r:id="rId10"/>
              </a:rPr>
              <a:t>F10 Antiseptic Wound Spray </a:t>
            </a:r>
            <a:r>
              <a:rPr lang="en-CA" sz="2800" dirty="0"/>
              <a:t>with Insecticide (benzalkonium chloride, polyhexanide, and cypermethrin topical solution) for the prevention and treatment of NWS</a:t>
            </a:r>
            <a:endParaRPr lang="en-CA" sz="28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B2FFC-EA8C-76A3-C753-CD039D1112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259" y="4522697"/>
            <a:ext cx="1991677" cy="21987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508D-8299-602D-5421-C609DF0FD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9" y="-40995"/>
            <a:ext cx="10515600" cy="1325563"/>
          </a:xfrm>
        </p:spPr>
        <p:txBody>
          <a:bodyPr/>
          <a:lstStyle/>
          <a:p>
            <a:r>
              <a:rPr lang="en-CA" dirty="0"/>
              <a:t>Alpha Gal Syndrome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6EECC-E843-5F68-7974-18A166DE4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C40C2-7A94-424C-9771-F39272A79DD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C66688-DB90-912D-9FF9-E306D18D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41" y="715282"/>
            <a:ext cx="4134571" cy="2374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AEF84-E7D5-9645-A2AC-78D3BC76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694" y="3256672"/>
            <a:ext cx="4694289" cy="26869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38FC2-6716-86A6-CFBB-E86899F5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5151" y="1032775"/>
            <a:ext cx="7321720" cy="4115693"/>
          </a:xfrm>
        </p:spPr>
        <p:txBody>
          <a:bodyPr/>
          <a:lstStyle/>
          <a:p>
            <a:r>
              <a:rPr lang="en-CA" dirty="0"/>
              <a:t>AGS is a tick‑borne food allergy caused by an immune reaction to alpha‑gal (galactose‑α‑1, 3‑galactose), a sugar found in most mammals </a:t>
            </a:r>
          </a:p>
          <a:p>
            <a:r>
              <a:rPr lang="en-CA" dirty="0"/>
              <a:t>People with AGS can have allergic reactions after eating red meat (e.g., beef, pork, lamb)</a:t>
            </a:r>
          </a:p>
          <a:p>
            <a:r>
              <a:rPr lang="en-CA" dirty="0"/>
              <a:t>AGS often develops after a tick bite, particularly from the lone star tick in North America</a:t>
            </a:r>
          </a:p>
          <a:p>
            <a:r>
              <a:rPr lang="en-CA" dirty="0"/>
              <a:t>AGS appears to be increasing in prevalence, along with lone star tick expansion </a:t>
            </a:r>
          </a:p>
          <a:p>
            <a:r>
              <a:rPr lang="en-CA" dirty="0">
                <a:hlinkClick r:id="rId5"/>
              </a:rPr>
              <a:t>Australia</a:t>
            </a:r>
            <a:r>
              <a:rPr lang="en-CA" dirty="0"/>
              <a:t> recently reported a retrospective death from AGS dated back to June 2022 in New South Wales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C2BB2A-AE31-DD24-68D7-CD2580DFECEF}"/>
              </a:ext>
            </a:extLst>
          </p:cNvPr>
          <p:cNvSpPr txBox="1"/>
          <p:nvPr/>
        </p:nvSpPr>
        <p:spPr>
          <a:xfrm>
            <a:off x="7306917" y="6171684"/>
            <a:ext cx="615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hlinkClick r:id="rId6"/>
              </a:rPr>
              <a:t>Lone Star Tick Surveillance | Ticks | CDC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20978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064F-778A-A74D-12B0-36BE261F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0"/>
            <a:ext cx="10515600" cy="1325563"/>
          </a:xfrm>
        </p:spPr>
        <p:txBody>
          <a:bodyPr/>
          <a:lstStyle/>
          <a:p>
            <a:r>
              <a:rPr lang="en-CA" dirty="0"/>
              <a:t>Usutu Virus in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6A08B-3AFE-4983-69C5-C7B6BD6EC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513" y="1047923"/>
            <a:ext cx="6787714" cy="4351338"/>
          </a:xfrm>
        </p:spPr>
        <p:txBody>
          <a:bodyPr/>
          <a:lstStyle/>
          <a:p>
            <a:r>
              <a:rPr lang="en-CA" dirty="0"/>
              <a:t>Usutu virus is a mosquito‑borne flavivirus</a:t>
            </a:r>
          </a:p>
          <a:p>
            <a:pPr lvl="1"/>
            <a:r>
              <a:rPr lang="en-CA" dirty="0"/>
              <a:t>Closely related to West Nile virus</a:t>
            </a:r>
          </a:p>
          <a:p>
            <a:r>
              <a:rPr lang="en-CA" dirty="0"/>
              <a:t>Natural transmission cycle involves Culex mosquitoes as vectors and birds as amplifying hosts</a:t>
            </a:r>
          </a:p>
          <a:p>
            <a:r>
              <a:rPr lang="en-CA" dirty="0"/>
              <a:t>Blackbirds and other passerines are particularly susceptible</a:t>
            </a:r>
          </a:p>
          <a:p>
            <a:r>
              <a:rPr lang="en-CA" dirty="0"/>
              <a:t>First reports of USUV in </a:t>
            </a:r>
            <a:r>
              <a:rPr lang="en-CA" dirty="0">
                <a:hlinkClick r:id="rId3"/>
              </a:rPr>
              <a:t>Scotland</a:t>
            </a:r>
            <a:r>
              <a:rPr lang="en-CA" dirty="0"/>
              <a:t> (blackbirds) &amp; </a:t>
            </a:r>
            <a:r>
              <a:rPr lang="en-CA" dirty="0">
                <a:hlinkClick r:id="rId4"/>
              </a:rPr>
              <a:t>Cyprus</a:t>
            </a:r>
            <a:r>
              <a:rPr lang="en-CA" dirty="0"/>
              <a:t> (mosquito)</a:t>
            </a:r>
          </a:p>
          <a:p>
            <a:r>
              <a:rPr lang="en-CA" dirty="0"/>
              <a:t>Increase incidence of human infections in </a:t>
            </a:r>
            <a:r>
              <a:rPr lang="en-CA" dirty="0">
                <a:hlinkClick r:id="rId5"/>
              </a:rPr>
              <a:t>Austria</a:t>
            </a:r>
            <a:r>
              <a:rPr lang="en-CA" dirty="0"/>
              <a:t>, blood donors in </a:t>
            </a:r>
            <a:r>
              <a:rPr lang="en-CA" dirty="0">
                <a:hlinkClick r:id="rId6"/>
              </a:rPr>
              <a:t>Spain</a:t>
            </a:r>
            <a:r>
              <a:rPr lang="en-CA" dirty="0"/>
              <a:t> and </a:t>
            </a:r>
            <a:r>
              <a:rPr lang="en-CA" dirty="0">
                <a:hlinkClick r:id="rId7"/>
              </a:rPr>
              <a:t>Italy</a:t>
            </a:r>
            <a:endParaRPr lang="en-CA" dirty="0"/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C855F-CA0C-B129-052F-0ECBC6D42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C40C2-7A94-424C-9771-F39272A79DD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2E622-0C24-5E53-9297-0CB526B53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3598" y="441922"/>
            <a:ext cx="4526854" cy="25967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5F75E-ADAA-F0AD-40BC-D963FF58F2BF}"/>
              </a:ext>
            </a:extLst>
          </p:cNvPr>
          <p:cNvSpPr txBox="1"/>
          <p:nvPr/>
        </p:nvSpPr>
        <p:spPr>
          <a:xfrm>
            <a:off x="7248227" y="6435800"/>
            <a:ext cx="5607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dirty="0">
                <a:hlinkClick r:id="rId9"/>
              </a:rPr>
              <a:t>Epidemiology of Usutu Virus: The European Scenario</a:t>
            </a:r>
            <a:endParaRPr lang="en-CA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C30CAB-8D38-4C1A-A396-4508D08B7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589" y="3078415"/>
            <a:ext cx="4632872" cy="33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356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EA13D8C747CE42B210262EB423AC51" ma:contentTypeVersion="15" ma:contentTypeDescription="Create a new document." ma:contentTypeScope="" ma:versionID="89a99309f50619cd2cb2bd943af489cc">
  <xsd:schema xmlns:xsd="http://www.w3.org/2001/XMLSchema" xmlns:xs="http://www.w3.org/2001/XMLSchema" xmlns:p="http://schemas.microsoft.com/office/2006/metadata/properties" xmlns:ns2="15b7ed99-b5df-4a34-ab63-5ec2159bb241" xmlns:ns3="894e992d-1f5f-43c5-970b-dde96d23e5c3" targetNamespace="http://schemas.microsoft.com/office/2006/metadata/properties" ma:root="true" ma:fieldsID="284bab10ff48d553330a69ccda6115c4" ns2:_="" ns3:_="">
    <xsd:import namespace="15b7ed99-b5df-4a34-ab63-5ec2159bb241"/>
    <xsd:import namespace="894e992d-1f5f-43c5-970b-dde96d23e5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7ed99-b5df-4a34-ab63-5ec2159bb2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2aa733-2270-4351-8ca3-f9ded615c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e992d-1f5f-43c5-970b-dde96d23e5c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8ed09ac-2159-45a7-87e0-5ac8721ea325}" ma:internalName="TaxCatchAll" ma:showField="CatchAllData" ma:web="894e992d-1f5f-43c5-970b-dde96d23e5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4e992d-1f5f-43c5-970b-dde96d23e5c3" xsi:nil="true"/>
    <lcf76f155ced4ddcb4097134ff3c332f xmlns="15b7ed99-b5df-4a34-ab63-5ec2159bb2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E81404-9FE3-45EE-AECF-47474AAE7656}"/>
</file>

<file path=customXml/itemProps2.xml><?xml version="1.0" encoding="utf-8"?>
<ds:datastoreItem xmlns:ds="http://schemas.openxmlformats.org/officeDocument/2006/customXml" ds:itemID="{047E0674-5261-499F-AE55-E37E47FC5259}"/>
</file>

<file path=customXml/itemProps3.xml><?xml version="1.0" encoding="utf-8"?>
<ds:datastoreItem xmlns:ds="http://schemas.openxmlformats.org/officeDocument/2006/customXml" ds:itemID="{ADFB2CD6-D6ED-434F-9549-7F4EB4F8F09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55164</TotalTime>
  <Words>1851</Words>
  <Application>Microsoft Office PowerPoint</Application>
  <PresentationFormat>Widescreen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abcsans</vt:lpstr>
      <vt:lpstr>Arial</vt:lpstr>
      <vt:lpstr>Calibri</vt:lpstr>
      <vt:lpstr>Calibri Light</vt:lpstr>
      <vt:lpstr>Spectral</vt:lpstr>
      <vt:lpstr>2_Office Theme</vt:lpstr>
      <vt:lpstr>Community for Emerging and Zoonotic Diseases Identifying emerging risks through collective intelligence</vt:lpstr>
      <vt:lpstr>Bovine Theileriosis in Canada</vt:lpstr>
      <vt:lpstr>Asian Longhorn Tick and Theileriosis in the USA</vt:lpstr>
      <vt:lpstr>Asian Longhorn Tick and Theileriosis in the USA</vt:lpstr>
      <vt:lpstr>Vesicular Stomatitis in Arizona</vt:lpstr>
      <vt:lpstr>New World Screwworm</vt:lpstr>
      <vt:lpstr>New World Screwworm</vt:lpstr>
      <vt:lpstr>Alpha Gal Syndrome</vt:lpstr>
      <vt:lpstr>Usutu Virus in Europe</vt:lpstr>
      <vt:lpstr>Lumpy Skin Disease in Europe &amp; Asia</vt:lpstr>
      <vt:lpstr>Bluetongue virus in Europe</vt:lpstr>
      <vt:lpstr>Yellow Fever in S. America</vt:lpstr>
      <vt:lpstr>Chikungunya Worldwide</vt:lpstr>
      <vt:lpstr>Dengue </vt:lpstr>
      <vt:lpstr>Scientific Findings</vt:lpstr>
      <vt:lpstr>Scientific Findings</vt:lpstr>
      <vt:lpstr>Scientific Findings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CEZD Provincial Engagement Meetings</dc:title>
  <dc:creator>Osborn, Andrea</dc:creator>
  <cp:lastModifiedBy>Dukadzinac, Zana (CFIA/ACIA)</cp:lastModifiedBy>
  <cp:revision>662</cp:revision>
  <cp:lastPrinted>2024-03-11T14:03:21Z</cp:lastPrinted>
  <dcterms:created xsi:type="dcterms:W3CDTF">2020-02-07T23:34:08Z</dcterms:created>
  <dcterms:modified xsi:type="dcterms:W3CDTF">2026-04-13T14:20:42Z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0x0101001BEA13D8C747CE42B210262EB423AC51</vt:lpwstr>
  </property>
</Properties>
</file>