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323" r:id="rId2"/>
    <p:sldId id="342" r:id="rId3"/>
    <p:sldId id="443" r:id="rId4"/>
    <p:sldId id="445" r:id="rId5"/>
    <p:sldId id="529" r:id="rId6"/>
    <p:sldId id="531" r:id="rId7"/>
    <p:sldId id="532" r:id="rId8"/>
    <p:sldId id="450" r:id="rId9"/>
    <p:sldId id="495" r:id="rId10"/>
    <p:sldId id="333" r:id="rId11"/>
    <p:sldId id="499" r:id="rId12"/>
    <p:sldId id="504" r:id="rId13"/>
    <p:sldId id="511" r:id="rId14"/>
    <p:sldId id="512" r:id="rId15"/>
    <p:sldId id="514" r:id="rId16"/>
    <p:sldId id="518" r:id="rId17"/>
    <p:sldId id="520" r:id="rId18"/>
    <p:sldId id="519" r:id="rId19"/>
    <p:sldId id="498" r:id="rId20"/>
    <p:sldId id="524" r:id="rId21"/>
    <p:sldId id="525" r:id="rId22"/>
    <p:sldId id="526" r:id="rId23"/>
    <p:sldId id="340" r:id="rId24"/>
    <p:sldId id="527" r:id="rId25"/>
    <p:sldId id="53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born, Andrea" initials="OA" lastIdx="8" clrIdx="0">
    <p:extLst>
      <p:ext uri="{19B8F6BF-5375-455C-9EA6-DF929625EA0E}">
        <p15:presenceInfo xmlns:p15="http://schemas.microsoft.com/office/powerpoint/2012/main" userId="S-1-5-21-409781135-2326927470-69082124-100004" providerId="AD"/>
      </p:ext>
    </p:extLst>
  </p:cmAuthor>
  <p:cmAuthor id="2" name="Zana Dukadzinac" initials="ZD" lastIdx="1" clrIdx="1">
    <p:extLst>
      <p:ext uri="{19B8F6BF-5375-455C-9EA6-DF929625EA0E}">
        <p15:presenceInfo xmlns:p15="http://schemas.microsoft.com/office/powerpoint/2012/main" userId="S-1-5-21-409781135-2326927470-69082124-1432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13" autoAdjust="0"/>
    <p:restoredTop sz="86261" autoAdjust="0"/>
  </p:normalViewPr>
  <p:slideViewPr>
    <p:cSldViewPr snapToGrid="0">
      <p:cViewPr varScale="1">
        <p:scale>
          <a:sx n="71" d="100"/>
          <a:sy n="71" d="100"/>
        </p:scale>
        <p:origin x="2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F37450-37FE-407B-836B-3B9A8027C1E1}" type="datetimeFigureOut">
              <a:rPr lang="en-US" smtClean="0"/>
              <a:t>2025-06-12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FB6564-B9C5-4BEE-A019-13E96C68B1A5}" type="slidenum">
              <a:rPr lang="en-US" smtClean="0"/>
              <a:t>‹#›</a:t>
            </a:fld>
            <a:endParaRPr lang="en-US"/>
          </a:p>
        </p:txBody>
      </p:sp>
    </p:spTree>
    <p:extLst>
      <p:ext uri="{BB962C8B-B14F-4D97-AF65-F5344CB8AC3E}">
        <p14:creationId xmlns:p14="http://schemas.microsoft.com/office/powerpoint/2010/main" val="2588615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FB6564-B9C5-4BEE-A019-13E96C68B1A5}" type="slidenum">
              <a:rPr lang="en-US" smtClean="0"/>
              <a:t>1</a:t>
            </a:fld>
            <a:endParaRPr lang="en-US"/>
          </a:p>
        </p:txBody>
      </p:sp>
    </p:spTree>
    <p:extLst>
      <p:ext uri="{BB962C8B-B14F-4D97-AF65-F5344CB8AC3E}">
        <p14:creationId xmlns:p14="http://schemas.microsoft.com/office/powerpoint/2010/main" val="4087667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virus jumped the Danube River to three additional sites on March 21</a:t>
            </a:r>
          </a:p>
          <a:p>
            <a:r>
              <a:rPr lang="en-CA" dirty="0"/>
              <a:t>The two southern sites suppressive vaccination was started before Depop, the most northern site Baka just started depopulation without suppressive vaccination.</a:t>
            </a:r>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12</a:t>
            </a:fld>
            <a:endParaRPr lang="en-US"/>
          </a:p>
        </p:txBody>
      </p:sp>
    </p:spTree>
    <p:extLst>
      <p:ext uri="{BB962C8B-B14F-4D97-AF65-F5344CB8AC3E}">
        <p14:creationId xmlns:p14="http://schemas.microsoft.com/office/powerpoint/2010/main" val="2396318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highlight>
                  <a:srgbClr val="FFFF00"/>
                </a:highlight>
              </a:rPr>
              <a:t>Outbreak 4 – Mala Luc</a:t>
            </a:r>
          </a:p>
          <a:p>
            <a:pPr lvl="1"/>
            <a:r>
              <a:rPr lang="en-CA" dirty="0">
                <a:highlight>
                  <a:srgbClr val="FFFF00"/>
                </a:highlight>
              </a:rPr>
              <a:t>279 animals (fattening bulls, heifers)</a:t>
            </a:r>
          </a:p>
          <a:p>
            <a:pPr lvl="1"/>
            <a:r>
              <a:rPr lang="en-CA" dirty="0">
                <a:highlight>
                  <a:srgbClr val="FFFF00"/>
                </a:highlight>
              </a:rPr>
              <a:t>Sampling March 26</a:t>
            </a:r>
          </a:p>
          <a:p>
            <a:pPr lvl="1"/>
            <a:r>
              <a:rPr lang="en-CA" dirty="0">
                <a:highlight>
                  <a:srgbClr val="FFFF00"/>
                </a:highlight>
              </a:rPr>
              <a:t>9 samples from 3 animals</a:t>
            </a:r>
          </a:p>
          <a:p>
            <a:pPr lvl="2"/>
            <a:r>
              <a:rPr lang="en-CA" dirty="0">
                <a:highlight>
                  <a:srgbClr val="FFFF00"/>
                </a:highlight>
              </a:rPr>
              <a:t>3 PCR positive</a:t>
            </a:r>
          </a:p>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13</a:t>
            </a:fld>
            <a:endParaRPr lang="en-US"/>
          </a:p>
        </p:txBody>
      </p:sp>
    </p:spTree>
    <p:extLst>
      <p:ext uri="{BB962C8B-B14F-4D97-AF65-F5344CB8AC3E}">
        <p14:creationId xmlns:p14="http://schemas.microsoft.com/office/powerpoint/2010/main" val="470432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Workers stayed on the farm, didn’t leave until after C+D.</a:t>
            </a:r>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15</a:t>
            </a:fld>
            <a:endParaRPr lang="en-US"/>
          </a:p>
        </p:txBody>
      </p:sp>
    </p:spTree>
    <p:extLst>
      <p:ext uri="{BB962C8B-B14F-4D97-AF65-F5344CB8AC3E}">
        <p14:creationId xmlns:p14="http://schemas.microsoft.com/office/powerpoint/2010/main" val="732386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Two new cases on April 2</a:t>
            </a:r>
            <a:r>
              <a:rPr lang="en-CA" baseline="30000" dirty="0"/>
              <a:t>nd</a:t>
            </a:r>
            <a:r>
              <a:rPr lang="en-CA" dirty="0"/>
              <a:t> in Hungary, linked to the first two Hungarian Dairy farms.</a:t>
            </a:r>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16</a:t>
            </a:fld>
            <a:endParaRPr lang="en-US"/>
          </a:p>
        </p:txBody>
      </p:sp>
    </p:spTree>
    <p:extLst>
      <p:ext uri="{BB962C8B-B14F-4D97-AF65-F5344CB8AC3E}">
        <p14:creationId xmlns:p14="http://schemas.microsoft.com/office/powerpoint/2010/main" val="674151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17</a:t>
            </a:fld>
            <a:endParaRPr lang="en-US"/>
          </a:p>
        </p:txBody>
      </p:sp>
    </p:spTree>
    <p:extLst>
      <p:ext uri="{BB962C8B-B14F-4D97-AF65-F5344CB8AC3E}">
        <p14:creationId xmlns:p14="http://schemas.microsoft.com/office/powerpoint/2010/main" val="1591994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Further restricted zone is 50 km radius around each farm with surveillance and movement requirements, for the purpose of trade management. Note that the Czech Republic is not included in the further restricted zone, despite being only 20km from the most northerly site in Slovakia.</a:t>
            </a:r>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18</a:t>
            </a:fld>
            <a:endParaRPr lang="en-US"/>
          </a:p>
        </p:txBody>
      </p:sp>
    </p:spTree>
    <p:extLst>
      <p:ext uri="{BB962C8B-B14F-4D97-AF65-F5344CB8AC3E}">
        <p14:creationId xmlns:p14="http://schemas.microsoft.com/office/powerpoint/2010/main" val="162517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6EBC9D1-C19D-83C1-CD0F-E0071D4EC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067F613-A14E-560D-B23D-BCD141183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latin typeface="Poppins-Regular"/>
            </a:endParaRPr>
          </a:p>
        </p:txBody>
      </p:sp>
      <p:sp>
        <p:nvSpPr>
          <p:cNvPr id="17412" name="Slide Number Placeholder 3">
            <a:extLst>
              <a:ext uri="{FF2B5EF4-FFF2-40B4-BE49-F238E27FC236}">
                <a16:creationId xmlns:a16="http://schemas.microsoft.com/office/drawing/2014/main" id="{C52F6DCC-4610-99BE-5CCC-2CC7DE56E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53D3AD-4E51-46C1-AD20-AB4D0317D815}" type="slidenum">
              <a:rPr lang="en-US" altLang="en-US" smtClean="0"/>
              <a:pPr/>
              <a:t>19</a:t>
            </a:fld>
            <a:endParaRPr lang="en-US" altLang="en-US"/>
          </a:p>
        </p:txBody>
      </p:sp>
    </p:spTree>
    <p:extLst>
      <p:ext uri="{BB962C8B-B14F-4D97-AF65-F5344CB8AC3E}">
        <p14:creationId xmlns:p14="http://schemas.microsoft.com/office/powerpoint/2010/main" val="2497205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Three primary and two secondary outbreaks. The three primaries mean they do not have any epidemiological links identified as the potential sources of introduction. </a:t>
            </a:r>
          </a:p>
          <a:p>
            <a:r>
              <a:rPr lang="en-CA" dirty="0"/>
              <a:t>IP 5 had a contact holding of almost 10K pigs</a:t>
            </a:r>
          </a:p>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20</a:t>
            </a:fld>
            <a:endParaRPr lang="en-US"/>
          </a:p>
        </p:txBody>
      </p:sp>
    </p:spTree>
    <p:extLst>
      <p:ext uri="{BB962C8B-B14F-4D97-AF65-F5344CB8AC3E}">
        <p14:creationId xmlns:p14="http://schemas.microsoft.com/office/powerpoint/2010/main" val="1094926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 new outbreaks since April 17</a:t>
            </a:r>
            <a:r>
              <a:rPr lang="en-CA" baseline="30000" dirty="0"/>
              <a:t>th</a:t>
            </a:r>
            <a:r>
              <a:rPr lang="en-CA" dirty="0"/>
              <a:t>. </a:t>
            </a:r>
          </a:p>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21</a:t>
            </a:fld>
            <a:endParaRPr lang="en-US"/>
          </a:p>
        </p:txBody>
      </p:sp>
    </p:spTree>
    <p:extLst>
      <p:ext uri="{BB962C8B-B14F-4D97-AF65-F5344CB8AC3E}">
        <p14:creationId xmlns:p14="http://schemas.microsoft.com/office/powerpoint/2010/main" val="4225400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1F3E62D0-9945-866F-1B2C-F9882760C2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EA850DE-61A1-2825-2207-46B1C3D687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27652" name="Slide Number Placeholder 3">
            <a:extLst>
              <a:ext uri="{FF2B5EF4-FFF2-40B4-BE49-F238E27FC236}">
                <a16:creationId xmlns:a16="http://schemas.microsoft.com/office/drawing/2014/main" id="{B07DEE3D-03A4-6FBD-3B9F-55602D8146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DF10FB3-64D5-4CF7-B065-FA85AC3F7350}" type="slidenum">
              <a:rPr lang="en-US" altLang="en-US" smtClean="0"/>
              <a:pPr/>
              <a:t>23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chart represents countries where disease is not considered endemic (Europe and some Asian countries)</a:t>
            </a:r>
          </a:p>
          <a:p>
            <a:endParaRPr lang="en-US" baseline="0" dirty="0"/>
          </a:p>
          <a:p>
            <a:r>
              <a:rPr lang="en-US" baseline="0" dirty="0"/>
              <a:t>The Q3 surge of ASF in domestic swine that we saw last year has not occurred this year, domestic cases have stayed lower, but wild boar cases have increased beyond expected levels this last fall into this winter.</a:t>
            </a:r>
          </a:p>
          <a:p>
            <a:endParaRPr lang="en-CA" sz="1800" b="0" i="0" u="none" strike="noStrike" baseline="0" dirty="0">
              <a:latin typeface="Söhne"/>
            </a:endParaRPr>
          </a:p>
          <a:p>
            <a:r>
              <a:rPr lang="en-US" sz="1800" b="0" i="0" u="none" strike="noStrike" baseline="0" dirty="0">
                <a:latin typeface="Söhne"/>
              </a:rPr>
              <a:t>Since January 2022, more than 970,000 cases in pigs and more than 35,000 cases in wild boars have been reported, with around 2,080,000 animal losses in domestic pigs. </a:t>
            </a:r>
          </a:p>
          <a:p>
            <a:endParaRPr lang="en-CA" baseline="0" dirty="0"/>
          </a:p>
        </p:txBody>
      </p:sp>
      <p:sp>
        <p:nvSpPr>
          <p:cNvPr id="4" name="Slide Number Placeholder 3"/>
          <p:cNvSpPr>
            <a:spLocks noGrp="1"/>
          </p:cNvSpPr>
          <p:nvPr>
            <p:ph type="sldNum" sz="quarter" idx="10"/>
          </p:nvPr>
        </p:nvSpPr>
        <p:spPr/>
        <p:txBody>
          <a:bodyPr/>
          <a:lstStyle/>
          <a:p>
            <a:fld id="{BFFB6564-B9C5-4BEE-A019-13E96C68B1A5}" type="slidenum">
              <a:rPr lang="en-US" smtClean="0"/>
              <a:t>2</a:t>
            </a:fld>
            <a:endParaRPr lang="en-US"/>
          </a:p>
        </p:txBody>
      </p:sp>
    </p:spTree>
    <p:extLst>
      <p:ext uri="{BB962C8B-B14F-4D97-AF65-F5344CB8AC3E}">
        <p14:creationId xmlns:p14="http://schemas.microsoft.com/office/powerpoint/2010/main" val="1394373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24</a:t>
            </a:fld>
            <a:endParaRPr lang="en-US"/>
          </a:p>
        </p:txBody>
      </p:sp>
    </p:spTree>
    <p:extLst>
      <p:ext uri="{BB962C8B-B14F-4D97-AF65-F5344CB8AC3E}">
        <p14:creationId xmlns:p14="http://schemas.microsoft.com/office/powerpoint/2010/main" val="3447653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3</a:t>
            </a:fld>
            <a:endParaRPr lang="en-US"/>
          </a:p>
        </p:txBody>
      </p:sp>
    </p:spTree>
    <p:extLst>
      <p:ext uri="{BB962C8B-B14F-4D97-AF65-F5344CB8AC3E}">
        <p14:creationId xmlns:p14="http://schemas.microsoft.com/office/powerpoint/2010/main" val="842260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1"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FFB6564-B9C5-4BEE-A019-13E96C68B1A5}" type="slidenum">
              <a:rPr lang="en-US" smtClean="0"/>
              <a:t>4</a:t>
            </a:fld>
            <a:endParaRPr lang="en-US"/>
          </a:p>
        </p:txBody>
      </p:sp>
    </p:spTree>
    <p:extLst>
      <p:ext uri="{BB962C8B-B14F-4D97-AF65-F5344CB8AC3E}">
        <p14:creationId xmlns:p14="http://schemas.microsoft.com/office/powerpoint/2010/main" val="4274549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5</a:t>
            </a:fld>
            <a:endParaRPr lang="en-US"/>
          </a:p>
        </p:txBody>
      </p:sp>
    </p:spTree>
    <p:extLst>
      <p:ext uri="{BB962C8B-B14F-4D97-AF65-F5344CB8AC3E}">
        <p14:creationId xmlns:p14="http://schemas.microsoft.com/office/powerpoint/2010/main" val="362668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 – multiple moderate to severe dermatological ulcerations</a:t>
            </a:r>
          </a:p>
          <a:p>
            <a:r>
              <a:rPr lang="en-CA" dirty="0"/>
              <a:t>A – ulceration on the udder 1-2 weeks postpartum</a:t>
            </a:r>
          </a:p>
          <a:p>
            <a:r>
              <a:rPr lang="en-CA" dirty="0"/>
              <a:t>B – reproductive failure</a:t>
            </a:r>
          </a:p>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7</a:t>
            </a:fld>
            <a:endParaRPr lang="en-US"/>
          </a:p>
        </p:txBody>
      </p:sp>
    </p:spTree>
    <p:extLst>
      <p:ext uri="{BB962C8B-B14F-4D97-AF65-F5344CB8AC3E}">
        <p14:creationId xmlns:p14="http://schemas.microsoft.com/office/powerpoint/2010/main" val="2875529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8</a:t>
            </a:fld>
            <a:endParaRPr lang="en-US"/>
          </a:p>
        </p:txBody>
      </p:sp>
    </p:spTree>
    <p:extLst>
      <p:ext uri="{BB962C8B-B14F-4D97-AF65-F5344CB8AC3E}">
        <p14:creationId xmlns:p14="http://schemas.microsoft.com/office/powerpoint/2010/main" val="2503337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6EBC9D1-C19D-83C1-CD0F-E0071D4EC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067F613-A14E-560D-B23D-BCD141183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solidFill>
                <a:srgbClr val="212529"/>
              </a:solidFill>
              <a:latin typeface="Lato" panose="020F0502020204030203" pitchFamily="34" charset="0"/>
            </a:endParaRPr>
          </a:p>
        </p:txBody>
      </p:sp>
      <p:sp>
        <p:nvSpPr>
          <p:cNvPr id="17412" name="Slide Number Placeholder 3">
            <a:extLst>
              <a:ext uri="{FF2B5EF4-FFF2-40B4-BE49-F238E27FC236}">
                <a16:creationId xmlns:a16="http://schemas.microsoft.com/office/drawing/2014/main" id="{C52F6DCC-4610-99BE-5CCC-2CC7DE56E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53D3AD-4E51-46C1-AD20-AB4D0317D815}" type="slidenum">
              <a:rPr lang="en-US" altLang="en-US" smtClean="0"/>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March 6</a:t>
            </a:r>
            <a:r>
              <a:rPr lang="en-CA" baseline="30000" dirty="0"/>
              <a:t>th</a:t>
            </a:r>
            <a:r>
              <a:rPr lang="en-CA" dirty="0"/>
              <a:t> FMD in dairy cattle in North West Hungary</a:t>
            </a:r>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11</a:t>
            </a:fld>
            <a:endParaRPr lang="en-US"/>
          </a:p>
        </p:txBody>
      </p:sp>
    </p:spTree>
    <p:extLst>
      <p:ext uri="{BB962C8B-B14F-4D97-AF65-F5344CB8AC3E}">
        <p14:creationId xmlns:p14="http://schemas.microsoft.com/office/powerpoint/2010/main" val="2468644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164A4D0-3362-4309-BEC0-98317D050795}" type="datetime1">
              <a:rPr lang="en-US" smtClean="0"/>
              <a:t>2025-06-12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2051449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F9E1F-2232-4B88-8F06-7F83C533E506}" type="datetime1">
              <a:rPr lang="en-US" smtClean="0"/>
              <a:t>2025-06-12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838875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B158B4-A1F9-4C77-85E0-56A21F40333B}" type="datetime1">
              <a:rPr lang="en-US" smtClean="0"/>
              <a:t>2025-06-12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3586687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10515600"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4">
            <a:extLst>
              <a:ext uri="{FF2B5EF4-FFF2-40B4-BE49-F238E27FC236}">
                <a16:creationId xmlns:a16="http://schemas.microsoft.com/office/drawing/2014/main" id="{029D5FFE-ADAC-0B2A-CF4D-5BFF990CDF68}"/>
              </a:ext>
            </a:extLst>
          </p:cNvPr>
          <p:cNvSpPr>
            <a:spLocks noGrp="1"/>
          </p:cNvSpPr>
          <p:nvPr>
            <p:ph type="sldNum" sz="quarter" idx="14"/>
          </p:nvPr>
        </p:nvSpPr>
        <p:spPr/>
        <p:txBody>
          <a:bodyPr/>
          <a:lstStyle>
            <a:lvl1pPr>
              <a:defRPr/>
            </a:lvl1pPr>
          </a:lstStyle>
          <a:p>
            <a:pPr>
              <a:defRPr/>
            </a:pPr>
            <a:fld id="{68678C35-086D-4198-975D-7CAE096F9A66}" type="slidenum">
              <a:rPr lang="en-US" altLang="en-US"/>
              <a:pPr>
                <a:defRPr/>
              </a:pPr>
              <a:t>‹#›</a:t>
            </a:fld>
            <a:endParaRPr lang="en-US" altLang="en-US"/>
          </a:p>
        </p:txBody>
      </p:sp>
    </p:spTree>
    <p:extLst>
      <p:ext uri="{BB962C8B-B14F-4D97-AF65-F5344CB8AC3E}">
        <p14:creationId xmlns:p14="http://schemas.microsoft.com/office/powerpoint/2010/main" val="4133602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1592711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90A031-662E-4A41-9960-35612D8BFC9E}" type="datetime1">
              <a:rPr lang="en-US" smtClean="0"/>
              <a:t>2025-06-12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1134318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2314340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4283986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3122543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3CEDC5-1734-46B2-A0D5-62C53D554FF0}" type="datetime1">
              <a:rPr lang="en-US" smtClean="0"/>
              <a:t>2025-06-12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1115989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BA07D3-39B0-44ED-BA0B-A69F1FD0EE94}" type="datetime1">
              <a:rPr lang="en-US" smtClean="0"/>
              <a:t>2025-06-12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2679218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6B119C8-7D86-4B85-8E3E-183D6C2F9EDD}" type="datetime1">
              <a:rPr lang="en-US" smtClean="0"/>
              <a:t>2025-06-12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157174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E8AE4A-7446-4FA8-A03C-9A4736657142}" type="datetime1">
              <a:rPr lang="en-US" smtClean="0"/>
              <a:t>2025-06-12</a:t>
            </a:fld>
            <a:endParaRPr lang="en-US"/>
          </a:p>
        </p:txBody>
      </p:sp>
      <p:sp>
        <p:nvSpPr>
          <p:cNvPr id="5" name="Footer Placeholder 4"/>
          <p:cNvSpPr>
            <a:spLocks noGrp="1"/>
          </p:cNvSpPr>
          <p:nvPr>
            <p:ph type="ftr" sz="quarter" idx="3"/>
          </p:nvPr>
        </p:nvSpPr>
        <p:spPr>
          <a:xfrm>
            <a:off x="4038600" y="63563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7A136-B623-44AA-A653-F7B0DDAA2C31}" type="slidenum">
              <a:rPr lang="en-US" smtClean="0"/>
              <a:t>‹#›</a:t>
            </a:fld>
            <a:endParaRPr lang="en-US"/>
          </a:p>
        </p:txBody>
      </p:sp>
    </p:spTree>
    <p:extLst>
      <p:ext uri="{BB962C8B-B14F-4D97-AF65-F5344CB8AC3E}">
        <p14:creationId xmlns:p14="http://schemas.microsoft.com/office/powerpoint/2010/main" val="669675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cezd.c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inspection.canada.ca/en/animal-health/terrestrial-animals/diseases/reportable/foot-and-mouth-disease/countries-free-disease"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food.ec.europa.eu/horizontal-topics/committees/paff-committees/animal-health-and-welfare/presentations_en#2023" TargetMode="Externa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food.ec.europa.eu/document/download/9daf75f3-e60a-48bf-ae2f-26e7121562de_en?filename=reg-com_ahw_20250226_pres-07.pdf"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hyperlink" Target="https://www.woah.org/en/disease/african-swine-feve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mpres-i.apps.fao.org/diseases" TargetMode="External"/><Relationship Id="rId2" Type="http://schemas.openxmlformats.org/officeDocument/2006/relationships/hyperlink" Target="https://www.wrlfmd.org/news/iraq-07-livestock-serotype-sat-2-topotype-xiv-spread-woah"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hyperlink" Target="https://www.aphis.usda.gov/livestock-poultry-disease/cattle/ticks/screwworm/outbreak-central-america"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www.copeg.org/"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sciencedirect.com/science/article/pii/S0378113525000550" TargetMode="External"/><Relationship Id="rId3" Type="http://schemas.openxmlformats.org/officeDocument/2006/relationships/hyperlink" Target="https://onlinelibrary.wiley.com/doi/10.1111/zph.13205" TargetMode="External"/><Relationship Id="rId7" Type="http://schemas.openxmlformats.org/officeDocument/2006/relationships/hyperlink" Target="https://pmc.ncbi.nlm.nih.gov/articles/PMC11769059/" TargetMode="External"/><Relationship Id="rId12" Type="http://schemas.openxmlformats.org/officeDocument/2006/relationships/hyperlink" Target="https://www.frontiersin.org/journals/veterinary-science/articles/10.3389/fvets.2025.1587131/ful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pubmed.ncbi.nlm.nih.gov/39833369/" TargetMode="External"/><Relationship Id="rId11" Type="http://schemas.openxmlformats.org/officeDocument/2006/relationships/hyperlink" Target="https://www.sciencedirect.com/science/article/pii/S1995820X25000069?via%3Dihub" TargetMode="External"/><Relationship Id="rId5" Type="http://schemas.openxmlformats.org/officeDocument/2006/relationships/hyperlink" Target="https://www.biorxiv.org/content/10.1101/2024.12.17.628884v1" TargetMode="External"/><Relationship Id="rId10" Type="http://schemas.openxmlformats.org/officeDocument/2006/relationships/hyperlink" Target="https://pubmed.ncbi.nlm.nih.gov/40121037/" TargetMode="External"/><Relationship Id="rId4" Type="http://schemas.openxmlformats.org/officeDocument/2006/relationships/hyperlink" Target="https://journals.plos.org/plospathogens/article?id=10.1371/journal.ppat.1012836" TargetMode="External"/><Relationship Id="rId9" Type="http://schemas.openxmlformats.org/officeDocument/2006/relationships/hyperlink" Target="https://www.biorxiv.org/content/10.1101/2025.03.04.641414v1"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nc.cdc.gov/eid/article/31/5/24-1948_article" TargetMode="External"/><Relationship Id="rId3" Type="http://schemas.openxmlformats.org/officeDocument/2006/relationships/hyperlink" Target="https://www.tandfonline.com/doi/full/10.1080/22221751.2025.2492210" TargetMode="External"/><Relationship Id="rId7" Type="http://schemas.openxmlformats.org/officeDocument/2006/relationships/hyperlink" Target="https://www.science.org/doi/full/10.1126/sciadv.adu7670?af=R" TargetMode="External"/><Relationship Id="rId2" Type="http://schemas.openxmlformats.org/officeDocument/2006/relationships/hyperlink" Target="https://pubmed.ncbi.nlm.nih.gov/40203482/" TargetMode="External"/><Relationship Id="rId1" Type="http://schemas.openxmlformats.org/officeDocument/2006/relationships/slideLayout" Target="../slideLayouts/slideLayout2.xml"/><Relationship Id="rId6" Type="http://schemas.openxmlformats.org/officeDocument/2006/relationships/hyperlink" Target="https://www.frontiersin.org/journals/veterinary-science/articles/10.3389/fvets.2025.1523981/full" TargetMode="External"/><Relationship Id="rId5" Type="http://schemas.openxmlformats.org/officeDocument/2006/relationships/hyperlink" Target="https://www.sciencedirect.com/science/article/pii/S0167587725001084" TargetMode="External"/><Relationship Id="rId10" Type="http://schemas.openxmlformats.org/officeDocument/2006/relationships/hyperlink" Target="https://can01.safelinks.protection.outlook.com/?url=https%3A%2F%2Fwww.intvetvaccnet.co.uk%2Fevents%2Fwebinar-by-woah-vaccines-in-sustainable-animal-disease-control-challenges-opportunities-and&amp;data=05%7C02%7Candrea.osborn%40inspection.gc.ca%7C3e27a490b59a400f0e8208dd936b4a2c%7C18b5a5ed1d8641d394a0bc27dae32ab2%7C0%7C0%7C638828811205912859%7CUnknown%7CTWFpbGZsb3d8eyJFbXB0eU1hcGkiOnRydWUsIlYiOiIwLjAuMDAwMCIsIlAiOiJXaW4zMiIsIkFOIjoiTWFpbCIsIldUIjoyfQ%3D%3D%7C0%7C%7C%7C&amp;sdata=q%2BdqmyKo7gX08SOTq0Ji6PsuwuH427NSLn2Yw%2FaRvKY%3D&amp;reserved=0" TargetMode="External"/><Relationship Id="rId4" Type="http://schemas.openxmlformats.org/officeDocument/2006/relationships/hyperlink" Target="https://www.frontiersin.org/journals/microbiology/articles/10.3389/fmicb.2025.1583023/full" TargetMode="External"/><Relationship Id="rId9" Type="http://schemas.openxmlformats.org/officeDocument/2006/relationships/hyperlink" Target="https://www.mdpi.com/2076-2615/15/7/928"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empres-i.apps.fao.org/genera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www.fao.org/animal-health/situation-updates/asf-in-asia-pacific/en"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elnacional.com.do/confirman-fiebre-porcina-africana-en-dajabon/"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www.frontiersin.org/journals/veterinary-science/articles/10.3389/fvets.2025.1587131/full"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hyperlink" Target="https://www.nature.com/articles/s41598-025-95641-3"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hyperlink" Target="https://www.merckvetmanual.com/infectious-diseases/foot-and-mouth-disease/foot-and-mouth-disease-in-animals" TargetMode="External"/><Relationship Id="rId3" Type="http://schemas.openxmlformats.org/officeDocument/2006/relationships/hyperlink" Target="https://wahis.woah.org/#/in-review/6177" TargetMode="External"/><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hyperlink" Target="https://www.fli.de/en/news/animal-disease-situation/foot-and-mouth-disease/" TargetMode="External"/><Relationship Id="rId5" Type="http://schemas.openxmlformats.org/officeDocument/2006/relationships/hyperlink" Target="https://www.rbb24.de/panorama/beitrag/2025/01/brandenburg-laesst-impfstoff-gegen-mks-herstellen-friedrich-loef.html" TargetMode="External"/><Relationship Id="rId4" Type="http://schemas.openxmlformats.org/officeDocument/2006/relationships/hyperlink" Target="https://www.fli.de/en/news/short-messages/short-message/fmd-outbreak-in-brandenburg-serotype-o-detected/" TargetMode="Externa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0" y="1973829"/>
            <a:ext cx="12192000" cy="1498548"/>
          </a:xfrm>
        </p:spPr>
        <p:txBody>
          <a:bodyPr>
            <a:noAutofit/>
          </a:bodyPr>
          <a:lstStyle/>
          <a:p>
            <a:pPr algn="r"/>
            <a:r>
              <a:rPr lang="fr-FR" sz="2800" b="1" dirty="0">
                <a:solidFill>
                  <a:schemeClr val="bg1"/>
                </a:solidFill>
                <a:latin typeface="+mn-lt"/>
              </a:rPr>
              <a:t>Community for Emerging and Zoonotic Diseases</a:t>
            </a:r>
            <a:br>
              <a:rPr lang="fr-FR" sz="2800" b="1" dirty="0">
                <a:solidFill>
                  <a:schemeClr val="bg1"/>
                </a:solidFill>
                <a:latin typeface="+mn-lt"/>
              </a:rPr>
            </a:br>
            <a:r>
              <a:rPr lang="fr-FR" sz="2800" b="1" dirty="0">
                <a:solidFill>
                  <a:schemeClr val="bg1"/>
                </a:solidFill>
                <a:latin typeface="+mn-lt"/>
              </a:rPr>
              <a:t>Q1 </a:t>
            </a:r>
            <a:r>
              <a:rPr lang="fr-FR" sz="2800" b="1" dirty="0" err="1">
                <a:solidFill>
                  <a:schemeClr val="bg1"/>
                </a:solidFill>
                <a:latin typeface="+mn-lt"/>
              </a:rPr>
              <a:t>Signals</a:t>
            </a:r>
            <a:r>
              <a:rPr lang="fr-FR" sz="2800" b="1" dirty="0">
                <a:solidFill>
                  <a:schemeClr val="bg1"/>
                </a:solidFill>
                <a:latin typeface="+mn-lt"/>
              </a:rPr>
              <a:t> of </a:t>
            </a:r>
            <a:r>
              <a:rPr lang="fr-FR" sz="2800" b="1" dirty="0" err="1">
                <a:solidFill>
                  <a:schemeClr val="bg1"/>
                </a:solidFill>
                <a:latin typeface="+mn-lt"/>
              </a:rPr>
              <a:t>Interest</a:t>
            </a:r>
            <a:r>
              <a:rPr lang="fr-FR" sz="2800" b="1" dirty="0">
                <a:solidFill>
                  <a:schemeClr val="bg1"/>
                </a:solidFill>
                <a:latin typeface="+mn-lt"/>
              </a:rPr>
              <a:t> for CSHIN </a:t>
            </a:r>
            <a:endParaRPr lang="en-CA" sz="2000" b="1" i="1" dirty="0">
              <a:solidFill>
                <a:schemeClr val="bg1"/>
              </a:solidFill>
            </a:endParaRPr>
          </a:p>
        </p:txBody>
      </p:sp>
      <p:sp>
        <p:nvSpPr>
          <p:cNvPr id="2" name="Subtitle 1"/>
          <p:cNvSpPr>
            <a:spLocks noGrp="1"/>
          </p:cNvSpPr>
          <p:nvPr>
            <p:ph type="subTitle" idx="1"/>
          </p:nvPr>
        </p:nvSpPr>
        <p:spPr>
          <a:xfrm>
            <a:off x="5600635" y="4078478"/>
            <a:ext cx="6591365" cy="1429439"/>
          </a:xfrm>
        </p:spPr>
        <p:txBody>
          <a:bodyPr>
            <a:normAutofit/>
          </a:bodyPr>
          <a:lstStyle/>
          <a:p>
            <a:pPr algn="r"/>
            <a:r>
              <a:rPr lang="en-CA" b="1" dirty="0">
                <a:solidFill>
                  <a:schemeClr val="bg1"/>
                </a:solidFill>
              </a:rPr>
              <a:t>15 May 2025</a:t>
            </a:r>
          </a:p>
          <a:p>
            <a:pPr algn="r"/>
            <a:endParaRPr lang="en-US" b="1" dirty="0">
              <a:solidFill>
                <a:schemeClr val="bg1"/>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7A136-B623-44AA-A653-F7B0DDAA2C3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p:cNvSpPr txBox="1"/>
          <p:nvPr/>
        </p:nvSpPr>
        <p:spPr>
          <a:xfrm>
            <a:off x="9380333" y="5750265"/>
            <a:ext cx="2811667" cy="646331"/>
          </a:xfrm>
          <a:prstGeom prst="rect">
            <a:avLst/>
          </a:prstGeom>
          <a:noFill/>
        </p:spPr>
        <p:txBody>
          <a:bodyPr wrap="none" rtlCol="0">
            <a:spAutoFit/>
          </a:bodyPr>
          <a:lstStyle/>
          <a:p>
            <a:r>
              <a:rPr lang="en-CA" sz="3600" b="1" dirty="0">
                <a:solidFill>
                  <a:schemeClr val="bg1"/>
                </a:solidFill>
                <a:hlinkClick r:id="rId4"/>
              </a:rPr>
              <a:t>www.cezd.ca</a:t>
            </a:r>
            <a:r>
              <a:rPr lang="en-CA" sz="3600" dirty="0">
                <a:solidFill>
                  <a:schemeClr val="bg1"/>
                </a:solidFill>
              </a:rPr>
              <a:t> </a:t>
            </a:r>
            <a:endParaRPr lang="en-US" sz="3600" dirty="0">
              <a:solidFill>
                <a:schemeClr val="bg1"/>
              </a:solidFill>
            </a:endParaRPr>
          </a:p>
        </p:txBody>
      </p:sp>
    </p:spTree>
    <p:extLst>
      <p:ext uri="{BB962C8B-B14F-4D97-AF65-F5344CB8AC3E}">
        <p14:creationId xmlns:p14="http://schemas.microsoft.com/office/powerpoint/2010/main" val="1555840350"/>
      </p:ext>
    </p:extLst>
  </p:cSld>
  <p:clrMapOvr>
    <a:masterClrMapping/>
  </p:clrMapOvr>
  <mc:AlternateContent xmlns:mc="http://schemas.openxmlformats.org/markup-compatibility/2006" xmlns:p14="http://schemas.microsoft.com/office/powerpoint/2010/main">
    <mc:Choice Requires="p14">
      <p:transition spd="slow" p14:dur="2000" advTm="26445"/>
    </mc:Choice>
    <mc:Fallback xmlns="">
      <p:transition spd="slow" advTm="2644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E85A-B4D3-87F3-9D29-3C784464A7A2}"/>
              </a:ext>
            </a:extLst>
          </p:cNvPr>
          <p:cNvSpPr>
            <a:spLocks noGrp="1"/>
          </p:cNvSpPr>
          <p:nvPr>
            <p:ph type="title"/>
          </p:nvPr>
        </p:nvSpPr>
        <p:spPr>
          <a:xfrm>
            <a:off x="530365" y="265493"/>
            <a:ext cx="10515600" cy="1325563"/>
          </a:xfrm>
        </p:spPr>
        <p:txBody>
          <a:bodyPr/>
          <a:lstStyle/>
          <a:p>
            <a:r>
              <a:rPr lang="en-CA" sz="3600" b="1" dirty="0">
                <a:latin typeface="+mn-lt"/>
              </a:rPr>
              <a:t>Foot and Mouth Disease - Germany</a:t>
            </a:r>
          </a:p>
        </p:txBody>
      </p:sp>
      <p:sp>
        <p:nvSpPr>
          <p:cNvPr id="4" name="Content Placeholder 3">
            <a:extLst>
              <a:ext uri="{FF2B5EF4-FFF2-40B4-BE49-F238E27FC236}">
                <a16:creationId xmlns:a16="http://schemas.microsoft.com/office/drawing/2014/main" id="{484753C1-1910-43AE-3EF6-7C2AB01F552A}"/>
              </a:ext>
            </a:extLst>
          </p:cNvPr>
          <p:cNvSpPr>
            <a:spLocks noGrp="1"/>
          </p:cNvSpPr>
          <p:nvPr>
            <p:ph sz="half" idx="1"/>
          </p:nvPr>
        </p:nvSpPr>
        <p:spPr>
          <a:xfrm>
            <a:off x="424313" y="1591056"/>
            <a:ext cx="5181600" cy="4552522"/>
          </a:xfrm>
        </p:spPr>
        <p:txBody>
          <a:bodyPr/>
          <a:lstStyle/>
          <a:p>
            <a:r>
              <a:rPr lang="en-CA" dirty="0"/>
              <a:t>Germany has regained freedom without vaccination</a:t>
            </a:r>
          </a:p>
          <a:p>
            <a:pPr lvl="1"/>
            <a:r>
              <a:rPr lang="en-CA" dirty="0"/>
              <a:t>March 12 all but 6 km zone</a:t>
            </a:r>
          </a:p>
          <a:p>
            <a:pPr lvl="1"/>
            <a:r>
              <a:rPr lang="en-CA" dirty="0"/>
              <a:t>April 14 entire country</a:t>
            </a:r>
          </a:p>
          <a:p>
            <a:r>
              <a:rPr lang="en-CA" dirty="0"/>
              <a:t>Import restrictions remain in place for Canada and many other countries</a:t>
            </a:r>
          </a:p>
          <a:p>
            <a:pPr lvl="1"/>
            <a:r>
              <a:rPr lang="en-CA" dirty="0">
                <a:hlinkClick r:id="rId2"/>
              </a:rPr>
              <a:t>Disease Freedom from FMD</a:t>
            </a:r>
            <a:endParaRPr lang="en-CA" dirty="0"/>
          </a:p>
        </p:txBody>
      </p:sp>
      <p:sp>
        <p:nvSpPr>
          <p:cNvPr id="5" name="Slide Number Placeholder 4">
            <a:extLst>
              <a:ext uri="{FF2B5EF4-FFF2-40B4-BE49-F238E27FC236}">
                <a16:creationId xmlns:a16="http://schemas.microsoft.com/office/drawing/2014/main" id="{9AA24572-621B-C901-C8CC-3DC79AF8B97A}"/>
              </a:ext>
            </a:extLst>
          </p:cNvPr>
          <p:cNvSpPr>
            <a:spLocks noGrp="1"/>
          </p:cNvSpPr>
          <p:nvPr>
            <p:ph type="sldNum" sz="quarter" idx="10"/>
          </p:nvPr>
        </p:nvSpPr>
        <p:spPr>
          <a:xfrm>
            <a:off x="838200" y="6356350"/>
            <a:ext cx="27432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58386FC9-D336-014D-ADE1-FCC117243F80}" type="datetimeFigureOut">
              <a:rPr lang="fr-FR" smtClean="0"/>
              <a:pPr>
                <a:defRPr/>
              </a:pPr>
              <a:t>12/06/2025</a:t>
            </a:fld>
            <a:endParaRPr lang="en-US" dirty="0"/>
          </a:p>
        </p:txBody>
      </p:sp>
      <p:pic>
        <p:nvPicPr>
          <p:cNvPr id="8" name="Content Placeholder 7">
            <a:extLst>
              <a:ext uri="{FF2B5EF4-FFF2-40B4-BE49-F238E27FC236}">
                <a16:creationId xmlns:a16="http://schemas.microsoft.com/office/drawing/2014/main" id="{3B4DB204-45EE-0130-2941-0044CD0D74A2}"/>
              </a:ext>
            </a:extLst>
          </p:cNvPr>
          <p:cNvPicPr>
            <a:picLocks noGrp="1" noChangeAspect="1"/>
          </p:cNvPicPr>
          <p:nvPr>
            <p:ph sz="half" idx="2"/>
          </p:nvPr>
        </p:nvPicPr>
        <p:blipFill>
          <a:blip r:embed="rId3"/>
          <a:stretch>
            <a:fillRect/>
          </a:stretch>
        </p:blipFill>
        <p:spPr>
          <a:xfrm>
            <a:off x="5788165" y="1907761"/>
            <a:ext cx="5979522" cy="3042477"/>
          </a:xfrm>
        </p:spPr>
      </p:pic>
    </p:spTree>
    <p:extLst>
      <p:ext uri="{BB962C8B-B14F-4D97-AF65-F5344CB8AC3E}">
        <p14:creationId xmlns:p14="http://schemas.microsoft.com/office/powerpoint/2010/main" val="3906574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1B0D8-D1A5-1DB4-4A17-AC5A8B3A50B6}"/>
              </a:ext>
            </a:extLst>
          </p:cNvPr>
          <p:cNvSpPr>
            <a:spLocks noGrp="1"/>
          </p:cNvSpPr>
          <p:nvPr>
            <p:ph type="title"/>
          </p:nvPr>
        </p:nvSpPr>
        <p:spPr/>
        <p:txBody>
          <a:bodyPr/>
          <a:lstStyle/>
          <a:p>
            <a:r>
              <a:rPr lang="en-CA" b="1" dirty="0">
                <a:latin typeface="+mn-lt"/>
              </a:rPr>
              <a:t>FMD Hungary – Reported March 6, 2025</a:t>
            </a:r>
          </a:p>
        </p:txBody>
      </p:sp>
      <p:pic>
        <p:nvPicPr>
          <p:cNvPr id="9" name="Content Placeholder 8">
            <a:extLst>
              <a:ext uri="{FF2B5EF4-FFF2-40B4-BE49-F238E27FC236}">
                <a16:creationId xmlns:a16="http://schemas.microsoft.com/office/drawing/2014/main" id="{AD881B58-D72B-891A-09CB-59E39634A914}"/>
              </a:ext>
            </a:extLst>
          </p:cNvPr>
          <p:cNvPicPr>
            <a:picLocks noGrp="1" noChangeAspect="1"/>
          </p:cNvPicPr>
          <p:nvPr>
            <p:ph sz="half" idx="1"/>
          </p:nvPr>
        </p:nvPicPr>
        <p:blipFill>
          <a:blip r:embed="rId3"/>
          <a:stretch>
            <a:fillRect/>
          </a:stretch>
        </p:blipFill>
        <p:spPr>
          <a:xfrm>
            <a:off x="838200" y="2181404"/>
            <a:ext cx="5181600" cy="3639780"/>
          </a:xfrm>
        </p:spPr>
      </p:pic>
      <p:pic>
        <p:nvPicPr>
          <p:cNvPr id="7" name="Content Placeholder 6">
            <a:extLst>
              <a:ext uri="{FF2B5EF4-FFF2-40B4-BE49-F238E27FC236}">
                <a16:creationId xmlns:a16="http://schemas.microsoft.com/office/drawing/2014/main" id="{81C410A9-CCB1-F607-FFE8-B8D079ADCDA4}"/>
              </a:ext>
            </a:extLst>
          </p:cNvPr>
          <p:cNvPicPr>
            <a:picLocks noGrp="1" noChangeAspect="1"/>
          </p:cNvPicPr>
          <p:nvPr>
            <p:ph sz="half" idx="2"/>
          </p:nvPr>
        </p:nvPicPr>
        <p:blipFill>
          <a:blip r:embed="rId4"/>
          <a:stretch>
            <a:fillRect/>
          </a:stretch>
        </p:blipFill>
        <p:spPr>
          <a:xfrm>
            <a:off x="6304175" y="2184993"/>
            <a:ext cx="5181600" cy="3632602"/>
          </a:xfrm>
        </p:spPr>
      </p:pic>
      <p:sp>
        <p:nvSpPr>
          <p:cNvPr id="5" name="Slide Number Placeholder 4">
            <a:extLst>
              <a:ext uri="{FF2B5EF4-FFF2-40B4-BE49-F238E27FC236}">
                <a16:creationId xmlns:a16="http://schemas.microsoft.com/office/drawing/2014/main" id="{E014D358-A6A2-527B-BC6B-AB22D7EDCD32}"/>
              </a:ext>
            </a:extLst>
          </p:cNvPr>
          <p:cNvSpPr>
            <a:spLocks noGrp="1"/>
          </p:cNvSpPr>
          <p:nvPr>
            <p:ph type="sldNum" sz="quarter" idx="10"/>
          </p:nvPr>
        </p:nvSpPr>
        <p:spPr>
          <a:xfrm>
            <a:off x="838200" y="6356350"/>
            <a:ext cx="27432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58386FC9-D336-014D-ADE1-FCC117243F80}" type="datetimeFigureOut">
              <a:rPr lang="fr-FR" smtClean="0"/>
              <a:pPr>
                <a:defRPr/>
              </a:pPr>
              <a:t>12/06/2025</a:t>
            </a:fld>
            <a:endParaRPr lang="en-US" dirty="0"/>
          </a:p>
        </p:txBody>
      </p:sp>
      <p:sp>
        <p:nvSpPr>
          <p:cNvPr id="4" name="TextBox 3">
            <a:extLst>
              <a:ext uri="{FF2B5EF4-FFF2-40B4-BE49-F238E27FC236}">
                <a16:creationId xmlns:a16="http://schemas.microsoft.com/office/drawing/2014/main" id="{410F6240-4FD6-288A-6055-4015DED07FCF}"/>
              </a:ext>
            </a:extLst>
          </p:cNvPr>
          <p:cNvSpPr txBox="1"/>
          <p:nvPr/>
        </p:nvSpPr>
        <p:spPr>
          <a:xfrm>
            <a:off x="206571" y="1564920"/>
            <a:ext cx="6097604" cy="369332"/>
          </a:xfrm>
          <a:prstGeom prst="rect">
            <a:avLst/>
          </a:prstGeom>
          <a:noFill/>
        </p:spPr>
        <p:txBody>
          <a:bodyPr wrap="square">
            <a:spAutoFit/>
          </a:bodyPr>
          <a:lstStyle/>
          <a:p>
            <a:r>
              <a:rPr lang="en-CA" dirty="0">
                <a:hlinkClick r:id="rId5"/>
              </a:rPr>
              <a:t>European Commission Presentations</a:t>
            </a:r>
            <a:endParaRPr lang="en-CA" dirty="0"/>
          </a:p>
        </p:txBody>
      </p:sp>
    </p:spTree>
    <p:extLst>
      <p:ext uri="{BB962C8B-B14F-4D97-AF65-F5344CB8AC3E}">
        <p14:creationId xmlns:p14="http://schemas.microsoft.com/office/powerpoint/2010/main" val="1651149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4EED5-94C6-23C8-3334-A3321186A246}"/>
              </a:ext>
            </a:extLst>
          </p:cNvPr>
          <p:cNvSpPr>
            <a:spLocks noGrp="1"/>
          </p:cNvSpPr>
          <p:nvPr>
            <p:ph type="title"/>
          </p:nvPr>
        </p:nvSpPr>
        <p:spPr>
          <a:xfrm>
            <a:off x="890832" y="136525"/>
            <a:ext cx="10515600" cy="937419"/>
          </a:xfrm>
        </p:spPr>
        <p:txBody>
          <a:bodyPr/>
          <a:lstStyle/>
          <a:p>
            <a:r>
              <a:rPr lang="en-CA" b="1" dirty="0">
                <a:latin typeface="+mn-lt"/>
              </a:rPr>
              <a:t>FMD Hungary and Slovakia March 21</a:t>
            </a:r>
          </a:p>
        </p:txBody>
      </p:sp>
      <p:sp>
        <p:nvSpPr>
          <p:cNvPr id="3" name="Content Placeholder 2">
            <a:extLst>
              <a:ext uri="{FF2B5EF4-FFF2-40B4-BE49-F238E27FC236}">
                <a16:creationId xmlns:a16="http://schemas.microsoft.com/office/drawing/2014/main" id="{E279C43A-F283-A291-BCB8-04E8CF9A947F}"/>
              </a:ext>
            </a:extLst>
          </p:cNvPr>
          <p:cNvSpPr>
            <a:spLocks noGrp="1"/>
          </p:cNvSpPr>
          <p:nvPr>
            <p:ph sz="half" idx="1"/>
          </p:nvPr>
        </p:nvSpPr>
        <p:spPr>
          <a:xfrm>
            <a:off x="715650" y="1253331"/>
            <a:ext cx="5456549" cy="4923632"/>
          </a:xfrm>
        </p:spPr>
        <p:txBody>
          <a:bodyPr/>
          <a:lstStyle/>
          <a:p>
            <a:pPr marL="0" indent="0">
              <a:buNone/>
            </a:pPr>
            <a:r>
              <a:rPr lang="en-US" sz="2400" b="0" i="0" u="none" strike="noStrike" baseline="0" dirty="0">
                <a:latin typeface="Calibri" panose="020F0502020204030204" pitchFamily="34" charset="0"/>
              </a:rPr>
              <a:t>The Hungarian National Reference Laboratory has identified the serotype of the virus:</a:t>
            </a:r>
          </a:p>
          <a:p>
            <a:r>
              <a:rPr lang="en-CA" sz="2400" b="1" i="0" u="none" strike="noStrike" baseline="0" dirty="0">
                <a:latin typeface="Calibri" panose="020F0502020204030204" pitchFamily="34" charset="0"/>
              </a:rPr>
              <a:t>O serotype</a:t>
            </a:r>
            <a:endParaRPr lang="en-CA" sz="2400" b="0" i="0" u="none" strike="noStrike" baseline="0" dirty="0">
              <a:latin typeface="Calibri" panose="020F0502020204030204" pitchFamily="34" charset="0"/>
            </a:endParaRPr>
          </a:p>
          <a:p>
            <a:r>
              <a:rPr lang="en-US" sz="2400" b="0" i="0" u="none" strike="noStrike" baseline="0" dirty="0">
                <a:latin typeface="Calibri" panose="020F0502020204030204" pitchFamily="34" charset="0"/>
              </a:rPr>
              <a:t>Its sequence shows the highest similarity with a strain isolated in </a:t>
            </a:r>
            <a:r>
              <a:rPr lang="en-US" sz="2400" b="1" i="0" u="none" strike="noStrike" baseline="0" dirty="0">
                <a:latin typeface="Calibri" panose="020F0502020204030204" pitchFamily="34" charset="0"/>
              </a:rPr>
              <a:t>Pakistan in 2017-18 (98-99%)</a:t>
            </a:r>
          </a:p>
          <a:p>
            <a:r>
              <a:rPr lang="en-US" sz="2400" b="0" i="0" u="none" strike="noStrike" baseline="0" dirty="0">
                <a:latin typeface="Calibri" panose="020F0502020204030204" pitchFamily="34" charset="0"/>
              </a:rPr>
              <a:t>The subtype of the strains is FMDV/O/ME-SA/Pan-Asia2/ANT-10</a:t>
            </a:r>
          </a:p>
          <a:p>
            <a:r>
              <a:rPr lang="en-US" sz="2400" b="0" i="0" u="none" strike="noStrike" baseline="0" dirty="0">
                <a:latin typeface="Calibri" panose="020F0502020204030204" pitchFamily="34" charset="0"/>
              </a:rPr>
              <a:t>The full analysis by the European Union Reference Laboratory</a:t>
            </a:r>
            <a:endParaRPr lang="en-CA" sz="2400" dirty="0"/>
          </a:p>
        </p:txBody>
      </p:sp>
      <p:sp>
        <p:nvSpPr>
          <p:cNvPr id="5" name="Slide Number Placeholder 4">
            <a:extLst>
              <a:ext uri="{FF2B5EF4-FFF2-40B4-BE49-F238E27FC236}">
                <a16:creationId xmlns:a16="http://schemas.microsoft.com/office/drawing/2014/main" id="{35E6F5EA-5554-51C0-9F20-B9E5DFFE8A19}"/>
              </a:ext>
            </a:extLst>
          </p:cNvPr>
          <p:cNvSpPr>
            <a:spLocks noGrp="1"/>
          </p:cNvSpPr>
          <p:nvPr>
            <p:ph type="sldNum" sz="quarter" idx="10"/>
          </p:nvPr>
        </p:nvSpPr>
        <p:spPr>
          <a:xfrm>
            <a:off x="838200" y="6356350"/>
            <a:ext cx="27432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58386FC9-D336-014D-ADE1-FCC117243F80}" type="datetimeFigureOut">
              <a:rPr lang="fr-FR" smtClean="0"/>
              <a:pPr>
                <a:defRPr/>
              </a:pPr>
              <a:t>12/06/2025</a:t>
            </a:fld>
            <a:endParaRPr lang="en-US"/>
          </a:p>
        </p:txBody>
      </p:sp>
      <p:pic>
        <p:nvPicPr>
          <p:cNvPr id="7" name="Content Placeholder 6">
            <a:extLst>
              <a:ext uri="{FF2B5EF4-FFF2-40B4-BE49-F238E27FC236}">
                <a16:creationId xmlns:a16="http://schemas.microsoft.com/office/drawing/2014/main" id="{57CD2171-7605-6707-49ED-67D71DBF9205}"/>
              </a:ext>
            </a:extLst>
          </p:cNvPr>
          <p:cNvPicPr>
            <a:picLocks noGrp="1" noChangeAspect="1"/>
          </p:cNvPicPr>
          <p:nvPr>
            <p:ph sz="half" idx="2"/>
          </p:nvPr>
        </p:nvPicPr>
        <p:blipFill>
          <a:blip r:embed="rId3"/>
          <a:stretch>
            <a:fillRect/>
          </a:stretch>
        </p:blipFill>
        <p:spPr>
          <a:xfrm>
            <a:off x="5989221" y="1876425"/>
            <a:ext cx="6101998" cy="3267075"/>
          </a:xfrm>
          <a:prstGeom prst="rect">
            <a:avLst/>
          </a:prstGeom>
          <a:ln w="28575">
            <a:solidFill>
              <a:schemeClr val="tx1"/>
            </a:solidFill>
          </a:ln>
        </p:spPr>
      </p:pic>
    </p:spTree>
    <p:extLst>
      <p:ext uri="{BB962C8B-B14F-4D97-AF65-F5344CB8AC3E}">
        <p14:creationId xmlns:p14="http://schemas.microsoft.com/office/powerpoint/2010/main" val="1828294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008B-8079-FD1A-7758-4B105CCA8E69}"/>
              </a:ext>
            </a:extLst>
          </p:cNvPr>
          <p:cNvSpPr>
            <a:spLocks noGrp="1"/>
          </p:cNvSpPr>
          <p:nvPr>
            <p:ph type="title"/>
          </p:nvPr>
        </p:nvSpPr>
        <p:spPr/>
        <p:txBody>
          <a:bodyPr/>
          <a:lstStyle/>
          <a:p>
            <a:r>
              <a:rPr lang="en-CA" b="1" dirty="0">
                <a:latin typeface="+mn-lt"/>
              </a:rPr>
              <a:t>March 25th - Slovakia</a:t>
            </a:r>
          </a:p>
        </p:txBody>
      </p:sp>
      <p:sp>
        <p:nvSpPr>
          <p:cNvPr id="5" name="Text Placeholder 4">
            <a:extLst>
              <a:ext uri="{FF2B5EF4-FFF2-40B4-BE49-F238E27FC236}">
                <a16:creationId xmlns:a16="http://schemas.microsoft.com/office/drawing/2014/main" id="{3647FB6F-B924-1576-DB1E-380D4BB6A96D}"/>
              </a:ext>
            </a:extLst>
          </p:cNvPr>
          <p:cNvSpPr>
            <a:spLocks noGrp="1"/>
          </p:cNvSpPr>
          <p:nvPr>
            <p:ph type="body" idx="1"/>
          </p:nvPr>
        </p:nvSpPr>
        <p:spPr>
          <a:xfrm>
            <a:off x="411124" y="1273970"/>
            <a:ext cx="5157787" cy="823912"/>
          </a:xfrm>
        </p:spPr>
        <p:txBody>
          <a:bodyPr/>
          <a:lstStyle/>
          <a:p>
            <a:r>
              <a:rPr lang="en-CA" dirty="0"/>
              <a:t>4</a:t>
            </a:r>
            <a:r>
              <a:rPr lang="en-CA" baseline="30000" dirty="0"/>
              <a:t>th</a:t>
            </a:r>
            <a:r>
              <a:rPr lang="en-CA" dirty="0"/>
              <a:t> Outbreak – Mala Luc</a:t>
            </a:r>
          </a:p>
        </p:txBody>
      </p:sp>
      <p:sp>
        <p:nvSpPr>
          <p:cNvPr id="6" name="Content Placeholder 5">
            <a:extLst>
              <a:ext uri="{FF2B5EF4-FFF2-40B4-BE49-F238E27FC236}">
                <a16:creationId xmlns:a16="http://schemas.microsoft.com/office/drawing/2014/main" id="{F427EA3C-8AD3-21AA-F233-44D1F9F0228A}"/>
              </a:ext>
            </a:extLst>
          </p:cNvPr>
          <p:cNvSpPr>
            <a:spLocks noGrp="1"/>
          </p:cNvSpPr>
          <p:nvPr>
            <p:ph sz="half" idx="2"/>
          </p:nvPr>
        </p:nvSpPr>
        <p:spPr>
          <a:xfrm>
            <a:off x="411124" y="2231571"/>
            <a:ext cx="4908371" cy="3958092"/>
          </a:xfrm>
        </p:spPr>
        <p:txBody>
          <a:bodyPr/>
          <a:lstStyle/>
          <a:p>
            <a:r>
              <a:rPr lang="en-CA" dirty="0"/>
              <a:t>279 animals</a:t>
            </a:r>
          </a:p>
          <a:p>
            <a:r>
              <a:rPr lang="en-CA" dirty="0"/>
              <a:t>Within the Restricted zone of outbreak 3 - Baka</a:t>
            </a:r>
          </a:p>
          <a:p>
            <a:r>
              <a:rPr lang="en-CA" dirty="0"/>
              <a:t>Suspicion of disease detected after ordered clinical examinations</a:t>
            </a:r>
          </a:p>
          <a:p>
            <a:r>
              <a:rPr lang="en-CA" dirty="0"/>
              <a:t>Depopulation finished March 28</a:t>
            </a:r>
            <a:r>
              <a:rPr lang="en-CA" baseline="30000" dirty="0"/>
              <a:t>th</a:t>
            </a:r>
            <a:r>
              <a:rPr lang="en-CA" dirty="0"/>
              <a:t> </a:t>
            </a:r>
          </a:p>
        </p:txBody>
      </p:sp>
      <p:pic>
        <p:nvPicPr>
          <p:cNvPr id="10" name="Content Placeholder 9">
            <a:extLst>
              <a:ext uri="{FF2B5EF4-FFF2-40B4-BE49-F238E27FC236}">
                <a16:creationId xmlns:a16="http://schemas.microsoft.com/office/drawing/2014/main" id="{CD60DC36-D8EF-EA80-1295-1802269EC501}"/>
              </a:ext>
            </a:extLst>
          </p:cNvPr>
          <p:cNvPicPr>
            <a:picLocks noGrp="1" noChangeAspect="1"/>
          </p:cNvPicPr>
          <p:nvPr>
            <p:ph sz="quarter" idx="4"/>
          </p:nvPr>
        </p:nvPicPr>
        <p:blipFill>
          <a:blip r:embed="rId3"/>
          <a:stretch>
            <a:fillRect/>
          </a:stretch>
        </p:blipFill>
        <p:spPr>
          <a:xfrm>
            <a:off x="5319496" y="1586706"/>
            <a:ext cx="6461379" cy="3684588"/>
          </a:xfrm>
          <a:prstGeom prst="rect">
            <a:avLst/>
          </a:prstGeom>
          <a:ln w="1905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3320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B989-0F1C-D606-FA67-A89AA31592F0}"/>
              </a:ext>
            </a:extLst>
          </p:cNvPr>
          <p:cNvSpPr>
            <a:spLocks noGrp="1"/>
          </p:cNvSpPr>
          <p:nvPr>
            <p:ph type="title" idx="4294967295"/>
          </p:nvPr>
        </p:nvSpPr>
        <p:spPr>
          <a:xfrm>
            <a:off x="138223" y="1"/>
            <a:ext cx="12053777" cy="1180214"/>
          </a:xfrm>
        </p:spPr>
        <p:txBody>
          <a:bodyPr/>
          <a:lstStyle/>
          <a:p>
            <a:r>
              <a:rPr lang="en-CA" b="1" dirty="0">
                <a:latin typeface="+mn-lt"/>
              </a:rPr>
              <a:t>Hungary – March 26</a:t>
            </a:r>
            <a:r>
              <a:rPr lang="en-CA" b="1" baseline="30000" dirty="0">
                <a:latin typeface="+mn-lt"/>
              </a:rPr>
              <a:t>th</a:t>
            </a:r>
            <a:r>
              <a:rPr lang="en-CA" b="1" dirty="0">
                <a:latin typeface="+mn-lt"/>
              </a:rPr>
              <a:t> 2</a:t>
            </a:r>
            <a:r>
              <a:rPr lang="en-CA" b="1" baseline="30000" dirty="0">
                <a:latin typeface="+mn-lt"/>
              </a:rPr>
              <a:t>nd</a:t>
            </a:r>
            <a:r>
              <a:rPr lang="en-CA" b="1" dirty="0">
                <a:latin typeface="+mn-lt"/>
              </a:rPr>
              <a:t> case</a:t>
            </a:r>
          </a:p>
        </p:txBody>
      </p:sp>
      <p:sp>
        <p:nvSpPr>
          <p:cNvPr id="9" name="TextBox 8">
            <a:extLst>
              <a:ext uri="{FF2B5EF4-FFF2-40B4-BE49-F238E27FC236}">
                <a16:creationId xmlns:a16="http://schemas.microsoft.com/office/drawing/2014/main" id="{75FFD460-9E74-8E62-170F-6865586283AB}"/>
              </a:ext>
            </a:extLst>
          </p:cNvPr>
          <p:cNvSpPr txBox="1"/>
          <p:nvPr/>
        </p:nvSpPr>
        <p:spPr>
          <a:xfrm>
            <a:off x="290789" y="1743739"/>
            <a:ext cx="4225455" cy="4893647"/>
          </a:xfrm>
          <a:prstGeom prst="rect">
            <a:avLst/>
          </a:prstGeom>
          <a:noFill/>
        </p:spPr>
        <p:txBody>
          <a:bodyPr wrap="square" rtlCol="0">
            <a:spAutoFit/>
          </a:bodyPr>
          <a:lstStyle/>
          <a:p>
            <a:pPr marL="342900" indent="-342900">
              <a:buFont typeface="Arial" panose="020B0604020202020204" pitchFamily="34" charset="0"/>
              <a:buChar char="•"/>
            </a:pPr>
            <a:r>
              <a:rPr lang="en-CA" sz="2400" dirty="0"/>
              <a:t>Clinical signs 25</a:t>
            </a:r>
            <a:r>
              <a:rPr lang="en-CA" sz="2400" baseline="30000" dirty="0"/>
              <a:t>th</a:t>
            </a:r>
            <a:r>
              <a:rPr lang="en-CA" sz="2400" dirty="0"/>
              <a:t> March</a:t>
            </a:r>
          </a:p>
          <a:p>
            <a:pPr marL="342900" indent="-342900">
              <a:buFont typeface="Arial" panose="020B0604020202020204" pitchFamily="34" charset="0"/>
              <a:buChar char="•"/>
            </a:pPr>
            <a:r>
              <a:rPr lang="en-CA" sz="2400" dirty="0"/>
              <a:t>Confirmation March 26th</a:t>
            </a:r>
          </a:p>
          <a:p>
            <a:pPr marL="342900" indent="-342900">
              <a:buFont typeface="Arial" panose="020B0604020202020204" pitchFamily="34" charset="0"/>
              <a:buChar char="•"/>
            </a:pPr>
            <a:r>
              <a:rPr lang="en-CA" sz="2400" dirty="0"/>
              <a:t>3028 Dairy Cows</a:t>
            </a:r>
          </a:p>
          <a:p>
            <a:pPr marL="342900" indent="-342900">
              <a:buFont typeface="Arial" panose="020B0604020202020204" pitchFamily="34" charset="0"/>
              <a:buChar char="•"/>
            </a:pPr>
            <a:r>
              <a:rPr lang="en-CA" sz="2400" dirty="0"/>
              <a:t>Suppressive Vaccination March 26</a:t>
            </a:r>
            <a:r>
              <a:rPr lang="en-CA" sz="2400" baseline="30000" dirty="0"/>
              <a:t>th</a:t>
            </a:r>
            <a:endParaRPr lang="en-CA" sz="2400" dirty="0"/>
          </a:p>
          <a:p>
            <a:pPr marL="342900" indent="-342900">
              <a:buFont typeface="Arial" panose="020B0604020202020204" pitchFamily="34" charset="0"/>
              <a:buChar char="•"/>
            </a:pPr>
            <a:r>
              <a:rPr lang="en-CA" sz="2400" dirty="0"/>
              <a:t>Depop March 29-30</a:t>
            </a:r>
            <a:r>
              <a:rPr lang="en-CA" sz="2400" baseline="30000" dirty="0"/>
              <a:t>th</a:t>
            </a:r>
            <a:endParaRPr lang="en-CA" sz="2400" dirty="0"/>
          </a:p>
          <a:p>
            <a:pPr marL="342900" indent="-342900">
              <a:buFont typeface="Arial" panose="020B0604020202020204" pitchFamily="34" charset="0"/>
              <a:buChar char="•"/>
            </a:pPr>
            <a:r>
              <a:rPr lang="en-CA" sz="2400" dirty="0"/>
              <a:t>Deep Burial</a:t>
            </a:r>
          </a:p>
          <a:p>
            <a:endParaRPr lang="en-CA" sz="2400" dirty="0"/>
          </a:p>
          <a:p>
            <a:endParaRPr lang="en-CA" sz="2400" dirty="0"/>
          </a:p>
          <a:p>
            <a:r>
              <a:rPr lang="en-CA" sz="2400" dirty="0"/>
              <a:t>Overlaps border with Austria</a:t>
            </a:r>
          </a:p>
          <a:p>
            <a:endParaRPr lang="en-CA" dirty="0"/>
          </a:p>
          <a:p>
            <a:endParaRPr lang="en-CA" dirty="0"/>
          </a:p>
          <a:p>
            <a:endParaRPr lang="en-CA" dirty="0"/>
          </a:p>
          <a:p>
            <a:endParaRPr lang="en-CA" dirty="0"/>
          </a:p>
        </p:txBody>
      </p:sp>
      <p:pic>
        <p:nvPicPr>
          <p:cNvPr id="11" name="Picture 10">
            <a:extLst>
              <a:ext uri="{FF2B5EF4-FFF2-40B4-BE49-F238E27FC236}">
                <a16:creationId xmlns:a16="http://schemas.microsoft.com/office/drawing/2014/main" id="{7504C62D-700D-0491-AC28-FE3781BCCDB5}"/>
              </a:ext>
            </a:extLst>
          </p:cNvPr>
          <p:cNvPicPr>
            <a:picLocks noChangeAspect="1"/>
          </p:cNvPicPr>
          <p:nvPr/>
        </p:nvPicPr>
        <p:blipFill>
          <a:blip r:embed="rId2"/>
          <a:stretch>
            <a:fillRect/>
          </a:stretch>
        </p:blipFill>
        <p:spPr>
          <a:xfrm>
            <a:off x="3981855" y="1332688"/>
            <a:ext cx="8210145" cy="5525311"/>
          </a:xfrm>
          <a:prstGeom prst="rect">
            <a:avLst/>
          </a:prstGeom>
        </p:spPr>
      </p:pic>
    </p:spTree>
    <p:extLst>
      <p:ext uri="{BB962C8B-B14F-4D97-AF65-F5344CB8AC3E}">
        <p14:creationId xmlns:p14="http://schemas.microsoft.com/office/powerpoint/2010/main" val="2416845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DE1E2-4B95-FEDF-790C-3D925DE917D9}"/>
              </a:ext>
            </a:extLst>
          </p:cNvPr>
          <p:cNvSpPr>
            <a:spLocks noGrp="1"/>
          </p:cNvSpPr>
          <p:nvPr>
            <p:ph type="title"/>
          </p:nvPr>
        </p:nvSpPr>
        <p:spPr>
          <a:xfrm>
            <a:off x="715727" y="19814"/>
            <a:ext cx="10515600" cy="823912"/>
          </a:xfrm>
        </p:spPr>
        <p:txBody>
          <a:bodyPr/>
          <a:lstStyle/>
          <a:p>
            <a:r>
              <a:rPr lang="en-CA" b="1" dirty="0">
                <a:latin typeface="+mn-lt"/>
              </a:rPr>
              <a:t>Slovakia – March 30th</a:t>
            </a:r>
          </a:p>
        </p:txBody>
      </p:sp>
      <p:sp>
        <p:nvSpPr>
          <p:cNvPr id="3" name="Text Placeholder 2">
            <a:extLst>
              <a:ext uri="{FF2B5EF4-FFF2-40B4-BE49-F238E27FC236}">
                <a16:creationId xmlns:a16="http://schemas.microsoft.com/office/drawing/2014/main" id="{75A93D55-C16C-E5B7-F93A-646E911F7542}"/>
              </a:ext>
            </a:extLst>
          </p:cNvPr>
          <p:cNvSpPr>
            <a:spLocks noGrp="1"/>
          </p:cNvSpPr>
          <p:nvPr>
            <p:ph type="body" idx="1"/>
          </p:nvPr>
        </p:nvSpPr>
        <p:spPr>
          <a:xfrm>
            <a:off x="209420" y="901685"/>
            <a:ext cx="5157787" cy="579224"/>
          </a:xfrm>
        </p:spPr>
        <p:txBody>
          <a:bodyPr/>
          <a:lstStyle/>
          <a:p>
            <a:r>
              <a:rPr lang="en-CA" dirty="0"/>
              <a:t>5</a:t>
            </a:r>
            <a:r>
              <a:rPr lang="en-CA" baseline="30000" dirty="0"/>
              <a:t>th</a:t>
            </a:r>
            <a:r>
              <a:rPr lang="en-CA" dirty="0"/>
              <a:t> case Plavecký </a:t>
            </a:r>
            <a:r>
              <a:rPr lang="en-CA" dirty="0" err="1"/>
              <a:t>Štvrtok</a:t>
            </a:r>
            <a:endParaRPr lang="en-CA" dirty="0"/>
          </a:p>
        </p:txBody>
      </p:sp>
      <p:pic>
        <p:nvPicPr>
          <p:cNvPr id="8" name="Content Placeholder 7">
            <a:extLst>
              <a:ext uri="{FF2B5EF4-FFF2-40B4-BE49-F238E27FC236}">
                <a16:creationId xmlns:a16="http://schemas.microsoft.com/office/drawing/2014/main" id="{C1FF529D-7D29-6923-0AC3-A3DFB2500F2F}"/>
              </a:ext>
            </a:extLst>
          </p:cNvPr>
          <p:cNvPicPr>
            <a:picLocks noGrp="1" noChangeAspect="1"/>
          </p:cNvPicPr>
          <p:nvPr>
            <p:ph sz="half" idx="2"/>
          </p:nvPr>
        </p:nvPicPr>
        <p:blipFill>
          <a:blip r:embed="rId3"/>
          <a:stretch>
            <a:fillRect/>
          </a:stretch>
        </p:blipFill>
        <p:spPr>
          <a:xfrm>
            <a:off x="0" y="1538868"/>
            <a:ext cx="5774853" cy="4000422"/>
          </a:xfrm>
        </p:spPr>
      </p:pic>
      <p:sp>
        <p:nvSpPr>
          <p:cNvPr id="5" name="Text Placeholder 4">
            <a:extLst>
              <a:ext uri="{FF2B5EF4-FFF2-40B4-BE49-F238E27FC236}">
                <a16:creationId xmlns:a16="http://schemas.microsoft.com/office/drawing/2014/main" id="{72DE3CDF-1C12-19BC-F18B-B3068E3C5530}"/>
              </a:ext>
            </a:extLst>
          </p:cNvPr>
          <p:cNvSpPr>
            <a:spLocks noGrp="1"/>
          </p:cNvSpPr>
          <p:nvPr>
            <p:ph type="body" sz="quarter" idx="3"/>
          </p:nvPr>
        </p:nvSpPr>
        <p:spPr>
          <a:xfrm>
            <a:off x="6172200" y="391304"/>
            <a:ext cx="6019800" cy="823912"/>
          </a:xfrm>
        </p:spPr>
        <p:txBody>
          <a:bodyPr/>
          <a:lstStyle/>
          <a:p>
            <a:r>
              <a:rPr lang="en-CA" dirty="0"/>
              <a:t>Within the EU Further Restricted Zone</a:t>
            </a:r>
          </a:p>
        </p:txBody>
      </p:sp>
      <p:sp>
        <p:nvSpPr>
          <p:cNvPr id="6" name="Content Placeholder 5">
            <a:extLst>
              <a:ext uri="{FF2B5EF4-FFF2-40B4-BE49-F238E27FC236}">
                <a16:creationId xmlns:a16="http://schemas.microsoft.com/office/drawing/2014/main" id="{02402792-9EE2-9BEA-082C-AE0F21A9C0E2}"/>
              </a:ext>
            </a:extLst>
          </p:cNvPr>
          <p:cNvSpPr>
            <a:spLocks noGrp="1"/>
          </p:cNvSpPr>
          <p:nvPr>
            <p:ph sz="quarter" idx="4"/>
          </p:nvPr>
        </p:nvSpPr>
        <p:spPr>
          <a:xfrm>
            <a:off x="6172200" y="1215216"/>
            <a:ext cx="5183188" cy="4791792"/>
          </a:xfrm>
        </p:spPr>
        <p:txBody>
          <a:bodyPr>
            <a:normAutofit fontScale="92500" lnSpcReduction="10000"/>
          </a:bodyPr>
          <a:lstStyle/>
          <a:p>
            <a:r>
              <a:rPr lang="en-CA" dirty="0"/>
              <a:t>3847 animals</a:t>
            </a:r>
          </a:p>
          <a:p>
            <a:r>
              <a:rPr lang="en-CA" dirty="0"/>
              <a:t>1 cow with clinical signs, PCR positive same day</a:t>
            </a:r>
          </a:p>
          <a:p>
            <a:r>
              <a:rPr lang="en-CA" dirty="0"/>
              <a:t>Vaccination same day</a:t>
            </a:r>
          </a:p>
          <a:p>
            <a:r>
              <a:rPr lang="en-CA" dirty="0"/>
              <a:t>End of day, March 30</a:t>
            </a:r>
            <a:r>
              <a:rPr lang="en-CA" baseline="30000" dirty="0"/>
              <a:t>th</a:t>
            </a:r>
            <a:r>
              <a:rPr lang="en-CA" dirty="0"/>
              <a:t> 2</a:t>
            </a:r>
            <a:r>
              <a:rPr lang="en-CA" baseline="30000" dirty="0"/>
              <a:t>nd</a:t>
            </a:r>
            <a:r>
              <a:rPr lang="en-CA" dirty="0"/>
              <a:t> cow with clinical signs</a:t>
            </a:r>
          </a:p>
          <a:p>
            <a:r>
              <a:rPr lang="en-CA" dirty="0"/>
              <a:t>Depop starts March 31</a:t>
            </a:r>
            <a:r>
              <a:rPr lang="en-CA" baseline="30000" dirty="0"/>
              <a:t>st</a:t>
            </a:r>
          </a:p>
          <a:p>
            <a:endParaRPr lang="en-CA" baseline="30000" dirty="0"/>
          </a:p>
          <a:p>
            <a:pPr marL="0" indent="0">
              <a:buNone/>
            </a:pPr>
            <a:r>
              <a:rPr lang="en-CA" dirty="0"/>
              <a:t>Epi-Link to 2</a:t>
            </a:r>
            <a:r>
              <a:rPr lang="en-CA" baseline="30000" dirty="0"/>
              <a:t>nd</a:t>
            </a:r>
            <a:r>
              <a:rPr lang="en-CA" dirty="0"/>
              <a:t> Hungary farm, owner visited March 17</a:t>
            </a:r>
            <a:r>
              <a:rPr lang="en-CA" baseline="30000" dirty="0"/>
              <a:t>th</a:t>
            </a:r>
          </a:p>
          <a:p>
            <a:r>
              <a:rPr lang="en-CA" baseline="30000" dirty="0"/>
              <a:t>Farm workers, and construction workers also considered potential links</a:t>
            </a:r>
            <a:endParaRPr lang="en-CA" dirty="0"/>
          </a:p>
          <a:p>
            <a:endParaRPr lang="en-CA" dirty="0"/>
          </a:p>
        </p:txBody>
      </p:sp>
    </p:spTree>
    <p:extLst>
      <p:ext uri="{BB962C8B-B14F-4D97-AF65-F5344CB8AC3E}">
        <p14:creationId xmlns:p14="http://schemas.microsoft.com/office/powerpoint/2010/main" val="2065023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99BB18-34C3-E9CF-F603-EDF75397CA6F}"/>
              </a:ext>
            </a:extLst>
          </p:cNvPr>
          <p:cNvPicPr>
            <a:picLocks noChangeAspect="1"/>
          </p:cNvPicPr>
          <p:nvPr/>
        </p:nvPicPr>
        <p:blipFill>
          <a:blip r:embed="rId3"/>
          <a:stretch>
            <a:fillRect/>
          </a:stretch>
        </p:blipFill>
        <p:spPr>
          <a:xfrm>
            <a:off x="2677099" y="141669"/>
            <a:ext cx="9514901" cy="6244155"/>
          </a:xfrm>
          <a:prstGeom prst="rect">
            <a:avLst/>
          </a:prstGeom>
        </p:spPr>
      </p:pic>
      <p:sp>
        <p:nvSpPr>
          <p:cNvPr id="7" name="Title 6">
            <a:extLst>
              <a:ext uri="{FF2B5EF4-FFF2-40B4-BE49-F238E27FC236}">
                <a16:creationId xmlns:a16="http://schemas.microsoft.com/office/drawing/2014/main" id="{55B5187B-9B46-3EC4-1D19-39AA4259BC7C}"/>
              </a:ext>
            </a:extLst>
          </p:cNvPr>
          <p:cNvSpPr>
            <a:spLocks noGrp="1"/>
          </p:cNvSpPr>
          <p:nvPr>
            <p:ph type="title"/>
          </p:nvPr>
        </p:nvSpPr>
        <p:spPr>
          <a:xfrm>
            <a:off x="122104" y="354108"/>
            <a:ext cx="2731265" cy="3248408"/>
          </a:xfrm>
        </p:spPr>
        <p:txBody>
          <a:bodyPr>
            <a:normAutofit/>
          </a:bodyPr>
          <a:lstStyle/>
          <a:p>
            <a:r>
              <a:rPr lang="en-CA" sz="3200" b="1" dirty="0">
                <a:latin typeface="+mn-lt"/>
              </a:rPr>
              <a:t>Hungary 2 new cases April 2nd</a:t>
            </a:r>
          </a:p>
        </p:txBody>
      </p:sp>
    </p:spTree>
    <p:extLst>
      <p:ext uri="{BB962C8B-B14F-4D97-AF65-F5344CB8AC3E}">
        <p14:creationId xmlns:p14="http://schemas.microsoft.com/office/powerpoint/2010/main" val="3436041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3C75D-40A7-307E-FCD8-EEFB4C365681}"/>
              </a:ext>
            </a:extLst>
          </p:cNvPr>
          <p:cNvSpPr>
            <a:spLocks noGrp="1"/>
          </p:cNvSpPr>
          <p:nvPr>
            <p:ph type="title"/>
          </p:nvPr>
        </p:nvSpPr>
        <p:spPr/>
        <p:txBody>
          <a:bodyPr/>
          <a:lstStyle/>
          <a:p>
            <a:r>
              <a:rPr lang="en-CA" b="1" dirty="0">
                <a:latin typeface="+mn-lt"/>
              </a:rPr>
              <a:t>Slovakia – Outbreak #6 April 4th</a:t>
            </a:r>
          </a:p>
        </p:txBody>
      </p:sp>
      <p:sp>
        <p:nvSpPr>
          <p:cNvPr id="3" name="Content Placeholder 2">
            <a:extLst>
              <a:ext uri="{FF2B5EF4-FFF2-40B4-BE49-F238E27FC236}">
                <a16:creationId xmlns:a16="http://schemas.microsoft.com/office/drawing/2014/main" id="{C56CBA21-ADDE-6543-4794-B1C29C985FBB}"/>
              </a:ext>
            </a:extLst>
          </p:cNvPr>
          <p:cNvSpPr>
            <a:spLocks noGrp="1"/>
          </p:cNvSpPr>
          <p:nvPr>
            <p:ph sz="half" idx="1"/>
          </p:nvPr>
        </p:nvSpPr>
        <p:spPr>
          <a:xfrm>
            <a:off x="413886" y="1825625"/>
            <a:ext cx="4379495" cy="4351338"/>
          </a:xfrm>
        </p:spPr>
        <p:txBody>
          <a:bodyPr/>
          <a:lstStyle/>
          <a:p>
            <a:r>
              <a:rPr lang="en-CA" dirty="0"/>
              <a:t>874 Dairy Cattle</a:t>
            </a:r>
          </a:p>
          <a:p>
            <a:r>
              <a:rPr lang="en-CA" dirty="0"/>
              <a:t>Located between Outbreak 3 and 4</a:t>
            </a:r>
          </a:p>
          <a:p>
            <a:r>
              <a:rPr lang="en-CA" dirty="0"/>
              <a:t>Confirmation April 4</a:t>
            </a:r>
            <a:r>
              <a:rPr lang="en-CA" baseline="30000" dirty="0"/>
              <a:t>th</a:t>
            </a:r>
            <a:r>
              <a:rPr lang="en-CA" dirty="0"/>
              <a:t> </a:t>
            </a:r>
          </a:p>
        </p:txBody>
      </p:sp>
      <p:pic>
        <p:nvPicPr>
          <p:cNvPr id="6" name="Content Placeholder 5">
            <a:extLst>
              <a:ext uri="{FF2B5EF4-FFF2-40B4-BE49-F238E27FC236}">
                <a16:creationId xmlns:a16="http://schemas.microsoft.com/office/drawing/2014/main" id="{84837CA8-B578-4D55-5D8B-0456B0072957}"/>
              </a:ext>
            </a:extLst>
          </p:cNvPr>
          <p:cNvPicPr>
            <a:picLocks noGrp="1" noChangeAspect="1"/>
          </p:cNvPicPr>
          <p:nvPr>
            <p:ph sz="half" idx="2"/>
          </p:nvPr>
        </p:nvPicPr>
        <p:blipFill>
          <a:blip r:embed="rId3"/>
          <a:stretch>
            <a:fillRect/>
          </a:stretch>
        </p:blipFill>
        <p:spPr>
          <a:xfrm>
            <a:off x="4517158" y="1599892"/>
            <a:ext cx="7378788" cy="4454399"/>
          </a:xfrm>
          <a:prstGeom prst="rect">
            <a:avLst/>
          </a:prstGeom>
          <a:ln>
            <a:solidFill>
              <a:schemeClr val="tx1"/>
            </a:solid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80EA9624-CB76-FFC6-A061-60CADDE2A0B2}"/>
              </a:ext>
            </a:extLst>
          </p:cNvPr>
          <p:cNvSpPr/>
          <p:nvPr/>
        </p:nvSpPr>
        <p:spPr>
          <a:xfrm>
            <a:off x="9509760" y="4639377"/>
            <a:ext cx="221382" cy="20213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34142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B74F0D1-6387-3C7E-0592-A98304D67105}"/>
              </a:ext>
            </a:extLst>
          </p:cNvPr>
          <p:cNvPicPr>
            <a:picLocks noChangeAspect="1"/>
          </p:cNvPicPr>
          <p:nvPr/>
        </p:nvPicPr>
        <p:blipFill>
          <a:blip r:embed="rId3"/>
          <a:stretch>
            <a:fillRect/>
          </a:stretch>
        </p:blipFill>
        <p:spPr>
          <a:xfrm>
            <a:off x="816859" y="-33744"/>
            <a:ext cx="9987036" cy="6925488"/>
          </a:xfrm>
          <a:prstGeom prst="rect">
            <a:avLst/>
          </a:prstGeom>
        </p:spPr>
      </p:pic>
    </p:spTree>
    <p:extLst>
      <p:ext uri="{BB962C8B-B14F-4D97-AF65-F5344CB8AC3E}">
        <p14:creationId xmlns:p14="http://schemas.microsoft.com/office/powerpoint/2010/main" val="762387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a:extLst>
              <a:ext uri="{FF2B5EF4-FFF2-40B4-BE49-F238E27FC236}">
                <a16:creationId xmlns:a16="http://schemas.microsoft.com/office/drawing/2014/main" id="{1921D2EF-C42E-A721-0647-A6256FB9BA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89" name="Rectangle 7">
            <a:extLst>
              <a:ext uri="{FF2B5EF4-FFF2-40B4-BE49-F238E27FC236}">
                <a16:creationId xmlns:a16="http://schemas.microsoft.com/office/drawing/2014/main" id="{EF2D403C-2755-84BE-3B1A-523EC5C256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90" name="Rectangle 8">
            <a:extLst>
              <a:ext uri="{FF2B5EF4-FFF2-40B4-BE49-F238E27FC236}">
                <a16:creationId xmlns:a16="http://schemas.microsoft.com/office/drawing/2014/main" id="{8F5F7F6F-683E-3BF8-36B2-5D103F1B9762}"/>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pic>
        <p:nvPicPr>
          <p:cNvPr id="3" name="Picture 2">
            <a:hlinkClick r:id="rId3"/>
            <a:extLst>
              <a:ext uri="{FF2B5EF4-FFF2-40B4-BE49-F238E27FC236}">
                <a16:creationId xmlns:a16="http://schemas.microsoft.com/office/drawing/2014/main" id="{543AF8B0-5BFF-1057-EBEC-1B5829EF9B3F}"/>
              </a:ext>
            </a:extLst>
          </p:cNvPr>
          <p:cNvPicPr>
            <a:picLocks noChangeAspect="1"/>
          </p:cNvPicPr>
          <p:nvPr/>
        </p:nvPicPr>
        <p:blipFill>
          <a:blip r:embed="rId4"/>
          <a:stretch>
            <a:fillRect/>
          </a:stretch>
        </p:blipFill>
        <p:spPr>
          <a:xfrm>
            <a:off x="574674" y="324371"/>
            <a:ext cx="9319133" cy="519498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FA87DCC-454F-6C10-66F1-9A9887BF5790}"/>
              </a:ext>
            </a:extLst>
          </p:cNvPr>
          <p:cNvSpPr txBox="1"/>
          <p:nvPr/>
        </p:nvSpPr>
        <p:spPr>
          <a:xfrm>
            <a:off x="5234240" y="4738961"/>
            <a:ext cx="4490075" cy="369332"/>
          </a:xfrm>
          <a:prstGeom prst="rect">
            <a:avLst/>
          </a:prstGeom>
          <a:noFill/>
        </p:spPr>
        <p:txBody>
          <a:bodyPr wrap="none" rtlCol="0">
            <a:spAutoFit/>
          </a:bodyPr>
          <a:lstStyle/>
          <a:p>
            <a:r>
              <a:rPr lang="en-CA" dirty="0">
                <a:hlinkClick r:id="rId3"/>
              </a:rPr>
              <a:t>German Presentation to EFSA end of February</a:t>
            </a:r>
            <a:endParaRPr lang="en-CA" dirty="0"/>
          </a:p>
        </p:txBody>
      </p:sp>
      <p:sp>
        <p:nvSpPr>
          <p:cNvPr id="2" name="Arrow: Right 1">
            <a:extLst>
              <a:ext uri="{FF2B5EF4-FFF2-40B4-BE49-F238E27FC236}">
                <a16:creationId xmlns:a16="http://schemas.microsoft.com/office/drawing/2014/main" id="{5598F72A-67E8-774C-E5D9-82364A66D72A}"/>
              </a:ext>
            </a:extLst>
          </p:cNvPr>
          <p:cNvSpPr/>
          <p:nvPr/>
        </p:nvSpPr>
        <p:spPr>
          <a:xfrm rot="10800000">
            <a:off x="7827264" y="2304288"/>
            <a:ext cx="1033272" cy="32004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65863901"/>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649"/>
            <a:ext cx="10515600" cy="886839"/>
          </a:xfrm>
        </p:spPr>
        <p:txBody>
          <a:bodyPr>
            <a:normAutofit/>
          </a:bodyPr>
          <a:lstStyle/>
          <a:p>
            <a:r>
              <a:rPr lang="en-CA" b="1" dirty="0">
                <a:latin typeface="+mn-lt"/>
              </a:rPr>
              <a:t>African Swine Fever Trends</a:t>
            </a:r>
            <a:endParaRPr lang="en-US" b="1" dirty="0">
              <a:latin typeface="+mn-lt"/>
            </a:endParaRPr>
          </a:p>
        </p:txBody>
      </p:sp>
      <p:sp>
        <p:nvSpPr>
          <p:cNvPr id="4" name="Slide Number Placeholder 3"/>
          <p:cNvSpPr>
            <a:spLocks noGrp="1"/>
          </p:cNvSpPr>
          <p:nvPr>
            <p:ph type="sldNum" sz="quarter" idx="12"/>
          </p:nvPr>
        </p:nvSpPr>
        <p:spPr/>
        <p:txBody>
          <a:bodyPr/>
          <a:lstStyle/>
          <a:p>
            <a:fld id="{C4E7A136-B623-44AA-A653-F7B0DDAA2C31}" type="slidenum">
              <a:rPr lang="en-US" smtClean="0"/>
              <a:t>2</a:t>
            </a:fld>
            <a:endParaRPr lang="en-US"/>
          </a:p>
        </p:txBody>
      </p:sp>
      <p:sp>
        <p:nvSpPr>
          <p:cNvPr id="14" name="TextBox 13">
            <a:extLst>
              <a:ext uri="{FF2B5EF4-FFF2-40B4-BE49-F238E27FC236}">
                <a16:creationId xmlns:a16="http://schemas.microsoft.com/office/drawing/2014/main" id="{615DC5C9-1CB4-D682-969F-D962B84EB7B8}"/>
              </a:ext>
            </a:extLst>
          </p:cNvPr>
          <p:cNvSpPr txBox="1"/>
          <p:nvPr/>
        </p:nvSpPr>
        <p:spPr>
          <a:xfrm>
            <a:off x="683303" y="5556180"/>
            <a:ext cx="7196691" cy="369332"/>
          </a:xfrm>
          <a:prstGeom prst="rect">
            <a:avLst/>
          </a:prstGeom>
          <a:noFill/>
        </p:spPr>
        <p:txBody>
          <a:bodyPr wrap="square">
            <a:spAutoFit/>
          </a:bodyPr>
          <a:lstStyle/>
          <a:p>
            <a:r>
              <a:rPr lang="en-US" dirty="0">
                <a:hlinkClick r:id="rId3"/>
              </a:rPr>
              <a:t>African swine fever - WOAH - World Organization for Animal Health</a:t>
            </a:r>
            <a:endParaRPr lang="en-CA" dirty="0"/>
          </a:p>
        </p:txBody>
      </p:sp>
      <p:sp>
        <p:nvSpPr>
          <p:cNvPr id="8" name="TextBox 7">
            <a:extLst>
              <a:ext uri="{FF2B5EF4-FFF2-40B4-BE49-F238E27FC236}">
                <a16:creationId xmlns:a16="http://schemas.microsoft.com/office/drawing/2014/main" id="{9F9AC441-9F9F-8F7F-BBF0-1A50566B028A}"/>
              </a:ext>
            </a:extLst>
          </p:cNvPr>
          <p:cNvSpPr txBox="1"/>
          <p:nvPr/>
        </p:nvSpPr>
        <p:spPr>
          <a:xfrm>
            <a:off x="487767" y="1428540"/>
            <a:ext cx="3956414" cy="4401205"/>
          </a:xfrm>
          <a:prstGeom prst="rect">
            <a:avLst/>
          </a:prstGeom>
          <a:noFill/>
        </p:spPr>
        <p:txBody>
          <a:bodyPr wrap="square" rtlCol="0">
            <a:spAutoFit/>
          </a:bodyPr>
          <a:lstStyle/>
          <a:p>
            <a:r>
              <a:rPr lang="en-CA" sz="2800" dirty="0"/>
              <a:t>Surge in cases in farmed pigs that occurred in third quarter of 2023 did not occur in 2024</a:t>
            </a:r>
          </a:p>
          <a:p>
            <a:endParaRPr lang="en-CA" sz="2800" dirty="0"/>
          </a:p>
          <a:p>
            <a:r>
              <a:rPr lang="en-CA" sz="2800" dirty="0"/>
              <a:t>Increase in wild boar cases in fall/winter 2025 has started to decline this spring</a:t>
            </a:r>
          </a:p>
          <a:p>
            <a:endParaRPr lang="en-CA" sz="2800" dirty="0"/>
          </a:p>
        </p:txBody>
      </p:sp>
      <p:pic>
        <p:nvPicPr>
          <p:cNvPr id="7" name="Content Placeholder 6">
            <a:extLst>
              <a:ext uri="{FF2B5EF4-FFF2-40B4-BE49-F238E27FC236}">
                <a16:creationId xmlns:a16="http://schemas.microsoft.com/office/drawing/2014/main" id="{ADD66778-6FEE-ED49-EC28-1A986BB41E44}"/>
              </a:ext>
            </a:extLst>
          </p:cNvPr>
          <p:cNvPicPr>
            <a:picLocks noGrp="1" noChangeAspect="1"/>
          </p:cNvPicPr>
          <p:nvPr>
            <p:ph idx="1"/>
          </p:nvPr>
        </p:nvPicPr>
        <p:blipFill>
          <a:blip r:embed="rId4"/>
          <a:stretch>
            <a:fillRect/>
          </a:stretch>
        </p:blipFill>
        <p:spPr>
          <a:xfrm>
            <a:off x="5036922" y="1520698"/>
            <a:ext cx="6902805" cy="3168813"/>
          </a:xfrm>
        </p:spPr>
      </p:pic>
    </p:spTree>
    <p:extLst>
      <p:ext uri="{BB962C8B-B14F-4D97-AF65-F5344CB8AC3E}">
        <p14:creationId xmlns:p14="http://schemas.microsoft.com/office/powerpoint/2010/main" val="2736757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D07E2-6A88-118B-B090-D1E0E5F02B55}"/>
              </a:ext>
            </a:extLst>
          </p:cNvPr>
          <p:cNvPicPr>
            <a:picLocks noChangeAspect="1"/>
          </p:cNvPicPr>
          <p:nvPr/>
        </p:nvPicPr>
        <p:blipFill>
          <a:blip r:embed="rId3"/>
          <a:stretch>
            <a:fillRect/>
          </a:stretch>
        </p:blipFill>
        <p:spPr>
          <a:xfrm>
            <a:off x="1583472" y="1478814"/>
            <a:ext cx="8607217" cy="4375575"/>
          </a:xfrm>
          <a:prstGeom prst="rect">
            <a:avLst/>
          </a:prstGeom>
        </p:spPr>
      </p:pic>
      <p:sp>
        <p:nvSpPr>
          <p:cNvPr id="4" name="Title 3">
            <a:extLst>
              <a:ext uri="{FF2B5EF4-FFF2-40B4-BE49-F238E27FC236}">
                <a16:creationId xmlns:a16="http://schemas.microsoft.com/office/drawing/2014/main" id="{A4770509-C0DB-8493-F662-4EA0C55ED6D0}"/>
              </a:ext>
            </a:extLst>
          </p:cNvPr>
          <p:cNvSpPr>
            <a:spLocks noGrp="1"/>
          </p:cNvSpPr>
          <p:nvPr>
            <p:ph type="title"/>
          </p:nvPr>
        </p:nvSpPr>
        <p:spPr/>
        <p:txBody>
          <a:bodyPr/>
          <a:lstStyle/>
          <a:p>
            <a:r>
              <a:rPr lang="en-CA" b="1" dirty="0">
                <a:latin typeface="+mn-lt"/>
              </a:rPr>
              <a:t>5</a:t>
            </a:r>
            <a:r>
              <a:rPr lang="en-CA" b="1" baseline="30000" dirty="0">
                <a:latin typeface="+mn-lt"/>
              </a:rPr>
              <a:t>th</a:t>
            </a:r>
            <a:r>
              <a:rPr lang="en-CA" b="1" dirty="0">
                <a:latin typeface="+mn-lt"/>
              </a:rPr>
              <a:t> Hungarian Outbreak April 17th</a:t>
            </a:r>
          </a:p>
        </p:txBody>
      </p:sp>
    </p:spTree>
    <p:extLst>
      <p:ext uri="{BB962C8B-B14F-4D97-AF65-F5344CB8AC3E}">
        <p14:creationId xmlns:p14="http://schemas.microsoft.com/office/powerpoint/2010/main" val="2469867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8673BEB-21EF-9995-CAFF-4DB61B29CA05}"/>
              </a:ext>
            </a:extLst>
          </p:cNvPr>
          <p:cNvPicPr>
            <a:picLocks noGrp="1" noChangeAspect="1"/>
          </p:cNvPicPr>
          <p:nvPr>
            <p:ph idx="1"/>
          </p:nvPr>
        </p:nvPicPr>
        <p:blipFill>
          <a:blip r:embed="rId3"/>
          <a:stretch>
            <a:fillRect/>
          </a:stretch>
        </p:blipFill>
        <p:spPr>
          <a:xfrm>
            <a:off x="1246094" y="120116"/>
            <a:ext cx="9968753" cy="6737884"/>
          </a:xfrm>
        </p:spPr>
      </p:pic>
      <p:sp>
        <p:nvSpPr>
          <p:cNvPr id="2" name="Title 1">
            <a:extLst>
              <a:ext uri="{FF2B5EF4-FFF2-40B4-BE49-F238E27FC236}">
                <a16:creationId xmlns:a16="http://schemas.microsoft.com/office/drawing/2014/main" id="{71159A37-FDC6-497E-2588-078FAF43A183}"/>
              </a:ext>
            </a:extLst>
          </p:cNvPr>
          <p:cNvSpPr>
            <a:spLocks noGrp="1"/>
          </p:cNvSpPr>
          <p:nvPr>
            <p:ph type="title"/>
          </p:nvPr>
        </p:nvSpPr>
        <p:spPr>
          <a:xfrm>
            <a:off x="3279317" y="587071"/>
            <a:ext cx="10515600" cy="1325563"/>
          </a:xfrm>
        </p:spPr>
        <p:txBody>
          <a:bodyPr>
            <a:normAutofit/>
          </a:bodyPr>
          <a:lstStyle/>
          <a:p>
            <a:r>
              <a:rPr lang="en-CA" sz="3200" b="1" dirty="0">
                <a:solidFill>
                  <a:schemeClr val="accent6">
                    <a:lumMod val="75000"/>
                  </a:schemeClr>
                </a:solidFill>
                <a:latin typeface="+mn-lt"/>
              </a:rPr>
              <a:t>No new outbreaks since April 17th</a:t>
            </a:r>
          </a:p>
        </p:txBody>
      </p:sp>
    </p:spTree>
    <p:extLst>
      <p:ext uri="{BB962C8B-B14F-4D97-AF65-F5344CB8AC3E}">
        <p14:creationId xmlns:p14="http://schemas.microsoft.com/office/powerpoint/2010/main" val="2276212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E2EA-0D2C-5B3C-7A40-8827533B1E0F}"/>
              </a:ext>
            </a:extLst>
          </p:cNvPr>
          <p:cNvSpPr>
            <a:spLocks noGrp="1"/>
          </p:cNvSpPr>
          <p:nvPr>
            <p:ph type="title"/>
          </p:nvPr>
        </p:nvSpPr>
        <p:spPr>
          <a:xfrm>
            <a:off x="838200" y="176270"/>
            <a:ext cx="10515600" cy="611170"/>
          </a:xfrm>
        </p:spPr>
        <p:txBody>
          <a:bodyPr>
            <a:normAutofit fontScale="90000"/>
          </a:bodyPr>
          <a:lstStyle/>
          <a:p>
            <a:r>
              <a:rPr lang="en-CA" b="1" dirty="0">
                <a:latin typeface="+mn-lt"/>
              </a:rPr>
              <a:t>FMD SAT-1 incursion to Middle East</a:t>
            </a:r>
          </a:p>
        </p:txBody>
      </p:sp>
      <p:sp>
        <p:nvSpPr>
          <p:cNvPr id="3" name="Content Placeholder 2">
            <a:extLst>
              <a:ext uri="{FF2B5EF4-FFF2-40B4-BE49-F238E27FC236}">
                <a16:creationId xmlns:a16="http://schemas.microsoft.com/office/drawing/2014/main" id="{E284D77B-CF63-49F8-682D-35D4414AD86E}"/>
              </a:ext>
            </a:extLst>
          </p:cNvPr>
          <p:cNvSpPr>
            <a:spLocks noGrp="1"/>
          </p:cNvSpPr>
          <p:nvPr>
            <p:ph idx="1"/>
          </p:nvPr>
        </p:nvSpPr>
        <p:spPr>
          <a:xfrm>
            <a:off x="174597" y="1156772"/>
            <a:ext cx="5692771" cy="4351338"/>
          </a:xfrm>
        </p:spPr>
        <p:txBody>
          <a:bodyPr>
            <a:normAutofit fontScale="85000" lnSpcReduction="20000"/>
          </a:bodyPr>
          <a:lstStyle/>
          <a:p>
            <a:r>
              <a:rPr lang="en-CA" dirty="0"/>
              <a:t>SAT-1 likely incursion from East Africa</a:t>
            </a:r>
          </a:p>
          <a:p>
            <a:r>
              <a:rPr lang="en-CA" dirty="0"/>
              <a:t>Expect current numbers in WOAH reports are underestimates</a:t>
            </a:r>
          </a:p>
          <a:p>
            <a:pPr lvl="1"/>
            <a:r>
              <a:rPr lang="en-CA" dirty="0"/>
              <a:t>Iraq (7)</a:t>
            </a:r>
          </a:p>
          <a:p>
            <a:pPr lvl="1"/>
            <a:r>
              <a:rPr lang="en-CA" dirty="0"/>
              <a:t>Kuwait (9)</a:t>
            </a:r>
          </a:p>
          <a:p>
            <a:pPr lvl="1"/>
            <a:r>
              <a:rPr lang="en-CA" dirty="0"/>
              <a:t>Bahrain ?</a:t>
            </a:r>
          </a:p>
          <a:p>
            <a:pPr lvl="1"/>
            <a:r>
              <a:rPr lang="en-CA" dirty="0"/>
              <a:t>Türkiye </a:t>
            </a:r>
          </a:p>
          <a:p>
            <a:pPr lvl="1"/>
            <a:endParaRPr lang="en-CA" dirty="0"/>
          </a:p>
          <a:p>
            <a:r>
              <a:rPr lang="en-CA" dirty="0"/>
              <a:t>SAT-2 outbreaks in 2023 were also an incursion from Africa (</a:t>
            </a:r>
            <a:r>
              <a:rPr lang="en-CA" dirty="0">
                <a:hlinkClick r:id="rId2"/>
              </a:rPr>
              <a:t>likely Ethiopia</a:t>
            </a:r>
            <a:r>
              <a:rPr lang="en-CA" dirty="0"/>
              <a:t>)</a:t>
            </a:r>
          </a:p>
          <a:p>
            <a:r>
              <a:rPr lang="en-CA" dirty="0"/>
              <a:t>Spread to Jordan and Türkiye </a:t>
            </a:r>
          </a:p>
          <a:p>
            <a:pPr>
              <a:lnSpc>
                <a:spcPct val="110000"/>
              </a:lnSpc>
            </a:pPr>
            <a:r>
              <a:rPr lang="en-CA" dirty="0"/>
              <a:t>Introduction pathway is open between Africa and the Middle East</a:t>
            </a:r>
          </a:p>
        </p:txBody>
      </p:sp>
      <p:sp>
        <p:nvSpPr>
          <p:cNvPr id="6" name="TextBox 5">
            <a:extLst>
              <a:ext uri="{FF2B5EF4-FFF2-40B4-BE49-F238E27FC236}">
                <a16:creationId xmlns:a16="http://schemas.microsoft.com/office/drawing/2014/main" id="{4C942776-069B-ABFB-4725-97AE0245A680}"/>
              </a:ext>
            </a:extLst>
          </p:cNvPr>
          <p:cNvSpPr txBox="1"/>
          <p:nvPr/>
        </p:nvSpPr>
        <p:spPr>
          <a:xfrm>
            <a:off x="6578695" y="5280185"/>
            <a:ext cx="4524572" cy="461665"/>
          </a:xfrm>
          <a:prstGeom prst="rect">
            <a:avLst/>
          </a:prstGeom>
          <a:noFill/>
        </p:spPr>
        <p:txBody>
          <a:bodyPr wrap="none" rtlCol="0">
            <a:spAutoFit/>
          </a:bodyPr>
          <a:lstStyle/>
          <a:p>
            <a:r>
              <a:rPr lang="en-CA" sz="2400" dirty="0"/>
              <a:t>FMD All strains Jan 1- May 5, 2025 </a:t>
            </a:r>
          </a:p>
        </p:txBody>
      </p:sp>
      <p:sp>
        <p:nvSpPr>
          <p:cNvPr id="7" name="TextBox 6">
            <a:extLst>
              <a:ext uri="{FF2B5EF4-FFF2-40B4-BE49-F238E27FC236}">
                <a16:creationId xmlns:a16="http://schemas.microsoft.com/office/drawing/2014/main" id="{FF676400-0A52-7EA4-9DC5-77D6EEA1957D}"/>
              </a:ext>
            </a:extLst>
          </p:cNvPr>
          <p:cNvSpPr txBox="1"/>
          <p:nvPr/>
        </p:nvSpPr>
        <p:spPr>
          <a:xfrm>
            <a:off x="6578695" y="5741850"/>
            <a:ext cx="3884846" cy="369332"/>
          </a:xfrm>
          <a:prstGeom prst="rect">
            <a:avLst/>
          </a:prstGeom>
          <a:noFill/>
        </p:spPr>
        <p:txBody>
          <a:bodyPr wrap="none" rtlCol="0">
            <a:spAutoFit/>
          </a:bodyPr>
          <a:lstStyle/>
          <a:p>
            <a:r>
              <a:rPr lang="en-CA" dirty="0">
                <a:hlinkClick r:id="rId3"/>
              </a:rPr>
              <a:t>https://empres-i.apps.fao.org/diseases</a:t>
            </a:r>
            <a:r>
              <a:rPr lang="en-CA" dirty="0"/>
              <a:t> </a:t>
            </a:r>
          </a:p>
        </p:txBody>
      </p:sp>
      <p:pic>
        <p:nvPicPr>
          <p:cNvPr id="8" name="Picture 7">
            <a:extLst>
              <a:ext uri="{FF2B5EF4-FFF2-40B4-BE49-F238E27FC236}">
                <a16:creationId xmlns:a16="http://schemas.microsoft.com/office/drawing/2014/main" id="{3B723371-8C67-9A79-662D-71C9EEA5E646}"/>
              </a:ext>
            </a:extLst>
          </p:cNvPr>
          <p:cNvPicPr>
            <a:picLocks noChangeAspect="1"/>
          </p:cNvPicPr>
          <p:nvPr/>
        </p:nvPicPr>
        <p:blipFill>
          <a:blip r:embed="rId4"/>
          <a:stretch>
            <a:fillRect/>
          </a:stretch>
        </p:blipFill>
        <p:spPr>
          <a:xfrm>
            <a:off x="5888079" y="993715"/>
            <a:ext cx="5905804" cy="4286470"/>
          </a:xfrm>
          <a:prstGeom prst="rect">
            <a:avLst/>
          </a:prstGeom>
        </p:spPr>
      </p:pic>
    </p:spTree>
    <p:extLst>
      <p:ext uri="{BB962C8B-B14F-4D97-AF65-F5344CB8AC3E}">
        <p14:creationId xmlns:p14="http://schemas.microsoft.com/office/powerpoint/2010/main" val="238209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D15D-9478-0CC8-7F93-8C16FD0BFD1C}"/>
              </a:ext>
            </a:extLst>
          </p:cNvPr>
          <p:cNvSpPr>
            <a:spLocks noGrp="1"/>
          </p:cNvSpPr>
          <p:nvPr>
            <p:ph type="title"/>
          </p:nvPr>
        </p:nvSpPr>
        <p:spPr>
          <a:xfrm>
            <a:off x="253066" y="244475"/>
            <a:ext cx="6206824" cy="1179844"/>
          </a:xfrm>
        </p:spPr>
        <p:txBody>
          <a:bodyPr/>
          <a:lstStyle/>
          <a:p>
            <a:pPr>
              <a:defRPr/>
            </a:pPr>
            <a:r>
              <a:rPr lang="en-US" sz="3200" dirty="0">
                <a:hlinkClick r:id="rId3"/>
              </a:rPr>
              <a:t>New World Screwworm in Central America and Mexico</a:t>
            </a:r>
            <a:endParaRPr lang="en-CA" sz="3200" dirty="0"/>
          </a:p>
        </p:txBody>
      </p:sp>
      <p:sp>
        <p:nvSpPr>
          <p:cNvPr id="26628" name="Text Placeholder 2">
            <a:extLst>
              <a:ext uri="{FF2B5EF4-FFF2-40B4-BE49-F238E27FC236}">
                <a16:creationId xmlns:a16="http://schemas.microsoft.com/office/drawing/2014/main" id="{C1D959E4-DDF9-4541-5F6E-56395291A798}"/>
              </a:ext>
            </a:extLst>
          </p:cNvPr>
          <p:cNvSpPr>
            <a:spLocks noGrp="1"/>
          </p:cNvSpPr>
          <p:nvPr>
            <p:ph type="body" sz="quarter" idx="13"/>
          </p:nvPr>
        </p:nvSpPr>
        <p:spPr>
          <a:xfrm>
            <a:off x="188913" y="1532964"/>
            <a:ext cx="6057883" cy="5080561"/>
          </a:xfrm>
        </p:spPr>
        <p:txBody>
          <a:bodyPr>
            <a:normAutofit/>
          </a:bodyPr>
          <a:lstStyle/>
          <a:p>
            <a:r>
              <a:rPr lang="en-US" altLang="en-US" sz="2400" dirty="0"/>
              <a:t>NWS has now been found as far north as the Yucatan peninsula, Oaxaca and Veracruz (942 cases since Jan 1, 2025)</a:t>
            </a:r>
          </a:p>
          <a:p>
            <a:r>
              <a:rPr lang="en-US" altLang="en-US" sz="2400" dirty="0"/>
              <a:t>Sterile fly release moved to Mexico to try and prevent further northward movement</a:t>
            </a:r>
          </a:p>
          <a:p>
            <a:r>
              <a:rPr lang="en-US" altLang="en-US" sz="2400" dirty="0"/>
              <a:t>But flies surpassed that location last week</a:t>
            </a:r>
          </a:p>
          <a:p>
            <a:r>
              <a:rPr lang="en-US" altLang="en-US" sz="2400" dirty="0"/>
              <a:t>USDA states that the eradication of NWS in Central America with re-establishment of controls at the Darian gap are the aim of the program</a:t>
            </a:r>
          </a:p>
          <a:p>
            <a:r>
              <a:rPr lang="en-US" altLang="en-US" sz="2400" dirty="0"/>
              <a:t>11 May – USDA closes border to imports of animals from Mexico</a:t>
            </a:r>
          </a:p>
        </p:txBody>
      </p:sp>
      <p:sp>
        <p:nvSpPr>
          <p:cNvPr id="26631" name="TextBox 5">
            <a:hlinkClick r:id="rId4"/>
            <a:extLst>
              <a:ext uri="{FF2B5EF4-FFF2-40B4-BE49-F238E27FC236}">
                <a16:creationId xmlns:a16="http://schemas.microsoft.com/office/drawing/2014/main" id="{54391E66-79FB-F558-5445-F0D51D124019}"/>
              </a:ext>
            </a:extLst>
          </p:cNvPr>
          <p:cNvSpPr txBox="1">
            <a:spLocks noChangeArrowheads="1"/>
          </p:cNvSpPr>
          <p:nvPr/>
        </p:nvSpPr>
        <p:spPr bwMode="auto">
          <a:xfrm>
            <a:off x="10402253" y="6428581"/>
            <a:ext cx="1933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dirty="0">
                <a:hlinkClick r:id="rId4"/>
              </a:rPr>
              <a:t>COPEG</a:t>
            </a:r>
            <a:endParaRPr lang="en-CA" altLang="en-US" sz="1800" dirty="0"/>
          </a:p>
        </p:txBody>
      </p:sp>
      <p:pic>
        <p:nvPicPr>
          <p:cNvPr id="5" name="Picture 4">
            <a:extLst>
              <a:ext uri="{FF2B5EF4-FFF2-40B4-BE49-F238E27FC236}">
                <a16:creationId xmlns:a16="http://schemas.microsoft.com/office/drawing/2014/main" id="{ADD248D7-AD0B-4EB3-AA93-C1305DCB02EC}"/>
              </a:ext>
            </a:extLst>
          </p:cNvPr>
          <p:cNvPicPr>
            <a:picLocks noChangeAspect="1"/>
          </p:cNvPicPr>
          <p:nvPr/>
        </p:nvPicPr>
        <p:blipFill>
          <a:blip r:embed="rId5"/>
          <a:stretch>
            <a:fillRect/>
          </a:stretch>
        </p:blipFill>
        <p:spPr>
          <a:xfrm>
            <a:off x="7921256" y="0"/>
            <a:ext cx="4323903" cy="3338014"/>
          </a:xfrm>
          <a:prstGeom prst="rect">
            <a:avLst/>
          </a:prstGeom>
        </p:spPr>
      </p:pic>
      <p:pic>
        <p:nvPicPr>
          <p:cNvPr id="6" name="Picture 5">
            <a:extLst>
              <a:ext uri="{FF2B5EF4-FFF2-40B4-BE49-F238E27FC236}">
                <a16:creationId xmlns:a16="http://schemas.microsoft.com/office/drawing/2014/main" id="{969209B5-6463-CE1E-0995-783AB1BB12C4}"/>
              </a:ext>
            </a:extLst>
          </p:cNvPr>
          <p:cNvPicPr>
            <a:picLocks noChangeAspect="1"/>
          </p:cNvPicPr>
          <p:nvPr/>
        </p:nvPicPr>
        <p:blipFill>
          <a:blip r:embed="rId6"/>
          <a:stretch>
            <a:fillRect/>
          </a:stretch>
        </p:blipFill>
        <p:spPr>
          <a:xfrm>
            <a:off x="6260659" y="3290637"/>
            <a:ext cx="5984500" cy="3567363"/>
          </a:xfrm>
          <a:prstGeom prst="rect">
            <a:avLst/>
          </a:prstGeom>
        </p:spPr>
      </p:pic>
      <p:sp>
        <p:nvSpPr>
          <p:cNvPr id="7" name="TextBox 6">
            <a:extLst>
              <a:ext uri="{FF2B5EF4-FFF2-40B4-BE49-F238E27FC236}">
                <a16:creationId xmlns:a16="http://schemas.microsoft.com/office/drawing/2014/main" id="{0716ACA1-CCE4-3BA1-BF5F-1B11F76602D9}"/>
              </a:ext>
            </a:extLst>
          </p:cNvPr>
          <p:cNvSpPr txBox="1"/>
          <p:nvPr/>
        </p:nvSpPr>
        <p:spPr>
          <a:xfrm>
            <a:off x="6592186" y="6428581"/>
            <a:ext cx="2398477" cy="369332"/>
          </a:xfrm>
          <a:prstGeom prst="rect">
            <a:avLst/>
          </a:prstGeom>
          <a:solidFill>
            <a:schemeClr val="bg1">
              <a:lumMod val="85000"/>
            </a:schemeClr>
          </a:solidFill>
        </p:spPr>
        <p:txBody>
          <a:bodyPr wrap="none" rtlCol="0">
            <a:spAutoFit/>
          </a:bodyPr>
          <a:lstStyle/>
          <a:p>
            <a:r>
              <a:rPr lang="en-CA" dirty="0"/>
              <a:t>January 1 – May 9 2025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0976"/>
            <a:ext cx="10515600" cy="1028700"/>
          </a:xfrm>
        </p:spPr>
        <p:txBody>
          <a:bodyPr/>
          <a:lstStyle/>
          <a:p>
            <a:r>
              <a:rPr lang="en-CA" b="1" dirty="0">
                <a:latin typeface="+mn-lt"/>
              </a:rPr>
              <a:t>Scientific Findings</a:t>
            </a:r>
          </a:p>
        </p:txBody>
      </p:sp>
      <p:sp>
        <p:nvSpPr>
          <p:cNvPr id="3" name="Content Placeholder 2"/>
          <p:cNvSpPr>
            <a:spLocks noGrp="1"/>
          </p:cNvSpPr>
          <p:nvPr>
            <p:ph idx="1"/>
          </p:nvPr>
        </p:nvSpPr>
        <p:spPr>
          <a:xfrm>
            <a:off x="226141" y="1092200"/>
            <a:ext cx="11857703" cy="5765800"/>
          </a:xfrm>
        </p:spPr>
        <p:txBody>
          <a:bodyPr>
            <a:normAutofit/>
          </a:bodyPr>
          <a:lstStyle/>
          <a:p>
            <a:r>
              <a:rPr lang="en-US" sz="1800" dirty="0">
                <a:hlinkClick r:id="rId3"/>
              </a:rPr>
              <a:t>Detection of a Reassortant Swine‐ and Human‐Origin H3N2 Influenza A Virus in Farmed Mink in British Columbia, Canada - Kuchinski - 2025 - Zoonoses and Public Health - Wiley Online Library</a:t>
            </a:r>
            <a:endParaRPr lang="en-US" sz="1800" dirty="0"/>
          </a:p>
          <a:p>
            <a:r>
              <a:rPr lang="en-US" sz="1800" dirty="0">
                <a:hlinkClick r:id="rId4"/>
              </a:rPr>
              <a:t>Cross-species recognition of two porcine coronaviruses to their cellular receptor aminopeptidase N of dogs and seven other species | PLOS Pathogens</a:t>
            </a:r>
            <a:endParaRPr lang="en-US" sz="1800" dirty="0"/>
          </a:p>
          <a:p>
            <a:r>
              <a:rPr lang="en-US" sz="1800" dirty="0">
                <a:hlinkClick r:id="rId5"/>
              </a:rPr>
              <a:t>Identifying control strategies to eliminate African swine fever from the United States swine industry in under 12 months | </a:t>
            </a:r>
            <a:r>
              <a:rPr lang="en-US" sz="1800" dirty="0" err="1">
                <a:hlinkClick r:id="rId5"/>
              </a:rPr>
              <a:t>bioRxiv</a:t>
            </a:r>
            <a:endParaRPr lang="en-US" sz="1800" dirty="0"/>
          </a:p>
          <a:p>
            <a:r>
              <a:rPr lang="en-US" sz="1800" dirty="0">
                <a:hlinkClick r:id="rId6"/>
              </a:rPr>
              <a:t>An update on active and passive surveillance for African swine fever in the Dominican Republic – PubMed</a:t>
            </a:r>
            <a:endParaRPr lang="en-US" sz="1800" dirty="0"/>
          </a:p>
          <a:p>
            <a:r>
              <a:rPr lang="en-US" sz="1800" dirty="0">
                <a:hlinkClick r:id="rId7"/>
              </a:rPr>
              <a:t>Assessing Virus Survival in African Swine Fever Virus-Contaminated Materials—Implications for Indirect Virus Transmission - PMC</a:t>
            </a:r>
            <a:endParaRPr lang="en-US" sz="1800" dirty="0"/>
          </a:p>
          <a:p>
            <a:r>
              <a:rPr lang="en-US" sz="1800" dirty="0">
                <a:hlinkClick r:id="rId8"/>
              </a:rPr>
              <a:t>The clinical characteristics of Streptococcus equi ssp. zooepidemicus causing acute death in pigs and its prevention with chimeric monoclonal antibodies – ScienceDirect</a:t>
            </a:r>
            <a:endParaRPr lang="en-US" sz="1800" dirty="0"/>
          </a:p>
          <a:p>
            <a:r>
              <a:rPr lang="en-US" sz="1800" dirty="0">
                <a:hlinkClick r:id="rId9"/>
              </a:rPr>
              <a:t>Pathogenicity and transmissibility of bovine-derived HPAI H5N1 B3.13 virus in pigs | </a:t>
            </a:r>
            <a:r>
              <a:rPr lang="en-US" sz="1800" dirty="0" err="1">
                <a:hlinkClick r:id="rId9"/>
              </a:rPr>
              <a:t>bioRxiv</a:t>
            </a:r>
            <a:r>
              <a:rPr lang="en-US" sz="1800" dirty="0"/>
              <a:t>  </a:t>
            </a:r>
          </a:p>
          <a:p>
            <a:r>
              <a:rPr lang="en-US" sz="1800" dirty="0">
                <a:hlinkClick r:id="rId10"/>
              </a:rPr>
              <a:t>Estimation the reinvasion of New World Screwworm (</a:t>
            </a:r>
            <a:r>
              <a:rPr lang="en-US" sz="1800" dirty="0" err="1">
                <a:hlinkClick r:id="rId10"/>
              </a:rPr>
              <a:t>Cochliomyia</a:t>
            </a:r>
            <a:r>
              <a:rPr lang="en-US" sz="1800" dirty="0">
                <a:hlinkClick r:id="rId10"/>
              </a:rPr>
              <a:t> </a:t>
            </a:r>
            <a:r>
              <a:rPr lang="en-US" sz="1800" dirty="0" err="1">
                <a:hlinkClick r:id="rId10"/>
              </a:rPr>
              <a:t>hominivorax</a:t>
            </a:r>
            <a:r>
              <a:rPr lang="en-US" sz="1800" dirty="0">
                <a:hlinkClick r:id="rId10"/>
              </a:rPr>
              <a:t>) in Central America: The role of animal movement in disease dispersal and control measures - PubMed</a:t>
            </a:r>
            <a:endParaRPr lang="en-US" sz="1800" dirty="0"/>
          </a:p>
          <a:p>
            <a:r>
              <a:rPr lang="en-US" sz="1800" dirty="0">
                <a:hlinkClick r:id="rId11"/>
              </a:rPr>
              <a:t>Identification and genetic analysis of new ephemeroviruses in wild boars in China – ScienceDirect</a:t>
            </a:r>
            <a:endParaRPr lang="en-US" sz="1800" dirty="0"/>
          </a:p>
          <a:p>
            <a:r>
              <a:rPr lang="en-US" sz="1800" dirty="0">
                <a:hlinkClick r:id="rId12"/>
              </a:rPr>
              <a:t>Frontiers | African swine fever incursion risks in Latin America and the Caribbean: informal and legal import pathways</a:t>
            </a:r>
            <a:endParaRPr lang="en-US" sz="1800" dirty="0"/>
          </a:p>
        </p:txBody>
      </p:sp>
      <p:sp>
        <p:nvSpPr>
          <p:cNvPr id="5" name="Slide Number Placeholder 4"/>
          <p:cNvSpPr>
            <a:spLocks noGrp="1"/>
          </p:cNvSpPr>
          <p:nvPr>
            <p:ph type="sldNum" sz="quarter" idx="12"/>
          </p:nvPr>
        </p:nvSpPr>
        <p:spPr/>
        <p:txBody>
          <a:bodyPr/>
          <a:lstStyle/>
          <a:p>
            <a:fld id="{C4E7A136-B623-44AA-A653-F7B0DDAA2C31}" type="slidenum">
              <a:rPr lang="en-US" smtClean="0"/>
              <a:t>24</a:t>
            </a:fld>
            <a:endParaRPr lang="en-US" dirty="0"/>
          </a:p>
        </p:txBody>
      </p:sp>
    </p:spTree>
    <p:extLst>
      <p:ext uri="{BB962C8B-B14F-4D97-AF65-F5344CB8AC3E}">
        <p14:creationId xmlns:p14="http://schemas.microsoft.com/office/powerpoint/2010/main" val="1599880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26676-1E38-154C-855A-C7676F71D828}"/>
              </a:ext>
            </a:extLst>
          </p:cNvPr>
          <p:cNvSpPr>
            <a:spLocks noGrp="1"/>
          </p:cNvSpPr>
          <p:nvPr>
            <p:ph type="title"/>
          </p:nvPr>
        </p:nvSpPr>
        <p:spPr>
          <a:xfrm>
            <a:off x="838200" y="365126"/>
            <a:ext cx="10515600" cy="315911"/>
          </a:xfrm>
        </p:spPr>
        <p:txBody>
          <a:bodyPr>
            <a:normAutofit fontScale="90000"/>
          </a:bodyPr>
          <a:lstStyle/>
          <a:p>
            <a:r>
              <a:rPr lang="en-CA" sz="3600" b="1" dirty="0">
                <a:latin typeface="+mn-lt"/>
              </a:rPr>
              <a:t>Scientific Findings</a:t>
            </a:r>
          </a:p>
        </p:txBody>
      </p:sp>
      <p:sp>
        <p:nvSpPr>
          <p:cNvPr id="3" name="Content Placeholder 2">
            <a:extLst>
              <a:ext uri="{FF2B5EF4-FFF2-40B4-BE49-F238E27FC236}">
                <a16:creationId xmlns:a16="http://schemas.microsoft.com/office/drawing/2014/main" id="{81FEF157-D133-FBF7-88C4-FEA29F9CB03D}"/>
              </a:ext>
            </a:extLst>
          </p:cNvPr>
          <p:cNvSpPr>
            <a:spLocks noGrp="1"/>
          </p:cNvSpPr>
          <p:nvPr>
            <p:ph idx="1"/>
          </p:nvPr>
        </p:nvSpPr>
        <p:spPr>
          <a:xfrm>
            <a:off x="838200" y="914400"/>
            <a:ext cx="10515600" cy="5262563"/>
          </a:xfrm>
        </p:spPr>
        <p:txBody>
          <a:bodyPr>
            <a:noAutofit/>
          </a:bodyPr>
          <a:lstStyle/>
          <a:p>
            <a:r>
              <a:rPr lang="en-US" sz="2000" dirty="0">
                <a:hlinkClick r:id="rId2"/>
              </a:rPr>
              <a:t>Estimating sampling and laboratory capacity for a simulated African swine fever outbreak in the United States – PubMed</a:t>
            </a:r>
            <a:endParaRPr lang="en-US" sz="2000" dirty="0"/>
          </a:p>
          <a:p>
            <a:r>
              <a:rPr lang="en-US" sz="2000" dirty="0">
                <a:hlinkClick r:id="rId3"/>
              </a:rPr>
              <a:t>Full article: Eurasian 1C swine influenza A virus exhibits high pandemic risk traits</a:t>
            </a:r>
            <a:endParaRPr lang="en-US" sz="2000" dirty="0"/>
          </a:p>
          <a:p>
            <a:r>
              <a:rPr lang="en-US" sz="2000" dirty="0">
                <a:hlinkClick r:id="rId4"/>
              </a:rPr>
              <a:t>Frontiers | First report on identification and genetic characterization of Getah virus in wild boar in China</a:t>
            </a:r>
            <a:endParaRPr lang="en-US" sz="2000" dirty="0"/>
          </a:p>
          <a:p>
            <a:r>
              <a:rPr lang="en-US" sz="2000" dirty="0">
                <a:hlinkClick r:id="rId5"/>
              </a:rPr>
              <a:t>A scenario model to support freedom from African swine fever virus in Western Canada populated with data from Canada West Swine Health Intelligence Network and </a:t>
            </a:r>
            <a:r>
              <a:rPr lang="en-US" sz="2000" dirty="0" err="1">
                <a:hlinkClick r:id="rId5"/>
              </a:rPr>
              <a:t>CanSpotASF</a:t>
            </a:r>
            <a:r>
              <a:rPr lang="en-US" sz="2000" dirty="0">
                <a:hlinkClick r:id="rId5"/>
              </a:rPr>
              <a:t> - ScienceDirect</a:t>
            </a:r>
            <a:endParaRPr lang="en-US" sz="2000" dirty="0"/>
          </a:p>
          <a:p>
            <a:r>
              <a:rPr lang="en-US" sz="2000" dirty="0">
                <a:hlinkClick r:id="rId6"/>
              </a:rPr>
              <a:t>Frontiers | Estimating the risk of zoonotic transmission of swine influenza A variant during agricultural fairs in the United States: a mathematical modeling</a:t>
            </a:r>
            <a:endParaRPr lang="en-US" sz="2000" dirty="0"/>
          </a:p>
          <a:p>
            <a:r>
              <a:rPr lang="en-US" sz="2000" dirty="0">
                <a:hlinkClick r:id="rId7"/>
              </a:rPr>
              <a:t>A synthetic genomics-based African swine fever virus engineering platform | Science Advances</a:t>
            </a:r>
            <a:endParaRPr lang="en-US" sz="2000" dirty="0"/>
          </a:p>
          <a:p>
            <a:r>
              <a:rPr lang="en-US" sz="2000" dirty="0">
                <a:hlinkClick r:id="rId8"/>
              </a:rPr>
              <a:t>High Prevalence of Influenza D Virus Infection in Swine, Northern Ireland - Volume 31, Number 5—May 2025 - Emerging Infectious Diseases journal – CDC</a:t>
            </a:r>
            <a:endParaRPr lang="en-US" sz="2000" dirty="0"/>
          </a:p>
          <a:p>
            <a:r>
              <a:rPr lang="en-US" sz="2000" dirty="0">
                <a:hlinkClick r:id="rId9"/>
              </a:rPr>
              <a:t>African Swine Fever: A One Health Perspective and Global Challenges</a:t>
            </a:r>
            <a:endParaRPr lang="en-US" sz="2000" dirty="0"/>
          </a:p>
        </p:txBody>
      </p:sp>
      <p:sp>
        <p:nvSpPr>
          <p:cNvPr id="4" name="Slide Number Placeholder 3">
            <a:extLst>
              <a:ext uri="{FF2B5EF4-FFF2-40B4-BE49-F238E27FC236}">
                <a16:creationId xmlns:a16="http://schemas.microsoft.com/office/drawing/2014/main" id="{967D0A7E-DEFD-6928-3E85-F102CDC7660C}"/>
              </a:ext>
            </a:extLst>
          </p:cNvPr>
          <p:cNvSpPr>
            <a:spLocks noGrp="1"/>
          </p:cNvSpPr>
          <p:nvPr>
            <p:ph type="sldNum" sz="quarter" idx="12"/>
          </p:nvPr>
        </p:nvSpPr>
        <p:spPr/>
        <p:txBody>
          <a:bodyPr/>
          <a:lstStyle/>
          <a:p>
            <a:fld id="{C4E7A136-B623-44AA-A653-F7B0DDAA2C31}" type="slidenum">
              <a:rPr lang="en-US" smtClean="0"/>
              <a:t>25</a:t>
            </a:fld>
            <a:endParaRPr lang="en-US"/>
          </a:p>
        </p:txBody>
      </p:sp>
      <p:sp>
        <p:nvSpPr>
          <p:cNvPr id="7" name="TextBox 6">
            <a:extLst>
              <a:ext uri="{FF2B5EF4-FFF2-40B4-BE49-F238E27FC236}">
                <a16:creationId xmlns:a16="http://schemas.microsoft.com/office/drawing/2014/main" id="{F36E4DD2-AEB5-EBF8-1B2E-C0B641D80A72}"/>
              </a:ext>
            </a:extLst>
          </p:cNvPr>
          <p:cNvSpPr txBox="1"/>
          <p:nvPr/>
        </p:nvSpPr>
        <p:spPr>
          <a:xfrm>
            <a:off x="2733963" y="5805000"/>
            <a:ext cx="6096000" cy="923330"/>
          </a:xfrm>
          <a:prstGeom prst="rect">
            <a:avLst/>
          </a:prstGeom>
          <a:noFill/>
        </p:spPr>
        <p:txBody>
          <a:bodyPr wrap="square">
            <a:spAutoFit/>
          </a:bodyPr>
          <a:lstStyle/>
          <a:p>
            <a:pPr marL="0" marR="0">
              <a:spcBef>
                <a:spcPts val="0"/>
              </a:spcBef>
              <a:spcAft>
                <a:spcPts val="0"/>
              </a:spcAft>
            </a:pPr>
            <a:r>
              <a:rPr lang="en-CA" sz="1800" u="sng" dirty="0">
                <a:solidFill>
                  <a:srgbClr val="0563C1"/>
                </a:solidFill>
                <a:effectLst/>
                <a:latin typeface="Aptos" panose="020B0004020202020204" pitchFamily="34" charset="0"/>
                <a:ea typeface="Aptos" panose="020B0004020202020204" pitchFamily="34" charset="0"/>
                <a:cs typeface="Aptos" panose="020B0004020202020204" pitchFamily="34" charset="0"/>
                <a:hlinkClick r:id="rId10"/>
              </a:rPr>
              <a:t>Webinar by WOAH - Vaccines in Sustainable Animal Disease Control: Challenges, Opportunities, and Global Strategies | IVVN</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47296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198" y="195156"/>
            <a:ext cx="10515600" cy="924020"/>
          </a:xfrm>
        </p:spPr>
        <p:txBody>
          <a:bodyPr/>
          <a:lstStyle/>
          <a:p>
            <a:r>
              <a:rPr lang="en-CA" b="1" dirty="0">
                <a:latin typeface="+mn-lt"/>
              </a:rPr>
              <a:t>ASF Cases - Europe</a:t>
            </a:r>
          </a:p>
        </p:txBody>
      </p:sp>
      <p:sp>
        <p:nvSpPr>
          <p:cNvPr id="3" name="Content Placeholder 2"/>
          <p:cNvSpPr>
            <a:spLocks noGrp="1"/>
          </p:cNvSpPr>
          <p:nvPr>
            <p:ph idx="1"/>
          </p:nvPr>
        </p:nvSpPr>
        <p:spPr>
          <a:xfrm>
            <a:off x="591779" y="1383950"/>
            <a:ext cx="4914286" cy="4351338"/>
          </a:xfrm>
        </p:spPr>
        <p:txBody>
          <a:bodyPr>
            <a:normAutofit lnSpcReduction="10000"/>
          </a:bodyPr>
          <a:lstStyle/>
          <a:p>
            <a:pPr marL="0" indent="0">
              <a:buNone/>
            </a:pPr>
            <a:r>
              <a:rPr lang="en-CA" dirty="0"/>
              <a:t>No great changes in distribution from last report</a:t>
            </a:r>
          </a:p>
          <a:p>
            <a:r>
              <a:rPr lang="en-CA" dirty="0"/>
              <a:t>3297 cases in Europe in Q1</a:t>
            </a:r>
          </a:p>
          <a:p>
            <a:r>
              <a:rPr lang="en-CA" dirty="0"/>
              <a:t>732 so far cases in Q2</a:t>
            </a:r>
          </a:p>
          <a:p>
            <a:pPr marL="0" indent="0">
              <a:buNone/>
            </a:pPr>
            <a:endParaRPr lang="en-CA" dirty="0"/>
          </a:p>
          <a:p>
            <a:pPr marL="0" indent="0">
              <a:buNone/>
            </a:pPr>
            <a:r>
              <a:rPr lang="en-CA" sz="2400" dirty="0"/>
              <a:t>No new declarations of freedom and no new countries reporting</a:t>
            </a:r>
          </a:p>
          <a:p>
            <a:pPr marL="0" indent="0">
              <a:buNone/>
            </a:pPr>
            <a:endParaRPr lang="en-CA" sz="2400" dirty="0">
              <a:solidFill>
                <a:srgbClr val="FF0000"/>
              </a:solidFill>
            </a:endParaRPr>
          </a:p>
          <a:p>
            <a:pPr marL="0" indent="0">
              <a:buNone/>
            </a:pPr>
            <a:r>
              <a:rPr lang="en-CA" sz="2400" dirty="0"/>
              <a:t>Wild Boar</a:t>
            </a:r>
          </a:p>
          <a:p>
            <a:pPr marL="0" indent="0">
              <a:buNone/>
            </a:pPr>
            <a:r>
              <a:rPr lang="en-CA" sz="2400" dirty="0"/>
              <a:t>Domestic Swine</a:t>
            </a:r>
          </a:p>
        </p:txBody>
      </p:sp>
      <p:sp>
        <p:nvSpPr>
          <p:cNvPr id="5" name="Slide Number Placeholder 4"/>
          <p:cNvSpPr>
            <a:spLocks noGrp="1"/>
          </p:cNvSpPr>
          <p:nvPr>
            <p:ph type="sldNum" sz="quarter" idx="12"/>
          </p:nvPr>
        </p:nvSpPr>
        <p:spPr/>
        <p:txBody>
          <a:bodyPr/>
          <a:lstStyle/>
          <a:p>
            <a:fld id="{C4E7A136-B623-44AA-A653-F7B0DDAA2C31}" type="slidenum">
              <a:rPr lang="en-US" smtClean="0"/>
              <a:t>3</a:t>
            </a:fld>
            <a:endParaRPr lang="en-US" dirty="0"/>
          </a:p>
        </p:txBody>
      </p:sp>
      <p:sp>
        <p:nvSpPr>
          <p:cNvPr id="9" name="TextBox 8">
            <a:extLst>
              <a:ext uri="{FF2B5EF4-FFF2-40B4-BE49-F238E27FC236}">
                <a16:creationId xmlns:a16="http://schemas.microsoft.com/office/drawing/2014/main" id="{18103077-442C-9BCD-C39A-6498FD1D2293}"/>
              </a:ext>
            </a:extLst>
          </p:cNvPr>
          <p:cNvSpPr txBox="1"/>
          <p:nvPr/>
        </p:nvSpPr>
        <p:spPr>
          <a:xfrm>
            <a:off x="5970998" y="5722244"/>
            <a:ext cx="6221002" cy="369332"/>
          </a:xfrm>
          <a:prstGeom prst="rect">
            <a:avLst/>
          </a:prstGeom>
          <a:noFill/>
        </p:spPr>
        <p:txBody>
          <a:bodyPr wrap="square">
            <a:spAutoFit/>
          </a:bodyPr>
          <a:lstStyle/>
          <a:p>
            <a:r>
              <a:rPr lang="en-CA" dirty="0">
                <a:solidFill>
                  <a:schemeClr val="accent5">
                    <a:lumMod val="50000"/>
                  </a:schemeClr>
                </a:solidFill>
                <a:hlinkClick r:id="rId3">
                  <a:extLst>
                    <a:ext uri="{A12FA001-AC4F-418D-AE19-62706E023703}">
                      <ahyp:hlinkClr xmlns:ahyp="http://schemas.microsoft.com/office/drawing/2018/hyperlinkcolor" val="tx"/>
                    </a:ext>
                  </a:extLst>
                </a:hlinkClick>
              </a:rPr>
              <a:t>https://empres-i.apps.fao.org/general</a:t>
            </a:r>
            <a:r>
              <a:rPr lang="en-CA" dirty="0">
                <a:solidFill>
                  <a:schemeClr val="accent5">
                    <a:lumMod val="50000"/>
                  </a:schemeClr>
                </a:solidFill>
              </a:rPr>
              <a:t> </a:t>
            </a:r>
          </a:p>
        </p:txBody>
      </p:sp>
      <p:pic>
        <p:nvPicPr>
          <p:cNvPr id="7" name="Picture 6">
            <a:extLst>
              <a:ext uri="{FF2B5EF4-FFF2-40B4-BE49-F238E27FC236}">
                <a16:creationId xmlns:a16="http://schemas.microsoft.com/office/drawing/2014/main" id="{2936CE3A-4453-3E0C-8B83-6652763193D2}"/>
              </a:ext>
            </a:extLst>
          </p:cNvPr>
          <p:cNvPicPr>
            <a:picLocks noChangeAspect="1"/>
          </p:cNvPicPr>
          <p:nvPr/>
        </p:nvPicPr>
        <p:blipFill>
          <a:blip r:embed="rId4"/>
          <a:stretch>
            <a:fillRect/>
          </a:stretch>
        </p:blipFill>
        <p:spPr>
          <a:xfrm>
            <a:off x="5802973" y="1238520"/>
            <a:ext cx="6293460" cy="4351337"/>
          </a:xfrm>
          <a:prstGeom prst="rect">
            <a:avLst/>
          </a:prstGeom>
        </p:spPr>
      </p:pic>
      <p:sp>
        <p:nvSpPr>
          <p:cNvPr id="10" name="TextBox 9">
            <a:extLst>
              <a:ext uri="{FF2B5EF4-FFF2-40B4-BE49-F238E27FC236}">
                <a16:creationId xmlns:a16="http://schemas.microsoft.com/office/drawing/2014/main" id="{469C9540-263E-CA67-824D-185A914FF337}"/>
              </a:ext>
            </a:extLst>
          </p:cNvPr>
          <p:cNvSpPr txBox="1"/>
          <p:nvPr/>
        </p:nvSpPr>
        <p:spPr>
          <a:xfrm>
            <a:off x="9737326" y="1268143"/>
            <a:ext cx="2359107" cy="369332"/>
          </a:xfrm>
          <a:prstGeom prst="rect">
            <a:avLst/>
          </a:prstGeom>
          <a:solidFill>
            <a:schemeClr val="bg1">
              <a:lumMod val="85000"/>
            </a:schemeClr>
          </a:solidFill>
        </p:spPr>
        <p:txBody>
          <a:bodyPr wrap="none" rtlCol="0">
            <a:spAutoFit/>
          </a:bodyPr>
          <a:lstStyle/>
          <a:p>
            <a:r>
              <a:rPr lang="en-CA" dirty="0"/>
              <a:t>ASF cases in Europe Q1</a:t>
            </a:r>
          </a:p>
        </p:txBody>
      </p:sp>
      <p:sp>
        <p:nvSpPr>
          <p:cNvPr id="13" name="Flowchart: Connector 12">
            <a:extLst>
              <a:ext uri="{FF2B5EF4-FFF2-40B4-BE49-F238E27FC236}">
                <a16:creationId xmlns:a16="http://schemas.microsoft.com/office/drawing/2014/main" id="{6CE60A2E-71A2-7BE2-4550-9888B0F0A270}"/>
              </a:ext>
            </a:extLst>
          </p:cNvPr>
          <p:cNvSpPr/>
          <p:nvPr/>
        </p:nvSpPr>
        <p:spPr>
          <a:xfrm>
            <a:off x="374214" y="4804904"/>
            <a:ext cx="138223" cy="148855"/>
          </a:xfrm>
          <a:prstGeom prst="flowChartConnector">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lowchart: Connector 13">
            <a:extLst>
              <a:ext uri="{FF2B5EF4-FFF2-40B4-BE49-F238E27FC236}">
                <a16:creationId xmlns:a16="http://schemas.microsoft.com/office/drawing/2014/main" id="{FA514AE2-7D85-E957-38B5-9C71ADA2FC8A}"/>
              </a:ext>
            </a:extLst>
          </p:cNvPr>
          <p:cNvSpPr/>
          <p:nvPr/>
        </p:nvSpPr>
        <p:spPr>
          <a:xfrm>
            <a:off x="344774" y="5223421"/>
            <a:ext cx="138223" cy="148855"/>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65652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27BA78-D665-8BC9-CB5B-84E088A22878}"/>
              </a:ext>
            </a:extLst>
          </p:cNvPr>
          <p:cNvPicPr>
            <a:picLocks noChangeAspect="1"/>
          </p:cNvPicPr>
          <p:nvPr/>
        </p:nvPicPr>
        <p:blipFill>
          <a:blip r:embed="rId3"/>
          <a:stretch>
            <a:fillRect/>
          </a:stretch>
        </p:blipFill>
        <p:spPr>
          <a:xfrm>
            <a:off x="5174889" y="811526"/>
            <a:ext cx="7017111" cy="5264421"/>
          </a:xfrm>
          <a:prstGeom prst="rect">
            <a:avLst/>
          </a:prstGeom>
        </p:spPr>
      </p:pic>
      <p:sp>
        <p:nvSpPr>
          <p:cNvPr id="2" name="Title 1"/>
          <p:cNvSpPr>
            <a:spLocks noGrp="1"/>
          </p:cNvSpPr>
          <p:nvPr>
            <p:ph type="title"/>
          </p:nvPr>
        </p:nvSpPr>
        <p:spPr>
          <a:xfrm>
            <a:off x="95795" y="281808"/>
            <a:ext cx="6096000" cy="1325563"/>
          </a:xfrm>
        </p:spPr>
        <p:txBody>
          <a:bodyPr/>
          <a:lstStyle/>
          <a:p>
            <a:r>
              <a:rPr lang="en-CA" b="1" dirty="0">
                <a:latin typeface="+mn-lt"/>
              </a:rPr>
              <a:t>ASF Cases - Asia</a:t>
            </a:r>
          </a:p>
        </p:txBody>
      </p:sp>
      <p:sp>
        <p:nvSpPr>
          <p:cNvPr id="3" name="Content Placeholder 2"/>
          <p:cNvSpPr>
            <a:spLocks noGrp="1"/>
          </p:cNvSpPr>
          <p:nvPr>
            <p:ph sz="half" idx="1"/>
          </p:nvPr>
        </p:nvSpPr>
        <p:spPr>
          <a:xfrm>
            <a:off x="389241" y="1820091"/>
            <a:ext cx="4653022" cy="3640810"/>
          </a:xfrm>
        </p:spPr>
        <p:txBody>
          <a:bodyPr>
            <a:noAutofit/>
          </a:bodyPr>
          <a:lstStyle/>
          <a:p>
            <a:pPr marL="0" indent="0">
              <a:buNone/>
            </a:pPr>
            <a:r>
              <a:rPr lang="en-US" dirty="0"/>
              <a:t>Ongoing high level of infection with hotspots in</a:t>
            </a:r>
          </a:p>
          <a:p>
            <a:pPr lvl="1"/>
            <a:r>
              <a:rPr lang="en-US" dirty="0"/>
              <a:t>Philippines</a:t>
            </a:r>
          </a:p>
          <a:p>
            <a:pPr lvl="1"/>
            <a:r>
              <a:rPr lang="en-CA" dirty="0"/>
              <a:t>India (Mizoram)</a:t>
            </a:r>
          </a:p>
          <a:p>
            <a:pPr lvl="1"/>
            <a:r>
              <a:rPr lang="en-CA" dirty="0"/>
              <a:t>Vietnam</a:t>
            </a:r>
          </a:p>
          <a:p>
            <a:pPr lvl="1"/>
            <a:r>
              <a:rPr lang="en-CA" dirty="0"/>
              <a:t>Bhutan</a:t>
            </a:r>
          </a:p>
          <a:p>
            <a:pPr lvl="1"/>
            <a:r>
              <a:rPr lang="en-CA" dirty="0"/>
              <a:t>South Korea</a:t>
            </a:r>
          </a:p>
        </p:txBody>
      </p:sp>
      <p:sp>
        <p:nvSpPr>
          <p:cNvPr id="5" name="Slide Number Placeholder 4"/>
          <p:cNvSpPr>
            <a:spLocks noGrp="1"/>
          </p:cNvSpPr>
          <p:nvPr>
            <p:ph type="sldNum" sz="quarter" idx="12"/>
          </p:nvPr>
        </p:nvSpPr>
        <p:spPr/>
        <p:txBody>
          <a:bodyPr/>
          <a:lstStyle/>
          <a:p>
            <a:fld id="{C4E7A136-B623-44AA-A653-F7B0DDAA2C31}" type="slidenum">
              <a:rPr lang="en-US" smtClean="0"/>
              <a:t>4</a:t>
            </a:fld>
            <a:endParaRPr lang="en-US"/>
          </a:p>
        </p:txBody>
      </p:sp>
      <p:sp>
        <p:nvSpPr>
          <p:cNvPr id="10" name="TextBox 9">
            <a:extLst>
              <a:ext uri="{FF2B5EF4-FFF2-40B4-BE49-F238E27FC236}">
                <a16:creationId xmlns:a16="http://schemas.microsoft.com/office/drawing/2014/main" id="{2588D820-AA5F-06EC-06F3-5C32860B791E}"/>
              </a:ext>
            </a:extLst>
          </p:cNvPr>
          <p:cNvSpPr txBox="1"/>
          <p:nvPr/>
        </p:nvSpPr>
        <p:spPr>
          <a:xfrm>
            <a:off x="5183778" y="6169596"/>
            <a:ext cx="6170022" cy="369332"/>
          </a:xfrm>
          <a:prstGeom prst="rect">
            <a:avLst/>
          </a:prstGeom>
          <a:noFill/>
        </p:spPr>
        <p:txBody>
          <a:bodyPr wrap="square">
            <a:spAutoFit/>
          </a:bodyPr>
          <a:lstStyle/>
          <a:p>
            <a:r>
              <a:rPr lang="en-US" dirty="0">
                <a:hlinkClick r:id="rId4"/>
              </a:rPr>
              <a:t>ASF situation in Asia &amp; Pacific update</a:t>
            </a:r>
            <a:endParaRPr lang="en-CA" dirty="0"/>
          </a:p>
        </p:txBody>
      </p:sp>
    </p:spTree>
    <p:extLst>
      <p:ext uri="{BB962C8B-B14F-4D97-AF65-F5344CB8AC3E}">
        <p14:creationId xmlns:p14="http://schemas.microsoft.com/office/powerpoint/2010/main" val="4054518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DB5F3-C2F6-0CDD-6CBF-C3D90CAD7068}"/>
              </a:ext>
            </a:extLst>
          </p:cNvPr>
          <p:cNvSpPr>
            <a:spLocks noGrp="1"/>
          </p:cNvSpPr>
          <p:nvPr>
            <p:ph type="title"/>
          </p:nvPr>
        </p:nvSpPr>
        <p:spPr>
          <a:xfrm>
            <a:off x="838200" y="0"/>
            <a:ext cx="10515600" cy="1009403"/>
          </a:xfrm>
        </p:spPr>
        <p:txBody>
          <a:bodyPr>
            <a:normAutofit/>
          </a:bodyPr>
          <a:lstStyle/>
          <a:p>
            <a:r>
              <a:rPr lang="en-US" sz="3600" dirty="0">
                <a:latin typeface="+mn-lt"/>
                <a:hlinkClick r:id="rId3"/>
              </a:rPr>
              <a:t>Outbreak of African swine fever confirmed in </a:t>
            </a:r>
            <a:r>
              <a:rPr lang="en-US" sz="3600" dirty="0" err="1">
                <a:latin typeface="+mn-lt"/>
                <a:hlinkClick r:id="rId3"/>
              </a:rPr>
              <a:t>Dajabón</a:t>
            </a:r>
            <a:endParaRPr lang="en-CA" sz="3600" dirty="0">
              <a:latin typeface="+mn-lt"/>
            </a:endParaRPr>
          </a:p>
        </p:txBody>
      </p:sp>
      <p:sp>
        <p:nvSpPr>
          <p:cNvPr id="3" name="Content Placeholder 2">
            <a:extLst>
              <a:ext uri="{FF2B5EF4-FFF2-40B4-BE49-F238E27FC236}">
                <a16:creationId xmlns:a16="http://schemas.microsoft.com/office/drawing/2014/main" id="{8CF3CB8C-AB92-882A-A119-A90ED8374B4F}"/>
              </a:ext>
            </a:extLst>
          </p:cNvPr>
          <p:cNvSpPr>
            <a:spLocks noGrp="1"/>
          </p:cNvSpPr>
          <p:nvPr>
            <p:ph sz="half" idx="1"/>
          </p:nvPr>
        </p:nvSpPr>
        <p:spPr>
          <a:xfrm>
            <a:off x="838199" y="1211283"/>
            <a:ext cx="10899281" cy="4965680"/>
          </a:xfrm>
        </p:spPr>
        <p:txBody>
          <a:bodyPr/>
          <a:lstStyle/>
          <a:p>
            <a:r>
              <a:rPr lang="en-CA" dirty="0"/>
              <a:t>Resurgence of African Swine Fever in Dominican Republic</a:t>
            </a:r>
          </a:p>
          <a:p>
            <a:endParaRPr lang="en-CA" dirty="0"/>
          </a:p>
          <a:p>
            <a:endParaRPr lang="en-CA" dirty="0"/>
          </a:p>
        </p:txBody>
      </p:sp>
      <p:sp>
        <p:nvSpPr>
          <p:cNvPr id="5" name="Slide Number Placeholder 4">
            <a:extLst>
              <a:ext uri="{FF2B5EF4-FFF2-40B4-BE49-F238E27FC236}">
                <a16:creationId xmlns:a16="http://schemas.microsoft.com/office/drawing/2014/main" id="{D7AC58C7-1346-379A-939D-13DC37D2401D}"/>
              </a:ext>
            </a:extLst>
          </p:cNvPr>
          <p:cNvSpPr>
            <a:spLocks noGrp="1"/>
          </p:cNvSpPr>
          <p:nvPr>
            <p:ph type="sldNum" sz="quarter" idx="12"/>
          </p:nvPr>
        </p:nvSpPr>
        <p:spPr/>
        <p:txBody>
          <a:bodyPr/>
          <a:lstStyle/>
          <a:p>
            <a:fld id="{C4E7A136-B623-44AA-A653-F7B0DDAA2C31}" type="slidenum">
              <a:rPr lang="en-US" smtClean="0"/>
              <a:t>5</a:t>
            </a:fld>
            <a:endParaRPr lang="en-US"/>
          </a:p>
        </p:txBody>
      </p:sp>
      <p:pic>
        <p:nvPicPr>
          <p:cNvPr id="7" name="Picture 6">
            <a:extLst>
              <a:ext uri="{FF2B5EF4-FFF2-40B4-BE49-F238E27FC236}">
                <a16:creationId xmlns:a16="http://schemas.microsoft.com/office/drawing/2014/main" id="{25572401-745C-07FD-754C-45B2A434AED6}"/>
              </a:ext>
            </a:extLst>
          </p:cNvPr>
          <p:cNvPicPr>
            <a:picLocks noChangeAspect="1"/>
          </p:cNvPicPr>
          <p:nvPr/>
        </p:nvPicPr>
        <p:blipFill>
          <a:blip r:embed="rId4"/>
          <a:stretch>
            <a:fillRect/>
          </a:stretch>
        </p:blipFill>
        <p:spPr>
          <a:xfrm>
            <a:off x="454520" y="1705187"/>
            <a:ext cx="10899281" cy="4196849"/>
          </a:xfrm>
          <a:prstGeom prst="rect">
            <a:avLst/>
          </a:prstGeom>
        </p:spPr>
      </p:pic>
      <p:sp>
        <p:nvSpPr>
          <p:cNvPr id="9" name="TextBox 8">
            <a:extLst>
              <a:ext uri="{FF2B5EF4-FFF2-40B4-BE49-F238E27FC236}">
                <a16:creationId xmlns:a16="http://schemas.microsoft.com/office/drawing/2014/main" id="{314AF233-0AD1-FA67-A511-AF072459B163}"/>
              </a:ext>
            </a:extLst>
          </p:cNvPr>
          <p:cNvSpPr txBox="1"/>
          <p:nvPr/>
        </p:nvSpPr>
        <p:spPr>
          <a:xfrm>
            <a:off x="2512194" y="6075160"/>
            <a:ext cx="6901313" cy="646331"/>
          </a:xfrm>
          <a:prstGeom prst="rect">
            <a:avLst/>
          </a:prstGeom>
          <a:noFill/>
        </p:spPr>
        <p:txBody>
          <a:bodyPr wrap="square">
            <a:spAutoFit/>
          </a:bodyPr>
          <a:lstStyle/>
          <a:p>
            <a:r>
              <a:rPr lang="en-US" dirty="0">
                <a:hlinkClick r:id="rId5"/>
              </a:rPr>
              <a:t>Frontiers | African swine fever incursion risks in Latin America and the Caribbean: informal and legal import pathways</a:t>
            </a:r>
            <a:endParaRPr lang="en-CA" dirty="0"/>
          </a:p>
        </p:txBody>
      </p:sp>
    </p:spTree>
    <p:extLst>
      <p:ext uri="{BB962C8B-B14F-4D97-AF65-F5344CB8AC3E}">
        <p14:creationId xmlns:p14="http://schemas.microsoft.com/office/powerpoint/2010/main" val="2819059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E463-3CEC-DC5D-3DC1-1D1E9A1FEFFA}"/>
              </a:ext>
            </a:extLst>
          </p:cNvPr>
          <p:cNvSpPr>
            <a:spLocks noGrp="1"/>
          </p:cNvSpPr>
          <p:nvPr>
            <p:ph type="title"/>
          </p:nvPr>
        </p:nvSpPr>
        <p:spPr/>
        <p:txBody>
          <a:bodyPr>
            <a:normAutofit/>
          </a:bodyPr>
          <a:lstStyle/>
          <a:p>
            <a:r>
              <a:rPr lang="en-US" sz="2800" b="1" dirty="0">
                <a:latin typeface="+mn-lt"/>
                <a:hlinkClick r:id="rId2"/>
              </a:rPr>
              <a:t>An African swine fever vaccine-like variant with multiple gene deletions caused reproductive failure in a Vietnamese breeding herd | Scientific Reports</a:t>
            </a:r>
            <a:endParaRPr lang="en-CA" sz="2800" b="1" dirty="0">
              <a:latin typeface="+mn-lt"/>
            </a:endParaRPr>
          </a:p>
        </p:txBody>
      </p:sp>
      <p:sp>
        <p:nvSpPr>
          <p:cNvPr id="3" name="Content Placeholder 2">
            <a:extLst>
              <a:ext uri="{FF2B5EF4-FFF2-40B4-BE49-F238E27FC236}">
                <a16:creationId xmlns:a16="http://schemas.microsoft.com/office/drawing/2014/main" id="{075EEE4D-30C2-3F60-F3D8-D19264C97FD7}"/>
              </a:ext>
            </a:extLst>
          </p:cNvPr>
          <p:cNvSpPr>
            <a:spLocks noGrp="1"/>
          </p:cNvSpPr>
          <p:nvPr>
            <p:ph sz="half" idx="1"/>
          </p:nvPr>
        </p:nvSpPr>
        <p:spPr>
          <a:xfrm>
            <a:off x="493160" y="1825625"/>
            <a:ext cx="5526640" cy="4351338"/>
          </a:xfrm>
        </p:spPr>
        <p:txBody>
          <a:bodyPr>
            <a:normAutofit fontScale="92500" lnSpcReduction="10000"/>
          </a:bodyPr>
          <a:lstStyle/>
          <a:p>
            <a:r>
              <a:rPr lang="en-CA" dirty="0"/>
              <a:t>Case from 2023</a:t>
            </a:r>
          </a:p>
          <a:p>
            <a:r>
              <a:rPr lang="en-CA" dirty="0"/>
              <a:t>Non-vaccinated breeding sow herd</a:t>
            </a:r>
          </a:p>
          <a:p>
            <a:r>
              <a:rPr lang="en-CA" dirty="0"/>
              <a:t>Recent high rate (60%) of replacement gilts from non-vaccinated herds</a:t>
            </a:r>
          </a:p>
          <a:p>
            <a:r>
              <a:rPr lang="en-CA" dirty="0"/>
              <a:t>Replacement gilts tested negative for ASF prior to introduction</a:t>
            </a:r>
          </a:p>
          <a:p>
            <a:r>
              <a:rPr lang="en-CA" dirty="0"/>
              <a:t>ASF outbreaks in surrounding small farms</a:t>
            </a:r>
          </a:p>
          <a:p>
            <a:r>
              <a:rPr lang="en-CA" dirty="0"/>
              <a:t>Poor biosecurity measures</a:t>
            </a:r>
          </a:p>
        </p:txBody>
      </p:sp>
      <p:sp>
        <p:nvSpPr>
          <p:cNvPr id="4" name="Content Placeholder 3">
            <a:extLst>
              <a:ext uri="{FF2B5EF4-FFF2-40B4-BE49-F238E27FC236}">
                <a16:creationId xmlns:a16="http://schemas.microsoft.com/office/drawing/2014/main" id="{4551CAA6-71CC-BFA1-9F00-257A1EAC8CC3}"/>
              </a:ext>
            </a:extLst>
          </p:cNvPr>
          <p:cNvSpPr>
            <a:spLocks noGrp="1"/>
          </p:cNvSpPr>
          <p:nvPr>
            <p:ph sz="half" idx="2"/>
          </p:nvPr>
        </p:nvSpPr>
        <p:spPr/>
        <p:txBody>
          <a:bodyPr>
            <a:normAutofit fontScale="92500" lnSpcReduction="10000"/>
          </a:bodyPr>
          <a:lstStyle/>
          <a:p>
            <a:r>
              <a:rPr lang="en-CA" dirty="0"/>
              <a:t>ASFV-G-</a:t>
            </a:r>
            <a:r>
              <a:rPr lang="el-GR" dirty="0"/>
              <a:t>Δ</a:t>
            </a:r>
            <a:r>
              <a:rPr lang="en-CA" dirty="0"/>
              <a:t>MGF vaccine like strain</a:t>
            </a:r>
          </a:p>
          <a:p>
            <a:r>
              <a:rPr lang="en-CA" dirty="0"/>
              <a:t>Atypical reproductive failure, placental transmission in sows</a:t>
            </a:r>
          </a:p>
          <a:p>
            <a:r>
              <a:rPr lang="en-CA" dirty="0"/>
              <a:t>Losses within the breeding population and onward transmission to farrow to finish operations</a:t>
            </a:r>
          </a:p>
          <a:p>
            <a:r>
              <a:rPr lang="en-CA" dirty="0"/>
              <a:t>Disease in gilts mild fever, anorexia, respiratory signs</a:t>
            </a:r>
          </a:p>
          <a:p>
            <a:r>
              <a:rPr lang="en-CA" dirty="0"/>
              <a:t>Sows – reproductive failure, skin and mammary lesions</a:t>
            </a:r>
          </a:p>
          <a:p>
            <a:endParaRPr lang="en-CA" dirty="0"/>
          </a:p>
        </p:txBody>
      </p:sp>
      <p:sp>
        <p:nvSpPr>
          <p:cNvPr id="5" name="Slide Number Placeholder 4">
            <a:extLst>
              <a:ext uri="{FF2B5EF4-FFF2-40B4-BE49-F238E27FC236}">
                <a16:creationId xmlns:a16="http://schemas.microsoft.com/office/drawing/2014/main" id="{2E0BE5AD-4B95-E4D3-81C1-BAD7B930B8FF}"/>
              </a:ext>
            </a:extLst>
          </p:cNvPr>
          <p:cNvSpPr>
            <a:spLocks noGrp="1"/>
          </p:cNvSpPr>
          <p:nvPr>
            <p:ph type="sldNum" sz="quarter" idx="12"/>
          </p:nvPr>
        </p:nvSpPr>
        <p:spPr/>
        <p:txBody>
          <a:bodyPr/>
          <a:lstStyle/>
          <a:p>
            <a:fld id="{C4E7A136-B623-44AA-A653-F7B0DDAA2C31}" type="slidenum">
              <a:rPr lang="en-US" smtClean="0"/>
              <a:t>6</a:t>
            </a:fld>
            <a:endParaRPr lang="en-US"/>
          </a:p>
        </p:txBody>
      </p:sp>
    </p:spTree>
    <p:extLst>
      <p:ext uri="{BB962C8B-B14F-4D97-AF65-F5344CB8AC3E}">
        <p14:creationId xmlns:p14="http://schemas.microsoft.com/office/powerpoint/2010/main" val="2089610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DD09A17-5BF5-DCAB-0A1B-D954E945AF4E}"/>
              </a:ext>
            </a:extLst>
          </p:cNvPr>
          <p:cNvPicPr>
            <a:picLocks noGrp="1" noChangeAspect="1"/>
          </p:cNvPicPr>
          <p:nvPr>
            <p:ph sz="half" idx="1"/>
          </p:nvPr>
        </p:nvPicPr>
        <p:blipFill>
          <a:blip r:embed="rId3"/>
          <a:stretch>
            <a:fillRect/>
          </a:stretch>
        </p:blipFill>
        <p:spPr>
          <a:xfrm>
            <a:off x="0" y="2418563"/>
            <a:ext cx="5829300" cy="4479130"/>
          </a:xfrm>
        </p:spPr>
      </p:pic>
      <p:sp>
        <p:nvSpPr>
          <p:cNvPr id="5" name="Slide Number Placeholder 4">
            <a:extLst>
              <a:ext uri="{FF2B5EF4-FFF2-40B4-BE49-F238E27FC236}">
                <a16:creationId xmlns:a16="http://schemas.microsoft.com/office/drawing/2014/main" id="{190890B4-80F5-FCB3-555C-FA4F1D45F4AE}"/>
              </a:ext>
            </a:extLst>
          </p:cNvPr>
          <p:cNvSpPr>
            <a:spLocks noGrp="1"/>
          </p:cNvSpPr>
          <p:nvPr>
            <p:ph type="sldNum" sz="quarter" idx="12"/>
          </p:nvPr>
        </p:nvSpPr>
        <p:spPr/>
        <p:txBody>
          <a:bodyPr/>
          <a:lstStyle/>
          <a:p>
            <a:fld id="{C4E7A136-B623-44AA-A653-F7B0DDAA2C31}" type="slidenum">
              <a:rPr lang="en-US" smtClean="0"/>
              <a:t>7</a:t>
            </a:fld>
            <a:endParaRPr lang="en-US"/>
          </a:p>
        </p:txBody>
      </p:sp>
      <p:pic>
        <p:nvPicPr>
          <p:cNvPr id="13" name="Content Placeholder 12">
            <a:extLst>
              <a:ext uri="{FF2B5EF4-FFF2-40B4-BE49-F238E27FC236}">
                <a16:creationId xmlns:a16="http://schemas.microsoft.com/office/drawing/2014/main" id="{79CFF811-4636-3C6C-94DD-A918ACAD4915}"/>
              </a:ext>
            </a:extLst>
          </p:cNvPr>
          <p:cNvPicPr>
            <a:picLocks noGrp="1" noChangeAspect="1"/>
          </p:cNvPicPr>
          <p:nvPr>
            <p:ph sz="half" idx="2"/>
          </p:nvPr>
        </p:nvPicPr>
        <p:blipFill>
          <a:blip r:embed="rId4"/>
          <a:stretch>
            <a:fillRect/>
          </a:stretch>
        </p:blipFill>
        <p:spPr>
          <a:xfrm>
            <a:off x="2251710" y="-8346"/>
            <a:ext cx="5463540" cy="3126932"/>
          </a:xfrm>
        </p:spPr>
      </p:pic>
      <p:pic>
        <p:nvPicPr>
          <p:cNvPr id="15" name="Picture 14">
            <a:extLst>
              <a:ext uri="{FF2B5EF4-FFF2-40B4-BE49-F238E27FC236}">
                <a16:creationId xmlns:a16="http://schemas.microsoft.com/office/drawing/2014/main" id="{389361D8-D4EF-238D-E58C-553F14DB04D3}"/>
              </a:ext>
            </a:extLst>
          </p:cNvPr>
          <p:cNvPicPr>
            <a:picLocks noChangeAspect="1"/>
          </p:cNvPicPr>
          <p:nvPr/>
        </p:nvPicPr>
        <p:blipFill>
          <a:blip r:embed="rId5"/>
          <a:stretch>
            <a:fillRect/>
          </a:stretch>
        </p:blipFill>
        <p:spPr>
          <a:xfrm>
            <a:off x="7315201" y="-81440"/>
            <a:ext cx="4476750" cy="6939440"/>
          </a:xfrm>
          <a:prstGeom prst="rect">
            <a:avLst/>
          </a:prstGeom>
        </p:spPr>
      </p:pic>
    </p:spTree>
    <p:extLst>
      <p:ext uri="{BB962C8B-B14F-4D97-AF65-F5344CB8AC3E}">
        <p14:creationId xmlns:p14="http://schemas.microsoft.com/office/powerpoint/2010/main" val="656298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6D5F9-80FE-E607-702F-71A3F3279FE7}"/>
              </a:ext>
            </a:extLst>
          </p:cNvPr>
          <p:cNvPicPr>
            <a:picLocks noChangeAspect="1"/>
          </p:cNvPicPr>
          <p:nvPr/>
        </p:nvPicPr>
        <p:blipFill>
          <a:blip r:embed="rId3"/>
          <a:stretch>
            <a:fillRect/>
          </a:stretch>
        </p:blipFill>
        <p:spPr>
          <a:xfrm>
            <a:off x="762981" y="232627"/>
            <a:ext cx="10827606" cy="6599684"/>
          </a:xfrm>
          <a:prstGeom prst="rect">
            <a:avLst/>
          </a:prstGeom>
        </p:spPr>
      </p:pic>
      <p:sp>
        <p:nvSpPr>
          <p:cNvPr id="2" name="Title 1">
            <a:extLst>
              <a:ext uri="{FF2B5EF4-FFF2-40B4-BE49-F238E27FC236}">
                <a16:creationId xmlns:a16="http://schemas.microsoft.com/office/drawing/2014/main" id="{306CBC4F-B6F1-54A8-1534-E9E51667D89A}"/>
              </a:ext>
            </a:extLst>
          </p:cNvPr>
          <p:cNvSpPr>
            <a:spLocks noGrp="1"/>
          </p:cNvSpPr>
          <p:nvPr>
            <p:ph type="title"/>
          </p:nvPr>
        </p:nvSpPr>
        <p:spPr>
          <a:xfrm>
            <a:off x="838200" y="66143"/>
            <a:ext cx="10515600" cy="820825"/>
          </a:xfrm>
        </p:spPr>
        <p:txBody>
          <a:bodyPr/>
          <a:lstStyle/>
          <a:p>
            <a:r>
              <a:rPr lang="en-CA" b="1" dirty="0">
                <a:latin typeface="+mn-lt"/>
              </a:rPr>
              <a:t>Foot and Mouth Disease – Hazard Trend</a:t>
            </a:r>
          </a:p>
        </p:txBody>
      </p:sp>
      <p:sp>
        <p:nvSpPr>
          <p:cNvPr id="5" name="Slide Number Placeholder 4">
            <a:extLst>
              <a:ext uri="{FF2B5EF4-FFF2-40B4-BE49-F238E27FC236}">
                <a16:creationId xmlns:a16="http://schemas.microsoft.com/office/drawing/2014/main" id="{DF2A89AB-3640-FA45-997A-A6BE8E9F6A79}"/>
              </a:ext>
            </a:extLst>
          </p:cNvPr>
          <p:cNvSpPr>
            <a:spLocks noGrp="1"/>
          </p:cNvSpPr>
          <p:nvPr>
            <p:ph type="sldNum" sz="quarter" idx="14"/>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E7A136-B623-44AA-A653-F7B0DDAA2C31}" type="slidenum">
              <a:rPr lang="en-US" smtClean="0"/>
              <a:pPr/>
              <a:t>8</a:t>
            </a:fld>
            <a:endParaRPr lang="en-US"/>
          </a:p>
        </p:txBody>
      </p:sp>
      <p:sp>
        <p:nvSpPr>
          <p:cNvPr id="14" name="Rectangle 13">
            <a:extLst>
              <a:ext uri="{FF2B5EF4-FFF2-40B4-BE49-F238E27FC236}">
                <a16:creationId xmlns:a16="http://schemas.microsoft.com/office/drawing/2014/main" id="{1F5FAFC2-0812-299A-930C-2A1D7BE28A92}"/>
              </a:ext>
            </a:extLst>
          </p:cNvPr>
          <p:cNvSpPr/>
          <p:nvPr/>
        </p:nvSpPr>
        <p:spPr>
          <a:xfrm>
            <a:off x="5648628" y="2642749"/>
            <a:ext cx="1218728" cy="3106506"/>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ectangle 14">
            <a:extLst>
              <a:ext uri="{FF2B5EF4-FFF2-40B4-BE49-F238E27FC236}">
                <a16:creationId xmlns:a16="http://schemas.microsoft.com/office/drawing/2014/main" id="{6BF6CB44-A31A-2DE9-6626-EAADB7ABF8E8}"/>
              </a:ext>
            </a:extLst>
          </p:cNvPr>
          <p:cNvSpPr/>
          <p:nvPr/>
        </p:nvSpPr>
        <p:spPr>
          <a:xfrm>
            <a:off x="8796305" y="2635472"/>
            <a:ext cx="602090" cy="3106506"/>
          </a:xfrm>
          <a:prstGeom prst="rect">
            <a:avLst/>
          </a:prstGeom>
          <a:noFill/>
          <a:ln w="38100" cap="flat" cmpd="sng" algn="ctr">
            <a:solidFill>
              <a:srgbClr val="7030A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 Box 4">
            <a:extLst>
              <a:ext uri="{FF2B5EF4-FFF2-40B4-BE49-F238E27FC236}">
                <a16:creationId xmlns:a16="http://schemas.microsoft.com/office/drawing/2014/main" id="{3E0DAE79-966E-AFDD-96C5-924247E7F5D7}"/>
              </a:ext>
            </a:extLst>
          </p:cNvPr>
          <p:cNvSpPr txBox="1">
            <a:spLocks noChangeArrowheads="1"/>
          </p:cNvSpPr>
          <p:nvPr/>
        </p:nvSpPr>
        <p:spPr bwMode="auto">
          <a:xfrm>
            <a:off x="7682878" y="2060342"/>
            <a:ext cx="1090907" cy="34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Indonesia</a:t>
            </a:r>
            <a:endParaRPr kumimoji="0" lang="en-CA" altLang="en-US" sz="1600" b="1" i="0" u="none" strike="noStrike" cap="none" normalizeH="0" baseline="0" dirty="0">
              <a:ln>
                <a:noFill/>
              </a:ln>
              <a:solidFill>
                <a:schemeClr val="tx1"/>
              </a:solidFill>
              <a:effectLst/>
              <a:latin typeface="Arial" panose="020B0604020202020204" pitchFamily="34" charset="0"/>
            </a:endParaRPr>
          </a:p>
        </p:txBody>
      </p:sp>
      <p:sp>
        <p:nvSpPr>
          <p:cNvPr id="17" name="Text Box 3">
            <a:extLst>
              <a:ext uri="{FF2B5EF4-FFF2-40B4-BE49-F238E27FC236}">
                <a16:creationId xmlns:a16="http://schemas.microsoft.com/office/drawing/2014/main" id="{921C1382-BDEA-F682-26FF-C02D0195AC83}"/>
              </a:ext>
            </a:extLst>
          </p:cNvPr>
          <p:cNvSpPr txBox="1">
            <a:spLocks noChangeArrowheads="1"/>
          </p:cNvSpPr>
          <p:nvPr/>
        </p:nvSpPr>
        <p:spPr bwMode="auto">
          <a:xfrm>
            <a:off x="5743488" y="1897687"/>
            <a:ext cx="1123868" cy="45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COVID</a:t>
            </a:r>
            <a:endParaRPr kumimoji="0" lang="en-CA" altLang="en-US" sz="1600" b="0" i="0" u="none" strike="noStrike" cap="none" normalizeH="0" baseline="0" dirty="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9A6903D7-5535-C0FF-6D44-12C676282FD9}"/>
              </a:ext>
            </a:extLst>
          </p:cNvPr>
          <p:cNvSpPr/>
          <p:nvPr/>
        </p:nvSpPr>
        <p:spPr>
          <a:xfrm>
            <a:off x="7827640" y="2635472"/>
            <a:ext cx="801384" cy="3113783"/>
          </a:xfrm>
          <a:prstGeom prst="rect">
            <a:avLst/>
          </a:prstGeom>
          <a:noFill/>
          <a:ln w="38100" cap="flat" cmpd="sng" algn="ctr">
            <a:solidFill>
              <a:srgbClr val="7030A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Text Box 5">
            <a:extLst>
              <a:ext uri="{FF2B5EF4-FFF2-40B4-BE49-F238E27FC236}">
                <a16:creationId xmlns:a16="http://schemas.microsoft.com/office/drawing/2014/main" id="{18C08D11-F4DB-2E59-0534-11B8F09EE9ED}"/>
              </a:ext>
            </a:extLst>
          </p:cNvPr>
          <p:cNvSpPr txBox="1">
            <a:spLocks noChangeArrowheads="1"/>
          </p:cNvSpPr>
          <p:nvPr/>
        </p:nvSpPr>
        <p:spPr bwMode="auto">
          <a:xfrm>
            <a:off x="8773785" y="2042971"/>
            <a:ext cx="1526641" cy="29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SAT-2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Middle East</a:t>
            </a:r>
            <a:endParaRPr kumimoji="0" lang="en-CA" altLang="en-US" sz="1600" b="1" i="0" u="none" strike="noStrike" cap="none" normalizeH="0" baseline="0" dirty="0">
              <a:ln>
                <a:noFill/>
              </a:ln>
              <a:solidFill>
                <a:schemeClr val="tx1"/>
              </a:solidFill>
              <a:effectLst/>
              <a:latin typeface="Arial" panose="020B0604020202020204" pitchFamily="34" charset="0"/>
            </a:endParaRPr>
          </a:p>
        </p:txBody>
      </p:sp>
      <p:sp>
        <p:nvSpPr>
          <p:cNvPr id="20" name="Arrow: Down 19">
            <a:extLst>
              <a:ext uri="{FF2B5EF4-FFF2-40B4-BE49-F238E27FC236}">
                <a16:creationId xmlns:a16="http://schemas.microsoft.com/office/drawing/2014/main" id="{9C8DB805-357A-8F4B-8DA2-0AC0306BC5B6}"/>
              </a:ext>
            </a:extLst>
          </p:cNvPr>
          <p:cNvSpPr/>
          <p:nvPr/>
        </p:nvSpPr>
        <p:spPr>
          <a:xfrm>
            <a:off x="10990205" y="3755342"/>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Text Box 7">
            <a:extLst>
              <a:ext uri="{FF2B5EF4-FFF2-40B4-BE49-F238E27FC236}">
                <a16:creationId xmlns:a16="http://schemas.microsoft.com/office/drawing/2014/main" id="{B65C13B6-515F-1AE7-2D4B-419F5A1C5061}"/>
              </a:ext>
            </a:extLst>
          </p:cNvPr>
          <p:cNvSpPr txBox="1">
            <a:spLocks noChangeArrowheads="1"/>
          </p:cNvSpPr>
          <p:nvPr/>
        </p:nvSpPr>
        <p:spPr bwMode="auto">
          <a:xfrm>
            <a:off x="10492468" y="3406898"/>
            <a:ext cx="1052174" cy="48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Germany</a:t>
            </a:r>
            <a:r>
              <a:rPr kumimoji="0" lang="en-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
        <p:nvSpPr>
          <p:cNvPr id="26" name="Text Box 7">
            <a:extLst>
              <a:ext uri="{FF2B5EF4-FFF2-40B4-BE49-F238E27FC236}">
                <a16:creationId xmlns:a16="http://schemas.microsoft.com/office/drawing/2014/main" id="{D36F7D50-7D8D-D6C6-5299-5ED113B22990}"/>
              </a:ext>
            </a:extLst>
          </p:cNvPr>
          <p:cNvSpPr txBox="1">
            <a:spLocks noChangeArrowheads="1"/>
          </p:cNvSpPr>
          <p:nvPr/>
        </p:nvSpPr>
        <p:spPr bwMode="auto">
          <a:xfrm>
            <a:off x="10464118" y="2259224"/>
            <a:ext cx="1052174" cy="48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Hungary + Slovakia</a:t>
            </a: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
        <p:nvSpPr>
          <p:cNvPr id="6" name="Arrow: Down 5">
            <a:extLst>
              <a:ext uri="{FF2B5EF4-FFF2-40B4-BE49-F238E27FC236}">
                <a16:creationId xmlns:a16="http://schemas.microsoft.com/office/drawing/2014/main" id="{A00823DC-EE55-1987-F5F6-27C7E83E82DF}"/>
              </a:ext>
            </a:extLst>
          </p:cNvPr>
          <p:cNvSpPr/>
          <p:nvPr/>
        </p:nvSpPr>
        <p:spPr>
          <a:xfrm>
            <a:off x="11155431" y="2790256"/>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Text Box 5">
            <a:extLst>
              <a:ext uri="{FF2B5EF4-FFF2-40B4-BE49-F238E27FC236}">
                <a16:creationId xmlns:a16="http://schemas.microsoft.com/office/drawing/2014/main" id="{738175BF-9AC1-FCC1-1D5A-C71EA8CC2BDB}"/>
              </a:ext>
            </a:extLst>
          </p:cNvPr>
          <p:cNvSpPr txBox="1">
            <a:spLocks noChangeArrowheads="1"/>
          </p:cNvSpPr>
          <p:nvPr/>
        </p:nvSpPr>
        <p:spPr bwMode="auto">
          <a:xfrm>
            <a:off x="10752971" y="470896"/>
            <a:ext cx="1526641" cy="69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SAT-1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Middle East</a:t>
            </a:r>
          </a:p>
          <a:p>
            <a:pPr marL="0" marR="0" lvl="0" indent="0" algn="l" defTabSz="914400" rtl="0" eaLnBrk="0" fontAlgn="base" latinLnBrk="0" hangingPunct="0">
              <a:lnSpc>
                <a:spcPct val="100000"/>
              </a:lnSpc>
              <a:spcBef>
                <a:spcPct val="0"/>
              </a:spcBef>
              <a:spcAft>
                <a:spcPct val="0"/>
              </a:spcAft>
              <a:buClrTx/>
              <a:buSzTx/>
              <a:buFontTx/>
              <a:buNone/>
              <a:tabLst/>
            </a:pPr>
            <a:r>
              <a:rPr lang="en-CA" altLang="en-US" sz="1400" b="1" dirty="0">
                <a:latin typeface="Arial" panose="020B0604020202020204" pitchFamily="34" charset="0"/>
                <a:ea typeface="Calibri" panose="020F0502020204030204" pitchFamily="34" charset="0"/>
                <a:cs typeface="Times New Roman" panose="02020603050405020304" pitchFamily="18" charset="0"/>
              </a:rPr>
              <a:t>South Korea 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1" i="0" u="none" strike="noStrike" cap="none" normalizeH="0" baseline="0" dirty="0">
              <a:ln>
                <a:noFill/>
              </a:ln>
              <a:solidFill>
                <a:schemeClr val="tx1"/>
              </a:solidFill>
              <a:effectLst/>
              <a:latin typeface="Arial" panose="020B0604020202020204" pitchFamily="34" charset="0"/>
            </a:endParaRPr>
          </a:p>
        </p:txBody>
      </p:sp>
      <p:sp>
        <p:nvSpPr>
          <p:cNvPr id="9" name="Arrow: Down 8">
            <a:extLst>
              <a:ext uri="{FF2B5EF4-FFF2-40B4-BE49-F238E27FC236}">
                <a16:creationId xmlns:a16="http://schemas.microsoft.com/office/drawing/2014/main" id="{F0EF7086-6A15-B52C-CD2A-9DEF358006B1}"/>
              </a:ext>
            </a:extLst>
          </p:cNvPr>
          <p:cNvSpPr/>
          <p:nvPr/>
        </p:nvSpPr>
        <p:spPr>
          <a:xfrm>
            <a:off x="11344223" y="1243365"/>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692444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3063CF-8F5E-621B-C2D1-F86F6A9D6372}"/>
              </a:ext>
            </a:extLst>
          </p:cNvPr>
          <p:cNvSpPr>
            <a:spLocks noGrp="1"/>
          </p:cNvSpPr>
          <p:nvPr>
            <p:ph type="title"/>
          </p:nvPr>
        </p:nvSpPr>
        <p:spPr>
          <a:xfrm>
            <a:off x="838200" y="170257"/>
            <a:ext cx="10515600" cy="409376"/>
          </a:xfrm>
        </p:spPr>
        <p:txBody>
          <a:bodyPr>
            <a:normAutofit fontScale="90000"/>
          </a:bodyPr>
          <a:lstStyle/>
          <a:p>
            <a:pPr>
              <a:defRPr/>
            </a:pPr>
            <a:r>
              <a:rPr lang="en-US" sz="3200" dirty="0"/>
              <a:t>Foot and Mouth Disease in Germany</a:t>
            </a:r>
            <a:endParaRPr lang="en-CA" sz="3200" dirty="0"/>
          </a:p>
        </p:txBody>
      </p:sp>
      <p:sp>
        <p:nvSpPr>
          <p:cNvPr id="16387" name="Content Placeholder 9">
            <a:extLst>
              <a:ext uri="{FF2B5EF4-FFF2-40B4-BE49-F238E27FC236}">
                <a16:creationId xmlns:a16="http://schemas.microsoft.com/office/drawing/2014/main" id="{736F6ADF-BBEE-118C-6CC0-ED5E4B3F90EF}"/>
              </a:ext>
            </a:extLst>
          </p:cNvPr>
          <p:cNvSpPr>
            <a:spLocks noGrp="1"/>
          </p:cNvSpPr>
          <p:nvPr>
            <p:ph type="body" sz="quarter" idx="13"/>
          </p:nvPr>
        </p:nvSpPr>
        <p:spPr>
          <a:xfrm>
            <a:off x="169697" y="749889"/>
            <a:ext cx="6106419" cy="4999347"/>
          </a:xfrm>
        </p:spPr>
        <p:txBody>
          <a:bodyPr>
            <a:normAutofit fontScale="85000" lnSpcReduction="20000"/>
          </a:bodyPr>
          <a:lstStyle/>
          <a:p>
            <a:pPr>
              <a:lnSpc>
                <a:spcPct val="120000"/>
              </a:lnSpc>
              <a:spcBef>
                <a:spcPts val="600"/>
              </a:spcBef>
            </a:pPr>
            <a:r>
              <a:rPr lang="en-US" altLang="en-US" sz="3400" b="1" dirty="0">
                <a:hlinkClick r:id="rId3"/>
              </a:rPr>
              <a:t>Germany</a:t>
            </a:r>
            <a:r>
              <a:rPr lang="en-US" altLang="en-US" sz="3400" dirty="0"/>
              <a:t> reported FMD in water buffalo in Brandenburg (Jan 10)</a:t>
            </a:r>
          </a:p>
          <a:p>
            <a:pPr lvl="1">
              <a:spcBef>
                <a:spcPts val="600"/>
              </a:spcBef>
              <a:spcAft>
                <a:spcPts val="600"/>
              </a:spcAft>
            </a:pPr>
            <a:endParaRPr lang="en-US" altLang="en-US" sz="2200" dirty="0"/>
          </a:p>
          <a:p>
            <a:pPr lvl="1">
              <a:lnSpc>
                <a:spcPct val="120000"/>
              </a:lnSpc>
              <a:spcBef>
                <a:spcPts val="600"/>
              </a:spcBef>
              <a:spcAft>
                <a:spcPts val="600"/>
              </a:spcAft>
            </a:pPr>
            <a:r>
              <a:rPr lang="en-US" altLang="en-US" sz="2600" b="1" dirty="0">
                <a:hlinkClick r:id="rId4"/>
              </a:rPr>
              <a:t>Serotype O </a:t>
            </a:r>
            <a:r>
              <a:rPr lang="en-US" altLang="en-US" sz="2600" dirty="0"/>
              <a:t>Closest to strain from Türkiye in Dec 2024</a:t>
            </a:r>
          </a:p>
          <a:p>
            <a:pPr lvl="1">
              <a:spcBef>
                <a:spcPts val="600"/>
              </a:spcBef>
              <a:spcAft>
                <a:spcPts val="600"/>
              </a:spcAft>
            </a:pPr>
            <a:r>
              <a:rPr lang="en-US" altLang="en-US" sz="2600" b="1" dirty="0">
                <a:hlinkClick r:id="rId5"/>
              </a:rPr>
              <a:t>Vaccine was made</a:t>
            </a:r>
            <a:r>
              <a:rPr lang="en-US" altLang="en-US" sz="2600" b="1" dirty="0"/>
              <a:t> </a:t>
            </a:r>
            <a:r>
              <a:rPr lang="en-US" altLang="en-US" sz="2600" dirty="0"/>
              <a:t>but was not used</a:t>
            </a:r>
          </a:p>
          <a:p>
            <a:pPr lvl="1">
              <a:spcBef>
                <a:spcPts val="600"/>
              </a:spcBef>
              <a:spcAft>
                <a:spcPts val="600"/>
              </a:spcAft>
            </a:pPr>
            <a:r>
              <a:rPr lang="en-US" altLang="en-US" sz="2600" dirty="0"/>
              <a:t>Source of infection is still unknown</a:t>
            </a:r>
          </a:p>
          <a:p>
            <a:pPr lvl="1">
              <a:lnSpc>
                <a:spcPct val="120000"/>
              </a:lnSpc>
              <a:spcBef>
                <a:spcPts val="600"/>
              </a:spcBef>
              <a:spcAft>
                <a:spcPts val="600"/>
              </a:spcAft>
            </a:pPr>
            <a:r>
              <a:rPr lang="en-US" altLang="en-US" sz="2600" dirty="0"/>
              <a:t>No trade within epidemiologically significant period</a:t>
            </a:r>
          </a:p>
          <a:p>
            <a:pPr marL="457200" lvl="1" indent="0">
              <a:buNone/>
            </a:pPr>
            <a:endParaRPr lang="en-US" dirty="0">
              <a:hlinkClick r:id="" action="ppaction://noaction"/>
            </a:endParaRPr>
          </a:p>
          <a:p>
            <a:pPr marL="457200" lvl="1" indent="0">
              <a:buNone/>
            </a:pPr>
            <a:endParaRPr lang="en-US" dirty="0">
              <a:hlinkClick r:id="" action="ppaction://noaction"/>
            </a:endParaRPr>
          </a:p>
          <a:p>
            <a:pPr marL="457200" lvl="1" indent="0">
              <a:lnSpc>
                <a:spcPct val="120000"/>
              </a:lnSpc>
              <a:buNone/>
            </a:pPr>
            <a:r>
              <a:rPr lang="en-US" dirty="0">
                <a:hlinkClick r:id="" action="ppaction://noaction"/>
              </a:rPr>
              <a:t>Foot-and-mouth disease - European Commission</a:t>
            </a:r>
            <a:endParaRPr lang="en-US" altLang="en-US" dirty="0"/>
          </a:p>
          <a:p>
            <a:pPr marL="0" indent="0">
              <a:buNone/>
            </a:pPr>
            <a:endPar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endParaRPr>
          </a:p>
          <a:p>
            <a:pPr marL="0" indent="0">
              <a:buNone/>
            </a:pPr>
            <a:endParaRPr lang="en-US" altLang="en-US" dirty="0"/>
          </a:p>
        </p:txBody>
      </p:sp>
      <p:sp>
        <p:nvSpPr>
          <p:cNvPr id="16388" name="Rectangle 2">
            <a:extLst>
              <a:ext uri="{FF2B5EF4-FFF2-40B4-BE49-F238E27FC236}">
                <a16:creationId xmlns:a16="http://schemas.microsoft.com/office/drawing/2014/main" id="{1921D2EF-C42E-A721-0647-A6256FB9BA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89" name="Rectangle 7">
            <a:extLst>
              <a:ext uri="{FF2B5EF4-FFF2-40B4-BE49-F238E27FC236}">
                <a16:creationId xmlns:a16="http://schemas.microsoft.com/office/drawing/2014/main" id="{EF2D403C-2755-84BE-3B1A-523EC5C256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90" name="Rectangle 8">
            <a:extLst>
              <a:ext uri="{FF2B5EF4-FFF2-40B4-BE49-F238E27FC236}">
                <a16:creationId xmlns:a16="http://schemas.microsoft.com/office/drawing/2014/main" id="{8F5F7F6F-683E-3BF8-36B2-5D103F1B9762}"/>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pic>
        <p:nvPicPr>
          <p:cNvPr id="2" name="Picture 4">
            <a:extLst>
              <a:ext uri="{FF2B5EF4-FFF2-40B4-BE49-F238E27FC236}">
                <a16:creationId xmlns:a16="http://schemas.microsoft.com/office/drawing/2014/main" id="{6C50C5F0-6904-ABF4-F77C-78E78B41775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76116" y="3884415"/>
            <a:ext cx="5915884" cy="281004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a16="http://schemas.microsoft.com/office/drawing/2014/main" id="{6EF8D92B-ED51-9FA6-249D-59C77FAAB827}"/>
              </a:ext>
            </a:extLst>
          </p:cNvPr>
          <p:cNvSpPr txBox="1">
            <a:spLocks noChangeArrowheads="1"/>
          </p:cNvSpPr>
          <p:nvPr/>
        </p:nvSpPr>
        <p:spPr bwMode="auto">
          <a:xfrm>
            <a:off x="8229600" y="6376987"/>
            <a:ext cx="4816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200" b="1" dirty="0">
                <a:ea typeface="Calibri" panose="020F0502020204030204" pitchFamily="34" charset="0"/>
                <a:cs typeface="Times New Roman" panose="02020603050405020304" pitchFamily="18" charset="0"/>
                <a:hlinkClick r:id="rId8"/>
              </a:rPr>
              <a:t>Global Distribution of FMD – Merck Veterinary Manual</a:t>
            </a:r>
            <a:endParaRPr lang="en-CA" altLang="en-US" sz="1200" b="1" dirty="0">
              <a:ea typeface="Calibri" panose="020F0502020204030204" pitchFamily="34" charset="0"/>
              <a:cs typeface="Times New Roman" panose="02020603050405020304" pitchFamily="18" charset="0"/>
            </a:endParaRPr>
          </a:p>
          <a:p>
            <a:pPr>
              <a:lnSpc>
                <a:spcPct val="100000"/>
              </a:lnSpc>
              <a:spcBef>
                <a:spcPct val="0"/>
              </a:spcBef>
              <a:buFontTx/>
              <a:buNone/>
            </a:pPr>
            <a:endParaRPr lang="en-CA" altLang="en-US" sz="1200" b="1" dirty="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632B8F29-BC6E-52C7-B432-623CB2C9E5CA}"/>
              </a:ext>
            </a:extLst>
          </p:cNvPr>
          <p:cNvPicPr>
            <a:picLocks noChangeAspect="1"/>
          </p:cNvPicPr>
          <p:nvPr/>
        </p:nvPicPr>
        <p:blipFill>
          <a:blip r:embed="rId9"/>
          <a:stretch>
            <a:fillRect/>
          </a:stretch>
        </p:blipFill>
        <p:spPr>
          <a:xfrm>
            <a:off x="7292898" y="622431"/>
            <a:ext cx="4899102" cy="3219186"/>
          </a:xfrm>
          <a:prstGeom prst="rect">
            <a:avLst/>
          </a:prstGeom>
          <a:ln>
            <a:solidFill>
              <a:schemeClr val="tx1"/>
            </a:solidFill>
          </a:ln>
        </p:spPr>
      </p:pic>
    </p:spTree>
  </p:cSld>
  <p:clrMapOvr>
    <a:masterClrMapping/>
  </p:clrMapOvr>
  <p:transition spd="slow"/>
</p:sld>
</file>

<file path=ppt/theme/theme1.xml><?xml version="1.0" encoding="utf-8"?>
<a:theme xmlns:a="http://schemas.openxmlformats.org/drawingml/2006/main" name="1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EA13D8C747CE42B210262EB423AC51" ma:contentTypeVersion="15" ma:contentTypeDescription="Create a new document." ma:contentTypeScope="" ma:versionID="6058f46eb4109d39f0e5235ec470b7a2">
  <xsd:schema xmlns:xsd="http://www.w3.org/2001/XMLSchema" xmlns:xs="http://www.w3.org/2001/XMLSchema" xmlns:p="http://schemas.microsoft.com/office/2006/metadata/properties" xmlns:ns2="15b7ed99-b5df-4a34-ab63-5ec2159bb241" xmlns:ns3="894e992d-1f5f-43c5-970b-dde96d23e5c3" targetNamespace="http://schemas.microsoft.com/office/2006/metadata/properties" ma:root="true" ma:fieldsID="abcc772abb0cc11166fed61406432b1d" ns2:_="" ns3:_="">
    <xsd:import namespace="15b7ed99-b5df-4a34-ab63-5ec2159bb241"/>
    <xsd:import namespace="894e992d-1f5f-43c5-970b-dde96d23e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7ed99-b5df-4a34-ab63-5ec2159bb2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62aa733-2270-4351-8ca3-f9ded615cea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4e992d-1f5f-43c5-970b-dde96d23e5c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8ed09ac-2159-45a7-87e0-5ac8721ea325}" ma:internalName="TaxCatchAll" ma:showField="CatchAllData" ma:web="894e992d-1f5f-43c5-970b-dde96d23e5c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94e992d-1f5f-43c5-970b-dde96d23e5c3" xsi:nil="true"/>
    <lcf76f155ced4ddcb4097134ff3c332f xmlns="15b7ed99-b5df-4a34-ab63-5ec2159bb24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EEED088-E811-4B59-B8F0-BBE23FF4E199}"/>
</file>

<file path=customXml/itemProps2.xml><?xml version="1.0" encoding="utf-8"?>
<ds:datastoreItem xmlns:ds="http://schemas.openxmlformats.org/officeDocument/2006/customXml" ds:itemID="{B974AAD8-CFEB-4582-B846-EC1A5EE017A5}"/>
</file>

<file path=customXml/itemProps3.xml><?xml version="1.0" encoding="utf-8"?>
<ds:datastoreItem xmlns:ds="http://schemas.openxmlformats.org/officeDocument/2006/customXml" ds:itemID="{9151F7ED-A16C-4879-ACD7-815C37693893}"/>
</file>

<file path=docProps/app.xml><?xml version="1.0" encoding="utf-8"?>
<Properties xmlns="http://schemas.openxmlformats.org/officeDocument/2006/extended-properties" xmlns:vt="http://schemas.openxmlformats.org/officeDocument/2006/docPropsVTypes">
  <Template/>
  <TotalTime>20450</TotalTime>
  <Words>1548</Words>
  <Application>Microsoft Office PowerPoint</Application>
  <PresentationFormat>Widescreen</PresentationFormat>
  <Paragraphs>213</Paragraphs>
  <Slides>25</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Aptos</vt:lpstr>
      <vt:lpstr>Arial</vt:lpstr>
      <vt:lpstr>Calibri</vt:lpstr>
      <vt:lpstr>Calibri Light</vt:lpstr>
      <vt:lpstr>Lato</vt:lpstr>
      <vt:lpstr>Poppins-Regular</vt:lpstr>
      <vt:lpstr>Söhne</vt:lpstr>
      <vt:lpstr>1_Office Theme</vt:lpstr>
      <vt:lpstr>Community for Emerging and Zoonotic Diseases Q1 Signals of Interest for CSHIN </vt:lpstr>
      <vt:lpstr>African Swine Fever Trends</vt:lpstr>
      <vt:lpstr>ASF Cases - Europe</vt:lpstr>
      <vt:lpstr>ASF Cases - Asia</vt:lpstr>
      <vt:lpstr>Outbreak of African swine fever confirmed in Dajabón</vt:lpstr>
      <vt:lpstr>An African swine fever vaccine-like variant with multiple gene deletions caused reproductive failure in a Vietnamese breeding herd | Scientific Reports</vt:lpstr>
      <vt:lpstr>PowerPoint Presentation</vt:lpstr>
      <vt:lpstr>Foot and Mouth Disease – Hazard Trend</vt:lpstr>
      <vt:lpstr>Foot and Mouth Disease in Germany</vt:lpstr>
      <vt:lpstr>Foot and Mouth Disease - Germany</vt:lpstr>
      <vt:lpstr>FMD Hungary – Reported March 6, 2025</vt:lpstr>
      <vt:lpstr>FMD Hungary and Slovakia March 21</vt:lpstr>
      <vt:lpstr>March 25th - Slovakia</vt:lpstr>
      <vt:lpstr>Hungary – March 26th 2nd case</vt:lpstr>
      <vt:lpstr>Slovakia – March 30th</vt:lpstr>
      <vt:lpstr>Hungary 2 new cases April 2nd</vt:lpstr>
      <vt:lpstr>Slovakia – Outbreak #6 April 4th</vt:lpstr>
      <vt:lpstr>PowerPoint Presentation</vt:lpstr>
      <vt:lpstr>PowerPoint Presentation</vt:lpstr>
      <vt:lpstr>5th Hungarian Outbreak April 17th</vt:lpstr>
      <vt:lpstr>No new outbreaks since April 17th</vt:lpstr>
      <vt:lpstr>FMD SAT-1 incursion to Middle East</vt:lpstr>
      <vt:lpstr>New World Screwworm in Central America and Mexico</vt:lpstr>
      <vt:lpstr>Scientific Findings</vt:lpstr>
      <vt:lpstr>Scientific Findings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lastModifiedBy>Osborn, Andrea (CFIA/ACIA)</cp:lastModifiedBy>
  <cp:revision>305</cp:revision>
  <dcterms:created xsi:type="dcterms:W3CDTF">2020-02-07T23:34:08Z</dcterms:created>
  <dcterms:modified xsi:type="dcterms:W3CDTF">2025-06-12T16:19:58Z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0x0101001BEA13D8C747CE42B210262EB423AC51</vt:lpwstr>
  </property>
</Properties>
</file>