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6" r:id="rId3"/>
    <p:sldId id="293" r:id="rId4"/>
    <p:sldId id="285" r:id="rId5"/>
    <p:sldId id="286" r:id="rId6"/>
    <p:sldId id="287" r:id="rId7"/>
    <p:sldId id="288" r:id="rId8"/>
    <p:sldId id="289" r:id="rId9"/>
    <p:sldId id="294" r:id="rId10"/>
    <p:sldId id="290" r:id="rId11"/>
    <p:sldId id="291" r:id="rId12"/>
    <p:sldId id="296" r:id="rId13"/>
    <p:sldId id="292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rn, Andrea" initials="OA" lastIdx="8" clrIdx="0">
    <p:extLst>
      <p:ext uri="{19B8F6BF-5375-455C-9EA6-DF929625EA0E}">
        <p15:presenceInfo xmlns:p15="http://schemas.microsoft.com/office/powerpoint/2012/main" userId="S-1-5-21-409781135-2326927470-69082124-100004" providerId="AD"/>
      </p:ext>
    </p:extLst>
  </p:cmAuthor>
  <p:cmAuthor id="2" name="Zana Dukadzinac" initials="ZD" lastIdx="1" clrIdx="1">
    <p:extLst>
      <p:ext uri="{19B8F6BF-5375-455C-9EA6-DF929625EA0E}">
        <p15:presenceInfo xmlns:p15="http://schemas.microsoft.com/office/powerpoint/2012/main" userId="S-1-5-21-409781135-2326927470-69082124-143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4" autoAdjust="0"/>
    <p:restoredTop sz="75973" autoAdjust="0"/>
  </p:normalViewPr>
  <p:slideViewPr>
    <p:cSldViewPr snapToGrid="0">
      <p:cViewPr varScale="1">
        <p:scale>
          <a:sx n="73" d="100"/>
          <a:sy n="73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kadzinacZ\AppData\Roaming\OpenText\DM\Temp\CFIA_ACIA-%2319011121-v1-CEZD_Survey_Results_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CA" b="1" dirty="0" err="1">
                <a:solidFill>
                  <a:schemeClr val="tx1"/>
                </a:solidFill>
              </a:rPr>
              <a:t>Domaines</a:t>
            </a:r>
            <a:r>
              <a:rPr lang="en-CA" b="1" dirty="0">
                <a:solidFill>
                  <a:schemeClr val="tx1"/>
                </a:solidFill>
              </a:rPr>
              <a:t> </a:t>
            </a:r>
            <a:r>
              <a:rPr lang="en-CA" b="1" dirty="0" err="1">
                <a:solidFill>
                  <a:schemeClr val="tx1"/>
                </a:solidFill>
              </a:rPr>
              <a:t>d’assistance</a:t>
            </a:r>
            <a:r>
              <a:rPr lang="en-CA" b="1" dirty="0">
                <a:solidFill>
                  <a:schemeClr val="tx1"/>
                </a:solidFill>
              </a:rPr>
              <a:t> de la CMEZ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'Survey Results'!$A$89</c:f>
              <c:strCache>
                <c:ptCount val="1"/>
                <c:pt idx="0">
                  <c:v>Disease Awareness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'Survey Results'!$B$89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7-4481-B90E-9F09517185E2}"/>
            </c:ext>
          </c:extLst>
        </c:ser>
        <c:ser>
          <c:idx val="1"/>
          <c:order val="1"/>
          <c:tx>
            <c:strRef>
              <c:f>'Survey Results'!$A$90</c:f>
              <c:strCache>
                <c:ptCount val="1"/>
                <c:pt idx="0">
                  <c:v>Disease Preparedness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'Survey Results'!$B$90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97-4481-B90E-9F09517185E2}"/>
            </c:ext>
          </c:extLst>
        </c:ser>
        <c:ser>
          <c:idx val="2"/>
          <c:order val="2"/>
          <c:tx>
            <c:strRef>
              <c:f>'Survey Results'!$A$91</c:f>
              <c:strCache>
                <c:ptCount val="1"/>
                <c:pt idx="0">
                  <c:v>Disease Response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'Survey Results'!$B$91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97-4481-B90E-9F0951718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7506072"/>
        <c:axId val="627506400"/>
      </c:barChart>
      <c:catAx>
        <c:axId val="627506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7506400"/>
        <c:crosses val="autoZero"/>
        <c:auto val="1"/>
        <c:lblAlgn val="ctr"/>
        <c:lblOffset val="100"/>
        <c:noMultiLvlLbl val="0"/>
      </c:catAx>
      <c:valAx>
        <c:axId val="62750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506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19050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37450-37FE-407B-836B-3B9A8027C1E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B6564-B9C5-4BEE-A019-13E96C68B1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B6564-B9C5-4BEE-A019-13E96C68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1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</a:t>
            </a:r>
            <a:r>
              <a:rPr lang="fr-CA" dirty="0"/>
              <a:t>il comprend une population importante, concentrée et dynamique d'animaux infectés (le parc d'engraissement)</a:t>
            </a:r>
            <a:endParaRPr lang="en-US" baseline="0" dirty="0"/>
          </a:p>
          <a:p>
            <a:r>
              <a:rPr lang="fr-CA" dirty="0"/>
              <a:t>il existe un groupe spatial de propriétés confirmées dans un rayon de 5 km autour du parc d'engraissement, la plupart d'entre elles ayant des parcelles situées à moins de 1,5 km du parc d'engraissement.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5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 le cas de la fièvre aphteuse, il a été calculé qu'avec une humidité relative de 60 % et une vitesse de vent de 10 m/s, le virus pouvait se déplacer sur plus de 100 km.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4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2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2D95F2-14CB-4FFA-BD9E-1E3B8C4BA5BC}" type="slidenum">
              <a:rPr lang="en-C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C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7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altLang="en-US" noProof="0" dirty="0"/>
              <a:t>Tous les répondants ont indiqué que la CMEZ leur a fourni de l’information qui les a aidés dans leur poste actuel. </a:t>
            </a:r>
          </a:p>
          <a:p>
            <a:pPr eaLnBrk="1" hangingPunct="1">
              <a:spcBef>
                <a:spcPct val="0"/>
              </a:spcBef>
            </a:pPr>
            <a:r>
              <a:rPr lang="fr-CA" altLang="en-US" noProof="0" dirty="0"/>
              <a:t>Domaines d’assistance – Sensibilisation, mais nous constatons une croissance en ce qui concerne la préparation et la réponse aux maladies</a:t>
            </a:r>
          </a:p>
          <a:p>
            <a:pPr eaLnBrk="1" hangingPunct="1">
              <a:spcBef>
                <a:spcPct val="0"/>
              </a:spcBef>
            </a:pPr>
            <a:endParaRPr lang="fr-CA" altLang="en-US" dirty="0"/>
          </a:p>
          <a:p>
            <a:pPr eaLnBrk="1" hangingPunct="1">
              <a:spcBef>
                <a:spcPct val="0"/>
              </a:spcBef>
            </a:pPr>
            <a:r>
              <a:rPr lang="fr-CA" altLang="en-US" dirty="0"/>
              <a:t>La question sur les priorités a reçu beaucoup de réponses utiles, groupés dans quelques catégories (Collaboration, rapports, présentations/webinaires et d’autres).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en-US" dirty="0"/>
              <a:t>Collaboration – continuons les partenariats Une seule santé, différents groupes de secteurs, RMISP, liens avec chercheurs/activités hors du Canada, programmes provinciaux et municipaux de gestion des urgences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en-US" dirty="0"/>
              <a:t>Rapports – Réduire les délais dans le signalement des évènements (potentiellement un signalement quotidien), inclure un résumé des tendances de maladie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en-US" dirty="0"/>
              <a:t>Présentations/webinaires – plus de sessions virtuelles avec des conférenciers invités, partager de l’information sur des évènements de formation continue, plus de publications ou conférences pour atteindre d’autres secteurs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en-US" dirty="0"/>
          </a:p>
          <a:p>
            <a:pPr eaLnBrk="1" hangingPunct="1">
              <a:spcBef>
                <a:spcPct val="0"/>
              </a:spcBef>
            </a:pPr>
            <a:r>
              <a:rPr lang="fr-CA" altLang="en-US" dirty="0"/>
              <a:t>Quelques idées intéressantes: </a:t>
            </a:r>
          </a:p>
          <a:p>
            <a:pPr eaLnBrk="1" hangingPunct="1">
              <a:spcBef>
                <a:spcPct val="0"/>
              </a:spcBef>
            </a:pPr>
            <a:r>
              <a:rPr lang="fr-CA" altLang="en-US" baseline="0" dirty="0"/>
              <a:t>Développer une liste de maladies émergentes prioritaires au Canada</a:t>
            </a:r>
          </a:p>
          <a:p>
            <a:pPr eaLnBrk="1" hangingPunct="1">
              <a:spcBef>
                <a:spcPct val="0"/>
              </a:spcBef>
            </a:pPr>
            <a:r>
              <a:rPr lang="fr-CA" altLang="en-US" baseline="0" dirty="0"/>
              <a:t>Fournir des mises à jour sur la recherche sur les ME à l’international et les meilleures pratiques de prévention/contrôle</a:t>
            </a:r>
          </a:p>
          <a:p>
            <a:pPr eaLnBrk="1" hangingPunct="1">
              <a:spcBef>
                <a:spcPct val="0"/>
              </a:spcBef>
            </a:pPr>
            <a:r>
              <a:rPr lang="fr-CA" altLang="en-US" baseline="0" dirty="0"/>
              <a:t>Connecter les médias avec des experts appropriés au sein de la communauté sur des sujets pertinents afin d’améliorer la transmission des connaissances au public</a:t>
            </a:r>
          </a:p>
          <a:p>
            <a:pPr eaLnBrk="1" hangingPunct="1">
              <a:spcBef>
                <a:spcPct val="0"/>
              </a:spcBef>
            </a:pPr>
            <a:endParaRPr lang="fr-CA" altLang="en-US" baseline="0" dirty="0"/>
          </a:p>
          <a:p>
            <a:pPr eaLnBrk="1" hangingPunct="1">
              <a:spcBef>
                <a:spcPct val="0"/>
              </a:spcBef>
            </a:pPr>
            <a:r>
              <a:rPr lang="fr-CA" altLang="en-US" baseline="0" dirty="0"/>
              <a:t>Donc beaucoup d’excellentes rétroactions à date et si vous souhaitez nous faire part de vos idées sur les points à améliorer à l'avenir et que vous n'avez pas encore rempli le questionnaire, n'hésitez pas à le faire au cours de la semaine prochaine.</a:t>
            </a:r>
            <a:endParaRPr lang="fr-CA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2D95F2-14CB-4FFA-BD9E-1E3B8C4BA5BC}" type="slidenum">
              <a:rPr lang="en-C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C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6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noProof="0" dirty="0"/>
              <a:t>Éventail de réponses énorme, en fait, la réponse au ping la plus diverse que nous </a:t>
            </a:r>
            <a:r>
              <a:rPr lang="fr-CA" noProof="0"/>
              <a:t>avons vue.</a:t>
            </a:r>
            <a:endParaRPr lang="fr-CA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59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son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larvaire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petit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coléoptère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ruches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couvain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pollen et 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faire des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dommages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significatifs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population de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affecter la production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travers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larves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grandissent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gluant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Il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noProof="0" dirty="0"/>
              <a:t>Zone contrôlée 2022</a:t>
            </a:r>
          </a:p>
          <a:p>
            <a:endParaRPr lang="fr-CA" noProof="0" dirty="0"/>
          </a:p>
          <a:p>
            <a:r>
              <a:rPr lang="fr-CA" noProof="0" dirty="0"/>
              <a:t>Rouge = ‘haut risque’ 8 lieux infectés – pâturages à moins de 1.5 km du parc d’engraissement</a:t>
            </a:r>
          </a:p>
          <a:p>
            <a:r>
              <a:rPr lang="fr-CA" noProof="0" dirty="0"/>
              <a:t>Jaune = ‘à risque’ 2 lieux infectés</a:t>
            </a:r>
          </a:p>
          <a:p>
            <a:endParaRPr lang="fr-CA" noProof="0" dirty="0"/>
          </a:p>
          <a:p>
            <a:r>
              <a:rPr lang="fr-CA" noProof="0" dirty="0"/>
              <a:t>Le regroupement ne peut s'expliquer par la répartition des espèces sensibles</a:t>
            </a:r>
            <a:endParaRPr lang="fr-CA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0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B6564-B9C5-4BEE-A019-13E96C68B1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1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093788"/>
            <a:ext cx="9144000" cy="1677987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101976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903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6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0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03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1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7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10515600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99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4919663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72200" y="2057400"/>
            <a:ext cx="5181600" cy="400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7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8AE4A-7446-4FA8-A03C-9A4736657142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A136-B623-44AA-A653-F7B0DDAA2C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6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d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s41598-019-47788-z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dpi.com/1999-4915/14/5/100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vetres.org/articles/vetres/full_html/2009/04/v09268/v09268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.net.au/news/2023-03-09/small-hive-beetle-detected-tasmania-exclusion-zone/10207284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researchgate.net/figure/Possible-pathways-of-M-bovis-transmission-Dashed-lines-signify-between-herd_fig4_33015845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Communauté des maladies émergentes et zoonotiques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Identifier les risques émergents grâce à l’intelligence collective</a:t>
            </a:r>
            <a:endParaRPr lang="en-CA" sz="2000" b="1" i="1" dirty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CA" b="1" dirty="0">
                <a:solidFill>
                  <a:schemeClr val="bg1"/>
                </a:solidFill>
              </a:rPr>
              <a:t>Réunion </a:t>
            </a:r>
            <a:r>
              <a:rPr lang="en-CA" b="1" dirty="0" err="1">
                <a:solidFill>
                  <a:schemeClr val="bg1"/>
                </a:solidFill>
              </a:rPr>
              <a:t>mensuelle</a:t>
            </a:r>
            <a:r>
              <a:rPr lang="en-CA" b="1" dirty="0">
                <a:solidFill>
                  <a:schemeClr val="bg1"/>
                </a:solidFill>
              </a:rPr>
              <a:t> de la </a:t>
            </a:r>
            <a:r>
              <a:rPr lang="en-CA" b="1" dirty="0" err="1">
                <a:solidFill>
                  <a:schemeClr val="bg1"/>
                </a:solidFill>
              </a:rPr>
              <a:t>communauté</a:t>
            </a:r>
            <a:endParaRPr lang="en-CA" b="1" dirty="0">
              <a:solidFill>
                <a:schemeClr val="bg1"/>
              </a:solidFill>
            </a:endParaRPr>
          </a:p>
          <a:p>
            <a:pPr algn="r"/>
            <a:r>
              <a:rPr lang="en-CA" dirty="0"/>
              <a:t>23 mars 2023</a:t>
            </a:r>
            <a:endParaRPr lang="en-CA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7A136-B623-44AA-A653-F7B0DDAA2C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0333" y="5750265"/>
            <a:ext cx="281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www.cezd.ca</a:t>
            </a: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="">
      <p:transition spd="slow" advTm="264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365126"/>
            <a:ext cx="5334000" cy="1325563"/>
          </a:xfrm>
        </p:spPr>
        <p:txBody>
          <a:bodyPr/>
          <a:lstStyle/>
          <a:p>
            <a:r>
              <a:rPr lang="fr-CA" dirty="0"/>
              <a:t>Épidémiologie moléculaire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2713" y="958467"/>
            <a:ext cx="5745534" cy="511963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Données incomplètes, séquençage du génome complet sur 18 échantillons</a:t>
            </a:r>
          </a:p>
          <a:p>
            <a:r>
              <a:rPr lang="fr-CA" dirty="0"/>
              <a:t>Le parc d'engraissement semble être la source d'infection pour trois fermes dans la zone à haut risque et une dans la zone à risque.</a:t>
            </a:r>
          </a:p>
          <a:p>
            <a:r>
              <a:rPr lang="fr-CA" dirty="0"/>
              <a:t>Quatre fermes dans la zone à haut risque ont plusieurs sources d’infection</a:t>
            </a:r>
          </a:p>
          <a:p>
            <a:r>
              <a:rPr lang="fr-CA" dirty="0"/>
              <a:t>Les liens entre les fermes situées à l'intérieur et à l'extérieur de la zone à haut risque sont évidents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07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/>
              <a:t>Hypothèse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fr-CA" dirty="0"/>
              <a:t>le niveau élevé et prolongé d'infection parmi les bovins du parc d'engraissement a créé un niveau inhabituellement élevé d'excrétion de M. bovis et a entraîné une transmission par voie aérienne à d'autres exploitations agricoles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Malgré:</a:t>
            </a:r>
          </a:p>
          <a:p>
            <a:r>
              <a:rPr lang="en-US" dirty="0" err="1"/>
              <a:t>Aucun</a:t>
            </a:r>
            <a:r>
              <a:rPr lang="en-US" dirty="0"/>
              <a:t> rapport </a:t>
            </a:r>
            <a:r>
              <a:rPr lang="en-US" dirty="0" err="1"/>
              <a:t>publié</a:t>
            </a:r>
            <a:r>
              <a:rPr lang="en-US" dirty="0"/>
              <a:t> de transmission par </a:t>
            </a:r>
            <a:r>
              <a:rPr lang="en-US" dirty="0" err="1"/>
              <a:t>voie</a:t>
            </a:r>
            <a:r>
              <a:rPr lang="en-US" dirty="0"/>
              <a:t> </a:t>
            </a:r>
            <a:r>
              <a:rPr lang="en-US" dirty="0" err="1"/>
              <a:t>aérienne</a:t>
            </a:r>
            <a:r>
              <a:rPr lang="en-US" dirty="0"/>
              <a:t> de </a:t>
            </a:r>
            <a:r>
              <a:rPr lang="en-US" i="1" dirty="0"/>
              <a:t>M. bovis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fragilité</a:t>
            </a:r>
            <a:r>
              <a:rPr lang="en-US" dirty="0"/>
              <a:t> du </a:t>
            </a:r>
            <a:r>
              <a:rPr lang="en-US" dirty="0" err="1"/>
              <a:t>pathogène</a:t>
            </a:r>
            <a:r>
              <a:rPr lang="en-US" dirty="0"/>
              <a:t> dans </a:t>
            </a:r>
            <a:r>
              <a:rPr lang="en-US" dirty="0" err="1"/>
              <a:t>l’environnement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L’épidémiologie</a:t>
            </a:r>
            <a:r>
              <a:rPr lang="en-US" dirty="0"/>
              <a:t> </a:t>
            </a:r>
            <a:r>
              <a:rPr lang="en-US" dirty="0" err="1"/>
              <a:t>moléculaire</a:t>
            </a:r>
            <a:r>
              <a:rPr lang="en-US" dirty="0"/>
              <a:t> </a:t>
            </a:r>
            <a:r>
              <a:rPr lang="en-US" dirty="0" err="1"/>
              <a:t>démontre</a:t>
            </a:r>
            <a:r>
              <a:rPr lang="en-US" dirty="0"/>
              <a:t> des liens </a:t>
            </a:r>
            <a:r>
              <a:rPr lang="en-US" dirty="0" err="1"/>
              <a:t>probables</a:t>
            </a:r>
            <a:r>
              <a:rPr lang="en-US" dirty="0"/>
              <a:t> entre les </a:t>
            </a:r>
            <a:r>
              <a:rPr lang="en-US" dirty="0" err="1"/>
              <a:t>propriétés</a:t>
            </a: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5560" y="1690689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sz="3600" dirty="0"/>
              <a:t>Questions</a:t>
            </a:r>
          </a:p>
          <a:p>
            <a:pPr marL="0" indent="0">
              <a:buNone/>
            </a:pPr>
            <a:endParaRPr lang="en-CA" sz="3600" dirty="0"/>
          </a:p>
          <a:p>
            <a:r>
              <a:rPr lang="en-US" dirty="0" err="1"/>
              <a:t>Avons</a:t>
            </a:r>
            <a:r>
              <a:rPr lang="en-US" dirty="0"/>
              <a:t>-nous vu des instances de transmission de </a:t>
            </a:r>
            <a:r>
              <a:rPr lang="en-US" i="1" dirty="0"/>
              <a:t>M. bovis </a:t>
            </a:r>
            <a:r>
              <a:rPr lang="en-US" dirty="0"/>
              <a:t>par </a:t>
            </a:r>
            <a:r>
              <a:rPr lang="en-US" dirty="0" err="1"/>
              <a:t>voie</a:t>
            </a:r>
            <a:r>
              <a:rPr lang="en-US" dirty="0"/>
              <a:t> </a:t>
            </a:r>
            <a:r>
              <a:rPr lang="en-US" dirty="0" err="1"/>
              <a:t>aérienne</a:t>
            </a:r>
            <a:r>
              <a:rPr lang="en-US" dirty="0"/>
              <a:t> au Canada?</a:t>
            </a:r>
          </a:p>
          <a:p>
            <a:r>
              <a:rPr lang="en-US" dirty="0" err="1"/>
              <a:t>Qu’en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-il des </a:t>
            </a:r>
            <a:r>
              <a:rPr lang="en-US" dirty="0" err="1"/>
              <a:t>autres</a:t>
            </a:r>
            <a:r>
              <a:rPr lang="en-US" dirty="0"/>
              <a:t> agents? </a:t>
            </a:r>
            <a:r>
              <a:rPr lang="en-US" dirty="0" err="1"/>
              <a:t>D’autres</a:t>
            </a:r>
            <a:r>
              <a:rPr lang="en-US" dirty="0"/>
              <a:t> situations?</a:t>
            </a:r>
          </a:p>
          <a:p>
            <a:r>
              <a:rPr lang="en-US" dirty="0"/>
              <a:t>Comment </a:t>
            </a:r>
            <a:r>
              <a:rPr lang="en-US" dirty="0" err="1"/>
              <a:t>incorporer</a:t>
            </a:r>
            <a:r>
              <a:rPr lang="en-US" dirty="0"/>
              <a:t> </a:t>
            </a:r>
            <a:r>
              <a:rPr lang="en-US" dirty="0" err="1"/>
              <a:t>cela</a:t>
            </a:r>
            <a:r>
              <a:rPr lang="en-US" dirty="0"/>
              <a:t> dans la prevention/preparation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10480" y="243840"/>
            <a:ext cx="6949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fr-CA" dirty="0"/>
              <a:t>L'étude n'a pas permis de déterminer avec certitude les voies de transmission présentes à </a:t>
            </a:r>
            <a:r>
              <a:rPr lang="fr-CA" dirty="0" err="1"/>
              <a:t>Wakanui</a:t>
            </a:r>
            <a:r>
              <a:rPr lang="fr-CA" dirty="0"/>
              <a:t>, et il est possible que nous ne soyons jamais en mesure de dire catégoriquement quelle est la voie de transmission.</a:t>
            </a:r>
            <a:r>
              <a:rPr lang="en-US" dirty="0"/>
              <a:t>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561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Airborne transmission may have played a role in the spread of 2015 highly pathogenic avian influenza outbreaks in the United States | Scientific Reports (nature.com)</a:t>
            </a:r>
            <a:endParaRPr lang="en-CA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/>
              <a:t>La mortalité anormale des oiseaux a débuté à proximité des bouches d'aération</a:t>
            </a:r>
          </a:p>
          <a:p>
            <a:r>
              <a:rPr lang="fr-CA" dirty="0"/>
              <a:t>La majorité des cas positifs dans l'Iowa pourraient avoir reçu le virus en suspension dans l'air, transporté par de fines particules.</a:t>
            </a:r>
          </a:p>
          <a:p>
            <a:r>
              <a:rPr lang="fr-CA" dirty="0"/>
              <a:t>Les concentrations modélisées de virus en suspension dans l'air n'ont jamais dépassé les doses minimales d'infection pour la volaille.</a:t>
            </a:r>
          </a:p>
          <a:p>
            <a:r>
              <a:rPr lang="fr-CA" dirty="0"/>
              <a:t>L'exposition continue peut avoir augmenté les risques d'infection par voie aérienne.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/>
              <a:t>Le virus ne devrait pas survivre plus d'un jour</a:t>
            </a:r>
          </a:p>
          <a:p>
            <a:endParaRPr lang="en-CA" dirty="0"/>
          </a:p>
          <a:p>
            <a:r>
              <a:rPr lang="fr-CA" dirty="0"/>
              <a:t>En 2015, des fermes au États-Unis n’ont pas été dépeuplées immédiatement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5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8" y="1166356"/>
            <a:ext cx="9990828" cy="55551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934" y="183514"/>
            <a:ext cx="104035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4"/>
              </a:rPr>
              <a:t>Viruses | Free Full-Text | Airborne Transmission of Foot-and-Mouth Disease Virus: A Review of Past and Present Perspectives (mdpi.com)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17892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56" y="1635761"/>
            <a:ext cx="4732687" cy="425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640" y="20320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Evidence of long distance airborne transport of porcine reproductive and respiratory syndrome virus and Mycoplasma </a:t>
            </a:r>
            <a:r>
              <a:rPr lang="en-US" sz="2400" dirty="0" err="1">
                <a:hlinkClick r:id="rId4"/>
              </a:rPr>
              <a:t>hyopneumoniae</a:t>
            </a:r>
            <a:r>
              <a:rPr lang="en-US" sz="2400" dirty="0">
                <a:hlinkClick r:id="rId4"/>
              </a:rPr>
              <a:t> | Veterinary Research, a journal on Animal Infection (vetres.org)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06" y="1635761"/>
            <a:ext cx="4735838" cy="4257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1120" y="6032253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Virus du SRRP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2101" y="6125033"/>
            <a:ext cx="29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Mycoplasma </a:t>
            </a:r>
            <a:r>
              <a:rPr lang="en-CA" i="1" dirty="0" err="1"/>
              <a:t>hyopneumoniae</a:t>
            </a:r>
            <a:endParaRPr lang="en-CA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017176" y="6470134"/>
            <a:ext cx="615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N.B. </a:t>
            </a:r>
            <a:r>
              <a:rPr lang="fr-CA" dirty="0"/>
              <a:t>Récupération d'organismes viables, pas d'infection animale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7026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7787"/>
            <a:ext cx="10515600" cy="8713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dirty="0"/>
              <a:t>Ordre du jour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2907118-C97B-438A-93F4-C86DD1A5EC61}" type="slidenum">
              <a:rPr lang="en-US" altLang="en-US" sz="1200" smtClean="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1445578" y="1095153"/>
            <a:ext cx="9796482" cy="514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CA" altLang="en-US" sz="2800" dirty="0"/>
              <a:t>Prise des présences/ Ajouts à l’ordre du jour</a:t>
            </a:r>
          </a:p>
          <a:p>
            <a:r>
              <a:rPr lang="fr-CA" altLang="en-US" dirty="0"/>
              <a:t>Mises à jour</a:t>
            </a:r>
          </a:p>
          <a:p>
            <a:pPr lvl="1"/>
            <a:r>
              <a:rPr lang="fr-CA" altLang="en-US" dirty="0" err="1"/>
              <a:t>Getahvirus</a:t>
            </a:r>
            <a:r>
              <a:rPr lang="fr-CA" altLang="en-US" dirty="0"/>
              <a:t> </a:t>
            </a:r>
          </a:p>
          <a:p>
            <a:pPr lvl="1"/>
            <a:r>
              <a:rPr lang="fr-CA" altLang="en-US" dirty="0"/>
              <a:t>Rapports spécifiques à une discipline affichés sur le site web</a:t>
            </a:r>
          </a:p>
          <a:p>
            <a:pPr lvl="1"/>
            <a:r>
              <a:rPr lang="fr-CA" altLang="en-US" dirty="0"/>
              <a:t>Sondage annuel</a:t>
            </a:r>
          </a:p>
          <a:p>
            <a:pPr marL="0" indent="0">
              <a:buNone/>
            </a:pPr>
            <a:endParaRPr lang="fr-CA" altLang="en-US" dirty="0"/>
          </a:p>
          <a:p>
            <a:r>
              <a:rPr lang="fr-CA" altLang="en-US" dirty="0"/>
              <a:t>Discussion sur les agents émergents</a:t>
            </a:r>
          </a:p>
          <a:p>
            <a:pPr lvl="1"/>
            <a:r>
              <a:rPr lang="fr-CA" altLang="en-US" dirty="0" err="1"/>
              <a:t>Plasticose</a:t>
            </a:r>
            <a:r>
              <a:rPr lang="fr-CA" altLang="en-US" dirty="0"/>
              <a:t> + Petit coléoptère de la ruche</a:t>
            </a:r>
          </a:p>
          <a:p>
            <a:pPr marL="457200" lvl="1" indent="0">
              <a:buNone/>
            </a:pPr>
            <a:endParaRPr lang="fr-CA" altLang="en-US" dirty="0"/>
          </a:p>
          <a:p>
            <a:r>
              <a:rPr lang="fr-CA" altLang="en-US" dirty="0"/>
              <a:t>Transmission de pathogènes sur de longues distances</a:t>
            </a:r>
          </a:p>
          <a:p>
            <a:pPr lvl="1"/>
            <a:r>
              <a:rPr lang="fr-CA" altLang="en-US" dirty="0"/>
              <a:t>Exemple: </a:t>
            </a:r>
            <a:r>
              <a:rPr lang="fr-CA" altLang="en-US" i="1" dirty="0"/>
              <a:t>M. bovis </a:t>
            </a:r>
            <a:r>
              <a:rPr lang="fr-CA" altLang="en-US" dirty="0"/>
              <a:t>en Nouvelle-Zélande</a:t>
            </a:r>
          </a:p>
        </p:txBody>
      </p:sp>
    </p:spTree>
    <p:extLst>
      <p:ext uri="{BB962C8B-B14F-4D97-AF65-F5344CB8AC3E}">
        <p14:creationId xmlns:p14="http://schemas.microsoft.com/office/powerpoint/2010/main" val="38020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7787"/>
            <a:ext cx="10515600" cy="8713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dirty="0"/>
              <a:t>Sondage </a:t>
            </a:r>
            <a:r>
              <a:rPr lang="en-CA" dirty="0" err="1"/>
              <a:t>annuel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2907118-C97B-438A-93F4-C86DD1A5EC61}" type="slidenum">
              <a:rPr lang="en-US" altLang="en-US" sz="1200" smtClean="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1456039" y="1235999"/>
            <a:ext cx="4868561" cy="469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CA" altLang="en-US" sz="2800" dirty="0"/>
              <a:t>Date limite 31 mars </a:t>
            </a:r>
          </a:p>
          <a:p>
            <a:r>
              <a:rPr lang="fr-CA" altLang="en-US" dirty="0"/>
              <a:t>41 réponses en date du 22 mars</a:t>
            </a:r>
          </a:p>
          <a:p>
            <a:r>
              <a:rPr lang="fr-CA" altLang="en-US" dirty="0"/>
              <a:t>Bonne rétroaction sur la valeur, l'orientation et les priorités de la CMEZ</a:t>
            </a:r>
          </a:p>
          <a:p>
            <a:r>
              <a:rPr lang="fr-CA" altLang="en-US" dirty="0"/>
              <a:t>Priorités:</a:t>
            </a:r>
          </a:p>
          <a:p>
            <a:pPr lvl="1"/>
            <a:r>
              <a:rPr lang="fr-CA" altLang="en-US" dirty="0"/>
              <a:t>Collaboration</a:t>
            </a:r>
          </a:p>
          <a:p>
            <a:pPr lvl="1"/>
            <a:r>
              <a:rPr lang="fr-CA" altLang="en-US" dirty="0"/>
              <a:t>Rapports</a:t>
            </a:r>
          </a:p>
          <a:p>
            <a:pPr lvl="1"/>
            <a:r>
              <a:rPr lang="fr-CA" altLang="en-US" dirty="0"/>
              <a:t>Présentations/Webinaires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803" y="1132430"/>
            <a:ext cx="3560794" cy="401174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253298"/>
              </p:ext>
            </p:extLst>
          </p:nvPr>
        </p:nvGraphicFramePr>
        <p:xfrm>
          <a:off x="6324600" y="35813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51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3744" y="145088"/>
            <a:ext cx="10515600" cy="1325563"/>
          </a:xfrm>
        </p:spPr>
        <p:txBody>
          <a:bodyPr/>
          <a:lstStyle/>
          <a:p>
            <a:r>
              <a:rPr lang="en-CA" dirty="0"/>
              <a:t>Agents </a:t>
            </a:r>
            <a:r>
              <a:rPr lang="en-CA" dirty="0" err="1"/>
              <a:t>émergents</a:t>
            </a:r>
            <a:r>
              <a:rPr lang="en-CA" dirty="0"/>
              <a:t> –Ping </a:t>
            </a:r>
            <a:r>
              <a:rPr lang="en-CA" dirty="0" err="1"/>
              <a:t>Plasticose</a:t>
            </a:r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1" y="1332942"/>
            <a:ext cx="9517866" cy="44336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33510" y="4701466"/>
            <a:ext cx="3643088" cy="21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Agents </a:t>
            </a:r>
            <a:r>
              <a:rPr lang="en-CA" dirty="0" err="1"/>
              <a:t>émergents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r-CA" dirty="0"/>
              <a:t>Pouvons-nous considérer la ‘</a:t>
            </a:r>
            <a:r>
              <a:rPr lang="fr-CA" dirty="0" err="1"/>
              <a:t>plasticose</a:t>
            </a:r>
            <a:r>
              <a:rPr lang="fr-CA" dirty="0"/>
              <a:t>’ ou la pollution plastique comme un agent émergent?</a:t>
            </a:r>
          </a:p>
          <a:p>
            <a:r>
              <a:rPr lang="fr-CA" dirty="0"/>
              <a:t>Est-ce que la communauté veut voir des signaux comme ça?</a:t>
            </a:r>
          </a:p>
          <a:p>
            <a:pPr lvl="1"/>
            <a:r>
              <a:rPr lang="fr-CA" dirty="0"/>
              <a:t>Dangers physiques, chimiques ou radioactifs</a:t>
            </a:r>
          </a:p>
          <a:p>
            <a:pPr lvl="1"/>
            <a:r>
              <a:rPr lang="fr-CA" dirty="0"/>
              <a:t>e.g. L’</a:t>
            </a:r>
            <a:r>
              <a:rPr lang="fr-CA" dirty="0" err="1"/>
              <a:t>Imidacloprid</a:t>
            </a:r>
            <a:r>
              <a:rPr lang="fr-CA" dirty="0"/>
              <a:t>/Fipronil utilisé en agriculture et chez les animaux de compagnie peuvent tuer des insectes (impacts sur l’écosystème)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60" y="1417025"/>
            <a:ext cx="5181600" cy="407125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2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3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3"/>
              </a:rPr>
              <a:t>Small hive beetle detected in Devonport beehive threatens $12.8m Tasmanian honey industry - ABC News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6138"/>
            <a:ext cx="5181600" cy="5145353"/>
          </a:xfrm>
        </p:spPr>
        <p:txBody>
          <a:bodyPr>
            <a:normAutofit fontScale="85000" lnSpcReduction="20000"/>
          </a:bodyPr>
          <a:lstStyle/>
          <a:p>
            <a:r>
              <a:rPr lang="fr-CA" dirty="0"/>
              <a:t>Nous n'avons pas abordé la question des parasites et des maladies des abeilles de manière significative.</a:t>
            </a:r>
          </a:p>
          <a:p>
            <a:r>
              <a:rPr lang="en-CA" dirty="0" err="1"/>
              <a:t>Quelques</a:t>
            </a:r>
            <a:r>
              <a:rPr lang="en-CA" dirty="0"/>
              <a:t> maladies </a:t>
            </a:r>
            <a:r>
              <a:rPr lang="en-CA" dirty="0" err="1"/>
              <a:t>clés</a:t>
            </a:r>
            <a:r>
              <a:rPr lang="en-CA" dirty="0"/>
              <a:t> du </a:t>
            </a:r>
            <a:r>
              <a:rPr lang="en-CA" dirty="0" err="1"/>
              <a:t>dictionnaire</a:t>
            </a:r>
            <a:r>
              <a:rPr lang="en-CA" dirty="0"/>
              <a:t> HC</a:t>
            </a:r>
          </a:p>
          <a:p>
            <a:pPr lvl="1"/>
            <a:r>
              <a:rPr lang="en-CA" dirty="0" err="1"/>
              <a:t>Acariose</a:t>
            </a:r>
            <a:r>
              <a:rPr lang="en-CA" dirty="0"/>
              <a:t> des </a:t>
            </a:r>
            <a:r>
              <a:rPr lang="en-CA" dirty="0" err="1"/>
              <a:t>abeilles</a:t>
            </a:r>
            <a:endParaRPr lang="en-CA" dirty="0"/>
          </a:p>
          <a:p>
            <a:pPr lvl="1"/>
            <a:r>
              <a:rPr lang="en-CA" dirty="0" err="1"/>
              <a:t>Loque</a:t>
            </a:r>
            <a:r>
              <a:rPr lang="en-CA" dirty="0"/>
              <a:t> américaine</a:t>
            </a:r>
          </a:p>
          <a:p>
            <a:pPr lvl="1"/>
            <a:r>
              <a:rPr lang="en-CA" dirty="0" err="1"/>
              <a:t>Loque</a:t>
            </a:r>
            <a:r>
              <a:rPr lang="en-CA" dirty="0"/>
              <a:t> </a:t>
            </a:r>
            <a:r>
              <a:rPr lang="en-CA" dirty="0" err="1"/>
              <a:t>européenne</a:t>
            </a:r>
            <a:endParaRPr lang="en-CA" dirty="0"/>
          </a:p>
          <a:p>
            <a:pPr lvl="1"/>
            <a:r>
              <a:rPr lang="en-CA" dirty="0" err="1"/>
              <a:t>Nosémose</a:t>
            </a:r>
            <a:endParaRPr lang="en-CA" dirty="0"/>
          </a:p>
          <a:p>
            <a:pPr lvl="1"/>
            <a:r>
              <a:rPr lang="en-CA" dirty="0"/>
              <a:t>Petit </a:t>
            </a:r>
            <a:r>
              <a:rPr lang="en-CA" dirty="0" err="1"/>
              <a:t>coléoptère</a:t>
            </a:r>
            <a:r>
              <a:rPr lang="en-CA" dirty="0"/>
              <a:t> de la </a:t>
            </a:r>
            <a:r>
              <a:rPr lang="en-CA" dirty="0" err="1"/>
              <a:t>ruche</a:t>
            </a:r>
            <a:endParaRPr lang="en-CA" dirty="0"/>
          </a:p>
          <a:p>
            <a:pPr lvl="1"/>
            <a:r>
              <a:rPr lang="en-CA" dirty="0"/>
              <a:t>Infestation de </a:t>
            </a:r>
            <a:r>
              <a:rPr lang="en-CA" dirty="0" err="1"/>
              <a:t>Tropilaelaps</a:t>
            </a:r>
            <a:r>
              <a:rPr lang="en-CA" dirty="0"/>
              <a:t> </a:t>
            </a:r>
          </a:p>
          <a:p>
            <a:pPr lvl="1"/>
            <a:r>
              <a:rPr lang="en-CA" dirty="0" err="1"/>
              <a:t>Varroase</a:t>
            </a:r>
            <a:endParaRPr lang="en-CA" dirty="0"/>
          </a:p>
          <a:p>
            <a:pPr lvl="1"/>
            <a:endParaRPr lang="en-CA" dirty="0"/>
          </a:p>
          <a:p>
            <a:r>
              <a:rPr lang="fr-CA" dirty="0"/>
              <a:t>Nous devrons trouver les meilleures sources d'information si la communauté souhaite recevoir davantage de ces signaux.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87734"/>
            <a:ext cx="5181600" cy="36271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325" y="2103052"/>
            <a:ext cx="5694725" cy="3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703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CA" sz="3600" dirty="0"/>
              <a:t>Transmission de pathogènes sur de longues distances</a:t>
            </a:r>
            <a:br>
              <a:rPr lang="fr-CA" sz="3600" dirty="0"/>
            </a:br>
            <a:r>
              <a:rPr lang="fr-CA" sz="3600" dirty="0"/>
              <a:t>Que savons-nous?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49" y="1597024"/>
            <a:ext cx="5380133" cy="4924959"/>
          </a:xfrm>
        </p:spPr>
        <p:txBody>
          <a:bodyPr>
            <a:normAutofit fontScale="85000" lnSpcReduction="10000"/>
          </a:bodyPr>
          <a:lstStyle/>
          <a:p>
            <a:r>
              <a:rPr lang="fr-CA" i="1" dirty="0"/>
              <a:t>Mycoplasma bovis </a:t>
            </a:r>
            <a:r>
              <a:rPr lang="fr-CA" dirty="0"/>
              <a:t>en Nouvelle-Zélande</a:t>
            </a:r>
          </a:p>
          <a:p>
            <a:r>
              <a:rPr lang="fr-CA" dirty="0"/>
              <a:t>Une étude indépendante a été effectuée lorsque la maladie semblait avoir été transmise alors que des mesures de contrôle étaient en place.</a:t>
            </a:r>
          </a:p>
          <a:p>
            <a:r>
              <a:rPr lang="fr-CA" dirty="0"/>
              <a:t>La vaste majorité des cas de </a:t>
            </a:r>
            <a:r>
              <a:rPr lang="fr-CA" i="1" dirty="0"/>
              <a:t>M. bovis</a:t>
            </a:r>
            <a:r>
              <a:rPr lang="fr-CA" dirty="0"/>
              <a:t> sont dus à un contact rapproché entre des animaux infectieux et susceptibles</a:t>
            </a:r>
          </a:p>
          <a:p>
            <a:r>
              <a:rPr lang="fr-CA" dirty="0"/>
              <a:t>L’étude décrit une anomalie dans le modèle de propagation normal de la maladie </a:t>
            </a:r>
          </a:p>
          <a:p>
            <a:r>
              <a:rPr lang="fr-CA" dirty="0"/>
              <a:t>Des articles de presse font état d'une propagation jusqu'à 5 km par voie aérienne.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2593"/>
            <a:ext cx="5353303" cy="444755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83496" y="1699078"/>
            <a:ext cx="6108504" cy="4434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846" y="1597024"/>
            <a:ext cx="6251154" cy="52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279" y="365126"/>
            <a:ext cx="4549377" cy="6356365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À la moitié de 2022 le parc d’engraissement était le dernier lieu avec M. bovis quand les autres fermes dans la zone ont commencé à avoir des résultats positifs</a:t>
            </a:r>
          </a:p>
          <a:p>
            <a:pPr marL="0" indent="0">
              <a:buNone/>
            </a:pPr>
            <a:r>
              <a:rPr lang="fr-CA" b="1" dirty="0"/>
              <a:t>Depuis sept 2022</a:t>
            </a:r>
          </a:p>
          <a:p>
            <a:r>
              <a:rPr lang="fr-CA" dirty="0"/>
              <a:t>100% des cas dans l’AZC ont une source d’infection inconnue</a:t>
            </a:r>
          </a:p>
          <a:p>
            <a:r>
              <a:rPr lang="fr-CA" dirty="0"/>
              <a:t>68% dans la grande région de Canterbury sont de source inconnue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Avis de zone contrôlée (AZC) mis en place en octobre 2022, levée le 17 mars 2023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1656" y="1415301"/>
            <a:ext cx="7400344" cy="49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Voies d’exposition examinées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917" y="1560057"/>
            <a:ext cx="5181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CA" dirty="0"/>
              <a:t>1. Contact rapproché (bétail-bétail)</a:t>
            </a:r>
          </a:p>
          <a:p>
            <a:pPr marL="0" indent="0">
              <a:buNone/>
            </a:pPr>
            <a:r>
              <a:rPr lang="fr-CA" dirty="0"/>
              <a:t>2. Ingestion de lait ou colostrum contaminé</a:t>
            </a:r>
          </a:p>
          <a:p>
            <a:pPr marL="0" indent="0">
              <a:buNone/>
            </a:pPr>
            <a:r>
              <a:rPr lang="fr-CA" dirty="0"/>
              <a:t>3. Insémination artificielle et transfert d’embryons</a:t>
            </a:r>
          </a:p>
          <a:p>
            <a:pPr marL="0" indent="0">
              <a:buNone/>
            </a:pPr>
            <a:r>
              <a:rPr lang="fr-CA" dirty="0"/>
              <a:t>4. Transmission par voie aérienne</a:t>
            </a:r>
          </a:p>
          <a:p>
            <a:pPr marL="0" indent="0">
              <a:buNone/>
            </a:pPr>
            <a:r>
              <a:rPr lang="fr-CA" dirty="0"/>
              <a:t>5. </a:t>
            </a:r>
            <a:r>
              <a:rPr lang="fr-CA" dirty="0" err="1"/>
              <a:t>Fomites</a:t>
            </a:r>
            <a:r>
              <a:rPr lang="fr-CA" dirty="0"/>
              <a:t> (camions, équipement, etc.)</a:t>
            </a:r>
          </a:p>
          <a:p>
            <a:pPr marL="0" indent="0">
              <a:buNone/>
            </a:pPr>
            <a:r>
              <a:rPr lang="fr-CA" dirty="0"/>
              <a:t>6. Oiseaux, insectes et autres vecteurs</a:t>
            </a:r>
          </a:p>
          <a:p>
            <a:pPr marL="0" indent="0">
              <a:buNone/>
            </a:pPr>
            <a:r>
              <a:rPr lang="fr-CA" dirty="0"/>
              <a:t>7. Moutons et cerfs</a:t>
            </a:r>
          </a:p>
          <a:p>
            <a:pPr marL="0" indent="0">
              <a:buNone/>
            </a:pPr>
            <a:r>
              <a:rPr lang="fr-CA" dirty="0"/>
              <a:t>8. Fumier ou effluents</a:t>
            </a:r>
          </a:p>
          <a:p>
            <a:pPr marL="0" indent="0">
              <a:buNone/>
            </a:pPr>
            <a:r>
              <a:rPr lang="fr-CA" dirty="0"/>
              <a:t>9. Contamination des eaux souterraines</a:t>
            </a:r>
          </a:p>
          <a:p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95" y="1932196"/>
            <a:ext cx="5917330" cy="334155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A136-B623-44AA-A653-F7B0DDAA2C3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1312" y="5762847"/>
            <a:ext cx="4340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4"/>
              </a:rPr>
              <a:t>PhD thesis Dr Linde </a:t>
            </a:r>
            <a:r>
              <a:rPr lang="en-CA" dirty="0" err="1">
                <a:hlinkClick r:id="rId4"/>
              </a:rPr>
              <a:t>Gille</a:t>
            </a:r>
            <a:r>
              <a:rPr lang="en-CA" dirty="0">
                <a:hlinkClick r:id="rId4"/>
              </a:rPr>
              <a:t> – Ghent University</a:t>
            </a:r>
          </a:p>
          <a:p>
            <a:r>
              <a:rPr lang="en-CA" dirty="0">
                <a:hlinkClick r:id="rId4"/>
              </a:rPr>
              <a:t>Routes of transmission of </a:t>
            </a:r>
            <a:r>
              <a:rPr lang="en-CA" i="1" dirty="0">
                <a:hlinkClick r:id="rId4"/>
              </a:rPr>
              <a:t>Mycoplasma </a:t>
            </a:r>
            <a:r>
              <a:rPr lang="en-CA" i="1" dirty="0" err="1">
                <a:hlinkClick r:id="rId4"/>
              </a:rPr>
              <a:t>bovis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97744875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15165</TotalTime>
  <Words>1408</Words>
  <Application>Microsoft Office PowerPoint</Application>
  <PresentationFormat>Grand écran</PresentationFormat>
  <Paragraphs>154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2_Office Theme</vt:lpstr>
      <vt:lpstr>Communauté des maladies émergentes et zoonotiques Identifier les risques émergents grâce à l’intelligence collective</vt:lpstr>
      <vt:lpstr>Ordre du jour</vt:lpstr>
      <vt:lpstr>Sondage annuel</vt:lpstr>
      <vt:lpstr>Agents émergents –Ping Plasticose</vt:lpstr>
      <vt:lpstr>Agents émergents</vt:lpstr>
      <vt:lpstr>Small hive beetle detected in Devonport beehive threatens $12.8m Tasmanian honey industry - ABC News</vt:lpstr>
      <vt:lpstr>Transmission de pathogènes sur de longues distances Que savons-nous?</vt:lpstr>
      <vt:lpstr>Présentation PowerPoint</vt:lpstr>
      <vt:lpstr>Voies d’exposition examinées</vt:lpstr>
      <vt:lpstr>Épidémiologie moléculaire</vt:lpstr>
      <vt:lpstr>Conclusions</vt:lpstr>
      <vt:lpstr>Airborne transmission may have played a role in the spread of 2015 highly pathogenic avian influenza outbreaks in the United States | Scientific Reports (nature.com)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CEZD Provincial Engagement Meetings</dc:title>
  <dc:creator>Osborn, Andrea</dc:creator>
  <cp:lastModifiedBy>claire su</cp:lastModifiedBy>
  <cp:revision>194</cp:revision>
  <dcterms:created xsi:type="dcterms:W3CDTF">2020-02-07T23:34:08Z</dcterms:created>
  <dcterms:modified xsi:type="dcterms:W3CDTF">2023-04-02T20:08:22Z</dcterms:modified>
</cp:coreProperties>
</file>