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31"/>
  </p:notesMasterIdLst>
  <p:sldIdLst>
    <p:sldId id="256" r:id="rId5"/>
    <p:sldId id="262" r:id="rId6"/>
    <p:sldId id="328" r:id="rId7"/>
    <p:sldId id="341" r:id="rId8"/>
    <p:sldId id="342" r:id="rId9"/>
    <p:sldId id="343" r:id="rId10"/>
    <p:sldId id="344" r:id="rId11"/>
    <p:sldId id="345" r:id="rId12"/>
    <p:sldId id="346" r:id="rId13"/>
    <p:sldId id="347" r:id="rId14"/>
    <p:sldId id="348" r:id="rId15"/>
    <p:sldId id="349" r:id="rId16"/>
    <p:sldId id="350" r:id="rId17"/>
    <p:sldId id="324" r:id="rId18"/>
    <p:sldId id="329" r:id="rId19"/>
    <p:sldId id="330" r:id="rId20"/>
    <p:sldId id="331" r:id="rId21"/>
    <p:sldId id="332" r:id="rId22"/>
    <p:sldId id="333" r:id="rId23"/>
    <p:sldId id="334" r:id="rId24"/>
    <p:sldId id="340" r:id="rId25"/>
    <p:sldId id="339" r:id="rId26"/>
    <p:sldId id="335" r:id="rId27"/>
    <p:sldId id="337" r:id="rId28"/>
    <p:sldId id="338" r:id="rId29"/>
    <p:sldId id="336"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Osbor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709"/>
    <a:srgbClr val="A50021"/>
    <a:srgbClr val="990033"/>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DAC73-C9AB-4436-97C9-3074FFF8121C}" v="91" dt="2024-07-25T16:55:59.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35" autoAdjust="0"/>
    <p:restoredTop sz="87438" autoAdjust="0"/>
  </p:normalViewPr>
  <p:slideViewPr>
    <p:cSldViewPr snapToGrid="0">
      <p:cViewPr varScale="1">
        <p:scale>
          <a:sx n="61" d="100"/>
          <a:sy n="61" d="100"/>
        </p:scale>
        <p:origin x="172" y="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S::andrea.osborn@inspection.gc.ca::016df1cd-5d71-41bc-8fec-8f09298258d4" providerId="AD" clId="Web-{588DAC73-C9AB-4436-97C9-3074FFF8121C}"/>
    <pc:docChg chg="addSld modSld sldOrd">
      <pc:chgData name="Osborn, Andrea (CFIA/ACIA)" userId="S::andrea.osborn@inspection.gc.ca::016df1cd-5d71-41bc-8fec-8f09298258d4" providerId="AD" clId="Web-{588DAC73-C9AB-4436-97C9-3074FFF8121C}" dt="2024-07-25T16:55:59.606" v="86" actId="1076"/>
      <pc:docMkLst>
        <pc:docMk/>
      </pc:docMkLst>
      <pc:sldChg chg="modSp">
        <pc:chgData name="Osborn, Andrea (CFIA/ACIA)" userId="S::andrea.osborn@inspection.gc.ca::016df1cd-5d71-41bc-8fec-8f09298258d4" providerId="AD" clId="Web-{588DAC73-C9AB-4436-97C9-3074FFF8121C}" dt="2024-07-25T16:44:42.927" v="40" actId="20577"/>
        <pc:sldMkLst>
          <pc:docMk/>
          <pc:sldMk cId="0" sldId="262"/>
        </pc:sldMkLst>
        <pc:spChg chg="mod">
          <ac:chgData name="Osborn, Andrea (CFIA/ACIA)" userId="S::andrea.osborn@inspection.gc.ca::016df1cd-5d71-41bc-8fec-8f09298258d4" providerId="AD" clId="Web-{588DAC73-C9AB-4436-97C9-3074FFF8121C}" dt="2024-07-25T16:44:42.927" v="40" actId="20577"/>
          <ac:spMkLst>
            <pc:docMk/>
            <pc:sldMk cId="0" sldId="262"/>
            <ac:spMk id="20483" creationId="{C8A9CBDC-F1B9-BD8B-9FA8-3BD0BD57A6E9}"/>
          </ac:spMkLst>
        </pc:spChg>
      </pc:sldChg>
      <pc:sldChg chg="modSp">
        <pc:chgData name="Osborn, Andrea (CFIA/ACIA)" userId="S::andrea.osborn@inspection.gc.ca::016df1cd-5d71-41bc-8fec-8f09298258d4" providerId="AD" clId="Web-{588DAC73-C9AB-4436-97C9-3074FFF8121C}" dt="2024-07-25T16:51:24.119" v="57" actId="20577"/>
        <pc:sldMkLst>
          <pc:docMk/>
          <pc:sldMk cId="0" sldId="328"/>
        </pc:sldMkLst>
        <pc:spChg chg="mod">
          <ac:chgData name="Osborn, Andrea (CFIA/ACIA)" userId="S::andrea.osborn@inspection.gc.ca::016df1cd-5d71-41bc-8fec-8f09298258d4" providerId="AD" clId="Web-{588DAC73-C9AB-4436-97C9-3074FFF8121C}" dt="2024-07-25T16:51:24.119" v="57" actId="20577"/>
          <ac:spMkLst>
            <pc:docMk/>
            <pc:sldMk cId="0" sldId="328"/>
            <ac:spMk id="22531" creationId="{EABCFE9A-8EE1-EE2C-060F-C5A747958D53}"/>
          </ac:spMkLst>
        </pc:spChg>
      </pc:sldChg>
      <pc:sldChg chg="modSp">
        <pc:chgData name="Osborn, Andrea (CFIA/ACIA)" userId="S::andrea.osborn@inspection.gc.ca::016df1cd-5d71-41bc-8fec-8f09298258d4" providerId="AD" clId="Web-{588DAC73-C9AB-4436-97C9-3074FFF8121C}" dt="2024-07-25T16:49:15.617" v="52"/>
        <pc:sldMkLst>
          <pc:docMk/>
          <pc:sldMk cId="922721294" sldId="333"/>
        </pc:sldMkLst>
        <pc:picChg chg="mod">
          <ac:chgData name="Osborn, Andrea (CFIA/ACIA)" userId="S::andrea.osborn@inspection.gc.ca::016df1cd-5d71-41bc-8fec-8f09298258d4" providerId="AD" clId="Web-{588DAC73-C9AB-4436-97C9-3074FFF8121C}" dt="2024-07-25T16:49:15.617" v="52"/>
          <ac:picMkLst>
            <pc:docMk/>
            <pc:sldMk cId="922721294" sldId="333"/>
            <ac:picMk id="6" creationId="{BE38BFD3-D1D1-3F73-FEA5-021BD4D52EF6}"/>
          </ac:picMkLst>
        </pc:picChg>
      </pc:sldChg>
      <pc:sldChg chg="ord">
        <pc:chgData name="Osborn, Andrea (CFIA/ACIA)" userId="S::andrea.osborn@inspection.gc.ca::016df1cd-5d71-41bc-8fec-8f09298258d4" providerId="AD" clId="Web-{588DAC73-C9AB-4436-97C9-3074FFF8121C}" dt="2024-07-25T16:50:24.712" v="54"/>
        <pc:sldMkLst>
          <pc:docMk/>
          <pc:sldMk cId="2589622551" sldId="339"/>
        </pc:sldMkLst>
      </pc:sldChg>
      <pc:sldChg chg="ord">
        <pc:chgData name="Osborn, Andrea (CFIA/ACIA)" userId="S::andrea.osborn@inspection.gc.ca::016df1cd-5d71-41bc-8fec-8f09298258d4" providerId="AD" clId="Web-{588DAC73-C9AB-4436-97C9-3074FFF8121C}" dt="2024-07-25T16:50:21.868" v="53"/>
        <pc:sldMkLst>
          <pc:docMk/>
          <pc:sldMk cId="3296141811" sldId="340"/>
        </pc:sldMkLst>
      </pc:sldChg>
      <pc:sldChg chg="addSp delSp modSp new">
        <pc:chgData name="Osborn, Andrea (CFIA/ACIA)" userId="S::andrea.osborn@inspection.gc.ca::016df1cd-5d71-41bc-8fec-8f09298258d4" providerId="AD" clId="Web-{588DAC73-C9AB-4436-97C9-3074FFF8121C}" dt="2024-07-25T16:55:59.606" v="86" actId="1076"/>
        <pc:sldMkLst>
          <pc:docMk/>
          <pc:sldMk cId="955544722" sldId="350"/>
        </pc:sldMkLst>
        <pc:spChg chg="mod">
          <ac:chgData name="Osborn, Andrea (CFIA/ACIA)" userId="S::andrea.osborn@inspection.gc.ca::016df1cd-5d71-41bc-8fec-8f09298258d4" providerId="AD" clId="Web-{588DAC73-C9AB-4436-97C9-3074FFF8121C}" dt="2024-07-25T16:55:48.731" v="84" actId="20577"/>
          <ac:spMkLst>
            <pc:docMk/>
            <pc:sldMk cId="955544722" sldId="350"/>
            <ac:spMk id="2" creationId="{6BE5A32E-27DB-8DD1-FD5F-7A6A37DD362A}"/>
          </ac:spMkLst>
        </pc:spChg>
        <pc:spChg chg="del">
          <ac:chgData name="Osborn, Andrea (CFIA/ACIA)" userId="S::andrea.osborn@inspection.gc.ca::016df1cd-5d71-41bc-8fec-8f09298258d4" providerId="AD" clId="Web-{588DAC73-C9AB-4436-97C9-3074FFF8121C}" dt="2024-07-25T16:55:37.965" v="81"/>
          <ac:spMkLst>
            <pc:docMk/>
            <pc:sldMk cId="955544722" sldId="350"/>
            <ac:spMk id="3" creationId="{E4D760AB-4AA6-48F3-D643-44136CED3AFD}"/>
          </ac:spMkLst>
        </pc:spChg>
        <pc:picChg chg="add mod">
          <ac:chgData name="Osborn, Andrea (CFIA/ACIA)" userId="S::andrea.osborn@inspection.gc.ca::016df1cd-5d71-41bc-8fec-8f09298258d4" providerId="AD" clId="Web-{588DAC73-C9AB-4436-97C9-3074FFF8121C}" dt="2024-07-25T16:55:59.606" v="86" actId="1076"/>
          <ac:picMkLst>
            <pc:docMk/>
            <pc:sldMk cId="955544722" sldId="350"/>
            <ac:picMk id="5" creationId="{35BD6D46-F146-6E46-393D-B4AAD9A0A68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ukadzinacZ\Desktop\CFIA_ACIA-%2321122797-v1-CEZD_Annual_Survey_Results_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ukadzinacZ\Desktop\CFIA_ACIA-%2321122797-v1-CEZD_Annual_Survey_Results_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ukadzinacZ\Desktop\CFIA_ACIA-%2319011121-v1-CEZD_Survey_Results_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ukadzinacZ\Desktop\CFIA_ACIA-%2321122797-v1-CEZD_Annual_Survey_Results_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ukadzinacZ\AppData\Roaming\OpenText\DM\Temp\CFIA_ACIA-%2321122797-v1-CEZD_Annual_Survey_Results_202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CA" sz="1600" b="1" dirty="0">
                <a:solidFill>
                  <a:schemeClr val="tx1"/>
                </a:solidFill>
              </a:rPr>
              <a:t>Canadian Location of Respondents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359714762475882E-2"/>
          <c:y val="0.18732323232323234"/>
          <c:w val="0.87604965149223901"/>
          <c:h val="0.46451125427503381"/>
        </c:manualLayout>
      </c:layout>
      <c:barChart>
        <c:barDir val="col"/>
        <c:grouping val="clustered"/>
        <c:varyColors val="0"/>
        <c:ser>
          <c:idx val="0"/>
          <c:order val="0"/>
          <c:spPr>
            <a:solidFill>
              <a:schemeClr val="accent1"/>
            </a:solidFill>
            <a:ln>
              <a:noFill/>
            </a:ln>
            <a:effectLst/>
          </c:spPr>
          <c:invertIfNegative val="0"/>
          <c:cat>
            <c:strRef>
              <c:f>Reviewed!$A$100:$A$108</c:f>
              <c:strCache>
                <c:ptCount val="9"/>
                <c:pt idx="0">
                  <c:v>British Columbia</c:v>
                </c:pt>
                <c:pt idx="1">
                  <c:v>Alberta</c:v>
                </c:pt>
                <c:pt idx="2">
                  <c:v>Saskatchewan</c:v>
                </c:pt>
                <c:pt idx="3">
                  <c:v>Manotiba</c:v>
                </c:pt>
                <c:pt idx="4">
                  <c:v>Ontario</c:v>
                </c:pt>
                <c:pt idx="5">
                  <c:v>Quebec</c:v>
                </c:pt>
                <c:pt idx="6">
                  <c:v>New Brunswick</c:v>
                </c:pt>
                <c:pt idx="7">
                  <c:v>Nova Scotia</c:v>
                </c:pt>
                <c:pt idx="8">
                  <c:v>Prince Edward Island</c:v>
                </c:pt>
              </c:strCache>
            </c:strRef>
          </c:cat>
          <c:val>
            <c:numRef>
              <c:f>Reviewed!$B$100:$B$108</c:f>
              <c:numCache>
                <c:formatCode>General</c:formatCode>
                <c:ptCount val="9"/>
                <c:pt idx="0">
                  <c:v>13</c:v>
                </c:pt>
                <c:pt idx="1">
                  <c:v>9</c:v>
                </c:pt>
                <c:pt idx="2">
                  <c:v>4</c:v>
                </c:pt>
                <c:pt idx="3">
                  <c:v>3</c:v>
                </c:pt>
                <c:pt idx="4">
                  <c:v>32</c:v>
                </c:pt>
                <c:pt idx="5">
                  <c:v>16</c:v>
                </c:pt>
                <c:pt idx="6">
                  <c:v>1</c:v>
                </c:pt>
                <c:pt idx="7">
                  <c:v>2</c:v>
                </c:pt>
                <c:pt idx="8">
                  <c:v>4</c:v>
                </c:pt>
              </c:numCache>
            </c:numRef>
          </c:val>
          <c:extLst>
            <c:ext xmlns:c16="http://schemas.microsoft.com/office/drawing/2014/chart" uri="{C3380CC4-5D6E-409C-BE32-E72D297353CC}">
              <c16:uniqueId val="{00000000-81E0-4461-92CB-996D84F4A436}"/>
            </c:ext>
          </c:extLst>
        </c:ser>
        <c:dLbls>
          <c:showLegendKey val="0"/>
          <c:showVal val="0"/>
          <c:showCatName val="0"/>
          <c:showSerName val="0"/>
          <c:showPercent val="0"/>
          <c:showBubbleSize val="0"/>
        </c:dLbls>
        <c:gapWidth val="219"/>
        <c:overlap val="-27"/>
        <c:axId val="488486664"/>
        <c:axId val="488486992"/>
      </c:barChart>
      <c:catAx>
        <c:axId val="48848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8486992"/>
        <c:crosses val="autoZero"/>
        <c:auto val="1"/>
        <c:lblAlgn val="ctr"/>
        <c:lblOffset val="100"/>
        <c:noMultiLvlLbl val="0"/>
      </c:catAx>
      <c:valAx>
        <c:axId val="488486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dirty="0">
                    <a:solidFill>
                      <a:schemeClr val="tx1"/>
                    </a:solidFill>
                  </a:rPr>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84866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CA" sz="1600" b="1" dirty="0">
                <a:solidFill>
                  <a:schemeClr val="tx1"/>
                </a:solidFill>
              </a:rPr>
              <a:t>2024:</a:t>
            </a:r>
            <a:r>
              <a:rPr lang="en-CA" sz="1600" b="1" baseline="0" dirty="0">
                <a:solidFill>
                  <a:schemeClr val="tx1"/>
                </a:solidFill>
              </a:rPr>
              <a:t> CEZD Assistance Categories</a:t>
            </a:r>
            <a:endParaRPr lang="en-CA"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Reviewed!$A$129</c:f>
              <c:strCache>
                <c:ptCount val="1"/>
                <c:pt idx="0">
                  <c:v>Disease Awareness</c:v>
                </c:pt>
              </c:strCache>
            </c:strRef>
          </c:tx>
          <c:spPr>
            <a:solidFill>
              <a:schemeClr val="accent1"/>
            </a:solidFill>
            <a:ln>
              <a:noFill/>
            </a:ln>
            <a:effectLst/>
          </c:spPr>
          <c:invertIfNegative val="0"/>
          <c:val>
            <c:numRef>
              <c:f>Reviewed!$B$129</c:f>
              <c:numCache>
                <c:formatCode>General</c:formatCode>
                <c:ptCount val="1"/>
                <c:pt idx="0">
                  <c:v>85</c:v>
                </c:pt>
              </c:numCache>
            </c:numRef>
          </c:val>
          <c:extLst>
            <c:ext xmlns:c16="http://schemas.microsoft.com/office/drawing/2014/chart" uri="{C3380CC4-5D6E-409C-BE32-E72D297353CC}">
              <c16:uniqueId val="{00000000-0C3C-40D3-99D1-16A69DECAEE4}"/>
            </c:ext>
          </c:extLst>
        </c:ser>
        <c:ser>
          <c:idx val="1"/>
          <c:order val="1"/>
          <c:tx>
            <c:strRef>
              <c:f>Reviewed!$A$130</c:f>
              <c:strCache>
                <c:ptCount val="1"/>
                <c:pt idx="0">
                  <c:v>Disease Preparedness</c:v>
                </c:pt>
              </c:strCache>
            </c:strRef>
          </c:tx>
          <c:spPr>
            <a:solidFill>
              <a:schemeClr val="accent2"/>
            </a:solidFill>
            <a:ln>
              <a:noFill/>
            </a:ln>
            <a:effectLst/>
          </c:spPr>
          <c:invertIfNegative val="0"/>
          <c:val>
            <c:numRef>
              <c:f>Reviewed!$B$130</c:f>
              <c:numCache>
                <c:formatCode>General</c:formatCode>
                <c:ptCount val="1"/>
                <c:pt idx="0">
                  <c:v>54</c:v>
                </c:pt>
              </c:numCache>
            </c:numRef>
          </c:val>
          <c:extLst>
            <c:ext xmlns:c16="http://schemas.microsoft.com/office/drawing/2014/chart" uri="{C3380CC4-5D6E-409C-BE32-E72D297353CC}">
              <c16:uniqueId val="{00000001-0C3C-40D3-99D1-16A69DECAEE4}"/>
            </c:ext>
          </c:extLst>
        </c:ser>
        <c:ser>
          <c:idx val="2"/>
          <c:order val="2"/>
          <c:tx>
            <c:strRef>
              <c:f>Reviewed!$A$131</c:f>
              <c:strCache>
                <c:ptCount val="1"/>
                <c:pt idx="0">
                  <c:v>Disease Response</c:v>
                </c:pt>
              </c:strCache>
            </c:strRef>
          </c:tx>
          <c:spPr>
            <a:solidFill>
              <a:schemeClr val="accent3"/>
            </a:solidFill>
            <a:ln>
              <a:noFill/>
            </a:ln>
            <a:effectLst/>
          </c:spPr>
          <c:invertIfNegative val="0"/>
          <c:val>
            <c:numRef>
              <c:f>Reviewed!$B$131</c:f>
              <c:numCache>
                <c:formatCode>General</c:formatCode>
                <c:ptCount val="1"/>
                <c:pt idx="0">
                  <c:v>42</c:v>
                </c:pt>
              </c:numCache>
            </c:numRef>
          </c:val>
          <c:extLst>
            <c:ext xmlns:c16="http://schemas.microsoft.com/office/drawing/2014/chart" uri="{C3380CC4-5D6E-409C-BE32-E72D297353CC}">
              <c16:uniqueId val="{00000002-0C3C-40D3-99D1-16A69DECAEE4}"/>
            </c:ext>
          </c:extLst>
        </c:ser>
        <c:ser>
          <c:idx val="3"/>
          <c:order val="3"/>
          <c:tx>
            <c:strRef>
              <c:f>Reviewed!$A$132</c:f>
              <c:strCache>
                <c:ptCount val="1"/>
                <c:pt idx="0">
                  <c:v>Other</c:v>
                </c:pt>
              </c:strCache>
            </c:strRef>
          </c:tx>
          <c:spPr>
            <a:solidFill>
              <a:schemeClr val="accent4"/>
            </a:solidFill>
            <a:ln>
              <a:noFill/>
            </a:ln>
            <a:effectLst/>
          </c:spPr>
          <c:invertIfNegative val="0"/>
          <c:val>
            <c:numRef>
              <c:f>Reviewed!$B$132</c:f>
              <c:numCache>
                <c:formatCode>General</c:formatCode>
                <c:ptCount val="1"/>
                <c:pt idx="0">
                  <c:v>4</c:v>
                </c:pt>
              </c:numCache>
            </c:numRef>
          </c:val>
          <c:extLst>
            <c:ext xmlns:c16="http://schemas.microsoft.com/office/drawing/2014/chart" uri="{C3380CC4-5D6E-409C-BE32-E72D297353CC}">
              <c16:uniqueId val="{00000003-0C3C-40D3-99D1-16A69DECAEE4}"/>
            </c:ext>
          </c:extLst>
        </c:ser>
        <c:dLbls>
          <c:showLegendKey val="0"/>
          <c:showVal val="0"/>
          <c:showCatName val="0"/>
          <c:showSerName val="0"/>
          <c:showPercent val="0"/>
          <c:showBubbleSize val="0"/>
        </c:dLbls>
        <c:gapWidth val="219"/>
        <c:overlap val="-27"/>
        <c:axId val="491583728"/>
        <c:axId val="491584384"/>
      </c:barChart>
      <c:catAx>
        <c:axId val="491583728"/>
        <c:scaling>
          <c:orientation val="minMax"/>
        </c:scaling>
        <c:delete val="1"/>
        <c:axPos val="b"/>
        <c:numFmt formatCode="General" sourceLinked="1"/>
        <c:majorTickMark val="none"/>
        <c:minorTickMark val="none"/>
        <c:tickLblPos val="nextTo"/>
        <c:crossAx val="491584384"/>
        <c:crosses val="autoZero"/>
        <c:auto val="1"/>
        <c:lblAlgn val="ctr"/>
        <c:lblOffset val="100"/>
        <c:noMultiLvlLbl val="0"/>
      </c:catAx>
      <c:valAx>
        <c:axId val="491584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58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i="0" baseline="0" dirty="0">
                <a:solidFill>
                  <a:sysClr val="windowText" lastClr="000000"/>
                </a:solidFill>
                <a:effectLst/>
              </a:rPr>
              <a:t>2023: CEZD Assistance Categories</a:t>
            </a:r>
            <a:endParaRPr lang="en-CA" sz="14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'Survey Results'!$A$99</c:f>
              <c:strCache>
                <c:ptCount val="1"/>
                <c:pt idx="0">
                  <c:v>Disease Awareness</c:v>
                </c:pt>
              </c:strCache>
            </c:strRef>
          </c:tx>
          <c:spPr>
            <a:solidFill>
              <a:schemeClr val="accent1"/>
            </a:solidFill>
            <a:ln>
              <a:noFill/>
            </a:ln>
            <a:effectLst/>
          </c:spPr>
          <c:invertIfNegative val="0"/>
          <c:val>
            <c:numRef>
              <c:f>'Survey Results'!$B$99</c:f>
              <c:numCache>
                <c:formatCode>General</c:formatCode>
                <c:ptCount val="1"/>
                <c:pt idx="0">
                  <c:v>49</c:v>
                </c:pt>
              </c:numCache>
            </c:numRef>
          </c:val>
          <c:extLst>
            <c:ext xmlns:c16="http://schemas.microsoft.com/office/drawing/2014/chart" uri="{C3380CC4-5D6E-409C-BE32-E72D297353CC}">
              <c16:uniqueId val="{00000000-4D31-405C-99A3-215032603C0C}"/>
            </c:ext>
          </c:extLst>
        </c:ser>
        <c:ser>
          <c:idx val="1"/>
          <c:order val="1"/>
          <c:tx>
            <c:strRef>
              <c:f>'Survey Results'!$A$100</c:f>
              <c:strCache>
                <c:ptCount val="1"/>
                <c:pt idx="0">
                  <c:v>Disease Preparedness</c:v>
                </c:pt>
              </c:strCache>
            </c:strRef>
          </c:tx>
          <c:spPr>
            <a:solidFill>
              <a:schemeClr val="accent2"/>
            </a:solidFill>
            <a:ln>
              <a:noFill/>
            </a:ln>
            <a:effectLst/>
          </c:spPr>
          <c:invertIfNegative val="0"/>
          <c:val>
            <c:numRef>
              <c:f>'Survey Results'!$B$100</c:f>
              <c:numCache>
                <c:formatCode>General</c:formatCode>
                <c:ptCount val="1"/>
                <c:pt idx="0">
                  <c:v>19</c:v>
                </c:pt>
              </c:numCache>
            </c:numRef>
          </c:val>
          <c:extLst>
            <c:ext xmlns:c16="http://schemas.microsoft.com/office/drawing/2014/chart" uri="{C3380CC4-5D6E-409C-BE32-E72D297353CC}">
              <c16:uniqueId val="{00000001-4D31-405C-99A3-215032603C0C}"/>
            </c:ext>
          </c:extLst>
        </c:ser>
        <c:ser>
          <c:idx val="2"/>
          <c:order val="2"/>
          <c:tx>
            <c:strRef>
              <c:f>'Survey Results'!$A$101</c:f>
              <c:strCache>
                <c:ptCount val="1"/>
                <c:pt idx="0">
                  <c:v>Disease Response</c:v>
                </c:pt>
              </c:strCache>
            </c:strRef>
          </c:tx>
          <c:spPr>
            <a:solidFill>
              <a:schemeClr val="accent3"/>
            </a:solidFill>
            <a:ln>
              <a:noFill/>
            </a:ln>
            <a:effectLst/>
          </c:spPr>
          <c:invertIfNegative val="0"/>
          <c:val>
            <c:numRef>
              <c:f>'Survey Results'!$B$101</c:f>
              <c:numCache>
                <c:formatCode>General</c:formatCode>
                <c:ptCount val="1"/>
                <c:pt idx="0">
                  <c:v>17</c:v>
                </c:pt>
              </c:numCache>
            </c:numRef>
          </c:val>
          <c:extLst>
            <c:ext xmlns:c16="http://schemas.microsoft.com/office/drawing/2014/chart" uri="{C3380CC4-5D6E-409C-BE32-E72D297353CC}">
              <c16:uniqueId val="{00000002-4D31-405C-99A3-215032603C0C}"/>
            </c:ext>
          </c:extLst>
        </c:ser>
        <c:ser>
          <c:idx val="3"/>
          <c:order val="3"/>
          <c:tx>
            <c:strRef>
              <c:f>'Survey Results'!$A$102</c:f>
              <c:strCache>
                <c:ptCount val="1"/>
                <c:pt idx="0">
                  <c:v>Other</c:v>
                </c:pt>
              </c:strCache>
            </c:strRef>
          </c:tx>
          <c:spPr>
            <a:solidFill>
              <a:schemeClr val="accent4"/>
            </a:solidFill>
            <a:ln>
              <a:noFill/>
            </a:ln>
            <a:effectLst/>
          </c:spPr>
          <c:invertIfNegative val="0"/>
          <c:val>
            <c:numRef>
              <c:f>'Survey Results'!$B$102</c:f>
              <c:numCache>
                <c:formatCode>General</c:formatCode>
                <c:ptCount val="1"/>
                <c:pt idx="0">
                  <c:v>1</c:v>
                </c:pt>
              </c:numCache>
            </c:numRef>
          </c:val>
          <c:extLst>
            <c:ext xmlns:c16="http://schemas.microsoft.com/office/drawing/2014/chart" uri="{C3380CC4-5D6E-409C-BE32-E72D297353CC}">
              <c16:uniqueId val="{00000003-4D31-405C-99A3-215032603C0C}"/>
            </c:ext>
          </c:extLst>
        </c:ser>
        <c:dLbls>
          <c:showLegendKey val="0"/>
          <c:showVal val="0"/>
          <c:showCatName val="0"/>
          <c:showSerName val="0"/>
          <c:showPercent val="0"/>
          <c:showBubbleSize val="0"/>
        </c:dLbls>
        <c:gapWidth val="219"/>
        <c:overlap val="-27"/>
        <c:axId val="627506072"/>
        <c:axId val="627506400"/>
      </c:barChart>
      <c:catAx>
        <c:axId val="627506072"/>
        <c:scaling>
          <c:orientation val="minMax"/>
        </c:scaling>
        <c:delete val="1"/>
        <c:axPos val="b"/>
        <c:numFmt formatCode="General" sourceLinked="1"/>
        <c:majorTickMark val="none"/>
        <c:minorTickMark val="none"/>
        <c:tickLblPos val="nextTo"/>
        <c:crossAx val="627506400"/>
        <c:crosses val="autoZero"/>
        <c:auto val="1"/>
        <c:lblAlgn val="ctr"/>
        <c:lblOffset val="100"/>
        <c:noMultiLvlLbl val="0"/>
      </c:catAx>
      <c:valAx>
        <c:axId val="62750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solidFill>
                      <a:sysClr val="windowText" lastClr="000000"/>
                    </a:solidFill>
                  </a:rPr>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27506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CA" sz="1600" b="1">
                <a:solidFill>
                  <a:schemeClr val="tx1"/>
                </a:solidFill>
              </a:rPr>
              <a:t>CEZD Satisfaction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Reviewed!$A$227:$A$231</c:f>
              <c:strCache>
                <c:ptCount val="5"/>
                <c:pt idx="0">
                  <c:v>Very Satisfied</c:v>
                </c:pt>
                <c:pt idx="1">
                  <c:v>Satisfied</c:v>
                </c:pt>
                <c:pt idx="2">
                  <c:v>Neutral</c:v>
                </c:pt>
                <c:pt idx="3">
                  <c:v>Dissatisfied</c:v>
                </c:pt>
                <c:pt idx="4">
                  <c:v>Very Dissatisfied</c:v>
                </c:pt>
              </c:strCache>
            </c:strRef>
          </c:cat>
          <c:val>
            <c:numRef>
              <c:f>Reviewed!$B$227:$B$231</c:f>
              <c:numCache>
                <c:formatCode>General</c:formatCode>
                <c:ptCount val="5"/>
                <c:pt idx="0">
                  <c:v>62</c:v>
                </c:pt>
                <c:pt idx="1">
                  <c:v>24</c:v>
                </c:pt>
                <c:pt idx="2">
                  <c:v>1</c:v>
                </c:pt>
                <c:pt idx="3">
                  <c:v>1</c:v>
                </c:pt>
                <c:pt idx="4">
                  <c:v>0</c:v>
                </c:pt>
              </c:numCache>
            </c:numRef>
          </c:val>
          <c:extLst>
            <c:ext xmlns:c16="http://schemas.microsoft.com/office/drawing/2014/chart" uri="{C3380CC4-5D6E-409C-BE32-E72D297353CC}">
              <c16:uniqueId val="{00000000-A7AA-45AD-BDBB-E6BDCC218A47}"/>
            </c:ext>
          </c:extLst>
        </c:ser>
        <c:dLbls>
          <c:showLegendKey val="0"/>
          <c:showVal val="0"/>
          <c:showCatName val="0"/>
          <c:showSerName val="0"/>
          <c:showPercent val="0"/>
          <c:showBubbleSize val="0"/>
        </c:dLbls>
        <c:gapWidth val="219"/>
        <c:overlap val="-27"/>
        <c:axId val="494457960"/>
        <c:axId val="494458288"/>
      </c:barChart>
      <c:catAx>
        <c:axId val="49445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4458288"/>
        <c:crosses val="autoZero"/>
        <c:auto val="1"/>
        <c:lblAlgn val="ctr"/>
        <c:lblOffset val="100"/>
        <c:noMultiLvlLbl val="0"/>
      </c:catAx>
      <c:valAx>
        <c:axId val="494458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dirty="0">
                    <a:solidFill>
                      <a:schemeClr val="tx1"/>
                    </a:solidFill>
                  </a:rPr>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44579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CA" b="1"/>
              <a:t>Sections of CEZD Intel Report Being Read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Reviewed!$A$147:$A$150</c:f>
              <c:strCache>
                <c:ptCount val="4"/>
                <c:pt idx="0">
                  <c:v>Relevant Signals</c:v>
                </c:pt>
                <c:pt idx="1">
                  <c:v>New Events</c:v>
                </c:pt>
                <c:pt idx="2">
                  <c:v>Continued Events</c:v>
                </c:pt>
                <c:pt idx="3">
                  <c:v>Scientific Findings/Reports/Guidance</c:v>
                </c:pt>
              </c:strCache>
            </c:strRef>
          </c:cat>
          <c:val>
            <c:numRef>
              <c:f>Reviewed!$B$147:$B$150</c:f>
              <c:numCache>
                <c:formatCode>General</c:formatCode>
                <c:ptCount val="4"/>
                <c:pt idx="0">
                  <c:v>86</c:v>
                </c:pt>
                <c:pt idx="1">
                  <c:v>83</c:v>
                </c:pt>
                <c:pt idx="2">
                  <c:v>76</c:v>
                </c:pt>
                <c:pt idx="3">
                  <c:v>75</c:v>
                </c:pt>
              </c:numCache>
            </c:numRef>
          </c:val>
          <c:extLst>
            <c:ext xmlns:c16="http://schemas.microsoft.com/office/drawing/2014/chart" uri="{C3380CC4-5D6E-409C-BE32-E72D297353CC}">
              <c16:uniqueId val="{00000000-20B6-4C43-9BB1-18DE714AFE7D}"/>
            </c:ext>
          </c:extLst>
        </c:ser>
        <c:dLbls>
          <c:showLegendKey val="0"/>
          <c:showVal val="0"/>
          <c:showCatName val="0"/>
          <c:showSerName val="0"/>
          <c:showPercent val="0"/>
          <c:showBubbleSize val="0"/>
        </c:dLbls>
        <c:gapWidth val="182"/>
        <c:axId val="487048808"/>
        <c:axId val="487047824"/>
      </c:barChart>
      <c:catAx>
        <c:axId val="487048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7047824"/>
        <c:crosses val="autoZero"/>
        <c:auto val="1"/>
        <c:lblAlgn val="ctr"/>
        <c:lblOffset val="100"/>
        <c:noMultiLvlLbl val="0"/>
      </c:catAx>
      <c:valAx>
        <c:axId val="48704782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CA"/>
                  <a:t>Number of Votes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7048808"/>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715687-93D0-A337-119E-7846655F62C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F5F634E3-158F-A67D-7404-2D3B390D04B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E95CA9D-8633-48D0-86B4-4632AD7DD986}" type="datetimeFigureOut">
              <a:rPr lang="en-CA"/>
              <a:pPr>
                <a:defRPr/>
              </a:pPr>
              <a:t>2024-07-25</a:t>
            </a:fld>
            <a:endParaRPr lang="en-CA"/>
          </a:p>
        </p:txBody>
      </p:sp>
      <p:sp>
        <p:nvSpPr>
          <p:cNvPr id="4" name="Slide Image Placeholder 3">
            <a:extLst>
              <a:ext uri="{FF2B5EF4-FFF2-40B4-BE49-F238E27FC236}">
                <a16:creationId xmlns:a16="http://schemas.microsoft.com/office/drawing/2014/main" id="{6165B934-B012-1ECB-88E3-5F7C1F90155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D25CCD68-6BFA-A69B-3AFD-AE781CEC8B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066714E-C456-F610-A858-92459CCA2A2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1F8F3EC1-2C30-3381-1FDB-565796208C4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949091E-3788-4561-AD23-D8B6D497A1A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DB116EE-B712-6BAC-550D-23C66BA1AE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A440B12-2E91-9F08-5A04-C4EFED533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5A2F144D-F831-DD81-6868-154F8EEC57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4A63AD-A522-496C-BD44-33AD5859A5F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E82DF4C-B338-4A67-DC1A-6C4DFD117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3FB5EB4-66D6-48E5-F1CA-D99F733567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8916" name="Slide Number Placeholder 3">
            <a:extLst>
              <a:ext uri="{FF2B5EF4-FFF2-40B4-BE49-F238E27FC236}">
                <a16:creationId xmlns:a16="http://schemas.microsoft.com/office/drawing/2014/main" id="{69865F1C-69F1-FA0E-0E06-B0DFA8BC6D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A6884-E07D-4B28-925E-E5F729F697AE}" type="slidenum">
              <a:rPr lang="en-CA" altLang="en-US" smtClean="0"/>
              <a:pPr/>
              <a:t>11</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C39F969-E508-93D7-2D9B-1C9E81174E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EFE6F56-3935-3EF1-A619-3562F3F47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a:p>
            <a:pPr eaLnBrk="1" hangingPunct="1"/>
            <a:r>
              <a:rPr lang="en-CA" altLang="en-US" b="1"/>
              <a:t>Evaluation</a:t>
            </a:r>
          </a:p>
          <a:p>
            <a:pPr eaLnBrk="1" hangingPunct="1"/>
            <a:r>
              <a:rPr lang="en-US" altLang="en-US"/>
              <a:t>Some signals may require further assessment get evaluated by members with issue-specific expertise to determine analytical and reporting needs</a:t>
            </a:r>
          </a:p>
          <a:p>
            <a:pPr eaLnBrk="1" hangingPunct="1"/>
            <a:r>
              <a:rPr lang="en-CA" altLang="en-US"/>
              <a:t>May lead to development of certain products: risk profiles, RQRA, hazard pathway analysis.</a:t>
            </a:r>
          </a:p>
          <a:p>
            <a:pPr eaLnBrk="1" hangingPunct="1"/>
            <a:endParaRPr lang="en-US" altLang="en-US"/>
          </a:p>
          <a:p>
            <a:pPr eaLnBrk="1" hangingPunct="1"/>
            <a:r>
              <a:rPr lang="en-CA" altLang="en-US" b="1"/>
              <a:t>Dissemination</a:t>
            </a:r>
          </a:p>
          <a:p>
            <a:pPr eaLnBrk="1" hangingPunct="1"/>
            <a:r>
              <a:rPr lang="en-US" altLang="en-US"/>
              <a:t>All CEZD intelligence reports and products are shared broadly with the animal and public health communities/networks across Canada</a:t>
            </a:r>
          </a:p>
          <a:p>
            <a:pPr eaLnBrk="1" hangingPunct="1"/>
            <a:endParaRPr lang="en-US" altLang="en-US"/>
          </a:p>
          <a:p>
            <a:pPr eaLnBrk="1" hangingPunct="1"/>
            <a:r>
              <a:rPr lang="en-US" altLang="en-US"/>
              <a:t>So that is it for a quick overview of our process </a:t>
            </a:r>
            <a:r>
              <a:rPr lang="en-CA" altLang="en-US"/>
              <a:t>and if anyone wants more information afterwards feel free to contact me via email, or we can arrange an intro session where I go through this in a little more detail and do a demonstration of the system.</a:t>
            </a:r>
            <a:endParaRPr lang="en-US" altLang="en-US"/>
          </a:p>
          <a:p>
            <a:pPr eaLnBrk="1" hangingPunct="1"/>
            <a:endParaRPr lang="en-US" altLang="en-US"/>
          </a:p>
          <a:p>
            <a:pPr eaLnBrk="1" hangingPunct="1"/>
            <a:endParaRPr lang="en-US" altLang="en-US"/>
          </a:p>
          <a:p>
            <a:pPr eaLnBrk="1" hangingPunct="1"/>
            <a:endParaRPr lang="en-US" altLang="en-US"/>
          </a:p>
          <a:p>
            <a:endParaRPr lang="en-CA" altLang="en-US"/>
          </a:p>
        </p:txBody>
      </p:sp>
      <p:sp>
        <p:nvSpPr>
          <p:cNvPr id="40964" name="Slide Number Placeholder 3">
            <a:extLst>
              <a:ext uri="{FF2B5EF4-FFF2-40B4-BE49-F238E27FC236}">
                <a16:creationId xmlns:a16="http://schemas.microsoft.com/office/drawing/2014/main" id="{3977F881-0AFB-BACD-7E0F-B4347B6CF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D006219-A7B3-4A6F-AB72-D5920222C532}" type="slidenum">
              <a:rPr lang="en-CA" altLang="en-US" smtClean="0"/>
              <a:pPr/>
              <a:t>12</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C4063FB-9109-6725-6369-36D6F2A23A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44FAC09-2D40-D4F1-ED4C-308E03E809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5060" name="Slide Number Placeholder 3">
            <a:extLst>
              <a:ext uri="{FF2B5EF4-FFF2-40B4-BE49-F238E27FC236}">
                <a16:creationId xmlns:a16="http://schemas.microsoft.com/office/drawing/2014/main" id="{3880E303-B4C4-6E15-84A5-F65CB7CA75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1E13A4-469A-4741-A6C1-87403735ACD7}" type="slidenum">
              <a:rPr lang="en-CA" altLang="en-US" smtClean="0"/>
              <a:pPr/>
              <a:t>13</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14</a:t>
            </a:fld>
            <a:endParaRPr lang="en-CA" altLang="en-US"/>
          </a:p>
        </p:txBody>
      </p:sp>
    </p:spTree>
    <p:extLst>
      <p:ext uri="{BB962C8B-B14F-4D97-AF65-F5344CB8AC3E}">
        <p14:creationId xmlns:p14="http://schemas.microsoft.com/office/powerpoint/2010/main" val="107256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15</a:t>
            </a:fld>
            <a:endParaRPr lang="en-CA" altLang="en-US"/>
          </a:p>
        </p:txBody>
      </p:sp>
    </p:spTree>
    <p:extLst>
      <p:ext uri="{BB962C8B-B14F-4D97-AF65-F5344CB8AC3E}">
        <p14:creationId xmlns:p14="http://schemas.microsoft.com/office/powerpoint/2010/main" val="81976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16</a:t>
            </a:fld>
            <a:endParaRPr lang="en-CA" altLang="en-US"/>
          </a:p>
        </p:txBody>
      </p:sp>
    </p:spTree>
    <p:extLst>
      <p:ext uri="{BB962C8B-B14F-4D97-AF65-F5344CB8AC3E}">
        <p14:creationId xmlns:p14="http://schemas.microsoft.com/office/powerpoint/2010/main" val="3261353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17</a:t>
            </a:fld>
            <a:endParaRPr lang="en-CA" altLang="en-US"/>
          </a:p>
        </p:txBody>
      </p:sp>
    </p:spTree>
    <p:extLst>
      <p:ext uri="{BB962C8B-B14F-4D97-AF65-F5344CB8AC3E}">
        <p14:creationId xmlns:p14="http://schemas.microsoft.com/office/powerpoint/2010/main" val="125777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21</a:t>
            </a:fld>
            <a:endParaRPr lang="en-CA" altLang="en-US"/>
          </a:p>
        </p:txBody>
      </p:sp>
    </p:spTree>
    <p:extLst>
      <p:ext uri="{BB962C8B-B14F-4D97-AF65-F5344CB8AC3E}">
        <p14:creationId xmlns:p14="http://schemas.microsoft.com/office/powerpoint/2010/main" val="384922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Closely related to Vesicular Stomatitis Virus, then aquatic diseases (Pike Fry Rhabdovirus and Spring Viremia of Carp virus).</a:t>
            </a:r>
          </a:p>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22</a:t>
            </a:fld>
            <a:endParaRPr lang="en-CA" altLang="en-US"/>
          </a:p>
        </p:txBody>
      </p:sp>
    </p:spTree>
    <p:extLst>
      <p:ext uri="{BB962C8B-B14F-4D97-AF65-F5344CB8AC3E}">
        <p14:creationId xmlns:p14="http://schemas.microsoft.com/office/powerpoint/2010/main" val="106385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20</a:t>
            </a:fld>
            <a:endParaRPr lang="en-CA" altLang="en-US"/>
          </a:p>
        </p:txBody>
      </p:sp>
    </p:spTree>
    <p:extLst>
      <p:ext uri="{BB962C8B-B14F-4D97-AF65-F5344CB8AC3E}">
        <p14:creationId xmlns:p14="http://schemas.microsoft.com/office/powerpoint/2010/main" val="339965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5899ACC-A9BA-5CFC-EE3C-F48235775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5F037A6-349E-EDFE-E1B6-B6566AB82B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1508" name="Slide Number Placeholder 3">
            <a:extLst>
              <a:ext uri="{FF2B5EF4-FFF2-40B4-BE49-F238E27FC236}">
                <a16:creationId xmlns:a16="http://schemas.microsoft.com/office/drawing/2014/main" id="{90871F46-AA10-B3EB-7C8C-D213DD748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C6CA0F-F6D6-48CB-8A5A-5B58EE393D00}" type="slidenum">
              <a:rPr lang="en-CA" altLang="en-US" smtClean="0"/>
              <a:pPr/>
              <a:t>2</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23</a:t>
            </a:fld>
            <a:endParaRPr lang="en-CA" altLang="en-US"/>
          </a:p>
        </p:txBody>
      </p:sp>
    </p:spTree>
    <p:extLst>
      <p:ext uri="{BB962C8B-B14F-4D97-AF65-F5344CB8AC3E}">
        <p14:creationId xmlns:p14="http://schemas.microsoft.com/office/powerpoint/2010/main" val="370246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5FF37B8-8DD0-EC6E-6874-99D6998F66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6DA804F-6649-D4DC-77B9-707DFFB582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3556" name="Slide Number Placeholder 3">
            <a:extLst>
              <a:ext uri="{FF2B5EF4-FFF2-40B4-BE49-F238E27FC236}">
                <a16:creationId xmlns:a16="http://schemas.microsoft.com/office/drawing/2014/main" id="{EFAFDDBC-8EC4-4A3A-F595-B6BDC836AD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3DE2F3-F8EB-45C5-A66E-03E0ACD1E491}" type="slidenum">
              <a:rPr lang="en-CA" altLang="en-US" smtClean="0"/>
              <a:pPr/>
              <a:t>3</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EB3328A-0069-9CF5-9F9F-BA100FFD1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C39AAEC-1DCF-E824-952B-0552D368C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On the right you can see the within Canada geographic representation of survey respondents which is fairly well aligned with our membership distribution, majority of in Ontario, followed but Quebec, than BC, Alberta, Saskatchewan</a:t>
            </a:r>
          </a:p>
        </p:txBody>
      </p:sp>
      <p:sp>
        <p:nvSpPr>
          <p:cNvPr id="25604" name="Slide Number Placeholder 3">
            <a:extLst>
              <a:ext uri="{FF2B5EF4-FFF2-40B4-BE49-F238E27FC236}">
                <a16:creationId xmlns:a16="http://schemas.microsoft.com/office/drawing/2014/main" id="{9A2A2FFF-866C-E5C6-3622-8CECD68F2C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C9C646-68D5-40E2-B955-DFF9260D843D}" type="slidenum">
              <a:rPr lang="en-CA" altLang="en-US" smtClean="0"/>
              <a:pPr/>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E141DC4-3444-1E0C-A6E9-67D2D7EC86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2110626-9486-BA9D-1D61-FE0F5E1924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When asked which areas CEZD's products/actions have assisted you. Choosing from the options of disease awareness, preparedness, response, or other. We had very similar results as in previous years, mainly assisting with disease awareness, but we are also seeing small increases in preparedness and response categories. </a:t>
            </a:r>
          </a:p>
          <a:p>
            <a:endParaRPr lang="en-CA" altLang="en-US" dirty="0"/>
          </a:p>
          <a:p>
            <a:r>
              <a:rPr lang="en-CA" altLang="en-US" dirty="0"/>
              <a:t>36 respondents (41%) selected all three options</a:t>
            </a:r>
          </a:p>
          <a:p>
            <a:endParaRPr lang="en-CA" altLang="en-US" dirty="0"/>
          </a:p>
          <a:p>
            <a:r>
              <a:rPr lang="en-CA" altLang="en-US" dirty="0"/>
              <a:t>Other mentions: Prevalence, research, academic planning/teaching/grant application, surveillance</a:t>
            </a:r>
          </a:p>
          <a:p>
            <a:endParaRPr lang="en-CA" altLang="en-US" dirty="0"/>
          </a:p>
        </p:txBody>
      </p:sp>
      <p:sp>
        <p:nvSpPr>
          <p:cNvPr id="27652" name="Slide Number Placeholder 3">
            <a:extLst>
              <a:ext uri="{FF2B5EF4-FFF2-40B4-BE49-F238E27FC236}">
                <a16:creationId xmlns:a16="http://schemas.microsoft.com/office/drawing/2014/main" id="{1ED66A76-F1EF-278D-F18C-E99D5EC39C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E75A0D-8C26-475B-A8D9-8FC349534EB0}" type="slidenum">
              <a:rPr lang="en-CA" altLang="en-US" smtClean="0"/>
              <a:pPr/>
              <a:t>5</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D1D28CA-9B90-4F95-3DE6-8712FB83CE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0BE50F0-B772-CB0A-EE98-8E862F6EC8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9700" name="Slide Number Placeholder 3">
            <a:extLst>
              <a:ext uri="{FF2B5EF4-FFF2-40B4-BE49-F238E27FC236}">
                <a16:creationId xmlns:a16="http://schemas.microsoft.com/office/drawing/2014/main" id="{655010AF-F52B-9D59-0822-7907DC588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0C661A-F170-4180-A5B0-CEABE9F1BB97}" type="slidenum">
              <a:rPr lang="en-CA" altLang="en-US" smtClean="0"/>
              <a:pPr/>
              <a:t>6</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9709420-572C-9F44-62B3-9FD887A1A8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8B83B00-366C-488F-054C-B193DBE44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has also asked some questions regarding our reports (weekly and discipline specific that are provided on CAHSS network calls)</a:t>
            </a:r>
          </a:p>
          <a:p>
            <a:endParaRPr lang="en-US" altLang="en-US" dirty="0"/>
          </a:p>
          <a:p>
            <a:r>
              <a:rPr lang="en-US" altLang="en-US" dirty="0"/>
              <a:t>86 respondents indicated that the current weekly intelligence report meets their early warning needs</a:t>
            </a:r>
          </a:p>
          <a:p>
            <a:endParaRPr lang="en-US" altLang="en-US" dirty="0"/>
          </a:p>
          <a:p>
            <a:r>
              <a:rPr lang="en-US" altLang="en-US" dirty="0"/>
              <a:t>Some ways by which the report can be improved is to:</a:t>
            </a:r>
          </a:p>
          <a:p>
            <a:r>
              <a:rPr lang="en-US" altLang="en-US" dirty="0"/>
              <a:t>- include more information on FMD</a:t>
            </a:r>
          </a:p>
          <a:p>
            <a:r>
              <a:rPr lang="en-US" altLang="en-US" dirty="0"/>
              <a:t>- more timely reporting (this was previously addressed in last years priorities when we asked about daily reporting, but was deemed to be a low priority)</a:t>
            </a:r>
          </a:p>
          <a:p>
            <a:r>
              <a:rPr lang="en-US" altLang="en-US" dirty="0"/>
              <a:t>- including additional context regarding signal ratings over time</a:t>
            </a:r>
          </a:p>
          <a:p>
            <a:r>
              <a:rPr lang="en-US" altLang="en-US" dirty="0"/>
              <a:t>- and reducing repetitiveness/ repeating information (and this has come up a bit as the relevant signals are repeated throughout the report, however this is due to the fact that our initial report that we produced for the first ~3 years only included relevant signals, and there were those in the community who only wanted to read that information, but there were others who wanted to be informed of new (less relevant signals) and those ongoing situations. Therefore we still have the most relevant section for those who only read that one, and the information repeats in the other sections.</a:t>
            </a:r>
          </a:p>
          <a:p>
            <a:endParaRPr lang="en-CA" altLang="en-US" dirty="0"/>
          </a:p>
          <a:p>
            <a:r>
              <a:rPr lang="en-CA" altLang="en-US" dirty="0"/>
              <a:t>Which brings us to the chart here indicating which sections of the report members are reading. And as you can see all of the sections are being read. </a:t>
            </a:r>
          </a:p>
          <a:p>
            <a:r>
              <a:rPr lang="en-CA" altLang="en-US" dirty="0"/>
              <a:t>- 67 respondents indicated they read all sections of the report</a:t>
            </a:r>
          </a:p>
          <a:p>
            <a:r>
              <a:rPr lang="en-CA" altLang="en-US" dirty="0"/>
              <a:t>- a few respondents indicated only relevant signals and new events (so just the first page usually)</a:t>
            </a:r>
          </a:p>
          <a:p>
            <a:endParaRPr lang="en-CA" altLang="en-US" dirty="0"/>
          </a:p>
          <a:p>
            <a:r>
              <a:rPr lang="en-CA" altLang="en-US" dirty="0"/>
              <a:t>We also asked about the value of included the number of weeks an event has been reported on (this is in the continued events section) and the majority (72 respondents) indicated that it does provide value</a:t>
            </a:r>
          </a:p>
          <a:p>
            <a:endParaRPr lang="en-CA" altLang="en-US" dirty="0"/>
          </a:p>
          <a:p>
            <a:endParaRPr lang="en-CA" altLang="en-US" dirty="0"/>
          </a:p>
          <a:p>
            <a:r>
              <a:rPr lang="en-CA" altLang="en-US" dirty="0"/>
              <a:t>Now moving onto the Discipline Specific reports that are provided at the quarterly CAHSS network calls – there are 7 different network we report on (as indicated by the little icons underneath, we have swine, vector, equine, poultry, beef, small ruminants, and companion animal that we report on) and these reports are in a different format than our weekly intel report as they are summarized into a </a:t>
            </a:r>
            <a:r>
              <a:rPr lang="en-CA" altLang="en-US" dirty="0" err="1"/>
              <a:t>powerpoint</a:t>
            </a:r>
            <a:r>
              <a:rPr lang="en-CA" altLang="en-US" dirty="0"/>
              <a:t> presentation. </a:t>
            </a:r>
          </a:p>
          <a:p>
            <a:endParaRPr lang="en-CA" altLang="en-US" dirty="0"/>
          </a:p>
          <a:p>
            <a:r>
              <a:rPr lang="en-CA" altLang="en-US" dirty="0"/>
              <a:t>In our survey when we asked whether community members had received these reports, only 30 indicated that they had, but of those 30, 29 said they did provide additional value. However it was clear that we needed to raise awareness as its likely only those that are part of the network calls were aware of them, so now we have been sharing the reports via group notifications (but it’s a little tricky because the quarterly meetings differ for each network and we don’t want to send too many notifications, so from now on as a report is completed and presented at the network we will be including links to it, in our scientific finding/report/guidance section of the weekly report.</a:t>
            </a:r>
          </a:p>
          <a:p>
            <a:endParaRPr lang="en-CA" altLang="en-US" dirty="0"/>
          </a:p>
          <a:p>
            <a:r>
              <a:rPr lang="en-CA" altLang="en-US" dirty="0"/>
              <a:t>So that is essentially it for the annual survey, I want to thank everyone who had completed it and shared some feedback with us.</a:t>
            </a:r>
          </a:p>
          <a:p>
            <a:endParaRPr lang="en-CA" altLang="en-US" dirty="0"/>
          </a:p>
          <a:p>
            <a:r>
              <a:rPr lang="en-CA" altLang="en-US" dirty="0"/>
              <a:t>There were some questions about the creation of the weekly intelligence report, which I touched upon, but I can go over our disease intelligence process quickly now </a:t>
            </a:r>
          </a:p>
        </p:txBody>
      </p:sp>
      <p:sp>
        <p:nvSpPr>
          <p:cNvPr id="31748" name="Slide Number Placeholder 3">
            <a:extLst>
              <a:ext uri="{FF2B5EF4-FFF2-40B4-BE49-F238E27FC236}">
                <a16:creationId xmlns:a16="http://schemas.microsoft.com/office/drawing/2014/main" id="{B7C304B7-5AF6-9EFD-EB2F-93E5EA1FC9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20FC2F-3974-417B-8EF2-8934AEC3BE62}" type="slidenum">
              <a:rPr lang="en-CA" altLang="en-US" smtClean="0"/>
              <a:pPr/>
              <a:t>7</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C6E2394-8D41-010D-FE17-B91FDF57A4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49FA629-667C-AEDC-2819-7522CAB415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b="1"/>
              <a:t>So this is our disease intelligence process – it has 5 stages = filtration, integration, identification, evaluation, and dissemination</a:t>
            </a:r>
          </a:p>
          <a:p>
            <a:pPr eaLnBrk="1" hangingPunct="1"/>
            <a:endParaRPr lang="en-CA" altLang="en-US" b="1"/>
          </a:p>
          <a:p>
            <a:pPr eaLnBrk="1" hangingPunct="1"/>
            <a:r>
              <a:rPr lang="en-CA" altLang="en-US" b="1"/>
              <a:t>For Filtration</a:t>
            </a:r>
          </a:p>
          <a:p>
            <a:pPr eaLnBrk="1" hangingPunct="1"/>
            <a:r>
              <a:rPr lang="en-US" altLang="en-US"/>
              <a:t>CEZD utilizes CNPHI &amp; KIWI to perform automated environmental scanning and filtration of emerging and zoonotic disease signals</a:t>
            </a:r>
          </a:p>
          <a:p>
            <a:pPr eaLnBrk="1" hangingPunct="1"/>
            <a:endParaRPr lang="en-US" altLang="en-US"/>
          </a:p>
          <a:p>
            <a:pPr eaLnBrk="1" hangingPunct="1">
              <a:spcBef>
                <a:spcPct val="0"/>
              </a:spcBef>
            </a:pPr>
            <a:r>
              <a:rPr lang="en-CA" altLang="en-US"/>
              <a:t>This means that a disease or event occurs somewhere in the world and its reported publically from a variety of open information sources. Due to the vast amount of disease events and information sources we need technology to filter it (this is achieved via the cnphi platforms KIWI technology- which applies a filtration algorithm)</a:t>
            </a:r>
          </a:p>
          <a:p>
            <a:pPr eaLnBrk="1" hangingPunct="1">
              <a:spcBef>
                <a:spcPct val="0"/>
              </a:spcBef>
            </a:pPr>
            <a:r>
              <a:rPr lang="en-CA" altLang="en-US"/>
              <a:t>The algorithm uses hazard/disease names and synonyms, relevance and significance terminology to filter out non-relevant articles</a:t>
            </a:r>
            <a:endParaRPr lang="en-US" altLang="en-US"/>
          </a:p>
          <a:p>
            <a:pPr eaLnBrk="1" hangingPunct="1">
              <a:spcBef>
                <a:spcPct val="0"/>
              </a:spcBef>
            </a:pPr>
            <a:endParaRPr lang="en-CA" altLang="en-US"/>
          </a:p>
          <a:p>
            <a:pPr eaLnBrk="1" hangingPunct="1"/>
            <a:r>
              <a:rPr lang="en-CA" altLang="en-US"/>
              <a:t>Automated searching of 21 trusted information sources</a:t>
            </a:r>
          </a:p>
          <a:p>
            <a:pPr eaLnBrk="1" hangingPunct="1"/>
            <a:r>
              <a:rPr lang="en-CA" altLang="en-US"/>
              <a:t>Manual searching of an additional ~10</a:t>
            </a:r>
          </a:p>
          <a:p>
            <a:pPr eaLnBrk="1" hangingPunct="1"/>
            <a:endParaRPr lang="en-US" altLang="en-US"/>
          </a:p>
          <a:p>
            <a:pPr eaLnBrk="1" hangingPunct="1"/>
            <a:r>
              <a:rPr lang="en-CA" altLang="en-US" b="1"/>
              <a:t>Integration</a:t>
            </a:r>
          </a:p>
          <a:p>
            <a:pPr eaLnBrk="1" hangingPunct="1"/>
            <a:r>
              <a:rPr lang="en-US" altLang="en-US"/>
              <a:t>Is where Community member perspectives are integrated via signal ratings within KIWI in order to determine signal relevance to Canada. Our rating process uses a scale of 1-5 with 1 being irrelevant and 5 being extremely relevant, we have a relevancy assessment tool (a decision tree) to help members rate signals and that initially looks at whether a signal is in scope of emerging and zoonotic disease then if it is unusual or unexpected, and if it is a significant threat to Canada.</a:t>
            </a:r>
          </a:p>
          <a:p>
            <a:pPr eaLnBrk="1" hangingPunct="1"/>
            <a:endParaRPr lang="en-US" altLang="en-US"/>
          </a:p>
          <a:p>
            <a:pPr eaLnBrk="1" hangingPunct="1"/>
            <a:endParaRPr lang="en-US" altLang="en-US"/>
          </a:p>
          <a:p>
            <a:pPr eaLnBrk="1" hangingPunct="1"/>
            <a:endParaRPr lang="en-US" altLang="en-US"/>
          </a:p>
          <a:p>
            <a:endParaRPr lang="en-CA" altLang="en-US"/>
          </a:p>
        </p:txBody>
      </p:sp>
      <p:sp>
        <p:nvSpPr>
          <p:cNvPr id="33796" name="Slide Number Placeholder 3">
            <a:extLst>
              <a:ext uri="{FF2B5EF4-FFF2-40B4-BE49-F238E27FC236}">
                <a16:creationId xmlns:a16="http://schemas.microsoft.com/office/drawing/2014/main" id="{0B96D293-4201-D674-1698-753DFB9790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413102-7095-4557-8B69-6D366E59E7F4}" type="slidenum">
              <a:rPr lang="en-CA" altLang="en-US" smtClean="0"/>
              <a:pPr/>
              <a:t>8</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82447BE-9E15-5262-A202-6A7FF581F2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891A9FC-6AB3-F51A-2EAB-DEAFBF7CD6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a:p>
            <a:pPr eaLnBrk="1" hangingPunct="1"/>
            <a:r>
              <a:rPr lang="en-CA" altLang="en-US" b="1"/>
              <a:t>Identification </a:t>
            </a:r>
          </a:p>
          <a:p>
            <a:pPr eaLnBrk="1" hangingPunct="1"/>
            <a:r>
              <a:rPr lang="en-CA" altLang="en-US"/>
              <a:t>Is equivalent to reporting – so those </a:t>
            </a:r>
            <a:r>
              <a:rPr lang="en-US" altLang="en-US"/>
              <a:t>signals identified as relevant, based on rating thresholds, are included in weekly intelligence reports, with some undergoing further assessment.</a:t>
            </a:r>
          </a:p>
          <a:p>
            <a:pPr eaLnBrk="1" hangingPunct="1"/>
            <a:endParaRPr lang="en-US" altLang="en-US"/>
          </a:p>
          <a:p>
            <a:endParaRPr lang="en-CA" altLang="en-US"/>
          </a:p>
        </p:txBody>
      </p:sp>
      <p:sp>
        <p:nvSpPr>
          <p:cNvPr id="36868" name="Slide Number Placeholder 3">
            <a:extLst>
              <a:ext uri="{FF2B5EF4-FFF2-40B4-BE49-F238E27FC236}">
                <a16:creationId xmlns:a16="http://schemas.microsoft.com/office/drawing/2014/main" id="{7A0EBCDF-6AF6-FACE-86C9-9015466CE5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366C44-B1D9-480F-B3DD-C2B49F94FFF7}" type="slidenum">
              <a:rPr lang="en-CA" altLang="en-US" smtClean="0"/>
              <a:pPr/>
              <a:t>10</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5C2177-4729-AF64-E953-6F6E8E4516D2}"/>
              </a:ext>
            </a:extLst>
          </p:cNvPr>
          <p:cNvSpPr>
            <a:spLocks noGrp="1"/>
          </p:cNvSpPr>
          <p:nvPr>
            <p:ph type="dt" sz="half" idx="10"/>
          </p:nvPr>
        </p:nvSpPr>
        <p:spPr/>
        <p:txBody>
          <a:bodyPr/>
          <a:lstStyle>
            <a:lvl1pPr>
              <a:defRPr/>
            </a:lvl1pPr>
          </a:lstStyle>
          <a:p>
            <a:pPr>
              <a:defRPr/>
            </a:pPr>
            <a:fld id="{98BA3F82-3663-4C47-91E6-4DD42679F2E6}" type="datetime1">
              <a:rPr lang="en-US"/>
              <a:pPr>
                <a:defRPr/>
              </a:pPr>
              <a:t>7/25/2024</a:t>
            </a:fld>
            <a:endParaRPr lang="en-US"/>
          </a:p>
        </p:txBody>
      </p:sp>
      <p:sp>
        <p:nvSpPr>
          <p:cNvPr id="5" name="Footer Placeholder 4">
            <a:extLst>
              <a:ext uri="{FF2B5EF4-FFF2-40B4-BE49-F238E27FC236}">
                <a16:creationId xmlns:a16="http://schemas.microsoft.com/office/drawing/2014/main" id="{3FE09025-9DCC-1A31-9C2D-B90C659F3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F2024E-0965-04AF-C001-DE3DC2991888}"/>
              </a:ext>
            </a:extLst>
          </p:cNvPr>
          <p:cNvSpPr>
            <a:spLocks noGrp="1"/>
          </p:cNvSpPr>
          <p:nvPr>
            <p:ph type="sldNum" sz="quarter" idx="12"/>
          </p:nvPr>
        </p:nvSpPr>
        <p:spPr/>
        <p:txBody>
          <a:bodyPr/>
          <a:lstStyle>
            <a:lvl1pPr>
              <a:defRPr/>
            </a:lvl1pPr>
          </a:lstStyle>
          <a:p>
            <a:pPr>
              <a:defRPr/>
            </a:pPr>
            <a:fld id="{26BFAF98-4DA8-476E-BE52-B6EE440A760C}" type="slidenum">
              <a:rPr lang="en-US" altLang="en-US"/>
              <a:pPr>
                <a:defRPr/>
              </a:pPr>
              <a:t>‹#›</a:t>
            </a:fld>
            <a:endParaRPr lang="en-US" altLang="en-US"/>
          </a:p>
        </p:txBody>
      </p:sp>
    </p:spTree>
    <p:extLst>
      <p:ext uri="{BB962C8B-B14F-4D97-AF65-F5344CB8AC3E}">
        <p14:creationId xmlns:p14="http://schemas.microsoft.com/office/powerpoint/2010/main" val="320548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A20CD-94CF-2A8A-D83F-05FE6CE44179}"/>
              </a:ext>
            </a:extLst>
          </p:cNvPr>
          <p:cNvSpPr>
            <a:spLocks noGrp="1"/>
          </p:cNvSpPr>
          <p:nvPr>
            <p:ph type="dt" sz="half" idx="10"/>
          </p:nvPr>
        </p:nvSpPr>
        <p:spPr/>
        <p:txBody>
          <a:bodyPr/>
          <a:lstStyle>
            <a:lvl1pPr>
              <a:defRPr/>
            </a:lvl1pPr>
          </a:lstStyle>
          <a:p>
            <a:pPr>
              <a:defRPr/>
            </a:pPr>
            <a:fld id="{312A192E-0A5D-4B16-B704-D9282342DEB2}" type="datetime1">
              <a:rPr lang="en-US"/>
              <a:pPr>
                <a:defRPr/>
              </a:pPr>
              <a:t>7/25/2024</a:t>
            </a:fld>
            <a:endParaRPr lang="en-US"/>
          </a:p>
        </p:txBody>
      </p:sp>
      <p:sp>
        <p:nvSpPr>
          <p:cNvPr id="5" name="Footer Placeholder 4">
            <a:extLst>
              <a:ext uri="{FF2B5EF4-FFF2-40B4-BE49-F238E27FC236}">
                <a16:creationId xmlns:a16="http://schemas.microsoft.com/office/drawing/2014/main" id="{88DD210F-C850-56D3-8DBD-1A76F75372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0B598E-3260-BB03-04D3-9DD528E0072A}"/>
              </a:ext>
            </a:extLst>
          </p:cNvPr>
          <p:cNvSpPr>
            <a:spLocks noGrp="1"/>
          </p:cNvSpPr>
          <p:nvPr>
            <p:ph type="sldNum" sz="quarter" idx="12"/>
          </p:nvPr>
        </p:nvSpPr>
        <p:spPr/>
        <p:txBody>
          <a:bodyPr/>
          <a:lstStyle>
            <a:lvl1pPr>
              <a:defRPr/>
            </a:lvl1pPr>
          </a:lstStyle>
          <a:p>
            <a:pPr>
              <a:defRPr/>
            </a:pPr>
            <a:fld id="{9F185004-E429-4333-AFD3-38B0A7D7B1F1}" type="slidenum">
              <a:rPr lang="en-US" altLang="en-US"/>
              <a:pPr>
                <a:defRPr/>
              </a:pPr>
              <a:t>‹#›</a:t>
            </a:fld>
            <a:endParaRPr lang="en-US" altLang="en-US"/>
          </a:p>
        </p:txBody>
      </p:sp>
    </p:spTree>
    <p:extLst>
      <p:ext uri="{BB962C8B-B14F-4D97-AF65-F5344CB8AC3E}">
        <p14:creationId xmlns:p14="http://schemas.microsoft.com/office/powerpoint/2010/main" val="138789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596B9-342E-FE40-CFE6-F4A9CAF92546}"/>
              </a:ext>
            </a:extLst>
          </p:cNvPr>
          <p:cNvSpPr>
            <a:spLocks noGrp="1"/>
          </p:cNvSpPr>
          <p:nvPr>
            <p:ph type="dt" sz="half" idx="10"/>
          </p:nvPr>
        </p:nvSpPr>
        <p:spPr/>
        <p:txBody>
          <a:bodyPr/>
          <a:lstStyle>
            <a:lvl1pPr>
              <a:defRPr/>
            </a:lvl1pPr>
          </a:lstStyle>
          <a:p>
            <a:pPr>
              <a:defRPr/>
            </a:pPr>
            <a:fld id="{B76B3371-7685-4130-9503-DB962C72C709}" type="datetime1">
              <a:rPr lang="en-US"/>
              <a:pPr>
                <a:defRPr/>
              </a:pPr>
              <a:t>7/25/2024</a:t>
            </a:fld>
            <a:endParaRPr lang="en-US"/>
          </a:p>
        </p:txBody>
      </p:sp>
      <p:sp>
        <p:nvSpPr>
          <p:cNvPr id="5" name="Footer Placeholder 4">
            <a:extLst>
              <a:ext uri="{FF2B5EF4-FFF2-40B4-BE49-F238E27FC236}">
                <a16:creationId xmlns:a16="http://schemas.microsoft.com/office/drawing/2014/main" id="{9D966881-B8B1-A179-7D90-7A383BA88C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5E4101-DDC2-8C0B-AFA4-1EFDE3839A13}"/>
              </a:ext>
            </a:extLst>
          </p:cNvPr>
          <p:cNvSpPr>
            <a:spLocks noGrp="1"/>
          </p:cNvSpPr>
          <p:nvPr>
            <p:ph type="sldNum" sz="quarter" idx="12"/>
          </p:nvPr>
        </p:nvSpPr>
        <p:spPr/>
        <p:txBody>
          <a:bodyPr/>
          <a:lstStyle>
            <a:lvl1pPr>
              <a:defRPr/>
            </a:lvl1pPr>
          </a:lstStyle>
          <a:p>
            <a:pPr>
              <a:defRPr/>
            </a:pPr>
            <a:fld id="{FA2845B9-265D-4253-AD72-18798D043F23}" type="slidenum">
              <a:rPr lang="en-US" altLang="en-US"/>
              <a:pPr>
                <a:defRPr/>
              </a:pPr>
              <a:t>‹#›</a:t>
            </a:fld>
            <a:endParaRPr lang="en-US" altLang="en-US"/>
          </a:p>
        </p:txBody>
      </p:sp>
    </p:spTree>
    <p:extLst>
      <p:ext uri="{BB962C8B-B14F-4D97-AF65-F5344CB8AC3E}">
        <p14:creationId xmlns:p14="http://schemas.microsoft.com/office/powerpoint/2010/main" val="673311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029D5FFE-ADAC-0B2A-CF4D-5BFF990CDF68}"/>
              </a:ext>
            </a:extLst>
          </p:cNvPr>
          <p:cNvSpPr>
            <a:spLocks noGrp="1"/>
          </p:cNvSpPr>
          <p:nvPr>
            <p:ph type="sldNum" sz="quarter" idx="14"/>
          </p:nvPr>
        </p:nvSpPr>
        <p:spPr/>
        <p:txBody>
          <a:bodyPr/>
          <a:lstStyle>
            <a:lvl1pPr>
              <a:defRPr/>
            </a:lvl1pPr>
          </a:lstStyle>
          <a:p>
            <a:pPr>
              <a:defRPr/>
            </a:pPr>
            <a:fld id="{68678C35-086D-4198-975D-7CAE096F9A66}" type="slidenum">
              <a:rPr lang="en-US" altLang="en-US"/>
              <a:pPr>
                <a:defRPr/>
              </a:pPr>
              <a:t>‹#›</a:t>
            </a:fld>
            <a:endParaRPr lang="en-US" altLang="en-US"/>
          </a:p>
        </p:txBody>
      </p:sp>
    </p:spTree>
    <p:extLst>
      <p:ext uri="{BB962C8B-B14F-4D97-AF65-F5344CB8AC3E}">
        <p14:creationId xmlns:p14="http://schemas.microsoft.com/office/powerpoint/2010/main" val="335003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D72696-DE0C-32DE-422F-A83FD0836FBB}"/>
              </a:ext>
            </a:extLst>
          </p:cNvPr>
          <p:cNvSpPr>
            <a:spLocks noChangeArrowheads="1"/>
          </p:cNvSpPr>
          <p:nvPr/>
        </p:nvSpPr>
        <p:spPr bwMode="auto">
          <a:xfrm>
            <a:off x="519113" y="304800"/>
            <a:ext cx="10352087" cy="604838"/>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B5AFB908-4B73-1D1E-E021-CA95B9477023}"/>
              </a:ext>
            </a:extLst>
          </p:cNvPr>
          <p:cNvSpPr>
            <a:spLocks noChangeArrowheads="1"/>
          </p:cNvSpPr>
          <p:nvPr/>
        </p:nvSpPr>
        <p:spPr bwMode="auto">
          <a:xfrm>
            <a:off x="1430338" y="6429375"/>
            <a:ext cx="10452100" cy="276225"/>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4" name="Straight Connector 3">
            <a:extLst>
              <a:ext uri="{FF2B5EF4-FFF2-40B4-BE49-F238E27FC236}">
                <a16:creationId xmlns:a16="http://schemas.microsoft.com/office/drawing/2014/main" id="{73025027-2AD7-5F53-269E-6F1EC43542D8}"/>
              </a:ext>
            </a:extLst>
          </p:cNvPr>
          <p:cNvCxnSpPr/>
          <p:nvPr/>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A7A1A67-D891-8E72-B101-81EEC3A06CFA}"/>
              </a:ext>
            </a:extLst>
          </p:cNvPr>
          <p:cNvSpPr>
            <a:spLocks noChangeArrowheads="1"/>
          </p:cNvSpPr>
          <p:nvPr userDrawn="1"/>
        </p:nvSpPr>
        <p:spPr bwMode="auto">
          <a:xfrm>
            <a:off x="519113" y="304800"/>
            <a:ext cx="10352087" cy="604838"/>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6" name="Rectangle 5">
            <a:extLst>
              <a:ext uri="{FF2B5EF4-FFF2-40B4-BE49-F238E27FC236}">
                <a16:creationId xmlns:a16="http://schemas.microsoft.com/office/drawing/2014/main" id="{545B8707-28E3-77DD-27DC-A990E345453F}"/>
              </a:ext>
            </a:extLst>
          </p:cNvPr>
          <p:cNvSpPr>
            <a:spLocks noChangeArrowheads="1"/>
          </p:cNvSpPr>
          <p:nvPr userDrawn="1"/>
        </p:nvSpPr>
        <p:spPr bwMode="auto">
          <a:xfrm>
            <a:off x="1430338" y="6429375"/>
            <a:ext cx="10452100" cy="276225"/>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7" name="Straight Connector 6">
            <a:extLst>
              <a:ext uri="{FF2B5EF4-FFF2-40B4-BE49-F238E27FC236}">
                <a16:creationId xmlns:a16="http://schemas.microsoft.com/office/drawing/2014/main" id="{E5E7ED2B-3C7F-76BD-4901-122A42EE8450}"/>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35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5A1C8-5EA2-E2DF-9E39-F74560722960}"/>
              </a:ext>
            </a:extLst>
          </p:cNvPr>
          <p:cNvSpPr>
            <a:spLocks noGrp="1"/>
          </p:cNvSpPr>
          <p:nvPr>
            <p:ph type="dt" sz="half" idx="10"/>
          </p:nvPr>
        </p:nvSpPr>
        <p:spPr/>
        <p:txBody>
          <a:bodyPr/>
          <a:lstStyle>
            <a:lvl1pPr eaLnBrk="0" hangingPunct="0">
              <a:defRPr/>
            </a:lvl1pPr>
          </a:lstStyle>
          <a:p>
            <a:pPr>
              <a:defRPr/>
            </a:pPr>
            <a:fld id="{E78D9214-1079-41F3-90E5-D7FDDCEBEFE0}" type="datetime1">
              <a:rPr lang="en-US"/>
              <a:pPr>
                <a:defRPr/>
              </a:pPr>
              <a:t>7/25/2024</a:t>
            </a:fld>
            <a:endParaRPr lang="en-US" dirty="0"/>
          </a:p>
        </p:txBody>
      </p:sp>
      <p:sp>
        <p:nvSpPr>
          <p:cNvPr id="5" name="Footer Placeholder 4">
            <a:extLst>
              <a:ext uri="{FF2B5EF4-FFF2-40B4-BE49-F238E27FC236}">
                <a16:creationId xmlns:a16="http://schemas.microsoft.com/office/drawing/2014/main" id="{9C1DCCBB-1904-2AF4-8B09-094AC8E4CE30}"/>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524F6AE9-5075-1AE1-9269-1342499EBE44}"/>
              </a:ext>
            </a:extLst>
          </p:cNvPr>
          <p:cNvSpPr>
            <a:spLocks noGrp="1"/>
          </p:cNvSpPr>
          <p:nvPr>
            <p:ph type="sldNum" sz="quarter" idx="12"/>
          </p:nvPr>
        </p:nvSpPr>
        <p:spPr/>
        <p:txBody>
          <a:bodyPr/>
          <a:lstStyle>
            <a:lvl1pPr eaLnBrk="0" hangingPunct="0">
              <a:defRPr/>
            </a:lvl1pPr>
          </a:lstStyle>
          <a:p>
            <a:pPr>
              <a:defRPr/>
            </a:pPr>
            <a:fld id="{D9A29694-4117-4BE4-BA9D-D2ACFFE8EDBD}" type="slidenum">
              <a:rPr lang="en-US" altLang="en-US"/>
              <a:pPr>
                <a:defRPr/>
              </a:pPr>
              <a:t>‹#›</a:t>
            </a:fld>
            <a:endParaRPr lang="en-US" altLang="en-US"/>
          </a:p>
        </p:txBody>
      </p:sp>
    </p:spTree>
    <p:extLst>
      <p:ext uri="{BB962C8B-B14F-4D97-AF65-F5344CB8AC3E}">
        <p14:creationId xmlns:p14="http://schemas.microsoft.com/office/powerpoint/2010/main" val="1924754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7"/>
            <a:ext cx="103632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6" indent="0">
              <a:buNone/>
              <a:defRPr sz="1400">
                <a:solidFill>
                  <a:schemeClr val="tx1">
                    <a:tint val="75000"/>
                  </a:schemeClr>
                </a:solidFill>
              </a:defRPr>
            </a:lvl7pPr>
            <a:lvl8pPr marL="3200068" indent="0">
              <a:buNone/>
              <a:defRPr sz="1400">
                <a:solidFill>
                  <a:schemeClr val="tx1">
                    <a:tint val="75000"/>
                  </a:schemeClr>
                </a:solidFill>
              </a:defRPr>
            </a:lvl8pPr>
            <a:lvl9pPr marL="3657221"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57F4F-A9EA-2FEA-5420-CAD3997909C7}"/>
              </a:ext>
            </a:extLst>
          </p:cNvPr>
          <p:cNvSpPr>
            <a:spLocks noGrp="1"/>
          </p:cNvSpPr>
          <p:nvPr>
            <p:ph type="dt" sz="half" idx="10"/>
          </p:nvPr>
        </p:nvSpPr>
        <p:spPr/>
        <p:txBody>
          <a:bodyPr/>
          <a:lstStyle>
            <a:lvl1pPr eaLnBrk="0" hangingPunct="0">
              <a:defRPr/>
            </a:lvl1pPr>
          </a:lstStyle>
          <a:p>
            <a:pPr>
              <a:defRPr/>
            </a:pPr>
            <a:fld id="{D4DE1D77-6C9E-42C4-AE22-5C45D42AFC52}" type="datetime1">
              <a:rPr lang="en-US"/>
              <a:pPr>
                <a:defRPr/>
              </a:pPr>
              <a:t>7/25/2024</a:t>
            </a:fld>
            <a:endParaRPr lang="en-US" dirty="0"/>
          </a:p>
        </p:txBody>
      </p:sp>
      <p:sp>
        <p:nvSpPr>
          <p:cNvPr id="5" name="Footer Placeholder 4">
            <a:extLst>
              <a:ext uri="{FF2B5EF4-FFF2-40B4-BE49-F238E27FC236}">
                <a16:creationId xmlns:a16="http://schemas.microsoft.com/office/drawing/2014/main" id="{99EC15AE-30B9-F568-7E4A-13D4F5F2779C}"/>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509620CB-CE41-AB36-0F85-738A0B10C287}"/>
              </a:ext>
            </a:extLst>
          </p:cNvPr>
          <p:cNvSpPr>
            <a:spLocks noGrp="1"/>
          </p:cNvSpPr>
          <p:nvPr>
            <p:ph type="sldNum" sz="quarter" idx="12"/>
          </p:nvPr>
        </p:nvSpPr>
        <p:spPr/>
        <p:txBody>
          <a:bodyPr/>
          <a:lstStyle>
            <a:lvl1pPr eaLnBrk="0" hangingPunct="0">
              <a:defRPr/>
            </a:lvl1pPr>
          </a:lstStyle>
          <a:p>
            <a:pPr>
              <a:defRPr/>
            </a:pPr>
            <a:fld id="{0D7F1F9D-41F9-4287-A587-BA33D53BB492}" type="slidenum">
              <a:rPr lang="en-US" altLang="en-US"/>
              <a:pPr>
                <a:defRPr/>
              </a:pPr>
              <a:t>‹#›</a:t>
            </a:fld>
            <a:endParaRPr lang="en-US" altLang="en-US"/>
          </a:p>
        </p:txBody>
      </p:sp>
    </p:spTree>
    <p:extLst>
      <p:ext uri="{BB962C8B-B14F-4D97-AF65-F5344CB8AC3E}">
        <p14:creationId xmlns:p14="http://schemas.microsoft.com/office/powerpoint/2010/main" val="22514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4306989-24E5-C25A-7593-9EEC2C847E33}"/>
              </a:ext>
            </a:extLst>
          </p:cNvPr>
          <p:cNvSpPr>
            <a:spLocks noGrp="1"/>
          </p:cNvSpPr>
          <p:nvPr>
            <p:ph type="dt" sz="half" idx="10"/>
          </p:nvPr>
        </p:nvSpPr>
        <p:spPr/>
        <p:txBody>
          <a:bodyPr/>
          <a:lstStyle>
            <a:lvl1pPr eaLnBrk="0" hangingPunct="0">
              <a:defRPr/>
            </a:lvl1pPr>
          </a:lstStyle>
          <a:p>
            <a:pPr>
              <a:defRPr/>
            </a:pPr>
            <a:fld id="{2AA86C5C-4B2C-4219-A04C-89B6262FF62B}" type="datetime1">
              <a:rPr lang="en-US"/>
              <a:pPr>
                <a:defRPr/>
              </a:pPr>
              <a:t>7/25/2024</a:t>
            </a:fld>
            <a:endParaRPr lang="en-US" dirty="0"/>
          </a:p>
        </p:txBody>
      </p:sp>
      <p:sp>
        <p:nvSpPr>
          <p:cNvPr id="6" name="Footer Placeholder 4">
            <a:extLst>
              <a:ext uri="{FF2B5EF4-FFF2-40B4-BE49-F238E27FC236}">
                <a16:creationId xmlns:a16="http://schemas.microsoft.com/office/drawing/2014/main" id="{F4104D85-5ACA-DBDE-D77C-3900CCB4D587}"/>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F32D0D91-E9FB-7EE0-0EF8-0222D1288DD9}"/>
              </a:ext>
            </a:extLst>
          </p:cNvPr>
          <p:cNvSpPr>
            <a:spLocks noGrp="1"/>
          </p:cNvSpPr>
          <p:nvPr>
            <p:ph type="sldNum" sz="quarter" idx="12"/>
          </p:nvPr>
        </p:nvSpPr>
        <p:spPr/>
        <p:txBody>
          <a:bodyPr/>
          <a:lstStyle>
            <a:lvl1pPr eaLnBrk="0" hangingPunct="0">
              <a:defRPr/>
            </a:lvl1pPr>
          </a:lstStyle>
          <a:p>
            <a:pPr>
              <a:defRPr/>
            </a:pPr>
            <a:fld id="{20547883-1449-4B5C-9BC9-3264198436D2}" type="slidenum">
              <a:rPr lang="en-US" altLang="en-US"/>
              <a:pPr>
                <a:defRPr/>
              </a:pPr>
              <a:t>‹#›</a:t>
            </a:fld>
            <a:endParaRPr lang="en-US" altLang="en-US"/>
          </a:p>
        </p:txBody>
      </p:sp>
    </p:spTree>
    <p:extLst>
      <p:ext uri="{BB962C8B-B14F-4D97-AF65-F5344CB8AC3E}">
        <p14:creationId xmlns:p14="http://schemas.microsoft.com/office/powerpoint/2010/main" val="204568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5"/>
            <a:ext cx="5389033"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6237A9F-5B00-B35F-2F50-1E28B1C6EB5B}"/>
              </a:ext>
            </a:extLst>
          </p:cNvPr>
          <p:cNvSpPr>
            <a:spLocks noGrp="1"/>
          </p:cNvSpPr>
          <p:nvPr>
            <p:ph type="dt" sz="half" idx="10"/>
          </p:nvPr>
        </p:nvSpPr>
        <p:spPr/>
        <p:txBody>
          <a:bodyPr/>
          <a:lstStyle>
            <a:lvl1pPr eaLnBrk="0" hangingPunct="0">
              <a:defRPr/>
            </a:lvl1pPr>
          </a:lstStyle>
          <a:p>
            <a:pPr>
              <a:defRPr/>
            </a:pPr>
            <a:fld id="{F50E0437-12C9-49ED-8BAF-E455282E2CB0}" type="datetime1">
              <a:rPr lang="en-US"/>
              <a:pPr>
                <a:defRPr/>
              </a:pPr>
              <a:t>7/25/2024</a:t>
            </a:fld>
            <a:endParaRPr lang="en-US" dirty="0"/>
          </a:p>
        </p:txBody>
      </p:sp>
      <p:sp>
        <p:nvSpPr>
          <p:cNvPr id="8" name="Footer Placeholder 4">
            <a:extLst>
              <a:ext uri="{FF2B5EF4-FFF2-40B4-BE49-F238E27FC236}">
                <a16:creationId xmlns:a16="http://schemas.microsoft.com/office/drawing/2014/main" id="{B7E04365-52E4-E761-F769-811286B25899}"/>
              </a:ext>
            </a:extLst>
          </p:cNvPr>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a:extLst>
              <a:ext uri="{FF2B5EF4-FFF2-40B4-BE49-F238E27FC236}">
                <a16:creationId xmlns:a16="http://schemas.microsoft.com/office/drawing/2014/main" id="{F0BE861F-C492-790A-0B8F-16788D057F7B}"/>
              </a:ext>
            </a:extLst>
          </p:cNvPr>
          <p:cNvSpPr>
            <a:spLocks noGrp="1"/>
          </p:cNvSpPr>
          <p:nvPr>
            <p:ph type="sldNum" sz="quarter" idx="12"/>
          </p:nvPr>
        </p:nvSpPr>
        <p:spPr/>
        <p:txBody>
          <a:bodyPr/>
          <a:lstStyle>
            <a:lvl1pPr eaLnBrk="0" hangingPunct="0">
              <a:defRPr/>
            </a:lvl1pPr>
          </a:lstStyle>
          <a:p>
            <a:pPr>
              <a:defRPr/>
            </a:pPr>
            <a:fld id="{399270F5-B4F0-43F6-B641-3F85838A9374}" type="slidenum">
              <a:rPr lang="en-US" altLang="en-US"/>
              <a:pPr>
                <a:defRPr/>
              </a:pPr>
              <a:t>‹#›</a:t>
            </a:fld>
            <a:endParaRPr lang="en-US" altLang="en-US"/>
          </a:p>
        </p:txBody>
      </p:sp>
    </p:spTree>
    <p:extLst>
      <p:ext uri="{BB962C8B-B14F-4D97-AF65-F5344CB8AC3E}">
        <p14:creationId xmlns:p14="http://schemas.microsoft.com/office/powerpoint/2010/main" val="1308934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6966CCB-C81B-A3B2-B95A-09085365411D}"/>
              </a:ext>
            </a:extLst>
          </p:cNvPr>
          <p:cNvSpPr>
            <a:spLocks noGrp="1"/>
          </p:cNvSpPr>
          <p:nvPr>
            <p:ph type="dt" sz="half" idx="10"/>
          </p:nvPr>
        </p:nvSpPr>
        <p:spPr/>
        <p:txBody>
          <a:bodyPr/>
          <a:lstStyle>
            <a:lvl1pPr eaLnBrk="0" hangingPunct="0">
              <a:defRPr/>
            </a:lvl1pPr>
          </a:lstStyle>
          <a:p>
            <a:pPr>
              <a:defRPr/>
            </a:pPr>
            <a:fld id="{8FC0C145-B784-495A-B5E9-B972C8F6A510}" type="datetime1">
              <a:rPr lang="en-US"/>
              <a:pPr>
                <a:defRPr/>
              </a:pPr>
              <a:t>7/25/2024</a:t>
            </a:fld>
            <a:endParaRPr lang="en-US" dirty="0"/>
          </a:p>
        </p:txBody>
      </p:sp>
      <p:sp>
        <p:nvSpPr>
          <p:cNvPr id="4" name="Footer Placeholder 4">
            <a:extLst>
              <a:ext uri="{FF2B5EF4-FFF2-40B4-BE49-F238E27FC236}">
                <a16:creationId xmlns:a16="http://schemas.microsoft.com/office/drawing/2014/main" id="{AA7A16F8-0DA6-DD49-946D-C2F0C875208A}"/>
              </a:ext>
            </a:extLst>
          </p:cNvPr>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a:extLst>
              <a:ext uri="{FF2B5EF4-FFF2-40B4-BE49-F238E27FC236}">
                <a16:creationId xmlns:a16="http://schemas.microsoft.com/office/drawing/2014/main" id="{5F3F6095-B9C0-ADE2-3682-0EE11A06C890}"/>
              </a:ext>
            </a:extLst>
          </p:cNvPr>
          <p:cNvSpPr>
            <a:spLocks noGrp="1"/>
          </p:cNvSpPr>
          <p:nvPr>
            <p:ph type="sldNum" sz="quarter" idx="12"/>
          </p:nvPr>
        </p:nvSpPr>
        <p:spPr/>
        <p:txBody>
          <a:bodyPr/>
          <a:lstStyle>
            <a:lvl1pPr eaLnBrk="0" hangingPunct="0">
              <a:defRPr/>
            </a:lvl1pPr>
          </a:lstStyle>
          <a:p>
            <a:pPr>
              <a:defRPr/>
            </a:pPr>
            <a:fld id="{8777FA38-E4F5-4FE6-A307-1B12F20B2E05}" type="slidenum">
              <a:rPr lang="en-US" altLang="en-US"/>
              <a:pPr>
                <a:defRPr/>
              </a:pPr>
              <a:t>‹#›</a:t>
            </a:fld>
            <a:endParaRPr lang="en-US" altLang="en-US"/>
          </a:p>
        </p:txBody>
      </p:sp>
    </p:spTree>
    <p:extLst>
      <p:ext uri="{BB962C8B-B14F-4D97-AF65-F5344CB8AC3E}">
        <p14:creationId xmlns:p14="http://schemas.microsoft.com/office/powerpoint/2010/main" val="584193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8FF8D3-2A20-3D19-9FCE-3A6A48B55BCE}"/>
              </a:ext>
            </a:extLst>
          </p:cNvPr>
          <p:cNvSpPr>
            <a:spLocks noGrp="1"/>
          </p:cNvSpPr>
          <p:nvPr>
            <p:ph type="dt" sz="half" idx="10"/>
          </p:nvPr>
        </p:nvSpPr>
        <p:spPr/>
        <p:txBody>
          <a:bodyPr/>
          <a:lstStyle>
            <a:lvl1pPr eaLnBrk="0" hangingPunct="0">
              <a:defRPr/>
            </a:lvl1pPr>
          </a:lstStyle>
          <a:p>
            <a:pPr>
              <a:defRPr/>
            </a:pPr>
            <a:fld id="{C7BBA67D-F756-474B-9A94-9792B4B26F66}" type="datetime1">
              <a:rPr lang="en-US"/>
              <a:pPr>
                <a:defRPr/>
              </a:pPr>
              <a:t>7/25/2024</a:t>
            </a:fld>
            <a:endParaRPr lang="en-US" dirty="0"/>
          </a:p>
        </p:txBody>
      </p:sp>
      <p:sp>
        <p:nvSpPr>
          <p:cNvPr id="3" name="Footer Placeholder 4">
            <a:extLst>
              <a:ext uri="{FF2B5EF4-FFF2-40B4-BE49-F238E27FC236}">
                <a16:creationId xmlns:a16="http://schemas.microsoft.com/office/drawing/2014/main" id="{D11BDDB3-ED36-B20E-20FE-EDD1B42B003B}"/>
              </a:ext>
            </a:extLst>
          </p:cNvPr>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a:extLst>
              <a:ext uri="{FF2B5EF4-FFF2-40B4-BE49-F238E27FC236}">
                <a16:creationId xmlns:a16="http://schemas.microsoft.com/office/drawing/2014/main" id="{AFBF9696-7032-00CF-F192-BEFDF060C269}"/>
              </a:ext>
            </a:extLst>
          </p:cNvPr>
          <p:cNvSpPr>
            <a:spLocks noGrp="1"/>
          </p:cNvSpPr>
          <p:nvPr>
            <p:ph type="sldNum" sz="quarter" idx="12"/>
          </p:nvPr>
        </p:nvSpPr>
        <p:spPr/>
        <p:txBody>
          <a:bodyPr/>
          <a:lstStyle>
            <a:lvl1pPr eaLnBrk="0" hangingPunct="0">
              <a:defRPr/>
            </a:lvl1pPr>
          </a:lstStyle>
          <a:p>
            <a:pPr>
              <a:defRPr/>
            </a:pPr>
            <a:fld id="{9AB3AC46-C0F0-4F1E-BC27-86C3766AAC22}" type="slidenum">
              <a:rPr lang="en-US" altLang="en-US"/>
              <a:pPr>
                <a:defRPr/>
              </a:pPr>
              <a:t>‹#›</a:t>
            </a:fld>
            <a:endParaRPr lang="en-US" altLang="en-US"/>
          </a:p>
        </p:txBody>
      </p:sp>
    </p:spTree>
    <p:extLst>
      <p:ext uri="{BB962C8B-B14F-4D97-AF65-F5344CB8AC3E}">
        <p14:creationId xmlns:p14="http://schemas.microsoft.com/office/powerpoint/2010/main" val="38282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67B291-D0B4-DEB4-9828-9951B9F18B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B695324-F908-9B27-406B-FB845D9FE3BD}"/>
              </a:ext>
            </a:extLst>
          </p:cNvPr>
          <p:cNvSpPr>
            <a:spLocks noGrp="1"/>
          </p:cNvSpPr>
          <p:nvPr>
            <p:ph type="dt" sz="half" idx="10"/>
          </p:nvPr>
        </p:nvSpPr>
        <p:spPr/>
        <p:txBody>
          <a:bodyPr/>
          <a:lstStyle>
            <a:lvl1pPr>
              <a:defRPr/>
            </a:lvl1pPr>
          </a:lstStyle>
          <a:p>
            <a:pPr>
              <a:defRPr/>
            </a:pPr>
            <a:fld id="{25D6F8AF-1558-4F3C-8838-2664D64326CA}" type="datetime1">
              <a:rPr lang="en-US"/>
              <a:pPr>
                <a:defRPr/>
              </a:pPr>
              <a:t>7/25/2024</a:t>
            </a:fld>
            <a:endParaRPr lang="en-US"/>
          </a:p>
        </p:txBody>
      </p:sp>
      <p:sp>
        <p:nvSpPr>
          <p:cNvPr id="6" name="Footer Placeholder 4">
            <a:extLst>
              <a:ext uri="{FF2B5EF4-FFF2-40B4-BE49-F238E27FC236}">
                <a16:creationId xmlns:a16="http://schemas.microsoft.com/office/drawing/2014/main" id="{DA559618-992A-AD4E-AC63-81360CC878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D43534-E0F1-7004-ABCB-3A3CAE7A7190}"/>
              </a:ext>
            </a:extLst>
          </p:cNvPr>
          <p:cNvSpPr>
            <a:spLocks noGrp="1"/>
          </p:cNvSpPr>
          <p:nvPr>
            <p:ph type="sldNum" sz="quarter" idx="12"/>
          </p:nvPr>
        </p:nvSpPr>
        <p:spPr/>
        <p:txBody>
          <a:bodyPr/>
          <a:lstStyle>
            <a:lvl1pPr>
              <a:defRPr/>
            </a:lvl1pPr>
          </a:lstStyle>
          <a:p>
            <a:pPr>
              <a:defRPr/>
            </a:pPr>
            <a:fld id="{EA01DF64-20BF-4DF5-9243-15EDF3B2E4F0}" type="slidenum">
              <a:rPr lang="en-US" altLang="en-US"/>
              <a:pPr>
                <a:defRPr/>
              </a:pPr>
              <a:t>‹#›</a:t>
            </a:fld>
            <a:endParaRPr lang="en-US" altLang="en-US"/>
          </a:p>
        </p:txBody>
      </p:sp>
    </p:spTree>
    <p:extLst>
      <p:ext uri="{BB962C8B-B14F-4D97-AF65-F5344CB8AC3E}">
        <p14:creationId xmlns:p14="http://schemas.microsoft.com/office/powerpoint/2010/main" val="644962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3"/>
            <a:ext cx="6815668"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AE51218-B7E0-2ADE-0C25-8ACF8C240BD1}"/>
              </a:ext>
            </a:extLst>
          </p:cNvPr>
          <p:cNvSpPr>
            <a:spLocks noGrp="1"/>
          </p:cNvSpPr>
          <p:nvPr>
            <p:ph type="dt" sz="half" idx="10"/>
          </p:nvPr>
        </p:nvSpPr>
        <p:spPr/>
        <p:txBody>
          <a:bodyPr/>
          <a:lstStyle>
            <a:lvl1pPr eaLnBrk="0" hangingPunct="0">
              <a:defRPr/>
            </a:lvl1pPr>
          </a:lstStyle>
          <a:p>
            <a:pPr>
              <a:defRPr/>
            </a:pPr>
            <a:fld id="{EDB2623C-5B31-4CE4-9EAB-D8DAA60E86A9}" type="datetime1">
              <a:rPr lang="en-US"/>
              <a:pPr>
                <a:defRPr/>
              </a:pPr>
              <a:t>7/25/2024</a:t>
            </a:fld>
            <a:endParaRPr lang="en-US" dirty="0"/>
          </a:p>
        </p:txBody>
      </p:sp>
      <p:sp>
        <p:nvSpPr>
          <p:cNvPr id="6" name="Footer Placeholder 4">
            <a:extLst>
              <a:ext uri="{FF2B5EF4-FFF2-40B4-BE49-F238E27FC236}">
                <a16:creationId xmlns:a16="http://schemas.microsoft.com/office/drawing/2014/main" id="{CF71AA94-4C43-96CE-70EB-3F3ABA0606A5}"/>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402BD961-E328-AB6A-372B-B231AF314488}"/>
              </a:ext>
            </a:extLst>
          </p:cNvPr>
          <p:cNvSpPr>
            <a:spLocks noGrp="1"/>
          </p:cNvSpPr>
          <p:nvPr>
            <p:ph type="sldNum" sz="quarter" idx="12"/>
          </p:nvPr>
        </p:nvSpPr>
        <p:spPr/>
        <p:txBody>
          <a:bodyPr/>
          <a:lstStyle>
            <a:lvl1pPr eaLnBrk="0" hangingPunct="0">
              <a:defRPr/>
            </a:lvl1pPr>
          </a:lstStyle>
          <a:p>
            <a:pPr>
              <a:defRPr/>
            </a:pPr>
            <a:fld id="{ED61EDEC-03C3-4337-AE69-C703616466FF}" type="slidenum">
              <a:rPr lang="en-US" altLang="en-US"/>
              <a:pPr>
                <a:defRPr/>
              </a:pPr>
              <a:t>‹#›</a:t>
            </a:fld>
            <a:endParaRPr lang="en-US" altLang="en-US"/>
          </a:p>
        </p:txBody>
      </p:sp>
    </p:spTree>
    <p:extLst>
      <p:ext uri="{BB962C8B-B14F-4D97-AF65-F5344CB8AC3E}">
        <p14:creationId xmlns:p14="http://schemas.microsoft.com/office/powerpoint/2010/main" val="2603158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6" indent="0">
              <a:buNone/>
              <a:defRPr sz="2000"/>
            </a:lvl7pPr>
            <a:lvl8pPr marL="3200068" indent="0">
              <a:buNone/>
              <a:defRPr sz="2000"/>
            </a:lvl8pPr>
            <a:lvl9pPr marL="36572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2C99E5-75F5-4EEB-E151-3AA4541159EA}"/>
              </a:ext>
            </a:extLst>
          </p:cNvPr>
          <p:cNvSpPr>
            <a:spLocks noGrp="1"/>
          </p:cNvSpPr>
          <p:nvPr>
            <p:ph type="dt" sz="half" idx="10"/>
          </p:nvPr>
        </p:nvSpPr>
        <p:spPr/>
        <p:txBody>
          <a:bodyPr/>
          <a:lstStyle>
            <a:lvl1pPr eaLnBrk="0" hangingPunct="0">
              <a:defRPr/>
            </a:lvl1pPr>
          </a:lstStyle>
          <a:p>
            <a:pPr>
              <a:defRPr/>
            </a:pPr>
            <a:fld id="{A4593B70-D7E7-4B63-A75F-6D1CB75C9A6E}" type="datetime1">
              <a:rPr lang="en-US"/>
              <a:pPr>
                <a:defRPr/>
              </a:pPr>
              <a:t>7/25/2024</a:t>
            </a:fld>
            <a:endParaRPr lang="en-US" dirty="0"/>
          </a:p>
        </p:txBody>
      </p:sp>
      <p:sp>
        <p:nvSpPr>
          <p:cNvPr id="6" name="Footer Placeholder 4">
            <a:extLst>
              <a:ext uri="{FF2B5EF4-FFF2-40B4-BE49-F238E27FC236}">
                <a16:creationId xmlns:a16="http://schemas.microsoft.com/office/drawing/2014/main" id="{3E22FFAE-B4B9-AFF6-5FDC-42E6B2CD55B7}"/>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12159FB6-8CAD-1B0F-B571-96A5B476D54C}"/>
              </a:ext>
            </a:extLst>
          </p:cNvPr>
          <p:cNvSpPr>
            <a:spLocks noGrp="1"/>
          </p:cNvSpPr>
          <p:nvPr>
            <p:ph type="sldNum" sz="quarter" idx="12"/>
          </p:nvPr>
        </p:nvSpPr>
        <p:spPr/>
        <p:txBody>
          <a:bodyPr/>
          <a:lstStyle>
            <a:lvl1pPr eaLnBrk="0" hangingPunct="0">
              <a:defRPr/>
            </a:lvl1pPr>
          </a:lstStyle>
          <a:p>
            <a:pPr>
              <a:defRPr/>
            </a:pPr>
            <a:fld id="{0130953D-9FAF-4606-A35C-DBD1286A667D}" type="slidenum">
              <a:rPr lang="en-US" altLang="en-US"/>
              <a:pPr>
                <a:defRPr/>
              </a:pPr>
              <a:t>‹#›</a:t>
            </a:fld>
            <a:endParaRPr lang="en-US" altLang="en-US"/>
          </a:p>
        </p:txBody>
      </p:sp>
    </p:spTree>
    <p:extLst>
      <p:ext uri="{BB962C8B-B14F-4D97-AF65-F5344CB8AC3E}">
        <p14:creationId xmlns:p14="http://schemas.microsoft.com/office/powerpoint/2010/main" val="890935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3AC95-A401-E33B-3351-D8E5B666F3F4}"/>
              </a:ext>
            </a:extLst>
          </p:cNvPr>
          <p:cNvSpPr>
            <a:spLocks noGrp="1"/>
          </p:cNvSpPr>
          <p:nvPr>
            <p:ph type="dt" sz="half" idx="10"/>
          </p:nvPr>
        </p:nvSpPr>
        <p:spPr/>
        <p:txBody>
          <a:bodyPr/>
          <a:lstStyle>
            <a:lvl1pPr eaLnBrk="0" hangingPunct="0">
              <a:defRPr/>
            </a:lvl1pPr>
          </a:lstStyle>
          <a:p>
            <a:pPr>
              <a:defRPr/>
            </a:pPr>
            <a:fld id="{697585D1-434E-4DEC-BEFE-02359082C928}" type="datetime1">
              <a:rPr lang="en-US"/>
              <a:pPr>
                <a:defRPr/>
              </a:pPr>
              <a:t>7/25/2024</a:t>
            </a:fld>
            <a:endParaRPr lang="en-US" dirty="0"/>
          </a:p>
        </p:txBody>
      </p:sp>
      <p:sp>
        <p:nvSpPr>
          <p:cNvPr id="5" name="Footer Placeholder 4">
            <a:extLst>
              <a:ext uri="{FF2B5EF4-FFF2-40B4-BE49-F238E27FC236}">
                <a16:creationId xmlns:a16="http://schemas.microsoft.com/office/drawing/2014/main" id="{B62C8108-44A3-9130-2E01-1C55FFD06B1B}"/>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1B44C10C-FEA1-6A55-C429-B8616C85792C}"/>
              </a:ext>
            </a:extLst>
          </p:cNvPr>
          <p:cNvSpPr>
            <a:spLocks noGrp="1"/>
          </p:cNvSpPr>
          <p:nvPr>
            <p:ph type="sldNum" sz="quarter" idx="12"/>
          </p:nvPr>
        </p:nvSpPr>
        <p:spPr/>
        <p:txBody>
          <a:bodyPr/>
          <a:lstStyle>
            <a:lvl1pPr eaLnBrk="0" hangingPunct="0">
              <a:defRPr/>
            </a:lvl1pPr>
          </a:lstStyle>
          <a:p>
            <a:pPr>
              <a:defRPr/>
            </a:pPr>
            <a:fld id="{BB16CEC5-944B-4E82-88B6-BACEA1F99657}" type="slidenum">
              <a:rPr lang="en-US" altLang="en-US"/>
              <a:pPr>
                <a:defRPr/>
              </a:pPr>
              <a:t>‹#›</a:t>
            </a:fld>
            <a:endParaRPr lang="en-US" altLang="en-US"/>
          </a:p>
        </p:txBody>
      </p:sp>
    </p:spTree>
    <p:extLst>
      <p:ext uri="{BB962C8B-B14F-4D97-AF65-F5344CB8AC3E}">
        <p14:creationId xmlns:p14="http://schemas.microsoft.com/office/powerpoint/2010/main" val="2215625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D41C0-A487-42F1-86EE-D46C72AC7299}"/>
              </a:ext>
            </a:extLst>
          </p:cNvPr>
          <p:cNvSpPr>
            <a:spLocks noGrp="1"/>
          </p:cNvSpPr>
          <p:nvPr>
            <p:ph type="dt" sz="half" idx="10"/>
          </p:nvPr>
        </p:nvSpPr>
        <p:spPr/>
        <p:txBody>
          <a:bodyPr/>
          <a:lstStyle>
            <a:lvl1pPr eaLnBrk="0" hangingPunct="0">
              <a:defRPr/>
            </a:lvl1pPr>
          </a:lstStyle>
          <a:p>
            <a:pPr>
              <a:defRPr/>
            </a:pPr>
            <a:fld id="{A51CF1F8-F3FF-4081-AB34-785C30850CDA}" type="datetime1">
              <a:rPr lang="en-US"/>
              <a:pPr>
                <a:defRPr/>
              </a:pPr>
              <a:t>7/25/2024</a:t>
            </a:fld>
            <a:endParaRPr lang="en-US" dirty="0"/>
          </a:p>
        </p:txBody>
      </p:sp>
      <p:sp>
        <p:nvSpPr>
          <p:cNvPr id="5" name="Footer Placeholder 4">
            <a:extLst>
              <a:ext uri="{FF2B5EF4-FFF2-40B4-BE49-F238E27FC236}">
                <a16:creationId xmlns:a16="http://schemas.microsoft.com/office/drawing/2014/main" id="{097E0D79-D99B-E54B-BB3B-CFAA1726F0B3}"/>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BAFF2A85-9D7F-49CF-839D-87F48DE82F25}"/>
              </a:ext>
            </a:extLst>
          </p:cNvPr>
          <p:cNvSpPr>
            <a:spLocks noGrp="1"/>
          </p:cNvSpPr>
          <p:nvPr>
            <p:ph type="sldNum" sz="quarter" idx="12"/>
          </p:nvPr>
        </p:nvSpPr>
        <p:spPr/>
        <p:txBody>
          <a:bodyPr/>
          <a:lstStyle>
            <a:lvl1pPr eaLnBrk="0" hangingPunct="0">
              <a:defRPr/>
            </a:lvl1pPr>
          </a:lstStyle>
          <a:p>
            <a:pPr>
              <a:defRPr/>
            </a:pPr>
            <a:fld id="{4A0A52D6-6C47-4470-B7BC-490AFF44069B}" type="slidenum">
              <a:rPr lang="en-US" altLang="en-US"/>
              <a:pPr>
                <a:defRPr/>
              </a:pPr>
              <a:t>‹#›</a:t>
            </a:fld>
            <a:endParaRPr lang="en-US" altLang="en-US"/>
          </a:p>
        </p:txBody>
      </p:sp>
    </p:spTree>
    <p:extLst>
      <p:ext uri="{BB962C8B-B14F-4D97-AF65-F5344CB8AC3E}">
        <p14:creationId xmlns:p14="http://schemas.microsoft.com/office/powerpoint/2010/main" val="3325187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49AF65-515A-82B2-C098-862029791262}"/>
              </a:ext>
            </a:extLst>
          </p:cNvPr>
          <p:cNvSpPr>
            <a:spLocks noChangeArrowheads="1"/>
          </p:cNvSpPr>
          <p:nvPr userDrawn="1"/>
        </p:nvSpPr>
        <p:spPr bwMode="auto">
          <a:xfrm>
            <a:off x="519113" y="304800"/>
            <a:ext cx="10352087" cy="604838"/>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1108D73F-24EF-45F8-F401-42F857109EEB}"/>
              </a:ext>
            </a:extLst>
          </p:cNvPr>
          <p:cNvSpPr>
            <a:spLocks noChangeArrowheads="1"/>
          </p:cNvSpPr>
          <p:nvPr userDrawn="1"/>
        </p:nvSpPr>
        <p:spPr bwMode="auto">
          <a:xfrm>
            <a:off x="914400" y="6430963"/>
            <a:ext cx="10858500" cy="369887"/>
          </a:xfrm>
          <a:prstGeom prst="rect">
            <a:avLst/>
          </a:prstGeom>
          <a:noFill/>
          <a:ln>
            <a:noFill/>
          </a:ln>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Vision - </a:t>
            </a:r>
            <a:r>
              <a:rPr lang="en-CA" altLang="en-US" b="1" i="1" baseline="30000">
                <a:solidFill>
                  <a:prstClr val="black"/>
                </a:solidFill>
                <a:cs typeface="Arial" charset="0"/>
              </a:rPr>
              <a:t>Fostering multi-disciplinary perspectives to generate anticipatory intelligence for</a:t>
            </a:r>
            <a:r>
              <a:rPr lang="en-CA" altLang="en-US" b="1" i="1">
                <a:solidFill>
                  <a:prstClr val="black"/>
                </a:solidFill>
                <a:cs typeface="Arial" charset="0"/>
              </a:rPr>
              <a:t> </a:t>
            </a:r>
            <a:r>
              <a:rPr lang="en-CA" altLang="en-US" b="1" i="1" baseline="30000">
                <a:solidFill>
                  <a:prstClr val="black"/>
                </a:solidFill>
                <a:cs typeface="Arial" charset="0"/>
              </a:rPr>
              <a:t>emerging and zoonotic diseases.</a:t>
            </a:r>
          </a:p>
        </p:txBody>
      </p:sp>
      <p:cxnSp>
        <p:nvCxnSpPr>
          <p:cNvPr id="4" name="Straight Connector 3">
            <a:extLst>
              <a:ext uri="{FF2B5EF4-FFF2-40B4-BE49-F238E27FC236}">
                <a16:creationId xmlns:a16="http://schemas.microsoft.com/office/drawing/2014/main" id="{206FDD3F-0A2F-A661-A1E8-7DD50617E777}"/>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1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B86121-97CB-547C-6BD2-471F7F6E7770}"/>
              </a:ext>
            </a:extLst>
          </p:cNvPr>
          <p:cNvSpPr>
            <a:spLocks noGrp="1"/>
          </p:cNvSpPr>
          <p:nvPr>
            <p:ph type="dt" sz="half" idx="10"/>
          </p:nvPr>
        </p:nvSpPr>
        <p:spPr/>
        <p:txBody>
          <a:bodyPr/>
          <a:lstStyle>
            <a:lvl1pPr>
              <a:defRPr/>
            </a:lvl1pPr>
          </a:lstStyle>
          <a:p>
            <a:pPr>
              <a:defRPr/>
            </a:pPr>
            <a:fld id="{76979A77-2AD3-4C02-B97F-ABA02CC61B22}" type="datetime1">
              <a:rPr lang="en-US"/>
              <a:pPr>
                <a:defRPr/>
              </a:pPr>
              <a:t>7/25/2024</a:t>
            </a:fld>
            <a:endParaRPr lang="en-US"/>
          </a:p>
        </p:txBody>
      </p:sp>
      <p:sp>
        <p:nvSpPr>
          <p:cNvPr id="5" name="Footer Placeholder 4">
            <a:extLst>
              <a:ext uri="{FF2B5EF4-FFF2-40B4-BE49-F238E27FC236}">
                <a16:creationId xmlns:a16="http://schemas.microsoft.com/office/drawing/2014/main" id="{FAA4A65E-DD07-3930-19C6-942451081C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A7683E-5E67-2FA1-3BEA-BE54D4A5A2C6}"/>
              </a:ext>
            </a:extLst>
          </p:cNvPr>
          <p:cNvSpPr>
            <a:spLocks noGrp="1"/>
          </p:cNvSpPr>
          <p:nvPr>
            <p:ph type="sldNum" sz="quarter" idx="12"/>
          </p:nvPr>
        </p:nvSpPr>
        <p:spPr/>
        <p:txBody>
          <a:bodyPr/>
          <a:lstStyle>
            <a:lvl1pPr>
              <a:defRPr/>
            </a:lvl1pPr>
          </a:lstStyle>
          <a:p>
            <a:pPr>
              <a:defRPr/>
            </a:pPr>
            <a:fld id="{6D526DE0-D07E-4817-8808-BED4DFDAA16F}" type="slidenum">
              <a:rPr lang="en-US" altLang="en-US"/>
              <a:pPr>
                <a:defRPr/>
              </a:pPr>
              <a:t>‹#›</a:t>
            </a:fld>
            <a:endParaRPr lang="en-US" altLang="en-US"/>
          </a:p>
        </p:txBody>
      </p:sp>
    </p:spTree>
    <p:extLst>
      <p:ext uri="{BB962C8B-B14F-4D97-AF65-F5344CB8AC3E}">
        <p14:creationId xmlns:p14="http://schemas.microsoft.com/office/powerpoint/2010/main" val="341107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CBDB7C1-9F80-BF36-255B-9D8679908F68}"/>
              </a:ext>
            </a:extLst>
          </p:cNvPr>
          <p:cNvSpPr>
            <a:spLocks noGrp="1"/>
          </p:cNvSpPr>
          <p:nvPr>
            <p:ph type="dt" sz="half" idx="10"/>
          </p:nvPr>
        </p:nvSpPr>
        <p:spPr/>
        <p:txBody>
          <a:bodyPr/>
          <a:lstStyle>
            <a:lvl1pPr>
              <a:defRPr/>
            </a:lvl1pPr>
          </a:lstStyle>
          <a:p>
            <a:pPr>
              <a:defRPr/>
            </a:pPr>
            <a:fld id="{34E1EF2B-B1F0-4C3F-80D2-8BC7D4AA3BB2}" type="datetime1">
              <a:rPr lang="en-US"/>
              <a:pPr>
                <a:defRPr/>
              </a:pPr>
              <a:t>7/25/2024</a:t>
            </a:fld>
            <a:endParaRPr lang="en-US"/>
          </a:p>
        </p:txBody>
      </p:sp>
      <p:sp>
        <p:nvSpPr>
          <p:cNvPr id="6" name="Footer Placeholder 4">
            <a:extLst>
              <a:ext uri="{FF2B5EF4-FFF2-40B4-BE49-F238E27FC236}">
                <a16:creationId xmlns:a16="http://schemas.microsoft.com/office/drawing/2014/main" id="{6DA80E15-D49B-6B69-475F-57F522598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050924-9671-71FD-1DAE-995033F5FA5E}"/>
              </a:ext>
            </a:extLst>
          </p:cNvPr>
          <p:cNvSpPr>
            <a:spLocks noGrp="1"/>
          </p:cNvSpPr>
          <p:nvPr>
            <p:ph type="sldNum" sz="quarter" idx="12"/>
          </p:nvPr>
        </p:nvSpPr>
        <p:spPr/>
        <p:txBody>
          <a:bodyPr/>
          <a:lstStyle>
            <a:lvl1pPr>
              <a:defRPr/>
            </a:lvl1pPr>
          </a:lstStyle>
          <a:p>
            <a:pPr>
              <a:defRPr/>
            </a:pPr>
            <a:fld id="{54A00ECE-29A3-44B0-A1C7-83C8589793EE}" type="slidenum">
              <a:rPr lang="en-US" altLang="en-US"/>
              <a:pPr>
                <a:defRPr/>
              </a:pPr>
              <a:t>‹#›</a:t>
            </a:fld>
            <a:endParaRPr lang="en-US" altLang="en-US"/>
          </a:p>
        </p:txBody>
      </p:sp>
    </p:spTree>
    <p:extLst>
      <p:ext uri="{BB962C8B-B14F-4D97-AF65-F5344CB8AC3E}">
        <p14:creationId xmlns:p14="http://schemas.microsoft.com/office/powerpoint/2010/main" val="294845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D72A3A-AA1F-964A-C3CE-C9A747825664}"/>
              </a:ext>
            </a:extLst>
          </p:cNvPr>
          <p:cNvSpPr>
            <a:spLocks noGrp="1"/>
          </p:cNvSpPr>
          <p:nvPr>
            <p:ph type="dt" sz="half" idx="10"/>
          </p:nvPr>
        </p:nvSpPr>
        <p:spPr/>
        <p:txBody>
          <a:bodyPr/>
          <a:lstStyle>
            <a:lvl1pPr>
              <a:defRPr/>
            </a:lvl1pPr>
          </a:lstStyle>
          <a:p>
            <a:pPr>
              <a:defRPr/>
            </a:pPr>
            <a:fld id="{1336F0F7-C438-4D42-ACF0-4C0851F96D11}" type="datetime1">
              <a:rPr lang="en-US"/>
              <a:pPr>
                <a:defRPr/>
              </a:pPr>
              <a:t>7/25/2024</a:t>
            </a:fld>
            <a:endParaRPr lang="en-US"/>
          </a:p>
        </p:txBody>
      </p:sp>
      <p:sp>
        <p:nvSpPr>
          <p:cNvPr id="8" name="Footer Placeholder 4">
            <a:extLst>
              <a:ext uri="{FF2B5EF4-FFF2-40B4-BE49-F238E27FC236}">
                <a16:creationId xmlns:a16="http://schemas.microsoft.com/office/drawing/2014/main" id="{A0B4E8A0-DFF6-7BAD-41D6-BAB0191726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15A9F7B-9F47-8EBB-23F0-E980506D25D2}"/>
              </a:ext>
            </a:extLst>
          </p:cNvPr>
          <p:cNvSpPr>
            <a:spLocks noGrp="1"/>
          </p:cNvSpPr>
          <p:nvPr>
            <p:ph type="sldNum" sz="quarter" idx="12"/>
          </p:nvPr>
        </p:nvSpPr>
        <p:spPr/>
        <p:txBody>
          <a:bodyPr/>
          <a:lstStyle>
            <a:lvl1pPr>
              <a:defRPr/>
            </a:lvl1pPr>
          </a:lstStyle>
          <a:p>
            <a:pPr>
              <a:defRPr/>
            </a:pPr>
            <a:fld id="{CB7092A2-4C53-4A13-96DD-5082C9B4C9D4}" type="slidenum">
              <a:rPr lang="en-US" altLang="en-US"/>
              <a:pPr>
                <a:defRPr/>
              </a:pPr>
              <a:t>‹#›</a:t>
            </a:fld>
            <a:endParaRPr lang="en-US" altLang="en-US"/>
          </a:p>
        </p:txBody>
      </p:sp>
    </p:spTree>
    <p:extLst>
      <p:ext uri="{BB962C8B-B14F-4D97-AF65-F5344CB8AC3E}">
        <p14:creationId xmlns:p14="http://schemas.microsoft.com/office/powerpoint/2010/main" val="23520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2DA2E11-4B4C-1313-FC5B-7E10B34F0D45}"/>
              </a:ext>
            </a:extLst>
          </p:cNvPr>
          <p:cNvSpPr>
            <a:spLocks noGrp="1"/>
          </p:cNvSpPr>
          <p:nvPr>
            <p:ph type="dt" sz="half" idx="10"/>
          </p:nvPr>
        </p:nvSpPr>
        <p:spPr/>
        <p:txBody>
          <a:bodyPr/>
          <a:lstStyle>
            <a:lvl1pPr>
              <a:defRPr/>
            </a:lvl1pPr>
          </a:lstStyle>
          <a:p>
            <a:pPr>
              <a:defRPr/>
            </a:pPr>
            <a:fld id="{D3CD6D9E-138B-4317-AE0D-D9D3EB1DB8AF}" type="datetime1">
              <a:rPr lang="en-US"/>
              <a:pPr>
                <a:defRPr/>
              </a:pPr>
              <a:t>7/25/2024</a:t>
            </a:fld>
            <a:endParaRPr lang="en-US"/>
          </a:p>
        </p:txBody>
      </p:sp>
      <p:sp>
        <p:nvSpPr>
          <p:cNvPr id="4" name="Footer Placeholder 4">
            <a:extLst>
              <a:ext uri="{FF2B5EF4-FFF2-40B4-BE49-F238E27FC236}">
                <a16:creationId xmlns:a16="http://schemas.microsoft.com/office/drawing/2014/main" id="{737BDA03-C1F8-5C69-9F0F-3204A0F6B57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AABB8E5-63E5-4F89-6480-11C2273DCBD0}"/>
              </a:ext>
            </a:extLst>
          </p:cNvPr>
          <p:cNvSpPr>
            <a:spLocks noGrp="1"/>
          </p:cNvSpPr>
          <p:nvPr>
            <p:ph type="sldNum" sz="quarter" idx="12"/>
          </p:nvPr>
        </p:nvSpPr>
        <p:spPr/>
        <p:txBody>
          <a:bodyPr/>
          <a:lstStyle>
            <a:lvl1pPr>
              <a:defRPr/>
            </a:lvl1pPr>
          </a:lstStyle>
          <a:p>
            <a:pPr>
              <a:defRPr/>
            </a:pPr>
            <a:fld id="{08D8CA0A-6679-4C4E-8C23-90E7049F3182}" type="slidenum">
              <a:rPr lang="en-US" altLang="en-US"/>
              <a:pPr>
                <a:defRPr/>
              </a:pPr>
              <a:t>‹#›</a:t>
            </a:fld>
            <a:endParaRPr lang="en-US" altLang="en-US"/>
          </a:p>
        </p:txBody>
      </p:sp>
    </p:spTree>
    <p:extLst>
      <p:ext uri="{BB962C8B-B14F-4D97-AF65-F5344CB8AC3E}">
        <p14:creationId xmlns:p14="http://schemas.microsoft.com/office/powerpoint/2010/main" val="301629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F31231-3DC5-AD8C-E43B-524817670B70}"/>
              </a:ext>
            </a:extLst>
          </p:cNvPr>
          <p:cNvSpPr>
            <a:spLocks noGrp="1"/>
          </p:cNvSpPr>
          <p:nvPr>
            <p:ph type="dt" sz="half" idx="10"/>
          </p:nvPr>
        </p:nvSpPr>
        <p:spPr/>
        <p:txBody>
          <a:bodyPr/>
          <a:lstStyle>
            <a:lvl1pPr>
              <a:defRPr/>
            </a:lvl1pPr>
          </a:lstStyle>
          <a:p>
            <a:pPr>
              <a:defRPr/>
            </a:pPr>
            <a:fld id="{3402668F-C870-4B3E-A600-56E31E33EF49}" type="datetime1">
              <a:rPr lang="en-US"/>
              <a:pPr>
                <a:defRPr/>
              </a:pPr>
              <a:t>7/25/2024</a:t>
            </a:fld>
            <a:endParaRPr lang="en-US"/>
          </a:p>
        </p:txBody>
      </p:sp>
      <p:sp>
        <p:nvSpPr>
          <p:cNvPr id="3" name="Footer Placeholder 4">
            <a:extLst>
              <a:ext uri="{FF2B5EF4-FFF2-40B4-BE49-F238E27FC236}">
                <a16:creationId xmlns:a16="http://schemas.microsoft.com/office/drawing/2014/main" id="{AC597FAC-5E51-27AA-5540-9728207292B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ED98B2-1289-2992-63F6-91F5BA4CD54A}"/>
              </a:ext>
            </a:extLst>
          </p:cNvPr>
          <p:cNvSpPr>
            <a:spLocks noGrp="1"/>
          </p:cNvSpPr>
          <p:nvPr>
            <p:ph type="sldNum" sz="quarter" idx="12"/>
          </p:nvPr>
        </p:nvSpPr>
        <p:spPr/>
        <p:txBody>
          <a:bodyPr/>
          <a:lstStyle>
            <a:lvl1pPr>
              <a:defRPr/>
            </a:lvl1pPr>
          </a:lstStyle>
          <a:p>
            <a:pPr>
              <a:defRPr/>
            </a:pPr>
            <a:fld id="{60CDBEE1-21F4-468E-B3A8-FE3C7B9B3142}" type="slidenum">
              <a:rPr lang="en-US" altLang="en-US"/>
              <a:pPr>
                <a:defRPr/>
              </a:pPr>
              <a:t>‹#›</a:t>
            </a:fld>
            <a:endParaRPr lang="en-US" altLang="en-US"/>
          </a:p>
        </p:txBody>
      </p:sp>
    </p:spTree>
    <p:extLst>
      <p:ext uri="{BB962C8B-B14F-4D97-AF65-F5344CB8AC3E}">
        <p14:creationId xmlns:p14="http://schemas.microsoft.com/office/powerpoint/2010/main" val="58311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3EBC410-2D1A-1361-4889-57DCDBD98CB3}"/>
              </a:ext>
            </a:extLst>
          </p:cNvPr>
          <p:cNvSpPr>
            <a:spLocks noGrp="1"/>
          </p:cNvSpPr>
          <p:nvPr>
            <p:ph type="dt" sz="half" idx="10"/>
          </p:nvPr>
        </p:nvSpPr>
        <p:spPr/>
        <p:txBody>
          <a:bodyPr/>
          <a:lstStyle>
            <a:lvl1pPr>
              <a:defRPr/>
            </a:lvl1pPr>
          </a:lstStyle>
          <a:p>
            <a:pPr>
              <a:defRPr/>
            </a:pPr>
            <a:fld id="{89E53A1B-C0AC-4043-9B98-032376230E54}" type="datetime1">
              <a:rPr lang="en-US"/>
              <a:pPr>
                <a:defRPr/>
              </a:pPr>
              <a:t>7/25/2024</a:t>
            </a:fld>
            <a:endParaRPr lang="en-US"/>
          </a:p>
        </p:txBody>
      </p:sp>
      <p:sp>
        <p:nvSpPr>
          <p:cNvPr id="6" name="Footer Placeholder 4">
            <a:extLst>
              <a:ext uri="{FF2B5EF4-FFF2-40B4-BE49-F238E27FC236}">
                <a16:creationId xmlns:a16="http://schemas.microsoft.com/office/drawing/2014/main" id="{0EC94F37-72EA-FC7A-0E83-DFCCCD4E78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4B2D1D-5DEA-211C-F1A9-A46582A63063}"/>
              </a:ext>
            </a:extLst>
          </p:cNvPr>
          <p:cNvSpPr>
            <a:spLocks noGrp="1"/>
          </p:cNvSpPr>
          <p:nvPr>
            <p:ph type="sldNum" sz="quarter" idx="12"/>
          </p:nvPr>
        </p:nvSpPr>
        <p:spPr/>
        <p:txBody>
          <a:bodyPr/>
          <a:lstStyle>
            <a:lvl1pPr>
              <a:defRPr/>
            </a:lvl1pPr>
          </a:lstStyle>
          <a:p>
            <a:pPr>
              <a:defRPr/>
            </a:pPr>
            <a:fld id="{58C0A2AA-3788-41AE-8040-12FC27B51CA0}" type="slidenum">
              <a:rPr lang="en-US" altLang="en-US"/>
              <a:pPr>
                <a:defRPr/>
              </a:pPr>
              <a:t>‹#›</a:t>
            </a:fld>
            <a:endParaRPr lang="en-US" altLang="en-US"/>
          </a:p>
        </p:txBody>
      </p:sp>
    </p:spTree>
    <p:extLst>
      <p:ext uri="{BB962C8B-B14F-4D97-AF65-F5344CB8AC3E}">
        <p14:creationId xmlns:p14="http://schemas.microsoft.com/office/powerpoint/2010/main" val="125892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6BF64B1-3D1D-2CAA-CDCA-AA6C2617DD27}"/>
              </a:ext>
            </a:extLst>
          </p:cNvPr>
          <p:cNvSpPr>
            <a:spLocks noGrp="1"/>
          </p:cNvSpPr>
          <p:nvPr>
            <p:ph type="dt" sz="half" idx="10"/>
          </p:nvPr>
        </p:nvSpPr>
        <p:spPr/>
        <p:txBody>
          <a:bodyPr/>
          <a:lstStyle>
            <a:lvl1pPr>
              <a:defRPr/>
            </a:lvl1pPr>
          </a:lstStyle>
          <a:p>
            <a:pPr>
              <a:defRPr/>
            </a:pPr>
            <a:fld id="{323A8F09-5419-45FD-8D95-5ABEFE04B355}" type="datetime1">
              <a:rPr lang="en-US"/>
              <a:pPr>
                <a:defRPr/>
              </a:pPr>
              <a:t>7/25/2024</a:t>
            </a:fld>
            <a:endParaRPr lang="en-US"/>
          </a:p>
        </p:txBody>
      </p:sp>
      <p:sp>
        <p:nvSpPr>
          <p:cNvPr id="6" name="Footer Placeholder 4">
            <a:extLst>
              <a:ext uri="{FF2B5EF4-FFF2-40B4-BE49-F238E27FC236}">
                <a16:creationId xmlns:a16="http://schemas.microsoft.com/office/drawing/2014/main" id="{B712BD47-033A-80E2-83D3-6B9105A0A9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4DB212-FAA9-6161-3614-369E0A299588}"/>
              </a:ext>
            </a:extLst>
          </p:cNvPr>
          <p:cNvSpPr>
            <a:spLocks noGrp="1"/>
          </p:cNvSpPr>
          <p:nvPr>
            <p:ph type="sldNum" sz="quarter" idx="12"/>
          </p:nvPr>
        </p:nvSpPr>
        <p:spPr/>
        <p:txBody>
          <a:bodyPr/>
          <a:lstStyle>
            <a:lvl1pPr>
              <a:defRPr/>
            </a:lvl1pPr>
          </a:lstStyle>
          <a:p>
            <a:pPr>
              <a:defRPr/>
            </a:pPr>
            <a:fld id="{5D87F9BB-2B5B-40B4-A6E7-CB5F814AB740}" type="slidenum">
              <a:rPr lang="en-US" altLang="en-US"/>
              <a:pPr>
                <a:defRPr/>
              </a:pPr>
              <a:t>‹#›</a:t>
            </a:fld>
            <a:endParaRPr lang="en-US" altLang="en-US"/>
          </a:p>
        </p:txBody>
      </p:sp>
    </p:spTree>
    <p:extLst>
      <p:ext uri="{BB962C8B-B14F-4D97-AF65-F5344CB8AC3E}">
        <p14:creationId xmlns:p14="http://schemas.microsoft.com/office/powerpoint/2010/main" val="333556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CC7206F-AB48-1605-B807-AE513BBE584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0E40BF2-802B-054C-5998-D44D36BCCAE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93F206-219D-57E6-497B-2B45C2012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2DF0E03-0E65-4D71-AEF4-8A256AB919DE}" type="datetime1">
              <a:rPr lang="en-US"/>
              <a:pPr>
                <a:defRPr/>
              </a:pPr>
              <a:t>7/25/2024</a:t>
            </a:fld>
            <a:endParaRPr lang="en-US"/>
          </a:p>
        </p:txBody>
      </p:sp>
      <p:sp>
        <p:nvSpPr>
          <p:cNvPr id="5" name="Footer Placeholder 4">
            <a:extLst>
              <a:ext uri="{FF2B5EF4-FFF2-40B4-BE49-F238E27FC236}">
                <a16:creationId xmlns:a16="http://schemas.microsoft.com/office/drawing/2014/main" id="{D0BAFE3B-1F06-DD82-22B2-C3D74276A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EDF5DFA-F2F9-ED99-474B-2DD35E3D850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3DAA11F-7C57-474F-AE76-9E5326C9B9F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10" r:id="rId1"/>
    <p:sldLayoutId id="2147486120" r:id="rId2"/>
    <p:sldLayoutId id="2147486111" r:id="rId3"/>
    <p:sldLayoutId id="2147486112" r:id="rId4"/>
    <p:sldLayoutId id="2147486113" r:id="rId5"/>
    <p:sldLayoutId id="2147486114" r:id="rId6"/>
    <p:sldLayoutId id="2147486115" r:id="rId7"/>
    <p:sldLayoutId id="2147486116" r:id="rId8"/>
    <p:sldLayoutId id="2147486117" r:id="rId9"/>
    <p:sldLayoutId id="2147486118" r:id="rId10"/>
    <p:sldLayoutId id="2147486119" r:id="rId11"/>
    <p:sldLayoutId id="2147486121"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E50EDE4-A6D7-2BFA-AA2B-6CE69912046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A2419FA-67BB-5E90-9B83-87CBE7087503}"/>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F907D8D-7759-DFD2-1730-E0AD159B1704}"/>
              </a:ext>
            </a:extLst>
          </p:cNvPr>
          <p:cNvSpPr>
            <a:spLocks noGrp="1"/>
          </p:cNvSpPr>
          <p:nvPr>
            <p:ph type="dt" sz="half" idx="2"/>
          </p:nvPr>
        </p:nvSpPr>
        <p:spPr>
          <a:xfrm>
            <a:off x="609600" y="6356350"/>
            <a:ext cx="2844800" cy="365125"/>
          </a:xfrm>
          <a:prstGeom prst="rect">
            <a:avLst/>
          </a:prstGeom>
        </p:spPr>
        <p:txBody>
          <a:bodyPr vert="horz" lIns="91431" tIns="45715" rIns="91431" bIns="45715"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10F59FF-C15C-4A1A-AB3B-3A24ED7DA7F8}" type="datetime1">
              <a:rPr lang="en-US"/>
              <a:pPr>
                <a:defRPr/>
              </a:pPr>
              <a:t>7/25/2024</a:t>
            </a:fld>
            <a:endParaRPr lang="en-US" dirty="0"/>
          </a:p>
        </p:txBody>
      </p:sp>
      <p:sp>
        <p:nvSpPr>
          <p:cNvPr id="5" name="Footer Placeholder 4">
            <a:extLst>
              <a:ext uri="{FF2B5EF4-FFF2-40B4-BE49-F238E27FC236}">
                <a16:creationId xmlns:a16="http://schemas.microsoft.com/office/drawing/2014/main" id="{F86449ED-CD84-F9B1-B2B9-1B7AD98E9DE0}"/>
              </a:ext>
            </a:extLst>
          </p:cNvPr>
          <p:cNvSpPr>
            <a:spLocks noGrp="1"/>
          </p:cNvSpPr>
          <p:nvPr>
            <p:ph type="ftr" sz="quarter" idx="3"/>
          </p:nvPr>
        </p:nvSpPr>
        <p:spPr>
          <a:xfrm>
            <a:off x="4165600" y="6356350"/>
            <a:ext cx="3860800" cy="365125"/>
          </a:xfrm>
          <a:prstGeom prst="rect">
            <a:avLst/>
          </a:prstGeom>
        </p:spPr>
        <p:txBody>
          <a:bodyPr vert="horz" lIns="91431" tIns="45715" rIns="91431" bIns="45715"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5DBB9A0-9C55-18D2-A9E8-E1D69260F06F}"/>
              </a:ext>
            </a:extLst>
          </p:cNvPr>
          <p:cNvSpPr>
            <a:spLocks noGrp="1"/>
          </p:cNvSpPr>
          <p:nvPr>
            <p:ph type="sldNum" sz="quarter" idx="4"/>
          </p:nvPr>
        </p:nvSpPr>
        <p:spPr>
          <a:xfrm>
            <a:off x="8737600" y="6356350"/>
            <a:ext cx="2844800" cy="365125"/>
          </a:xfrm>
          <a:prstGeom prst="rect">
            <a:avLst/>
          </a:prstGeom>
        </p:spPr>
        <p:txBody>
          <a:bodyPr vert="horz" wrap="square" lIns="91431" tIns="45715" rIns="91431" bIns="45715" numCol="1" anchor="ctr" anchorCtr="0" compatLnSpc="1">
            <a:prstTxWarp prst="textNoShape">
              <a:avLst/>
            </a:prstTxWarp>
          </a:bodyPr>
          <a:lstStyle>
            <a:lvl1pPr algn="r" eaLnBrk="1" hangingPunct="1">
              <a:defRPr sz="1200">
                <a:solidFill>
                  <a:srgbClr val="898989"/>
                </a:solidFill>
              </a:defRPr>
            </a:lvl1pPr>
          </a:lstStyle>
          <a:p>
            <a:pPr>
              <a:defRPr/>
            </a:pPr>
            <a:fld id="{D96EAE7C-F831-45A5-9A2B-09CBE7833F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22" r:id="rId1"/>
    <p:sldLayoutId id="2147486123" r:id="rId2"/>
    <p:sldLayoutId id="2147486124" r:id="rId3"/>
    <p:sldLayoutId id="2147486125" r:id="rId4"/>
    <p:sldLayoutId id="2147486126" r:id="rId5"/>
    <p:sldLayoutId id="2147486127" r:id="rId6"/>
    <p:sldLayoutId id="2147486128" r:id="rId7"/>
    <p:sldLayoutId id="2147486129" r:id="rId8"/>
    <p:sldLayoutId id="2147486130" r:id="rId9"/>
    <p:sldLayoutId id="2147486131" r:id="rId10"/>
    <p:sldLayoutId id="2147486132" r:id="rId11"/>
    <p:sldLayoutId id="214748613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3" algn="ctr" rtl="0" fontAlgn="base">
        <a:spcBef>
          <a:spcPct val="0"/>
        </a:spcBef>
        <a:spcAft>
          <a:spcPct val="0"/>
        </a:spcAft>
        <a:defRPr sz="4400">
          <a:solidFill>
            <a:schemeClr val="tx1"/>
          </a:solidFill>
          <a:latin typeface="Calibri" pitchFamily="34" charset="0"/>
        </a:defRPr>
      </a:lvl6pPr>
      <a:lvl7pPr marL="914305" algn="ctr" rtl="0" fontAlgn="base">
        <a:spcBef>
          <a:spcPct val="0"/>
        </a:spcBef>
        <a:spcAft>
          <a:spcPct val="0"/>
        </a:spcAft>
        <a:defRPr sz="4400">
          <a:solidFill>
            <a:schemeClr val="tx1"/>
          </a:solidFill>
          <a:latin typeface="Calibri" pitchFamily="34" charset="0"/>
        </a:defRPr>
      </a:lvl7pPr>
      <a:lvl8pPr marL="1371458" algn="ctr" rtl="0" fontAlgn="base">
        <a:spcBef>
          <a:spcPct val="0"/>
        </a:spcBef>
        <a:spcAft>
          <a:spcPct val="0"/>
        </a:spcAft>
        <a:defRPr sz="4400">
          <a:solidFill>
            <a:schemeClr val="tx1"/>
          </a:solidFill>
          <a:latin typeface="Calibri" pitchFamily="34" charset="0"/>
        </a:defRPr>
      </a:lvl8pPr>
      <a:lvl9pPr marL="182861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39"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6"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1"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ho.org/en/documents/epidemiological-alert-oropouche-region-americas-vertical-transmission-event-under"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paho.org/en/documents/epidemiological-alert-oropouche-region-americas-9-may-202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v.br/saude/pt-br/assuntos/saude-de-a-a-z/f/febre-do-oropouche/notas-tecnicas/nota-tecnica-no-15-2024-svsa-m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timesofindia.indiatimes.com/city/nagpur/iap-cautions-maharashtra-against-deadly-chandipura-virus-spread/articleshow/111911414.cm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www.msdvetmanual.com/generalized-conditions/tularemia/tularemia-in-animals"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andfonline.com/doi/full/10.1080/01652176.2023.2277753" TargetMode="External"/><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5.xm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picture containing dark&#10;&#10;Description automatically generated">
            <a:extLst>
              <a:ext uri="{FF2B5EF4-FFF2-40B4-BE49-F238E27FC236}">
                <a16:creationId xmlns:a16="http://schemas.microsoft.com/office/drawing/2014/main" id="{2F6E47CD-D9A5-1650-814B-C6DF5A6AE3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A0E18245-0767-1B18-5E2E-A64E3EED1E92}"/>
              </a:ext>
            </a:extLst>
          </p:cNvPr>
          <p:cNvSpPr>
            <a:spLocks noGrp="1"/>
          </p:cNvSpPr>
          <p:nvPr>
            <p:ph type="ctrTitle"/>
          </p:nvPr>
        </p:nvSpPr>
        <p:spPr>
          <a:xfrm>
            <a:off x="0" y="1011238"/>
            <a:ext cx="12192000" cy="1498600"/>
          </a:xfrm>
        </p:spPr>
        <p:txBody>
          <a:bodyPr rtlCol="0">
            <a:noAutofit/>
          </a:bodyPr>
          <a:lstStyle/>
          <a:p>
            <a:pPr algn="r" eaLnBrk="1" fontAlgn="auto" hangingPunct="1">
              <a:spcAft>
                <a:spcPts val="0"/>
              </a:spcAft>
              <a:defRPr/>
            </a:pPr>
            <a:r>
              <a:rPr lang="fr-FR" sz="3600" b="1" dirty="0">
                <a:solidFill>
                  <a:schemeClr val="bg1"/>
                </a:solidFill>
                <a:latin typeface="+mn-lt"/>
              </a:rPr>
              <a:t>Community for Emerging and Zoonotic Diseases</a:t>
            </a:r>
            <a:br>
              <a:rPr lang="fr-FR" sz="3600" b="1" dirty="0">
                <a:solidFill>
                  <a:schemeClr val="bg1"/>
                </a:solidFill>
                <a:latin typeface="+mn-lt"/>
              </a:rPr>
            </a:br>
            <a:r>
              <a:rPr lang="fr-FR" sz="2800" b="1" i="1" dirty="0">
                <a:solidFill>
                  <a:schemeClr val="bg1"/>
                </a:solidFill>
                <a:latin typeface="+mn-lt"/>
              </a:rPr>
              <a:t>Monthly Community Meeting</a:t>
            </a:r>
            <a:endParaRPr lang="en-CA" sz="2800" b="1" i="1" dirty="0">
              <a:solidFill>
                <a:schemeClr val="bg1"/>
              </a:solidFill>
            </a:endParaRPr>
          </a:p>
        </p:txBody>
      </p:sp>
      <p:sp>
        <p:nvSpPr>
          <p:cNvPr id="18436" name="Subtitle 1">
            <a:extLst>
              <a:ext uri="{FF2B5EF4-FFF2-40B4-BE49-F238E27FC236}">
                <a16:creationId xmlns:a16="http://schemas.microsoft.com/office/drawing/2014/main" id="{523F2B1F-0332-DB4D-88BE-DF884F2827E4}"/>
              </a:ext>
            </a:extLst>
          </p:cNvPr>
          <p:cNvSpPr>
            <a:spLocks noGrp="1"/>
          </p:cNvSpPr>
          <p:nvPr>
            <p:ph type="subTitle" idx="1"/>
          </p:nvPr>
        </p:nvSpPr>
        <p:spPr>
          <a:xfrm>
            <a:off x="5500688" y="4075113"/>
            <a:ext cx="6591300" cy="1430337"/>
          </a:xfrm>
        </p:spPr>
        <p:txBody>
          <a:bodyPr/>
          <a:lstStyle/>
          <a:p>
            <a:pPr algn="r" eaLnBrk="1" hangingPunct="1"/>
            <a:r>
              <a:rPr lang="en-CA" altLang="en-US" b="1" dirty="0">
                <a:solidFill>
                  <a:schemeClr val="bg1"/>
                </a:solidFill>
              </a:rPr>
              <a:t>25 July 2024</a:t>
            </a:r>
          </a:p>
          <a:p>
            <a:pPr algn="r" eaLnBrk="1" hangingPunct="1"/>
            <a:endParaRPr lang="en-US" altLang="en-US" b="1" dirty="0">
              <a:solidFill>
                <a:schemeClr val="bg1"/>
              </a:solidFill>
            </a:endParaRPr>
          </a:p>
        </p:txBody>
      </p:sp>
      <p:sp>
        <p:nvSpPr>
          <p:cNvPr id="18437" name="Slide Number Placeholder 3">
            <a:extLst>
              <a:ext uri="{FF2B5EF4-FFF2-40B4-BE49-F238E27FC236}">
                <a16:creationId xmlns:a16="http://schemas.microsoft.com/office/drawing/2014/main" id="{A229C41F-849D-943D-9745-67FA47E7B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F6F55B3-055D-4F56-92A8-3DDF16F7CD0A}" type="slidenum">
              <a:rPr lang="en-US" altLang="en-US" sz="1200" smtClean="0">
                <a:solidFill>
                  <a:srgbClr val="898989"/>
                </a:solidFill>
              </a:rPr>
              <a:pPr>
                <a:lnSpc>
                  <a:spcPct val="100000"/>
                </a:lnSpc>
                <a:spcBef>
                  <a:spcPct val="0"/>
                </a:spcBef>
                <a:buFontTx/>
                <a:buNone/>
              </a:pPr>
              <a:t>1</a:t>
            </a:fld>
            <a:endParaRPr lang="en-US" altLang="en-US" sz="1200">
              <a:solidFill>
                <a:srgbClr val="898989"/>
              </a:solidFill>
            </a:endParaRPr>
          </a:p>
        </p:txBody>
      </p:sp>
      <p:sp>
        <p:nvSpPr>
          <p:cNvPr id="18438" name="TextBox 4">
            <a:extLst>
              <a:ext uri="{FF2B5EF4-FFF2-40B4-BE49-F238E27FC236}">
                <a16:creationId xmlns:a16="http://schemas.microsoft.com/office/drawing/2014/main" id="{93572AE2-D602-68F9-A555-8F5A6AC251FF}"/>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chemeClr val="bg1"/>
                </a:solidFill>
                <a:hlinkClick r:id="rId4"/>
              </a:rPr>
              <a:t>www.cezd.ca</a:t>
            </a:r>
            <a:r>
              <a:rPr lang="en-CA" altLang="en-US" sz="3600">
                <a:solidFill>
                  <a:schemeClr val="bg1"/>
                </a:solidFill>
              </a:rPr>
              <a:t> </a:t>
            </a:r>
            <a:endParaRPr lang="en-US" altLang="en-US" sz="3600">
              <a:solidFill>
                <a:schemeClr val="bg1"/>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C748-4B44-956C-EAE7-D6ACA1CE0B0F}"/>
              </a:ext>
            </a:extLst>
          </p:cNvPr>
          <p:cNvSpPr>
            <a:spLocks noGrp="1"/>
          </p:cNvSpPr>
          <p:nvPr>
            <p:ph type="title"/>
          </p:nvPr>
        </p:nvSpPr>
        <p:spPr>
          <a:xfrm>
            <a:off x="420688" y="279400"/>
            <a:ext cx="10515600" cy="1325563"/>
          </a:xfrm>
        </p:spPr>
        <p:txBody>
          <a:bodyPr/>
          <a:lstStyle/>
          <a:p>
            <a:pPr>
              <a:defRPr/>
            </a:pPr>
            <a:r>
              <a:rPr lang="en-CA" altLang="en-US" dirty="0"/>
              <a:t>CEZD’s Disease Intelligence Process </a:t>
            </a:r>
            <a:endParaRPr lang="en-CA" dirty="0"/>
          </a:p>
        </p:txBody>
      </p:sp>
      <p:sp>
        <p:nvSpPr>
          <p:cNvPr id="33795" name="Text Placeholder 2">
            <a:extLst>
              <a:ext uri="{FF2B5EF4-FFF2-40B4-BE49-F238E27FC236}">
                <a16:creationId xmlns:a16="http://schemas.microsoft.com/office/drawing/2014/main" id="{263EE383-FDB7-CCCB-84E5-76022B9EA932}"/>
              </a:ext>
            </a:extLst>
          </p:cNvPr>
          <p:cNvSpPr>
            <a:spLocks noGrp="1"/>
          </p:cNvSpPr>
          <p:nvPr>
            <p:ph type="body" sz="quarter" idx="13"/>
          </p:nvPr>
        </p:nvSpPr>
        <p:spPr>
          <a:xfrm>
            <a:off x="755650" y="1519238"/>
            <a:ext cx="10961688" cy="4162425"/>
          </a:xfrm>
        </p:spPr>
        <p:txBody>
          <a:bodyPr/>
          <a:lstStyle/>
          <a:p>
            <a:pPr marL="0" indent="0">
              <a:buFont typeface="Arial" panose="020B0604020202020204" pitchFamily="34" charset="0"/>
              <a:buNone/>
              <a:defRPr/>
            </a:pPr>
            <a:endParaRPr lang="en-US" altLang="en-US" dirty="0"/>
          </a:p>
          <a:p>
            <a:pPr>
              <a:defRPr/>
            </a:pPr>
            <a:endParaRPr lang="en-US" altLang="en-US" dirty="0"/>
          </a:p>
        </p:txBody>
      </p:sp>
      <p:sp>
        <p:nvSpPr>
          <p:cNvPr id="35844" name="Slide Number Placeholder 3">
            <a:extLst>
              <a:ext uri="{FF2B5EF4-FFF2-40B4-BE49-F238E27FC236}">
                <a16:creationId xmlns:a16="http://schemas.microsoft.com/office/drawing/2014/main" id="{7417042A-5687-126F-F922-1C1E3B39A8D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6435D83-AA34-4233-87CB-FF78CF6C62AF}" type="slidenum">
              <a:rPr lang="en-US" altLang="en-US" sz="1200" smtClean="0">
                <a:solidFill>
                  <a:srgbClr val="898989"/>
                </a:solidFill>
              </a:rPr>
              <a:pPr>
                <a:lnSpc>
                  <a:spcPct val="100000"/>
                </a:lnSpc>
                <a:spcBef>
                  <a:spcPct val="0"/>
                </a:spcBef>
                <a:buFontTx/>
                <a:buNone/>
              </a:pPr>
              <a:t>10</a:t>
            </a:fld>
            <a:endParaRPr lang="en-US" altLang="en-US" sz="1200">
              <a:solidFill>
                <a:srgbClr val="898989"/>
              </a:solidFill>
            </a:endParaRPr>
          </a:p>
        </p:txBody>
      </p:sp>
      <p:sp>
        <p:nvSpPr>
          <p:cNvPr id="35845" name="Rectangle 6">
            <a:extLst>
              <a:ext uri="{FF2B5EF4-FFF2-40B4-BE49-F238E27FC236}">
                <a16:creationId xmlns:a16="http://schemas.microsoft.com/office/drawing/2014/main" id="{FFB68E9B-90BF-7C3F-7FAE-4CB187AF24DE}"/>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5846" name="Rectangle 7">
            <a:extLst>
              <a:ext uri="{FF2B5EF4-FFF2-40B4-BE49-F238E27FC236}">
                <a16:creationId xmlns:a16="http://schemas.microsoft.com/office/drawing/2014/main" id="{EB3FAB81-1C5B-6841-5831-A4F5B52A3E22}"/>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5847" name="Rectangle 8">
            <a:extLst>
              <a:ext uri="{FF2B5EF4-FFF2-40B4-BE49-F238E27FC236}">
                <a16:creationId xmlns:a16="http://schemas.microsoft.com/office/drawing/2014/main" id="{D2E67502-4723-AD88-7632-D1707ED59D7D}"/>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5848" name="Picture 5">
            <a:extLst>
              <a:ext uri="{FF2B5EF4-FFF2-40B4-BE49-F238E27FC236}">
                <a16:creationId xmlns:a16="http://schemas.microsoft.com/office/drawing/2014/main" id="{7A6DEC4B-2D5D-1E62-2D42-4F067A1355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0688"/>
            <a:ext cx="10058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a:extLst>
              <a:ext uri="{FF2B5EF4-FFF2-40B4-BE49-F238E27FC236}">
                <a16:creationId xmlns:a16="http://schemas.microsoft.com/office/drawing/2014/main" id="{7EC704BC-2449-D5D9-CC88-C28186BE02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1428750"/>
            <a:ext cx="3910013" cy="467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1" name="Picture 4">
            <a:extLst>
              <a:ext uri="{FF2B5EF4-FFF2-40B4-BE49-F238E27FC236}">
                <a16:creationId xmlns:a16="http://schemas.microsoft.com/office/drawing/2014/main" id="{D5B5F1AC-7403-3E38-778D-073F95FDF9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3063" y="1428750"/>
            <a:ext cx="3571875" cy="467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BD332A-CA8D-4028-D938-0B863ABF2E29}"/>
              </a:ext>
            </a:extLst>
          </p:cNvPr>
          <p:cNvSpPr>
            <a:spLocks noGrp="1"/>
          </p:cNvSpPr>
          <p:nvPr>
            <p:ph type="title"/>
          </p:nvPr>
        </p:nvSpPr>
        <p:spPr>
          <a:xfrm>
            <a:off x="420688" y="103188"/>
            <a:ext cx="11385550" cy="1325562"/>
          </a:xfrm>
        </p:spPr>
        <p:txBody>
          <a:bodyPr/>
          <a:lstStyle/>
          <a:p>
            <a:pPr>
              <a:defRPr/>
            </a:pPr>
            <a:r>
              <a:rPr lang="en-CA" dirty="0"/>
              <a:t>Identification - CEZD Weekly Intelligence Report</a:t>
            </a:r>
          </a:p>
        </p:txBody>
      </p:sp>
      <p:sp>
        <p:nvSpPr>
          <p:cNvPr id="37893" name="Slide Number Placeholder 3">
            <a:extLst>
              <a:ext uri="{FF2B5EF4-FFF2-40B4-BE49-F238E27FC236}">
                <a16:creationId xmlns:a16="http://schemas.microsoft.com/office/drawing/2014/main" id="{C514F2A5-B1AB-CCD0-9BD5-6D431DA78E5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78F143E-E1C8-4BD9-9A18-2983BF40046D}" type="slidenum">
              <a:rPr lang="en-US" altLang="en-US" sz="1200" smtClean="0">
                <a:solidFill>
                  <a:srgbClr val="898989"/>
                </a:solidFill>
              </a:rPr>
              <a:pPr>
                <a:lnSpc>
                  <a:spcPct val="100000"/>
                </a:lnSpc>
                <a:spcBef>
                  <a:spcPct val="0"/>
                </a:spcBef>
                <a:buFontTx/>
                <a:buNone/>
              </a:pPr>
              <a:t>11</a:t>
            </a:fld>
            <a:endParaRPr lang="en-US" altLang="en-US" sz="1200">
              <a:solidFill>
                <a:srgbClr val="898989"/>
              </a:solidFill>
            </a:endParaRPr>
          </a:p>
        </p:txBody>
      </p:sp>
      <p:sp>
        <p:nvSpPr>
          <p:cNvPr id="37894" name="Rectangle 6">
            <a:extLst>
              <a:ext uri="{FF2B5EF4-FFF2-40B4-BE49-F238E27FC236}">
                <a16:creationId xmlns:a16="http://schemas.microsoft.com/office/drawing/2014/main" id="{312F3B6D-69B4-4BD8-F6E7-44CC5A9CE306}"/>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7895" name="Rectangle 7">
            <a:extLst>
              <a:ext uri="{FF2B5EF4-FFF2-40B4-BE49-F238E27FC236}">
                <a16:creationId xmlns:a16="http://schemas.microsoft.com/office/drawing/2014/main" id="{043006D7-4B1A-7F19-A841-9C6F7292AC17}"/>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7896" name="Rectangle 8">
            <a:extLst>
              <a:ext uri="{FF2B5EF4-FFF2-40B4-BE49-F238E27FC236}">
                <a16:creationId xmlns:a16="http://schemas.microsoft.com/office/drawing/2014/main" id="{168E459B-4A33-5F0D-9F18-5CF6394CA92D}"/>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7897" name="Picture 2">
            <a:extLst>
              <a:ext uri="{FF2B5EF4-FFF2-40B4-BE49-F238E27FC236}">
                <a16:creationId xmlns:a16="http://schemas.microsoft.com/office/drawing/2014/main" id="{EC59A425-EC9F-EC21-2036-708FFB2373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175" y="1428750"/>
            <a:ext cx="3656013" cy="467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2074-1D03-8325-A4FE-5E70EA5576D3}"/>
              </a:ext>
            </a:extLst>
          </p:cNvPr>
          <p:cNvSpPr>
            <a:spLocks noGrp="1"/>
          </p:cNvSpPr>
          <p:nvPr>
            <p:ph type="title"/>
          </p:nvPr>
        </p:nvSpPr>
        <p:spPr>
          <a:xfrm>
            <a:off x="420688" y="279400"/>
            <a:ext cx="10515600" cy="1325563"/>
          </a:xfrm>
        </p:spPr>
        <p:txBody>
          <a:bodyPr/>
          <a:lstStyle/>
          <a:p>
            <a:pPr>
              <a:defRPr/>
            </a:pPr>
            <a:r>
              <a:rPr lang="en-CA" altLang="en-US" dirty="0"/>
              <a:t>CEZD’s Disease Intelligence Process </a:t>
            </a:r>
            <a:endParaRPr lang="en-CA" dirty="0"/>
          </a:p>
        </p:txBody>
      </p:sp>
      <p:sp>
        <p:nvSpPr>
          <p:cNvPr id="33795" name="Text Placeholder 2">
            <a:extLst>
              <a:ext uri="{FF2B5EF4-FFF2-40B4-BE49-F238E27FC236}">
                <a16:creationId xmlns:a16="http://schemas.microsoft.com/office/drawing/2014/main" id="{1D1F5757-46E7-A998-E27E-E0DD1D298FF7}"/>
              </a:ext>
            </a:extLst>
          </p:cNvPr>
          <p:cNvSpPr>
            <a:spLocks noGrp="1"/>
          </p:cNvSpPr>
          <p:nvPr>
            <p:ph type="body" sz="quarter" idx="13"/>
          </p:nvPr>
        </p:nvSpPr>
        <p:spPr>
          <a:xfrm>
            <a:off x="755650" y="1519238"/>
            <a:ext cx="10961688" cy="4162425"/>
          </a:xfrm>
        </p:spPr>
        <p:txBody>
          <a:bodyPr/>
          <a:lstStyle/>
          <a:p>
            <a:pPr marL="0" indent="0">
              <a:buFont typeface="Arial" panose="020B0604020202020204" pitchFamily="34" charset="0"/>
              <a:buNone/>
              <a:defRPr/>
            </a:pPr>
            <a:endParaRPr lang="en-US" altLang="en-US" dirty="0"/>
          </a:p>
          <a:p>
            <a:pPr>
              <a:defRPr/>
            </a:pPr>
            <a:endParaRPr lang="en-US" altLang="en-US" dirty="0"/>
          </a:p>
        </p:txBody>
      </p:sp>
      <p:sp>
        <p:nvSpPr>
          <p:cNvPr id="39940" name="Slide Number Placeholder 3">
            <a:extLst>
              <a:ext uri="{FF2B5EF4-FFF2-40B4-BE49-F238E27FC236}">
                <a16:creationId xmlns:a16="http://schemas.microsoft.com/office/drawing/2014/main" id="{CF07BE4F-B7B0-8721-DF74-41D931F93FD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951929-6A08-4F10-8B78-C7836C73A375}" type="slidenum">
              <a:rPr lang="en-US" altLang="en-US" sz="1200" smtClean="0">
                <a:solidFill>
                  <a:srgbClr val="898989"/>
                </a:solidFill>
              </a:rPr>
              <a:pPr>
                <a:lnSpc>
                  <a:spcPct val="100000"/>
                </a:lnSpc>
                <a:spcBef>
                  <a:spcPct val="0"/>
                </a:spcBef>
                <a:buFontTx/>
                <a:buNone/>
              </a:pPr>
              <a:t>12</a:t>
            </a:fld>
            <a:endParaRPr lang="en-US" altLang="en-US" sz="1200">
              <a:solidFill>
                <a:srgbClr val="898989"/>
              </a:solidFill>
            </a:endParaRPr>
          </a:p>
        </p:txBody>
      </p:sp>
      <p:sp>
        <p:nvSpPr>
          <p:cNvPr id="39941" name="Rectangle 6">
            <a:extLst>
              <a:ext uri="{FF2B5EF4-FFF2-40B4-BE49-F238E27FC236}">
                <a16:creationId xmlns:a16="http://schemas.microsoft.com/office/drawing/2014/main" id="{C06A2847-8FEB-D7A5-94D3-765F963275A0}"/>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9942" name="Rectangle 7">
            <a:extLst>
              <a:ext uri="{FF2B5EF4-FFF2-40B4-BE49-F238E27FC236}">
                <a16:creationId xmlns:a16="http://schemas.microsoft.com/office/drawing/2014/main" id="{4B25A77D-DB7A-F245-B9AD-1B6722E3664D}"/>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9943" name="Rectangle 8">
            <a:extLst>
              <a:ext uri="{FF2B5EF4-FFF2-40B4-BE49-F238E27FC236}">
                <a16:creationId xmlns:a16="http://schemas.microsoft.com/office/drawing/2014/main" id="{11630299-A0BC-0E76-B757-097942ABC5C4}"/>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9944" name="Picture 5">
            <a:extLst>
              <a:ext uri="{FF2B5EF4-FFF2-40B4-BE49-F238E27FC236}">
                <a16:creationId xmlns:a16="http://schemas.microsoft.com/office/drawing/2014/main" id="{366130A9-372E-E80A-47D7-71B9251201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0688"/>
            <a:ext cx="10058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A32E-27DB-8DD1-FD5F-7A6A37DD362A}"/>
              </a:ext>
            </a:extLst>
          </p:cNvPr>
          <p:cNvSpPr>
            <a:spLocks noGrp="1"/>
          </p:cNvSpPr>
          <p:nvPr>
            <p:ph type="title"/>
          </p:nvPr>
        </p:nvSpPr>
        <p:spPr/>
        <p:txBody>
          <a:bodyPr/>
          <a:lstStyle/>
          <a:p>
            <a:pPr algn="ctr"/>
            <a:r>
              <a:rPr lang="en-US" dirty="0">
                <a:cs typeface="Calibri"/>
              </a:rPr>
              <a:t>HPAI + Dairy Cattle Update </a:t>
            </a:r>
            <a:br>
              <a:rPr lang="en-US" dirty="0">
                <a:cs typeface="Calibri"/>
              </a:rPr>
            </a:br>
            <a:r>
              <a:rPr lang="en-US" dirty="0">
                <a:cs typeface="Calibri"/>
              </a:rPr>
              <a:t>Dr Murray Gillies</a:t>
            </a:r>
          </a:p>
        </p:txBody>
      </p:sp>
      <p:sp>
        <p:nvSpPr>
          <p:cNvPr id="4" name="Slide Number Placeholder 3">
            <a:extLst>
              <a:ext uri="{FF2B5EF4-FFF2-40B4-BE49-F238E27FC236}">
                <a16:creationId xmlns:a16="http://schemas.microsoft.com/office/drawing/2014/main" id="{4F22D532-D9BD-5176-BB42-5354553AB45F}"/>
              </a:ext>
            </a:extLst>
          </p:cNvPr>
          <p:cNvSpPr>
            <a:spLocks noGrp="1"/>
          </p:cNvSpPr>
          <p:nvPr>
            <p:ph type="sldNum" sz="quarter" idx="14"/>
          </p:nvPr>
        </p:nvSpPr>
        <p:spPr/>
        <p:txBody>
          <a:bodyPr/>
          <a:lstStyle/>
          <a:p>
            <a:pPr>
              <a:defRPr/>
            </a:pPr>
            <a:fld id="{68678C35-086D-4198-975D-7CAE096F9A66}" type="slidenum">
              <a:rPr lang="en-US" altLang="en-US"/>
              <a:pPr>
                <a:defRPr/>
              </a:pPr>
              <a:t>13</a:t>
            </a:fld>
            <a:endParaRPr lang="en-US" altLang="en-US"/>
          </a:p>
        </p:txBody>
      </p:sp>
      <p:pic>
        <p:nvPicPr>
          <p:cNvPr id="5" name="Picture 4" descr="Cows grazing in a field&#10;&#10;Description automatically generated">
            <a:extLst>
              <a:ext uri="{FF2B5EF4-FFF2-40B4-BE49-F238E27FC236}">
                <a16:creationId xmlns:a16="http://schemas.microsoft.com/office/drawing/2014/main" id="{35BD6D46-F146-6E46-393D-B4AAD9A0A685}"/>
              </a:ext>
            </a:extLst>
          </p:cNvPr>
          <p:cNvPicPr>
            <a:picLocks noChangeAspect="1"/>
          </p:cNvPicPr>
          <p:nvPr/>
        </p:nvPicPr>
        <p:blipFill>
          <a:blip r:embed="rId2"/>
          <a:stretch>
            <a:fillRect/>
          </a:stretch>
        </p:blipFill>
        <p:spPr>
          <a:xfrm>
            <a:off x="1790147" y="1717108"/>
            <a:ext cx="8607777" cy="4635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554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29D1-EF1E-159E-AD86-A300414F0F2E}"/>
              </a:ext>
            </a:extLst>
          </p:cNvPr>
          <p:cNvSpPr>
            <a:spLocks noGrp="1"/>
          </p:cNvSpPr>
          <p:nvPr>
            <p:ph type="title"/>
          </p:nvPr>
        </p:nvSpPr>
        <p:spPr/>
        <p:txBody>
          <a:bodyPr/>
          <a:lstStyle/>
          <a:p>
            <a:pPr>
              <a:defRPr/>
            </a:pPr>
            <a:endParaRPr lang="en-CA"/>
          </a:p>
        </p:txBody>
      </p:sp>
      <p:sp>
        <p:nvSpPr>
          <p:cNvPr id="44035" name="Text Placeholder 2">
            <a:extLst>
              <a:ext uri="{FF2B5EF4-FFF2-40B4-BE49-F238E27FC236}">
                <a16:creationId xmlns:a16="http://schemas.microsoft.com/office/drawing/2014/main" id="{926D185B-9371-ED34-4C5A-C58F17D6B30C}"/>
              </a:ext>
            </a:extLst>
          </p:cNvPr>
          <p:cNvSpPr>
            <a:spLocks noGrp="1"/>
          </p:cNvSpPr>
          <p:nvPr>
            <p:ph type="body" sz="quarter" idx="13"/>
          </p:nvPr>
        </p:nvSpPr>
        <p:spPr/>
        <p:txBody>
          <a:bodyPr/>
          <a:lstStyle/>
          <a:p>
            <a:endParaRPr lang="en-CA" altLang="en-US"/>
          </a:p>
        </p:txBody>
      </p:sp>
      <p:sp>
        <p:nvSpPr>
          <p:cNvPr id="44036" name="Slide Number Placeholder 3">
            <a:extLst>
              <a:ext uri="{FF2B5EF4-FFF2-40B4-BE49-F238E27FC236}">
                <a16:creationId xmlns:a16="http://schemas.microsoft.com/office/drawing/2014/main" id="{AFCC0201-2038-0542-EA97-0A60A60333E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34440F5-E53F-4B7A-9FA3-52924E88A5EF}" type="slidenum">
              <a:rPr lang="en-US" altLang="en-US" sz="1200" smtClean="0">
                <a:solidFill>
                  <a:srgbClr val="898989"/>
                </a:solidFill>
              </a:rPr>
              <a:pPr>
                <a:lnSpc>
                  <a:spcPct val="100000"/>
                </a:lnSpc>
                <a:spcBef>
                  <a:spcPct val="0"/>
                </a:spcBef>
                <a:buFontTx/>
                <a:buNone/>
              </a:pPr>
              <a:t>14</a:t>
            </a:fld>
            <a:endParaRPr lang="en-US" altLang="en-US" sz="1200">
              <a:solidFill>
                <a:srgbClr val="898989"/>
              </a:solidFill>
            </a:endParaRPr>
          </a:p>
        </p:txBody>
      </p:sp>
      <p:pic>
        <p:nvPicPr>
          <p:cNvPr id="44037" name="Picture 4">
            <a:extLst>
              <a:ext uri="{FF2B5EF4-FFF2-40B4-BE49-F238E27FC236}">
                <a16:creationId xmlns:a16="http://schemas.microsoft.com/office/drawing/2014/main" id="{E058007E-2F51-E5F3-8DBA-688BCA5E7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2">
            <a:extLst>
              <a:ext uri="{FF2B5EF4-FFF2-40B4-BE49-F238E27FC236}">
                <a16:creationId xmlns:a16="http://schemas.microsoft.com/office/drawing/2014/main" id="{82B7DBD3-55FD-5AF0-4B61-24087C40F1F2}"/>
              </a:ext>
            </a:extLst>
          </p:cNvPr>
          <p:cNvSpPr txBox="1">
            <a:spLocks noChangeArrowheads="1"/>
          </p:cNvSpPr>
          <p:nvPr/>
        </p:nvSpPr>
        <p:spPr bwMode="auto">
          <a:xfrm>
            <a:off x="1238250" y="365125"/>
            <a:ext cx="39756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4000" b="1" dirty="0">
                <a:solidFill>
                  <a:schemeClr val="bg1"/>
                </a:solidFill>
              </a:rPr>
              <a:t>Signals of Interest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9A1C-13FE-B3AC-4C8F-AB6DFC099A9F}"/>
              </a:ext>
            </a:extLst>
          </p:cNvPr>
          <p:cNvSpPr>
            <a:spLocks noGrp="1"/>
          </p:cNvSpPr>
          <p:nvPr>
            <p:ph type="title"/>
          </p:nvPr>
        </p:nvSpPr>
        <p:spPr/>
        <p:txBody>
          <a:bodyPr/>
          <a:lstStyle/>
          <a:p>
            <a:r>
              <a:rPr lang="en-CA" dirty="0"/>
              <a:t>Oropouche Virus in South America</a:t>
            </a:r>
          </a:p>
        </p:txBody>
      </p:sp>
      <p:sp>
        <p:nvSpPr>
          <p:cNvPr id="3" name="Text Placeholder 2">
            <a:extLst>
              <a:ext uri="{FF2B5EF4-FFF2-40B4-BE49-F238E27FC236}">
                <a16:creationId xmlns:a16="http://schemas.microsoft.com/office/drawing/2014/main" id="{4CECD98F-9C2D-27B2-4AE1-5B1016BB9974}"/>
              </a:ext>
            </a:extLst>
          </p:cNvPr>
          <p:cNvSpPr>
            <a:spLocks noGrp="1"/>
          </p:cNvSpPr>
          <p:nvPr>
            <p:ph type="body" sz="quarter" idx="13"/>
          </p:nvPr>
        </p:nvSpPr>
        <p:spPr>
          <a:xfrm>
            <a:off x="346840" y="2057400"/>
            <a:ext cx="4761187" cy="2139215"/>
          </a:xfrm>
        </p:spPr>
        <p:txBody>
          <a:bodyPr/>
          <a:lstStyle/>
          <a:p>
            <a:r>
              <a:rPr lang="en-CA" dirty="0"/>
              <a:t>Ongoing outbreak</a:t>
            </a:r>
          </a:p>
          <a:p>
            <a:r>
              <a:rPr lang="en-CA" dirty="0"/>
              <a:t>Still getting significant number of signals</a:t>
            </a:r>
          </a:p>
          <a:p>
            <a:r>
              <a:rPr lang="en-US" sz="2000" dirty="0">
                <a:hlinkClick r:id="rId3"/>
              </a:rPr>
              <a:t>Epidemiological Alert </a:t>
            </a:r>
            <a:r>
              <a:rPr lang="en-US" sz="2000" dirty="0" err="1">
                <a:hlinkClick r:id="rId3"/>
              </a:rPr>
              <a:t>Oropouche</a:t>
            </a:r>
            <a:r>
              <a:rPr lang="en-US" sz="2000" dirty="0">
                <a:hlinkClick r:id="rId3"/>
              </a:rPr>
              <a:t> in the Region of the Americas: vertical transmission event under investigation in Brazil - 17 July 2024 - PAHO/WHO | Pan American Health Organization</a:t>
            </a:r>
            <a:endParaRPr lang="en-CA" sz="2000" dirty="0"/>
          </a:p>
          <a:p>
            <a:endParaRPr lang="en-CA" dirty="0"/>
          </a:p>
        </p:txBody>
      </p:sp>
      <p:sp>
        <p:nvSpPr>
          <p:cNvPr id="4" name="Slide Number Placeholder 3">
            <a:extLst>
              <a:ext uri="{FF2B5EF4-FFF2-40B4-BE49-F238E27FC236}">
                <a16:creationId xmlns:a16="http://schemas.microsoft.com/office/drawing/2014/main" id="{590B8D7B-3D5F-85BB-8607-F28C90A4062D}"/>
              </a:ext>
            </a:extLst>
          </p:cNvPr>
          <p:cNvSpPr>
            <a:spLocks noGrp="1"/>
          </p:cNvSpPr>
          <p:nvPr>
            <p:ph type="sldNum" sz="quarter" idx="14"/>
          </p:nvPr>
        </p:nvSpPr>
        <p:spPr/>
        <p:txBody>
          <a:bodyPr/>
          <a:lstStyle/>
          <a:p>
            <a:pPr>
              <a:defRPr/>
            </a:pPr>
            <a:fld id="{68678C35-086D-4198-975D-7CAE096F9A66}" type="slidenum">
              <a:rPr lang="en-US" altLang="en-US" smtClean="0"/>
              <a:pPr>
                <a:defRPr/>
              </a:pPr>
              <a:t>15</a:t>
            </a:fld>
            <a:endParaRPr lang="en-US" altLang="en-US"/>
          </a:p>
        </p:txBody>
      </p:sp>
      <p:pic>
        <p:nvPicPr>
          <p:cNvPr id="7" name="Picture 6">
            <a:extLst>
              <a:ext uri="{FF2B5EF4-FFF2-40B4-BE49-F238E27FC236}">
                <a16:creationId xmlns:a16="http://schemas.microsoft.com/office/drawing/2014/main" id="{F8DD6E44-CC90-F5E9-7744-E06AFBAB8F6A}"/>
              </a:ext>
            </a:extLst>
          </p:cNvPr>
          <p:cNvPicPr>
            <a:picLocks noChangeAspect="1"/>
          </p:cNvPicPr>
          <p:nvPr/>
        </p:nvPicPr>
        <p:blipFill>
          <a:blip r:embed="rId4"/>
          <a:stretch>
            <a:fillRect/>
          </a:stretch>
        </p:blipFill>
        <p:spPr>
          <a:xfrm>
            <a:off x="5339255" y="1690688"/>
            <a:ext cx="6732532" cy="4009991"/>
          </a:xfrm>
          <a:prstGeom prst="rect">
            <a:avLst/>
          </a:prstGeom>
        </p:spPr>
      </p:pic>
    </p:spTree>
    <p:extLst>
      <p:ext uri="{BB962C8B-B14F-4D97-AF65-F5344CB8AC3E}">
        <p14:creationId xmlns:p14="http://schemas.microsoft.com/office/powerpoint/2010/main" val="155175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9345-B643-C0E6-5C09-28B5EEF51083}"/>
              </a:ext>
            </a:extLst>
          </p:cNvPr>
          <p:cNvSpPr>
            <a:spLocks noGrp="1"/>
          </p:cNvSpPr>
          <p:nvPr>
            <p:ph type="title"/>
          </p:nvPr>
        </p:nvSpPr>
        <p:spPr>
          <a:xfrm>
            <a:off x="842061" y="10876"/>
            <a:ext cx="10515600" cy="1139889"/>
          </a:xfrm>
        </p:spPr>
        <p:txBody>
          <a:bodyPr/>
          <a:lstStyle/>
          <a:p>
            <a:r>
              <a:rPr lang="en-CA" dirty="0"/>
              <a:t>Oropouche in South America</a:t>
            </a:r>
          </a:p>
        </p:txBody>
      </p:sp>
      <p:sp>
        <p:nvSpPr>
          <p:cNvPr id="3" name="Text Placeholder 2">
            <a:extLst>
              <a:ext uri="{FF2B5EF4-FFF2-40B4-BE49-F238E27FC236}">
                <a16:creationId xmlns:a16="http://schemas.microsoft.com/office/drawing/2014/main" id="{898491B1-C98E-EE06-0DD0-A4184CE1F232}"/>
              </a:ext>
            </a:extLst>
          </p:cNvPr>
          <p:cNvSpPr>
            <a:spLocks noGrp="1"/>
          </p:cNvSpPr>
          <p:nvPr>
            <p:ph type="body" sz="quarter" idx="13"/>
          </p:nvPr>
        </p:nvSpPr>
        <p:spPr>
          <a:xfrm>
            <a:off x="838200" y="1336439"/>
            <a:ext cx="5489243" cy="4735749"/>
          </a:xfrm>
        </p:spPr>
        <p:txBody>
          <a:bodyPr/>
          <a:lstStyle/>
          <a:p>
            <a:r>
              <a:rPr lang="en-CA" dirty="0"/>
              <a:t>Cases confirmed in 5 countries</a:t>
            </a:r>
          </a:p>
          <a:p>
            <a:pPr lvl="1"/>
            <a:r>
              <a:rPr lang="en-CA" dirty="0"/>
              <a:t>Brazil (6,976)</a:t>
            </a:r>
          </a:p>
          <a:p>
            <a:pPr lvl="1"/>
            <a:r>
              <a:rPr lang="en-CA" dirty="0"/>
              <a:t>Bolivia (313)</a:t>
            </a:r>
          </a:p>
          <a:p>
            <a:pPr lvl="1"/>
            <a:r>
              <a:rPr lang="en-CA" dirty="0"/>
              <a:t>Peru (287)</a:t>
            </a:r>
          </a:p>
          <a:p>
            <a:pPr lvl="1"/>
            <a:r>
              <a:rPr lang="en-CA" dirty="0"/>
              <a:t>Cuba (74)</a:t>
            </a:r>
          </a:p>
          <a:p>
            <a:pPr lvl="1"/>
            <a:r>
              <a:rPr lang="en-CA" dirty="0"/>
              <a:t>Columbia (38)</a:t>
            </a:r>
          </a:p>
          <a:p>
            <a:r>
              <a:rPr lang="en-CA" dirty="0"/>
              <a:t>In areas where autochthonous disease has not previously occurred</a:t>
            </a:r>
          </a:p>
          <a:p>
            <a:pPr lvl="1"/>
            <a:endParaRPr lang="en-CA" dirty="0"/>
          </a:p>
        </p:txBody>
      </p:sp>
      <p:sp>
        <p:nvSpPr>
          <p:cNvPr id="4" name="Slide Number Placeholder 3">
            <a:extLst>
              <a:ext uri="{FF2B5EF4-FFF2-40B4-BE49-F238E27FC236}">
                <a16:creationId xmlns:a16="http://schemas.microsoft.com/office/drawing/2014/main" id="{4A543045-AEE0-08F9-1A4F-415416787019}"/>
              </a:ext>
            </a:extLst>
          </p:cNvPr>
          <p:cNvSpPr>
            <a:spLocks noGrp="1"/>
          </p:cNvSpPr>
          <p:nvPr>
            <p:ph type="sldNum" sz="quarter" idx="14"/>
          </p:nvPr>
        </p:nvSpPr>
        <p:spPr/>
        <p:txBody>
          <a:bodyPr/>
          <a:lstStyle/>
          <a:p>
            <a:pPr>
              <a:defRPr/>
            </a:pPr>
            <a:fld id="{68678C35-086D-4198-975D-7CAE096F9A66}" type="slidenum">
              <a:rPr lang="en-US" altLang="en-US" smtClean="0"/>
              <a:pPr>
                <a:defRPr/>
              </a:pPr>
              <a:t>16</a:t>
            </a:fld>
            <a:endParaRPr lang="en-US" altLang="en-US"/>
          </a:p>
        </p:txBody>
      </p:sp>
      <p:sp>
        <p:nvSpPr>
          <p:cNvPr id="5" name="Text Placeholder 2">
            <a:extLst>
              <a:ext uri="{FF2B5EF4-FFF2-40B4-BE49-F238E27FC236}">
                <a16:creationId xmlns:a16="http://schemas.microsoft.com/office/drawing/2014/main" id="{F2E0C984-7B9F-D02A-2B84-0972CAFE41B5}"/>
              </a:ext>
            </a:extLst>
          </p:cNvPr>
          <p:cNvSpPr txBox="1">
            <a:spLocks/>
          </p:cNvSpPr>
          <p:nvPr/>
        </p:nvSpPr>
        <p:spPr bwMode="auto">
          <a:xfrm>
            <a:off x="6327443" y="2016125"/>
            <a:ext cx="4566313"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CA" dirty="0"/>
          </a:p>
        </p:txBody>
      </p:sp>
      <p:pic>
        <p:nvPicPr>
          <p:cNvPr id="7" name="Picture 6">
            <a:extLst>
              <a:ext uri="{FF2B5EF4-FFF2-40B4-BE49-F238E27FC236}">
                <a16:creationId xmlns:a16="http://schemas.microsoft.com/office/drawing/2014/main" id="{C2A7C6AA-4AA6-12D4-24E4-9547BCB3095E}"/>
              </a:ext>
            </a:extLst>
          </p:cNvPr>
          <p:cNvPicPr>
            <a:picLocks noChangeAspect="1"/>
          </p:cNvPicPr>
          <p:nvPr/>
        </p:nvPicPr>
        <p:blipFill>
          <a:blip r:embed="rId3"/>
          <a:stretch>
            <a:fillRect/>
          </a:stretch>
        </p:blipFill>
        <p:spPr>
          <a:xfrm>
            <a:off x="6363471" y="1336439"/>
            <a:ext cx="5838825" cy="4533900"/>
          </a:xfrm>
          <a:prstGeom prst="rect">
            <a:avLst/>
          </a:prstGeom>
        </p:spPr>
      </p:pic>
      <p:sp>
        <p:nvSpPr>
          <p:cNvPr id="9" name="TextBox 8">
            <a:extLst>
              <a:ext uri="{FF2B5EF4-FFF2-40B4-BE49-F238E27FC236}">
                <a16:creationId xmlns:a16="http://schemas.microsoft.com/office/drawing/2014/main" id="{4A06A115-CDDB-81E6-D798-C88642367E71}"/>
              </a:ext>
            </a:extLst>
          </p:cNvPr>
          <p:cNvSpPr txBox="1"/>
          <p:nvPr/>
        </p:nvSpPr>
        <p:spPr>
          <a:xfrm>
            <a:off x="5622324" y="5889470"/>
            <a:ext cx="6730314" cy="646331"/>
          </a:xfrm>
          <a:prstGeom prst="rect">
            <a:avLst/>
          </a:prstGeom>
          <a:noFill/>
        </p:spPr>
        <p:txBody>
          <a:bodyPr wrap="square">
            <a:spAutoFit/>
          </a:bodyPr>
          <a:lstStyle/>
          <a:p>
            <a:r>
              <a:rPr lang="en-US" dirty="0">
                <a:hlinkClick r:id="rId4"/>
              </a:rPr>
              <a:t>Epidemiological Alert </a:t>
            </a:r>
            <a:r>
              <a:rPr lang="en-US" dirty="0" err="1">
                <a:hlinkClick r:id="rId4"/>
              </a:rPr>
              <a:t>Oropouche</a:t>
            </a:r>
            <a:r>
              <a:rPr lang="en-US" dirty="0">
                <a:hlinkClick r:id="rId4"/>
              </a:rPr>
              <a:t> in the Region of the Americas - 9 May 2024 - PAHO/WHO | Pan American Health Organization</a:t>
            </a:r>
            <a:endParaRPr lang="en-CA" dirty="0"/>
          </a:p>
        </p:txBody>
      </p:sp>
    </p:spTree>
    <p:extLst>
      <p:ext uri="{BB962C8B-B14F-4D97-AF65-F5344CB8AC3E}">
        <p14:creationId xmlns:p14="http://schemas.microsoft.com/office/powerpoint/2010/main" val="153391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9345-B643-C0E6-5C09-28B5EEF51083}"/>
              </a:ext>
            </a:extLst>
          </p:cNvPr>
          <p:cNvSpPr>
            <a:spLocks noGrp="1"/>
          </p:cNvSpPr>
          <p:nvPr>
            <p:ph type="title"/>
          </p:nvPr>
        </p:nvSpPr>
        <p:spPr>
          <a:xfrm>
            <a:off x="566350" y="123030"/>
            <a:ext cx="10876005" cy="1325563"/>
          </a:xfrm>
        </p:spPr>
        <p:txBody>
          <a:bodyPr/>
          <a:lstStyle/>
          <a:p>
            <a:r>
              <a:rPr lang="en-CA" sz="4000" dirty="0"/>
              <a:t>Presumed Vertical Transmission in Recent Cases</a:t>
            </a:r>
          </a:p>
        </p:txBody>
      </p:sp>
      <p:sp>
        <p:nvSpPr>
          <p:cNvPr id="3" name="Text Placeholder 2">
            <a:extLst>
              <a:ext uri="{FF2B5EF4-FFF2-40B4-BE49-F238E27FC236}">
                <a16:creationId xmlns:a16="http://schemas.microsoft.com/office/drawing/2014/main" id="{898491B1-C98E-EE06-0DD0-A4184CE1F232}"/>
              </a:ext>
            </a:extLst>
          </p:cNvPr>
          <p:cNvSpPr>
            <a:spLocks noGrp="1"/>
          </p:cNvSpPr>
          <p:nvPr>
            <p:ph type="body" sz="quarter" idx="13"/>
          </p:nvPr>
        </p:nvSpPr>
        <p:spPr>
          <a:xfrm>
            <a:off x="485640" y="1291592"/>
            <a:ext cx="5489243" cy="5158635"/>
          </a:xfrm>
        </p:spPr>
        <p:txBody>
          <a:bodyPr/>
          <a:lstStyle/>
          <a:p>
            <a:pPr marL="0" indent="0">
              <a:buNone/>
            </a:pPr>
            <a:r>
              <a:rPr lang="en-CA" b="1" dirty="0"/>
              <a:t>Pregnant woman #1 (30 weeks)</a:t>
            </a:r>
          </a:p>
          <a:p>
            <a:r>
              <a:rPr lang="en-CA" dirty="0"/>
              <a:t>No travel history</a:t>
            </a:r>
          </a:p>
          <a:p>
            <a:r>
              <a:rPr lang="en-CA" dirty="0"/>
              <a:t>Close contact with infected person</a:t>
            </a:r>
          </a:p>
          <a:p>
            <a:r>
              <a:rPr lang="en-CA" dirty="0"/>
              <a:t>Symptoms May 14</a:t>
            </a:r>
            <a:r>
              <a:rPr lang="en-CA" baseline="30000" dirty="0"/>
              <a:t>th</a:t>
            </a:r>
            <a:r>
              <a:rPr lang="en-CA" dirty="0"/>
              <a:t> (fever, headache, epigastric pain)</a:t>
            </a:r>
          </a:p>
          <a:p>
            <a:r>
              <a:rPr lang="en-CA" dirty="0"/>
              <a:t>June 3</a:t>
            </a:r>
            <a:r>
              <a:rPr lang="en-CA" baseline="30000" dirty="0"/>
              <a:t>rd</a:t>
            </a:r>
            <a:r>
              <a:rPr lang="en-CA" dirty="0"/>
              <a:t> samples (ELISA IgM)</a:t>
            </a:r>
          </a:p>
          <a:p>
            <a:pPr lvl="1"/>
            <a:r>
              <a:rPr lang="en-CA" dirty="0"/>
              <a:t>Reactive to Dengue and Chikungunya</a:t>
            </a:r>
          </a:p>
          <a:p>
            <a:r>
              <a:rPr lang="en-CA" dirty="0"/>
              <a:t>June 6 fetal death confirmed</a:t>
            </a:r>
          </a:p>
          <a:p>
            <a:pPr lvl="1"/>
            <a:r>
              <a:rPr lang="en-US" dirty="0"/>
              <a:t>Serum and placenta positive for OROV by PCR</a:t>
            </a:r>
          </a:p>
        </p:txBody>
      </p:sp>
      <p:sp>
        <p:nvSpPr>
          <p:cNvPr id="4" name="Slide Number Placeholder 3">
            <a:extLst>
              <a:ext uri="{FF2B5EF4-FFF2-40B4-BE49-F238E27FC236}">
                <a16:creationId xmlns:a16="http://schemas.microsoft.com/office/drawing/2014/main" id="{4A543045-AEE0-08F9-1A4F-415416787019}"/>
              </a:ext>
            </a:extLst>
          </p:cNvPr>
          <p:cNvSpPr>
            <a:spLocks noGrp="1"/>
          </p:cNvSpPr>
          <p:nvPr>
            <p:ph type="sldNum" sz="quarter" idx="14"/>
          </p:nvPr>
        </p:nvSpPr>
        <p:spPr/>
        <p:txBody>
          <a:bodyPr/>
          <a:lstStyle/>
          <a:p>
            <a:pPr>
              <a:defRPr/>
            </a:pPr>
            <a:fld id="{68678C35-086D-4198-975D-7CAE096F9A66}" type="slidenum">
              <a:rPr lang="en-US" altLang="en-US" smtClean="0"/>
              <a:pPr>
                <a:defRPr/>
              </a:pPr>
              <a:t>17</a:t>
            </a:fld>
            <a:endParaRPr lang="en-US" altLang="en-US"/>
          </a:p>
        </p:txBody>
      </p:sp>
      <p:sp>
        <p:nvSpPr>
          <p:cNvPr id="5" name="Text Placeholder 2">
            <a:extLst>
              <a:ext uri="{FF2B5EF4-FFF2-40B4-BE49-F238E27FC236}">
                <a16:creationId xmlns:a16="http://schemas.microsoft.com/office/drawing/2014/main" id="{F2E0C984-7B9F-D02A-2B84-0972CAFE41B5}"/>
              </a:ext>
            </a:extLst>
          </p:cNvPr>
          <p:cNvSpPr txBox="1">
            <a:spLocks/>
          </p:cNvSpPr>
          <p:nvPr/>
        </p:nvSpPr>
        <p:spPr bwMode="auto">
          <a:xfrm>
            <a:off x="6593114" y="1291591"/>
            <a:ext cx="5113246" cy="48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July 4 2024 OROV genetic material in </a:t>
            </a:r>
          </a:p>
          <a:p>
            <a:pPr lvl="1"/>
            <a:r>
              <a:rPr lang="en-US" dirty="0"/>
              <a:t>umbilical cord blood </a:t>
            </a:r>
          </a:p>
          <a:p>
            <a:pPr lvl="1"/>
            <a:r>
              <a:rPr lang="en-US" dirty="0"/>
              <a:t>Fetal brain, liver, kidneys, lungs, heart, and spleen RT-PCR positive</a:t>
            </a:r>
          </a:p>
          <a:p>
            <a:pPr lvl="1"/>
            <a:r>
              <a:rPr lang="en-US" dirty="0"/>
              <a:t>Indicative of vertical transmission of the virus (negative for other arboviruses)</a:t>
            </a:r>
          </a:p>
          <a:p>
            <a:pPr lvl="1"/>
            <a:endParaRPr lang="en-US" dirty="0"/>
          </a:p>
        </p:txBody>
      </p:sp>
    </p:spTree>
    <p:extLst>
      <p:ext uri="{BB962C8B-B14F-4D97-AF65-F5344CB8AC3E}">
        <p14:creationId xmlns:p14="http://schemas.microsoft.com/office/powerpoint/2010/main" val="43564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9345-B643-C0E6-5C09-28B5EEF51083}"/>
              </a:ext>
            </a:extLst>
          </p:cNvPr>
          <p:cNvSpPr>
            <a:spLocks noGrp="1"/>
          </p:cNvSpPr>
          <p:nvPr>
            <p:ph type="title"/>
          </p:nvPr>
        </p:nvSpPr>
        <p:spPr>
          <a:xfrm>
            <a:off x="566350" y="123030"/>
            <a:ext cx="10876005" cy="1325563"/>
          </a:xfrm>
        </p:spPr>
        <p:txBody>
          <a:bodyPr/>
          <a:lstStyle/>
          <a:p>
            <a:r>
              <a:rPr lang="en-CA" sz="4000" dirty="0"/>
              <a:t>Presumed Vertical Transmission in Recent Cases</a:t>
            </a:r>
          </a:p>
        </p:txBody>
      </p:sp>
      <p:sp>
        <p:nvSpPr>
          <p:cNvPr id="3" name="Text Placeholder 2">
            <a:extLst>
              <a:ext uri="{FF2B5EF4-FFF2-40B4-BE49-F238E27FC236}">
                <a16:creationId xmlns:a16="http://schemas.microsoft.com/office/drawing/2014/main" id="{898491B1-C98E-EE06-0DD0-A4184CE1F232}"/>
              </a:ext>
            </a:extLst>
          </p:cNvPr>
          <p:cNvSpPr>
            <a:spLocks noGrp="1"/>
          </p:cNvSpPr>
          <p:nvPr>
            <p:ph type="body" sz="quarter" idx="13"/>
          </p:nvPr>
        </p:nvSpPr>
        <p:spPr>
          <a:xfrm>
            <a:off x="485640" y="1291592"/>
            <a:ext cx="5489243" cy="5158635"/>
          </a:xfrm>
        </p:spPr>
        <p:txBody>
          <a:bodyPr/>
          <a:lstStyle/>
          <a:p>
            <a:pPr marL="0" indent="0">
              <a:buNone/>
            </a:pPr>
            <a:r>
              <a:rPr lang="en-CA" b="1" dirty="0"/>
              <a:t>Pregnant woman #2 (8 weeks)</a:t>
            </a:r>
          </a:p>
          <a:p>
            <a:r>
              <a:rPr lang="en-CA" dirty="0"/>
              <a:t>No travel history</a:t>
            </a:r>
          </a:p>
          <a:p>
            <a:r>
              <a:rPr lang="en-CA" dirty="0"/>
              <a:t>Fever, headache, lumbago, skeletal pain, arthralgia, retro-orbital pain, chills, photophobia, nausea, pruritus and taste alteration</a:t>
            </a:r>
          </a:p>
          <a:p>
            <a:endParaRPr lang="en-CA" dirty="0"/>
          </a:p>
          <a:p>
            <a:r>
              <a:rPr lang="en-CA" dirty="0"/>
              <a:t>Hemorrhage at 6</a:t>
            </a:r>
            <a:r>
              <a:rPr lang="en-CA" baseline="30000" dirty="0"/>
              <a:t>th</a:t>
            </a:r>
            <a:r>
              <a:rPr lang="en-CA" dirty="0"/>
              <a:t> week pregnancy</a:t>
            </a:r>
          </a:p>
          <a:p>
            <a:r>
              <a:rPr lang="en-CA" dirty="0"/>
              <a:t>Miscarriage 8</a:t>
            </a:r>
            <a:r>
              <a:rPr lang="en-CA" baseline="30000" dirty="0"/>
              <a:t>th</a:t>
            </a:r>
            <a:r>
              <a:rPr lang="en-CA" dirty="0"/>
              <a:t> week gestation</a:t>
            </a:r>
          </a:p>
        </p:txBody>
      </p:sp>
      <p:sp>
        <p:nvSpPr>
          <p:cNvPr id="4" name="Slide Number Placeholder 3">
            <a:extLst>
              <a:ext uri="{FF2B5EF4-FFF2-40B4-BE49-F238E27FC236}">
                <a16:creationId xmlns:a16="http://schemas.microsoft.com/office/drawing/2014/main" id="{4A543045-AEE0-08F9-1A4F-415416787019}"/>
              </a:ext>
            </a:extLst>
          </p:cNvPr>
          <p:cNvSpPr>
            <a:spLocks noGrp="1"/>
          </p:cNvSpPr>
          <p:nvPr>
            <p:ph type="sldNum" sz="quarter" idx="14"/>
          </p:nvPr>
        </p:nvSpPr>
        <p:spPr/>
        <p:txBody>
          <a:bodyPr/>
          <a:lstStyle/>
          <a:p>
            <a:pPr>
              <a:defRPr/>
            </a:pPr>
            <a:fld id="{68678C35-086D-4198-975D-7CAE096F9A66}" type="slidenum">
              <a:rPr lang="en-US" altLang="en-US" smtClean="0"/>
              <a:pPr>
                <a:defRPr/>
              </a:pPr>
              <a:t>18</a:t>
            </a:fld>
            <a:endParaRPr lang="en-US" altLang="en-US"/>
          </a:p>
        </p:txBody>
      </p:sp>
      <p:sp>
        <p:nvSpPr>
          <p:cNvPr id="5" name="Text Placeholder 2">
            <a:extLst>
              <a:ext uri="{FF2B5EF4-FFF2-40B4-BE49-F238E27FC236}">
                <a16:creationId xmlns:a16="http://schemas.microsoft.com/office/drawing/2014/main" id="{F2E0C984-7B9F-D02A-2B84-0972CAFE41B5}"/>
              </a:ext>
            </a:extLst>
          </p:cNvPr>
          <p:cNvSpPr txBox="1">
            <a:spLocks/>
          </p:cNvSpPr>
          <p:nvPr/>
        </p:nvSpPr>
        <p:spPr bwMode="auto">
          <a:xfrm>
            <a:off x="6593114" y="2804845"/>
            <a:ext cx="5113246" cy="202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Serum PCR negative for Dengue, Zika, Chikungunya and </a:t>
            </a:r>
            <a:r>
              <a:rPr lang="en-US" dirty="0" err="1"/>
              <a:t>Mayoro</a:t>
            </a:r>
            <a:endParaRPr lang="en-US" dirty="0"/>
          </a:p>
          <a:p>
            <a:pPr lvl="1"/>
            <a:r>
              <a:rPr lang="en-US" dirty="0"/>
              <a:t>PCR positive for OROV</a:t>
            </a:r>
          </a:p>
          <a:p>
            <a:pPr lvl="1"/>
            <a:r>
              <a:rPr lang="en-US" dirty="0"/>
              <a:t>Serum reactive for Dengue on IgM ELISA</a:t>
            </a:r>
          </a:p>
        </p:txBody>
      </p:sp>
    </p:spTree>
    <p:extLst>
      <p:ext uri="{BB962C8B-B14F-4D97-AF65-F5344CB8AC3E}">
        <p14:creationId xmlns:p14="http://schemas.microsoft.com/office/powerpoint/2010/main" val="56039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C44B-89D9-7FBE-8A7F-71765C711C99}"/>
              </a:ext>
            </a:extLst>
          </p:cNvPr>
          <p:cNvSpPr>
            <a:spLocks noGrp="1"/>
          </p:cNvSpPr>
          <p:nvPr>
            <p:ph type="title"/>
          </p:nvPr>
        </p:nvSpPr>
        <p:spPr/>
        <p:txBody>
          <a:bodyPr/>
          <a:lstStyle/>
          <a:p>
            <a:r>
              <a:rPr lang="en-CA" dirty="0"/>
              <a:t>Brazil Ministry of Health </a:t>
            </a:r>
            <a:br>
              <a:rPr lang="en-CA" dirty="0"/>
            </a:br>
            <a:endParaRPr lang="en-CA" dirty="0"/>
          </a:p>
        </p:txBody>
      </p:sp>
      <p:sp>
        <p:nvSpPr>
          <p:cNvPr id="3" name="Text Placeholder 2">
            <a:extLst>
              <a:ext uri="{FF2B5EF4-FFF2-40B4-BE49-F238E27FC236}">
                <a16:creationId xmlns:a16="http://schemas.microsoft.com/office/drawing/2014/main" id="{46C37984-43FC-30C7-C5D9-976F2066C3B9}"/>
              </a:ext>
            </a:extLst>
          </p:cNvPr>
          <p:cNvSpPr>
            <a:spLocks noGrp="1"/>
          </p:cNvSpPr>
          <p:nvPr>
            <p:ph type="body" sz="quarter" idx="13"/>
          </p:nvPr>
        </p:nvSpPr>
        <p:spPr>
          <a:xfrm>
            <a:off x="838200" y="1238250"/>
            <a:ext cx="10515600" cy="4381500"/>
          </a:xfrm>
        </p:spPr>
        <p:txBody>
          <a:bodyPr/>
          <a:lstStyle/>
          <a:p>
            <a:pPr marL="0" marR="0" lvl="0" indent="0" algn="just">
              <a:lnSpc>
                <a:spcPct val="107000"/>
              </a:lnSpc>
              <a:spcBef>
                <a:spcPts val="0"/>
              </a:spcBef>
              <a:spcAft>
                <a:spcPts val="0"/>
              </a:spcAft>
              <a:buNone/>
            </a:pPr>
            <a:r>
              <a:rPr lang="en-CA" sz="2400" dirty="0">
                <a:effectLst/>
                <a:latin typeface="Calibri" panose="020F0502020204030204" pitchFamily="34" charset="0"/>
                <a:ea typeface="Times New Roman" panose="02020603050405020304" pitchFamily="18" charset="0"/>
                <a:cs typeface="Calibri" panose="020F0502020204030204" pitchFamily="34" charset="0"/>
              </a:rPr>
              <a:t>Retrospective Serum and CSF samples from 4 newborns with microcephaly</a:t>
            </a:r>
          </a:p>
          <a:p>
            <a:pPr marL="342900" marR="0" lvl="0" indent="-342900" algn="just">
              <a:lnSpc>
                <a:spcPct val="107000"/>
              </a:lnSpc>
              <a:spcBef>
                <a:spcPts val="0"/>
              </a:spcBef>
              <a:spcAft>
                <a:spcPts val="0"/>
              </a:spcAft>
              <a:buFont typeface="Symbol" panose="05050102010706020507" pitchFamily="18" charset="2"/>
              <a:buChar char=""/>
            </a:pPr>
            <a:endParaRPr lang="en-CA"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CA" sz="2000" dirty="0">
                <a:latin typeface="Calibri" panose="020F0502020204030204" pitchFamily="34" charset="0"/>
                <a:ea typeface="Times New Roman" panose="02020603050405020304" pitchFamily="18" charset="0"/>
                <a:cs typeface="Calibri" panose="020F0502020204030204" pitchFamily="34" charset="0"/>
              </a:rPr>
              <a:t>N</a:t>
            </a:r>
            <a:r>
              <a:rPr lang="en-CA" sz="2000" dirty="0">
                <a:effectLst/>
                <a:latin typeface="Calibri" panose="020F0502020204030204" pitchFamily="34" charset="0"/>
                <a:ea typeface="Times New Roman" panose="02020603050405020304" pitchFamily="18" charset="0"/>
                <a:cs typeface="Calibri" panose="020F0502020204030204" pitchFamily="34" charset="0"/>
              </a:rPr>
              <a:t>egative for dengue, chikungunya, Zika, and West Nile virus.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CA" sz="2000" dirty="0">
                <a:latin typeface="Calibri" panose="020F0502020204030204" pitchFamily="34" charset="0"/>
                <a:ea typeface="Times New Roman" panose="02020603050405020304" pitchFamily="18" charset="0"/>
                <a:cs typeface="Calibri" panose="020F0502020204030204" pitchFamily="34" charset="0"/>
              </a:rPr>
              <a:t>P</a:t>
            </a:r>
            <a:r>
              <a:rPr lang="en-CA" sz="2000" dirty="0">
                <a:effectLst/>
                <a:latin typeface="Calibri" panose="020F0502020204030204" pitchFamily="34" charset="0"/>
                <a:ea typeface="Times New Roman" panose="02020603050405020304" pitchFamily="18" charset="0"/>
                <a:cs typeface="Calibri" panose="020F0502020204030204" pitchFamily="34" charset="0"/>
              </a:rPr>
              <a:t>resence of IgM class antibodies against Oropouche virus (OROV) in serum samples and cerebrospinal fluid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CA" sz="2000" dirty="0"/>
              <a:t>(Date range of stored samples not provided)</a:t>
            </a:r>
          </a:p>
          <a:p>
            <a:pPr marL="0" indent="0" algn="l">
              <a:buNone/>
            </a:pPr>
            <a:endParaRPr lang="en-CA" sz="1800" b="0" i="0" u="none" strike="noStrike" baseline="0" dirty="0">
              <a:solidFill>
                <a:srgbClr val="000000"/>
              </a:solidFill>
              <a:latin typeface="Century Gothic" panose="020B0502020202020204" pitchFamily="34" charset="0"/>
            </a:endParaRPr>
          </a:p>
          <a:p>
            <a:r>
              <a:rPr lang="en-CA" sz="1800" b="0" i="0" u="none" strike="noStrike" baseline="0" dirty="0">
                <a:solidFill>
                  <a:srgbClr val="000000"/>
                </a:solidFill>
                <a:latin typeface="Century Gothic" panose="020B0502020202020204" pitchFamily="34" charset="0"/>
                <a:hlinkClick r:id="rId2"/>
              </a:rPr>
              <a:t>https://www.gov.br/saude/pt-br/assuntos/saude-de-a-a-z/f/febre-do-oropouche/notas-tecnicas/nota-tecnica-no-15-2024-svsa-ms</a:t>
            </a:r>
            <a:r>
              <a:rPr lang="en-CA" sz="1800" b="0" i="0" u="none" strike="noStrike" baseline="0" dirty="0">
                <a:solidFill>
                  <a:srgbClr val="000000"/>
                </a:solidFill>
                <a:latin typeface="Century Gothic" panose="020B0502020202020204" pitchFamily="34" charset="0"/>
              </a:rPr>
              <a:t>.  </a:t>
            </a:r>
          </a:p>
        </p:txBody>
      </p:sp>
      <p:sp>
        <p:nvSpPr>
          <p:cNvPr id="4" name="Slide Number Placeholder 3">
            <a:extLst>
              <a:ext uri="{FF2B5EF4-FFF2-40B4-BE49-F238E27FC236}">
                <a16:creationId xmlns:a16="http://schemas.microsoft.com/office/drawing/2014/main" id="{E78B5D25-E633-90F6-AFA1-FFC09081FD28}"/>
              </a:ext>
            </a:extLst>
          </p:cNvPr>
          <p:cNvSpPr>
            <a:spLocks noGrp="1"/>
          </p:cNvSpPr>
          <p:nvPr>
            <p:ph type="sldNum" sz="quarter" idx="14"/>
          </p:nvPr>
        </p:nvSpPr>
        <p:spPr/>
        <p:txBody>
          <a:bodyPr/>
          <a:lstStyle/>
          <a:p>
            <a:pPr>
              <a:defRPr/>
            </a:pPr>
            <a:fld id="{68678C35-086D-4198-975D-7CAE096F9A66}" type="slidenum">
              <a:rPr lang="en-US" altLang="en-US" smtClean="0"/>
              <a:pPr>
                <a:defRPr/>
              </a:pPr>
              <a:t>19</a:t>
            </a:fld>
            <a:endParaRPr lang="en-US" altLang="en-US"/>
          </a:p>
        </p:txBody>
      </p:sp>
      <p:pic>
        <p:nvPicPr>
          <p:cNvPr id="6" name="Picture 5" descr="A baby with measuring tape around their head&#10;&#10;Description automatically generated">
            <a:extLst>
              <a:ext uri="{FF2B5EF4-FFF2-40B4-BE49-F238E27FC236}">
                <a16:creationId xmlns:a16="http://schemas.microsoft.com/office/drawing/2014/main" id="{BE38BFD3-D1D1-3F73-FEA5-021BD4D52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561" y="4370180"/>
            <a:ext cx="4174435" cy="2348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72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C287-067C-5F15-2D41-C63C884D6B0A}"/>
              </a:ext>
            </a:extLst>
          </p:cNvPr>
          <p:cNvSpPr>
            <a:spLocks noGrp="1"/>
          </p:cNvSpPr>
          <p:nvPr>
            <p:ph type="title"/>
          </p:nvPr>
        </p:nvSpPr>
        <p:spPr/>
        <p:txBody>
          <a:bodyPr/>
          <a:lstStyle/>
          <a:p>
            <a:pPr>
              <a:defRPr/>
            </a:pPr>
            <a:r>
              <a:rPr lang="en-CA" dirty="0"/>
              <a:t>Agenda</a:t>
            </a:r>
          </a:p>
        </p:txBody>
      </p:sp>
      <p:sp>
        <p:nvSpPr>
          <p:cNvPr id="20483" name="Text Placeholder 2">
            <a:extLst>
              <a:ext uri="{FF2B5EF4-FFF2-40B4-BE49-F238E27FC236}">
                <a16:creationId xmlns:a16="http://schemas.microsoft.com/office/drawing/2014/main" id="{C8A9CBDC-F1B9-BD8B-9FA8-3BD0BD57A6E9}"/>
              </a:ext>
            </a:extLst>
          </p:cNvPr>
          <p:cNvSpPr>
            <a:spLocks noGrp="1"/>
          </p:cNvSpPr>
          <p:nvPr>
            <p:ph type="body" sz="quarter" idx="13"/>
          </p:nvPr>
        </p:nvSpPr>
        <p:spPr>
          <a:xfrm>
            <a:off x="838200" y="1909763"/>
            <a:ext cx="10179050" cy="4162425"/>
          </a:xfrm>
        </p:spPr>
        <p:txBody>
          <a:bodyPr/>
          <a:lstStyle/>
          <a:p>
            <a:r>
              <a:rPr lang="en-CA" altLang="en-US" dirty="0"/>
              <a:t>Welcome +/- Intros</a:t>
            </a:r>
          </a:p>
          <a:p>
            <a:r>
              <a:rPr lang="en-CA" altLang="en-US" dirty="0"/>
              <a:t>Updates</a:t>
            </a:r>
            <a:endParaRPr lang="en-CA" altLang="en-US" dirty="0">
              <a:cs typeface="Calibri"/>
            </a:endParaRPr>
          </a:p>
          <a:p>
            <a:r>
              <a:rPr lang="en-CA" altLang="en-US" dirty="0"/>
              <a:t>Annual Survey Results Presentation and Discussion</a:t>
            </a:r>
          </a:p>
          <a:p>
            <a:r>
              <a:rPr lang="en-CA" altLang="en-US" dirty="0"/>
              <a:t>Update Influenza A (H5N1) in Dairy Cattle in the US</a:t>
            </a:r>
          </a:p>
          <a:p>
            <a:r>
              <a:rPr lang="en-CA" altLang="en-US" dirty="0"/>
              <a:t>Signals of Interest</a:t>
            </a:r>
          </a:p>
          <a:p>
            <a:pPr lvl="1"/>
            <a:endParaRPr lang="en-CA" altLang="en-US" i="1" dirty="0"/>
          </a:p>
        </p:txBody>
      </p:sp>
      <p:sp>
        <p:nvSpPr>
          <p:cNvPr id="20484" name="Slide Number Placeholder 3">
            <a:extLst>
              <a:ext uri="{FF2B5EF4-FFF2-40B4-BE49-F238E27FC236}">
                <a16:creationId xmlns:a16="http://schemas.microsoft.com/office/drawing/2014/main" id="{9873EC65-E861-6BF6-A654-AAB37EB1C91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7478847-90F5-4C1C-BC72-7733EE7B39DE}" type="slidenum">
              <a:rPr lang="en-US" altLang="en-US" sz="1200" smtClean="0">
                <a:solidFill>
                  <a:srgbClr val="898989"/>
                </a:solidFill>
              </a:rPr>
              <a:pPr>
                <a:lnSpc>
                  <a:spcPct val="100000"/>
                </a:lnSpc>
                <a:spcBef>
                  <a:spcPct val="0"/>
                </a:spcBef>
                <a:buFontTx/>
                <a:buNone/>
              </a:pPr>
              <a:t>2</a:t>
            </a:fld>
            <a:endParaRPr lang="en-US" altLang="en-US" sz="1200">
              <a:solidFill>
                <a:srgbClr val="898989"/>
              </a:solidFill>
            </a:endParaRPr>
          </a:p>
        </p:txBody>
      </p:sp>
      <p:sp>
        <p:nvSpPr>
          <p:cNvPr id="20485" name="Rectangle 6">
            <a:extLst>
              <a:ext uri="{FF2B5EF4-FFF2-40B4-BE49-F238E27FC236}">
                <a16:creationId xmlns:a16="http://schemas.microsoft.com/office/drawing/2014/main" id="{CADF32F0-5171-64DF-5BA5-17522D05D946}"/>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6" name="Rectangle 7">
            <a:extLst>
              <a:ext uri="{FF2B5EF4-FFF2-40B4-BE49-F238E27FC236}">
                <a16:creationId xmlns:a16="http://schemas.microsoft.com/office/drawing/2014/main" id="{73518E02-2125-C34B-16F5-2595840C1720}"/>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7" name="Rectangle 8">
            <a:extLst>
              <a:ext uri="{FF2B5EF4-FFF2-40B4-BE49-F238E27FC236}">
                <a16:creationId xmlns:a16="http://schemas.microsoft.com/office/drawing/2014/main" id="{1A4B7249-9111-9374-0F33-B3C2F71BFA42}"/>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A7B8-F2B4-A9D5-B06F-FCBCD6530651}"/>
              </a:ext>
            </a:extLst>
          </p:cNvPr>
          <p:cNvSpPr>
            <a:spLocks noGrp="1"/>
          </p:cNvSpPr>
          <p:nvPr>
            <p:ph type="title"/>
          </p:nvPr>
        </p:nvSpPr>
        <p:spPr/>
        <p:txBody>
          <a:bodyPr/>
          <a:lstStyle/>
          <a:p>
            <a:r>
              <a:rPr lang="en-CA" dirty="0"/>
              <a:t>1980-81  First Oropouche Outbreak in Brazil</a:t>
            </a:r>
          </a:p>
        </p:txBody>
      </p:sp>
      <p:sp>
        <p:nvSpPr>
          <p:cNvPr id="3" name="Text Placeholder 2">
            <a:extLst>
              <a:ext uri="{FF2B5EF4-FFF2-40B4-BE49-F238E27FC236}">
                <a16:creationId xmlns:a16="http://schemas.microsoft.com/office/drawing/2014/main" id="{AFB907BE-20C0-BC89-59B5-AFA30999F884}"/>
              </a:ext>
            </a:extLst>
          </p:cNvPr>
          <p:cNvSpPr>
            <a:spLocks noGrp="1"/>
          </p:cNvSpPr>
          <p:nvPr>
            <p:ph type="body" sz="quarter" idx="13"/>
          </p:nvPr>
        </p:nvSpPr>
        <p:spPr/>
        <p:txBody>
          <a:bodyPr/>
          <a:lstStyle/>
          <a:p>
            <a:r>
              <a:rPr lang="en-US" dirty="0"/>
              <a:t>Nine cases of OROV infection in pregnant women</a:t>
            </a:r>
          </a:p>
          <a:p>
            <a:r>
              <a:rPr lang="en-US" dirty="0"/>
              <a:t>Two cases of spontaneous abortion in the second month of gestation </a:t>
            </a:r>
          </a:p>
          <a:p>
            <a:r>
              <a:rPr lang="en-US" dirty="0"/>
              <a:t>Molecular tests unavailable at that time</a:t>
            </a:r>
          </a:p>
          <a:p>
            <a:r>
              <a:rPr lang="en-US" dirty="0"/>
              <a:t>Diagnosis by serology</a:t>
            </a:r>
          </a:p>
          <a:p>
            <a:r>
              <a:rPr lang="en-CA" dirty="0"/>
              <a:t>“suggestive of vertical transmission”</a:t>
            </a:r>
          </a:p>
        </p:txBody>
      </p:sp>
      <p:sp>
        <p:nvSpPr>
          <p:cNvPr id="4" name="Slide Number Placeholder 3">
            <a:extLst>
              <a:ext uri="{FF2B5EF4-FFF2-40B4-BE49-F238E27FC236}">
                <a16:creationId xmlns:a16="http://schemas.microsoft.com/office/drawing/2014/main" id="{0DD80FB0-8D68-E439-2C6C-94EF5E5CEEC2}"/>
              </a:ext>
            </a:extLst>
          </p:cNvPr>
          <p:cNvSpPr>
            <a:spLocks noGrp="1"/>
          </p:cNvSpPr>
          <p:nvPr>
            <p:ph type="sldNum" sz="quarter" idx="14"/>
          </p:nvPr>
        </p:nvSpPr>
        <p:spPr/>
        <p:txBody>
          <a:bodyPr/>
          <a:lstStyle/>
          <a:p>
            <a:pPr>
              <a:defRPr/>
            </a:pPr>
            <a:fld id="{68678C35-086D-4198-975D-7CAE096F9A66}" type="slidenum">
              <a:rPr lang="en-US" altLang="en-US" smtClean="0"/>
              <a:pPr>
                <a:defRPr/>
              </a:pPr>
              <a:t>20</a:t>
            </a:fld>
            <a:endParaRPr lang="en-US" altLang="en-US"/>
          </a:p>
        </p:txBody>
      </p:sp>
    </p:spTree>
    <p:extLst>
      <p:ext uri="{BB962C8B-B14F-4D97-AF65-F5344CB8AC3E}">
        <p14:creationId xmlns:p14="http://schemas.microsoft.com/office/powerpoint/2010/main" val="3057576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06EA5273-D62F-BCBA-F0C6-98EF6842620B}"/>
              </a:ext>
            </a:extLst>
          </p:cNvPr>
          <p:cNvPicPr>
            <a:picLocks noChangeAspect="1"/>
          </p:cNvPicPr>
          <p:nvPr/>
        </p:nvPicPr>
        <p:blipFill>
          <a:blip r:embed="rId4"/>
          <a:stretch>
            <a:fillRect/>
          </a:stretch>
        </p:blipFill>
        <p:spPr>
          <a:xfrm>
            <a:off x="6942591" y="1664876"/>
            <a:ext cx="5143391" cy="2402103"/>
          </a:xfrm>
          <a:prstGeom prst="rect">
            <a:avLst/>
          </a:prstGeom>
        </p:spPr>
      </p:pic>
      <p:sp>
        <p:nvSpPr>
          <p:cNvPr id="2" name="Title 1">
            <a:extLst>
              <a:ext uri="{FF2B5EF4-FFF2-40B4-BE49-F238E27FC236}">
                <a16:creationId xmlns:a16="http://schemas.microsoft.com/office/drawing/2014/main" id="{6BD833A7-8D15-66A9-68C1-D5B026D13091}"/>
              </a:ext>
            </a:extLst>
          </p:cNvPr>
          <p:cNvSpPr>
            <a:spLocks noGrp="1"/>
          </p:cNvSpPr>
          <p:nvPr>
            <p:ph type="title"/>
          </p:nvPr>
        </p:nvSpPr>
        <p:spPr>
          <a:xfrm>
            <a:off x="838200" y="136525"/>
            <a:ext cx="10515600" cy="1209391"/>
          </a:xfrm>
        </p:spPr>
        <p:txBody>
          <a:bodyPr/>
          <a:lstStyle/>
          <a:p>
            <a:r>
              <a:rPr lang="en-CA" dirty="0"/>
              <a:t>Chandipura Virus in India</a:t>
            </a:r>
          </a:p>
        </p:txBody>
      </p:sp>
      <p:sp>
        <p:nvSpPr>
          <p:cNvPr id="3" name="Text Placeholder 2">
            <a:extLst>
              <a:ext uri="{FF2B5EF4-FFF2-40B4-BE49-F238E27FC236}">
                <a16:creationId xmlns:a16="http://schemas.microsoft.com/office/drawing/2014/main" id="{00855106-4288-FD3D-CD3B-8CB89CD312D2}"/>
              </a:ext>
            </a:extLst>
          </p:cNvPr>
          <p:cNvSpPr>
            <a:spLocks noGrp="1"/>
          </p:cNvSpPr>
          <p:nvPr>
            <p:ph type="body" sz="quarter" idx="13"/>
          </p:nvPr>
        </p:nvSpPr>
        <p:spPr>
          <a:xfrm>
            <a:off x="385912" y="1664876"/>
            <a:ext cx="7664783" cy="4014788"/>
          </a:xfrm>
        </p:spPr>
        <p:txBody>
          <a:bodyPr/>
          <a:lstStyle/>
          <a:p>
            <a:r>
              <a:rPr lang="en-CA" dirty="0"/>
              <a:t>Sporadic outbreaks over the last 80 years</a:t>
            </a:r>
          </a:p>
          <a:p>
            <a:r>
              <a:rPr lang="en-CA" dirty="0"/>
              <a:t>Current outbreak most severe in 20 years</a:t>
            </a:r>
          </a:p>
          <a:p>
            <a:pPr lvl="1"/>
            <a:r>
              <a:rPr lang="en-CA" dirty="0"/>
              <a:t>At least 32 deaths in the last month</a:t>
            </a:r>
          </a:p>
          <a:p>
            <a:r>
              <a:rPr lang="en-CA" dirty="0"/>
              <a:t>Encephalitis and high mortality rate (75%)</a:t>
            </a:r>
          </a:p>
          <a:p>
            <a:r>
              <a:rPr lang="en-CA" dirty="0"/>
              <a:t>Mostly in children under the age of 15</a:t>
            </a:r>
          </a:p>
          <a:p>
            <a:r>
              <a:rPr lang="en-CA" dirty="0"/>
              <a:t>Rhabdovirus family, transmitted by sand flies</a:t>
            </a:r>
          </a:p>
          <a:p>
            <a:r>
              <a:rPr lang="en-CA" dirty="0"/>
              <a:t>Animal hosts are undefined, seroconversion in multiple species (camels, hedgehogs, pigs, monkeys)</a:t>
            </a:r>
          </a:p>
          <a:p>
            <a:endParaRPr lang="en-CA" dirty="0"/>
          </a:p>
        </p:txBody>
      </p:sp>
      <p:sp>
        <p:nvSpPr>
          <p:cNvPr id="4" name="Slide Number Placeholder 3">
            <a:extLst>
              <a:ext uri="{FF2B5EF4-FFF2-40B4-BE49-F238E27FC236}">
                <a16:creationId xmlns:a16="http://schemas.microsoft.com/office/drawing/2014/main" id="{4A5D70B2-0E4C-FD53-EE7B-9A3B3D1CDF93}"/>
              </a:ext>
            </a:extLst>
          </p:cNvPr>
          <p:cNvSpPr>
            <a:spLocks noGrp="1"/>
          </p:cNvSpPr>
          <p:nvPr>
            <p:ph type="sldNum" sz="quarter" idx="14"/>
          </p:nvPr>
        </p:nvSpPr>
        <p:spPr/>
        <p:txBody>
          <a:bodyPr/>
          <a:lstStyle/>
          <a:p>
            <a:pPr>
              <a:defRPr/>
            </a:pPr>
            <a:fld id="{68678C35-086D-4198-975D-7CAE096F9A66}" type="slidenum">
              <a:rPr lang="en-US" altLang="en-US" smtClean="0"/>
              <a:pPr>
                <a:defRPr/>
              </a:pPr>
              <a:t>21</a:t>
            </a:fld>
            <a:endParaRPr lang="en-US" altLang="en-US"/>
          </a:p>
        </p:txBody>
      </p:sp>
    </p:spTree>
    <p:extLst>
      <p:ext uri="{BB962C8B-B14F-4D97-AF65-F5344CB8AC3E}">
        <p14:creationId xmlns:p14="http://schemas.microsoft.com/office/powerpoint/2010/main" val="329614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33A7-8D15-66A9-68C1-D5B026D13091}"/>
              </a:ext>
            </a:extLst>
          </p:cNvPr>
          <p:cNvSpPr>
            <a:spLocks noGrp="1"/>
          </p:cNvSpPr>
          <p:nvPr>
            <p:ph type="title"/>
          </p:nvPr>
        </p:nvSpPr>
        <p:spPr>
          <a:xfrm>
            <a:off x="838200" y="0"/>
            <a:ext cx="10515600" cy="902382"/>
          </a:xfrm>
        </p:spPr>
        <p:txBody>
          <a:bodyPr/>
          <a:lstStyle/>
          <a:p>
            <a:r>
              <a:rPr lang="en-CA" dirty="0"/>
              <a:t>Chandipura Virus in India</a:t>
            </a:r>
          </a:p>
        </p:txBody>
      </p:sp>
      <p:sp>
        <p:nvSpPr>
          <p:cNvPr id="3" name="Text Placeholder 2">
            <a:extLst>
              <a:ext uri="{FF2B5EF4-FFF2-40B4-BE49-F238E27FC236}">
                <a16:creationId xmlns:a16="http://schemas.microsoft.com/office/drawing/2014/main" id="{00855106-4288-FD3D-CD3B-8CB89CD312D2}"/>
              </a:ext>
            </a:extLst>
          </p:cNvPr>
          <p:cNvSpPr>
            <a:spLocks noGrp="1"/>
          </p:cNvSpPr>
          <p:nvPr>
            <p:ph type="body" sz="quarter" idx="13"/>
          </p:nvPr>
        </p:nvSpPr>
        <p:spPr/>
        <p:txBody>
          <a:bodyPr/>
          <a:lstStyle/>
          <a:p>
            <a:endParaRPr lang="en-CA" dirty="0"/>
          </a:p>
        </p:txBody>
      </p:sp>
      <p:sp>
        <p:nvSpPr>
          <p:cNvPr id="4" name="Slide Number Placeholder 3">
            <a:extLst>
              <a:ext uri="{FF2B5EF4-FFF2-40B4-BE49-F238E27FC236}">
                <a16:creationId xmlns:a16="http://schemas.microsoft.com/office/drawing/2014/main" id="{4A5D70B2-0E4C-FD53-EE7B-9A3B3D1CDF93}"/>
              </a:ext>
            </a:extLst>
          </p:cNvPr>
          <p:cNvSpPr>
            <a:spLocks noGrp="1"/>
          </p:cNvSpPr>
          <p:nvPr>
            <p:ph type="sldNum" sz="quarter" idx="14"/>
          </p:nvPr>
        </p:nvSpPr>
        <p:spPr/>
        <p:txBody>
          <a:bodyPr/>
          <a:lstStyle/>
          <a:p>
            <a:pPr>
              <a:defRPr/>
            </a:pPr>
            <a:fld id="{68678C35-086D-4198-975D-7CAE096F9A66}" type="slidenum">
              <a:rPr lang="en-US" altLang="en-US" smtClean="0"/>
              <a:pPr>
                <a:defRPr/>
              </a:pPr>
              <a:t>22</a:t>
            </a:fld>
            <a:endParaRPr lang="en-US" altLang="en-US"/>
          </a:p>
        </p:txBody>
      </p:sp>
      <p:pic>
        <p:nvPicPr>
          <p:cNvPr id="6" name="Picture 5">
            <a:extLst>
              <a:ext uri="{FF2B5EF4-FFF2-40B4-BE49-F238E27FC236}">
                <a16:creationId xmlns:a16="http://schemas.microsoft.com/office/drawing/2014/main" id="{4C620809-7FF8-E1D3-07E6-C8DB7FD823B0}"/>
              </a:ext>
            </a:extLst>
          </p:cNvPr>
          <p:cNvPicPr>
            <a:picLocks noChangeAspect="1"/>
          </p:cNvPicPr>
          <p:nvPr/>
        </p:nvPicPr>
        <p:blipFill>
          <a:blip r:embed="rId3"/>
          <a:stretch>
            <a:fillRect/>
          </a:stretch>
        </p:blipFill>
        <p:spPr>
          <a:xfrm>
            <a:off x="226053" y="1050018"/>
            <a:ext cx="11539261" cy="5671457"/>
          </a:xfrm>
          <a:prstGeom prst="rect">
            <a:avLst/>
          </a:prstGeom>
        </p:spPr>
      </p:pic>
    </p:spTree>
    <p:extLst>
      <p:ext uri="{BB962C8B-B14F-4D97-AF65-F5344CB8AC3E}">
        <p14:creationId xmlns:p14="http://schemas.microsoft.com/office/powerpoint/2010/main" val="258962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B9F3B9-A6F3-5F86-CB9B-B8560828D89E}"/>
              </a:ext>
            </a:extLst>
          </p:cNvPr>
          <p:cNvPicPr>
            <a:picLocks noChangeAspect="1"/>
          </p:cNvPicPr>
          <p:nvPr/>
        </p:nvPicPr>
        <p:blipFill>
          <a:blip r:embed="rId3"/>
          <a:stretch>
            <a:fillRect/>
          </a:stretch>
        </p:blipFill>
        <p:spPr>
          <a:xfrm>
            <a:off x="5988281" y="17586"/>
            <a:ext cx="6150387" cy="3411414"/>
          </a:xfrm>
          <a:prstGeom prst="rect">
            <a:avLst/>
          </a:prstGeom>
          <a:ln>
            <a:solidFill>
              <a:schemeClr val="tx1"/>
            </a:solidFill>
          </a:ln>
        </p:spPr>
      </p:pic>
      <p:sp>
        <p:nvSpPr>
          <p:cNvPr id="2" name="Title 1">
            <a:extLst>
              <a:ext uri="{FF2B5EF4-FFF2-40B4-BE49-F238E27FC236}">
                <a16:creationId xmlns:a16="http://schemas.microsoft.com/office/drawing/2014/main" id="{63698F9B-6022-DB28-09D9-33F90FE23D84}"/>
              </a:ext>
            </a:extLst>
          </p:cNvPr>
          <p:cNvSpPr>
            <a:spLocks noGrp="1"/>
          </p:cNvSpPr>
          <p:nvPr>
            <p:ph type="title"/>
          </p:nvPr>
        </p:nvSpPr>
        <p:spPr/>
        <p:txBody>
          <a:bodyPr/>
          <a:lstStyle/>
          <a:p>
            <a:r>
              <a:rPr lang="en-CA" dirty="0"/>
              <a:t>Tularemia</a:t>
            </a:r>
          </a:p>
        </p:txBody>
      </p:sp>
      <p:sp>
        <p:nvSpPr>
          <p:cNvPr id="3" name="Text Placeholder 2">
            <a:extLst>
              <a:ext uri="{FF2B5EF4-FFF2-40B4-BE49-F238E27FC236}">
                <a16:creationId xmlns:a16="http://schemas.microsoft.com/office/drawing/2014/main" id="{F87CBD58-C95F-6871-9A84-D4DA68ACFE5D}"/>
              </a:ext>
            </a:extLst>
          </p:cNvPr>
          <p:cNvSpPr>
            <a:spLocks noGrp="1"/>
          </p:cNvSpPr>
          <p:nvPr>
            <p:ph type="body" sz="quarter" idx="13"/>
          </p:nvPr>
        </p:nvSpPr>
        <p:spPr>
          <a:xfrm>
            <a:off x="466724" y="1690687"/>
            <a:ext cx="5391567" cy="4422013"/>
          </a:xfrm>
        </p:spPr>
        <p:txBody>
          <a:bodyPr/>
          <a:lstStyle/>
          <a:p>
            <a:r>
              <a:rPr lang="en-CA" dirty="0"/>
              <a:t>Ping on reported a recent increase in cases of Tularemia in the United States</a:t>
            </a:r>
          </a:p>
          <a:p>
            <a:r>
              <a:rPr lang="en-CA" dirty="0"/>
              <a:t>Relevant to very relevant</a:t>
            </a:r>
          </a:p>
          <a:p>
            <a:r>
              <a:rPr lang="en-CA" dirty="0"/>
              <a:t>Very few cases in humans or animals in Canada reported recently</a:t>
            </a:r>
          </a:p>
        </p:txBody>
      </p:sp>
      <p:sp>
        <p:nvSpPr>
          <p:cNvPr id="4" name="Slide Number Placeholder 3">
            <a:extLst>
              <a:ext uri="{FF2B5EF4-FFF2-40B4-BE49-F238E27FC236}">
                <a16:creationId xmlns:a16="http://schemas.microsoft.com/office/drawing/2014/main" id="{0FBDAB58-2D91-DA1A-6632-29B906AC8AC0}"/>
              </a:ext>
            </a:extLst>
          </p:cNvPr>
          <p:cNvSpPr>
            <a:spLocks noGrp="1"/>
          </p:cNvSpPr>
          <p:nvPr>
            <p:ph type="sldNum" sz="quarter" idx="14"/>
          </p:nvPr>
        </p:nvSpPr>
        <p:spPr/>
        <p:txBody>
          <a:bodyPr/>
          <a:lstStyle/>
          <a:p>
            <a:pPr>
              <a:defRPr/>
            </a:pPr>
            <a:fld id="{68678C35-086D-4198-975D-7CAE096F9A66}" type="slidenum">
              <a:rPr lang="en-US" altLang="en-US" smtClean="0"/>
              <a:pPr>
                <a:defRPr/>
              </a:pPr>
              <a:t>23</a:t>
            </a:fld>
            <a:endParaRPr lang="en-US" altLang="en-US"/>
          </a:p>
        </p:txBody>
      </p:sp>
      <p:pic>
        <p:nvPicPr>
          <p:cNvPr id="6" name="Picture 5">
            <a:extLst>
              <a:ext uri="{FF2B5EF4-FFF2-40B4-BE49-F238E27FC236}">
                <a16:creationId xmlns:a16="http://schemas.microsoft.com/office/drawing/2014/main" id="{8E50017C-268A-B121-7B65-DC1FBCE307B7}"/>
              </a:ext>
            </a:extLst>
          </p:cNvPr>
          <p:cNvPicPr>
            <a:picLocks noChangeAspect="1"/>
          </p:cNvPicPr>
          <p:nvPr/>
        </p:nvPicPr>
        <p:blipFill>
          <a:blip r:embed="rId4"/>
          <a:stretch>
            <a:fillRect/>
          </a:stretch>
        </p:blipFill>
        <p:spPr>
          <a:xfrm>
            <a:off x="5988281" y="3003412"/>
            <a:ext cx="6150386" cy="3837002"/>
          </a:xfrm>
          <a:prstGeom prst="rect">
            <a:avLst/>
          </a:prstGeom>
          <a:noFill/>
          <a:ln>
            <a:solidFill>
              <a:schemeClr val="tx1"/>
            </a:solidFill>
          </a:ln>
        </p:spPr>
      </p:pic>
    </p:spTree>
    <p:extLst>
      <p:ext uri="{BB962C8B-B14F-4D97-AF65-F5344CB8AC3E}">
        <p14:creationId xmlns:p14="http://schemas.microsoft.com/office/powerpoint/2010/main" val="113718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F31A-1946-51EF-CC4F-F49359711492}"/>
              </a:ext>
            </a:extLst>
          </p:cNvPr>
          <p:cNvSpPr>
            <a:spLocks noGrp="1"/>
          </p:cNvSpPr>
          <p:nvPr>
            <p:ph type="title"/>
          </p:nvPr>
        </p:nvSpPr>
        <p:spPr/>
        <p:txBody>
          <a:bodyPr/>
          <a:lstStyle/>
          <a:p>
            <a:r>
              <a:rPr lang="en-CA" dirty="0"/>
              <a:t>Tularemia</a:t>
            </a:r>
          </a:p>
        </p:txBody>
      </p:sp>
      <p:sp>
        <p:nvSpPr>
          <p:cNvPr id="3" name="Text Placeholder 2">
            <a:extLst>
              <a:ext uri="{FF2B5EF4-FFF2-40B4-BE49-F238E27FC236}">
                <a16:creationId xmlns:a16="http://schemas.microsoft.com/office/drawing/2014/main" id="{CBECBBB0-ADCF-8BEF-C877-EA23915101C2}"/>
              </a:ext>
            </a:extLst>
          </p:cNvPr>
          <p:cNvSpPr>
            <a:spLocks noGrp="1"/>
          </p:cNvSpPr>
          <p:nvPr>
            <p:ph type="body" sz="quarter" idx="13"/>
          </p:nvPr>
        </p:nvSpPr>
        <p:spPr>
          <a:xfrm>
            <a:off x="838200" y="1690688"/>
            <a:ext cx="5350565" cy="4381500"/>
          </a:xfrm>
        </p:spPr>
        <p:txBody>
          <a:bodyPr/>
          <a:lstStyle/>
          <a:p>
            <a:r>
              <a:rPr lang="en-CA" dirty="0"/>
              <a:t>Endemic in North America</a:t>
            </a:r>
          </a:p>
          <a:p>
            <a:r>
              <a:rPr lang="en-CA" dirty="0"/>
              <a:t>Huge host range ( </a:t>
            </a:r>
            <a:r>
              <a:rPr lang="en-CA" dirty="0">
                <a:hlinkClick r:id="rId3"/>
              </a:rPr>
              <a:t>&gt;250 species</a:t>
            </a:r>
            <a:r>
              <a:rPr lang="en-CA" dirty="0"/>
              <a:t>)</a:t>
            </a:r>
          </a:p>
          <a:p>
            <a:pPr lvl="1"/>
            <a:r>
              <a:rPr lang="en-CA" dirty="0"/>
              <a:t>Mammals</a:t>
            </a:r>
          </a:p>
          <a:p>
            <a:pPr lvl="1"/>
            <a:r>
              <a:rPr lang="en-CA" dirty="0"/>
              <a:t>Birds</a:t>
            </a:r>
          </a:p>
          <a:p>
            <a:pPr lvl="1"/>
            <a:r>
              <a:rPr lang="en-CA" dirty="0"/>
              <a:t>Reptiles</a:t>
            </a:r>
          </a:p>
          <a:p>
            <a:pPr lvl="1"/>
            <a:r>
              <a:rPr lang="en-CA" dirty="0"/>
              <a:t>Fish</a:t>
            </a:r>
          </a:p>
          <a:p>
            <a:r>
              <a:rPr lang="en-CA" dirty="0"/>
              <a:t>Clinical signs vary between species, route of infection and sub-species of the bacteria</a:t>
            </a:r>
          </a:p>
        </p:txBody>
      </p:sp>
      <p:sp>
        <p:nvSpPr>
          <p:cNvPr id="4" name="Slide Number Placeholder 3">
            <a:extLst>
              <a:ext uri="{FF2B5EF4-FFF2-40B4-BE49-F238E27FC236}">
                <a16:creationId xmlns:a16="http://schemas.microsoft.com/office/drawing/2014/main" id="{9F036211-C3F8-8651-9153-183C48ACDB85}"/>
              </a:ext>
            </a:extLst>
          </p:cNvPr>
          <p:cNvSpPr>
            <a:spLocks noGrp="1"/>
          </p:cNvSpPr>
          <p:nvPr>
            <p:ph type="sldNum" sz="quarter" idx="14"/>
          </p:nvPr>
        </p:nvSpPr>
        <p:spPr/>
        <p:txBody>
          <a:bodyPr/>
          <a:lstStyle/>
          <a:p>
            <a:pPr>
              <a:defRPr/>
            </a:pPr>
            <a:fld id="{68678C35-086D-4198-975D-7CAE096F9A66}" type="slidenum">
              <a:rPr lang="en-US" altLang="en-US" smtClean="0"/>
              <a:pPr>
                <a:defRPr/>
              </a:pPr>
              <a:t>24</a:t>
            </a:fld>
            <a:endParaRPr lang="en-US" altLang="en-US"/>
          </a:p>
        </p:txBody>
      </p:sp>
      <p:sp>
        <p:nvSpPr>
          <p:cNvPr id="5" name="Text Placeholder 2">
            <a:extLst>
              <a:ext uri="{FF2B5EF4-FFF2-40B4-BE49-F238E27FC236}">
                <a16:creationId xmlns:a16="http://schemas.microsoft.com/office/drawing/2014/main" id="{A0CD71C0-B8AC-D098-8D3B-615979F3B905}"/>
              </a:ext>
            </a:extLst>
          </p:cNvPr>
          <p:cNvSpPr txBox="1">
            <a:spLocks/>
          </p:cNvSpPr>
          <p:nvPr/>
        </p:nvSpPr>
        <p:spPr bwMode="auto">
          <a:xfrm>
            <a:off x="6096000" y="1690688"/>
            <a:ext cx="535056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Transmitted by aerosol, direct contact, ingestion or vectors</a:t>
            </a:r>
          </a:p>
          <a:p>
            <a:r>
              <a:rPr lang="en-CA" dirty="0"/>
              <a:t>Ticks, fleas, flies and contaminated water bodies are all implicated in transmission</a:t>
            </a:r>
          </a:p>
          <a:p>
            <a:r>
              <a:rPr lang="en-CA" dirty="0"/>
              <a:t>Persists in waterborne Amoeba</a:t>
            </a:r>
          </a:p>
          <a:p>
            <a:endParaRPr lang="en-CA" dirty="0"/>
          </a:p>
        </p:txBody>
      </p:sp>
    </p:spTree>
    <p:extLst>
      <p:ext uri="{BB962C8B-B14F-4D97-AF65-F5344CB8AC3E}">
        <p14:creationId xmlns:p14="http://schemas.microsoft.com/office/powerpoint/2010/main" val="480698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467935-7FE5-F7AA-F63F-C85848E2DB7D}"/>
              </a:ext>
            </a:extLst>
          </p:cNvPr>
          <p:cNvSpPr>
            <a:spLocks noGrp="1"/>
          </p:cNvSpPr>
          <p:nvPr>
            <p:ph type="sldNum" sz="quarter" idx="14"/>
          </p:nvPr>
        </p:nvSpPr>
        <p:spPr/>
        <p:txBody>
          <a:bodyPr/>
          <a:lstStyle/>
          <a:p>
            <a:pPr>
              <a:defRPr/>
            </a:pPr>
            <a:fld id="{68678C35-086D-4198-975D-7CAE096F9A66}" type="slidenum">
              <a:rPr lang="en-US" altLang="en-US" smtClean="0"/>
              <a:pPr>
                <a:defRPr/>
              </a:pPr>
              <a:t>25</a:t>
            </a:fld>
            <a:endParaRPr lang="en-US" altLang="en-US"/>
          </a:p>
        </p:txBody>
      </p:sp>
      <p:pic>
        <p:nvPicPr>
          <p:cNvPr id="1030" name="Picture 6" descr="Figure 2.  Diagrammatic representation of the terrestrial and aquatic cycles of tularemia.">
            <a:extLst>
              <a:ext uri="{FF2B5EF4-FFF2-40B4-BE49-F238E27FC236}">
                <a16:creationId xmlns:a16="http://schemas.microsoft.com/office/drawing/2014/main" id="{0EA9CCCE-0BAC-E40B-84A2-02606D40E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99" y="365125"/>
            <a:ext cx="8094601" cy="5624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655BAC-A40C-3937-A5C9-B7459763665A}"/>
              </a:ext>
            </a:extLst>
          </p:cNvPr>
          <p:cNvSpPr txBox="1"/>
          <p:nvPr/>
        </p:nvSpPr>
        <p:spPr>
          <a:xfrm>
            <a:off x="4572000" y="6174826"/>
            <a:ext cx="7297806" cy="369332"/>
          </a:xfrm>
          <a:prstGeom prst="rect">
            <a:avLst/>
          </a:prstGeom>
          <a:noFill/>
        </p:spPr>
        <p:txBody>
          <a:bodyPr wrap="square">
            <a:spAutoFit/>
          </a:bodyPr>
          <a:lstStyle/>
          <a:p>
            <a:r>
              <a:rPr lang="en-CA" dirty="0">
                <a:hlinkClick r:id="rId3"/>
              </a:rPr>
              <a:t>https://www.tandfonline.com/doi/full/10.1080/01652176.2023.2277753</a:t>
            </a:r>
            <a:r>
              <a:rPr lang="en-CA" dirty="0"/>
              <a:t> </a:t>
            </a:r>
          </a:p>
        </p:txBody>
      </p:sp>
      <p:sp>
        <p:nvSpPr>
          <p:cNvPr id="7" name="TextBox 6">
            <a:extLst>
              <a:ext uri="{FF2B5EF4-FFF2-40B4-BE49-F238E27FC236}">
                <a16:creationId xmlns:a16="http://schemas.microsoft.com/office/drawing/2014/main" id="{382EDFE9-91CA-DE7F-9371-7B22CECB10DE}"/>
              </a:ext>
            </a:extLst>
          </p:cNvPr>
          <p:cNvSpPr txBox="1"/>
          <p:nvPr/>
        </p:nvSpPr>
        <p:spPr>
          <a:xfrm>
            <a:off x="8845827" y="636104"/>
            <a:ext cx="3232759" cy="4585871"/>
          </a:xfrm>
          <a:prstGeom prst="rect">
            <a:avLst/>
          </a:prstGeom>
          <a:noFill/>
        </p:spPr>
        <p:txBody>
          <a:bodyPr wrap="square" rtlCol="0">
            <a:spAutoFit/>
          </a:bodyPr>
          <a:lstStyle/>
          <a:p>
            <a:r>
              <a:rPr lang="en-CA" sz="2800" dirty="0"/>
              <a:t>Multiple modes of </a:t>
            </a:r>
          </a:p>
          <a:p>
            <a:r>
              <a:rPr lang="en-CA" sz="2800" dirty="0"/>
              <a:t>Transmission</a:t>
            </a:r>
          </a:p>
          <a:p>
            <a:endParaRPr lang="en-CA" sz="2800" dirty="0"/>
          </a:p>
          <a:p>
            <a:r>
              <a:rPr lang="en-CA" sz="2000" dirty="0"/>
              <a:t>Type A in North America more associated with animal and vector transmission</a:t>
            </a:r>
          </a:p>
          <a:p>
            <a:endParaRPr lang="en-CA" sz="2000" dirty="0"/>
          </a:p>
          <a:p>
            <a:endParaRPr lang="en-CA" sz="2000" dirty="0"/>
          </a:p>
          <a:p>
            <a:r>
              <a:rPr lang="en-CA" sz="2000" dirty="0"/>
              <a:t>Type B throughout Northern Hemisphere more associated with environmental transmission</a:t>
            </a:r>
          </a:p>
          <a:p>
            <a:endParaRPr lang="en-CA" sz="2800" dirty="0"/>
          </a:p>
        </p:txBody>
      </p:sp>
    </p:spTree>
    <p:extLst>
      <p:ext uri="{BB962C8B-B14F-4D97-AF65-F5344CB8AC3E}">
        <p14:creationId xmlns:p14="http://schemas.microsoft.com/office/powerpoint/2010/main" val="308964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F747-CF46-2973-4D53-B1D7BD70C85F}"/>
              </a:ext>
            </a:extLst>
          </p:cNvPr>
          <p:cNvSpPr>
            <a:spLocks noGrp="1"/>
          </p:cNvSpPr>
          <p:nvPr>
            <p:ph type="title"/>
          </p:nvPr>
        </p:nvSpPr>
        <p:spPr>
          <a:xfrm>
            <a:off x="838200" y="123030"/>
            <a:ext cx="10515600" cy="1325563"/>
          </a:xfrm>
        </p:spPr>
        <p:txBody>
          <a:bodyPr/>
          <a:lstStyle/>
          <a:p>
            <a:r>
              <a:rPr lang="en-CA" i="1" dirty="0"/>
              <a:t>Francisella tularensis </a:t>
            </a:r>
            <a:r>
              <a:rPr lang="en-CA" dirty="0"/>
              <a:t>is a Category A agent of bioterrorism</a:t>
            </a:r>
          </a:p>
        </p:txBody>
      </p:sp>
      <p:sp>
        <p:nvSpPr>
          <p:cNvPr id="3" name="Text Placeholder 2">
            <a:extLst>
              <a:ext uri="{FF2B5EF4-FFF2-40B4-BE49-F238E27FC236}">
                <a16:creationId xmlns:a16="http://schemas.microsoft.com/office/drawing/2014/main" id="{C85AAABB-B876-A5A1-06DF-B53466CA3F3F}"/>
              </a:ext>
            </a:extLst>
          </p:cNvPr>
          <p:cNvSpPr>
            <a:spLocks noGrp="1"/>
          </p:cNvSpPr>
          <p:nvPr>
            <p:ph type="body" sz="quarter" idx="13"/>
          </p:nvPr>
        </p:nvSpPr>
        <p:spPr>
          <a:xfrm>
            <a:off x="838200" y="1656522"/>
            <a:ext cx="6768548" cy="4415666"/>
          </a:xfrm>
        </p:spPr>
        <p:txBody>
          <a:bodyPr/>
          <a:lstStyle/>
          <a:p>
            <a:r>
              <a:rPr lang="en-CA" dirty="0"/>
              <a:t>One of the most infectious bacterial pathogens known</a:t>
            </a:r>
          </a:p>
          <a:p>
            <a:r>
              <a:rPr lang="en-CA" dirty="0"/>
              <a:t>Requires as few as 10 organisms to cause infection in a human</a:t>
            </a:r>
          </a:p>
          <a:p>
            <a:r>
              <a:rPr lang="en-CA" dirty="0"/>
              <a:t>Can be aerosolized to expose a large number of people rapidly</a:t>
            </a:r>
          </a:p>
          <a:p>
            <a:r>
              <a:rPr lang="en-CA" dirty="0"/>
              <a:t>Expected high fatality rate (up to 30% if untreated) and societal disruption</a:t>
            </a:r>
          </a:p>
          <a:p>
            <a:endParaRPr lang="en-CA" dirty="0"/>
          </a:p>
        </p:txBody>
      </p:sp>
      <p:sp>
        <p:nvSpPr>
          <p:cNvPr id="4" name="Slide Number Placeholder 3">
            <a:extLst>
              <a:ext uri="{FF2B5EF4-FFF2-40B4-BE49-F238E27FC236}">
                <a16:creationId xmlns:a16="http://schemas.microsoft.com/office/drawing/2014/main" id="{8F9470D5-D3E5-5DDA-04FE-C4CF35084A77}"/>
              </a:ext>
            </a:extLst>
          </p:cNvPr>
          <p:cNvSpPr>
            <a:spLocks noGrp="1"/>
          </p:cNvSpPr>
          <p:nvPr>
            <p:ph type="sldNum" sz="quarter" idx="14"/>
          </p:nvPr>
        </p:nvSpPr>
        <p:spPr/>
        <p:txBody>
          <a:bodyPr/>
          <a:lstStyle/>
          <a:p>
            <a:pPr>
              <a:defRPr/>
            </a:pPr>
            <a:fld id="{68678C35-086D-4198-975D-7CAE096F9A66}" type="slidenum">
              <a:rPr lang="en-US" altLang="en-US" smtClean="0"/>
              <a:pPr>
                <a:defRPr/>
              </a:pPr>
              <a:t>26</a:t>
            </a:fld>
            <a:endParaRPr lang="en-US" alt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B267C253-3971-F8A3-CDEE-69AA5A332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463" y="1656522"/>
            <a:ext cx="3888473" cy="3888473"/>
          </a:xfrm>
          <a:prstGeom prst="rect">
            <a:avLst/>
          </a:prstGeom>
        </p:spPr>
      </p:pic>
    </p:spTree>
    <p:extLst>
      <p:ext uri="{BB962C8B-B14F-4D97-AF65-F5344CB8AC3E}">
        <p14:creationId xmlns:p14="http://schemas.microsoft.com/office/powerpoint/2010/main" val="181332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CB0B-32B2-D5F5-F84B-24796B865046}"/>
              </a:ext>
            </a:extLst>
          </p:cNvPr>
          <p:cNvSpPr>
            <a:spLocks noGrp="1"/>
          </p:cNvSpPr>
          <p:nvPr>
            <p:ph type="title"/>
          </p:nvPr>
        </p:nvSpPr>
        <p:spPr/>
        <p:txBody>
          <a:bodyPr/>
          <a:lstStyle/>
          <a:p>
            <a:pPr>
              <a:defRPr/>
            </a:pPr>
            <a:r>
              <a:rPr lang="en-CA" dirty="0"/>
              <a:t>Updates</a:t>
            </a:r>
          </a:p>
        </p:txBody>
      </p:sp>
      <p:sp>
        <p:nvSpPr>
          <p:cNvPr id="22531" name="Text Placeholder 2">
            <a:extLst>
              <a:ext uri="{FF2B5EF4-FFF2-40B4-BE49-F238E27FC236}">
                <a16:creationId xmlns:a16="http://schemas.microsoft.com/office/drawing/2014/main" id="{EABCFE9A-8EE1-EE2C-060F-C5A747958D53}"/>
              </a:ext>
            </a:extLst>
          </p:cNvPr>
          <p:cNvSpPr>
            <a:spLocks noGrp="1"/>
          </p:cNvSpPr>
          <p:nvPr>
            <p:ph type="body" sz="quarter" idx="13"/>
          </p:nvPr>
        </p:nvSpPr>
        <p:spPr>
          <a:xfrm>
            <a:off x="755650" y="1519238"/>
            <a:ext cx="10134600" cy="4397375"/>
          </a:xfrm>
        </p:spPr>
        <p:txBody>
          <a:bodyPr/>
          <a:lstStyle/>
          <a:p>
            <a:pPr>
              <a:spcBef>
                <a:spcPts val="600"/>
              </a:spcBef>
              <a:spcAft>
                <a:spcPts val="600"/>
              </a:spcAft>
              <a:defRPr/>
            </a:pPr>
            <a:r>
              <a:rPr lang="en-CA" altLang="en-US" dirty="0"/>
              <a:t>No Monthly Meeting in August for Summer Vacation</a:t>
            </a:r>
          </a:p>
          <a:p>
            <a:pPr>
              <a:spcBef>
                <a:spcPts val="600"/>
              </a:spcBef>
              <a:spcAft>
                <a:spcPts val="600"/>
              </a:spcAft>
              <a:defRPr/>
            </a:pPr>
            <a:endParaRPr lang="en-CA" altLang="en-US" dirty="0"/>
          </a:p>
          <a:p>
            <a:pPr>
              <a:spcBef>
                <a:spcPts val="600"/>
              </a:spcBef>
              <a:spcAft>
                <a:spcPts val="600"/>
              </a:spcAft>
              <a:defRPr/>
            </a:pPr>
            <a:r>
              <a:rPr lang="en-CA" altLang="en-US" dirty="0"/>
              <a:t>One Health Prioritization Exercise</a:t>
            </a:r>
            <a:endParaRPr lang="en-CA" altLang="en-US" dirty="0">
              <a:cs typeface="Calibri"/>
            </a:endParaRPr>
          </a:p>
          <a:p>
            <a:pPr lvl="1">
              <a:spcBef>
                <a:spcPts val="600"/>
              </a:spcBef>
              <a:spcAft>
                <a:spcPts val="600"/>
              </a:spcAft>
              <a:defRPr/>
            </a:pPr>
            <a:r>
              <a:rPr lang="en-CA" altLang="en-US" dirty="0"/>
              <a:t>2 Intro sessions completed</a:t>
            </a:r>
            <a:endParaRPr lang="en-CA" altLang="en-US" dirty="0">
              <a:cs typeface="Calibri"/>
            </a:endParaRPr>
          </a:p>
          <a:p>
            <a:pPr lvl="1">
              <a:spcBef>
                <a:spcPts val="600"/>
              </a:spcBef>
              <a:spcAft>
                <a:spcPts val="600"/>
              </a:spcAft>
              <a:defRPr/>
            </a:pPr>
            <a:r>
              <a:rPr lang="en-CA" altLang="en-US" dirty="0"/>
              <a:t>28 disease evaluations completed to date</a:t>
            </a:r>
          </a:p>
          <a:p>
            <a:pPr lvl="1">
              <a:spcBef>
                <a:spcPts val="600"/>
              </a:spcBef>
              <a:spcAft>
                <a:spcPts val="600"/>
              </a:spcAft>
              <a:defRPr/>
            </a:pPr>
            <a:r>
              <a:rPr lang="en-CA" altLang="en-US" dirty="0"/>
              <a:t>1</a:t>
            </a:r>
            <a:r>
              <a:rPr lang="en-CA" altLang="en-US" baseline="30000" dirty="0"/>
              <a:t>st</a:t>
            </a:r>
            <a:r>
              <a:rPr lang="en-CA" altLang="en-US" dirty="0"/>
              <a:t> draft of tool created in Excel for automated ranking</a:t>
            </a:r>
          </a:p>
          <a:p>
            <a:pPr>
              <a:spcBef>
                <a:spcPts val="600"/>
              </a:spcBef>
              <a:spcAft>
                <a:spcPts val="600"/>
              </a:spcAft>
              <a:defRPr/>
            </a:pPr>
            <a:endParaRPr lang="en-CA" altLang="en-US" dirty="0"/>
          </a:p>
          <a:p>
            <a:pPr>
              <a:spcBef>
                <a:spcPts val="600"/>
              </a:spcBef>
              <a:spcAft>
                <a:spcPts val="600"/>
              </a:spcAft>
              <a:defRPr/>
            </a:pPr>
            <a:r>
              <a:rPr lang="en-CA" altLang="en-US" dirty="0"/>
              <a:t>September Monthly call Michele Bergevin will be joining us to present her work on Cache Valley Virus in Canada</a:t>
            </a:r>
          </a:p>
          <a:p>
            <a:pPr marL="457200" lvl="1" indent="0">
              <a:spcBef>
                <a:spcPts val="600"/>
              </a:spcBef>
              <a:spcAft>
                <a:spcPts val="600"/>
              </a:spcAft>
              <a:buFont typeface="Arial" panose="020B0604020202020204" pitchFamily="34" charset="0"/>
              <a:buNone/>
              <a:defRPr/>
            </a:pPr>
            <a:endParaRPr lang="en-CA" altLang="en-US" dirty="0"/>
          </a:p>
        </p:txBody>
      </p:sp>
      <p:sp>
        <p:nvSpPr>
          <p:cNvPr id="22532" name="Slide Number Placeholder 3">
            <a:extLst>
              <a:ext uri="{FF2B5EF4-FFF2-40B4-BE49-F238E27FC236}">
                <a16:creationId xmlns:a16="http://schemas.microsoft.com/office/drawing/2014/main" id="{75516D18-D2F2-D9E1-88A6-E5E3A7D7F3C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8D8D267-E8C1-43BC-B82D-A575EC0A48F7}" type="slidenum">
              <a:rPr lang="en-US" altLang="en-US" sz="1200" smtClean="0">
                <a:solidFill>
                  <a:srgbClr val="898989"/>
                </a:solidFill>
              </a:rPr>
              <a:pPr>
                <a:lnSpc>
                  <a:spcPct val="100000"/>
                </a:lnSpc>
                <a:spcBef>
                  <a:spcPct val="0"/>
                </a:spcBef>
                <a:buFontTx/>
                <a:buNone/>
              </a:pPr>
              <a:t>3</a:t>
            </a:fld>
            <a:endParaRPr lang="en-US" altLang="en-US" sz="1200">
              <a:solidFill>
                <a:srgbClr val="898989"/>
              </a:solidFill>
            </a:endParaRPr>
          </a:p>
        </p:txBody>
      </p:sp>
      <p:sp>
        <p:nvSpPr>
          <p:cNvPr id="22533" name="Rectangle 6">
            <a:extLst>
              <a:ext uri="{FF2B5EF4-FFF2-40B4-BE49-F238E27FC236}">
                <a16:creationId xmlns:a16="http://schemas.microsoft.com/office/drawing/2014/main" id="{74A76B3C-3CA9-689C-4510-81B320687CFC}"/>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534" name="Rectangle 7">
            <a:extLst>
              <a:ext uri="{FF2B5EF4-FFF2-40B4-BE49-F238E27FC236}">
                <a16:creationId xmlns:a16="http://schemas.microsoft.com/office/drawing/2014/main" id="{CF48EC69-D257-19D6-D6FC-38D654DD4598}"/>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2535" name="Rectangle 8">
            <a:extLst>
              <a:ext uri="{FF2B5EF4-FFF2-40B4-BE49-F238E27FC236}">
                <a16:creationId xmlns:a16="http://schemas.microsoft.com/office/drawing/2014/main" id="{70486008-3217-7AD2-6D61-2551456D1E73}"/>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A233-D9DD-6748-0441-1F2858DE5840}"/>
              </a:ext>
            </a:extLst>
          </p:cNvPr>
          <p:cNvSpPr>
            <a:spLocks noGrp="1"/>
          </p:cNvSpPr>
          <p:nvPr>
            <p:ph type="title"/>
          </p:nvPr>
        </p:nvSpPr>
        <p:spPr>
          <a:xfrm>
            <a:off x="420688" y="255588"/>
            <a:ext cx="10515600" cy="1325562"/>
          </a:xfrm>
        </p:spPr>
        <p:txBody>
          <a:bodyPr/>
          <a:lstStyle/>
          <a:p>
            <a:pPr>
              <a:defRPr/>
            </a:pPr>
            <a:r>
              <a:rPr lang="en-CA" dirty="0"/>
              <a:t>CEZD Annual Survey</a:t>
            </a:r>
          </a:p>
        </p:txBody>
      </p:sp>
      <p:sp>
        <p:nvSpPr>
          <p:cNvPr id="24579" name="Text Placeholder 2">
            <a:extLst>
              <a:ext uri="{FF2B5EF4-FFF2-40B4-BE49-F238E27FC236}">
                <a16:creationId xmlns:a16="http://schemas.microsoft.com/office/drawing/2014/main" id="{523B7228-5BCF-3702-F5BA-190EA3C732A7}"/>
              </a:ext>
            </a:extLst>
          </p:cNvPr>
          <p:cNvSpPr>
            <a:spLocks noGrp="1"/>
          </p:cNvSpPr>
          <p:nvPr>
            <p:ph type="body" sz="quarter" idx="13"/>
          </p:nvPr>
        </p:nvSpPr>
        <p:spPr>
          <a:xfrm>
            <a:off x="569913" y="1477963"/>
            <a:ext cx="5940425" cy="4576762"/>
          </a:xfrm>
        </p:spPr>
        <p:txBody>
          <a:bodyPr/>
          <a:lstStyle/>
          <a:p>
            <a:r>
              <a:rPr lang="en-US" altLang="en-US"/>
              <a:t>From April 8 – 23 2024</a:t>
            </a:r>
          </a:p>
          <a:p>
            <a:r>
              <a:rPr lang="en-US" altLang="en-US"/>
              <a:t>11 questions along + demographics</a:t>
            </a:r>
          </a:p>
          <a:p>
            <a:r>
              <a:rPr lang="en-US" altLang="en-US"/>
              <a:t>90 responses (~14% response rate)</a:t>
            </a:r>
          </a:p>
          <a:p>
            <a:r>
              <a:rPr lang="en-US" altLang="en-US"/>
              <a:t>2 duplicates  = 88 distinct responses</a:t>
            </a:r>
          </a:p>
          <a:p>
            <a:pPr lvl="1"/>
            <a:r>
              <a:rPr lang="en-US" altLang="en-US"/>
              <a:t>Anonymous = 34</a:t>
            </a:r>
          </a:p>
          <a:p>
            <a:pPr lvl="1"/>
            <a:r>
              <a:rPr lang="en-US" altLang="en-US"/>
              <a:t>Identified = 54</a:t>
            </a:r>
          </a:p>
          <a:p>
            <a:r>
              <a:rPr lang="en-US" altLang="en-US"/>
              <a:t>49 CNPHI Members, 39 Non-members</a:t>
            </a:r>
          </a:p>
          <a:p>
            <a:r>
              <a:rPr lang="en-US" altLang="en-US"/>
              <a:t>Majority of responses from Canada, but also individual responses from USA, India, Togo</a:t>
            </a:r>
          </a:p>
        </p:txBody>
      </p:sp>
      <p:sp>
        <p:nvSpPr>
          <p:cNvPr id="24580" name="Slide Number Placeholder 3">
            <a:extLst>
              <a:ext uri="{FF2B5EF4-FFF2-40B4-BE49-F238E27FC236}">
                <a16:creationId xmlns:a16="http://schemas.microsoft.com/office/drawing/2014/main" id="{F66AFEEC-A2A4-7B3B-3F6B-9C46B8C0472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2414185-DB2E-465C-9330-1624D35E96DA}" type="slidenum">
              <a:rPr lang="en-US" altLang="en-US" sz="1200" smtClean="0">
                <a:solidFill>
                  <a:srgbClr val="898989"/>
                </a:solidFill>
              </a:rPr>
              <a:pPr>
                <a:lnSpc>
                  <a:spcPct val="100000"/>
                </a:lnSpc>
                <a:spcBef>
                  <a:spcPct val="0"/>
                </a:spcBef>
                <a:buFontTx/>
                <a:buNone/>
              </a:pPr>
              <a:t>4</a:t>
            </a:fld>
            <a:endParaRPr lang="en-US" altLang="en-US" sz="1200">
              <a:solidFill>
                <a:srgbClr val="898989"/>
              </a:solidFill>
            </a:endParaRPr>
          </a:p>
        </p:txBody>
      </p:sp>
      <p:sp>
        <p:nvSpPr>
          <p:cNvPr id="24581" name="Rectangle 6">
            <a:extLst>
              <a:ext uri="{FF2B5EF4-FFF2-40B4-BE49-F238E27FC236}">
                <a16:creationId xmlns:a16="http://schemas.microsoft.com/office/drawing/2014/main" id="{7BBF8C33-FB8E-D221-448C-842A62D35DB8}"/>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4582" name="Rectangle 7">
            <a:extLst>
              <a:ext uri="{FF2B5EF4-FFF2-40B4-BE49-F238E27FC236}">
                <a16:creationId xmlns:a16="http://schemas.microsoft.com/office/drawing/2014/main" id="{DBE07A04-5524-A6DA-8010-F4DDBB07682E}"/>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4583" name="Rectangle 8">
            <a:extLst>
              <a:ext uri="{FF2B5EF4-FFF2-40B4-BE49-F238E27FC236}">
                <a16:creationId xmlns:a16="http://schemas.microsoft.com/office/drawing/2014/main" id="{055BDE60-77A4-ADC9-AF46-D09451AA991E}"/>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graphicFrame>
        <p:nvGraphicFramePr>
          <p:cNvPr id="8" name="Chart 7">
            <a:extLst>
              <a:ext uri="{FF2B5EF4-FFF2-40B4-BE49-F238E27FC236}">
                <a16:creationId xmlns:a16="http://schemas.microsoft.com/office/drawing/2014/main" id="{67A52FB9-03B9-AF06-0348-21895CC75CB7}"/>
              </a:ext>
            </a:extLst>
          </p:cNvPr>
          <p:cNvGraphicFramePr>
            <a:graphicFrameLocks/>
          </p:cNvGraphicFramePr>
          <p:nvPr/>
        </p:nvGraphicFramePr>
        <p:xfrm>
          <a:off x="6604000" y="1484313"/>
          <a:ext cx="5473700" cy="34559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D7D5-4FAA-3F12-F710-4A606E50BB9D}"/>
              </a:ext>
            </a:extLst>
          </p:cNvPr>
          <p:cNvSpPr>
            <a:spLocks noGrp="1"/>
          </p:cNvSpPr>
          <p:nvPr>
            <p:ph type="title"/>
          </p:nvPr>
        </p:nvSpPr>
        <p:spPr>
          <a:xfrm>
            <a:off x="633413" y="209550"/>
            <a:ext cx="10515600" cy="1325563"/>
          </a:xfrm>
        </p:spPr>
        <p:txBody>
          <a:bodyPr/>
          <a:lstStyle/>
          <a:p>
            <a:pPr>
              <a:defRPr/>
            </a:pPr>
            <a:r>
              <a:rPr lang="en-CA" dirty="0"/>
              <a:t>Annual Survey</a:t>
            </a:r>
          </a:p>
        </p:txBody>
      </p:sp>
      <p:sp>
        <p:nvSpPr>
          <p:cNvPr id="26627" name="Slide Number Placeholder 3">
            <a:extLst>
              <a:ext uri="{FF2B5EF4-FFF2-40B4-BE49-F238E27FC236}">
                <a16:creationId xmlns:a16="http://schemas.microsoft.com/office/drawing/2014/main" id="{11146D09-9C05-28AB-7A7B-15CDDC43BBA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8265565-AB74-4C70-95F8-3C3346C94DC4}" type="slidenum">
              <a:rPr lang="en-US" altLang="en-US" sz="1200" smtClean="0">
                <a:solidFill>
                  <a:srgbClr val="898989"/>
                </a:solidFill>
              </a:rPr>
              <a:pPr>
                <a:lnSpc>
                  <a:spcPct val="100000"/>
                </a:lnSpc>
                <a:spcBef>
                  <a:spcPct val="0"/>
                </a:spcBef>
                <a:buFontTx/>
                <a:buNone/>
              </a:pPr>
              <a:t>5</a:t>
            </a:fld>
            <a:endParaRPr lang="en-US" altLang="en-US" sz="1200">
              <a:solidFill>
                <a:srgbClr val="898989"/>
              </a:solidFill>
            </a:endParaRPr>
          </a:p>
        </p:txBody>
      </p:sp>
      <p:sp>
        <p:nvSpPr>
          <p:cNvPr id="26628" name="Rectangle 6">
            <a:extLst>
              <a:ext uri="{FF2B5EF4-FFF2-40B4-BE49-F238E27FC236}">
                <a16:creationId xmlns:a16="http://schemas.microsoft.com/office/drawing/2014/main" id="{8F1E6758-66ED-071D-E71B-CC35C0F71E23}"/>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6629" name="Rectangle 7">
            <a:extLst>
              <a:ext uri="{FF2B5EF4-FFF2-40B4-BE49-F238E27FC236}">
                <a16:creationId xmlns:a16="http://schemas.microsoft.com/office/drawing/2014/main" id="{AFA977D4-DD6B-0429-D85A-2EE5352AFC6C}"/>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6630" name="Rectangle 8">
            <a:extLst>
              <a:ext uri="{FF2B5EF4-FFF2-40B4-BE49-F238E27FC236}">
                <a16:creationId xmlns:a16="http://schemas.microsoft.com/office/drawing/2014/main" id="{59779D48-6D41-CFDF-88F7-A71AC4CDB5E6}"/>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graphicFrame>
        <p:nvGraphicFramePr>
          <p:cNvPr id="8" name="Chart 7">
            <a:extLst>
              <a:ext uri="{FF2B5EF4-FFF2-40B4-BE49-F238E27FC236}">
                <a16:creationId xmlns:a16="http://schemas.microsoft.com/office/drawing/2014/main" id="{42C08E14-B5F3-A9DE-C8B5-C35423B7057A}"/>
              </a:ext>
            </a:extLst>
          </p:cNvPr>
          <p:cNvGraphicFramePr>
            <a:graphicFrameLocks/>
          </p:cNvGraphicFramePr>
          <p:nvPr/>
        </p:nvGraphicFramePr>
        <p:xfrm>
          <a:off x="633888" y="2661522"/>
          <a:ext cx="5314474" cy="3466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EBAD42F-B192-0DE6-8161-C066453AFAC4}"/>
              </a:ext>
            </a:extLst>
          </p:cNvPr>
          <p:cNvGraphicFramePr/>
          <p:nvPr/>
        </p:nvGraphicFramePr>
        <p:xfrm>
          <a:off x="6311899" y="2661522"/>
          <a:ext cx="5390243" cy="3466227"/>
        </p:xfrm>
        <a:graphic>
          <a:graphicData uri="http://schemas.openxmlformats.org/drawingml/2006/chart">
            <c:chart xmlns:c="http://schemas.openxmlformats.org/drawingml/2006/chart" xmlns:r="http://schemas.openxmlformats.org/officeDocument/2006/relationships" r:id="rId4"/>
          </a:graphicData>
        </a:graphic>
      </p:graphicFrame>
      <p:sp>
        <p:nvSpPr>
          <p:cNvPr id="26633" name="Text Placeholder 2">
            <a:extLst>
              <a:ext uri="{FF2B5EF4-FFF2-40B4-BE49-F238E27FC236}">
                <a16:creationId xmlns:a16="http://schemas.microsoft.com/office/drawing/2014/main" id="{5E02C8EA-8A6F-08E7-FEF1-0779F682C9B9}"/>
              </a:ext>
            </a:extLst>
          </p:cNvPr>
          <p:cNvSpPr>
            <a:spLocks noGrp="1"/>
          </p:cNvSpPr>
          <p:nvPr>
            <p:ph type="body" sz="quarter" idx="13"/>
          </p:nvPr>
        </p:nvSpPr>
        <p:spPr>
          <a:xfrm>
            <a:off x="871538" y="1371600"/>
            <a:ext cx="10515600" cy="1333500"/>
          </a:xfrm>
        </p:spPr>
        <p:txBody>
          <a:bodyPr/>
          <a:lstStyle/>
          <a:p>
            <a:r>
              <a:rPr lang="en-CA" altLang="en-US" b="1"/>
              <a:t>~99% </a:t>
            </a:r>
            <a:r>
              <a:rPr lang="en-CA" altLang="en-US"/>
              <a:t>of respondents indicated CEZD provided them with information that assisted them in their positions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1C7A-F800-968F-6C6F-20A5056C4D39}"/>
              </a:ext>
            </a:extLst>
          </p:cNvPr>
          <p:cNvSpPr>
            <a:spLocks noGrp="1"/>
          </p:cNvSpPr>
          <p:nvPr>
            <p:ph type="title"/>
          </p:nvPr>
        </p:nvSpPr>
        <p:spPr>
          <a:xfrm>
            <a:off x="546100" y="103188"/>
            <a:ext cx="10515600" cy="1325562"/>
          </a:xfrm>
        </p:spPr>
        <p:txBody>
          <a:bodyPr/>
          <a:lstStyle/>
          <a:p>
            <a:pPr>
              <a:defRPr/>
            </a:pPr>
            <a:r>
              <a:rPr lang="en-CA" dirty="0"/>
              <a:t>Annual Survey</a:t>
            </a:r>
          </a:p>
        </p:txBody>
      </p:sp>
      <p:sp>
        <p:nvSpPr>
          <p:cNvPr id="28675" name="Text Placeholder 2">
            <a:extLst>
              <a:ext uri="{FF2B5EF4-FFF2-40B4-BE49-F238E27FC236}">
                <a16:creationId xmlns:a16="http://schemas.microsoft.com/office/drawing/2014/main" id="{CEA2B650-F17D-B495-8CB0-63D10493A0CB}"/>
              </a:ext>
            </a:extLst>
          </p:cNvPr>
          <p:cNvSpPr>
            <a:spLocks noGrp="1"/>
          </p:cNvSpPr>
          <p:nvPr>
            <p:ph type="body" sz="quarter" idx="13"/>
          </p:nvPr>
        </p:nvSpPr>
        <p:spPr>
          <a:xfrm>
            <a:off x="496888" y="1336675"/>
            <a:ext cx="6804025" cy="5160963"/>
          </a:xfrm>
        </p:spPr>
        <p:txBody>
          <a:bodyPr/>
          <a:lstStyle/>
          <a:p>
            <a:r>
              <a:rPr lang="en-US" altLang="en-US" dirty="0"/>
              <a:t>Satisfaction with CEZD remains high</a:t>
            </a:r>
          </a:p>
          <a:p>
            <a:pPr lvl="1"/>
            <a:r>
              <a:rPr lang="en-US" altLang="en-US" dirty="0"/>
              <a:t>86 respondents indicated they are satisfied/very satisfied</a:t>
            </a:r>
          </a:p>
          <a:p>
            <a:r>
              <a:rPr lang="en-US" altLang="en-US" dirty="0"/>
              <a:t>Frequency of CEZD community meetings</a:t>
            </a:r>
          </a:p>
          <a:p>
            <a:pPr lvl="1"/>
            <a:r>
              <a:rPr lang="en-US" altLang="en-US" dirty="0"/>
              <a:t>Majority (68 respondents) voted for monthly continuation</a:t>
            </a:r>
          </a:p>
          <a:p>
            <a:pPr lvl="1"/>
            <a:r>
              <a:rPr lang="en-US" altLang="en-US" dirty="0"/>
              <a:t>11 votes for quarterly, 8 for bi-monthly</a:t>
            </a:r>
          </a:p>
          <a:p>
            <a:r>
              <a:rPr lang="en-US" altLang="en-US" dirty="0"/>
              <a:t>28 respondents volunteered to assist with our disease prioritization exercise</a:t>
            </a:r>
          </a:p>
          <a:p>
            <a:pPr lvl="1"/>
            <a:r>
              <a:rPr lang="en-US" altLang="en-US" dirty="0"/>
              <a:t>Respondents contact and intro sessions held</a:t>
            </a:r>
          </a:p>
          <a:p>
            <a:pPr lvl="1"/>
            <a:r>
              <a:rPr lang="en-US" altLang="en-US" dirty="0"/>
              <a:t>28 Diseases have been prioritized to date</a:t>
            </a:r>
          </a:p>
          <a:p>
            <a:pPr lvl="1"/>
            <a:endParaRPr lang="en-US" altLang="en-US" dirty="0"/>
          </a:p>
          <a:p>
            <a:endParaRPr lang="en-US" altLang="en-US" dirty="0"/>
          </a:p>
        </p:txBody>
      </p:sp>
      <p:sp>
        <p:nvSpPr>
          <p:cNvPr id="28676" name="Slide Number Placeholder 3">
            <a:extLst>
              <a:ext uri="{FF2B5EF4-FFF2-40B4-BE49-F238E27FC236}">
                <a16:creationId xmlns:a16="http://schemas.microsoft.com/office/drawing/2014/main" id="{F4DEDEEF-BE99-1FED-7777-18E9E6CAB138}"/>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6F2F31C-306A-4CD3-ACA0-9E5A7C571A85}" type="slidenum">
              <a:rPr lang="en-US" altLang="en-US" sz="1200" smtClean="0">
                <a:solidFill>
                  <a:srgbClr val="898989"/>
                </a:solidFill>
              </a:rPr>
              <a:pPr>
                <a:lnSpc>
                  <a:spcPct val="100000"/>
                </a:lnSpc>
                <a:spcBef>
                  <a:spcPct val="0"/>
                </a:spcBef>
                <a:buFontTx/>
                <a:buNone/>
              </a:pPr>
              <a:t>6</a:t>
            </a:fld>
            <a:endParaRPr lang="en-US" altLang="en-US" sz="1200">
              <a:solidFill>
                <a:srgbClr val="898989"/>
              </a:solidFill>
            </a:endParaRPr>
          </a:p>
        </p:txBody>
      </p:sp>
      <p:sp>
        <p:nvSpPr>
          <p:cNvPr id="28677" name="Rectangle 6">
            <a:extLst>
              <a:ext uri="{FF2B5EF4-FFF2-40B4-BE49-F238E27FC236}">
                <a16:creationId xmlns:a16="http://schemas.microsoft.com/office/drawing/2014/main" id="{67FF7108-2515-282D-9705-79BD50596386}"/>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8678" name="Rectangle 7">
            <a:extLst>
              <a:ext uri="{FF2B5EF4-FFF2-40B4-BE49-F238E27FC236}">
                <a16:creationId xmlns:a16="http://schemas.microsoft.com/office/drawing/2014/main" id="{D4BA8308-5178-B247-823D-0DA7C047285D}"/>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8679" name="Rectangle 8">
            <a:extLst>
              <a:ext uri="{FF2B5EF4-FFF2-40B4-BE49-F238E27FC236}">
                <a16:creationId xmlns:a16="http://schemas.microsoft.com/office/drawing/2014/main" id="{E98E063A-3430-FCB0-6429-6F60324FB118}"/>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graphicFrame>
        <p:nvGraphicFramePr>
          <p:cNvPr id="8" name="Chart 7">
            <a:extLst>
              <a:ext uri="{FF2B5EF4-FFF2-40B4-BE49-F238E27FC236}">
                <a16:creationId xmlns:a16="http://schemas.microsoft.com/office/drawing/2014/main" id="{EA4B5762-8465-A416-504F-222BEC289031}"/>
              </a:ext>
            </a:extLst>
          </p:cNvPr>
          <p:cNvGraphicFramePr>
            <a:graphicFrameLocks/>
          </p:cNvGraphicFramePr>
          <p:nvPr/>
        </p:nvGraphicFramePr>
        <p:xfrm>
          <a:off x="7629839" y="2852057"/>
          <a:ext cx="4065270" cy="2564606"/>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Thumbs up sign with solid fill">
            <a:extLst>
              <a:ext uri="{FF2B5EF4-FFF2-40B4-BE49-F238E27FC236}">
                <a16:creationId xmlns:a16="http://schemas.microsoft.com/office/drawing/2014/main" id="{8C5D27C9-98F1-F457-4EA8-2FD70AD221B8}"/>
              </a:ext>
            </a:extLst>
          </p:cNvPr>
          <p:cNvPicPr>
            <a:picLocks noChangeAspect="1"/>
          </p:cNvPicPr>
          <p:nvPr/>
        </p:nvPicPr>
        <p:blipFill>
          <a:blip r:embed="rId4"/>
          <a:stretch>
            <a:fillRect/>
          </a:stretch>
        </p:blipFill>
        <p:spPr>
          <a:xfrm>
            <a:off x="7772400" y="893763"/>
            <a:ext cx="1676400" cy="1619250"/>
          </a:xfrm>
          <a:prstGeom prst="rect">
            <a:avLst/>
          </a:prstGeom>
        </p:spPr>
      </p:pic>
      <p:pic>
        <p:nvPicPr>
          <p:cNvPr id="6" name="Graphic 5" descr="Thumbs Down with solid fill">
            <a:extLst>
              <a:ext uri="{FF2B5EF4-FFF2-40B4-BE49-F238E27FC236}">
                <a16:creationId xmlns:a16="http://schemas.microsoft.com/office/drawing/2014/main" id="{0095CF99-0D43-27EB-BF78-97F2DAA0302D}"/>
              </a:ext>
            </a:extLst>
          </p:cNvPr>
          <p:cNvPicPr>
            <a:picLocks noChangeAspect="1"/>
          </p:cNvPicPr>
          <p:nvPr/>
        </p:nvPicPr>
        <p:blipFill>
          <a:blip r:embed="rId5"/>
          <a:stretch>
            <a:fillRect/>
          </a:stretch>
        </p:blipFill>
        <p:spPr>
          <a:xfrm>
            <a:off x="9899650" y="1262063"/>
            <a:ext cx="1454150" cy="1536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C8C8-E67E-FB2B-BCA6-27F8F7666F61}"/>
              </a:ext>
            </a:extLst>
          </p:cNvPr>
          <p:cNvSpPr>
            <a:spLocks noGrp="1"/>
          </p:cNvSpPr>
          <p:nvPr>
            <p:ph type="title"/>
          </p:nvPr>
        </p:nvSpPr>
        <p:spPr>
          <a:xfrm>
            <a:off x="755650" y="355600"/>
            <a:ext cx="10515600" cy="1325563"/>
          </a:xfrm>
        </p:spPr>
        <p:txBody>
          <a:bodyPr/>
          <a:lstStyle/>
          <a:p>
            <a:pPr>
              <a:defRPr/>
            </a:pPr>
            <a:r>
              <a:rPr lang="en-CA" dirty="0"/>
              <a:t>Annual Survey - Reporting</a:t>
            </a:r>
          </a:p>
        </p:txBody>
      </p:sp>
      <p:sp>
        <p:nvSpPr>
          <p:cNvPr id="33795" name="Text Placeholder 2">
            <a:extLst>
              <a:ext uri="{FF2B5EF4-FFF2-40B4-BE49-F238E27FC236}">
                <a16:creationId xmlns:a16="http://schemas.microsoft.com/office/drawing/2014/main" id="{CFC7703B-F39E-0986-7352-08DAE16E65F0}"/>
              </a:ext>
            </a:extLst>
          </p:cNvPr>
          <p:cNvSpPr>
            <a:spLocks noGrp="1"/>
          </p:cNvSpPr>
          <p:nvPr>
            <p:ph type="body" sz="quarter" idx="13"/>
          </p:nvPr>
        </p:nvSpPr>
        <p:spPr>
          <a:xfrm>
            <a:off x="669925" y="1522413"/>
            <a:ext cx="5626100" cy="4695825"/>
          </a:xfrm>
        </p:spPr>
        <p:txBody>
          <a:bodyPr/>
          <a:lstStyle/>
          <a:p>
            <a:pPr marL="0" indent="0">
              <a:buFont typeface="Arial" panose="020B0604020202020204" pitchFamily="34" charset="0"/>
              <a:buNone/>
              <a:defRPr/>
            </a:pPr>
            <a:r>
              <a:rPr lang="en-US" altLang="en-US" b="1" dirty="0"/>
              <a:t>Weekly Intelligence Report</a:t>
            </a:r>
          </a:p>
          <a:p>
            <a:pPr>
              <a:defRPr/>
            </a:pPr>
            <a:r>
              <a:rPr lang="en-US" altLang="en-US" sz="2400" dirty="0"/>
              <a:t>86 respondents indicated that the current weekly intelligence report meets their early warning needs</a:t>
            </a:r>
          </a:p>
          <a:p>
            <a:pPr>
              <a:defRPr/>
            </a:pPr>
            <a:r>
              <a:rPr lang="en-US" altLang="en-US" sz="2400" dirty="0"/>
              <a:t>72 respondents indicated that including the number of weeks a signal/event has been reported on provides value</a:t>
            </a:r>
          </a:p>
        </p:txBody>
      </p:sp>
      <p:sp>
        <p:nvSpPr>
          <p:cNvPr id="30724" name="Slide Number Placeholder 3">
            <a:extLst>
              <a:ext uri="{FF2B5EF4-FFF2-40B4-BE49-F238E27FC236}">
                <a16:creationId xmlns:a16="http://schemas.microsoft.com/office/drawing/2014/main" id="{0A9747B8-C705-786F-9DFE-C73CE98F9054}"/>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C071B41-725F-4F0B-953C-9D544FFF30A5}"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
        <p:nvSpPr>
          <p:cNvPr id="30725" name="Rectangle 6">
            <a:extLst>
              <a:ext uri="{FF2B5EF4-FFF2-40B4-BE49-F238E27FC236}">
                <a16:creationId xmlns:a16="http://schemas.microsoft.com/office/drawing/2014/main" id="{D362F486-8459-F9FC-3506-689FD5AF36CD}"/>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0726" name="Rectangle 7">
            <a:extLst>
              <a:ext uri="{FF2B5EF4-FFF2-40B4-BE49-F238E27FC236}">
                <a16:creationId xmlns:a16="http://schemas.microsoft.com/office/drawing/2014/main" id="{9F681E74-4980-A0B0-3D8B-623756C76F1E}"/>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0727" name="Rectangle 8">
            <a:extLst>
              <a:ext uri="{FF2B5EF4-FFF2-40B4-BE49-F238E27FC236}">
                <a16:creationId xmlns:a16="http://schemas.microsoft.com/office/drawing/2014/main" id="{694A205C-9A0F-EA67-5E88-88E675BC83C1}"/>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 name="Text Placeholder 2">
            <a:extLst>
              <a:ext uri="{FF2B5EF4-FFF2-40B4-BE49-F238E27FC236}">
                <a16:creationId xmlns:a16="http://schemas.microsoft.com/office/drawing/2014/main" id="{7E494DF7-3161-E2A2-0762-F7F40AE8BA3C}"/>
              </a:ext>
            </a:extLst>
          </p:cNvPr>
          <p:cNvSpPr txBox="1">
            <a:spLocks/>
          </p:cNvSpPr>
          <p:nvPr/>
        </p:nvSpPr>
        <p:spPr bwMode="auto">
          <a:xfrm>
            <a:off x="6381750" y="1514475"/>
            <a:ext cx="5405438" cy="4837113"/>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b="1" dirty="0"/>
              <a:t>Discipline Specific Report – CAHSS</a:t>
            </a:r>
          </a:p>
          <a:p>
            <a:pPr>
              <a:defRPr/>
            </a:pPr>
            <a:r>
              <a:rPr lang="en-US" altLang="en-US" sz="2400" dirty="0"/>
              <a:t>Quarterly network specific reports -7</a:t>
            </a:r>
          </a:p>
          <a:p>
            <a:pPr>
              <a:defRPr/>
            </a:pPr>
            <a:r>
              <a:rPr lang="en-US" altLang="en-US" sz="2400" dirty="0"/>
              <a:t>30 respondents had received DS reports</a:t>
            </a:r>
          </a:p>
          <a:p>
            <a:pPr>
              <a:defRPr/>
            </a:pPr>
            <a:r>
              <a:rPr lang="en-US" altLang="en-US" sz="2400" dirty="0"/>
              <a:t>29 indicated they provide value</a:t>
            </a:r>
          </a:p>
          <a:p>
            <a:pPr>
              <a:defRPr/>
            </a:pPr>
            <a:r>
              <a:rPr lang="en-US" altLang="en-US" sz="2400" dirty="0"/>
              <a:t>Need to increase awareness – sharing via group notification and will be including them in our scientific findings section as they are released</a:t>
            </a:r>
          </a:p>
        </p:txBody>
      </p:sp>
      <p:graphicFrame>
        <p:nvGraphicFramePr>
          <p:cNvPr id="6" name="Chart 5">
            <a:extLst>
              <a:ext uri="{FF2B5EF4-FFF2-40B4-BE49-F238E27FC236}">
                <a16:creationId xmlns:a16="http://schemas.microsoft.com/office/drawing/2014/main" id="{CDD59DA6-6EA8-D29A-4EEE-13DB350D3372}"/>
              </a:ext>
            </a:extLst>
          </p:cNvPr>
          <p:cNvGraphicFramePr>
            <a:graphicFrameLocks/>
          </p:cNvGraphicFramePr>
          <p:nvPr/>
        </p:nvGraphicFramePr>
        <p:xfrm>
          <a:off x="781958" y="4294006"/>
          <a:ext cx="5318943" cy="2084070"/>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phic 7" descr="Mosquito with solid fill">
            <a:extLst>
              <a:ext uri="{FF2B5EF4-FFF2-40B4-BE49-F238E27FC236}">
                <a16:creationId xmlns:a16="http://schemas.microsoft.com/office/drawing/2014/main" id="{13A31510-15E2-BB09-90AA-E375C055E220}"/>
              </a:ext>
            </a:extLst>
          </p:cNvPr>
          <p:cNvPicPr>
            <a:picLocks noChangeAspect="1"/>
          </p:cNvPicPr>
          <p:nvPr/>
        </p:nvPicPr>
        <p:blipFill>
          <a:blip r:embed="rId4"/>
          <a:stretch>
            <a:fillRect/>
          </a:stretch>
        </p:blipFill>
        <p:spPr>
          <a:xfrm>
            <a:off x="7159625" y="4795838"/>
            <a:ext cx="914400" cy="914400"/>
          </a:xfrm>
          <a:prstGeom prst="rect">
            <a:avLst/>
          </a:prstGeom>
        </p:spPr>
      </p:pic>
      <p:pic>
        <p:nvPicPr>
          <p:cNvPr id="10" name="Graphic 9" descr="Duck with solid fill">
            <a:extLst>
              <a:ext uri="{FF2B5EF4-FFF2-40B4-BE49-F238E27FC236}">
                <a16:creationId xmlns:a16="http://schemas.microsoft.com/office/drawing/2014/main" id="{148CC188-942D-D48A-26C7-84D833F51A02}"/>
              </a:ext>
            </a:extLst>
          </p:cNvPr>
          <p:cNvPicPr>
            <a:picLocks noChangeAspect="1"/>
          </p:cNvPicPr>
          <p:nvPr/>
        </p:nvPicPr>
        <p:blipFill>
          <a:blip r:embed="rId5"/>
          <a:stretch>
            <a:fillRect/>
          </a:stretch>
        </p:blipFill>
        <p:spPr>
          <a:xfrm>
            <a:off x="8594725" y="4781550"/>
            <a:ext cx="914400" cy="914400"/>
          </a:xfrm>
          <a:prstGeom prst="rect">
            <a:avLst/>
          </a:prstGeom>
        </p:spPr>
      </p:pic>
      <p:pic>
        <p:nvPicPr>
          <p:cNvPr id="12" name="Graphic 11" descr="Cow with solid fill">
            <a:extLst>
              <a:ext uri="{FF2B5EF4-FFF2-40B4-BE49-F238E27FC236}">
                <a16:creationId xmlns:a16="http://schemas.microsoft.com/office/drawing/2014/main" id="{BCE517B0-4937-D116-A8D5-60D44E722E6C}"/>
              </a:ext>
            </a:extLst>
          </p:cNvPr>
          <p:cNvPicPr>
            <a:picLocks noChangeAspect="1"/>
          </p:cNvPicPr>
          <p:nvPr/>
        </p:nvPicPr>
        <p:blipFill>
          <a:blip r:embed="rId6"/>
          <a:stretch>
            <a:fillRect/>
          </a:stretch>
        </p:blipFill>
        <p:spPr>
          <a:xfrm>
            <a:off x="9328150" y="5464175"/>
            <a:ext cx="914400" cy="914400"/>
          </a:xfrm>
          <a:prstGeom prst="rect">
            <a:avLst/>
          </a:prstGeom>
        </p:spPr>
      </p:pic>
      <p:pic>
        <p:nvPicPr>
          <p:cNvPr id="14" name="Graphic 13" descr="Pig with solid fill">
            <a:extLst>
              <a:ext uri="{FF2B5EF4-FFF2-40B4-BE49-F238E27FC236}">
                <a16:creationId xmlns:a16="http://schemas.microsoft.com/office/drawing/2014/main" id="{A66DD46D-B270-4FA4-4932-64691C39FCEA}"/>
              </a:ext>
            </a:extLst>
          </p:cNvPr>
          <p:cNvPicPr>
            <a:picLocks noChangeAspect="1"/>
          </p:cNvPicPr>
          <p:nvPr/>
        </p:nvPicPr>
        <p:blipFill>
          <a:blip r:embed="rId7"/>
          <a:stretch>
            <a:fillRect/>
          </a:stretch>
        </p:blipFill>
        <p:spPr>
          <a:xfrm>
            <a:off x="6635750" y="5546725"/>
            <a:ext cx="914400" cy="914400"/>
          </a:xfrm>
          <a:prstGeom prst="rect">
            <a:avLst/>
          </a:prstGeom>
        </p:spPr>
      </p:pic>
      <p:pic>
        <p:nvPicPr>
          <p:cNvPr id="16" name="Graphic 15" descr="Horse with solid fill">
            <a:extLst>
              <a:ext uri="{FF2B5EF4-FFF2-40B4-BE49-F238E27FC236}">
                <a16:creationId xmlns:a16="http://schemas.microsoft.com/office/drawing/2014/main" id="{E5AA3250-B936-9A37-EA84-4F87B362A850}"/>
              </a:ext>
            </a:extLst>
          </p:cNvPr>
          <p:cNvPicPr>
            <a:picLocks noChangeAspect="1"/>
          </p:cNvPicPr>
          <p:nvPr/>
        </p:nvPicPr>
        <p:blipFill>
          <a:blip r:embed="rId8"/>
          <a:stretch>
            <a:fillRect/>
          </a:stretch>
        </p:blipFill>
        <p:spPr>
          <a:xfrm>
            <a:off x="7964488" y="5440363"/>
            <a:ext cx="914400" cy="914400"/>
          </a:xfrm>
          <a:prstGeom prst="rect">
            <a:avLst/>
          </a:prstGeom>
        </p:spPr>
      </p:pic>
      <p:pic>
        <p:nvPicPr>
          <p:cNvPr id="18" name="Graphic 17" descr="Sheep with solid fill">
            <a:extLst>
              <a:ext uri="{FF2B5EF4-FFF2-40B4-BE49-F238E27FC236}">
                <a16:creationId xmlns:a16="http://schemas.microsoft.com/office/drawing/2014/main" id="{EFA55B49-780B-CBFE-7135-DD8776D18766}"/>
              </a:ext>
            </a:extLst>
          </p:cNvPr>
          <p:cNvPicPr>
            <a:picLocks noChangeAspect="1"/>
          </p:cNvPicPr>
          <p:nvPr/>
        </p:nvPicPr>
        <p:blipFill>
          <a:blip r:embed="rId9"/>
          <a:stretch>
            <a:fillRect/>
          </a:stretch>
        </p:blipFill>
        <p:spPr>
          <a:xfrm>
            <a:off x="10140950" y="4795838"/>
            <a:ext cx="914400" cy="914400"/>
          </a:xfrm>
          <a:prstGeom prst="rect">
            <a:avLst/>
          </a:prstGeom>
        </p:spPr>
      </p:pic>
      <p:pic>
        <p:nvPicPr>
          <p:cNvPr id="20" name="Graphic 19" descr="Dog with solid fill">
            <a:extLst>
              <a:ext uri="{FF2B5EF4-FFF2-40B4-BE49-F238E27FC236}">
                <a16:creationId xmlns:a16="http://schemas.microsoft.com/office/drawing/2014/main" id="{EFE5AE57-30A3-CD4F-7257-5D3CA204C039}"/>
              </a:ext>
            </a:extLst>
          </p:cNvPr>
          <p:cNvPicPr>
            <a:picLocks noChangeAspect="1"/>
          </p:cNvPicPr>
          <p:nvPr/>
        </p:nvPicPr>
        <p:blipFill>
          <a:blip r:embed="rId10"/>
          <a:stretch>
            <a:fillRect/>
          </a:stretch>
        </p:blipFill>
        <p:spPr>
          <a:xfrm>
            <a:off x="10785475" y="5457825"/>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7FA1-8F4B-D4B9-2FA5-D4240A9F251F}"/>
              </a:ext>
            </a:extLst>
          </p:cNvPr>
          <p:cNvSpPr>
            <a:spLocks noGrp="1"/>
          </p:cNvSpPr>
          <p:nvPr>
            <p:ph type="title"/>
          </p:nvPr>
        </p:nvSpPr>
        <p:spPr>
          <a:xfrm>
            <a:off x="420688" y="279400"/>
            <a:ext cx="10515600" cy="1325563"/>
          </a:xfrm>
        </p:spPr>
        <p:txBody>
          <a:bodyPr/>
          <a:lstStyle/>
          <a:p>
            <a:pPr>
              <a:defRPr/>
            </a:pPr>
            <a:r>
              <a:rPr lang="en-CA" altLang="en-US" dirty="0"/>
              <a:t>CEZD’s Disease Intelligence Process </a:t>
            </a:r>
            <a:endParaRPr lang="en-CA" dirty="0"/>
          </a:p>
        </p:txBody>
      </p:sp>
      <p:sp>
        <p:nvSpPr>
          <p:cNvPr id="33795" name="Text Placeholder 2">
            <a:extLst>
              <a:ext uri="{FF2B5EF4-FFF2-40B4-BE49-F238E27FC236}">
                <a16:creationId xmlns:a16="http://schemas.microsoft.com/office/drawing/2014/main" id="{EB74ABCC-5FF5-E834-768A-2EC5AEC9CF13}"/>
              </a:ext>
            </a:extLst>
          </p:cNvPr>
          <p:cNvSpPr>
            <a:spLocks noGrp="1"/>
          </p:cNvSpPr>
          <p:nvPr>
            <p:ph type="body" sz="quarter" idx="13"/>
          </p:nvPr>
        </p:nvSpPr>
        <p:spPr>
          <a:xfrm>
            <a:off x="755650" y="1519238"/>
            <a:ext cx="10961688" cy="4162425"/>
          </a:xfrm>
        </p:spPr>
        <p:txBody>
          <a:bodyPr/>
          <a:lstStyle/>
          <a:p>
            <a:pPr marL="0" indent="0">
              <a:buFont typeface="Arial" panose="020B0604020202020204" pitchFamily="34" charset="0"/>
              <a:buNone/>
              <a:defRPr/>
            </a:pPr>
            <a:endParaRPr lang="en-US" altLang="en-US" dirty="0"/>
          </a:p>
          <a:p>
            <a:pPr>
              <a:defRPr/>
            </a:pPr>
            <a:endParaRPr lang="en-US" altLang="en-US" dirty="0"/>
          </a:p>
        </p:txBody>
      </p:sp>
      <p:sp>
        <p:nvSpPr>
          <p:cNvPr id="32772" name="Slide Number Placeholder 3">
            <a:extLst>
              <a:ext uri="{FF2B5EF4-FFF2-40B4-BE49-F238E27FC236}">
                <a16:creationId xmlns:a16="http://schemas.microsoft.com/office/drawing/2014/main" id="{D77BEFC8-B36B-1F3E-6C47-48CDCCA7CAC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B0F9C91-B8C7-4ECD-9649-5D3D308F7EE1}" type="slidenum">
              <a:rPr lang="en-US" altLang="en-US" sz="1200" smtClean="0">
                <a:solidFill>
                  <a:srgbClr val="898989"/>
                </a:solidFill>
              </a:rPr>
              <a:pPr>
                <a:lnSpc>
                  <a:spcPct val="100000"/>
                </a:lnSpc>
                <a:spcBef>
                  <a:spcPct val="0"/>
                </a:spcBef>
                <a:buFontTx/>
                <a:buNone/>
              </a:pPr>
              <a:t>8</a:t>
            </a:fld>
            <a:endParaRPr lang="en-US" altLang="en-US" sz="1200">
              <a:solidFill>
                <a:srgbClr val="898989"/>
              </a:solidFill>
            </a:endParaRPr>
          </a:p>
        </p:txBody>
      </p:sp>
      <p:sp>
        <p:nvSpPr>
          <p:cNvPr id="32773" name="Rectangle 6">
            <a:extLst>
              <a:ext uri="{FF2B5EF4-FFF2-40B4-BE49-F238E27FC236}">
                <a16:creationId xmlns:a16="http://schemas.microsoft.com/office/drawing/2014/main" id="{18048489-653B-D473-7523-080EE7A56A02}"/>
              </a:ext>
            </a:extLst>
          </p:cNvPr>
          <p:cNvSpPr>
            <a:spLocks noChangeArrowheads="1"/>
          </p:cNvSpPr>
          <p:nvPr/>
        </p:nvSpPr>
        <p:spPr bwMode="auto">
          <a:xfrm>
            <a:off x="0" y="103188"/>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2774" name="Rectangle 7">
            <a:extLst>
              <a:ext uri="{FF2B5EF4-FFF2-40B4-BE49-F238E27FC236}">
                <a16:creationId xmlns:a16="http://schemas.microsoft.com/office/drawing/2014/main" id="{882488C7-1B60-F8BE-5BDF-8413D5D55384}"/>
              </a:ext>
            </a:extLst>
          </p:cNvPr>
          <p:cNvSpPr>
            <a:spLocks noChangeArrowheads="1"/>
          </p:cNvSpPr>
          <p:nvPr/>
        </p:nvSpPr>
        <p:spPr bwMode="auto">
          <a:xfrm>
            <a:off x="420688" y="130175"/>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2775" name="Rectangle 8">
            <a:extLst>
              <a:ext uri="{FF2B5EF4-FFF2-40B4-BE49-F238E27FC236}">
                <a16:creationId xmlns:a16="http://schemas.microsoft.com/office/drawing/2014/main" id="{E02AE17A-6C6A-B932-634E-669E609E403C}"/>
              </a:ext>
            </a:extLst>
          </p:cNvPr>
          <p:cNvSpPr>
            <a:spLocks noChangeArrowheads="1"/>
          </p:cNvSpPr>
          <p:nvPr/>
        </p:nvSpPr>
        <p:spPr bwMode="auto">
          <a:xfrm>
            <a:off x="-1471613" y="768350"/>
            <a:ext cx="0" cy="250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2776" name="Picture 5">
            <a:extLst>
              <a:ext uri="{FF2B5EF4-FFF2-40B4-BE49-F238E27FC236}">
                <a16:creationId xmlns:a16="http://schemas.microsoft.com/office/drawing/2014/main" id="{72667387-16C9-6DF6-3B3B-7F4D3F5C10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0688"/>
            <a:ext cx="10058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5A1D-7F76-95E2-8BE9-21480E19B4B3}"/>
              </a:ext>
            </a:extLst>
          </p:cNvPr>
          <p:cNvSpPr>
            <a:spLocks noGrp="1"/>
          </p:cNvSpPr>
          <p:nvPr>
            <p:ph type="title"/>
          </p:nvPr>
        </p:nvSpPr>
        <p:spPr>
          <a:xfrm>
            <a:off x="327025" y="28575"/>
            <a:ext cx="10515600" cy="1325563"/>
          </a:xfrm>
        </p:spPr>
        <p:txBody>
          <a:bodyPr/>
          <a:lstStyle/>
          <a:p>
            <a:pPr>
              <a:defRPr/>
            </a:pPr>
            <a:r>
              <a:rPr lang="en-US" dirty="0"/>
              <a:t>Integration - Relevancy Assessment Tool</a:t>
            </a:r>
            <a:endParaRPr lang="en-CA" dirty="0"/>
          </a:p>
        </p:txBody>
      </p:sp>
      <p:sp>
        <p:nvSpPr>
          <p:cNvPr id="34819" name="Slide Number Placeholder 3">
            <a:extLst>
              <a:ext uri="{FF2B5EF4-FFF2-40B4-BE49-F238E27FC236}">
                <a16:creationId xmlns:a16="http://schemas.microsoft.com/office/drawing/2014/main" id="{296020EC-EFD4-4B0B-262E-A414ED7A2CF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D3A64DD-3201-4903-BD85-1A330B179CB5}" type="slidenum">
              <a:rPr lang="en-US" altLang="en-US" smtClean="0">
                <a:solidFill>
                  <a:srgbClr val="898989"/>
                </a:solidFill>
              </a:rPr>
              <a:pPr/>
              <a:t>9</a:t>
            </a:fld>
            <a:endParaRPr lang="en-US" altLang="en-US">
              <a:solidFill>
                <a:srgbClr val="898989"/>
              </a:solidFill>
            </a:endParaRPr>
          </a:p>
        </p:txBody>
      </p:sp>
      <p:pic>
        <p:nvPicPr>
          <p:cNvPr id="10" name="Picture 9">
            <a:extLst>
              <a:ext uri="{FF2B5EF4-FFF2-40B4-BE49-F238E27FC236}">
                <a16:creationId xmlns:a16="http://schemas.microsoft.com/office/drawing/2014/main" id="{1843F1E3-E483-352C-88B1-721A5C04505C}"/>
              </a:ext>
            </a:extLst>
          </p:cNvPr>
          <p:cNvPicPr>
            <a:picLocks noChangeAspect="1"/>
          </p:cNvPicPr>
          <p:nvPr/>
        </p:nvPicPr>
        <p:blipFill>
          <a:blip r:embed="rId2"/>
          <a:stretch>
            <a:fillRect/>
          </a:stretch>
        </p:blipFill>
        <p:spPr>
          <a:xfrm>
            <a:off x="5524500" y="2060575"/>
            <a:ext cx="5829300" cy="4100513"/>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07BDD84B-9B88-1499-69D6-8048298F8780}"/>
              </a:ext>
            </a:extLst>
          </p:cNvPr>
          <p:cNvPicPr>
            <a:picLocks noChangeAspect="1"/>
          </p:cNvPicPr>
          <p:nvPr/>
        </p:nvPicPr>
        <p:blipFill>
          <a:blip r:embed="rId3"/>
          <a:stretch>
            <a:fillRect/>
          </a:stretch>
        </p:blipFill>
        <p:spPr>
          <a:xfrm>
            <a:off x="1071563" y="1260475"/>
            <a:ext cx="5819775" cy="4100513"/>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Z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4" ma:contentTypeDescription="Create a new document." ma:contentTypeScope="" ma:versionID="24ba28c550eb4318b0d34ff7d3a36df0">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91a5c7c4b4c26cf6f29c16fafadcc725"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737B1B-647E-429D-964C-D17B296B9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fcbc9-9f89-44d8-9333-8d3d70aed93c"/>
    <ds:schemaRef ds:uri="755d5f89-bc81-4592-9211-0dfc2f0e3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FF1D1-CAF9-438D-A249-472DC6833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19248</TotalTime>
  <Words>2145</Words>
  <Application>Microsoft Office PowerPoint</Application>
  <PresentationFormat>Widescreen</PresentationFormat>
  <Paragraphs>255</Paragraphs>
  <Slides>26</Slides>
  <Notes>20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CEZD</vt:lpstr>
      <vt:lpstr>Community for Emerging and Zoonotic Diseases Monthly Community Meeting</vt:lpstr>
      <vt:lpstr>Agenda</vt:lpstr>
      <vt:lpstr>Updates</vt:lpstr>
      <vt:lpstr>CEZD Annual Survey</vt:lpstr>
      <vt:lpstr>Annual Survey</vt:lpstr>
      <vt:lpstr>Annual Survey</vt:lpstr>
      <vt:lpstr>Annual Survey - Reporting</vt:lpstr>
      <vt:lpstr>CEZD’s Disease Intelligence Process </vt:lpstr>
      <vt:lpstr>Integration - Relevancy Assessment Tool</vt:lpstr>
      <vt:lpstr>CEZD’s Disease Intelligence Process </vt:lpstr>
      <vt:lpstr>Identification - CEZD Weekly Intelligence Report</vt:lpstr>
      <vt:lpstr>CEZD’s Disease Intelligence Process </vt:lpstr>
      <vt:lpstr>HPAI + Dairy Cattle Update  Dr Murray Gillies</vt:lpstr>
      <vt:lpstr>PowerPoint Presentation</vt:lpstr>
      <vt:lpstr>Oropouche Virus in South America</vt:lpstr>
      <vt:lpstr>Oropouche in South America</vt:lpstr>
      <vt:lpstr>Presumed Vertical Transmission in Recent Cases</vt:lpstr>
      <vt:lpstr>Presumed Vertical Transmission in Recent Cases</vt:lpstr>
      <vt:lpstr>Brazil Ministry of Health  </vt:lpstr>
      <vt:lpstr>1980-81  First Oropouche Outbreak in Brazil</vt:lpstr>
      <vt:lpstr>Chandipura Virus in India</vt:lpstr>
      <vt:lpstr>Chandipura Virus in India</vt:lpstr>
      <vt:lpstr>Tularemia</vt:lpstr>
      <vt:lpstr>Tularemia</vt:lpstr>
      <vt:lpstr>PowerPoint Presentation</vt:lpstr>
      <vt:lpstr>Francisella tularensis is a Category A agent of bioterrorism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Ellis</dc:creator>
  <cp:lastModifiedBy>Osborn, Andrea (CFIA/ACIA)</cp:lastModifiedBy>
  <cp:revision>636</cp:revision>
  <dcterms:created xsi:type="dcterms:W3CDTF">2016-10-26T18:45:40Z</dcterms:created>
  <dcterms:modified xsi:type="dcterms:W3CDTF">2024-07-25T16:56:00Z</dcterms:modified>
</cp:coreProperties>
</file>