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tiff" ContentType="image/tif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4" r:id="rId2"/>
    <p:sldMasterId id="2147483686" r:id="rId3"/>
  </p:sldMasterIdLst>
  <p:notesMasterIdLst>
    <p:notesMasterId r:id="rId31"/>
  </p:notesMasterIdLst>
  <p:sldIdLst>
    <p:sldId id="257" r:id="rId4"/>
    <p:sldId id="259" r:id="rId5"/>
    <p:sldId id="260" r:id="rId6"/>
    <p:sldId id="261" r:id="rId7"/>
    <p:sldId id="262" r:id="rId8"/>
    <p:sldId id="273" r:id="rId9"/>
    <p:sldId id="278" r:id="rId10"/>
    <p:sldId id="284" r:id="rId11"/>
    <p:sldId id="282" r:id="rId12"/>
    <p:sldId id="269" r:id="rId13"/>
    <p:sldId id="286" r:id="rId14"/>
    <p:sldId id="285" r:id="rId15"/>
    <p:sldId id="287" r:id="rId16"/>
    <p:sldId id="296" r:id="rId17"/>
    <p:sldId id="274" r:id="rId18"/>
    <p:sldId id="265" r:id="rId19"/>
    <p:sldId id="276" r:id="rId20"/>
    <p:sldId id="279" r:id="rId21"/>
    <p:sldId id="266" r:id="rId22"/>
    <p:sldId id="281" r:id="rId23"/>
    <p:sldId id="294" r:id="rId24"/>
    <p:sldId id="289" r:id="rId25"/>
    <p:sldId id="288" r:id="rId26"/>
    <p:sldId id="291" r:id="rId27"/>
    <p:sldId id="258" r:id="rId28"/>
    <p:sldId id="293" r:id="rId29"/>
    <p:sldId id="280"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00FF"/>
    <a:srgbClr val="4C216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7714" autoAdjust="0"/>
    <p:restoredTop sz="78067" autoAdjust="0"/>
  </p:normalViewPr>
  <p:slideViewPr>
    <p:cSldViewPr snapToGrid="0">
      <p:cViewPr varScale="1">
        <p:scale>
          <a:sx n="66" d="100"/>
          <a:sy n="66" d="100"/>
        </p:scale>
        <p:origin x="72" y="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[Chart in Microsoft PowerPoint]Sheet1!PivotTable1</c:name>
    <c:fmtId val="-1"/>
  </c:pivotSource>
  <c:chart>
    <c:autoTitleDeleted val="1"/>
    <c:pivotFmts>
      <c:pivotFmt>
        <c:idx val="0"/>
        <c:spPr>
          <a:solidFill>
            <a:schemeClr val="accent6"/>
          </a:solidFill>
          <a:ln>
            <a:noFill/>
          </a:ln>
          <a:effectLst/>
        </c:spPr>
        <c:marker>
          <c:symbol val="none"/>
        </c:marker>
      </c:pivotFmt>
      <c:pivotFmt>
        <c:idx val="1"/>
        <c:spPr>
          <a:solidFill>
            <a:schemeClr val="accent6"/>
          </a:solidFill>
          <a:ln>
            <a:noFill/>
          </a:ln>
          <a:effectLst/>
        </c:spPr>
        <c:marker>
          <c:symbol val="none"/>
        </c:marker>
      </c:pivotFmt>
      <c:pivotFmt>
        <c:idx val="2"/>
        <c:spPr>
          <a:solidFill>
            <a:schemeClr val="accent6"/>
          </a:solidFill>
          <a:ln>
            <a:noFill/>
          </a:ln>
          <a:effectLst/>
        </c:spPr>
        <c:marker>
          <c:symbol val="none"/>
        </c:marker>
      </c:pivotFmt>
      <c:pivotFmt>
        <c:idx val="3"/>
        <c:spPr>
          <a:solidFill>
            <a:schemeClr val="accent6"/>
          </a:solidFill>
          <a:ln>
            <a:noFill/>
          </a:ln>
          <a:effectLst/>
        </c:spP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4"/>
        <c:spPr>
          <a:solidFill>
            <a:schemeClr val="accent5"/>
          </a:solidFill>
          <a:ln>
            <a:noFill/>
          </a:ln>
          <a:effectLst/>
        </c:spP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5"/>
        <c:spPr>
          <a:solidFill>
            <a:schemeClr val="accent4"/>
          </a:solidFill>
          <a:ln>
            <a:noFill/>
          </a:ln>
          <a:effectLst/>
        </c:spP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6"/>
        <c:spPr>
          <a:solidFill>
            <a:schemeClr val="accent6"/>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7"/>
        <c:spPr>
          <a:solidFill>
            <a:schemeClr val="accent6"/>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8"/>
        <c:spPr>
          <a:solidFill>
            <a:schemeClr val="accent6"/>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9"/>
        <c:spPr>
          <a:solidFill>
            <a:schemeClr val="accent6"/>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10"/>
        <c:spPr>
          <a:solidFill>
            <a:schemeClr val="accent6"/>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11"/>
        <c:spPr>
          <a:solidFill>
            <a:schemeClr val="accent6"/>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s>
    <c:plotArea>
      <c:layout/>
      <c:barChart>
        <c:barDir val="col"/>
        <c:grouping val="clustered"/>
        <c:varyColors val="0"/>
        <c:ser>
          <c:idx val="0"/>
          <c:order val="0"/>
          <c:tx>
            <c:strRef>
              <c:f>Sheet1!$A$3</c:f>
              <c:strCache>
                <c:ptCount val="1"/>
                <c:pt idx="0">
                  <c:v>Count of Animal Health</c:v>
                </c:pt>
              </c:strCache>
            </c:strRef>
          </c:tx>
          <c:spPr>
            <a:solidFill>
              <a:schemeClr val="accent6"/>
            </a:solidFill>
            <a:ln>
              <a:noFill/>
            </a:ln>
            <a:effectLst/>
          </c:spPr>
          <c:invertIfNegative val="0"/>
          <c:cat>
            <c:strRef>
              <c:f>Sheet1!$A$4</c:f>
              <c:strCache>
                <c:ptCount val="1"/>
                <c:pt idx="0">
                  <c:v>Total</c:v>
                </c:pt>
              </c:strCache>
            </c:strRef>
          </c:cat>
          <c:val>
            <c:numRef>
              <c:f>Sheet1!$A$4</c:f>
              <c:numCache>
                <c:formatCode>General</c:formatCode>
                <c:ptCount val="1"/>
                <c:pt idx="0">
                  <c:v>485</c:v>
                </c:pt>
              </c:numCache>
            </c:numRef>
          </c:val>
          <c:extLst>
            <c:ext xmlns:c16="http://schemas.microsoft.com/office/drawing/2014/chart" uri="{C3380CC4-5D6E-409C-BE32-E72D297353CC}">
              <c16:uniqueId val="{00000000-8D38-4089-A992-514575F81AE5}"/>
            </c:ext>
          </c:extLst>
        </c:ser>
        <c:ser>
          <c:idx val="1"/>
          <c:order val="1"/>
          <c:tx>
            <c:strRef>
              <c:f>Sheet1!$B$3</c:f>
              <c:strCache>
                <c:ptCount val="1"/>
                <c:pt idx="0">
                  <c:v>Count of Public Health</c:v>
                </c:pt>
              </c:strCache>
            </c:strRef>
          </c:tx>
          <c:spPr>
            <a:solidFill>
              <a:schemeClr val="accent5"/>
            </a:solidFill>
            <a:ln>
              <a:noFill/>
            </a:ln>
            <a:effectLst/>
          </c:spPr>
          <c:invertIfNegative val="0"/>
          <c:cat>
            <c:strRef>
              <c:f>Sheet1!$A$4</c:f>
              <c:strCache>
                <c:ptCount val="1"/>
                <c:pt idx="0">
                  <c:v>Total</c:v>
                </c:pt>
              </c:strCache>
            </c:strRef>
          </c:cat>
          <c:val>
            <c:numRef>
              <c:f>Sheet1!$B$4</c:f>
              <c:numCache>
                <c:formatCode>General</c:formatCode>
                <c:ptCount val="1"/>
                <c:pt idx="0">
                  <c:v>117</c:v>
                </c:pt>
              </c:numCache>
            </c:numRef>
          </c:val>
          <c:extLst>
            <c:ext xmlns:c16="http://schemas.microsoft.com/office/drawing/2014/chart" uri="{C3380CC4-5D6E-409C-BE32-E72D297353CC}">
              <c16:uniqueId val="{00000001-8D38-4089-A992-514575F81AE5}"/>
            </c:ext>
          </c:extLst>
        </c:ser>
        <c:ser>
          <c:idx val="2"/>
          <c:order val="2"/>
          <c:tx>
            <c:strRef>
              <c:f>Sheet1!$C$3</c:f>
              <c:strCache>
                <c:ptCount val="1"/>
                <c:pt idx="0">
                  <c:v>Count of Environmental Health</c:v>
                </c:pt>
              </c:strCache>
            </c:strRef>
          </c:tx>
          <c:spPr>
            <a:solidFill>
              <a:schemeClr val="accent4"/>
            </a:solidFill>
            <a:ln>
              <a:noFill/>
            </a:ln>
            <a:effectLst/>
          </c:spPr>
          <c:invertIfNegative val="0"/>
          <c:cat>
            <c:strRef>
              <c:f>Sheet1!$A$4</c:f>
              <c:strCache>
                <c:ptCount val="1"/>
                <c:pt idx="0">
                  <c:v>Total</c:v>
                </c:pt>
              </c:strCache>
            </c:strRef>
          </c:cat>
          <c:val>
            <c:numRef>
              <c:f>Sheet1!$C$4</c:f>
              <c:numCache>
                <c:formatCode>General</c:formatCode>
                <c:ptCount val="1"/>
                <c:pt idx="0">
                  <c:v>18</c:v>
                </c:pt>
              </c:numCache>
            </c:numRef>
          </c:val>
          <c:extLst>
            <c:ext xmlns:c16="http://schemas.microsoft.com/office/drawing/2014/chart" uri="{C3380CC4-5D6E-409C-BE32-E72D297353CC}">
              <c16:uniqueId val="{00000002-8D38-4089-A992-514575F81AE5}"/>
            </c:ext>
          </c:extLst>
        </c:ser>
        <c:dLbls>
          <c:showLegendKey val="0"/>
          <c:showVal val="0"/>
          <c:showCatName val="0"/>
          <c:showSerName val="0"/>
          <c:showPercent val="0"/>
          <c:showBubbleSize val="0"/>
        </c:dLbls>
        <c:gapWidth val="219"/>
        <c:overlap val="-27"/>
        <c:axId val="571413360"/>
        <c:axId val="571408768"/>
      </c:barChart>
      <c:catAx>
        <c:axId val="571413360"/>
        <c:scaling>
          <c:orientation val="minMax"/>
        </c:scaling>
        <c:delete val="1"/>
        <c:axPos val="b"/>
        <c:title>
          <c:tx>
            <c:rich>
              <a:bodyPr rot="0" spcFirstLastPara="1" vertOverflow="ellipsis" vert="horz" wrap="square" anchor="ctr" anchorCtr="1"/>
              <a:lstStyle/>
              <a:p>
                <a:pPr>
                  <a:defRPr sz="2800" b="0" i="0" u="none" strike="noStrike" kern="1200" baseline="0">
                    <a:solidFill>
                      <a:schemeClr val="tx1">
                        <a:lumMod val="65000"/>
                        <a:lumOff val="35000"/>
                      </a:schemeClr>
                    </a:solidFill>
                    <a:latin typeface="+mn-lt"/>
                    <a:ea typeface="+mn-ea"/>
                    <a:cs typeface="+mn-cs"/>
                  </a:defRPr>
                </a:pPr>
                <a:r>
                  <a:rPr lang="en-CA" dirty="0" smtClean="0"/>
                  <a:t>Animal       Public       Environmental</a:t>
                </a:r>
                <a:endParaRPr lang="en-CA" dirty="0"/>
              </a:p>
            </c:rich>
          </c:tx>
          <c:layout>
            <c:manualLayout>
              <c:xMode val="edge"/>
              <c:yMode val="edge"/>
              <c:x val="0.33775264345521344"/>
              <c:y val="0.88590244855703104"/>
            </c:manualLayout>
          </c:layout>
          <c:overlay val="0"/>
          <c:spPr>
            <a:noFill/>
            <a:ln>
              <a:noFill/>
            </a:ln>
            <a:effectLst/>
          </c:spPr>
          <c:txPr>
            <a:bodyPr rot="0" spcFirstLastPara="1" vertOverflow="ellipsis" vert="horz" wrap="square" anchor="ctr" anchorCtr="1"/>
            <a:lstStyle/>
            <a:p>
              <a:pPr>
                <a:defRPr sz="28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crossAx val="571408768"/>
        <c:crosses val="autoZero"/>
        <c:auto val="1"/>
        <c:lblAlgn val="ctr"/>
        <c:lblOffset val="100"/>
        <c:noMultiLvlLbl val="0"/>
      </c:catAx>
      <c:valAx>
        <c:axId val="57140876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2800" b="0" i="0" u="none" strike="noStrike" kern="1200" baseline="0">
                    <a:solidFill>
                      <a:schemeClr val="tx1">
                        <a:lumMod val="65000"/>
                        <a:lumOff val="35000"/>
                      </a:schemeClr>
                    </a:solidFill>
                    <a:latin typeface="+mn-lt"/>
                    <a:ea typeface="+mn-ea"/>
                    <a:cs typeface="+mn-cs"/>
                  </a:defRPr>
                </a:pPr>
                <a:r>
                  <a:rPr lang="en-CA" dirty="0" smtClean="0"/>
                  <a:t>Number of Members</a:t>
                </a:r>
                <a:endParaRPr lang="en-CA" dirty="0"/>
              </a:p>
            </c:rich>
          </c:tx>
          <c:layout/>
          <c:overlay val="0"/>
          <c:spPr>
            <a:noFill/>
            <a:ln>
              <a:noFill/>
            </a:ln>
            <a:effectLst/>
          </c:spPr>
          <c:txPr>
            <a:bodyPr rot="-5400000" spcFirstLastPara="1" vertOverflow="ellipsis" vert="horz" wrap="square" anchor="ctr" anchorCtr="1"/>
            <a:lstStyle/>
            <a:p>
              <a:pPr>
                <a:defRPr sz="28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800" b="0" i="0" u="none" strike="noStrike" kern="1200" baseline="0">
                <a:solidFill>
                  <a:schemeClr val="tx1">
                    <a:lumMod val="65000"/>
                    <a:lumOff val="35000"/>
                  </a:schemeClr>
                </a:solidFill>
                <a:latin typeface="+mn-lt"/>
                <a:ea typeface="+mn-ea"/>
                <a:cs typeface="+mn-cs"/>
              </a:defRPr>
            </a:pPr>
            <a:endParaRPr lang="en-US"/>
          </a:p>
        </c:txPr>
        <c:crossAx val="571413360"/>
        <c:crosses val="autoZero"/>
        <c:crossBetween val="between"/>
      </c:valAx>
      <c:spPr>
        <a:noFill/>
        <a:ln>
          <a:noFill/>
        </a:ln>
        <a:effectLst/>
      </c:spPr>
    </c:plotArea>
    <c:plotVisOnly val="1"/>
    <c:dispBlanksAs val="gap"/>
    <c:showDLblsOverMax val="0"/>
  </c:chart>
  <c:spPr>
    <a:noFill/>
    <a:ln>
      <a:noFill/>
    </a:ln>
    <a:effectLst/>
  </c:spPr>
  <c:txPr>
    <a:bodyPr/>
    <a:lstStyle/>
    <a:p>
      <a:pPr>
        <a:defRPr sz="2800"/>
      </a:pPr>
      <a:endParaRPr lang="en-US"/>
    </a:p>
  </c:txPr>
  <c:externalData r:id="rId3">
    <c:autoUpdate val="0"/>
  </c:externalData>
  <c:extLst>
    <c:ext xmlns:c14="http://schemas.microsoft.com/office/drawing/2007/8/2/chart" uri="{781A3756-C4B2-4CAC-9D66-4F8BD8637D16}">
      <c14:pivotOptions>
        <c14:dropZoneFilter val="1"/>
        <c14:dropZoneCategories val="1"/>
        <c14:dropZoneData val="1"/>
      </c14:pivotOptions>
    </c:ext>
    <c:ext xmlns:c16="http://schemas.microsoft.com/office/drawing/2014/chart" uri="{E28EC0CA-F0BB-4C9C-879D-F8772B89E7AC}">
      <c16:pivotOptions16>
        <c16:showExpandCollapseFieldButtons val="1"/>
      </c16:pivotOptions16>
    </c:ext>
  </c:extLst>
</c:chartSpace>
</file>

<file path=ppt/charts/colors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00C74CC-028B-45F6-8E55-8158BE11BDC5}" type="doc">
      <dgm:prSet loTypeId="urn:microsoft.com/office/officeart/2009/layout/ReverseList" loCatId="relationship" qsTypeId="urn:microsoft.com/office/officeart/2005/8/quickstyle/simple1" qsCatId="simple" csTypeId="urn:microsoft.com/office/officeart/2005/8/colors/colorful5" csCatId="colorful" phldr="1"/>
      <dgm:spPr/>
      <dgm:t>
        <a:bodyPr/>
        <a:lstStyle/>
        <a:p>
          <a:endParaRPr lang="en-US"/>
        </a:p>
      </dgm:t>
    </dgm:pt>
    <dgm:pt modelId="{D0E563E1-AE9F-47AB-A2FD-3AC3A6B9C97A}">
      <dgm:prSet phldrT="[Text]"/>
      <dgm:spPr/>
      <dgm:t>
        <a:bodyPr/>
        <a:lstStyle/>
        <a:p>
          <a:r>
            <a:rPr lang="en-US" dirty="0" smtClean="0"/>
            <a:t>Tools</a:t>
          </a:r>
          <a:endParaRPr lang="en-US" dirty="0"/>
        </a:p>
      </dgm:t>
    </dgm:pt>
    <dgm:pt modelId="{C078A6DD-B39D-4838-B4A9-F492BEC6D617}" type="parTrans" cxnId="{FA4B8634-C7D7-4114-AE8E-60CBA965423C}">
      <dgm:prSet/>
      <dgm:spPr/>
      <dgm:t>
        <a:bodyPr/>
        <a:lstStyle/>
        <a:p>
          <a:endParaRPr lang="en-US"/>
        </a:p>
      </dgm:t>
    </dgm:pt>
    <dgm:pt modelId="{DDF15DBD-B9E3-4381-AD32-795FF4EA08C9}" type="sibTrans" cxnId="{FA4B8634-C7D7-4114-AE8E-60CBA965423C}">
      <dgm:prSet/>
      <dgm:spPr/>
      <dgm:t>
        <a:bodyPr/>
        <a:lstStyle/>
        <a:p>
          <a:endParaRPr lang="en-US"/>
        </a:p>
      </dgm:t>
    </dgm:pt>
    <dgm:pt modelId="{34B5D8F0-26C7-4F47-AF79-C842B9CFFA32}">
      <dgm:prSet phldrT="[Text]"/>
      <dgm:spPr/>
      <dgm:t>
        <a:bodyPr/>
        <a:lstStyle/>
        <a:p>
          <a:r>
            <a:rPr lang="en-US" dirty="0" smtClean="0"/>
            <a:t>People</a:t>
          </a:r>
          <a:endParaRPr lang="en-US" dirty="0"/>
        </a:p>
      </dgm:t>
    </dgm:pt>
    <dgm:pt modelId="{587FE3F5-AF0A-4C3B-B4C0-CD0AE924CD8D}" type="parTrans" cxnId="{61C0FB23-626D-4527-810F-F7ABE26D282D}">
      <dgm:prSet/>
      <dgm:spPr/>
      <dgm:t>
        <a:bodyPr/>
        <a:lstStyle/>
        <a:p>
          <a:endParaRPr lang="en-US"/>
        </a:p>
      </dgm:t>
    </dgm:pt>
    <dgm:pt modelId="{28074217-56C4-474A-B74E-CF511851AF28}" type="sibTrans" cxnId="{61C0FB23-626D-4527-810F-F7ABE26D282D}">
      <dgm:prSet/>
      <dgm:spPr/>
      <dgm:t>
        <a:bodyPr/>
        <a:lstStyle/>
        <a:p>
          <a:endParaRPr lang="en-US"/>
        </a:p>
      </dgm:t>
    </dgm:pt>
    <dgm:pt modelId="{69233969-392B-4B06-A77F-A527F796C71D}" type="pres">
      <dgm:prSet presAssocID="{700C74CC-028B-45F6-8E55-8158BE11BDC5}" presName="Name0" presStyleCnt="0">
        <dgm:presLayoutVars>
          <dgm:chMax val="2"/>
          <dgm:chPref val="2"/>
          <dgm:animLvl val="lvl"/>
        </dgm:presLayoutVars>
      </dgm:prSet>
      <dgm:spPr/>
      <dgm:t>
        <a:bodyPr/>
        <a:lstStyle/>
        <a:p>
          <a:endParaRPr lang="en-US"/>
        </a:p>
      </dgm:t>
    </dgm:pt>
    <dgm:pt modelId="{1E455FE8-7891-4BE3-B0C4-B7E9CF676842}" type="pres">
      <dgm:prSet presAssocID="{700C74CC-028B-45F6-8E55-8158BE11BDC5}" presName="LeftText" presStyleLbl="revTx" presStyleIdx="0" presStyleCnt="0">
        <dgm:presLayoutVars>
          <dgm:bulletEnabled val="1"/>
        </dgm:presLayoutVars>
      </dgm:prSet>
      <dgm:spPr/>
      <dgm:t>
        <a:bodyPr/>
        <a:lstStyle/>
        <a:p>
          <a:endParaRPr lang="en-US"/>
        </a:p>
      </dgm:t>
    </dgm:pt>
    <dgm:pt modelId="{6C1EFDB0-7BB8-441D-AB3B-DF71798C2572}" type="pres">
      <dgm:prSet presAssocID="{700C74CC-028B-45F6-8E55-8158BE11BDC5}" presName="LeftNode" presStyleLbl="bgImgPlace1" presStyleIdx="0" presStyleCnt="2">
        <dgm:presLayoutVars>
          <dgm:chMax val="2"/>
          <dgm:chPref val="2"/>
        </dgm:presLayoutVars>
      </dgm:prSet>
      <dgm:spPr/>
      <dgm:t>
        <a:bodyPr/>
        <a:lstStyle/>
        <a:p>
          <a:endParaRPr lang="en-US"/>
        </a:p>
      </dgm:t>
    </dgm:pt>
    <dgm:pt modelId="{9C887FA2-8631-43ED-ACCB-809980535215}" type="pres">
      <dgm:prSet presAssocID="{700C74CC-028B-45F6-8E55-8158BE11BDC5}" presName="RightText" presStyleLbl="revTx" presStyleIdx="0" presStyleCnt="0">
        <dgm:presLayoutVars>
          <dgm:bulletEnabled val="1"/>
        </dgm:presLayoutVars>
      </dgm:prSet>
      <dgm:spPr/>
      <dgm:t>
        <a:bodyPr/>
        <a:lstStyle/>
        <a:p>
          <a:endParaRPr lang="en-US"/>
        </a:p>
      </dgm:t>
    </dgm:pt>
    <dgm:pt modelId="{C5DBE37B-D805-4D41-860A-678EA7AF31E1}" type="pres">
      <dgm:prSet presAssocID="{700C74CC-028B-45F6-8E55-8158BE11BDC5}" presName="RightNode" presStyleLbl="bgImgPlace1" presStyleIdx="1" presStyleCnt="2">
        <dgm:presLayoutVars>
          <dgm:chMax val="0"/>
          <dgm:chPref val="0"/>
        </dgm:presLayoutVars>
      </dgm:prSet>
      <dgm:spPr/>
      <dgm:t>
        <a:bodyPr/>
        <a:lstStyle/>
        <a:p>
          <a:endParaRPr lang="en-US"/>
        </a:p>
      </dgm:t>
    </dgm:pt>
    <dgm:pt modelId="{9ACABD4E-307C-4D8C-845C-F1016879A3EA}" type="pres">
      <dgm:prSet presAssocID="{700C74CC-028B-45F6-8E55-8158BE11BDC5}" presName="TopArrow" presStyleLbl="node1" presStyleIdx="0" presStyleCnt="2"/>
      <dgm:spPr/>
    </dgm:pt>
    <dgm:pt modelId="{E4238D10-C4A6-4BE5-BB09-74EA0EA7BBE5}" type="pres">
      <dgm:prSet presAssocID="{700C74CC-028B-45F6-8E55-8158BE11BDC5}" presName="BottomArrow" presStyleLbl="node1" presStyleIdx="1" presStyleCnt="2"/>
      <dgm:spPr/>
    </dgm:pt>
  </dgm:ptLst>
  <dgm:cxnLst>
    <dgm:cxn modelId="{F90752C0-AA75-4D35-8E19-ECDB67437208}" type="presOf" srcId="{34B5D8F0-26C7-4F47-AF79-C842B9CFFA32}" destId="{9C887FA2-8631-43ED-ACCB-809980535215}" srcOrd="0" destOrd="0" presId="urn:microsoft.com/office/officeart/2009/layout/ReverseList"/>
    <dgm:cxn modelId="{61C0FB23-626D-4527-810F-F7ABE26D282D}" srcId="{700C74CC-028B-45F6-8E55-8158BE11BDC5}" destId="{34B5D8F0-26C7-4F47-AF79-C842B9CFFA32}" srcOrd="1" destOrd="0" parTransId="{587FE3F5-AF0A-4C3B-B4C0-CD0AE924CD8D}" sibTransId="{28074217-56C4-474A-B74E-CF511851AF28}"/>
    <dgm:cxn modelId="{921620B8-8EA4-4A12-AC20-757285ED70B2}" type="presOf" srcId="{34B5D8F0-26C7-4F47-AF79-C842B9CFFA32}" destId="{C5DBE37B-D805-4D41-860A-678EA7AF31E1}" srcOrd="1" destOrd="0" presId="urn:microsoft.com/office/officeart/2009/layout/ReverseList"/>
    <dgm:cxn modelId="{A15A8005-705F-4CB7-B317-A7AC91D05621}" type="presOf" srcId="{700C74CC-028B-45F6-8E55-8158BE11BDC5}" destId="{69233969-392B-4B06-A77F-A527F796C71D}" srcOrd="0" destOrd="0" presId="urn:microsoft.com/office/officeart/2009/layout/ReverseList"/>
    <dgm:cxn modelId="{4832C280-3F8B-4D75-A709-1C8117B33E90}" type="presOf" srcId="{D0E563E1-AE9F-47AB-A2FD-3AC3A6B9C97A}" destId="{6C1EFDB0-7BB8-441D-AB3B-DF71798C2572}" srcOrd="1" destOrd="0" presId="urn:microsoft.com/office/officeart/2009/layout/ReverseList"/>
    <dgm:cxn modelId="{FA4B8634-C7D7-4114-AE8E-60CBA965423C}" srcId="{700C74CC-028B-45F6-8E55-8158BE11BDC5}" destId="{D0E563E1-AE9F-47AB-A2FD-3AC3A6B9C97A}" srcOrd="0" destOrd="0" parTransId="{C078A6DD-B39D-4838-B4A9-F492BEC6D617}" sibTransId="{DDF15DBD-B9E3-4381-AD32-795FF4EA08C9}"/>
    <dgm:cxn modelId="{B4B4DD84-2FCA-469E-8A22-3204039C724B}" type="presOf" srcId="{D0E563E1-AE9F-47AB-A2FD-3AC3A6B9C97A}" destId="{1E455FE8-7891-4BE3-B0C4-B7E9CF676842}" srcOrd="0" destOrd="0" presId="urn:microsoft.com/office/officeart/2009/layout/ReverseList"/>
    <dgm:cxn modelId="{8F8FC421-0259-4C7C-8352-ABAF681B972F}" type="presParOf" srcId="{69233969-392B-4B06-A77F-A527F796C71D}" destId="{1E455FE8-7891-4BE3-B0C4-B7E9CF676842}" srcOrd="0" destOrd="0" presId="urn:microsoft.com/office/officeart/2009/layout/ReverseList"/>
    <dgm:cxn modelId="{AF09B108-DEBC-444D-80D6-77B37A481262}" type="presParOf" srcId="{69233969-392B-4B06-A77F-A527F796C71D}" destId="{6C1EFDB0-7BB8-441D-AB3B-DF71798C2572}" srcOrd="1" destOrd="0" presId="urn:microsoft.com/office/officeart/2009/layout/ReverseList"/>
    <dgm:cxn modelId="{26CF777F-C4DE-4ECE-B2A9-191E6AEB697D}" type="presParOf" srcId="{69233969-392B-4B06-A77F-A527F796C71D}" destId="{9C887FA2-8631-43ED-ACCB-809980535215}" srcOrd="2" destOrd="0" presId="urn:microsoft.com/office/officeart/2009/layout/ReverseList"/>
    <dgm:cxn modelId="{1D9CE29E-841C-4982-A908-75A6075AAD7E}" type="presParOf" srcId="{69233969-392B-4B06-A77F-A527F796C71D}" destId="{C5DBE37B-D805-4D41-860A-678EA7AF31E1}" srcOrd="3" destOrd="0" presId="urn:microsoft.com/office/officeart/2009/layout/ReverseList"/>
    <dgm:cxn modelId="{47E44E74-517A-4FB9-A84A-34727F7B6D86}" type="presParOf" srcId="{69233969-392B-4B06-A77F-A527F796C71D}" destId="{9ACABD4E-307C-4D8C-845C-F1016879A3EA}" srcOrd="4" destOrd="0" presId="urn:microsoft.com/office/officeart/2009/layout/ReverseList"/>
    <dgm:cxn modelId="{61F1D2EA-6C1A-45EC-A89F-C2DC925B27FB}" type="presParOf" srcId="{69233969-392B-4B06-A77F-A527F796C71D}" destId="{E4238D10-C4A6-4BE5-BB09-74EA0EA7BBE5}" srcOrd="5" destOrd="0" presId="urn:microsoft.com/office/officeart/2009/layout/Revers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00C74CC-028B-45F6-8E55-8158BE11BDC5}" type="doc">
      <dgm:prSet loTypeId="urn:microsoft.com/office/officeart/2009/layout/ReverseList" loCatId="relationship" qsTypeId="urn:microsoft.com/office/officeart/2005/8/quickstyle/simple1" qsCatId="simple" csTypeId="urn:microsoft.com/office/officeart/2005/8/colors/colorful5" csCatId="colorful" phldr="1"/>
      <dgm:spPr/>
      <dgm:t>
        <a:bodyPr/>
        <a:lstStyle/>
        <a:p>
          <a:endParaRPr lang="en-US"/>
        </a:p>
      </dgm:t>
    </dgm:pt>
    <dgm:pt modelId="{D0E563E1-AE9F-47AB-A2FD-3AC3A6B9C97A}">
      <dgm:prSet phldrT="[Text]"/>
      <dgm:spPr/>
      <dgm:t>
        <a:bodyPr/>
        <a:lstStyle/>
        <a:p>
          <a:r>
            <a:rPr lang="en-US" dirty="0" smtClean="0"/>
            <a:t>Tools</a:t>
          </a:r>
          <a:endParaRPr lang="en-US" dirty="0"/>
        </a:p>
      </dgm:t>
    </dgm:pt>
    <dgm:pt modelId="{C078A6DD-B39D-4838-B4A9-F492BEC6D617}" type="parTrans" cxnId="{FA4B8634-C7D7-4114-AE8E-60CBA965423C}">
      <dgm:prSet/>
      <dgm:spPr/>
      <dgm:t>
        <a:bodyPr/>
        <a:lstStyle/>
        <a:p>
          <a:endParaRPr lang="en-US"/>
        </a:p>
      </dgm:t>
    </dgm:pt>
    <dgm:pt modelId="{DDF15DBD-B9E3-4381-AD32-795FF4EA08C9}" type="sibTrans" cxnId="{FA4B8634-C7D7-4114-AE8E-60CBA965423C}">
      <dgm:prSet/>
      <dgm:spPr/>
      <dgm:t>
        <a:bodyPr/>
        <a:lstStyle/>
        <a:p>
          <a:endParaRPr lang="en-US"/>
        </a:p>
      </dgm:t>
    </dgm:pt>
    <dgm:pt modelId="{34B5D8F0-26C7-4F47-AF79-C842B9CFFA32}">
      <dgm:prSet phldrT="[Text]"/>
      <dgm:spPr/>
      <dgm:t>
        <a:bodyPr/>
        <a:lstStyle/>
        <a:p>
          <a:r>
            <a:rPr lang="en-US" dirty="0" smtClean="0"/>
            <a:t>People</a:t>
          </a:r>
          <a:endParaRPr lang="en-US" dirty="0"/>
        </a:p>
      </dgm:t>
    </dgm:pt>
    <dgm:pt modelId="{587FE3F5-AF0A-4C3B-B4C0-CD0AE924CD8D}" type="parTrans" cxnId="{61C0FB23-626D-4527-810F-F7ABE26D282D}">
      <dgm:prSet/>
      <dgm:spPr/>
      <dgm:t>
        <a:bodyPr/>
        <a:lstStyle/>
        <a:p>
          <a:endParaRPr lang="en-US"/>
        </a:p>
      </dgm:t>
    </dgm:pt>
    <dgm:pt modelId="{28074217-56C4-474A-B74E-CF511851AF28}" type="sibTrans" cxnId="{61C0FB23-626D-4527-810F-F7ABE26D282D}">
      <dgm:prSet/>
      <dgm:spPr/>
      <dgm:t>
        <a:bodyPr/>
        <a:lstStyle/>
        <a:p>
          <a:endParaRPr lang="en-US"/>
        </a:p>
      </dgm:t>
    </dgm:pt>
    <dgm:pt modelId="{69233969-392B-4B06-A77F-A527F796C71D}" type="pres">
      <dgm:prSet presAssocID="{700C74CC-028B-45F6-8E55-8158BE11BDC5}" presName="Name0" presStyleCnt="0">
        <dgm:presLayoutVars>
          <dgm:chMax val="2"/>
          <dgm:chPref val="2"/>
          <dgm:animLvl val="lvl"/>
        </dgm:presLayoutVars>
      </dgm:prSet>
      <dgm:spPr/>
      <dgm:t>
        <a:bodyPr/>
        <a:lstStyle/>
        <a:p>
          <a:endParaRPr lang="en-US"/>
        </a:p>
      </dgm:t>
    </dgm:pt>
    <dgm:pt modelId="{1E455FE8-7891-4BE3-B0C4-B7E9CF676842}" type="pres">
      <dgm:prSet presAssocID="{700C74CC-028B-45F6-8E55-8158BE11BDC5}" presName="LeftText" presStyleLbl="revTx" presStyleIdx="0" presStyleCnt="0">
        <dgm:presLayoutVars>
          <dgm:bulletEnabled val="1"/>
        </dgm:presLayoutVars>
      </dgm:prSet>
      <dgm:spPr/>
      <dgm:t>
        <a:bodyPr/>
        <a:lstStyle/>
        <a:p>
          <a:endParaRPr lang="en-US"/>
        </a:p>
      </dgm:t>
    </dgm:pt>
    <dgm:pt modelId="{6C1EFDB0-7BB8-441D-AB3B-DF71798C2572}" type="pres">
      <dgm:prSet presAssocID="{700C74CC-028B-45F6-8E55-8158BE11BDC5}" presName="LeftNode" presStyleLbl="bgImgPlace1" presStyleIdx="0" presStyleCnt="2">
        <dgm:presLayoutVars>
          <dgm:chMax val="2"/>
          <dgm:chPref val="2"/>
        </dgm:presLayoutVars>
      </dgm:prSet>
      <dgm:spPr/>
      <dgm:t>
        <a:bodyPr/>
        <a:lstStyle/>
        <a:p>
          <a:endParaRPr lang="en-US"/>
        </a:p>
      </dgm:t>
    </dgm:pt>
    <dgm:pt modelId="{9C887FA2-8631-43ED-ACCB-809980535215}" type="pres">
      <dgm:prSet presAssocID="{700C74CC-028B-45F6-8E55-8158BE11BDC5}" presName="RightText" presStyleLbl="revTx" presStyleIdx="0" presStyleCnt="0">
        <dgm:presLayoutVars>
          <dgm:bulletEnabled val="1"/>
        </dgm:presLayoutVars>
      </dgm:prSet>
      <dgm:spPr/>
      <dgm:t>
        <a:bodyPr/>
        <a:lstStyle/>
        <a:p>
          <a:endParaRPr lang="en-US"/>
        </a:p>
      </dgm:t>
    </dgm:pt>
    <dgm:pt modelId="{C5DBE37B-D805-4D41-860A-678EA7AF31E1}" type="pres">
      <dgm:prSet presAssocID="{700C74CC-028B-45F6-8E55-8158BE11BDC5}" presName="RightNode" presStyleLbl="bgImgPlace1" presStyleIdx="1" presStyleCnt="2">
        <dgm:presLayoutVars>
          <dgm:chMax val="0"/>
          <dgm:chPref val="0"/>
        </dgm:presLayoutVars>
      </dgm:prSet>
      <dgm:spPr/>
      <dgm:t>
        <a:bodyPr/>
        <a:lstStyle/>
        <a:p>
          <a:endParaRPr lang="en-US"/>
        </a:p>
      </dgm:t>
    </dgm:pt>
    <dgm:pt modelId="{9ACABD4E-307C-4D8C-845C-F1016879A3EA}" type="pres">
      <dgm:prSet presAssocID="{700C74CC-028B-45F6-8E55-8158BE11BDC5}" presName="TopArrow" presStyleLbl="node1" presStyleIdx="0" presStyleCnt="2"/>
      <dgm:spPr/>
    </dgm:pt>
    <dgm:pt modelId="{E4238D10-C4A6-4BE5-BB09-74EA0EA7BBE5}" type="pres">
      <dgm:prSet presAssocID="{700C74CC-028B-45F6-8E55-8158BE11BDC5}" presName="BottomArrow" presStyleLbl="node1" presStyleIdx="1" presStyleCnt="2"/>
      <dgm:spPr/>
    </dgm:pt>
  </dgm:ptLst>
  <dgm:cxnLst>
    <dgm:cxn modelId="{F90752C0-AA75-4D35-8E19-ECDB67437208}" type="presOf" srcId="{34B5D8F0-26C7-4F47-AF79-C842B9CFFA32}" destId="{9C887FA2-8631-43ED-ACCB-809980535215}" srcOrd="0" destOrd="0" presId="urn:microsoft.com/office/officeart/2009/layout/ReverseList"/>
    <dgm:cxn modelId="{61C0FB23-626D-4527-810F-F7ABE26D282D}" srcId="{700C74CC-028B-45F6-8E55-8158BE11BDC5}" destId="{34B5D8F0-26C7-4F47-AF79-C842B9CFFA32}" srcOrd="1" destOrd="0" parTransId="{587FE3F5-AF0A-4C3B-B4C0-CD0AE924CD8D}" sibTransId="{28074217-56C4-474A-B74E-CF511851AF28}"/>
    <dgm:cxn modelId="{921620B8-8EA4-4A12-AC20-757285ED70B2}" type="presOf" srcId="{34B5D8F0-26C7-4F47-AF79-C842B9CFFA32}" destId="{C5DBE37B-D805-4D41-860A-678EA7AF31E1}" srcOrd="1" destOrd="0" presId="urn:microsoft.com/office/officeart/2009/layout/ReverseList"/>
    <dgm:cxn modelId="{A15A8005-705F-4CB7-B317-A7AC91D05621}" type="presOf" srcId="{700C74CC-028B-45F6-8E55-8158BE11BDC5}" destId="{69233969-392B-4B06-A77F-A527F796C71D}" srcOrd="0" destOrd="0" presId="urn:microsoft.com/office/officeart/2009/layout/ReverseList"/>
    <dgm:cxn modelId="{4832C280-3F8B-4D75-A709-1C8117B33E90}" type="presOf" srcId="{D0E563E1-AE9F-47AB-A2FD-3AC3A6B9C97A}" destId="{6C1EFDB0-7BB8-441D-AB3B-DF71798C2572}" srcOrd="1" destOrd="0" presId="urn:microsoft.com/office/officeart/2009/layout/ReverseList"/>
    <dgm:cxn modelId="{FA4B8634-C7D7-4114-AE8E-60CBA965423C}" srcId="{700C74CC-028B-45F6-8E55-8158BE11BDC5}" destId="{D0E563E1-AE9F-47AB-A2FD-3AC3A6B9C97A}" srcOrd="0" destOrd="0" parTransId="{C078A6DD-B39D-4838-B4A9-F492BEC6D617}" sibTransId="{DDF15DBD-B9E3-4381-AD32-795FF4EA08C9}"/>
    <dgm:cxn modelId="{B4B4DD84-2FCA-469E-8A22-3204039C724B}" type="presOf" srcId="{D0E563E1-AE9F-47AB-A2FD-3AC3A6B9C97A}" destId="{1E455FE8-7891-4BE3-B0C4-B7E9CF676842}" srcOrd="0" destOrd="0" presId="urn:microsoft.com/office/officeart/2009/layout/ReverseList"/>
    <dgm:cxn modelId="{8F8FC421-0259-4C7C-8352-ABAF681B972F}" type="presParOf" srcId="{69233969-392B-4B06-A77F-A527F796C71D}" destId="{1E455FE8-7891-4BE3-B0C4-B7E9CF676842}" srcOrd="0" destOrd="0" presId="urn:microsoft.com/office/officeart/2009/layout/ReverseList"/>
    <dgm:cxn modelId="{AF09B108-DEBC-444D-80D6-77B37A481262}" type="presParOf" srcId="{69233969-392B-4B06-A77F-A527F796C71D}" destId="{6C1EFDB0-7BB8-441D-AB3B-DF71798C2572}" srcOrd="1" destOrd="0" presId="urn:microsoft.com/office/officeart/2009/layout/ReverseList"/>
    <dgm:cxn modelId="{26CF777F-C4DE-4ECE-B2A9-191E6AEB697D}" type="presParOf" srcId="{69233969-392B-4B06-A77F-A527F796C71D}" destId="{9C887FA2-8631-43ED-ACCB-809980535215}" srcOrd="2" destOrd="0" presId="urn:microsoft.com/office/officeart/2009/layout/ReverseList"/>
    <dgm:cxn modelId="{1D9CE29E-841C-4982-A908-75A6075AAD7E}" type="presParOf" srcId="{69233969-392B-4B06-A77F-A527F796C71D}" destId="{C5DBE37B-D805-4D41-860A-678EA7AF31E1}" srcOrd="3" destOrd="0" presId="urn:microsoft.com/office/officeart/2009/layout/ReverseList"/>
    <dgm:cxn modelId="{47E44E74-517A-4FB9-A84A-34727F7B6D86}" type="presParOf" srcId="{69233969-392B-4B06-A77F-A527F796C71D}" destId="{9ACABD4E-307C-4D8C-845C-F1016879A3EA}" srcOrd="4" destOrd="0" presId="urn:microsoft.com/office/officeart/2009/layout/ReverseList"/>
    <dgm:cxn modelId="{61F1D2EA-6C1A-45EC-A89F-C2DC925B27FB}" type="presParOf" srcId="{69233969-392B-4B06-A77F-A527F796C71D}" destId="{E4238D10-C4A6-4BE5-BB09-74EA0EA7BBE5}" srcOrd="5" destOrd="0" presId="urn:microsoft.com/office/officeart/2009/layout/Revers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1EFDB0-7BB8-441D-AB3B-DF71798C2572}">
      <dsp:nvSpPr>
        <dsp:cNvPr id="0" name=""/>
        <dsp:cNvSpPr/>
      </dsp:nvSpPr>
      <dsp:spPr>
        <a:xfrm rot="16200000">
          <a:off x="298471" y="1321109"/>
          <a:ext cx="2797475" cy="1709553"/>
        </a:xfrm>
        <a:prstGeom prst="round2SameRect">
          <a:avLst>
            <a:gd name="adj1" fmla="val 16670"/>
            <a:gd name="adj2" fmla="val 0"/>
          </a:avLst>
        </a:prstGeom>
        <a:solidFill>
          <a:schemeClr val="accent5">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7160" tIns="228600" rIns="205740" bIns="228600" numCol="1" spcCol="1270" anchor="t" anchorCtr="0">
          <a:noAutofit/>
        </a:bodyPr>
        <a:lstStyle/>
        <a:p>
          <a:pPr lvl="0" algn="l" defTabSz="1600200">
            <a:lnSpc>
              <a:spcPct val="90000"/>
            </a:lnSpc>
            <a:spcBef>
              <a:spcPct val="0"/>
            </a:spcBef>
            <a:spcAft>
              <a:spcPct val="35000"/>
            </a:spcAft>
          </a:pPr>
          <a:r>
            <a:rPr lang="en-US" sz="3600" kern="1200" dirty="0" smtClean="0"/>
            <a:t>Tools</a:t>
          </a:r>
          <a:endParaRPr lang="en-US" sz="3600" kern="1200" dirty="0"/>
        </a:p>
      </dsp:txBody>
      <dsp:txXfrm rot="5400000">
        <a:off x="925901" y="860618"/>
        <a:ext cx="1626084" cy="2630537"/>
      </dsp:txXfrm>
    </dsp:sp>
    <dsp:sp modelId="{C5DBE37B-D805-4D41-860A-678EA7AF31E1}">
      <dsp:nvSpPr>
        <dsp:cNvPr id="0" name=""/>
        <dsp:cNvSpPr/>
      </dsp:nvSpPr>
      <dsp:spPr>
        <a:xfrm rot="5400000">
          <a:off x="2085653" y="1321109"/>
          <a:ext cx="2797475" cy="1709553"/>
        </a:xfrm>
        <a:prstGeom prst="round2SameRect">
          <a:avLst>
            <a:gd name="adj1" fmla="val 16670"/>
            <a:gd name="adj2" fmla="val 0"/>
          </a:avLst>
        </a:prstGeom>
        <a:solidFill>
          <a:schemeClr val="accent5">
            <a:tint val="50000"/>
            <a:hueOff val="-7344354"/>
            <a:satOff val="-15375"/>
            <a:lumOff val="1056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5740" tIns="228600" rIns="137160" bIns="228600" numCol="1" spcCol="1270" anchor="t" anchorCtr="0">
          <a:noAutofit/>
        </a:bodyPr>
        <a:lstStyle/>
        <a:p>
          <a:pPr lvl="0" algn="l" defTabSz="1600200">
            <a:lnSpc>
              <a:spcPct val="90000"/>
            </a:lnSpc>
            <a:spcBef>
              <a:spcPct val="0"/>
            </a:spcBef>
            <a:spcAft>
              <a:spcPct val="35000"/>
            </a:spcAft>
          </a:pPr>
          <a:r>
            <a:rPr lang="en-US" sz="3600" kern="1200" dirty="0" smtClean="0"/>
            <a:t>People</a:t>
          </a:r>
          <a:endParaRPr lang="en-US" sz="3600" kern="1200" dirty="0"/>
        </a:p>
      </dsp:txBody>
      <dsp:txXfrm rot="-5400000">
        <a:off x="2629614" y="860618"/>
        <a:ext cx="1626084" cy="2630537"/>
      </dsp:txXfrm>
    </dsp:sp>
    <dsp:sp modelId="{9ACABD4E-307C-4D8C-845C-F1016879A3EA}">
      <dsp:nvSpPr>
        <dsp:cNvPr id="0" name=""/>
        <dsp:cNvSpPr/>
      </dsp:nvSpPr>
      <dsp:spPr>
        <a:xfrm>
          <a:off x="1697034" y="0"/>
          <a:ext cx="1787181" cy="1787094"/>
        </a:xfrm>
        <a:prstGeom prst="circularArrow">
          <a:avLst>
            <a:gd name="adj1" fmla="val 12500"/>
            <a:gd name="adj2" fmla="val 1142322"/>
            <a:gd name="adj3" fmla="val 20457678"/>
            <a:gd name="adj4" fmla="val 10800000"/>
            <a:gd name="adj5" fmla="val 125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4238D10-C4A6-4BE5-BB09-74EA0EA7BBE5}">
      <dsp:nvSpPr>
        <dsp:cNvPr id="0" name=""/>
        <dsp:cNvSpPr/>
      </dsp:nvSpPr>
      <dsp:spPr>
        <a:xfrm rot="10800000">
          <a:off x="1697034" y="2564243"/>
          <a:ext cx="1787181" cy="1787094"/>
        </a:xfrm>
        <a:prstGeom prst="circularArrow">
          <a:avLst>
            <a:gd name="adj1" fmla="val 12500"/>
            <a:gd name="adj2" fmla="val 1142322"/>
            <a:gd name="adj3" fmla="val 20457678"/>
            <a:gd name="adj4" fmla="val 10800000"/>
            <a:gd name="adj5" fmla="val 12500"/>
          </a:avLst>
        </a:prstGeom>
        <a:solidFill>
          <a:schemeClr val="accent5">
            <a:hueOff val="-7353344"/>
            <a:satOff val="-1022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1EFDB0-7BB8-441D-AB3B-DF71798C2572}">
      <dsp:nvSpPr>
        <dsp:cNvPr id="0" name=""/>
        <dsp:cNvSpPr/>
      </dsp:nvSpPr>
      <dsp:spPr>
        <a:xfrm rot="16200000">
          <a:off x="298471" y="1321109"/>
          <a:ext cx="2797475" cy="1709553"/>
        </a:xfrm>
        <a:prstGeom prst="round2SameRect">
          <a:avLst>
            <a:gd name="adj1" fmla="val 16670"/>
            <a:gd name="adj2" fmla="val 0"/>
          </a:avLst>
        </a:prstGeom>
        <a:solidFill>
          <a:schemeClr val="accent5">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7160" tIns="228600" rIns="205740" bIns="228600" numCol="1" spcCol="1270" anchor="t" anchorCtr="0">
          <a:noAutofit/>
        </a:bodyPr>
        <a:lstStyle/>
        <a:p>
          <a:pPr lvl="0" algn="l" defTabSz="1600200">
            <a:lnSpc>
              <a:spcPct val="90000"/>
            </a:lnSpc>
            <a:spcBef>
              <a:spcPct val="0"/>
            </a:spcBef>
            <a:spcAft>
              <a:spcPct val="35000"/>
            </a:spcAft>
          </a:pPr>
          <a:r>
            <a:rPr lang="en-US" sz="3600" kern="1200" dirty="0" smtClean="0"/>
            <a:t>Tools</a:t>
          </a:r>
          <a:endParaRPr lang="en-US" sz="3600" kern="1200" dirty="0"/>
        </a:p>
      </dsp:txBody>
      <dsp:txXfrm rot="5400000">
        <a:off x="925901" y="860618"/>
        <a:ext cx="1626084" cy="2630537"/>
      </dsp:txXfrm>
    </dsp:sp>
    <dsp:sp modelId="{C5DBE37B-D805-4D41-860A-678EA7AF31E1}">
      <dsp:nvSpPr>
        <dsp:cNvPr id="0" name=""/>
        <dsp:cNvSpPr/>
      </dsp:nvSpPr>
      <dsp:spPr>
        <a:xfrm rot="5400000">
          <a:off x="2085653" y="1321109"/>
          <a:ext cx="2797475" cy="1709553"/>
        </a:xfrm>
        <a:prstGeom prst="round2SameRect">
          <a:avLst>
            <a:gd name="adj1" fmla="val 16670"/>
            <a:gd name="adj2" fmla="val 0"/>
          </a:avLst>
        </a:prstGeom>
        <a:solidFill>
          <a:schemeClr val="accent5">
            <a:tint val="50000"/>
            <a:hueOff val="-7344354"/>
            <a:satOff val="-15375"/>
            <a:lumOff val="1056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5740" tIns="228600" rIns="137160" bIns="228600" numCol="1" spcCol="1270" anchor="t" anchorCtr="0">
          <a:noAutofit/>
        </a:bodyPr>
        <a:lstStyle/>
        <a:p>
          <a:pPr lvl="0" algn="l" defTabSz="1600200">
            <a:lnSpc>
              <a:spcPct val="90000"/>
            </a:lnSpc>
            <a:spcBef>
              <a:spcPct val="0"/>
            </a:spcBef>
            <a:spcAft>
              <a:spcPct val="35000"/>
            </a:spcAft>
          </a:pPr>
          <a:r>
            <a:rPr lang="en-US" sz="3600" kern="1200" dirty="0" smtClean="0"/>
            <a:t>People</a:t>
          </a:r>
          <a:endParaRPr lang="en-US" sz="3600" kern="1200" dirty="0"/>
        </a:p>
      </dsp:txBody>
      <dsp:txXfrm rot="-5400000">
        <a:off x="2629614" y="860618"/>
        <a:ext cx="1626084" cy="2630537"/>
      </dsp:txXfrm>
    </dsp:sp>
    <dsp:sp modelId="{9ACABD4E-307C-4D8C-845C-F1016879A3EA}">
      <dsp:nvSpPr>
        <dsp:cNvPr id="0" name=""/>
        <dsp:cNvSpPr/>
      </dsp:nvSpPr>
      <dsp:spPr>
        <a:xfrm>
          <a:off x="1697034" y="0"/>
          <a:ext cx="1787181" cy="1787094"/>
        </a:xfrm>
        <a:prstGeom prst="circularArrow">
          <a:avLst>
            <a:gd name="adj1" fmla="val 12500"/>
            <a:gd name="adj2" fmla="val 1142322"/>
            <a:gd name="adj3" fmla="val 20457678"/>
            <a:gd name="adj4" fmla="val 10800000"/>
            <a:gd name="adj5" fmla="val 125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4238D10-C4A6-4BE5-BB09-74EA0EA7BBE5}">
      <dsp:nvSpPr>
        <dsp:cNvPr id="0" name=""/>
        <dsp:cNvSpPr/>
      </dsp:nvSpPr>
      <dsp:spPr>
        <a:xfrm rot="10800000">
          <a:off x="1697034" y="2564243"/>
          <a:ext cx="1787181" cy="1787094"/>
        </a:xfrm>
        <a:prstGeom prst="circularArrow">
          <a:avLst>
            <a:gd name="adj1" fmla="val 12500"/>
            <a:gd name="adj2" fmla="val 1142322"/>
            <a:gd name="adj3" fmla="val 20457678"/>
            <a:gd name="adj4" fmla="val 10800000"/>
            <a:gd name="adj5" fmla="val 12500"/>
          </a:avLst>
        </a:prstGeom>
        <a:solidFill>
          <a:schemeClr val="accent5">
            <a:hueOff val="-7353344"/>
            <a:satOff val="-1022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9/layout/ReverseList">
  <dgm:title val=""/>
  <dgm:desc val=""/>
  <dgm:catLst>
    <dgm:cat type="relationship" pri="3800"/>
  </dgm:catLst>
  <dgm:samp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clrData>
  <dgm:layoutNode name="Name0">
    <dgm:varLst>
      <dgm:chMax val="2"/>
      <dgm:chPref val="2"/>
      <dgm:animLvl val="lvl"/>
    </dgm:varLst>
    <dgm:choose name="Name1">
      <dgm:if name="Name2" axis="ch" ptType="node" func="cnt" op="lte" val="1">
        <dgm:alg type="composite">
          <dgm:param type="ar" val="0.9993"/>
        </dgm:alg>
      </dgm:if>
      <dgm:else name="Name3">
        <dgm:alg type="composite">
          <dgm:param type="ar" val="0.8036"/>
        </dgm:alg>
      </dgm:else>
    </dgm:choose>
    <dgm:shape xmlns:r="http://schemas.openxmlformats.org/officeDocument/2006/relationships" r:blip="">
      <dgm:adjLst/>
    </dgm:shape>
    <dgm:choose name="Name4">
      <dgm:if name="Name5" axis="ch" ptType="node" func="cnt" op="lte" val="1">
        <dgm:constrLst>
          <dgm:constr type="primFontSz" for="des" ptType="node" op="equ" val="65"/>
          <dgm:constr type="l" for="ch" forName="LeftNode" refType="w" fact="0"/>
          <dgm:constr type="t" for="ch" forName="LeftNode" refType="h" fact="0.25"/>
          <dgm:constr type="w" for="ch" forName="LeftNode" refType="w" fact="0.5"/>
          <dgm:constr type="h" for="ch" forName="LeftNode" refType="h"/>
          <dgm:constr type="l" for="ch" forName="LeftText" refType="w" fact="0"/>
          <dgm:constr type="t" for="ch" forName="LeftText" refType="h" fact="0.25"/>
          <dgm:constr type="w" for="ch" forName="LeftText" refType="w" fact="0.5"/>
          <dgm:constr type="h" for="ch" forName="LeftText" refType="h"/>
        </dgm:constrLst>
      </dgm:if>
      <dgm:else name="Name6">
        <dgm:constrLst>
          <dgm:constr type="primFontSz" for="des" ptType="node" op="equ" val="65"/>
          <dgm:constr type="l" for="ch" forName="LeftNode" refType="w" fact="0"/>
          <dgm:constr type="t" for="ch" forName="LeftNode" refType="h" fact="0.1786"/>
          <dgm:constr type="w" for="ch" forName="LeftNode" refType="w" fact="0.4889"/>
          <dgm:constr type="h" for="ch" forName="LeftNode" refType="h" fact="0.6429"/>
          <dgm:constr type="l" for="ch" forName="LeftText" refType="w" fact="0"/>
          <dgm:constr type="t" for="ch" forName="LeftText" refType="h" fact="0.1786"/>
          <dgm:constr type="w" for="ch" forName="LeftText" refType="w" fact="0.4889"/>
          <dgm:constr type="h" for="ch" forName="LeftText" refType="h" fact="0.6429"/>
          <dgm:constr type="l" for="ch" forName="RightNode" refType="w" fact="0.5111"/>
          <dgm:constr type="t" for="ch" forName="RightNode" refType="h" fact="0.1786"/>
          <dgm:constr type="w" for="ch" forName="RightNode" refType="w" fact="0.4889"/>
          <dgm:constr type="h" for="ch" forName="RightNode" refType="h" fact="0.6429"/>
          <dgm:constr type="l" for="ch" forName="RightText" refType="w" fact="0.5111"/>
          <dgm:constr type="t" for="ch" forName="RightText" refType="h" fact="0.1786"/>
          <dgm:constr type="w" for="ch" forName="RightText" refType="w" fact="0.4889"/>
          <dgm:constr type="h" for="ch" forName="RightText" refType="h" fact="0.6429"/>
          <dgm:constr type="l" for="ch" forName="TopArrow" refType="w" fact="0.2444"/>
          <dgm:constr type="t" for="ch" forName="TopArrow" refType="h" fact="0"/>
          <dgm:constr type="w" for="ch" forName="TopArrow" refType="w" fact="0.5111"/>
          <dgm:constr type="h" for="ch" forName="TopArrow" refType="h" fact="0.4107"/>
          <dgm:constr type="l" for="ch" forName="BottomArrow" refType="w" fact="0.2444"/>
          <dgm:constr type="t" for="ch" forName="BottomArrow" refType="h" fact="0.5893"/>
          <dgm:constr type="w" for="ch" forName="BottomArrow" refType="w" fact="0.5111"/>
          <dgm:constr type="h" for="ch" forName="BottomArrow" refType="h" fact="0.4107"/>
        </dgm:constrLst>
      </dgm:else>
    </dgm:choose>
    <dgm:choose name="Name7">
      <dgm:if name="Name8" axis="ch" ptType="node" func="cnt" op="gte" val="1">
        <dgm:layoutNode name="LeftText" styleLbl="revTx" moveWith="LeftNode">
          <dgm:varLst>
            <dgm:bulletEnabled val="1"/>
          </dgm:varLst>
          <dgm:alg type="tx">
            <dgm:param type="txAnchorVert" val="t"/>
            <dgm:param type="parTxLTRAlign" val="l"/>
          </dgm:alg>
          <dgm:choose name="Name9">
            <dgm:if name="Name10" axis="ch" ptType="node" func="cnt" op="lte" val="1">
              <dgm:shape xmlns:r="http://schemas.openxmlformats.org/officeDocument/2006/relationships" type="roundRect" r:blip="" hideGeom="1">
                <dgm:adjLst>
                  <dgm:adj idx="1" val="0.1667"/>
                  <dgm:adj idx="2" val="0"/>
                </dgm:adjLst>
              </dgm:shape>
              <dgm:presOf axis="ch desOrSelf" ptType="node node" st="1 1" cnt="1 0"/>
              <dgm:constrLst>
                <dgm:constr type="lMarg" refType="primFontSz" fact="0.3"/>
                <dgm:constr type="rMarg" refType="primFontSz" fact="0.3"/>
                <dgm:constr type="tMarg" refType="primFontSz" fact="0.5"/>
                <dgm:constr type="bMarg" refType="primFontSz" fact="0.5"/>
              </dgm:constrLst>
            </dgm:if>
            <dgm:else name="Name11">
              <dgm:shape xmlns:r="http://schemas.openxmlformats.org/officeDocument/2006/relationships" rot="270" type="round2SameRect" r:blip="" hideGeom="1">
                <dgm:adjLst>
                  <dgm:adj idx="1" val="0.1667"/>
                  <dgm:adj idx="2" val="0"/>
                </dgm:adjLst>
              </dgm:shape>
              <dgm:presOf axis="ch desOrSelf" ptType="node node" st="1 1" cnt="1 0"/>
              <dgm:constrLst>
                <dgm:constr type="lMarg" refType="primFontSz" fact="0.3"/>
                <dgm:constr type="rMarg" refType="primFontSz" fact="0.45"/>
                <dgm:constr type="tMarg" refType="primFontSz" fact="0.5"/>
                <dgm:constr type="bMarg" refType="primFontSz" fact="0.5"/>
              </dgm:constrLst>
            </dgm:else>
          </dgm:choose>
          <dgm:ruleLst>
            <dgm:rule type="primFontSz" val="5" fact="NaN" max="NaN"/>
          </dgm:ruleLst>
        </dgm:layoutNode>
        <dgm:layoutNode name="LeftNode" styleLbl="bgImgPlace1">
          <dgm:varLst>
            <dgm:chMax val="2"/>
            <dgm:chPref val="2"/>
          </dgm:varLst>
          <dgm:alg type="sp"/>
          <dgm:choose name="Name12">
            <dgm:if name="Name13" axis="ch" ptType="node" func="cnt" op="lte" val="1">
              <dgm:shape xmlns:r="http://schemas.openxmlformats.org/officeDocument/2006/relationships" type="roundRect" r:blip="">
                <dgm:adjLst>
                  <dgm:adj idx="1" val="0.1667"/>
                  <dgm:adj idx="2" val="0"/>
                </dgm:adjLst>
              </dgm:shape>
            </dgm:if>
            <dgm:else name="Name14">
              <dgm:shape xmlns:r="http://schemas.openxmlformats.org/officeDocument/2006/relationships" rot="270" type="round2SameRect" r:blip="">
                <dgm:adjLst>
                  <dgm:adj idx="1" val="0.1667"/>
                  <dgm:adj idx="2" val="0"/>
                </dgm:adjLst>
              </dgm:shape>
            </dgm:else>
          </dgm:choose>
          <dgm:presOf axis="ch desOrSelf" ptType="node node" st="1 1" cnt="1 0"/>
        </dgm:layoutNode>
        <dgm:choose name="Name15">
          <dgm:if name="Name16" axis="ch" ptType="node" func="cnt" op="gte" val="2">
            <dgm:layoutNode name="RightText" styleLbl="revTx" moveWith="RightNode">
              <dgm:varLst>
                <dgm:bulletEnabled val="1"/>
              </dgm:varLst>
              <dgm:alg type="tx">
                <dgm:param type="txAnchorVert" val="t"/>
                <dgm:param type="parTxLTRAlign" val="l"/>
              </dgm:alg>
              <dgm:shape xmlns:r="http://schemas.openxmlformats.org/officeDocument/2006/relationships" rot="90" type="round2SameRect" r:blip="" hideGeom="1">
                <dgm:adjLst>
                  <dgm:adj idx="1" val="0.1667"/>
                  <dgm:adj idx="2" val="0"/>
                </dgm:adjLst>
              </dgm:shape>
              <dgm:presOf axis="ch desOrSelf" ptType="node node" st="2 1" cnt="1 0"/>
              <dgm:constrLst>
                <dgm:constr type="lMarg" refType="primFontSz" fact="0.45"/>
                <dgm:constr type="rMarg" refType="primFontSz" fact="0.3"/>
                <dgm:constr type="tMarg" refType="primFontSz" fact="0.5"/>
                <dgm:constr type="bMarg" refType="primFontSz" fact="0.5"/>
              </dgm:constrLst>
              <dgm:ruleLst>
                <dgm:rule type="primFontSz" val="5" fact="NaN" max="NaN"/>
              </dgm:ruleLst>
            </dgm:layoutNode>
            <dgm:layoutNode name="RightNode" styleLbl="bgImgPlace1">
              <dgm:varLst>
                <dgm:chMax val="0"/>
                <dgm:chPref val="0"/>
              </dgm:varLst>
              <dgm:alg type="sp"/>
              <dgm:shape xmlns:r="http://schemas.openxmlformats.org/officeDocument/2006/relationships" rot="90" type="round2SameRect" r:blip="">
                <dgm:adjLst>
                  <dgm:adj idx="1" val="0.1667"/>
                  <dgm:adj idx="2" val="0"/>
                </dgm:adjLst>
              </dgm:shape>
              <dgm:presOf axis="ch desOrSelf" ptType="node node" st="2 1" cnt="1 0"/>
            </dgm:layoutNode>
            <dgm:layoutNode name="TopArrow">
              <dgm:alg type="sp"/>
              <dgm:shape xmlns:r="http://schemas.openxmlformats.org/officeDocument/2006/relationships" type="circularArrow" r:blip="">
                <dgm:adjLst>
                  <dgm:adj idx="1" val="0.125"/>
                  <dgm:adj idx="2" val="19.0387"/>
                  <dgm:adj idx="3" val="-19.0387"/>
                  <dgm:adj idx="4" val="180"/>
                  <dgm:adj idx="5" val="0.125"/>
                </dgm:adjLst>
              </dgm:shape>
              <dgm:presOf/>
            </dgm:layoutNode>
            <dgm:layoutNode name="BottomArrow">
              <dgm:alg type="sp"/>
              <dgm:shape xmlns:r="http://schemas.openxmlformats.org/officeDocument/2006/relationships" rot="180" type="circularArrow" r:blip="">
                <dgm:adjLst>
                  <dgm:adj idx="1" val="0.125"/>
                  <dgm:adj idx="2" val="19.0387"/>
                  <dgm:adj idx="3" val="-19.0387"/>
                  <dgm:adj idx="4" val="180"/>
                  <dgm:adj idx="5" val="0.125"/>
                </dgm:adjLst>
              </dgm:shape>
              <dgm:presOf/>
            </dgm:layoutNode>
          </dgm:if>
          <dgm:else name="Name17"/>
        </dgm:choose>
      </dgm:if>
      <dgm:else name="Name18"/>
    </dgm:choose>
  </dgm:layoutNode>
</dgm:layoutDef>
</file>

<file path=ppt/diagrams/layout2.xml><?xml version="1.0" encoding="utf-8"?>
<dgm:layoutDef xmlns:dgm="http://schemas.openxmlformats.org/drawingml/2006/diagram" xmlns:a="http://schemas.openxmlformats.org/drawingml/2006/main" uniqueId="urn:microsoft.com/office/officeart/2009/layout/ReverseList">
  <dgm:title val=""/>
  <dgm:desc val=""/>
  <dgm:catLst>
    <dgm:cat type="relationship" pri="3800"/>
  </dgm:catLst>
  <dgm:samp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clrData>
  <dgm:layoutNode name="Name0">
    <dgm:varLst>
      <dgm:chMax val="2"/>
      <dgm:chPref val="2"/>
      <dgm:animLvl val="lvl"/>
    </dgm:varLst>
    <dgm:choose name="Name1">
      <dgm:if name="Name2" axis="ch" ptType="node" func="cnt" op="lte" val="1">
        <dgm:alg type="composite">
          <dgm:param type="ar" val="0.9993"/>
        </dgm:alg>
      </dgm:if>
      <dgm:else name="Name3">
        <dgm:alg type="composite">
          <dgm:param type="ar" val="0.8036"/>
        </dgm:alg>
      </dgm:else>
    </dgm:choose>
    <dgm:shape xmlns:r="http://schemas.openxmlformats.org/officeDocument/2006/relationships" r:blip="">
      <dgm:adjLst/>
    </dgm:shape>
    <dgm:choose name="Name4">
      <dgm:if name="Name5" axis="ch" ptType="node" func="cnt" op="lte" val="1">
        <dgm:constrLst>
          <dgm:constr type="primFontSz" for="des" ptType="node" op="equ" val="65"/>
          <dgm:constr type="l" for="ch" forName="LeftNode" refType="w" fact="0"/>
          <dgm:constr type="t" for="ch" forName="LeftNode" refType="h" fact="0.25"/>
          <dgm:constr type="w" for="ch" forName="LeftNode" refType="w" fact="0.5"/>
          <dgm:constr type="h" for="ch" forName="LeftNode" refType="h"/>
          <dgm:constr type="l" for="ch" forName="LeftText" refType="w" fact="0"/>
          <dgm:constr type="t" for="ch" forName="LeftText" refType="h" fact="0.25"/>
          <dgm:constr type="w" for="ch" forName="LeftText" refType="w" fact="0.5"/>
          <dgm:constr type="h" for="ch" forName="LeftText" refType="h"/>
        </dgm:constrLst>
      </dgm:if>
      <dgm:else name="Name6">
        <dgm:constrLst>
          <dgm:constr type="primFontSz" for="des" ptType="node" op="equ" val="65"/>
          <dgm:constr type="l" for="ch" forName="LeftNode" refType="w" fact="0"/>
          <dgm:constr type="t" for="ch" forName="LeftNode" refType="h" fact="0.1786"/>
          <dgm:constr type="w" for="ch" forName="LeftNode" refType="w" fact="0.4889"/>
          <dgm:constr type="h" for="ch" forName="LeftNode" refType="h" fact="0.6429"/>
          <dgm:constr type="l" for="ch" forName="LeftText" refType="w" fact="0"/>
          <dgm:constr type="t" for="ch" forName="LeftText" refType="h" fact="0.1786"/>
          <dgm:constr type="w" for="ch" forName="LeftText" refType="w" fact="0.4889"/>
          <dgm:constr type="h" for="ch" forName="LeftText" refType="h" fact="0.6429"/>
          <dgm:constr type="l" for="ch" forName="RightNode" refType="w" fact="0.5111"/>
          <dgm:constr type="t" for="ch" forName="RightNode" refType="h" fact="0.1786"/>
          <dgm:constr type="w" for="ch" forName="RightNode" refType="w" fact="0.4889"/>
          <dgm:constr type="h" for="ch" forName="RightNode" refType="h" fact="0.6429"/>
          <dgm:constr type="l" for="ch" forName="RightText" refType="w" fact="0.5111"/>
          <dgm:constr type="t" for="ch" forName="RightText" refType="h" fact="0.1786"/>
          <dgm:constr type="w" for="ch" forName="RightText" refType="w" fact="0.4889"/>
          <dgm:constr type="h" for="ch" forName="RightText" refType="h" fact="0.6429"/>
          <dgm:constr type="l" for="ch" forName="TopArrow" refType="w" fact="0.2444"/>
          <dgm:constr type="t" for="ch" forName="TopArrow" refType="h" fact="0"/>
          <dgm:constr type="w" for="ch" forName="TopArrow" refType="w" fact="0.5111"/>
          <dgm:constr type="h" for="ch" forName="TopArrow" refType="h" fact="0.4107"/>
          <dgm:constr type="l" for="ch" forName="BottomArrow" refType="w" fact="0.2444"/>
          <dgm:constr type="t" for="ch" forName="BottomArrow" refType="h" fact="0.5893"/>
          <dgm:constr type="w" for="ch" forName="BottomArrow" refType="w" fact="0.5111"/>
          <dgm:constr type="h" for="ch" forName="BottomArrow" refType="h" fact="0.4107"/>
        </dgm:constrLst>
      </dgm:else>
    </dgm:choose>
    <dgm:choose name="Name7">
      <dgm:if name="Name8" axis="ch" ptType="node" func="cnt" op="gte" val="1">
        <dgm:layoutNode name="LeftText" styleLbl="revTx" moveWith="LeftNode">
          <dgm:varLst>
            <dgm:bulletEnabled val="1"/>
          </dgm:varLst>
          <dgm:alg type="tx">
            <dgm:param type="txAnchorVert" val="t"/>
            <dgm:param type="parTxLTRAlign" val="l"/>
          </dgm:alg>
          <dgm:choose name="Name9">
            <dgm:if name="Name10" axis="ch" ptType="node" func="cnt" op="lte" val="1">
              <dgm:shape xmlns:r="http://schemas.openxmlformats.org/officeDocument/2006/relationships" type="roundRect" r:blip="" hideGeom="1">
                <dgm:adjLst>
                  <dgm:adj idx="1" val="0.1667"/>
                  <dgm:adj idx="2" val="0"/>
                </dgm:adjLst>
              </dgm:shape>
              <dgm:presOf axis="ch desOrSelf" ptType="node node" st="1 1" cnt="1 0"/>
              <dgm:constrLst>
                <dgm:constr type="lMarg" refType="primFontSz" fact="0.3"/>
                <dgm:constr type="rMarg" refType="primFontSz" fact="0.3"/>
                <dgm:constr type="tMarg" refType="primFontSz" fact="0.5"/>
                <dgm:constr type="bMarg" refType="primFontSz" fact="0.5"/>
              </dgm:constrLst>
            </dgm:if>
            <dgm:else name="Name11">
              <dgm:shape xmlns:r="http://schemas.openxmlformats.org/officeDocument/2006/relationships" rot="270" type="round2SameRect" r:blip="" hideGeom="1">
                <dgm:adjLst>
                  <dgm:adj idx="1" val="0.1667"/>
                  <dgm:adj idx="2" val="0"/>
                </dgm:adjLst>
              </dgm:shape>
              <dgm:presOf axis="ch desOrSelf" ptType="node node" st="1 1" cnt="1 0"/>
              <dgm:constrLst>
                <dgm:constr type="lMarg" refType="primFontSz" fact="0.3"/>
                <dgm:constr type="rMarg" refType="primFontSz" fact="0.45"/>
                <dgm:constr type="tMarg" refType="primFontSz" fact="0.5"/>
                <dgm:constr type="bMarg" refType="primFontSz" fact="0.5"/>
              </dgm:constrLst>
            </dgm:else>
          </dgm:choose>
          <dgm:ruleLst>
            <dgm:rule type="primFontSz" val="5" fact="NaN" max="NaN"/>
          </dgm:ruleLst>
        </dgm:layoutNode>
        <dgm:layoutNode name="LeftNode" styleLbl="bgImgPlace1">
          <dgm:varLst>
            <dgm:chMax val="2"/>
            <dgm:chPref val="2"/>
          </dgm:varLst>
          <dgm:alg type="sp"/>
          <dgm:choose name="Name12">
            <dgm:if name="Name13" axis="ch" ptType="node" func="cnt" op="lte" val="1">
              <dgm:shape xmlns:r="http://schemas.openxmlformats.org/officeDocument/2006/relationships" type="roundRect" r:blip="">
                <dgm:adjLst>
                  <dgm:adj idx="1" val="0.1667"/>
                  <dgm:adj idx="2" val="0"/>
                </dgm:adjLst>
              </dgm:shape>
            </dgm:if>
            <dgm:else name="Name14">
              <dgm:shape xmlns:r="http://schemas.openxmlformats.org/officeDocument/2006/relationships" rot="270" type="round2SameRect" r:blip="">
                <dgm:adjLst>
                  <dgm:adj idx="1" val="0.1667"/>
                  <dgm:adj idx="2" val="0"/>
                </dgm:adjLst>
              </dgm:shape>
            </dgm:else>
          </dgm:choose>
          <dgm:presOf axis="ch desOrSelf" ptType="node node" st="1 1" cnt="1 0"/>
        </dgm:layoutNode>
        <dgm:choose name="Name15">
          <dgm:if name="Name16" axis="ch" ptType="node" func="cnt" op="gte" val="2">
            <dgm:layoutNode name="RightText" styleLbl="revTx" moveWith="RightNode">
              <dgm:varLst>
                <dgm:bulletEnabled val="1"/>
              </dgm:varLst>
              <dgm:alg type="tx">
                <dgm:param type="txAnchorVert" val="t"/>
                <dgm:param type="parTxLTRAlign" val="l"/>
              </dgm:alg>
              <dgm:shape xmlns:r="http://schemas.openxmlformats.org/officeDocument/2006/relationships" rot="90" type="round2SameRect" r:blip="" hideGeom="1">
                <dgm:adjLst>
                  <dgm:adj idx="1" val="0.1667"/>
                  <dgm:adj idx="2" val="0"/>
                </dgm:adjLst>
              </dgm:shape>
              <dgm:presOf axis="ch desOrSelf" ptType="node node" st="2 1" cnt="1 0"/>
              <dgm:constrLst>
                <dgm:constr type="lMarg" refType="primFontSz" fact="0.45"/>
                <dgm:constr type="rMarg" refType="primFontSz" fact="0.3"/>
                <dgm:constr type="tMarg" refType="primFontSz" fact="0.5"/>
                <dgm:constr type="bMarg" refType="primFontSz" fact="0.5"/>
              </dgm:constrLst>
              <dgm:ruleLst>
                <dgm:rule type="primFontSz" val="5" fact="NaN" max="NaN"/>
              </dgm:ruleLst>
            </dgm:layoutNode>
            <dgm:layoutNode name="RightNode" styleLbl="bgImgPlace1">
              <dgm:varLst>
                <dgm:chMax val="0"/>
                <dgm:chPref val="0"/>
              </dgm:varLst>
              <dgm:alg type="sp"/>
              <dgm:shape xmlns:r="http://schemas.openxmlformats.org/officeDocument/2006/relationships" rot="90" type="round2SameRect" r:blip="">
                <dgm:adjLst>
                  <dgm:adj idx="1" val="0.1667"/>
                  <dgm:adj idx="2" val="0"/>
                </dgm:adjLst>
              </dgm:shape>
              <dgm:presOf axis="ch desOrSelf" ptType="node node" st="2 1" cnt="1 0"/>
            </dgm:layoutNode>
            <dgm:layoutNode name="TopArrow">
              <dgm:alg type="sp"/>
              <dgm:shape xmlns:r="http://schemas.openxmlformats.org/officeDocument/2006/relationships" type="circularArrow" r:blip="">
                <dgm:adjLst>
                  <dgm:adj idx="1" val="0.125"/>
                  <dgm:adj idx="2" val="19.0387"/>
                  <dgm:adj idx="3" val="-19.0387"/>
                  <dgm:adj idx="4" val="180"/>
                  <dgm:adj idx="5" val="0.125"/>
                </dgm:adjLst>
              </dgm:shape>
              <dgm:presOf/>
            </dgm:layoutNode>
            <dgm:layoutNode name="BottomArrow">
              <dgm:alg type="sp"/>
              <dgm:shape xmlns:r="http://schemas.openxmlformats.org/officeDocument/2006/relationships" rot="180" type="circularArrow" r:blip="">
                <dgm:adjLst>
                  <dgm:adj idx="1" val="0.125"/>
                  <dgm:adj idx="2" val="19.0387"/>
                  <dgm:adj idx="3" val="-19.0387"/>
                  <dgm:adj idx="4" val="180"/>
                  <dgm:adj idx="5" val="0.125"/>
                </dgm:adjLst>
              </dgm:shape>
              <dgm:presOf/>
            </dgm:layoutNode>
          </dgm:if>
          <dgm:else name="Name17"/>
        </dgm:choose>
      </dgm:if>
      <dgm:else name="Name18"/>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8F4F66A-B317-436B-B3F6-04C673CBCE69}" type="datetimeFigureOut">
              <a:rPr lang="en-CA" smtClean="0"/>
              <a:t>2023-06-08</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B99D5EC-5B6C-4126-B79E-DA7FCF4DDA90}" type="slidenum">
              <a:rPr lang="en-CA" smtClean="0"/>
              <a:t>‹#›</a:t>
            </a:fld>
            <a:endParaRPr lang="en-CA"/>
          </a:p>
        </p:txBody>
      </p:sp>
    </p:spTree>
    <p:extLst>
      <p:ext uri="{BB962C8B-B14F-4D97-AF65-F5344CB8AC3E}">
        <p14:creationId xmlns:p14="http://schemas.microsoft.com/office/powerpoint/2010/main" val="8070353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194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BB08E212-60B1-442D-990C-E8A43CED3CF5}" type="slidenum">
              <a:rPr kumimoji="0" lang="en-US" altLang="en-US" sz="1200" b="0" i="0" u="none" strike="noStrike" kern="1200" cap="none" spc="0" normalizeH="0" baseline="0" noProof="0" smtClean="0">
                <a:ln>
                  <a:noFill/>
                </a:ln>
                <a:solidFill>
                  <a:srgbClr val="000000"/>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0" lang="en-US" altLang="en-US" sz="1200" b="0" i="0" u="none" strike="noStrike" kern="1200" cap="none" spc="0" normalizeH="0" baseline="0" noProof="0" smtClean="0">
              <a:ln>
                <a:noFill/>
              </a:ln>
              <a:solidFill>
                <a:srgbClr val="000000"/>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6982758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CA" altLang="en-US" dirty="0" smtClean="0"/>
              <a:t>So with that</a:t>
            </a:r>
            <a:r>
              <a:rPr lang="en-CA" altLang="en-US" baseline="0" dirty="0" smtClean="0"/>
              <a:t> lesson well learned…we need trusted domestic networks, and we need the depth and breadth of expertise they bring to contextualize and respond to the intelligence being produced.</a:t>
            </a:r>
          </a:p>
          <a:p>
            <a:pPr eaLnBrk="1" hangingPunct="1">
              <a:spcBef>
                <a:spcPct val="0"/>
              </a:spcBef>
            </a:pPr>
            <a:endParaRPr lang="en-CA" altLang="en-US" dirty="0" smtClean="0"/>
          </a:p>
          <a:p>
            <a:pPr eaLnBrk="1" hangingPunct="1">
              <a:spcBef>
                <a:spcPct val="0"/>
              </a:spcBef>
            </a:pPr>
            <a:r>
              <a:rPr lang="en-CA" altLang="en-US" dirty="0" smtClean="0"/>
              <a:t>We had already connected with multiple</a:t>
            </a:r>
            <a:r>
              <a:rPr lang="en-CA" altLang="en-US" baseline="0" dirty="0" smtClean="0"/>
              <a:t> networks across Canada and so we began to focus on these networks as the ‘trusted domestic network’ for CEZD.  </a:t>
            </a:r>
          </a:p>
          <a:p>
            <a:pPr eaLnBrk="1" hangingPunct="1">
              <a:spcBef>
                <a:spcPct val="0"/>
              </a:spcBef>
            </a:pPr>
            <a:endParaRPr lang="en-CA" altLang="en-US" baseline="0" dirty="0" smtClean="0"/>
          </a:p>
          <a:p>
            <a:pPr eaLnBrk="1" hangingPunct="1">
              <a:spcBef>
                <a:spcPct val="0"/>
              </a:spcBef>
            </a:pPr>
            <a:r>
              <a:rPr lang="en-CA" altLang="en-US" baseline="0" dirty="0" smtClean="0"/>
              <a:t>Now, we bring signals to the species specific network groups in the Canadian Animal Health Surveillance System, and the Canadian Swine Health Intelligence Network in their quarterly discussions, we get to have that information contextualized and discussed with those that know what is actually happening on the ground.  For the OH FPT HPAI working group we produce a summary intelligence report approximately biweekly.  Our other network collaborations are varied e.g. with AMMI we provided support for them to produce an infographic on HPAI to get that message to ID doctors and human health laboratory specialists nationally.</a:t>
            </a:r>
          </a:p>
          <a:p>
            <a:pPr eaLnBrk="1" hangingPunct="1">
              <a:spcBef>
                <a:spcPct val="0"/>
              </a:spcBef>
            </a:pPr>
            <a:endParaRPr lang="en-CA" altLang="en-US" baseline="0" dirty="0" smtClean="0"/>
          </a:p>
          <a:p>
            <a:pPr eaLnBrk="1" hangingPunct="1">
              <a:spcBef>
                <a:spcPct val="0"/>
              </a:spcBef>
            </a:pPr>
            <a:r>
              <a:rPr lang="en-CA" altLang="en-US" baseline="0" dirty="0" smtClean="0"/>
              <a:t>We actually have a large number of other networks (not included here) that have CEZD members within them, and so our signals can reach them, even if our core team members don’t participate actively in the other networks. </a:t>
            </a:r>
          </a:p>
          <a:p>
            <a:pPr eaLnBrk="1" hangingPunct="1">
              <a:spcBef>
                <a:spcPct val="0"/>
              </a:spcBef>
            </a:pPr>
            <a:endParaRPr lang="en-CA" altLang="en-US" baseline="0" dirty="0" smtClean="0"/>
          </a:p>
          <a:p>
            <a:pPr eaLnBrk="1" hangingPunct="1">
              <a:spcBef>
                <a:spcPct val="0"/>
              </a:spcBef>
            </a:pPr>
            <a:endParaRPr lang="en-CA" altLang="en-US" baseline="0" dirty="0" smtClean="0"/>
          </a:p>
          <a:p>
            <a:pPr eaLnBrk="1" hangingPunct="1">
              <a:spcBef>
                <a:spcPct val="0"/>
              </a:spcBef>
            </a:pPr>
            <a:endParaRPr lang="en-CA" altLang="en-US" baseline="0" dirty="0" smtClean="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FA3F80E-B63C-44A6-98B4-705352B9E4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224963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To better serve those human</a:t>
            </a:r>
            <a:r>
              <a:rPr lang="en-US" sz="1200" b="0" i="0" kern="1200" baseline="0" dirty="0" smtClean="0">
                <a:solidFill>
                  <a:schemeClr val="tx1"/>
                </a:solidFill>
                <a:effectLst/>
                <a:latin typeface="+mn-lt"/>
                <a:ea typeface="+mn-ea"/>
                <a:cs typeface="+mn-cs"/>
              </a:rPr>
              <a:t> networks, w</a:t>
            </a:r>
            <a:r>
              <a:rPr lang="en-US" sz="1200" b="0" i="0" kern="1200" dirty="0" smtClean="0">
                <a:solidFill>
                  <a:schemeClr val="tx1"/>
                </a:solidFill>
                <a:effectLst/>
                <a:latin typeface="+mn-lt"/>
                <a:ea typeface="+mn-ea"/>
                <a:cs typeface="+mn-cs"/>
              </a:rPr>
              <a:t>e</a:t>
            </a:r>
            <a:r>
              <a:rPr lang="en-US" sz="1200" b="0" i="0" kern="1200" baseline="0" dirty="0" smtClean="0">
                <a:solidFill>
                  <a:schemeClr val="tx1"/>
                </a:solidFill>
                <a:effectLst/>
                <a:latin typeface="+mn-lt"/>
                <a:ea typeface="+mn-ea"/>
                <a:cs typeface="+mn-cs"/>
              </a:rPr>
              <a:t> needed to make reporting on a specific species or hazard more efficient.</a:t>
            </a:r>
          </a:p>
          <a:p>
            <a:r>
              <a:rPr lang="en-US" sz="1200" b="0" i="0" kern="1200" dirty="0" smtClean="0">
                <a:solidFill>
                  <a:schemeClr val="tx1"/>
                </a:solidFill>
                <a:effectLst/>
                <a:latin typeface="+mn-lt"/>
                <a:ea typeface="+mn-ea"/>
                <a:cs typeface="+mn-cs"/>
              </a:rPr>
              <a:t>We created “disciplines” in our</a:t>
            </a:r>
            <a:r>
              <a:rPr lang="en-US" sz="1200" b="0" i="0" kern="1200" baseline="0" dirty="0" smtClean="0">
                <a:solidFill>
                  <a:schemeClr val="tx1"/>
                </a:solidFill>
                <a:effectLst/>
                <a:latin typeface="+mn-lt"/>
                <a:ea typeface="+mn-ea"/>
                <a:cs typeface="+mn-cs"/>
              </a:rPr>
              <a:t> environmental scanning tool KIWI.</a:t>
            </a:r>
          </a:p>
          <a:p>
            <a:endParaRPr lang="en-US" sz="1200" b="0" i="0" kern="1200" baseline="0" dirty="0" smtClean="0">
              <a:solidFill>
                <a:schemeClr val="tx1"/>
              </a:solidFill>
              <a:effectLst/>
              <a:latin typeface="+mn-lt"/>
              <a:ea typeface="+mn-ea"/>
              <a:cs typeface="+mn-cs"/>
            </a:endParaRPr>
          </a:p>
          <a:p>
            <a:r>
              <a:rPr lang="en-US" sz="1200" b="0" i="0" kern="1200" baseline="0" dirty="0" smtClean="0">
                <a:solidFill>
                  <a:schemeClr val="tx1"/>
                </a:solidFill>
                <a:effectLst/>
                <a:latin typeface="+mn-lt"/>
                <a:ea typeface="+mn-ea"/>
                <a:cs typeface="+mn-cs"/>
              </a:rPr>
              <a:t>For all 550+ hazards, we identified the species susceptible to the agents, this allows us to sort signals by species group and now we’re creating quarterly discipline specific reports for the species specific networks. </a:t>
            </a:r>
          </a:p>
          <a:p>
            <a:endParaRPr lang="en-US" sz="1200" b="0" i="0" kern="1200" baseline="0" dirty="0" smtClean="0">
              <a:solidFill>
                <a:schemeClr val="tx1"/>
              </a:solidFill>
              <a:effectLst/>
              <a:latin typeface="+mn-lt"/>
              <a:ea typeface="+mn-ea"/>
              <a:cs typeface="+mn-cs"/>
            </a:endParaRPr>
          </a:p>
          <a:p>
            <a:r>
              <a:rPr lang="en-US" sz="1200" b="0" i="0" kern="1200" baseline="0" dirty="0" smtClean="0">
                <a:solidFill>
                  <a:schemeClr val="tx1"/>
                </a:solidFill>
                <a:effectLst/>
                <a:latin typeface="+mn-lt"/>
                <a:ea typeface="+mn-ea"/>
                <a:cs typeface="+mn-cs"/>
              </a:rPr>
              <a:t>The trusted animal health domestic network is already present, and they don’t have to be members of CEZD to access the intelligence (though very many are CAHSS and CEZD members) and they provide the depth of expertise for a species group that the intelligence analysts don’t necessarily have. </a:t>
            </a:r>
          </a:p>
          <a:p>
            <a:endParaRPr lang="en-US" sz="1200" b="0" i="0" kern="1200" baseline="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With</a:t>
            </a:r>
            <a:r>
              <a:rPr lang="en-US" sz="1200" b="0" i="0" kern="1200" baseline="0" dirty="0" smtClean="0">
                <a:solidFill>
                  <a:schemeClr val="tx1"/>
                </a:solidFill>
                <a:effectLst/>
                <a:latin typeface="+mn-lt"/>
                <a:ea typeface="+mn-ea"/>
                <a:cs typeface="+mn-cs"/>
              </a:rPr>
              <a:t> the perspective of all species we could also see connections between signals that might not be apparent when working in a very specific discipline. So sometimes, we bring signals that aren’t immediately intuitive to the network groups but end up being important for them to know.</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The networks contain the people that can do something about</a:t>
            </a:r>
            <a:r>
              <a:rPr lang="en-US" sz="1200" b="0" i="0" kern="1200" baseline="0" dirty="0" smtClean="0">
                <a:solidFill>
                  <a:schemeClr val="tx1"/>
                </a:solidFill>
                <a:effectLst/>
                <a:latin typeface="+mn-lt"/>
                <a:ea typeface="+mn-ea"/>
                <a:cs typeface="+mn-cs"/>
              </a:rPr>
              <a:t> the signals – the Integrated Intelligence and Response piece</a:t>
            </a:r>
            <a:endParaRPr lang="en-US" sz="1200" b="0" i="0" kern="1200" dirty="0" smtClean="0">
              <a:solidFill>
                <a:schemeClr val="tx1"/>
              </a:solidFill>
              <a:effectLst/>
              <a:latin typeface="+mn-lt"/>
              <a:ea typeface="+mn-ea"/>
              <a:cs typeface="+mn-cs"/>
            </a:endParaRPr>
          </a:p>
          <a:p>
            <a:endParaRPr lang="en-US" sz="1200" b="0" i="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B99D5EC-5B6C-4126-B79E-DA7FCF4DDA90}" type="slidenum">
              <a:rPr lang="en-CA" smtClean="0"/>
              <a:t>11</a:t>
            </a:fld>
            <a:endParaRPr lang="en-CA"/>
          </a:p>
        </p:txBody>
      </p:sp>
    </p:spTree>
    <p:extLst>
      <p:ext uri="{BB962C8B-B14F-4D97-AF65-F5344CB8AC3E}">
        <p14:creationId xmlns:p14="http://schemas.microsoft.com/office/powerpoint/2010/main" val="21918644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At</a:t>
            </a:r>
            <a:r>
              <a:rPr lang="en-CA" baseline="0" dirty="0" smtClean="0"/>
              <a:t> the same time, changes were made to the hazard trends tool in KIWI. We had this tool from early on, but because we didn’t have enough data to see trends, and we could only access 2 years of data which was insufficient to identify useful baselines and know when triggers were reached.</a:t>
            </a:r>
          </a:p>
          <a:p>
            <a:endParaRPr lang="en-CA" baseline="0" dirty="0" smtClean="0"/>
          </a:p>
          <a:p>
            <a:r>
              <a:rPr lang="en-CA" baseline="0" dirty="0" smtClean="0"/>
              <a:t>CNPHI was able to give us the ability to generate trends for a 5 year period, and they have created a situation where hazards can be searched by week and statistically significant changes are detected by the system and identified as 1, 2 or 3 standard deviations different to the normal baseline.</a:t>
            </a:r>
            <a:endParaRPr lang="en-CA" b="1" baseline="0" dirty="0" smtClean="0"/>
          </a:p>
          <a:p>
            <a:endParaRPr lang="en-CA" dirty="0" smtClean="0"/>
          </a:p>
          <a:p>
            <a:r>
              <a:rPr lang="en-CA" dirty="0" smtClean="0"/>
              <a:t>The red line there is November 2020 when</a:t>
            </a:r>
            <a:r>
              <a:rPr lang="en-CA" baseline="0" dirty="0" smtClean="0"/>
              <a:t> we raised the red flag about HPAI in Europe and Asia a year before it hit Canada’s East Coast. </a:t>
            </a:r>
          </a:p>
          <a:p>
            <a:endParaRPr lang="en-CA" baseline="0" dirty="0"/>
          </a:p>
        </p:txBody>
      </p:sp>
      <p:sp>
        <p:nvSpPr>
          <p:cNvPr id="4" name="Slide Number Placeholder 3"/>
          <p:cNvSpPr>
            <a:spLocks noGrp="1"/>
          </p:cNvSpPr>
          <p:nvPr>
            <p:ph type="sldNum" sz="quarter" idx="10"/>
          </p:nvPr>
        </p:nvSpPr>
        <p:spPr/>
        <p:txBody>
          <a:bodyPr/>
          <a:lstStyle/>
          <a:p>
            <a:fld id="{5B99D5EC-5B6C-4126-B79E-DA7FCF4DDA90}" type="slidenum">
              <a:rPr lang="en-CA" smtClean="0"/>
              <a:t>12</a:t>
            </a:fld>
            <a:endParaRPr lang="en-CA"/>
          </a:p>
        </p:txBody>
      </p:sp>
    </p:spTree>
    <p:extLst>
      <p:ext uri="{BB962C8B-B14F-4D97-AF65-F5344CB8AC3E}">
        <p14:creationId xmlns:p14="http://schemas.microsoft.com/office/powerpoint/2010/main" val="39815272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So we have a very strong animal health network of expertise in our community, but CEZD was</a:t>
            </a:r>
            <a:r>
              <a:rPr lang="en-CA" baseline="0" dirty="0" smtClean="0"/>
              <a:t> always intended to be an interdisciplinary network. </a:t>
            </a:r>
          </a:p>
          <a:p>
            <a:endParaRPr lang="en-CA" baseline="0" dirty="0" smtClean="0"/>
          </a:p>
          <a:p>
            <a:r>
              <a:rPr lang="en-CA" baseline="0" dirty="0" smtClean="0"/>
              <a:t>We undertook One Health Engagement Activities with a group of community members and conducted outreach and did presentations to various networks to try and increase “one health” engagement. </a:t>
            </a:r>
          </a:p>
          <a:p>
            <a:endParaRPr lang="en-CA" baseline="0" dirty="0" smtClean="0"/>
          </a:p>
          <a:p>
            <a:r>
              <a:rPr lang="en-CA" baseline="0" dirty="0" smtClean="0"/>
              <a:t>We had some success with more public health engagement with CEZD, but were not successful in connectivity with environmental health groups. </a:t>
            </a:r>
          </a:p>
          <a:p>
            <a:endParaRPr lang="en-CA" baseline="0" dirty="0" smtClean="0"/>
          </a:p>
          <a:p>
            <a:r>
              <a:rPr lang="en-CA" baseline="0" dirty="0" smtClean="0"/>
              <a:t>With the support of CAHSS and a contractor, a One Health Initiatives tool was created from the list of contacts we had been able to identify. That allows more of that </a:t>
            </a:r>
            <a:r>
              <a:rPr lang="en-CA" b="1" baseline="0" dirty="0" smtClean="0"/>
              <a:t>stakeholder mapping </a:t>
            </a:r>
            <a:r>
              <a:rPr lang="en-CA" baseline="0" dirty="0" smtClean="0"/>
              <a:t>so important in One Health initiatives.  The tool allows searching of initiatives across Canada, and raises awareness of work already underway.</a:t>
            </a:r>
          </a:p>
          <a:p>
            <a:endParaRPr lang="en-CA" baseline="0" dirty="0" smtClean="0"/>
          </a:p>
          <a:p>
            <a:endParaRPr lang="en-CA" baseline="0" dirty="0" smtClean="0"/>
          </a:p>
        </p:txBody>
      </p:sp>
      <p:sp>
        <p:nvSpPr>
          <p:cNvPr id="4" name="Slide Number Placeholder 3"/>
          <p:cNvSpPr>
            <a:spLocks noGrp="1"/>
          </p:cNvSpPr>
          <p:nvPr>
            <p:ph type="sldNum" sz="quarter" idx="10"/>
          </p:nvPr>
        </p:nvSpPr>
        <p:spPr/>
        <p:txBody>
          <a:bodyPr/>
          <a:lstStyle/>
          <a:p>
            <a:fld id="{5B99D5EC-5B6C-4126-B79E-DA7FCF4DDA90}" type="slidenum">
              <a:rPr lang="en-CA" smtClean="0"/>
              <a:t>13</a:t>
            </a:fld>
            <a:endParaRPr lang="en-CA"/>
          </a:p>
        </p:txBody>
      </p:sp>
    </p:spTree>
    <p:extLst>
      <p:ext uri="{BB962C8B-B14F-4D97-AF65-F5344CB8AC3E}">
        <p14:creationId xmlns:p14="http://schemas.microsoft.com/office/powerpoint/2010/main" val="9714516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Changes</a:t>
            </a:r>
            <a:r>
              <a:rPr lang="en-CA" baseline="0" dirty="0" smtClean="0"/>
              <a:t> in our human network over time provide clues to how we’re becoming more ‘one health’</a:t>
            </a:r>
          </a:p>
          <a:p>
            <a:endParaRPr lang="en-CA" dirty="0"/>
          </a:p>
        </p:txBody>
      </p:sp>
      <p:sp>
        <p:nvSpPr>
          <p:cNvPr id="4" name="Slide Number Placeholder 3"/>
          <p:cNvSpPr>
            <a:spLocks noGrp="1"/>
          </p:cNvSpPr>
          <p:nvPr>
            <p:ph type="sldNum" sz="quarter" idx="10"/>
          </p:nvPr>
        </p:nvSpPr>
        <p:spPr/>
        <p:txBody>
          <a:bodyPr/>
          <a:lstStyle/>
          <a:p>
            <a:fld id="{5B99D5EC-5B6C-4126-B79E-DA7FCF4DDA90}" type="slidenum">
              <a:rPr lang="en-CA" smtClean="0"/>
              <a:t>14</a:t>
            </a:fld>
            <a:endParaRPr lang="en-CA"/>
          </a:p>
        </p:txBody>
      </p:sp>
    </p:spTree>
    <p:extLst>
      <p:ext uri="{BB962C8B-B14F-4D97-AF65-F5344CB8AC3E}">
        <p14:creationId xmlns:p14="http://schemas.microsoft.com/office/powerpoint/2010/main" val="9325732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When you look at the change in our community members over time, the initial team was almost entirely animal health related</a:t>
            </a:r>
          </a:p>
          <a:p>
            <a:endParaRPr lang="en-CA" dirty="0" smtClean="0"/>
          </a:p>
          <a:p>
            <a:r>
              <a:rPr lang="en-CA" dirty="0" smtClean="0"/>
              <a:t>The Public</a:t>
            </a:r>
            <a:r>
              <a:rPr lang="en-CA" baseline="0" dirty="0" smtClean="0"/>
              <a:t> health agency was a partner, but we had no provincial or municipal public health membership.</a:t>
            </a:r>
          </a:p>
          <a:p>
            <a:endParaRPr lang="en-CA" baseline="0" dirty="0" smtClean="0"/>
          </a:p>
          <a:p>
            <a:r>
              <a:rPr lang="en-CA" baseline="0" dirty="0" smtClean="0"/>
              <a:t>Some connections with the agriculture industry via Canadian Animal Health Coalition, and with Academia via the CRVE-Net (Canadian regulatory veterinary epidemiology network).</a:t>
            </a:r>
          </a:p>
          <a:p>
            <a:endParaRPr lang="en-CA" baseline="0" dirty="0" smtClean="0"/>
          </a:p>
          <a:p>
            <a:r>
              <a:rPr lang="en-CA" baseline="0" dirty="0" smtClean="0"/>
              <a:t>Virtually 100% animal health.</a:t>
            </a:r>
          </a:p>
          <a:p>
            <a:endParaRPr lang="en-CA" baseline="0" dirty="0" smtClean="0"/>
          </a:p>
        </p:txBody>
      </p:sp>
      <p:sp>
        <p:nvSpPr>
          <p:cNvPr id="4" name="Slide Number Placeholder 3"/>
          <p:cNvSpPr>
            <a:spLocks noGrp="1"/>
          </p:cNvSpPr>
          <p:nvPr>
            <p:ph type="sldNum" sz="quarter" idx="10"/>
          </p:nvPr>
        </p:nvSpPr>
        <p:spPr/>
        <p:txBody>
          <a:bodyPr/>
          <a:lstStyle/>
          <a:p>
            <a:fld id="{5B99D5EC-5B6C-4126-B79E-DA7FCF4DDA90}" type="slidenum">
              <a:rPr lang="en-CA" smtClean="0"/>
              <a:t>15</a:t>
            </a:fld>
            <a:endParaRPr lang="en-CA"/>
          </a:p>
        </p:txBody>
      </p:sp>
    </p:spTree>
    <p:extLst>
      <p:ext uri="{BB962C8B-B14F-4D97-AF65-F5344CB8AC3E}">
        <p14:creationId xmlns:p14="http://schemas.microsoft.com/office/powerpoint/2010/main" val="33329979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t>Jump forward to today, there are around ~630</a:t>
            </a:r>
            <a:r>
              <a:rPr lang="en-US" altLang="en-US" baseline="0" dirty="0" smtClean="0"/>
              <a:t> people engaged. T</a:t>
            </a:r>
            <a:r>
              <a:rPr lang="en-US" altLang="en-US" dirty="0" smtClean="0"/>
              <a:t>his map represents those that are on the CEZD platform, or active within the community.</a:t>
            </a:r>
          </a:p>
          <a:p>
            <a:pPr eaLnBrk="1" hangingPunct="1">
              <a:spcBef>
                <a:spcPct val="0"/>
              </a:spcBef>
            </a:pPr>
            <a:endParaRPr lang="en-US" altLang="en-US" dirty="0" smtClean="0"/>
          </a:p>
          <a:p>
            <a:pPr eaLnBrk="1" hangingPunct="1">
              <a:spcBef>
                <a:spcPct val="0"/>
              </a:spcBef>
            </a:pPr>
            <a:r>
              <a:rPr lang="en-US" altLang="en-US" dirty="0" smtClean="0"/>
              <a:t>We’re bringing together experts across the public sector, but we also connect into a lot of networks, the medical community, veterinary community, academia and industry.</a:t>
            </a:r>
          </a:p>
          <a:p>
            <a:pPr eaLnBrk="1" hangingPunct="1">
              <a:spcBef>
                <a:spcPct val="0"/>
              </a:spcBef>
            </a:pPr>
            <a:endParaRPr lang="en-US" altLang="en-US" baseline="0" dirty="0" smtClean="0"/>
          </a:p>
          <a:p>
            <a:pPr eaLnBrk="1" hangingPunct="1">
              <a:spcBef>
                <a:spcPct val="0"/>
              </a:spcBef>
            </a:pPr>
            <a:r>
              <a:rPr lang="en-US" altLang="en-US" baseline="0" dirty="0" smtClean="0"/>
              <a:t>The community is large, the depth is provided by the networks and individual experts represented here, the environmental scanning  provide the breadth that can link people together. </a:t>
            </a:r>
          </a:p>
          <a:p>
            <a:pPr eaLnBrk="1" hangingPunct="1">
              <a:spcBef>
                <a:spcPct val="0"/>
              </a:spcBef>
            </a:pPr>
            <a:endParaRPr lang="en-US" altLang="en-US" dirty="0" smtClean="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E42950-2DF4-40FF-A81F-0A621159D57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211209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We are still really strongly animal health oriented,</a:t>
            </a:r>
            <a:r>
              <a:rPr lang="en-CA" baseline="0" dirty="0" smtClean="0"/>
              <a:t> but we have increasing interest in the public health sector (mostly passive membership).</a:t>
            </a:r>
          </a:p>
          <a:p>
            <a:endParaRPr lang="en-CA" baseline="0" dirty="0" smtClean="0"/>
          </a:p>
          <a:p>
            <a:r>
              <a:rPr lang="en-CA" baseline="0" dirty="0" smtClean="0"/>
              <a:t>One of the reasons I think we’re having trouble in the environmental health sector is that we’re running an event based surveillance system. </a:t>
            </a:r>
          </a:p>
          <a:p>
            <a:endParaRPr lang="en-CA" baseline="0" dirty="0" smtClean="0"/>
          </a:p>
          <a:p>
            <a:r>
              <a:rPr lang="en-CA" baseline="0" dirty="0" smtClean="0"/>
              <a:t>Environmental health is a driver of change, and so while we are reporting on events, the drivers for those events aren’t easy to define easily with the tools that we’re currently using. This is one of the challenges of One Health Intelligence.</a:t>
            </a:r>
          </a:p>
          <a:p>
            <a:endParaRPr lang="en-CA" baseline="0" dirty="0" smtClean="0"/>
          </a:p>
          <a:p>
            <a:r>
              <a:rPr lang="en-CA" baseline="0" dirty="0" smtClean="0"/>
              <a:t>***************************************</a:t>
            </a:r>
          </a:p>
          <a:p>
            <a:endParaRPr lang="en-CA" baseline="0" dirty="0" smtClean="0"/>
          </a:p>
          <a:p>
            <a:r>
              <a:rPr lang="en-CA" baseline="0" dirty="0" smtClean="0">
                <a:solidFill>
                  <a:srgbClr val="FF0000"/>
                </a:solidFill>
              </a:rPr>
              <a:t>One Health High Level Expert Panel recently put out a document on the prevention of zoonotic disease emergence.</a:t>
            </a:r>
          </a:p>
          <a:p>
            <a:endParaRPr lang="en-CA" baseline="0" dirty="0" smtClean="0">
              <a:solidFill>
                <a:srgbClr val="FF0000"/>
              </a:solidFill>
            </a:endParaRPr>
          </a:p>
          <a:p>
            <a:r>
              <a:rPr lang="en-US" sz="1200" b="0" i="0" kern="1200" dirty="0" smtClean="0">
                <a:solidFill>
                  <a:srgbClr val="FF0000"/>
                </a:solidFill>
                <a:effectLst/>
                <a:latin typeface="+mn-lt"/>
                <a:ea typeface="+mn-ea"/>
                <a:cs typeface="+mn-cs"/>
              </a:rPr>
              <a:t>“</a:t>
            </a:r>
            <a:r>
              <a:rPr lang="en-US" sz="1200" b="1" i="0" kern="1200" dirty="0" smtClean="0">
                <a:solidFill>
                  <a:srgbClr val="FF0000"/>
                </a:solidFill>
                <a:effectLst/>
                <a:latin typeface="+mn-lt"/>
                <a:ea typeface="+mn-ea"/>
                <a:cs typeface="+mn-cs"/>
              </a:rPr>
              <a:t>Prevention of pathogen spillover from animals to humans means shifting the infectious disease control paradigm from reactive to proactive (primary prevention). Prevention includes addressing the drivers of disease emergence, namely ecological, meteorological and anthropogenic factors and activities that increase spillover risk, in order to reduce the risk of human infection. It is informed by, amongst other actions, </a:t>
            </a:r>
            <a:r>
              <a:rPr lang="en-US" sz="1200" b="1" i="0" kern="1200" dirty="0" err="1" smtClean="0">
                <a:solidFill>
                  <a:srgbClr val="FF0000"/>
                </a:solidFill>
                <a:effectLst/>
                <a:latin typeface="+mn-lt"/>
                <a:ea typeface="+mn-ea"/>
                <a:cs typeface="+mn-cs"/>
              </a:rPr>
              <a:t>biosurveillance</a:t>
            </a:r>
            <a:r>
              <a:rPr lang="en-US" sz="1200" b="1" i="0" kern="1200" dirty="0" smtClean="0">
                <a:solidFill>
                  <a:srgbClr val="FF0000"/>
                </a:solidFill>
                <a:effectLst/>
                <a:latin typeface="+mn-lt"/>
                <a:ea typeface="+mn-ea"/>
                <a:cs typeface="+mn-cs"/>
              </a:rPr>
              <a:t> in natural hosts, people and the environment, understanding pathogen infection dynamics and implementing intervention activities.”</a:t>
            </a:r>
            <a:endParaRPr lang="en-CA" baseline="0" dirty="0" smtClean="0">
              <a:solidFill>
                <a:srgbClr val="FF0000"/>
              </a:solidFill>
            </a:endParaRPr>
          </a:p>
          <a:p>
            <a:endParaRPr lang="en-CA" dirty="0"/>
          </a:p>
        </p:txBody>
      </p:sp>
      <p:sp>
        <p:nvSpPr>
          <p:cNvPr id="4" name="Slide Number Placeholder 3"/>
          <p:cNvSpPr>
            <a:spLocks noGrp="1"/>
          </p:cNvSpPr>
          <p:nvPr>
            <p:ph type="sldNum" sz="quarter" idx="10"/>
          </p:nvPr>
        </p:nvSpPr>
        <p:spPr/>
        <p:txBody>
          <a:bodyPr/>
          <a:lstStyle/>
          <a:p>
            <a:fld id="{5B99D5EC-5B6C-4126-B79E-DA7FCF4DDA90}" type="slidenum">
              <a:rPr lang="en-CA" smtClean="0"/>
              <a:t>17</a:t>
            </a:fld>
            <a:endParaRPr lang="en-CA"/>
          </a:p>
        </p:txBody>
      </p:sp>
    </p:spTree>
    <p:extLst>
      <p:ext uri="{BB962C8B-B14F-4D97-AF65-F5344CB8AC3E}">
        <p14:creationId xmlns:p14="http://schemas.microsoft.com/office/powerpoint/2010/main" val="29400522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is what is the</a:t>
            </a:r>
            <a:r>
              <a:rPr lang="en-US" baseline="0" dirty="0" smtClean="0"/>
              <a:t> most interesting, and it provides a clue as to how we implement One Health Intelligence.</a:t>
            </a:r>
          </a:p>
          <a:p>
            <a:endParaRPr lang="en-US" baseline="0" dirty="0" smtClean="0"/>
          </a:p>
          <a:p>
            <a:r>
              <a:rPr lang="en-US" baseline="0" dirty="0" smtClean="0"/>
              <a:t>Our Passive membership, those that just want to receive reports and not participate in our community activities, is growing at a rate greater than the active membership.</a:t>
            </a:r>
          </a:p>
          <a:p>
            <a:endParaRPr lang="en-US" dirty="0" smtClean="0"/>
          </a:p>
          <a:p>
            <a:r>
              <a:rPr lang="en-US" dirty="0" smtClean="0"/>
              <a:t>Its diversity has increased greatly,</a:t>
            </a:r>
            <a:r>
              <a:rPr lang="en-US" baseline="0" dirty="0" smtClean="0"/>
              <a:t> and includes more Provincial and Municipal emergency managers, decision makers, public health professionals, Insurance and Pharmaceutical companies, feed suppliers and renderers and public educators.</a:t>
            </a:r>
            <a:endParaRPr lang="en-US" dirty="0" smtClean="0"/>
          </a:p>
          <a:p>
            <a:endParaRPr lang="en-US" dirty="0" smtClean="0"/>
          </a:p>
          <a:p>
            <a:r>
              <a:rPr lang="en-US" dirty="0" smtClean="0"/>
              <a:t>Just a couple of examples of how members</a:t>
            </a:r>
            <a:r>
              <a:rPr lang="en-US" baseline="0" dirty="0" smtClean="0"/>
              <a:t> are using the information generated from CEZD&gt; </a:t>
            </a:r>
          </a:p>
          <a:p>
            <a:endParaRPr lang="en-US" dirty="0" smtClean="0"/>
          </a:p>
          <a:p>
            <a:r>
              <a:rPr lang="en-US" b="1" dirty="0" smtClean="0"/>
              <a:t>Public</a:t>
            </a:r>
            <a:r>
              <a:rPr lang="en-US" b="1" baseline="0" dirty="0" smtClean="0"/>
              <a:t> Health Laboratory: </a:t>
            </a:r>
            <a:r>
              <a:rPr lang="en-US" baseline="0" dirty="0" smtClean="0"/>
              <a:t>Upon receipt of the CEZD reports, we changed our diagnostic testing regimen for Influenza to ensure we would capture Avian Influenza if it occurred in a human patient. (occurred before the current HPAI outbreak).</a:t>
            </a:r>
          </a:p>
          <a:p>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smtClean="0"/>
              <a:t>Educator at an NGO:</a:t>
            </a:r>
            <a:r>
              <a:rPr lang="en-US" b="1" baseline="0" dirty="0" smtClean="0"/>
              <a:t> </a:t>
            </a:r>
            <a:r>
              <a:rPr lang="en-US" dirty="0" smtClean="0"/>
              <a:t>“</a:t>
            </a:r>
            <a:r>
              <a:rPr lang="en-US" sz="1200" kern="1200" dirty="0" smtClean="0">
                <a:solidFill>
                  <a:schemeClr val="tx1"/>
                </a:solidFill>
                <a:effectLst/>
                <a:latin typeface="+mn-lt"/>
                <a:ea typeface="+mn-ea"/>
                <a:cs typeface="+mn-cs"/>
              </a:rPr>
              <a:t>The</a:t>
            </a:r>
            <a:r>
              <a:rPr lang="en-US" sz="1200" kern="1200" baseline="0" dirty="0" smtClean="0">
                <a:solidFill>
                  <a:schemeClr val="tx1"/>
                </a:solidFill>
                <a:effectLst/>
                <a:latin typeface="+mn-lt"/>
                <a:ea typeface="+mn-ea"/>
                <a:cs typeface="+mn-cs"/>
              </a:rPr>
              <a:t> reports</a:t>
            </a:r>
            <a:r>
              <a:rPr lang="en-US" sz="1200" kern="1200" dirty="0" smtClean="0">
                <a:solidFill>
                  <a:schemeClr val="tx1"/>
                </a:solidFill>
                <a:effectLst/>
                <a:latin typeface="+mn-lt"/>
                <a:ea typeface="+mn-ea"/>
                <a:cs typeface="+mn-cs"/>
              </a:rPr>
              <a:t> are very helpful to guide our risk management given that we operate programs for children in an urban biodiversity hotspot. I became particularly interested in monitoring illnesses</a:t>
            </a:r>
            <a:r>
              <a:rPr lang="en-US" sz="1200" kern="1200" baseline="0" dirty="0" smtClean="0">
                <a:solidFill>
                  <a:schemeClr val="tx1"/>
                </a:solidFill>
                <a:effectLst/>
                <a:latin typeface="+mn-lt"/>
                <a:ea typeface="+mn-ea"/>
                <a:cs typeface="+mn-cs"/>
              </a:rPr>
              <a:t> a</a:t>
            </a:r>
            <a:r>
              <a:rPr lang="en-US" sz="1200" kern="1200" dirty="0" smtClean="0">
                <a:solidFill>
                  <a:schemeClr val="tx1"/>
                </a:solidFill>
                <a:effectLst/>
                <a:latin typeface="+mn-lt"/>
                <a:ea typeface="+mn-ea"/>
                <a:cs typeface="+mn-cs"/>
              </a:rPr>
              <a:t>fter I discovered a </a:t>
            </a:r>
            <a:r>
              <a:rPr lang="en-US" sz="1200" kern="1200" dirty="0" err="1" smtClean="0">
                <a:solidFill>
                  <a:schemeClr val="tx1"/>
                </a:solidFill>
                <a:effectLst/>
                <a:latin typeface="+mn-lt"/>
                <a:ea typeface="+mn-ea"/>
                <a:cs typeface="+mn-cs"/>
              </a:rPr>
              <a:t>Lonestar</a:t>
            </a:r>
            <a:r>
              <a:rPr lang="en-US" sz="1200" kern="1200" dirty="0" smtClean="0">
                <a:solidFill>
                  <a:schemeClr val="tx1"/>
                </a:solidFill>
                <a:effectLst/>
                <a:latin typeface="+mn-lt"/>
                <a:ea typeface="+mn-ea"/>
                <a:cs typeface="+mn-cs"/>
              </a:rPr>
              <a:t> tick attached to one of our students during a program. It was interesting to find that the public health unit had no information to share about potential risks from such a tick bite as their funding only applies to Lyme disease from black legged ticks, I do my best to stay up-to-date on potential risks to staff and students in my role as education program manager.”</a:t>
            </a:r>
          </a:p>
          <a:p>
            <a:endParaRPr lang="en-US" dirty="0" smtClean="0"/>
          </a:p>
          <a:p>
            <a:r>
              <a:rPr lang="en-US" b="1" dirty="0" smtClean="0"/>
              <a:t>Emergency Management: </a:t>
            </a:r>
            <a:r>
              <a:rPr lang="en-US" sz="1200" b="0" i="0" kern="1200" dirty="0" smtClean="0">
                <a:solidFill>
                  <a:schemeClr val="tx1"/>
                </a:solidFill>
                <a:effectLst/>
                <a:latin typeface="+mn-lt"/>
                <a:ea typeface="+mn-ea"/>
                <a:cs typeface="+mn-cs"/>
              </a:rPr>
              <a:t>As an Emergency Manager my job is made easier by the work of CEZD. I am able to stay abreast, sometimes even ahead of, disease threats to my community which allows me to keep key decision makers informed.</a:t>
            </a:r>
          </a:p>
          <a:p>
            <a:endParaRPr lang="en-US" dirty="0" smtClean="0"/>
          </a:p>
          <a:p>
            <a:endParaRPr lang="en-US" dirty="0" smtClean="0"/>
          </a:p>
          <a:p>
            <a:r>
              <a:rPr lang="en-US" dirty="0" smtClean="0"/>
              <a:t>2016 end of project = 59 members (100% Active)</a:t>
            </a:r>
          </a:p>
          <a:p>
            <a:r>
              <a:rPr lang="en-US" dirty="0" smtClean="0"/>
              <a:t>2016-17 annual Report = 90 members (65-30 active-passive)</a:t>
            </a:r>
          </a:p>
          <a:p>
            <a:r>
              <a:rPr lang="en-US" dirty="0" smtClean="0"/>
              <a:t>2017-18 = 245 members (55-45 Active-Passive)</a:t>
            </a:r>
          </a:p>
          <a:p>
            <a:r>
              <a:rPr lang="en-US" dirty="0" smtClean="0"/>
              <a:t>2018-19 = 295 members (50-50 Active-Passive)</a:t>
            </a:r>
          </a:p>
          <a:p>
            <a:r>
              <a:rPr lang="en-US" dirty="0" smtClean="0"/>
              <a:t>2019-20 = 355 members (45-55 Active-Passive)</a:t>
            </a:r>
          </a:p>
          <a:p>
            <a:r>
              <a:rPr lang="en-US" dirty="0" smtClean="0"/>
              <a:t>2020-21 = 377 members (43-57 Active-Passive)</a:t>
            </a:r>
          </a:p>
          <a:p>
            <a:r>
              <a:rPr lang="en-US" dirty="0" smtClean="0"/>
              <a:t>2021-22 = 489 members (38-62 Active-Passive)</a:t>
            </a:r>
          </a:p>
          <a:p>
            <a:r>
              <a:rPr lang="en-US" dirty="0" smtClean="0"/>
              <a:t>2023 March </a:t>
            </a:r>
            <a:r>
              <a:rPr lang="en-US" dirty="0" smtClean="0"/>
              <a:t>= 612 members (40-60 Active-Passive)</a:t>
            </a:r>
          </a:p>
          <a:p>
            <a:endParaRPr lang="en-CA" dirty="0"/>
          </a:p>
        </p:txBody>
      </p:sp>
      <p:sp>
        <p:nvSpPr>
          <p:cNvPr id="4" name="Slide Number Placeholder 3"/>
          <p:cNvSpPr>
            <a:spLocks noGrp="1"/>
          </p:cNvSpPr>
          <p:nvPr>
            <p:ph type="sldNum" sz="quarter" idx="10"/>
          </p:nvPr>
        </p:nvSpPr>
        <p:spPr/>
        <p:txBody>
          <a:bodyPr/>
          <a:lstStyle/>
          <a:p>
            <a:fld id="{5B99D5EC-5B6C-4126-B79E-DA7FCF4DDA90}" type="slidenum">
              <a:rPr lang="en-CA" smtClean="0"/>
              <a:t>18</a:t>
            </a:fld>
            <a:endParaRPr lang="en-CA"/>
          </a:p>
        </p:txBody>
      </p:sp>
    </p:spTree>
    <p:extLst>
      <p:ext uri="{BB962C8B-B14F-4D97-AF65-F5344CB8AC3E}">
        <p14:creationId xmlns:p14="http://schemas.microsoft.com/office/powerpoint/2010/main" val="17104212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CA" altLang="en-US" dirty="0" smtClean="0"/>
              <a:t>How do we take that simple security intelligence concept</a:t>
            </a:r>
            <a:r>
              <a:rPr lang="en-CA" altLang="en-US" baseline="0" dirty="0" smtClean="0"/>
              <a:t> and apply it to One Health.</a:t>
            </a:r>
          </a:p>
          <a:p>
            <a:pPr eaLnBrk="1" hangingPunct="1">
              <a:spcBef>
                <a:spcPct val="0"/>
              </a:spcBef>
            </a:pPr>
            <a:endParaRPr lang="en-CA" altLang="en-US" baseline="0" dirty="0" smtClean="0"/>
          </a:p>
          <a:p>
            <a:pPr eaLnBrk="1" hangingPunct="1">
              <a:spcBef>
                <a:spcPct val="0"/>
              </a:spcBef>
            </a:pPr>
            <a:r>
              <a:rPr lang="en-US" sz="1200" b="1" i="0" kern="1200" dirty="0" smtClean="0">
                <a:solidFill>
                  <a:schemeClr val="tx1"/>
                </a:solidFill>
                <a:effectLst/>
                <a:latin typeface="+mn-lt"/>
                <a:ea typeface="+mn-ea"/>
                <a:cs typeface="+mn-cs"/>
              </a:rPr>
              <a:t>The “One Health” approach </a:t>
            </a:r>
            <a:r>
              <a:rPr lang="en-US" sz="1200" b="1" i="0" kern="1200" baseline="0" dirty="0" smtClean="0">
                <a:solidFill>
                  <a:schemeClr val="tx1"/>
                </a:solidFill>
                <a:effectLst/>
                <a:latin typeface="+mn-lt"/>
                <a:ea typeface="+mn-ea"/>
                <a:cs typeface="+mn-cs"/>
              </a:rPr>
              <a:t>recognizes the interdependence of </a:t>
            </a:r>
            <a:r>
              <a:rPr lang="en-US" sz="1200" b="1" i="0" kern="1200" dirty="0" smtClean="0">
                <a:solidFill>
                  <a:schemeClr val="tx1"/>
                </a:solidFill>
                <a:effectLst/>
                <a:latin typeface="+mn-lt"/>
                <a:ea typeface="+mn-ea"/>
                <a:cs typeface="+mn-cs"/>
              </a:rPr>
              <a:t>human, animal and plant health the dependency</a:t>
            </a:r>
            <a:r>
              <a:rPr lang="en-US" sz="1200" b="1" i="0" kern="1200" baseline="0" dirty="0" smtClean="0">
                <a:solidFill>
                  <a:schemeClr val="tx1"/>
                </a:solidFill>
                <a:effectLst/>
                <a:latin typeface="+mn-lt"/>
                <a:ea typeface="+mn-ea"/>
                <a:cs typeface="+mn-cs"/>
              </a:rPr>
              <a:t> </a:t>
            </a:r>
            <a:r>
              <a:rPr lang="en-US" sz="1200" b="1" i="0" kern="1200" dirty="0" smtClean="0">
                <a:solidFill>
                  <a:schemeClr val="tx1"/>
                </a:solidFill>
                <a:effectLst/>
                <a:latin typeface="+mn-lt"/>
                <a:ea typeface="+mn-ea"/>
                <a:cs typeface="+mn-cs"/>
              </a:rPr>
              <a:t>on the health of the ecosystems in which they exist. </a:t>
            </a:r>
          </a:p>
          <a:p>
            <a:pPr eaLnBrk="1" hangingPunct="1">
              <a:spcBef>
                <a:spcPct val="0"/>
              </a:spcBef>
            </a:pPr>
            <a:endParaRPr lang="en-US" sz="1200" b="1" i="0" kern="1200" dirty="0" smtClean="0">
              <a:solidFill>
                <a:schemeClr val="tx1"/>
              </a:solidFill>
              <a:effectLst/>
              <a:latin typeface="+mn-lt"/>
              <a:ea typeface="+mn-ea"/>
              <a:cs typeface="+mn-cs"/>
            </a:endParaRPr>
          </a:p>
          <a:p>
            <a:pPr eaLnBrk="1" hangingPunct="1">
              <a:spcBef>
                <a:spcPct val="0"/>
              </a:spcBef>
            </a:pPr>
            <a:r>
              <a:rPr lang="en-US" sz="1200" b="1" i="0" kern="1200" dirty="0" smtClean="0">
                <a:solidFill>
                  <a:schemeClr val="tx1"/>
                </a:solidFill>
                <a:effectLst/>
                <a:latin typeface="+mn-lt"/>
                <a:ea typeface="+mn-ea"/>
                <a:cs typeface="+mn-cs"/>
              </a:rPr>
              <a:t>One Health is a Collaborative, whole of society, whole of government approach to understanding, anticipating and addressing risks to global health.</a:t>
            </a:r>
          </a:p>
          <a:p>
            <a:pPr eaLnBrk="1" hangingPunct="1">
              <a:spcBef>
                <a:spcPct val="0"/>
              </a:spcBef>
            </a:pPr>
            <a:endParaRPr lang="en-US" altLang="en-US" sz="1200" b="1" i="0" kern="1200" dirty="0" smtClean="0">
              <a:solidFill>
                <a:schemeClr val="tx1"/>
              </a:solidFill>
              <a:effectLst/>
              <a:latin typeface="+mn-lt"/>
              <a:ea typeface="+mn-ea"/>
              <a:cs typeface="+mn-cs"/>
            </a:endParaRPr>
          </a:p>
          <a:p>
            <a:pPr eaLnBrk="1" hangingPunct="1">
              <a:spcBef>
                <a:spcPct val="0"/>
              </a:spcBef>
            </a:pPr>
            <a:r>
              <a:rPr lang="en-US" altLang="en-US" sz="1200" b="1" i="0" kern="1200" dirty="0" smtClean="0">
                <a:solidFill>
                  <a:schemeClr val="tx1"/>
                </a:solidFill>
                <a:effectLst/>
                <a:latin typeface="+mn-lt"/>
                <a:ea typeface="+mn-ea"/>
                <a:cs typeface="+mn-cs"/>
              </a:rPr>
              <a:t>Whole of Society</a:t>
            </a:r>
            <a:r>
              <a:rPr lang="en-US" altLang="en-US" sz="1200" b="1" i="0" kern="1200" baseline="0" dirty="0" smtClean="0">
                <a:solidFill>
                  <a:schemeClr val="tx1"/>
                </a:solidFill>
                <a:effectLst/>
                <a:latin typeface="+mn-lt"/>
                <a:ea typeface="+mn-ea"/>
                <a:cs typeface="+mn-cs"/>
              </a:rPr>
              <a:t> and Whole of Government – says to me that’s way bigger than CEZD, can we really be One Health if our scope is emerging and zoonotic diseases?</a:t>
            </a:r>
          </a:p>
          <a:p>
            <a:pPr eaLnBrk="1" hangingPunct="1">
              <a:spcBef>
                <a:spcPct val="0"/>
              </a:spcBef>
            </a:pPr>
            <a:endParaRPr lang="en-US" altLang="en-US" sz="1200" b="1" i="0" kern="1200" baseline="0" dirty="0" smtClean="0">
              <a:solidFill>
                <a:schemeClr val="tx1"/>
              </a:solidFill>
              <a:effectLst/>
              <a:latin typeface="+mn-lt"/>
              <a:ea typeface="+mn-ea"/>
              <a:cs typeface="+mn-cs"/>
            </a:endParaRPr>
          </a:p>
          <a:p>
            <a:pPr eaLnBrk="1" hangingPunct="1">
              <a:spcBef>
                <a:spcPct val="0"/>
              </a:spcBef>
            </a:pPr>
            <a:r>
              <a:rPr lang="en-US" altLang="en-US" sz="1200" b="1" i="0" kern="1200" baseline="0" dirty="0" smtClean="0">
                <a:solidFill>
                  <a:schemeClr val="tx1"/>
                </a:solidFill>
                <a:effectLst/>
                <a:latin typeface="+mn-lt"/>
                <a:ea typeface="+mn-ea"/>
                <a:cs typeface="+mn-cs"/>
              </a:rPr>
              <a:t>A few things to think about in developing a one health intelligence system</a:t>
            </a:r>
            <a:endParaRPr lang="en-US" altLang="en-US" sz="1200" b="1" i="0" kern="1200" dirty="0" smtClean="0">
              <a:solidFill>
                <a:schemeClr val="tx1"/>
              </a:solidFill>
              <a:effectLst/>
              <a:latin typeface="+mn-lt"/>
              <a:ea typeface="+mn-ea"/>
              <a:cs typeface="+mn-cs"/>
            </a:endParaRPr>
          </a:p>
        </p:txBody>
      </p:sp>
      <p:sp>
        <p:nvSpPr>
          <p:cNvPr id="358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37003219-1CB0-41B9-901E-BC68BEF7D8AA}"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19</a:t>
            </a:fld>
            <a:endPar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4530046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15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16E64A63-25F3-45F8-80DF-9FAAF0BC72C3}" type="slidenum">
              <a:rPr kumimoji="0" lang="en-CA" altLang="en-US" sz="1200" b="0" i="0" u="none" strike="noStrike" kern="1200" cap="none" spc="0" normalizeH="0" baseline="0" noProof="0" smtClean="0">
                <a:ln>
                  <a:noFill/>
                </a:ln>
                <a:solidFill>
                  <a:srgbClr val="000000"/>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en-CA" altLang="en-US" sz="1200" b="0" i="0" u="none" strike="noStrike" kern="1200" cap="none" spc="0" normalizeH="0" baseline="0" noProof="0" smtClean="0">
              <a:ln>
                <a:noFill/>
              </a:ln>
              <a:solidFill>
                <a:srgbClr val="000000"/>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44764017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This is an image of how</a:t>
            </a:r>
            <a:r>
              <a:rPr lang="en-CA" baseline="0" dirty="0" smtClean="0"/>
              <a:t> defence intelligence takes on specific projects and how they structure what they do with national security implications. </a:t>
            </a:r>
          </a:p>
          <a:p>
            <a:r>
              <a:rPr lang="en-CA" baseline="0" dirty="0" smtClean="0"/>
              <a:t>The dark blue circle is the team of intelligence analysts,</a:t>
            </a:r>
          </a:p>
          <a:p>
            <a:r>
              <a:rPr lang="en-CA" baseline="0" dirty="0" smtClean="0"/>
              <a:t>The lighter blue circle represents the intelligence community and government agencies</a:t>
            </a:r>
          </a:p>
          <a:p>
            <a:r>
              <a:rPr lang="en-CA" baseline="0" dirty="0" smtClean="0"/>
              <a:t>The lightest blue circle represents academia, NGOs and business, sources of information outside of government circles.</a:t>
            </a:r>
          </a:p>
          <a:p>
            <a:endParaRPr lang="en-CA" baseline="0" dirty="0" smtClean="0"/>
          </a:p>
          <a:p>
            <a:r>
              <a:rPr lang="en-CA" baseline="0" dirty="0" smtClean="0"/>
              <a:t>The green circles represent all the potential information sources that can be drawn upon to answer an intelligence question, there can be far more than 5 green circles, but just as examples for defence intelligence.</a:t>
            </a:r>
          </a:p>
          <a:p>
            <a:pPr marL="171450" indent="-171450">
              <a:buFont typeface="Arial" panose="020B0604020202020204" pitchFamily="34" charset="0"/>
              <a:buChar char="•"/>
            </a:pPr>
            <a:r>
              <a:rPr lang="en-CA" baseline="0" dirty="0" smtClean="0"/>
              <a:t>Signals intelligence – intercepting communications and decryption</a:t>
            </a:r>
          </a:p>
          <a:p>
            <a:pPr marL="171450" indent="-171450">
              <a:buFont typeface="Arial" panose="020B0604020202020204" pitchFamily="34" charset="0"/>
              <a:buChar char="•"/>
            </a:pPr>
            <a:r>
              <a:rPr lang="en-CA" baseline="0" dirty="0" smtClean="0"/>
              <a:t>Open source intelligence – anything publically available</a:t>
            </a:r>
          </a:p>
          <a:p>
            <a:pPr marL="171450" indent="-171450">
              <a:buFont typeface="Arial" panose="020B0604020202020204" pitchFamily="34" charset="0"/>
              <a:buChar char="•"/>
            </a:pPr>
            <a:r>
              <a:rPr lang="en-CA" baseline="0" dirty="0" smtClean="0"/>
              <a:t>Human intelligence – intel from human contacts</a:t>
            </a:r>
          </a:p>
          <a:p>
            <a:pPr marL="171450" indent="-171450">
              <a:buFont typeface="Arial" panose="020B0604020202020204" pitchFamily="34" charset="0"/>
              <a:buChar char="•"/>
            </a:pPr>
            <a:r>
              <a:rPr lang="en-CA" baseline="0" dirty="0" smtClean="0"/>
              <a:t>Geospatial intelligence – all aspects of geospatial imagery from the many thousands of satellites above us</a:t>
            </a:r>
          </a:p>
          <a:p>
            <a:pPr marL="171450" indent="-171450">
              <a:buFont typeface="Arial" panose="020B0604020202020204" pitchFamily="34" charset="0"/>
              <a:buChar char="•"/>
            </a:pPr>
            <a:r>
              <a:rPr lang="en-CA" baseline="0" dirty="0" smtClean="0"/>
              <a:t>Measurement and signals intelligence - </a:t>
            </a:r>
            <a:r>
              <a:rPr lang="en-US" baseline="0" dirty="0" smtClean="0"/>
              <a:t>detect, track, identify or describe the distinctive characteristics (signatures) of fixed or dynamic target sources</a:t>
            </a:r>
            <a:endParaRPr lang="en-CA" baseline="0" dirty="0" smtClean="0"/>
          </a:p>
          <a:p>
            <a:endParaRPr lang="en-CA" baseline="0" dirty="0" smtClean="0"/>
          </a:p>
          <a:p>
            <a:r>
              <a:rPr lang="en-CA" baseline="0" dirty="0" smtClean="0"/>
              <a:t>The key is really knowing which green circles exist, who has the skills and capabilities to engage in a meaningful way and are their products trusted. </a:t>
            </a:r>
          </a:p>
          <a:p>
            <a:endParaRPr lang="en-CA" baseline="0" dirty="0" smtClean="0"/>
          </a:p>
          <a:p>
            <a:endParaRPr lang="en-CA" baseline="0" dirty="0" smtClean="0"/>
          </a:p>
        </p:txBody>
      </p:sp>
      <p:sp>
        <p:nvSpPr>
          <p:cNvPr id="4" name="Slide Number Placeholder 3"/>
          <p:cNvSpPr>
            <a:spLocks noGrp="1"/>
          </p:cNvSpPr>
          <p:nvPr>
            <p:ph type="sldNum" sz="quarter" idx="10"/>
          </p:nvPr>
        </p:nvSpPr>
        <p:spPr/>
        <p:txBody>
          <a:bodyPr/>
          <a:lstStyle/>
          <a:p>
            <a:fld id="{5B99D5EC-5B6C-4126-B79E-DA7FCF4DDA90}" type="slidenum">
              <a:rPr lang="en-CA" smtClean="0"/>
              <a:t>20</a:t>
            </a:fld>
            <a:endParaRPr lang="en-CA"/>
          </a:p>
        </p:txBody>
      </p:sp>
    </p:spTree>
    <p:extLst>
      <p:ext uri="{BB962C8B-B14F-4D97-AF65-F5344CB8AC3E}">
        <p14:creationId xmlns:p14="http://schemas.microsoft.com/office/powerpoint/2010/main" val="120890557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I think what we see</a:t>
            </a:r>
            <a:r>
              <a:rPr lang="en-CA" baseline="0" dirty="0" smtClean="0"/>
              <a:t> in our networks in Canada is the use of this approach (modified for civilian purposes).</a:t>
            </a:r>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smtClean="0"/>
              <a:t>Each of our</a:t>
            </a:r>
            <a:r>
              <a:rPr lang="en-CA" baseline="0" dirty="0" smtClean="0"/>
              <a:t> organizations has one of these with the content of the linking circles </a:t>
            </a:r>
            <a:endParaRPr lang="en-CA" dirty="0" smtClean="0"/>
          </a:p>
          <a:p>
            <a:endParaRPr lang="en-CA" baseline="0" dirty="0" smtClean="0"/>
          </a:p>
          <a:p>
            <a:r>
              <a:rPr lang="en-CA" baseline="0" dirty="0" smtClean="0"/>
              <a:t>For CEZD our core team is at the centre, the active membership forms the trusted domestic network and the passive members and general public are in the outer circle. The green circles are the information sources we’re using. OSINT and HUMINT just like in military intelligence, but we also have our hazard trends and the interactions with our network teams. </a:t>
            </a:r>
          </a:p>
          <a:p>
            <a:endParaRPr lang="en-CA" baseline="0" dirty="0" smtClean="0"/>
          </a:p>
          <a:p>
            <a:r>
              <a:rPr lang="en-CA" baseline="0" dirty="0" smtClean="0"/>
              <a:t>It is the connections to the networks and the work that they are doing that markedly expands CEZD’s reach.</a:t>
            </a:r>
          </a:p>
          <a:p>
            <a:endParaRPr lang="en-CA" dirty="0" smtClean="0"/>
          </a:p>
          <a:p>
            <a:r>
              <a:rPr lang="en-CA" dirty="0" smtClean="0"/>
              <a:t>For</a:t>
            </a:r>
            <a:r>
              <a:rPr lang="en-CA" baseline="0" dirty="0" smtClean="0"/>
              <a:t> us, as long as we know which green circles to add for a specific intelligence question, then we can link there, without expecting everyone to be at every meeting because that’s not possible.</a:t>
            </a:r>
          </a:p>
          <a:p>
            <a:endParaRPr lang="en-CA" dirty="0" smtClean="0"/>
          </a:p>
          <a:p>
            <a:r>
              <a:rPr lang="en-CA" dirty="0" smtClean="0"/>
              <a:t>CAHSS has cultivated connections with the</a:t>
            </a:r>
            <a:r>
              <a:rPr lang="en-CA" baseline="0" dirty="0" smtClean="0"/>
              <a:t> National Collaborating Centre for Environmental Health, has long term public health membership on the animal health networks, so we can interact and communicate with those trusted domestic networks, without having them all be CEZD members.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CA" baseline="0" dirty="0" smtClean="0"/>
              <a:t>Purposefully cultivate these networks to incorporate One Health principles. Having people responsible for the collaborations and outreach decreases the collective work burden on each individual.</a:t>
            </a:r>
          </a:p>
          <a:p>
            <a:endParaRPr lang="en-CA" baseline="0" dirty="0" smtClean="0"/>
          </a:p>
        </p:txBody>
      </p:sp>
      <p:sp>
        <p:nvSpPr>
          <p:cNvPr id="4" name="Slide Number Placeholder 3"/>
          <p:cNvSpPr>
            <a:spLocks noGrp="1"/>
          </p:cNvSpPr>
          <p:nvPr>
            <p:ph type="sldNum" sz="quarter" idx="10"/>
          </p:nvPr>
        </p:nvSpPr>
        <p:spPr/>
        <p:txBody>
          <a:bodyPr/>
          <a:lstStyle/>
          <a:p>
            <a:fld id="{5B99D5EC-5B6C-4126-B79E-DA7FCF4DDA90}" type="slidenum">
              <a:rPr lang="en-CA" smtClean="0"/>
              <a:t>21</a:t>
            </a:fld>
            <a:endParaRPr lang="en-CA"/>
          </a:p>
        </p:txBody>
      </p:sp>
    </p:spTree>
    <p:extLst>
      <p:ext uri="{BB962C8B-B14F-4D97-AF65-F5344CB8AC3E}">
        <p14:creationId xmlns:p14="http://schemas.microsoft.com/office/powerpoint/2010/main" val="248678940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aseline="0" dirty="0" smtClean="0"/>
              <a:t>A couple of challenges to talk about.</a:t>
            </a:r>
          </a:p>
          <a:p>
            <a:r>
              <a:rPr lang="en-CA" baseline="0" dirty="0" smtClean="0"/>
              <a:t>Between 1921 and 2021 the average age of the Canadian Population increased by 14 years. </a:t>
            </a:r>
          </a:p>
          <a:p>
            <a:endParaRPr lang="en-CA" baseline="0" dirty="0" smtClean="0"/>
          </a:p>
          <a:p>
            <a:r>
              <a:rPr lang="en-CA" dirty="0" smtClean="0"/>
              <a:t>By 2068,</a:t>
            </a:r>
            <a:r>
              <a:rPr lang="en-CA" baseline="0" dirty="0" smtClean="0"/>
              <a:t> under a medium growth scenario, the</a:t>
            </a:r>
            <a:r>
              <a:rPr lang="en-CA" dirty="0" smtClean="0"/>
              <a:t> portion of people</a:t>
            </a:r>
            <a:r>
              <a:rPr lang="en-CA" baseline="0" dirty="0" smtClean="0"/>
              <a:t> over the age of 65 will increase from 18.5% to ~26% - higher retirement rates – almost all of the population growth will come from immigration.</a:t>
            </a:r>
          </a:p>
          <a:p>
            <a:endParaRPr lang="en-CA" baseline="0" dirty="0" smtClean="0"/>
          </a:p>
          <a:p>
            <a:r>
              <a:rPr lang="en-CA" baseline="0" dirty="0" smtClean="0"/>
              <a:t>The proportion of what they call the dependent population - &gt;65 or &lt; 14 will change from 52 to 68%.</a:t>
            </a:r>
          </a:p>
          <a:p>
            <a:endParaRPr lang="en-CA"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smtClean="0"/>
              <a:t>Our ageing population and increased rate of retirements is squeezing us.</a:t>
            </a:r>
            <a:r>
              <a:rPr kumimoji="0" lang="en-CA" sz="1200" b="0" i="0" u="none" strike="noStrike" kern="1200" cap="none" spc="0" normalizeH="0" baseline="0" noProof="0" dirty="0" smtClean="0">
                <a:ln>
                  <a:noFill/>
                </a:ln>
                <a:solidFill>
                  <a:prstClr val="black"/>
                </a:solidFill>
                <a:effectLst/>
                <a:uLnTx/>
                <a:uFillTx/>
                <a:latin typeface="+mn-lt"/>
                <a:ea typeface="+mn-ea"/>
                <a:cs typeface="+mn-cs"/>
              </a:rPr>
              <a:t> We have to work smarter instead of harder.</a:t>
            </a:r>
            <a:endParaRPr lang="en-CA" baseline="0" dirty="0" smtClean="0"/>
          </a:p>
          <a:p>
            <a:endParaRPr lang="en-CA" baseline="0" dirty="0" smtClean="0"/>
          </a:p>
          <a:p>
            <a:r>
              <a:rPr lang="en-CA" dirty="0" smtClean="0"/>
              <a:t>But</a:t>
            </a:r>
            <a:r>
              <a:rPr lang="en-CA" baseline="0" dirty="0" smtClean="0"/>
              <a:t> w</a:t>
            </a:r>
            <a:r>
              <a:rPr lang="en-CA" dirty="0" smtClean="0"/>
              <a:t>hen we talk about One Health it requires a step</a:t>
            </a:r>
            <a:r>
              <a:rPr lang="en-CA" baseline="0" dirty="0" smtClean="0"/>
              <a:t> back, and a broadening of scope, so how can we make that happen with the coming human resource limitations we’re likely to face.</a:t>
            </a:r>
          </a:p>
          <a:p>
            <a:endParaRPr lang="en-CA" baseline="0" dirty="0" smtClean="0"/>
          </a:p>
        </p:txBody>
      </p:sp>
      <p:sp>
        <p:nvSpPr>
          <p:cNvPr id="4" name="Slide Number Placeholder 3"/>
          <p:cNvSpPr>
            <a:spLocks noGrp="1"/>
          </p:cNvSpPr>
          <p:nvPr>
            <p:ph type="sldNum" sz="quarter" idx="10"/>
          </p:nvPr>
        </p:nvSpPr>
        <p:spPr/>
        <p:txBody>
          <a:bodyPr/>
          <a:lstStyle/>
          <a:p>
            <a:fld id="{5B99D5EC-5B6C-4126-B79E-DA7FCF4DDA90}" type="slidenum">
              <a:rPr lang="en-CA" smtClean="0"/>
              <a:t>22</a:t>
            </a:fld>
            <a:endParaRPr lang="en-CA"/>
          </a:p>
        </p:txBody>
      </p:sp>
    </p:spTree>
    <p:extLst>
      <p:ext uri="{BB962C8B-B14F-4D97-AF65-F5344CB8AC3E}">
        <p14:creationId xmlns:p14="http://schemas.microsoft.com/office/powerpoint/2010/main" val="130604708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smtClean="0"/>
              <a:t>Can we</a:t>
            </a:r>
            <a:r>
              <a:rPr lang="en-US" baseline="0" dirty="0" smtClean="0"/>
              <a:t> rely on new tools to </a:t>
            </a:r>
            <a:r>
              <a:rPr lang="en-US" dirty="0" smtClean="0"/>
              <a:t>decrease our work burden? Will they be able to do what a specialist would do in a fraction</a:t>
            </a:r>
            <a:r>
              <a:rPr lang="en-US" baseline="0" dirty="0" smtClean="0"/>
              <a:t> of the time? Do we trust them to do this.</a:t>
            </a:r>
          </a:p>
          <a:p>
            <a:pPr lvl="0"/>
            <a:endParaRPr lang="en-US" baseline="0" dirty="0" smtClean="0"/>
          </a:p>
          <a:p>
            <a:pPr lvl="0"/>
            <a:r>
              <a:rPr lang="en-US" baseline="0" dirty="0" smtClean="0"/>
              <a:t>Modelling and fore sighting can help move us to preventive rather than reactive approaches</a:t>
            </a:r>
          </a:p>
          <a:p>
            <a:pPr lvl="0"/>
            <a:endParaRPr lang="en-US" baseline="0" dirty="0" smtClean="0"/>
          </a:p>
          <a:p>
            <a:pPr lvl="0"/>
            <a:r>
              <a:rPr lang="en-US" baseline="0" dirty="0" smtClean="0"/>
              <a:t>WGS and metagenomics make us work smarter, as they solve epidemiological questions that we have previously not been able to definitively solve</a:t>
            </a:r>
          </a:p>
          <a:p>
            <a:pPr lvl="0"/>
            <a:endParaRPr lang="en-US" dirty="0" smtClean="0"/>
          </a:p>
          <a:p>
            <a:pPr lvl="0"/>
            <a:r>
              <a:rPr lang="en-US" dirty="0" smtClean="0"/>
              <a:t>Artificial intelligence comes with both benefits and risks.</a:t>
            </a:r>
          </a:p>
          <a:p>
            <a:pPr lvl="2"/>
            <a:r>
              <a:rPr lang="en-US" dirty="0" smtClean="0"/>
              <a:t>Social manipulation</a:t>
            </a:r>
          </a:p>
          <a:p>
            <a:pPr lvl="2"/>
            <a:r>
              <a:rPr lang="en-US" dirty="0" smtClean="0"/>
              <a:t>Algorithmic bias caused by bad data</a:t>
            </a:r>
          </a:p>
          <a:p>
            <a:pPr lvl="2"/>
            <a:r>
              <a:rPr lang="en-US" dirty="0" smtClean="0"/>
              <a:t>Exacerbate socioeconomic inequality</a:t>
            </a:r>
          </a:p>
          <a:p>
            <a:endParaRPr lang="en-CA" dirty="0" smtClean="0"/>
          </a:p>
          <a:p>
            <a:r>
              <a:rPr lang="en-CA" dirty="0" smtClean="0"/>
              <a:t>The</a:t>
            </a:r>
            <a:r>
              <a:rPr lang="en-CA" baseline="0" dirty="0" smtClean="0"/>
              <a:t> example on the right there, I asked Chat GPT if HPAI H5N1 was likely to become a human pandemic. The answer it provided wasn’t too bad for the general public, but it definitely didn’t give me the kind of detail that I would need in my job.</a:t>
            </a:r>
          </a:p>
          <a:p>
            <a:endParaRPr lang="en-CA" dirty="0" smtClean="0"/>
          </a:p>
          <a:p>
            <a:r>
              <a:rPr lang="en-CA" dirty="0" smtClean="0"/>
              <a:t>Another</a:t>
            </a:r>
            <a:r>
              <a:rPr lang="en-CA" baseline="0" dirty="0" smtClean="0"/>
              <a:t> example is a paper linked below on use of artificial intelligence to conduct a rapid exploration of new antimicrobial molecules to manage AMR.</a:t>
            </a:r>
          </a:p>
          <a:p>
            <a:endParaRPr lang="en-CA" dirty="0"/>
          </a:p>
        </p:txBody>
      </p:sp>
      <p:sp>
        <p:nvSpPr>
          <p:cNvPr id="4" name="Slide Number Placeholder 3"/>
          <p:cNvSpPr>
            <a:spLocks noGrp="1"/>
          </p:cNvSpPr>
          <p:nvPr>
            <p:ph type="sldNum" sz="quarter" idx="10"/>
          </p:nvPr>
        </p:nvSpPr>
        <p:spPr/>
        <p:txBody>
          <a:bodyPr/>
          <a:lstStyle/>
          <a:p>
            <a:fld id="{5B99D5EC-5B6C-4126-B79E-DA7FCF4DDA90}" type="slidenum">
              <a:rPr lang="en-CA" smtClean="0"/>
              <a:t>23</a:t>
            </a:fld>
            <a:endParaRPr lang="en-CA"/>
          </a:p>
        </p:txBody>
      </p:sp>
    </p:spTree>
    <p:extLst>
      <p:ext uri="{BB962C8B-B14F-4D97-AF65-F5344CB8AC3E}">
        <p14:creationId xmlns:p14="http://schemas.microsoft.com/office/powerpoint/2010/main" val="577816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The challenges we face are far larger than</a:t>
            </a:r>
            <a:r>
              <a:rPr lang="en-CA" baseline="0" dirty="0" smtClean="0"/>
              <a:t> any of us can manage alone. I’ve just pulled a couple of examples from the World Economic Forum global risk landscape 2023.</a:t>
            </a:r>
          </a:p>
          <a:p>
            <a:endParaRPr lang="en-CA" baseline="0" dirty="0" smtClean="0"/>
          </a:p>
          <a:p>
            <a:r>
              <a:rPr lang="en-CA" baseline="0" dirty="0" smtClean="0"/>
              <a:t>Climate change and Increasing frequency of emerging disease events in all species challenge us to continually act faster and faster, hopefully, the embracing of new tools will help us to manage these better and maybe even prevent a few of them.</a:t>
            </a:r>
          </a:p>
          <a:p>
            <a:endParaRPr lang="en-CA" baseline="0" dirty="0" smtClean="0"/>
          </a:p>
          <a:p>
            <a:r>
              <a:rPr lang="en-CA" baseline="0" dirty="0" err="1" smtClean="0"/>
              <a:t>Covid</a:t>
            </a:r>
            <a:r>
              <a:rPr lang="en-CA" baseline="0" dirty="0" smtClean="0"/>
              <a:t> has shown us clearly, that our work can be weaponized using misinformation and disinformation. This erodes social cohesion and societal trust. The societal polarization is purposefully driven in many cases, it’s extremely important that we are seen and heard routinely, to be trusted by our societies. </a:t>
            </a:r>
          </a:p>
          <a:p>
            <a:endParaRPr lang="en-CA" baseline="0" dirty="0" smtClean="0"/>
          </a:p>
          <a:p>
            <a:r>
              <a:rPr lang="en-CA" baseline="0" dirty="0" smtClean="0"/>
              <a:t>We all have a responsibility to put our work in an understandable format out there for the public, and partners to access. CAHSS has been particularly good at doing this for us all. But I would say I have seen a </a:t>
            </a:r>
            <a:r>
              <a:rPr lang="en-CA" baseline="0" dirty="0" smtClean="0"/>
              <a:t>positive shift </a:t>
            </a:r>
            <a:r>
              <a:rPr lang="en-CA" baseline="0" dirty="0" smtClean="0"/>
              <a:t>over the course of my career in the willingness to share key information.  A lot of time that sharing occurs verbally in a trusted domestic network. This is where out weekly CEZD report continues to provide exceptional value by being easily accessible to those that can take action on the information. </a:t>
            </a:r>
          </a:p>
          <a:p>
            <a:endParaRPr lang="en-CA" baseline="0" dirty="0" smtClean="0"/>
          </a:p>
          <a:p>
            <a:r>
              <a:rPr lang="en-CA" baseline="0" dirty="0" smtClean="0"/>
              <a:t>It’s also critically important to do what we’re doing here today, sharing expertise and building trust. When something is out there that is questionable, do we each know who to call to make sense of it.  I cannot stress enough the importance of the Human Network as a foundational piece of a OH intelligence network. </a:t>
            </a:r>
          </a:p>
          <a:p>
            <a:endParaRPr lang="en-CA" baseline="0" dirty="0" smtClean="0"/>
          </a:p>
        </p:txBody>
      </p:sp>
      <p:sp>
        <p:nvSpPr>
          <p:cNvPr id="4" name="Slide Number Placeholder 3"/>
          <p:cNvSpPr>
            <a:spLocks noGrp="1"/>
          </p:cNvSpPr>
          <p:nvPr>
            <p:ph type="sldNum" sz="quarter" idx="10"/>
          </p:nvPr>
        </p:nvSpPr>
        <p:spPr/>
        <p:txBody>
          <a:bodyPr/>
          <a:lstStyle/>
          <a:p>
            <a:fld id="{5B99D5EC-5B6C-4126-B79E-DA7FCF4DDA90}" type="slidenum">
              <a:rPr lang="en-CA" smtClean="0"/>
              <a:t>24</a:t>
            </a:fld>
            <a:endParaRPr lang="en-CA"/>
          </a:p>
        </p:txBody>
      </p:sp>
    </p:spTree>
    <p:extLst>
      <p:ext uri="{BB962C8B-B14F-4D97-AF65-F5344CB8AC3E}">
        <p14:creationId xmlns:p14="http://schemas.microsoft.com/office/powerpoint/2010/main" val="193530437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aseline="0" dirty="0" smtClean="0"/>
              <a:t>We still need the majority of our light to focus on what we are good at, which for CEZD, is intelligence for animal health and zoonotic diseases. But that step back, enables the overlap with the expertise of others that enables a one health approach. </a:t>
            </a:r>
          </a:p>
          <a:p>
            <a:endParaRPr lang="en-CA" baseline="0" dirty="0" smtClean="0"/>
          </a:p>
          <a:p>
            <a:r>
              <a:rPr lang="en-CA" baseline="0" dirty="0" smtClean="0"/>
              <a:t>So just like the flashlights in this image, if you’re standing very close to what you do, the beam of light will be very focussed on a specific topic, but if you take a step back, the beams of light can overlap.</a:t>
            </a:r>
          </a:p>
          <a:p>
            <a:endParaRPr lang="en-CA"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smtClean="0"/>
              <a:t>This is what I see happening with CEZD and our intelligence reports. Disciplines</a:t>
            </a:r>
            <a:r>
              <a:rPr lang="en-CA" baseline="0" dirty="0" smtClean="0"/>
              <a:t> like emergency management, public education and public health are taking notice of the reports and taking preventive, or preparedness actions based on the information provided.</a:t>
            </a:r>
          </a:p>
          <a:p>
            <a:endParaRPr lang="en-CA" dirty="0"/>
          </a:p>
        </p:txBody>
      </p:sp>
      <p:sp>
        <p:nvSpPr>
          <p:cNvPr id="4" name="Slide Number Placeholder 3"/>
          <p:cNvSpPr>
            <a:spLocks noGrp="1"/>
          </p:cNvSpPr>
          <p:nvPr>
            <p:ph type="sldNum" sz="quarter" idx="10"/>
          </p:nvPr>
        </p:nvSpPr>
        <p:spPr/>
        <p:txBody>
          <a:bodyPr/>
          <a:lstStyle/>
          <a:p>
            <a:fld id="{5B99D5EC-5B6C-4126-B79E-DA7FCF4DDA90}" type="slidenum">
              <a:rPr lang="en-CA" smtClean="0"/>
              <a:t>25</a:t>
            </a:fld>
            <a:endParaRPr lang="en-CA"/>
          </a:p>
        </p:txBody>
      </p:sp>
    </p:spTree>
    <p:extLst>
      <p:ext uri="{BB962C8B-B14F-4D97-AF65-F5344CB8AC3E}">
        <p14:creationId xmlns:p14="http://schemas.microsoft.com/office/powerpoint/2010/main" val="331803040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5B99D5EC-5B6C-4126-B79E-DA7FCF4DDA90}" type="slidenum">
              <a:rPr lang="en-CA" smtClean="0"/>
              <a:t>26</a:t>
            </a:fld>
            <a:endParaRPr lang="en-CA"/>
          </a:p>
        </p:txBody>
      </p:sp>
    </p:spTree>
    <p:extLst>
      <p:ext uri="{BB962C8B-B14F-4D97-AF65-F5344CB8AC3E}">
        <p14:creationId xmlns:p14="http://schemas.microsoft.com/office/powerpoint/2010/main" val="107414055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Thank</a:t>
            </a:r>
            <a:r>
              <a:rPr lang="en-CA" baseline="0" dirty="0" smtClean="0"/>
              <a:t> you to CAHLN for the opportunity to come and speak to you all today, to the CFIA for supporting my travel to be here and for letting me keep working in a job I love, to CAHSS for the incredible support provided to CEZD, the CEZD community as it continues to grow and contribute to a preventive approach, and to all of you for being here, investing the time to cultivate the human network connections that are so important in meaningful intelligence generation. </a:t>
            </a:r>
            <a:endParaRPr lang="en-CA" dirty="0"/>
          </a:p>
        </p:txBody>
      </p:sp>
      <p:sp>
        <p:nvSpPr>
          <p:cNvPr id="4" name="Slide Number Placeholder 3"/>
          <p:cNvSpPr>
            <a:spLocks noGrp="1"/>
          </p:cNvSpPr>
          <p:nvPr>
            <p:ph type="sldNum" sz="quarter" idx="10"/>
          </p:nvPr>
        </p:nvSpPr>
        <p:spPr/>
        <p:txBody>
          <a:bodyPr/>
          <a:lstStyle/>
          <a:p>
            <a:fld id="{5B99D5EC-5B6C-4126-B79E-DA7FCF4DDA90}" type="slidenum">
              <a:rPr lang="en-CA" smtClean="0"/>
              <a:t>27</a:t>
            </a:fld>
            <a:endParaRPr lang="en-CA"/>
          </a:p>
        </p:txBody>
      </p:sp>
    </p:spTree>
    <p:extLst>
      <p:ext uri="{BB962C8B-B14F-4D97-AF65-F5344CB8AC3E}">
        <p14:creationId xmlns:p14="http://schemas.microsoft.com/office/powerpoint/2010/main" val="20017121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CEZD is collaborative event based surveillance system. </a:t>
            </a:r>
          </a:p>
          <a:p>
            <a:endParaRPr lang="en-US" altLang="en-US" dirty="0" smtClean="0"/>
          </a:p>
          <a:p>
            <a:r>
              <a:rPr lang="en-US" altLang="en-US" dirty="0" smtClean="0"/>
              <a:t>Canadian virtual multidisciplinary network including partners from provincial, federal and municipal governments, industry, and academia in areas of public, animal and environmental health.</a:t>
            </a:r>
          </a:p>
          <a:p>
            <a:r>
              <a:rPr lang="en-US" altLang="en-US" dirty="0" smtClean="0"/>
              <a:t> </a:t>
            </a:r>
          </a:p>
          <a:p>
            <a:r>
              <a:rPr lang="en-CA" altLang="en-US" dirty="0" smtClean="0"/>
              <a:t>It was created to provide early warning notifications through integration of multidisciplinary member perspectives and automated information mining. Uses the approach of security intelligence which combines software </a:t>
            </a:r>
            <a:r>
              <a:rPr lang="en-CA" altLang="en-US" b="1" dirty="0" smtClean="0"/>
              <a:t>(IT and artificial intelligence)</a:t>
            </a:r>
            <a:r>
              <a:rPr lang="en-CA" altLang="en-US" dirty="0" smtClean="0"/>
              <a:t> with human network expertise. </a:t>
            </a:r>
            <a:endParaRPr lang="en-US" altLang="en-US" dirty="0" smtClean="0"/>
          </a:p>
          <a:p>
            <a:r>
              <a:rPr lang="en-US" altLang="en-US" dirty="0" smtClean="0"/>
              <a:t> </a:t>
            </a:r>
          </a:p>
          <a:p>
            <a:r>
              <a:rPr lang="en-CA" altLang="en-US" dirty="0" smtClean="0"/>
              <a:t>When signals are detected that require further analysis, we facilitate that process with experts.</a:t>
            </a:r>
            <a:endParaRPr lang="en-US" altLang="en-US" dirty="0" smtClean="0"/>
          </a:p>
        </p:txBody>
      </p:sp>
      <p:sp>
        <p:nvSpPr>
          <p:cNvPr id="235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5B00A4C5-A8BC-466D-B59F-C4D89A7AE03D}" type="slidenum">
              <a:rPr lang="en-US" altLang="en-US" smtClean="0"/>
              <a:pPr fontAlgn="base">
                <a:spcBef>
                  <a:spcPct val="0"/>
                </a:spcBef>
                <a:spcAft>
                  <a:spcPct val="0"/>
                </a:spcAft>
              </a:pPr>
              <a:t>3</a:t>
            </a:fld>
            <a:endParaRPr lang="en-US" altLang="en-US" smtClean="0"/>
          </a:p>
        </p:txBody>
      </p:sp>
    </p:spTree>
    <p:extLst>
      <p:ext uri="{BB962C8B-B14F-4D97-AF65-F5344CB8AC3E}">
        <p14:creationId xmlns:p14="http://schemas.microsoft.com/office/powerpoint/2010/main" val="21087078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CEZD was developed to support Canada’s early warning, preparedness and response capabilities for emerging ANIMAL diseases and zoonotic diseases.</a:t>
            </a:r>
          </a:p>
          <a:p>
            <a:endParaRPr lang="en-US" altLang="en-US" dirty="0" smtClean="0"/>
          </a:p>
          <a:p>
            <a:r>
              <a:rPr lang="en-US" altLang="en-US" dirty="0" smtClean="0"/>
              <a:t>It</a:t>
            </a:r>
            <a:r>
              <a:rPr lang="en-US" altLang="en-US" baseline="0" dirty="0" smtClean="0"/>
              <a:t> started as a project in 2013 funded by the Department of National Defense, and since that time we’ve developed both the technology and human network to produce early warning intelligence.</a:t>
            </a:r>
          </a:p>
          <a:p>
            <a:endParaRPr lang="en-US" altLang="en-US" baseline="0" dirty="0" smtClean="0"/>
          </a:p>
          <a:p>
            <a:endParaRPr lang="en-US" altLang="en-US" dirty="0" smtClean="0"/>
          </a:p>
          <a:p>
            <a:endParaRPr lang="en-US" altLang="en-US" dirty="0" smtClean="0"/>
          </a:p>
          <a:p>
            <a:endParaRPr lang="en-US" altLang="en-US" dirty="0" smtClean="0"/>
          </a:p>
        </p:txBody>
      </p:sp>
      <p:sp>
        <p:nvSpPr>
          <p:cNvPr id="256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B8C2E04C-413C-4A9F-8926-ECC37183AF7B}" type="slidenum">
              <a:rPr lang="en-US" altLang="en-US" smtClean="0"/>
              <a:pPr fontAlgn="base">
                <a:spcBef>
                  <a:spcPct val="0"/>
                </a:spcBef>
                <a:spcAft>
                  <a:spcPct val="0"/>
                </a:spcAft>
              </a:pPr>
              <a:t>4</a:t>
            </a:fld>
            <a:endParaRPr lang="en-US" altLang="en-US" smtClean="0"/>
          </a:p>
        </p:txBody>
      </p:sp>
    </p:spTree>
    <p:extLst>
      <p:ext uri="{BB962C8B-B14F-4D97-AF65-F5344CB8AC3E}">
        <p14:creationId xmlns:p14="http://schemas.microsoft.com/office/powerpoint/2010/main" val="7707619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CA" altLang="en-US" dirty="0" smtClean="0"/>
              <a:t>CEZD’s original processes linked computer intelligence to human analysis with timely reporting of results</a:t>
            </a:r>
            <a:endParaRPr lang="en-US" altLang="en-US" dirty="0" smtClean="0"/>
          </a:p>
          <a:p>
            <a:r>
              <a:rPr lang="en-CA" altLang="en-US" dirty="0" smtClean="0"/>
              <a:t> </a:t>
            </a:r>
            <a:endParaRPr lang="en-US" altLang="en-US" dirty="0" smtClean="0"/>
          </a:p>
          <a:p>
            <a:r>
              <a:rPr lang="en-CA" altLang="en-US" b="1" dirty="0" smtClean="0"/>
              <a:t>FILTRATION:</a:t>
            </a:r>
            <a:r>
              <a:rPr lang="en-CA" altLang="en-US" dirty="0" smtClean="0"/>
              <a:t> The technology filters publically available reliable information sources and very effectively decrease the information burden</a:t>
            </a:r>
            <a:endParaRPr lang="en-US" altLang="en-US" dirty="0" smtClean="0"/>
          </a:p>
          <a:p>
            <a:r>
              <a:rPr lang="en-CA" altLang="en-US" dirty="0" smtClean="0"/>
              <a:t> </a:t>
            </a:r>
            <a:endParaRPr lang="en-US" altLang="en-US" dirty="0" smtClean="0"/>
          </a:p>
          <a:p>
            <a:r>
              <a:rPr lang="en-CA" altLang="en-US" b="1" dirty="0" smtClean="0"/>
              <a:t>INTEGRATION:</a:t>
            </a:r>
            <a:r>
              <a:rPr lang="en-CA" altLang="en-US" dirty="0" smtClean="0"/>
              <a:t> The community members opinions are integrated when they rate the filtered signals within the system – use a relevancy assessment tool based on the International Health Regulations and incorporated diseases of animals.</a:t>
            </a:r>
            <a:endParaRPr lang="en-US" altLang="en-US" dirty="0" smtClean="0"/>
          </a:p>
          <a:p>
            <a:r>
              <a:rPr lang="en-CA" altLang="en-US" dirty="0" smtClean="0"/>
              <a:t> </a:t>
            </a:r>
            <a:endParaRPr lang="en-US" altLang="en-US" dirty="0" smtClean="0"/>
          </a:p>
          <a:p>
            <a:r>
              <a:rPr lang="en-CA" altLang="en-US" b="1" dirty="0" smtClean="0"/>
              <a:t>IDENTIFICATION:</a:t>
            </a:r>
            <a:r>
              <a:rPr lang="en-CA" altLang="en-US" dirty="0" smtClean="0"/>
              <a:t> The core team Identifies the signals that are relevant to the community</a:t>
            </a:r>
            <a:endParaRPr lang="en-US" altLang="en-US" dirty="0" smtClean="0"/>
          </a:p>
          <a:p>
            <a:r>
              <a:rPr lang="en-CA" altLang="en-US" dirty="0" smtClean="0"/>
              <a:t> </a:t>
            </a:r>
            <a:endParaRPr lang="en-US" altLang="en-US" dirty="0" smtClean="0"/>
          </a:p>
          <a:p>
            <a:r>
              <a:rPr lang="en-CA" altLang="en-US" b="1" dirty="0" smtClean="0"/>
              <a:t>DISSEMINATION:</a:t>
            </a:r>
            <a:r>
              <a:rPr lang="en-CA" altLang="en-US" dirty="0" smtClean="0"/>
              <a:t> Results of shared analysis results are disseminated weekly</a:t>
            </a:r>
            <a:endParaRPr lang="en-US" altLang="en-US" dirty="0" smtClean="0"/>
          </a:p>
          <a:p>
            <a:r>
              <a:rPr lang="en-US" altLang="en-US" dirty="0" smtClean="0"/>
              <a:t> </a:t>
            </a:r>
          </a:p>
          <a:p>
            <a:r>
              <a:rPr lang="en-CA" altLang="en-US" b="1" dirty="0" smtClean="0"/>
              <a:t>EVALUATION:</a:t>
            </a:r>
            <a:r>
              <a:rPr lang="en-CA" altLang="en-US" dirty="0" smtClean="0"/>
              <a:t> Occasionally, maybe once or twice a year, signals undergo additional analysis or evaluation by community members</a:t>
            </a:r>
          </a:p>
          <a:p>
            <a:endParaRPr lang="en-CA" altLang="en-US" dirty="0" smtClean="0"/>
          </a:p>
          <a:p>
            <a:endParaRPr lang="en-US" altLang="en-US" dirty="0" smtClean="0"/>
          </a:p>
        </p:txBody>
      </p:sp>
      <p:sp>
        <p:nvSpPr>
          <p:cNvPr id="276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94FBAB42-3B1F-4A01-AE79-7819F4617EFE}" type="slidenum">
              <a:rPr lang="en-US" altLang="en-US" smtClean="0"/>
              <a:pPr fontAlgn="base">
                <a:spcBef>
                  <a:spcPct val="0"/>
                </a:spcBef>
                <a:spcAft>
                  <a:spcPct val="0"/>
                </a:spcAft>
              </a:pPr>
              <a:t>5</a:t>
            </a:fld>
            <a:endParaRPr lang="en-US" altLang="en-US" smtClean="0"/>
          </a:p>
        </p:txBody>
      </p:sp>
    </p:spTree>
    <p:extLst>
      <p:ext uri="{BB962C8B-B14F-4D97-AF65-F5344CB8AC3E}">
        <p14:creationId xmlns:p14="http://schemas.microsoft.com/office/powerpoint/2010/main" val="18491748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This really is a</a:t>
            </a:r>
            <a:r>
              <a:rPr lang="en-CA" baseline="0" dirty="0" smtClean="0"/>
              <a:t> security intelligence approach. In security intelligence, software and employees are deployed to identify actionable and usable insights that help companies to mitigate threats and reduce risk.</a:t>
            </a:r>
          </a:p>
          <a:p>
            <a:endParaRPr lang="en-CA" dirty="0" smtClean="0"/>
          </a:p>
          <a:p>
            <a:r>
              <a:rPr lang="en-CA" dirty="0" smtClean="0"/>
              <a:t>The approach that has been developed</a:t>
            </a:r>
            <a:r>
              <a:rPr lang="en-CA" baseline="0" dirty="0" smtClean="0"/>
              <a:t> is very systematic and thorough.</a:t>
            </a:r>
          </a:p>
          <a:p>
            <a:endParaRPr lang="en-CA" baseline="0" dirty="0" smtClean="0"/>
          </a:p>
          <a:p>
            <a:endParaRPr lang="en-CA" baseline="0" dirty="0" smtClean="0"/>
          </a:p>
          <a:p>
            <a:endParaRPr lang="en-CA" dirty="0" smtClean="0"/>
          </a:p>
          <a:p>
            <a:endParaRPr lang="en-CA" dirty="0" smtClean="0"/>
          </a:p>
          <a:p>
            <a:endParaRPr lang="en-CA" dirty="0"/>
          </a:p>
        </p:txBody>
      </p:sp>
      <p:sp>
        <p:nvSpPr>
          <p:cNvPr id="4" name="Slide Number Placeholder 3"/>
          <p:cNvSpPr>
            <a:spLocks noGrp="1"/>
          </p:cNvSpPr>
          <p:nvPr>
            <p:ph type="sldNum" sz="quarter" idx="10"/>
          </p:nvPr>
        </p:nvSpPr>
        <p:spPr/>
        <p:txBody>
          <a:bodyPr/>
          <a:lstStyle/>
          <a:p>
            <a:fld id="{5B99D5EC-5B6C-4126-B79E-DA7FCF4DDA90}" type="slidenum">
              <a:rPr lang="en-CA" smtClean="0"/>
              <a:t>6</a:t>
            </a:fld>
            <a:endParaRPr lang="en-CA"/>
          </a:p>
        </p:txBody>
      </p:sp>
    </p:spTree>
    <p:extLst>
      <p:ext uri="{BB962C8B-B14F-4D97-AF65-F5344CB8AC3E}">
        <p14:creationId xmlns:p14="http://schemas.microsoft.com/office/powerpoint/2010/main" val="21690368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The story I want to tell you</a:t>
            </a:r>
            <a:r>
              <a:rPr lang="en-CA" baseline="0" dirty="0" smtClean="0"/>
              <a:t> today, is how CEZD has evolved over time, and how we’ve been working towards being a source of one health intelligence.  This is a high level overview of the timeline, I’ll go through each of these items to share how it has contributed to OH intelligence generation.</a:t>
            </a:r>
          </a:p>
          <a:p>
            <a:endParaRPr lang="en-CA" dirty="0" smtClean="0"/>
          </a:p>
          <a:p>
            <a:r>
              <a:rPr lang="en-CA" dirty="0" smtClean="0"/>
              <a:t>From</a:t>
            </a:r>
            <a:r>
              <a:rPr lang="en-CA" baseline="0" dirty="0" smtClean="0"/>
              <a:t> 2013-18 the tools were built and the basic structure of the community was in place. The membership was growing slowly, the production of the weekly intelligence report became standardized and has been reliably produced since (366 reports produced to date).  CEZD was originally called CEZD-IIR – and the IIR stood for Integrated Intelligence and Response….we dropped that part during implementation, because no one knew at that time how to implement it.</a:t>
            </a:r>
          </a:p>
          <a:p>
            <a:endParaRPr lang="en-CA" baseline="0" dirty="0" smtClean="0"/>
          </a:p>
          <a:p>
            <a:r>
              <a:rPr lang="en-CA" baseline="0" dirty="0" smtClean="0"/>
              <a:t>By 2018 our community wanted to create a trusted domestic network, to share signals that were not yet in the public realm. At the same time, ASF which had been spreading in Eastern Europe, was introduced to China and we were able to facilitate some of the initial work to raise awareness of the risks more broadly, facilitate webinars and support decision makers. That has taken on it’s own life now with the ASF management board.</a:t>
            </a:r>
          </a:p>
          <a:p>
            <a:endParaRPr lang="en-CA" baseline="0" dirty="0" smtClean="0"/>
          </a:p>
          <a:p>
            <a:r>
              <a:rPr lang="en-CA" baseline="0" dirty="0" smtClean="0"/>
              <a:t>Concurrently, Streptococcus zooepidemicus had caused mass mortality events in pigs in Manitoba, and at the request of our Manitoba partners, we were able to host an interdisciplinary discussion to discuss the situation across all species in Canada and across Provinces.  The Strep zoo discussions, were what we had thought were the beginning of that trusted domestic network. We could see that there was a void for emerging and zoonotic diseases, as well as for One Health discussions and engagement. </a:t>
            </a:r>
          </a:p>
          <a:p>
            <a:endParaRPr lang="en-CA" baseline="0" dirty="0" smtClean="0"/>
          </a:p>
          <a:p>
            <a:r>
              <a:rPr lang="en-CA" baseline="0" dirty="0" smtClean="0"/>
              <a:t>COVID hit us in the winter of 2020, and a great deal of effort was expended by the CEZD core team, in the subsequent 18 months facilitating rapid qualitative risk assessments for COVID and animals. The rest of the timeline really overlaps, I’ve made them discrete events here for simplicity but they were really occurring concurrently.</a:t>
            </a:r>
          </a:p>
          <a:p>
            <a:endParaRPr lang="en-CA" baseline="0" dirty="0" smtClean="0"/>
          </a:p>
          <a:p>
            <a:r>
              <a:rPr lang="en-CA" baseline="0" dirty="0" smtClean="0"/>
              <a:t>November of 2020, we raised red flags about the high number of signals of HPAI in Europe H5N8 and H5N1 – really haven’t stopped sharing signals of importance since then. </a:t>
            </a:r>
            <a:endParaRPr lang="en-CA"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CA"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CA" baseline="0" dirty="0" smtClean="0"/>
              <a:t>With the support of CAHSS and funding from CFIA we launched our website in April 1 2021.</a:t>
            </a:r>
          </a:p>
          <a:p>
            <a:endParaRPr lang="en-CA" dirty="0" smtClean="0"/>
          </a:p>
          <a:p>
            <a:r>
              <a:rPr lang="en-CA" dirty="0" smtClean="0"/>
              <a:t>Because</a:t>
            </a:r>
            <a:r>
              <a:rPr lang="en-CA" baseline="0" dirty="0" smtClean="0"/>
              <a:t> of COVID, our direction had changed somewhat, and we began increasing our engagement with the Canadian Animal Health Surveillance System species specific network groups as well as the Canadian Swine Health Intelligence network,  </a:t>
            </a:r>
            <a:r>
              <a:rPr lang="en-US" baseline="0" dirty="0" smtClean="0"/>
              <a:t>we began working to further develop the tools to create hazard trends, with the Canadian Network for Public Health Intelligence.</a:t>
            </a:r>
            <a:endParaRPr lang="en-CA" baseline="0" dirty="0" smtClean="0"/>
          </a:p>
          <a:p>
            <a:endParaRPr lang="en-CA" baseline="0" dirty="0" smtClean="0"/>
          </a:p>
          <a:p>
            <a:r>
              <a:rPr lang="en-CA" baseline="0" dirty="0" smtClean="0"/>
              <a:t>We separated the hazards into species specific disciplines to allow ease of reporting on specific species groups in CAHSS.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smtClean="0"/>
              <a:t>Engagement</a:t>
            </a:r>
            <a:r>
              <a:rPr lang="en-CA" baseline="0" dirty="0" smtClean="0"/>
              <a:t> with One Health Networks has taken us to where we are today. </a:t>
            </a:r>
          </a:p>
          <a:p>
            <a:endParaRPr lang="en-CA" baseline="0" dirty="0" smtClean="0"/>
          </a:p>
          <a:p>
            <a:r>
              <a:rPr lang="en-CA" baseline="0" dirty="0" smtClean="0"/>
              <a:t>So I’ll use this story, starting in 2018 to share some thoughts on key elements required for One Health Intelligence and a little thinking about how the future may look.</a:t>
            </a:r>
          </a:p>
          <a:p>
            <a:endParaRPr lang="en-CA" dirty="0" smtClean="0"/>
          </a:p>
          <a:p>
            <a:endParaRPr lang="en-CA" dirty="0"/>
          </a:p>
        </p:txBody>
      </p:sp>
      <p:sp>
        <p:nvSpPr>
          <p:cNvPr id="4" name="Slide Number Placeholder 3"/>
          <p:cNvSpPr>
            <a:spLocks noGrp="1"/>
          </p:cNvSpPr>
          <p:nvPr>
            <p:ph type="sldNum" sz="quarter" idx="10"/>
          </p:nvPr>
        </p:nvSpPr>
        <p:spPr/>
        <p:txBody>
          <a:bodyPr/>
          <a:lstStyle/>
          <a:p>
            <a:fld id="{5B99D5EC-5B6C-4126-B79E-DA7FCF4DDA90}" type="slidenum">
              <a:rPr lang="en-CA" smtClean="0"/>
              <a:t>7</a:t>
            </a:fld>
            <a:endParaRPr lang="en-CA"/>
          </a:p>
        </p:txBody>
      </p:sp>
    </p:spTree>
    <p:extLst>
      <p:ext uri="{BB962C8B-B14F-4D97-AF65-F5344CB8AC3E}">
        <p14:creationId xmlns:p14="http://schemas.microsoft.com/office/powerpoint/2010/main" val="34292763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dirty="0" smtClean="0"/>
              <a:t>Domestic pilot project 2018</a:t>
            </a:r>
            <a:r>
              <a:rPr lang="en-US" altLang="en-US" baseline="0" dirty="0" smtClean="0"/>
              <a:t> – 2020 we worked to determine what was necessary to share information not yet in the public sphere. The community members wanted to establish a ‘trusted domestic network’ for signals to be discussed before information was in the public sphere. These were for more in depth discussion and analysis than could occur solely based on environmental scanning.</a:t>
            </a:r>
          </a:p>
          <a:p>
            <a:pPr eaLnBrk="1" hangingPunct="1"/>
            <a:endParaRPr lang="en-US" altLang="en-US" baseline="0" dirty="0" smtClean="0"/>
          </a:p>
          <a:p>
            <a:pPr eaLnBrk="1" hangingPunct="1"/>
            <a:r>
              <a:rPr lang="en-US" altLang="en-US" baseline="0" dirty="0" smtClean="0"/>
              <a:t>Scenarios were created to help map out the networks of people involved, and identify knowledge and regulatory gaps. </a:t>
            </a:r>
          </a:p>
          <a:p>
            <a:pPr eaLnBrk="1" hangingPunct="1"/>
            <a:r>
              <a:rPr lang="en-US" altLang="en-US" baseline="0" dirty="0" smtClean="0"/>
              <a:t>The scenarios run were on introductions of the ALHT to Ontario and Alberta. We got to the point of creating terms of reference for sharing of information, and how to structure the discussions when they needed to occur. That gave us our structure for how to proceed with a confidential network discussion. </a:t>
            </a:r>
          </a:p>
          <a:p>
            <a:pPr eaLnBrk="1" hangingPunct="1"/>
            <a:endParaRPr lang="en-US" alt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baseline="0" dirty="0" smtClean="0"/>
              <a:t>The mapping of stakeholders and expertise is a critical element in a One Health Network. Knowing who to call and what they can bring to the table helps expand our understanding and gives a greater ability to contextualize signals when they occur.</a:t>
            </a:r>
          </a:p>
          <a:p>
            <a:pPr eaLnBrk="1" hangingPunct="1"/>
            <a:endParaRPr lang="en-US" altLang="en-US" baseline="0" dirty="0" smtClean="0"/>
          </a:p>
          <a:p>
            <a:pPr eaLnBrk="1" hangingPunct="1"/>
            <a:r>
              <a:rPr lang="en-US" altLang="en-US" baseline="0" dirty="0" smtClean="0"/>
              <a:t>And then COVID hit us and that work really came to a stop…</a:t>
            </a:r>
          </a:p>
          <a:p>
            <a:pPr eaLnBrk="1" hangingPunct="1"/>
            <a:endParaRPr lang="en-US" altLang="en-US" baseline="0" dirty="0" smtClean="0"/>
          </a:p>
          <a:p>
            <a:pPr eaLnBrk="1" hangingPunct="1"/>
            <a:endParaRPr lang="en-US" altLang="en-US" baseline="0" dirty="0" smtClean="0"/>
          </a:p>
          <a:p>
            <a:pPr eaLnBrk="1" hangingPunct="1"/>
            <a:endParaRPr lang="en-US" altLang="en-US" baseline="0" dirty="0" smtClean="0"/>
          </a:p>
        </p:txBody>
      </p:sp>
      <p:sp>
        <p:nvSpPr>
          <p:cNvPr id="4" name="Slide Number Placeholder 3"/>
          <p:cNvSpPr>
            <a:spLocks noGrp="1"/>
          </p:cNvSpPr>
          <p:nvPr>
            <p:ph type="sldNum" sz="quarter" idx="10"/>
          </p:nvPr>
        </p:nvSpPr>
        <p:spPr/>
        <p:txBody>
          <a:bodyPr/>
          <a:lstStyle/>
          <a:p>
            <a:fld id="{5B99D5EC-5B6C-4126-B79E-DA7FCF4DDA90}" type="slidenum">
              <a:rPr lang="en-CA" smtClean="0"/>
              <a:t>8</a:t>
            </a:fld>
            <a:endParaRPr lang="en-CA"/>
          </a:p>
        </p:txBody>
      </p:sp>
    </p:spTree>
    <p:extLst>
      <p:ext uri="{BB962C8B-B14F-4D97-AF65-F5344CB8AC3E}">
        <p14:creationId xmlns:p14="http://schemas.microsoft.com/office/powerpoint/2010/main" val="42887502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baseline="0" dirty="0" smtClean="0"/>
              <a:t>Multiple OH Federal Provincial and Territorial working groups were established to manage that situation; While CEZD had been able to send out early signals about it, and enable early intelligence products to be produced and shared, the FPT working groups reached more deeply into the public health and environmental health spheres than CEZD would have been able to reach.</a:t>
            </a:r>
          </a:p>
          <a:p>
            <a:pPr eaLnBrk="1" hangingPunct="1"/>
            <a:endParaRPr lang="en-US" altLang="en-US" baseline="0" dirty="0" smtClean="0"/>
          </a:p>
          <a:p>
            <a:pPr eaLnBrk="1" hangingPunct="1"/>
            <a:r>
              <a:rPr lang="en-US" altLang="en-US" baseline="0" dirty="0" smtClean="0"/>
              <a:t>It also linked with food safety, country foods and wildlife. It has strengthened the One Health approach and broken down silos in government. Now we’re in a place where those interactions are becoming more purposeful within Federal and Provincial governments and additional OH FPT groups have been established for Mpox and animals, and OH HPAI.</a:t>
            </a:r>
            <a:endParaRPr lang="en-US" alt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b="0"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b="0" baseline="0" dirty="0" smtClean="0"/>
              <a:t>These have really become that trusted domestic network in Federal Provincial and Territorial circles.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b="0"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baseline="0" dirty="0" smtClean="0"/>
              <a:t>Our event based surveillance system had detected the events as needed, but action was required to make that meaningful and useful. We’re starting to see that the IIR – Integrated Intelligence and Response – was actually a pretty important piece of the puzzle we’re trying to put together.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b="1"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b="1" dirty="0" smtClean="0"/>
              <a:t>There</a:t>
            </a:r>
            <a:r>
              <a:rPr lang="en-CA" sz="1200" b="1" baseline="0" dirty="0" smtClean="0"/>
              <a:t> was a </a:t>
            </a:r>
            <a:r>
              <a:rPr lang="en-CA" sz="1200" b="1" dirty="0" smtClean="0"/>
              <a:t>Federal Interdepartmental</a:t>
            </a:r>
            <a:r>
              <a:rPr lang="en-CA" sz="1200" b="1" baseline="0" dirty="0" smtClean="0"/>
              <a:t> Working Group </a:t>
            </a:r>
            <a:r>
              <a:rPr lang="en-CA" sz="1200" dirty="0" smtClean="0"/>
              <a:t>To facilitate information sharing at the federal level on COVID-19 at the human-animal-environment interface.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b="1" dirty="0" smtClean="0"/>
              <a:t>PHAC FPT COVID and</a:t>
            </a:r>
            <a:r>
              <a:rPr lang="en-CA" sz="1200" b="1" baseline="0" dirty="0" smtClean="0"/>
              <a:t> Animals WG – still ongoing collaboration.</a:t>
            </a:r>
            <a:endParaRPr lang="en-CA" sz="1200" b="1"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dirty="0" smtClean="0"/>
              <a:t>To facilitate information sharing on COVID-19 at the human-animal-environment interface and develop guidance for stakeholders and/or the public as required. </a:t>
            </a:r>
          </a:p>
          <a:p>
            <a:endParaRPr lang="en-CA" b="1" dirty="0" smtClean="0"/>
          </a:p>
          <a:p>
            <a:r>
              <a:rPr lang="en-CA" b="1" dirty="0" smtClean="0"/>
              <a:t>Country Foods Working Group:</a:t>
            </a: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dirty="0" smtClean="0"/>
              <a:t>To share</a:t>
            </a:r>
            <a:r>
              <a:rPr lang="en-CA" sz="1200" baseline="0" dirty="0" smtClean="0"/>
              <a:t> </a:t>
            </a:r>
            <a:r>
              <a:rPr lang="en-CA" sz="1200" dirty="0" smtClean="0"/>
              <a:t>information and holding discussions on studies and sampling of COVID in wildlife (focused on country foods), and risk communication related to sampling programs and research results.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CA" sz="120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fr-CA" sz="1200" b="1" dirty="0" err="1" smtClean="0"/>
              <a:t>Mink</a:t>
            </a:r>
            <a:r>
              <a:rPr lang="fr-CA" sz="1200" b="1" dirty="0" smtClean="0"/>
              <a:t> and </a:t>
            </a:r>
            <a:r>
              <a:rPr lang="fr-CA" sz="1200" b="1" dirty="0" err="1" smtClean="0"/>
              <a:t>Wildlife</a:t>
            </a:r>
            <a:r>
              <a:rPr lang="fr-CA" sz="1200" b="1" dirty="0" smtClean="0"/>
              <a:t> </a:t>
            </a:r>
            <a:r>
              <a:rPr lang="fr-CA" sz="1200" b="1" dirty="0" err="1" smtClean="0"/>
              <a:t>Sub-Working</a:t>
            </a:r>
            <a:r>
              <a:rPr lang="fr-CA" sz="1200" b="1" dirty="0" smtClean="0"/>
              <a:t> </a:t>
            </a:r>
            <a:r>
              <a:rPr lang="fr-CA" sz="1200" b="0" dirty="0" smtClean="0"/>
              <a:t>groups </a:t>
            </a:r>
            <a:r>
              <a:rPr lang="fr-CA" sz="1200" b="0" dirty="0" err="1" smtClean="0"/>
              <a:t>developed</a:t>
            </a:r>
            <a:r>
              <a:rPr lang="fr-CA" sz="1200" b="0" dirty="0" smtClean="0"/>
              <a:t> guidance</a:t>
            </a:r>
            <a:r>
              <a:rPr lang="fr-CA" sz="1200" b="0" baseline="0" dirty="0" smtClean="0"/>
              <a:t> for </a:t>
            </a:r>
            <a:r>
              <a:rPr lang="fr-CA" sz="1200" b="0" baseline="0" dirty="0" err="1" smtClean="0"/>
              <a:t>prevention</a:t>
            </a:r>
            <a:r>
              <a:rPr lang="fr-CA" sz="1200" b="0" baseline="0" dirty="0" smtClean="0"/>
              <a:t> of </a:t>
            </a:r>
            <a:r>
              <a:rPr lang="fr-CA" sz="1200" b="0" baseline="0" dirty="0" err="1" smtClean="0"/>
              <a:t>exposure</a:t>
            </a:r>
            <a:r>
              <a:rPr lang="fr-CA" sz="1200" b="0" baseline="0" dirty="0" smtClean="0"/>
              <a:t> of </a:t>
            </a:r>
            <a:r>
              <a:rPr lang="fr-CA" sz="1200" b="0" baseline="0" dirty="0" err="1" smtClean="0"/>
              <a:t>animals</a:t>
            </a:r>
            <a:r>
              <a:rPr lang="fr-CA" sz="1200" b="0" baseline="0" dirty="0" smtClean="0"/>
              <a:t> to SARS-CoV2.  They </a:t>
            </a:r>
            <a:r>
              <a:rPr lang="fr-CA" sz="1200" b="0" baseline="0" dirty="0" err="1" smtClean="0"/>
              <a:t>produced</a:t>
            </a:r>
            <a:r>
              <a:rPr lang="fr-CA" sz="1200" b="0" baseline="0" dirty="0" smtClean="0"/>
              <a:t> management guidelines for </a:t>
            </a:r>
            <a:r>
              <a:rPr lang="fr-CA" sz="1200" b="0" baseline="0" dirty="0" err="1" smtClean="0"/>
              <a:t>mink</a:t>
            </a:r>
            <a:r>
              <a:rPr lang="fr-CA" sz="1200" b="0" baseline="0" dirty="0" smtClean="0"/>
              <a:t> </a:t>
            </a:r>
            <a:r>
              <a:rPr lang="fr-CA" sz="1200" b="0" baseline="0" dirty="0" err="1" smtClean="0"/>
              <a:t>farms</a:t>
            </a:r>
            <a:r>
              <a:rPr lang="fr-CA" sz="1200" b="0" baseline="0" dirty="0" smtClean="0"/>
              <a:t>, and surveillance </a:t>
            </a:r>
            <a:r>
              <a:rPr lang="fr-CA" sz="1200" b="0" baseline="0" dirty="0" err="1" smtClean="0"/>
              <a:t>protocols</a:t>
            </a:r>
            <a:r>
              <a:rPr lang="fr-CA" sz="1200" b="0" baseline="0" dirty="0" smtClean="0"/>
              <a:t> for </a:t>
            </a:r>
            <a:r>
              <a:rPr lang="fr-CA" sz="1200" b="0" baseline="0" dirty="0" err="1" smtClean="0"/>
              <a:t>mink</a:t>
            </a:r>
            <a:r>
              <a:rPr lang="fr-CA" sz="1200" b="0" baseline="0" dirty="0" smtClean="0"/>
              <a:t> </a:t>
            </a:r>
            <a:r>
              <a:rPr lang="fr-CA" sz="1200" b="0" baseline="0" dirty="0" err="1" smtClean="0"/>
              <a:t>farms</a:t>
            </a:r>
            <a:r>
              <a:rPr lang="fr-CA" sz="1200" b="0" baseline="0" dirty="0" smtClean="0"/>
              <a:t>, and </a:t>
            </a:r>
            <a:r>
              <a:rPr lang="fr-CA" sz="1200" b="0" baseline="0" dirty="0" err="1" smtClean="0"/>
              <a:t>wildlife</a:t>
            </a:r>
            <a:r>
              <a:rPr lang="fr-CA" sz="1200" b="0" baseline="0" dirty="0" smtClean="0"/>
              <a:t> </a:t>
            </a:r>
            <a:r>
              <a:rPr lang="fr-CA" sz="1200" b="0" baseline="0" dirty="0" err="1" smtClean="0"/>
              <a:t>should</a:t>
            </a:r>
            <a:r>
              <a:rPr lang="fr-CA" sz="1200" b="0" baseline="0" dirty="0" smtClean="0"/>
              <a:t> </a:t>
            </a:r>
            <a:r>
              <a:rPr lang="fr-CA" sz="1200" b="0" baseline="0" dirty="0" err="1" smtClean="0"/>
              <a:t>spillover</a:t>
            </a:r>
            <a:r>
              <a:rPr lang="fr-CA" sz="1200" b="0" baseline="0" dirty="0" smtClean="0"/>
              <a:t> </a:t>
            </a:r>
            <a:r>
              <a:rPr lang="fr-CA" sz="1200" b="0" baseline="0" dirty="0" err="1" smtClean="0"/>
              <a:t>events</a:t>
            </a:r>
            <a:r>
              <a:rPr lang="fr-CA" sz="1200" b="0" baseline="0" dirty="0" smtClean="0"/>
              <a:t> </a:t>
            </a:r>
            <a:r>
              <a:rPr lang="fr-CA" sz="1200" b="0" baseline="0" dirty="0" err="1" smtClean="0"/>
              <a:t>occur</a:t>
            </a:r>
            <a:r>
              <a:rPr lang="fr-CA" sz="1200" b="0" baseline="0" dirty="0" smtClean="0"/>
              <a:t>.</a:t>
            </a:r>
          </a:p>
          <a:p>
            <a:endParaRPr lang="en-CA" dirty="0" smtClean="0"/>
          </a:p>
          <a:p>
            <a:r>
              <a:rPr lang="en-CA" b="1" dirty="0" smtClean="0"/>
              <a:t>Food Safety Working Group:</a:t>
            </a:r>
          </a:p>
          <a:p>
            <a:pPr marL="0" marR="0" lvl="0" indent="0" algn="l" defTabSz="914400" rtl="0" eaLnBrk="1" fontAlgn="auto" latinLnBrk="0" hangingPunct="1">
              <a:lnSpc>
                <a:spcPct val="100000"/>
              </a:lnSpc>
              <a:spcBef>
                <a:spcPts val="0"/>
              </a:spcBef>
              <a:spcAft>
                <a:spcPts val="0"/>
              </a:spcAft>
              <a:buClrTx/>
              <a:buSzTx/>
              <a:buFontTx/>
              <a:buNone/>
              <a:tabLst/>
              <a:defRPr/>
            </a:pPr>
            <a:r>
              <a:rPr lang="fr-CA" sz="1200" dirty="0" smtClean="0"/>
              <a:t>Monitor and report on</a:t>
            </a:r>
            <a:r>
              <a:rPr lang="fr-CA" sz="1200" baseline="0" dirty="0" smtClean="0"/>
              <a:t> </a:t>
            </a:r>
            <a:r>
              <a:rPr lang="fr-CA" sz="1200" baseline="0" dirty="0" err="1" smtClean="0"/>
              <a:t>any</a:t>
            </a:r>
            <a:r>
              <a:rPr lang="fr-CA" sz="1200" baseline="0" dirty="0" smtClean="0"/>
              <a:t> </a:t>
            </a:r>
            <a:r>
              <a:rPr lang="fr-CA" sz="1200" baseline="0" dirty="0" err="1" smtClean="0"/>
              <a:t>food</a:t>
            </a:r>
            <a:r>
              <a:rPr lang="fr-CA" sz="1200" baseline="0" dirty="0" smtClean="0"/>
              <a:t> </a:t>
            </a:r>
            <a:r>
              <a:rPr lang="fr-CA" sz="1200" baseline="0" dirty="0" err="1" smtClean="0"/>
              <a:t>safety</a:t>
            </a:r>
            <a:r>
              <a:rPr lang="fr-CA" sz="1200" baseline="0" dirty="0" smtClean="0"/>
              <a:t> </a:t>
            </a:r>
            <a:r>
              <a:rPr lang="fr-CA" sz="1200" baseline="0" dirty="0" err="1" smtClean="0"/>
              <a:t>risks</a:t>
            </a:r>
            <a:r>
              <a:rPr lang="fr-CA" sz="1200" baseline="0" dirty="0" smtClean="0"/>
              <a:t> </a:t>
            </a:r>
            <a:r>
              <a:rPr lang="fr-CA" sz="1200" baseline="0" dirty="0" err="1" smtClean="0"/>
              <a:t>that</a:t>
            </a:r>
            <a:r>
              <a:rPr lang="fr-CA" sz="1200" baseline="0" dirty="0" smtClean="0"/>
              <a:t> </a:t>
            </a:r>
            <a:r>
              <a:rPr lang="fr-CA" sz="1200" baseline="0" dirty="0" err="1" smtClean="0"/>
              <a:t>may</a:t>
            </a:r>
            <a:r>
              <a:rPr lang="fr-CA" sz="1200" baseline="0" dirty="0" smtClean="0"/>
              <a:t> </a:t>
            </a:r>
            <a:r>
              <a:rPr lang="fr-CA" sz="1200" baseline="0" dirty="0" err="1" smtClean="0"/>
              <a:t>occur</a:t>
            </a:r>
            <a:r>
              <a:rPr lang="fr-CA" sz="1200" baseline="0" dirty="0" smtClean="0"/>
              <a:t>. </a:t>
            </a:r>
            <a:endParaRPr lang="fr-CA" sz="1200" dirty="0" smtClean="0"/>
          </a:p>
          <a:p>
            <a:endParaRPr lang="en-CA" dirty="0" smtClean="0"/>
          </a:p>
          <a:p>
            <a:r>
              <a:rPr lang="en-CA" b="1" dirty="0" smtClean="0"/>
              <a:t>Emergency Expert</a:t>
            </a:r>
            <a:r>
              <a:rPr lang="en-CA" b="1" baseline="0" dirty="0" smtClean="0"/>
              <a:t> Appraisal Group: </a:t>
            </a:r>
            <a:r>
              <a:rPr lang="en-CA" sz="1200" b="0" baseline="0" dirty="0" smtClean="0"/>
              <a:t>D</a:t>
            </a:r>
            <a:r>
              <a:rPr lang="en-CA" sz="1200" dirty="0" smtClean="0"/>
              <a:t>eveloped Rapid Qualitative Risk Assessments on SARS-CoV-2 in companion animals, livestock and farmed mink.</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b="0"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b="1" dirty="0" smtClean="0"/>
              <a:t>Because this</a:t>
            </a:r>
            <a:r>
              <a:rPr lang="en-CA" sz="1200" b="1" baseline="0" dirty="0" smtClean="0"/>
              <a:t> is a CAHLN meeting, I put Laboratories as a foundational element in this image, the work done by our laboratory scientists provided critical research and diagnostics that guided decision makers, and made many very significant contributions to many of these working groups.</a:t>
            </a:r>
            <a:endParaRPr lang="en-CA" sz="1200" b="1" dirty="0" smtClean="0"/>
          </a:p>
        </p:txBody>
      </p:sp>
      <p:sp>
        <p:nvSpPr>
          <p:cNvPr id="4" name="Slide Number Placeholder 3"/>
          <p:cNvSpPr>
            <a:spLocks noGrp="1"/>
          </p:cNvSpPr>
          <p:nvPr>
            <p:ph type="sldNum" sz="quarter" idx="10"/>
          </p:nvPr>
        </p:nvSpPr>
        <p:spPr/>
        <p:txBody>
          <a:bodyPr/>
          <a:lstStyle/>
          <a:p>
            <a:fld id="{5B99D5EC-5B6C-4126-B79E-DA7FCF4DDA90}" type="slidenum">
              <a:rPr lang="en-CA" smtClean="0"/>
              <a:t>9</a:t>
            </a:fld>
            <a:endParaRPr lang="en-CA"/>
          </a:p>
        </p:txBody>
      </p:sp>
    </p:spTree>
    <p:extLst>
      <p:ext uri="{BB962C8B-B14F-4D97-AF65-F5344CB8AC3E}">
        <p14:creationId xmlns:p14="http://schemas.microsoft.com/office/powerpoint/2010/main" val="170368422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048000" y="1093788"/>
            <a:ext cx="9144000" cy="1677987"/>
          </a:xfrm>
        </p:spPr>
        <p:txBody>
          <a:bodyPr anchor="b">
            <a:normAutofit/>
          </a:bodyPr>
          <a:lstStyle>
            <a:lvl1pPr algn="r">
              <a:defRPr sz="4400" b="1">
                <a:solidFill>
                  <a:schemeClr val="bg1"/>
                </a:solidFill>
                <a:latin typeface="+mn-lt"/>
              </a:defRPr>
            </a:lvl1pPr>
          </a:lstStyle>
          <a:p>
            <a:r>
              <a:rPr lang="en-US" dirty="0"/>
              <a:t>Click to edit Master title style</a:t>
            </a:r>
          </a:p>
        </p:txBody>
      </p:sp>
      <p:sp>
        <p:nvSpPr>
          <p:cNvPr id="3" name="Subtitle 2"/>
          <p:cNvSpPr>
            <a:spLocks noGrp="1"/>
          </p:cNvSpPr>
          <p:nvPr>
            <p:ph type="subTitle" idx="1"/>
          </p:nvPr>
        </p:nvSpPr>
        <p:spPr>
          <a:xfrm>
            <a:off x="3048000" y="3101976"/>
            <a:ext cx="9144000" cy="1655762"/>
          </a:xfrm>
        </p:spPr>
        <p:txBody>
          <a:bodyPr/>
          <a:lstStyle>
            <a:lvl1pPr marL="0" indent="0" algn="r">
              <a:buNone/>
              <a:defRPr sz="24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1972881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atin typeface="+mn-lt"/>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10"/>
          </p:nvPr>
        </p:nvSpPr>
        <p:spPr/>
        <p:txBody>
          <a:bodyPr/>
          <a:lstStyle>
            <a:lvl1pPr>
              <a:defRPr/>
            </a:lvl1pPr>
          </a:lstStyle>
          <a:p>
            <a:pPr>
              <a:defRPr/>
            </a:pPr>
            <a:fld id="{84B3C12F-1449-4470-84D2-988C1417E5BD}" type="slidenum">
              <a:rPr lang="en-US"/>
              <a:pPr>
                <a:defRPr/>
              </a:pPr>
              <a:t>‹#›</a:t>
            </a:fld>
            <a:endParaRPr lang="en-US"/>
          </a:p>
        </p:txBody>
      </p:sp>
    </p:spTree>
    <p:extLst>
      <p:ext uri="{BB962C8B-B14F-4D97-AF65-F5344CB8AC3E}">
        <p14:creationId xmlns:p14="http://schemas.microsoft.com/office/powerpoint/2010/main" val="8827106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p:spPr>
        <p:txBody>
          <a:bodyPr vert="eaVert"/>
          <a:lstStyle>
            <a:lvl1pPr>
              <a:defRPr b="1">
                <a:latin typeface="+mn-lt"/>
              </a:defRPr>
            </a:lvl1pPr>
          </a:lstStyle>
          <a:p>
            <a:r>
              <a:rPr lang="en-US" dirty="0"/>
              <a:t>Click to edit Master title style</a:t>
            </a:r>
          </a:p>
        </p:txBody>
      </p:sp>
      <p:sp>
        <p:nvSpPr>
          <p:cNvPr id="3" name="Vertical Text Placeholder 2"/>
          <p:cNvSpPr>
            <a:spLocks noGrp="1"/>
          </p:cNvSpPr>
          <p:nvPr>
            <p:ph type="body" orient="vert" idx="1"/>
          </p:nvPr>
        </p:nvSpPr>
        <p:spPr>
          <a:xfrm>
            <a:off x="838203"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10"/>
          </p:nvPr>
        </p:nvSpPr>
        <p:spPr/>
        <p:txBody>
          <a:bodyPr/>
          <a:lstStyle>
            <a:lvl1pPr>
              <a:defRPr/>
            </a:lvl1pPr>
          </a:lstStyle>
          <a:p>
            <a:pPr>
              <a:defRPr/>
            </a:pPr>
            <a:fld id="{FDBDD88E-A695-463B-A6BF-308091DAE7DE}" type="slidenum">
              <a:rPr lang="en-US"/>
              <a:pPr>
                <a:defRPr/>
              </a:pPr>
              <a:t>‹#›</a:t>
            </a:fld>
            <a:endParaRPr lang="en-US"/>
          </a:p>
        </p:txBody>
      </p:sp>
    </p:spTree>
    <p:extLst>
      <p:ext uri="{BB962C8B-B14F-4D97-AF65-F5344CB8AC3E}">
        <p14:creationId xmlns:p14="http://schemas.microsoft.com/office/powerpoint/2010/main" val="12891861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and Conten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104438" cy="1325563"/>
          </a:xfrm>
        </p:spPr>
        <p:txBody>
          <a:bodyPr/>
          <a:lstStyle/>
          <a:p>
            <a:r>
              <a:rPr lang="en-US"/>
              <a:t>Click to edit Master title style</a:t>
            </a:r>
          </a:p>
        </p:txBody>
      </p:sp>
      <p:sp>
        <p:nvSpPr>
          <p:cNvPr id="3" name="Content Placeholder 2"/>
          <p:cNvSpPr>
            <a:spLocks noGrp="1"/>
          </p:cNvSpPr>
          <p:nvPr>
            <p:ph idx="1"/>
          </p:nvPr>
        </p:nvSpPr>
        <p:spPr>
          <a:xfrm>
            <a:off x="838200" y="1825625"/>
            <a:ext cx="4813092"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Picture Placeholder 8"/>
          <p:cNvSpPr>
            <a:spLocks noGrp="1"/>
          </p:cNvSpPr>
          <p:nvPr>
            <p:ph type="pic" sz="quarter" idx="13"/>
          </p:nvPr>
        </p:nvSpPr>
        <p:spPr>
          <a:xfrm>
            <a:off x="5891213" y="1814513"/>
            <a:ext cx="5051425" cy="4406900"/>
          </a:xfrm>
        </p:spPr>
        <p:txBody>
          <a:bodyPr/>
          <a:lstStyle/>
          <a:p>
            <a:pPr lvl="0"/>
            <a:endParaRPr lang="en-US" noProof="0"/>
          </a:p>
        </p:txBody>
      </p:sp>
      <p:sp>
        <p:nvSpPr>
          <p:cNvPr id="5" name="Slide Number Placeholder 5"/>
          <p:cNvSpPr>
            <a:spLocks noGrp="1"/>
          </p:cNvSpPr>
          <p:nvPr>
            <p:ph type="sldNum" sz="quarter" idx="14"/>
          </p:nvPr>
        </p:nvSpPr>
        <p:spPr/>
        <p:txBody>
          <a:bodyPr/>
          <a:lstStyle>
            <a:lvl1pPr>
              <a:defRPr/>
            </a:lvl1pPr>
          </a:lstStyle>
          <a:p>
            <a:pPr>
              <a:defRPr/>
            </a:pPr>
            <a:fld id="{537D3D08-75E8-4615-8123-9105CF5E2275}" type="slidenum">
              <a:rPr lang="en-US"/>
              <a:pPr>
                <a:defRPr/>
              </a:pPr>
              <a:t>‹#›</a:t>
            </a:fld>
            <a:endParaRPr lang="en-US"/>
          </a:p>
        </p:txBody>
      </p:sp>
    </p:spTree>
    <p:extLst>
      <p:ext uri="{BB962C8B-B14F-4D97-AF65-F5344CB8AC3E}">
        <p14:creationId xmlns:p14="http://schemas.microsoft.com/office/powerpoint/2010/main" val="5231160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BBE21E11-02B8-4A1F-B488-BDAFE23F19D4}" type="datetime1">
              <a:rPr lang="en-US"/>
              <a:pPr>
                <a:defRPr/>
              </a:pPr>
              <a:t>2023-06-08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880DA12-3B9A-4F34-A41A-23544C4D33CA}" type="slidenum">
              <a:rPr lang="en-US"/>
              <a:pPr>
                <a:defRPr/>
              </a:pPr>
              <a:t>‹#›</a:t>
            </a:fld>
            <a:endParaRPr lang="en-US"/>
          </a:p>
        </p:txBody>
      </p:sp>
    </p:spTree>
    <p:extLst>
      <p:ext uri="{BB962C8B-B14F-4D97-AF65-F5344CB8AC3E}">
        <p14:creationId xmlns:p14="http://schemas.microsoft.com/office/powerpoint/2010/main" val="13634472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104438" cy="1325563"/>
          </a:xfrm>
        </p:spPr>
        <p:txBody>
          <a:bodyPr/>
          <a:lstStyle/>
          <a:p>
            <a:r>
              <a:rPr lang="en-US"/>
              <a:t>Click to edit Master title style</a:t>
            </a:r>
          </a:p>
        </p:txBody>
      </p:sp>
      <p:sp>
        <p:nvSpPr>
          <p:cNvPr id="3" name="Content Placeholder 2"/>
          <p:cNvSpPr>
            <a:spLocks noGrp="1"/>
          </p:cNvSpPr>
          <p:nvPr>
            <p:ph idx="1"/>
          </p:nvPr>
        </p:nvSpPr>
        <p:spPr>
          <a:xfrm>
            <a:off x="838200" y="1825625"/>
            <a:ext cx="4813092"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Picture Placeholder 8"/>
          <p:cNvSpPr>
            <a:spLocks noGrp="1"/>
          </p:cNvSpPr>
          <p:nvPr>
            <p:ph type="pic" sz="quarter" idx="13"/>
          </p:nvPr>
        </p:nvSpPr>
        <p:spPr>
          <a:xfrm>
            <a:off x="5891213" y="1814513"/>
            <a:ext cx="5051425" cy="4406900"/>
          </a:xfrm>
        </p:spPr>
        <p:txBody>
          <a:bodyPr rtlCol="0">
            <a:normAutofit/>
          </a:bodyPr>
          <a:lstStyle/>
          <a:p>
            <a:pPr lvl="0"/>
            <a:endParaRPr lang="en-US" noProof="0"/>
          </a:p>
        </p:txBody>
      </p:sp>
      <p:sp>
        <p:nvSpPr>
          <p:cNvPr id="5" name="Slide Number Placeholder 5"/>
          <p:cNvSpPr>
            <a:spLocks noGrp="1"/>
          </p:cNvSpPr>
          <p:nvPr>
            <p:ph type="sldNum" sz="quarter" idx="14"/>
          </p:nvPr>
        </p:nvSpPr>
        <p:spPr/>
        <p:txBody>
          <a:bodyPr/>
          <a:lstStyle>
            <a:lvl1pPr>
              <a:defRPr/>
            </a:lvl1pPr>
          </a:lstStyle>
          <a:p>
            <a:pPr>
              <a:defRPr/>
            </a:pPr>
            <a:fld id="{60783A20-5BEF-42CF-92F1-FFD3D3BED24C}" type="slidenum">
              <a:rPr lang="en-US"/>
              <a:pPr>
                <a:defRPr/>
              </a:pPr>
              <a:t>‹#›</a:t>
            </a:fld>
            <a:endParaRPr lang="en-US"/>
          </a:p>
        </p:txBody>
      </p:sp>
    </p:spTree>
    <p:extLst>
      <p:ext uri="{BB962C8B-B14F-4D97-AF65-F5344CB8AC3E}">
        <p14:creationId xmlns:p14="http://schemas.microsoft.com/office/powerpoint/2010/main" val="29566811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49"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49" y="4589479"/>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lvl1pPr>
              <a:defRPr/>
            </a:lvl1pPr>
          </a:lstStyle>
          <a:p>
            <a:pPr>
              <a:defRPr/>
            </a:pPr>
            <a:fld id="{CF545F8C-0C92-4F0F-950B-3031ED6F6491}" type="datetime1">
              <a:rPr lang="en-US"/>
              <a:pPr>
                <a:defRPr/>
              </a:pPr>
              <a:t>2023-06-08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A85AD31-0BC1-4948-A363-D7CAF4428FA8}" type="slidenum">
              <a:rPr lang="en-US"/>
              <a:pPr>
                <a:defRPr/>
              </a:pPr>
              <a:t>‹#›</a:t>
            </a:fld>
            <a:endParaRPr lang="en-US"/>
          </a:p>
        </p:txBody>
      </p:sp>
    </p:spTree>
    <p:extLst>
      <p:ext uri="{BB962C8B-B14F-4D97-AF65-F5344CB8AC3E}">
        <p14:creationId xmlns:p14="http://schemas.microsoft.com/office/powerpoint/2010/main" val="34467931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5B30312A-E4D2-4644-814C-2F9F77734BB7}" type="datetime1">
              <a:rPr lang="en-US"/>
              <a:pPr>
                <a:defRPr/>
              </a:pPr>
              <a:t>2023-06-08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C7C7EB3-79E5-457D-AFBE-62F5AD6D02C3}" type="slidenum">
              <a:rPr lang="en-US"/>
              <a:pPr>
                <a:defRPr/>
              </a:pPr>
              <a:t>‹#›</a:t>
            </a:fld>
            <a:endParaRPr lang="en-US"/>
          </a:p>
        </p:txBody>
      </p:sp>
    </p:spTree>
    <p:extLst>
      <p:ext uri="{BB962C8B-B14F-4D97-AF65-F5344CB8AC3E}">
        <p14:creationId xmlns:p14="http://schemas.microsoft.com/office/powerpoint/2010/main" val="26915228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6"/>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3"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3"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4D718E56-1627-4215-AAEE-F5466E2D0615}" type="datetime1">
              <a:rPr lang="en-US"/>
              <a:pPr>
                <a:defRPr/>
              </a:pPr>
              <a:t>2023-06-08</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E1AEE264-25CF-4787-A981-F171AB8534BB}" type="slidenum">
              <a:rPr lang="en-US"/>
              <a:pPr>
                <a:defRPr/>
              </a:pPr>
              <a:t>‹#›</a:t>
            </a:fld>
            <a:endParaRPr lang="en-US"/>
          </a:p>
        </p:txBody>
      </p:sp>
    </p:spTree>
    <p:extLst>
      <p:ext uri="{BB962C8B-B14F-4D97-AF65-F5344CB8AC3E}">
        <p14:creationId xmlns:p14="http://schemas.microsoft.com/office/powerpoint/2010/main" val="270340410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2614CB9A-B903-4133-82E3-2F02FC38B5CB}" type="datetime1">
              <a:rPr lang="en-US"/>
              <a:pPr>
                <a:defRPr/>
              </a:pPr>
              <a:t>2023-06-08</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37115696-734E-4C9E-9390-183BD8D9E267}" type="slidenum">
              <a:rPr lang="en-US"/>
              <a:pPr>
                <a:defRPr/>
              </a:pPr>
              <a:t>‹#›</a:t>
            </a:fld>
            <a:endParaRPr lang="en-US"/>
          </a:p>
        </p:txBody>
      </p:sp>
    </p:spTree>
    <p:extLst>
      <p:ext uri="{BB962C8B-B14F-4D97-AF65-F5344CB8AC3E}">
        <p14:creationId xmlns:p14="http://schemas.microsoft.com/office/powerpoint/2010/main" val="272821668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261CC2C5-2DAA-4A72-8283-52F2D4B402D1}" type="datetime1">
              <a:rPr lang="en-US"/>
              <a:pPr>
                <a:defRPr/>
              </a:pPr>
              <a:t>2023-06-08</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79922AAA-043B-47F6-A998-D79793243766}" type="slidenum">
              <a:rPr lang="en-US"/>
              <a:pPr>
                <a:defRPr/>
              </a:pPr>
              <a:t>‹#›</a:t>
            </a:fld>
            <a:endParaRPr lang="en-US"/>
          </a:p>
        </p:txBody>
      </p:sp>
    </p:spTree>
    <p:extLst>
      <p:ext uri="{BB962C8B-B14F-4D97-AF65-F5344CB8AC3E}">
        <p14:creationId xmlns:p14="http://schemas.microsoft.com/office/powerpoint/2010/main" val="21289018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49" y="1709738"/>
            <a:ext cx="10515600" cy="2852737"/>
          </a:xfrm>
        </p:spPr>
        <p:txBody>
          <a:bodyPr anchor="b"/>
          <a:lstStyle>
            <a:lvl1pPr algn="r">
              <a:defRPr sz="6000">
                <a:latin typeface="+mn-lt"/>
              </a:defRPr>
            </a:lvl1pPr>
          </a:lstStyle>
          <a:p>
            <a:r>
              <a:rPr lang="en-US" dirty="0"/>
              <a:t>Click to edit Master title style</a:t>
            </a:r>
          </a:p>
        </p:txBody>
      </p:sp>
      <p:sp>
        <p:nvSpPr>
          <p:cNvPr id="3" name="Text Placeholder 2"/>
          <p:cNvSpPr>
            <a:spLocks noGrp="1"/>
          </p:cNvSpPr>
          <p:nvPr>
            <p:ph type="body" idx="1"/>
          </p:nvPr>
        </p:nvSpPr>
        <p:spPr>
          <a:xfrm>
            <a:off x="831849" y="4589479"/>
            <a:ext cx="10515600" cy="1500187"/>
          </a:xfrm>
        </p:spPr>
        <p:txBody>
          <a:bodyPr/>
          <a:lstStyle>
            <a:lvl1pPr marL="0" indent="0" algn="r">
              <a:buNone/>
              <a:defRPr sz="2400" b="1">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Tree>
    <p:extLst>
      <p:ext uri="{BB962C8B-B14F-4D97-AF65-F5344CB8AC3E}">
        <p14:creationId xmlns:p14="http://schemas.microsoft.com/office/powerpoint/2010/main" val="226921332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3"/>
          <p:cNvSpPr>
            <a:spLocks noGrp="1"/>
          </p:cNvSpPr>
          <p:nvPr>
            <p:ph type="dt" sz="half" idx="10"/>
          </p:nvPr>
        </p:nvSpPr>
        <p:spPr/>
        <p:txBody>
          <a:bodyPr/>
          <a:lstStyle>
            <a:lvl1pPr>
              <a:defRPr/>
            </a:lvl1pPr>
          </a:lstStyle>
          <a:p>
            <a:pPr>
              <a:defRPr/>
            </a:pPr>
            <a:fld id="{599B3957-416F-4BFE-947A-22333BF3041D}" type="datetime1">
              <a:rPr lang="en-US"/>
              <a:pPr>
                <a:defRPr/>
              </a:pPr>
              <a:t>2023-06-08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DB80814-1AFA-41C2-880E-A02A3E3115C5}" type="slidenum">
              <a:rPr lang="en-US"/>
              <a:pPr>
                <a:defRPr/>
              </a:pPr>
              <a:t>‹#›</a:t>
            </a:fld>
            <a:endParaRPr lang="en-US"/>
          </a:p>
        </p:txBody>
      </p:sp>
    </p:spTree>
    <p:extLst>
      <p:ext uri="{BB962C8B-B14F-4D97-AF65-F5344CB8AC3E}">
        <p14:creationId xmlns:p14="http://schemas.microsoft.com/office/powerpoint/2010/main" val="7459049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6"/>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3"/>
          <p:cNvSpPr>
            <a:spLocks noGrp="1"/>
          </p:cNvSpPr>
          <p:nvPr>
            <p:ph type="dt" sz="half" idx="10"/>
          </p:nvPr>
        </p:nvSpPr>
        <p:spPr/>
        <p:txBody>
          <a:bodyPr/>
          <a:lstStyle>
            <a:lvl1pPr>
              <a:defRPr/>
            </a:lvl1pPr>
          </a:lstStyle>
          <a:p>
            <a:pPr>
              <a:defRPr/>
            </a:pPr>
            <a:fld id="{5DC3C702-E9A2-441D-B784-20DE6552E752}" type="datetime1">
              <a:rPr lang="en-US"/>
              <a:pPr>
                <a:defRPr/>
              </a:pPr>
              <a:t>2023-06-08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221710F-C38F-4226-BAAA-A2D4D4CB35BF}" type="slidenum">
              <a:rPr lang="en-US"/>
              <a:pPr>
                <a:defRPr/>
              </a:pPr>
              <a:t>‹#›</a:t>
            </a:fld>
            <a:endParaRPr lang="en-US"/>
          </a:p>
        </p:txBody>
      </p:sp>
    </p:spTree>
    <p:extLst>
      <p:ext uri="{BB962C8B-B14F-4D97-AF65-F5344CB8AC3E}">
        <p14:creationId xmlns:p14="http://schemas.microsoft.com/office/powerpoint/2010/main" val="294861506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F68A2C6D-AFF7-49A7-81B1-2017819D803B}" type="datetime1">
              <a:rPr lang="en-US"/>
              <a:pPr>
                <a:defRPr/>
              </a:pPr>
              <a:t>2023-06-08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C0B61BB-4200-458D-8492-9B918B3B9FAB}" type="slidenum">
              <a:rPr lang="en-US"/>
              <a:pPr>
                <a:defRPr/>
              </a:pPr>
              <a:t>‹#›</a:t>
            </a:fld>
            <a:endParaRPr lang="en-US"/>
          </a:p>
        </p:txBody>
      </p:sp>
    </p:spTree>
    <p:extLst>
      <p:ext uri="{BB962C8B-B14F-4D97-AF65-F5344CB8AC3E}">
        <p14:creationId xmlns:p14="http://schemas.microsoft.com/office/powerpoint/2010/main" val="200651777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3"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F119EDEB-5CB5-4D32-A395-543914205921}" type="datetime1">
              <a:rPr lang="en-US"/>
              <a:pPr>
                <a:defRPr/>
              </a:pPr>
              <a:t>2023-06-08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D53DF26-BEE5-480E-8DD8-0710EDC75156}" type="slidenum">
              <a:rPr lang="en-US"/>
              <a:pPr>
                <a:defRPr/>
              </a:pPr>
              <a:t>‹#›</a:t>
            </a:fld>
            <a:endParaRPr lang="en-US"/>
          </a:p>
        </p:txBody>
      </p:sp>
    </p:spTree>
    <p:extLst>
      <p:ext uri="{BB962C8B-B14F-4D97-AF65-F5344CB8AC3E}">
        <p14:creationId xmlns:p14="http://schemas.microsoft.com/office/powerpoint/2010/main" val="51544927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DAA810-4EEC-4D0F-B163-DFC963816F74}"/>
              </a:ext>
            </a:extLst>
          </p:cNvPr>
          <p:cNvSpPr>
            <a:spLocks noGrp="1"/>
          </p:cNvSpPr>
          <p:nvPr>
            <p:ph type="title"/>
          </p:nvPr>
        </p:nvSpPr>
        <p:spPr/>
        <p:txBody>
          <a:bodyPr/>
          <a:lstStyle/>
          <a:p>
            <a:r>
              <a:rPr lang="en-US" smtClean="0"/>
              <a:t>Click to edit Master title style</a:t>
            </a:r>
            <a:endParaRPr lang="en-ZA"/>
          </a:p>
        </p:txBody>
      </p:sp>
      <p:sp>
        <p:nvSpPr>
          <p:cNvPr id="6" name="Footer Placeholder 5">
            <a:extLst>
              <a:ext uri="{FF2B5EF4-FFF2-40B4-BE49-F238E27FC236}">
                <a16:creationId xmlns:a16="http://schemas.microsoft.com/office/drawing/2014/main" id="{61FB6233-FC4F-4628-BA1D-2782F6494517}"/>
              </a:ext>
            </a:extLst>
          </p:cNvPr>
          <p:cNvSpPr>
            <a:spLocks noGrp="1"/>
          </p:cNvSpPr>
          <p:nvPr>
            <p:ph type="ftr" sz="quarter" idx="10"/>
          </p:nvPr>
        </p:nvSpPr>
        <p:spPr/>
        <p:txBody>
          <a:bodyPr/>
          <a:lstStyle/>
          <a:p>
            <a:endParaRPr lang="en-ZA"/>
          </a:p>
        </p:txBody>
      </p:sp>
      <p:sp>
        <p:nvSpPr>
          <p:cNvPr id="7" name="Slide Number Placeholder 6">
            <a:extLst>
              <a:ext uri="{FF2B5EF4-FFF2-40B4-BE49-F238E27FC236}">
                <a16:creationId xmlns:a16="http://schemas.microsoft.com/office/drawing/2014/main" id="{F4A1D367-A9C7-46F9-B78E-724D1BEC0650}"/>
              </a:ext>
            </a:extLst>
          </p:cNvPr>
          <p:cNvSpPr>
            <a:spLocks noGrp="1"/>
          </p:cNvSpPr>
          <p:nvPr>
            <p:ph type="sldNum" sz="quarter" idx="11"/>
          </p:nvPr>
        </p:nvSpPr>
        <p:spPr/>
        <p:txBody>
          <a:bodyPr/>
          <a:lstStyle/>
          <a:p>
            <a:fld id="{83ADE164-D45A-44D8-82C5-2E0962BB70DA}" type="slidenum">
              <a:rPr lang="en-ZA" smtClean="0"/>
              <a:t>‹#›</a:t>
            </a:fld>
            <a:endParaRPr lang="en-ZA"/>
          </a:p>
        </p:txBody>
      </p:sp>
    </p:spTree>
    <p:extLst>
      <p:ext uri="{BB962C8B-B14F-4D97-AF65-F5344CB8AC3E}">
        <p14:creationId xmlns:p14="http://schemas.microsoft.com/office/powerpoint/2010/main" val="34948137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atin typeface="+mn-lt"/>
              </a:defRPr>
            </a:lvl1p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6"/>
          <p:cNvSpPr>
            <a:spLocks noGrp="1"/>
          </p:cNvSpPr>
          <p:nvPr>
            <p:ph type="sldNum" sz="quarter" idx="10"/>
          </p:nvPr>
        </p:nvSpPr>
        <p:spPr/>
        <p:txBody>
          <a:bodyPr/>
          <a:lstStyle>
            <a:lvl1pPr>
              <a:defRPr/>
            </a:lvl1pPr>
          </a:lstStyle>
          <a:p>
            <a:pPr>
              <a:defRPr/>
            </a:pPr>
            <a:fld id="{8E71A447-98E4-4A9F-92F1-7024FD8D45BF}" type="slidenum">
              <a:rPr lang="en-US"/>
              <a:pPr>
                <a:defRPr/>
              </a:pPr>
              <a:t>‹#›</a:t>
            </a:fld>
            <a:endParaRPr lang="en-US"/>
          </a:p>
        </p:txBody>
      </p:sp>
    </p:spTree>
    <p:extLst>
      <p:ext uri="{BB962C8B-B14F-4D97-AF65-F5344CB8AC3E}">
        <p14:creationId xmlns:p14="http://schemas.microsoft.com/office/powerpoint/2010/main" val="41291882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6"/>
            <a:ext cx="10515600" cy="1325563"/>
          </a:xfrm>
        </p:spPr>
        <p:txBody>
          <a:bodyPr/>
          <a:lstStyle>
            <a:lvl1pPr>
              <a:defRPr b="1">
                <a:latin typeface="+mn-lt"/>
              </a:defRPr>
            </a:lvl1pPr>
          </a:lstStyle>
          <a:p>
            <a:r>
              <a:rPr lang="en-US" dirty="0"/>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3"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3"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8"/>
          <p:cNvSpPr>
            <a:spLocks noGrp="1"/>
          </p:cNvSpPr>
          <p:nvPr>
            <p:ph type="sldNum" sz="quarter" idx="10"/>
          </p:nvPr>
        </p:nvSpPr>
        <p:spPr/>
        <p:txBody>
          <a:bodyPr/>
          <a:lstStyle>
            <a:lvl1pPr>
              <a:defRPr/>
            </a:lvl1pPr>
          </a:lstStyle>
          <a:p>
            <a:pPr>
              <a:defRPr/>
            </a:pPr>
            <a:fld id="{99C5F1EA-23F5-46BE-B0E3-955083ED1951}" type="slidenum">
              <a:rPr lang="en-US"/>
              <a:pPr>
                <a:defRPr/>
              </a:pPr>
              <a:t>‹#›</a:t>
            </a:fld>
            <a:endParaRPr lang="en-US"/>
          </a:p>
        </p:txBody>
      </p:sp>
    </p:spTree>
    <p:extLst>
      <p:ext uri="{BB962C8B-B14F-4D97-AF65-F5344CB8AC3E}">
        <p14:creationId xmlns:p14="http://schemas.microsoft.com/office/powerpoint/2010/main" val="9787616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atin typeface="+mn-lt"/>
              </a:defRPr>
            </a:lvl1pPr>
          </a:lstStyle>
          <a:p>
            <a:r>
              <a:rPr lang="en-US" dirty="0"/>
              <a:t>Click to edit Master title style</a:t>
            </a:r>
          </a:p>
        </p:txBody>
      </p:sp>
      <p:sp>
        <p:nvSpPr>
          <p:cNvPr id="7" name="Text Placeholder 6"/>
          <p:cNvSpPr>
            <a:spLocks noGrp="1"/>
          </p:cNvSpPr>
          <p:nvPr>
            <p:ph type="body" sz="quarter" idx="13"/>
          </p:nvPr>
        </p:nvSpPr>
        <p:spPr>
          <a:xfrm>
            <a:off x="838200" y="2057400"/>
            <a:ext cx="10515600" cy="40147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4"/>
          <p:cNvSpPr>
            <a:spLocks noGrp="1"/>
          </p:cNvSpPr>
          <p:nvPr>
            <p:ph type="sldNum" sz="quarter" idx="14"/>
          </p:nvPr>
        </p:nvSpPr>
        <p:spPr/>
        <p:txBody>
          <a:bodyPr/>
          <a:lstStyle>
            <a:lvl1pPr>
              <a:defRPr/>
            </a:lvl1pPr>
          </a:lstStyle>
          <a:p>
            <a:pPr>
              <a:defRPr/>
            </a:pPr>
            <a:fld id="{D7C494F9-3926-4764-A106-723969821446}" type="slidenum">
              <a:rPr lang="en-US"/>
              <a:pPr>
                <a:defRPr/>
              </a:pPr>
              <a:t>‹#›</a:t>
            </a:fld>
            <a:endParaRPr lang="en-US"/>
          </a:p>
        </p:txBody>
      </p:sp>
    </p:spTree>
    <p:extLst>
      <p:ext uri="{BB962C8B-B14F-4D97-AF65-F5344CB8AC3E}">
        <p14:creationId xmlns:p14="http://schemas.microsoft.com/office/powerpoint/2010/main" val="4200180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Only">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atin typeface="+mn-lt"/>
              </a:defRPr>
            </a:lvl1pPr>
          </a:lstStyle>
          <a:p>
            <a:r>
              <a:rPr lang="en-US" dirty="0"/>
              <a:t>Click to edit Master title style</a:t>
            </a:r>
          </a:p>
        </p:txBody>
      </p:sp>
      <p:sp>
        <p:nvSpPr>
          <p:cNvPr id="7" name="Text Placeholder 6"/>
          <p:cNvSpPr>
            <a:spLocks noGrp="1"/>
          </p:cNvSpPr>
          <p:nvPr>
            <p:ph type="body" sz="quarter" idx="13"/>
          </p:nvPr>
        </p:nvSpPr>
        <p:spPr>
          <a:xfrm>
            <a:off x="838200" y="2057400"/>
            <a:ext cx="4919663" cy="40147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Picture Placeholder 3"/>
          <p:cNvSpPr>
            <a:spLocks noGrp="1"/>
          </p:cNvSpPr>
          <p:nvPr>
            <p:ph type="pic" sz="quarter" idx="14"/>
          </p:nvPr>
        </p:nvSpPr>
        <p:spPr>
          <a:xfrm>
            <a:off x="6172200" y="2057400"/>
            <a:ext cx="5181600" cy="4000500"/>
          </a:xfrm>
        </p:spPr>
        <p:txBody>
          <a:bodyPr rtlCol="0">
            <a:normAutofit/>
          </a:bodyPr>
          <a:lstStyle/>
          <a:p>
            <a:pPr lvl="0"/>
            <a:endParaRPr lang="en-US" noProof="0"/>
          </a:p>
        </p:txBody>
      </p:sp>
      <p:sp>
        <p:nvSpPr>
          <p:cNvPr id="5" name="Slide Number Placeholder 4"/>
          <p:cNvSpPr>
            <a:spLocks noGrp="1"/>
          </p:cNvSpPr>
          <p:nvPr>
            <p:ph type="sldNum" sz="quarter" idx="15"/>
          </p:nvPr>
        </p:nvSpPr>
        <p:spPr/>
        <p:txBody>
          <a:bodyPr/>
          <a:lstStyle>
            <a:lvl1pPr>
              <a:defRPr/>
            </a:lvl1pPr>
          </a:lstStyle>
          <a:p>
            <a:pPr>
              <a:defRPr/>
            </a:pPr>
            <a:fld id="{57F9877C-8B63-4040-B0F7-23CEA9A6DDE2}" type="slidenum">
              <a:rPr lang="en-US"/>
              <a:pPr>
                <a:defRPr/>
              </a:pPr>
              <a:t>‹#›</a:t>
            </a:fld>
            <a:endParaRPr lang="en-US"/>
          </a:p>
        </p:txBody>
      </p:sp>
    </p:spTree>
    <p:extLst>
      <p:ext uri="{BB962C8B-B14F-4D97-AF65-F5344CB8AC3E}">
        <p14:creationId xmlns:p14="http://schemas.microsoft.com/office/powerpoint/2010/main" val="6240178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3"/>
          <p:cNvSpPr>
            <a:spLocks noGrp="1"/>
          </p:cNvSpPr>
          <p:nvPr>
            <p:ph type="sldNum" sz="quarter" idx="10"/>
          </p:nvPr>
        </p:nvSpPr>
        <p:spPr/>
        <p:txBody>
          <a:bodyPr/>
          <a:lstStyle>
            <a:lvl1pPr>
              <a:defRPr/>
            </a:lvl1pPr>
          </a:lstStyle>
          <a:p>
            <a:pPr>
              <a:defRPr/>
            </a:pPr>
            <a:fld id="{942FA6F0-0F16-47E7-ABF2-BECC50EF23BE}" type="slidenum">
              <a:rPr lang="en-US"/>
              <a:pPr>
                <a:defRPr/>
              </a:pPr>
              <a:t>‹#›</a:t>
            </a:fld>
            <a:endParaRPr lang="en-US"/>
          </a:p>
        </p:txBody>
      </p:sp>
    </p:spTree>
    <p:extLst>
      <p:ext uri="{BB962C8B-B14F-4D97-AF65-F5344CB8AC3E}">
        <p14:creationId xmlns:p14="http://schemas.microsoft.com/office/powerpoint/2010/main" val="363854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b="1">
                <a:latin typeface="+mn-lt"/>
              </a:defRPr>
            </a:lvl1pPr>
          </a:lstStyle>
          <a:p>
            <a:r>
              <a:rPr lang="en-US" dirty="0"/>
              <a:t>Click to edit Master title style</a:t>
            </a:r>
          </a:p>
        </p:txBody>
      </p:sp>
      <p:sp>
        <p:nvSpPr>
          <p:cNvPr id="3" name="Content Placeholder 2"/>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5" name="Slide Number Placeholder 6"/>
          <p:cNvSpPr>
            <a:spLocks noGrp="1"/>
          </p:cNvSpPr>
          <p:nvPr>
            <p:ph type="sldNum" sz="quarter" idx="10"/>
          </p:nvPr>
        </p:nvSpPr>
        <p:spPr/>
        <p:txBody>
          <a:bodyPr/>
          <a:lstStyle>
            <a:lvl1pPr>
              <a:defRPr/>
            </a:lvl1pPr>
          </a:lstStyle>
          <a:p>
            <a:pPr>
              <a:defRPr/>
            </a:pPr>
            <a:fld id="{27AD3EE6-F783-4061-A907-B3C3256CF1A7}" type="slidenum">
              <a:rPr lang="en-US"/>
              <a:pPr>
                <a:defRPr/>
              </a:pPr>
              <a:t>‹#›</a:t>
            </a:fld>
            <a:endParaRPr lang="en-US"/>
          </a:p>
        </p:txBody>
      </p:sp>
    </p:spTree>
    <p:extLst>
      <p:ext uri="{BB962C8B-B14F-4D97-AF65-F5344CB8AC3E}">
        <p14:creationId xmlns:p14="http://schemas.microsoft.com/office/powerpoint/2010/main" val="5155189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b="1">
                <a:latin typeface="+mn-lt"/>
              </a:defRPr>
            </a:lvl1pPr>
          </a:lstStyle>
          <a:p>
            <a:r>
              <a:rPr lang="en-US" dirty="0"/>
              <a:t>Click to edit Master title style</a:t>
            </a:r>
          </a:p>
        </p:txBody>
      </p:sp>
      <p:sp>
        <p:nvSpPr>
          <p:cNvPr id="3" name="Picture Placeholder 2"/>
          <p:cNvSpPr>
            <a:spLocks noGrp="1"/>
          </p:cNvSpPr>
          <p:nvPr>
            <p:ph type="pic" idx="1"/>
          </p:nvPr>
        </p:nvSpPr>
        <p:spPr>
          <a:xfrm>
            <a:off x="5183188" y="987426"/>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Slide Number Placeholder 6"/>
          <p:cNvSpPr>
            <a:spLocks noGrp="1"/>
          </p:cNvSpPr>
          <p:nvPr>
            <p:ph type="sldNum" sz="quarter" idx="10"/>
          </p:nvPr>
        </p:nvSpPr>
        <p:spPr/>
        <p:txBody>
          <a:bodyPr/>
          <a:lstStyle>
            <a:lvl1pPr>
              <a:defRPr/>
            </a:lvl1pPr>
          </a:lstStyle>
          <a:p>
            <a:pPr>
              <a:defRPr/>
            </a:pPr>
            <a:fld id="{19D9E1C8-1171-40DC-9F0B-9BE8AC11A8F0}" type="slidenum">
              <a:rPr lang="en-US"/>
              <a:pPr>
                <a:defRPr/>
              </a:pPr>
              <a:t>‹#›</a:t>
            </a:fld>
            <a:endParaRPr lang="en-US"/>
          </a:p>
        </p:txBody>
      </p:sp>
    </p:spTree>
    <p:extLst>
      <p:ext uri="{BB962C8B-B14F-4D97-AF65-F5344CB8AC3E}">
        <p14:creationId xmlns:p14="http://schemas.microsoft.com/office/powerpoint/2010/main" val="12992244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051" name="Text Placeholder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9E207834-D5C1-4F37-9BFD-47BCE0450819}" type="datetime1">
              <a:rPr lang="en-US"/>
              <a:pPr>
                <a:defRPr/>
              </a:pPr>
              <a:t>2023-06-08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tx1">
                    <a:tint val="75000"/>
                  </a:schemeClr>
                </a:solidFill>
                <a:latin typeface="+mn-lt"/>
              </a:defRPr>
            </a:lvl1pPr>
          </a:lstStyle>
          <a:p>
            <a:pPr>
              <a:defRPr/>
            </a:pPr>
            <a:fld id="{2DCEDD35-D6EA-40CF-91E5-D0CC686AEC80}" type="slidenum">
              <a:rPr lang="en-US"/>
              <a:pPr>
                <a:defRPr/>
              </a:pPr>
              <a:t>‹#›</a:t>
            </a:fld>
            <a:endParaRPr lang="en-US"/>
          </a:p>
        </p:txBody>
      </p:sp>
    </p:spTree>
    <p:extLst>
      <p:ext uri="{BB962C8B-B14F-4D97-AF65-F5344CB8AC3E}">
        <p14:creationId xmlns:p14="http://schemas.microsoft.com/office/powerpoint/2010/main" val="288565124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ftr="0" dt="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5BFC4A57-1017-41DE-9722-EF02F1D4C881}" type="datetime1">
              <a:rPr lang="en-US"/>
              <a:pPr>
                <a:defRPr/>
              </a:pPr>
              <a:t>2023-06-08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tx1">
                    <a:tint val="75000"/>
                  </a:schemeClr>
                </a:solidFill>
                <a:latin typeface="+mn-lt"/>
              </a:defRPr>
            </a:lvl1pPr>
          </a:lstStyle>
          <a:p>
            <a:pPr>
              <a:defRPr/>
            </a:pPr>
            <a:fld id="{4455DC95-A327-45D3-954F-FB090AEFFB87}" type="slidenum">
              <a:rPr lang="en-US"/>
              <a:pPr>
                <a:defRPr/>
              </a:pPr>
              <a:t>‹#›</a:t>
            </a:fld>
            <a:endParaRPr lang="en-US"/>
          </a:p>
        </p:txBody>
      </p:sp>
    </p:spTree>
    <p:extLst>
      <p:ext uri="{BB962C8B-B14F-4D97-AF65-F5344CB8AC3E}">
        <p14:creationId xmlns:p14="http://schemas.microsoft.com/office/powerpoint/2010/main" val="2167419492"/>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hf hdr="0" ftr="0" dt="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EB02131-22DB-4754-A433-C2056EBF56D5}"/>
              </a:ext>
            </a:extLst>
          </p:cNvPr>
          <p:cNvSpPr>
            <a:spLocks noGrp="1"/>
          </p:cNvSpPr>
          <p:nvPr>
            <p:ph type="title"/>
          </p:nvPr>
        </p:nvSpPr>
        <p:spPr>
          <a:xfrm>
            <a:off x="432000" y="432000"/>
            <a:ext cx="11340000" cy="540000"/>
          </a:xfrm>
          <a:prstGeom prst="rect">
            <a:avLst/>
          </a:prstGeom>
        </p:spPr>
        <p:txBody>
          <a:bodyPr vert="horz" lIns="0" tIns="0" rIns="0" bIns="0" rtlCol="0" anchor="t">
            <a:normAutofit/>
          </a:bodyPr>
          <a:lstStyle/>
          <a:p>
            <a:r>
              <a:rPr lang="en-US" smtClean="0"/>
              <a:t>Click to edit Master title style</a:t>
            </a:r>
            <a:endParaRPr lang="en-ZA"/>
          </a:p>
        </p:txBody>
      </p:sp>
      <p:sp>
        <p:nvSpPr>
          <p:cNvPr id="3" name="Text Placeholder 2">
            <a:extLst>
              <a:ext uri="{FF2B5EF4-FFF2-40B4-BE49-F238E27FC236}">
                <a16:creationId xmlns:a16="http://schemas.microsoft.com/office/drawing/2014/main" id="{C0150D3D-41CA-4DC7-907E-3C00ACD28A37}"/>
              </a:ext>
            </a:extLst>
          </p:cNvPr>
          <p:cNvSpPr>
            <a:spLocks noGrp="1"/>
          </p:cNvSpPr>
          <p:nvPr>
            <p:ph type="body" idx="1"/>
          </p:nvPr>
        </p:nvSpPr>
        <p:spPr>
          <a:xfrm>
            <a:off x="431999" y="1224000"/>
            <a:ext cx="11339999" cy="485874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
        <p:nvSpPr>
          <p:cNvPr id="5" name="Footer Placeholder 4">
            <a:extLst>
              <a:ext uri="{FF2B5EF4-FFF2-40B4-BE49-F238E27FC236}">
                <a16:creationId xmlns:a16="http://schemas.microsoft.com/office/drawing/2014/main" id="{7806C7A0-E91C-4A95-B866-B5D3FEE09319}"/>
              </a:ext>
            </a:extLst>
          </p:cNvPr>
          <p:cNvSpPr>
            <a:spLocks noGrp="1"/>
          </p:cNvSpPr>
          <p:nvPr>
            <p:ph type="ftr" sz="quarter" idx="3"/>
          </p:nvPr>
        </p:nvSpPr>
        <p:spPr>
          <a:xfrm>
            <a:off x="431999" y="6356350"/>
            <a:ext cx="411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ZA"/>
          </a:p>
        </p:txBody>
      </p:sp>
      <p:sp>
        <p:nvSpPr>
          <p:cNvPr id="6" name="Slide Number Placeholder 5">
            <a:extLst>
              <a:ext uri="{FF2B5EF4-FFF2-40B4-BE49-F238E27FC236}">
                <a16:creationId xmlns:a16="http://schemas.microsoft.com/office/drawing/2014/main" id="{42F51BA1-B199-498E-8F99-F7D1F5869B9F}"/>
              </a:ext>
            </a:extLst>
          </p:cNvPr>
          <p:cNvSpPr>
            <a:spLocks noGrp="1"/>
          </p:cNvSpPr>
          <p:nvPr>
            <p:ph type="sldNum" sz="quarter" idx="4"/>
          </p:nvPr>
        </p:nvSpPr>
        <p:spPr>
          <a:xfrm>
            <a:off x="9028798"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ADE164-D45A-44D8-82C5-2E0962BB70DA}" type="slidenum">
              <a:rPr lang="en-ZA" smtClean="0"/>
              <a:t>‹#›</a:t>
            </a:fld>
            <a:endParaRPr lang="en-ZA"/>
          </a:p>
        </p:txBody>
      </p:sp>
    </p:spTree>
    <p:extLst>
      <p:ext uri="{BB962C8B-B14F-4D97-AF65-F5344CB8AC3E}">
        <p14:creationId xmlns:p14="http://schemas.microsoft.com/office/powerpoint/2010/main" val="2533995322"/>
      </p:ext>
    </p:extLst>
  </p:cSld>
  <p:clrMap bg1="lt1" tx1="dk1" bg2="lt2" tx2="dk2" accent1="accent1" accent2="accent2" accent3="accent3" accent4="accent4" accent5="accent5" accent6="accent6" hlink="hlink" folHlink="folHlink"/>
  <p:sldLayoutIdLst>
    <p:sldLayoutId id="2147483687" r:id="rId1"/>
  </p:sldLayoutIdLst>
  <p:txStyles>
    <p:titleStyle>
      <a:lvl1pPr algn="l" defTabSz="914400" rtl="0" eaLnBrk="1" latinLnBrk="0" hangingPunct="1">
        <a:lnSpc>
          <a:spcPct val="90000"/>
        </a:lnSpc>
        <a:spcBef>
          <a:spcPct val="0"/>
        </a:spcBef>
        <a:buNone/>
        <a:defRPr sz="32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cezd.ca/"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image" Target="../media/image20.png"/><Relationship Id="rId5" Type="http://schemas.openxmlformats.org/officeDocument/2006/relationships/image" Target="../media/image14.png"/><Relationship Id="rId4" Type="http://schemas.openxmlformats.org/officeDocument/2006/relationships/image" Target="../media/image13.jpeg"/></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3.xml"/><Relationship Id="rId5" Type="http://schemas.openxmlformats.org/officeDocument/2006/relationships/image" Target="../media/image7.pn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5.xml"/><Relationship Id="rId6" Type="http://schemas.openxmlformats.org/officeDocument/2006/relationships/image" Target="../media/image7.png"/><Relationship Id="rId5" Type="http://schemas.openxmlformats.org/officeDocument/2006/relationships/image" Target="../media/image16.png"/><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hyperlink" Target="https://www.cezd.ca/resources/one-health" TargetMode="External"/><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image" Target="../media/image8.png"/><Relationship Id="rId5" Type="http://schemas.openxmlformats.org/officeDocument/2006/relationships/image" Target="../media/image15.png"/><Relationship Id="rId4" Type="http://schemas.openxmlformats.org/officeDocument/2006/relationships/image" Target="../media/image25.png"/></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5.xml"/><Relationship Id="rId1" Type="http://schemas.openxmlformats.org/officeDocument/2006/relationships/slideLayout" Target="../slideLayouts/slideLayout19.xml"/><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6.xml"/><Relationship Id="rId1" Type="http://schemas.openxmlformats.org/officeDocument/2006/relationships/slideLayout" Target="../slideLayouts/slideLayout18.xml"/><Relationship Id="rId5" Type="http://schemas.openxmlformats.org/officeDocument/2006/relationships/image" Target="../media/image8.png"/><Relationship Id="rId4" Type="http://schemas.openxmlformats.org/officeDocument/2006/relationships/image" Target="../media/image29.jpeg"/></Relationships>
</file>

<file path=ppt/slides/_rels/slide1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7.xml"/><Relationship Id="rId1" Type="http://schemas.openxmlformats.org/officeDocument/2006/relationships/slideLayout" Target="../slideLayouts/slideLayout5.xml"/><Relationship Id="rId4" Type="http://schemas.openxmlformats.org/officeDocument/2006/relationships/image" Target="../media/image8.png"/></Relationships>
</file>

<file path=ppt/slides/_rels/slide1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8.xml"/><Relationship Id="rId1" Type="http://schemas.openxmlformats.org/officeDocument/2006/relationships/slideLayout" Target="../slideLayouts/slideLayout8.xml"/><Relationship Id="rId5" Type="http://schemas.openxmlformats.org/officeDocument/2006/relationships/image" Target="../media/image31.png"/><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9.xml"/><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10" Type="http://schemas.openxmlformats.org/officeDocument/2006/relationships/hyperlink" Target="https://www.woah.org/en/what-we-do/global-initiatives/one-health/" TargetMode="External"/><Relationship Id="rId4" Type="http://schemas.openxmlformats.org/officeDocument/2006/relationships/diagramLayout" Target="../diagrams/layout2.xml"/><Relationship Id="rId9" Type="http://schemas.openxmlformats.org/officeDocument/2006/relationships/image" Target="../media/image33.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0.xml"/><Relationship Id="rId1" Type="http://schemas.openxmlformats.org/officeDocument/2006/relationships/slideLayout" Target="../slideLayouts/slideLayout5.xml"/><Relationship Id="rId5" Type="http://schemas.openxmlformats.org/officeDocument/2006/relationships/image" Target="../media/image35.png"/><Relationship Id="rId4" Type="http://schemas.openxmlformats.org/officeDocument/2006/relationships/hyperlink" Target="https://us.sagepub.com/en-us/nam/structured-analytic-techniques-for-intelligence-analysis/book255432"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36.tiff"/><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2.xml"/><Relationship Id="rId1" Type="http://schemas.openxmlformats.org/officeDocument/2006/relationships/slideLayout" Target="../slideLayouts/slideLayout3.xml"/><Relationship Id="rId5" Type="http://schemas.openxmlformats.org/officeDocument/2006/relationships/image" Target="../media/image8.png"/><Relationship Id="rId4" Type="http://schemas.openxmlformats.org/officeDocument/2006/relationships/hyperlink" Target="https://www150.statcan.gc.ca/n1/pub/71-607-x/71-607-x2022015-eng.htm"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3.xml"/><Relationship Id="rId1" Type="http://schemas.openxmlformats.org/officeDocument/2006/relationships/slideLayout" Target="../slideLayouts/slideLayout3.xml"/><Relationship Id="rId6" Type="http://schemas.openxmlformats.org/officeDocument/2006/relationships/hyperlink" Target="https://www.nature.com/articles/s41589-023-01349-8" TargetMode="External"/><Relationship Id="rId5" Type="http://schemas.openxmlformats.org/officeDocument/2006/relationships/image" Target="../media/image39.png"/><Relationship Id="rId4" Type="http://schemas.openxmlformats.org/officeDocument/2006/relationships/image" Target="../media/image7.png"/></Relationships>
</file>

<file path=ppt/slides/_rels/slide2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4.xml"/><Relationship Id="rId1" Type="http://schemas.openxmlformats.org/officeDocument/2006/relationships/slideLayout" Target="../slideLayouts/slideLayout3.xml"/><Relationship Id="rId4" Type="http://schemas.openxmlformats.org/officeDocument/2006/relationships/hyperlink" Target="https://www.weforum.org/reports?year=2023#filter"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41.tiff"/><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42.jpg"/><Relationship Id="rId7" Type="http://schemas.openxmlformats.org/officeDocument/2006/relationships/image" Target="../media/image46.png"/><Relationship Id="rId2" Type="http://schemas.openxmlformats.org/officeDocument/2006/relationships/notesSlide" Target="../notesSlides/notesSlide27.xml"/><Relationship Id="rId1" Type="http://schemas.openxmlformats.org/officeDocument/2006/relationships/slideLayout" Target="../slideLayouts/slideLayout5.xml"/><Relationship Id="rId6" Type="http://schemas.openxmlformats.org/officeDocument/2006/relationships/image" Target="../media/image45.png"/><Relationship Id="rId5" Type="http://schemas.openxmlformats.org/officeDocument/2006/relationships/image" Target="../media/image44.jpg"/><Relationship Id="rId4" Type="http://schemas.openxmlformats.org/officeDocument/2006/relationships/image" Target="../media/image43.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openxmlformats.org/officeDocument/2006/relationships/image" Target="../media/image9.png"/><Relationship Id="rId4" Type="http://schemas.openxmlformats.org/officeDocument/2006/relationships/diagramLayout" Target="../diagrams/layout1.xml"/><Relationship Id="rId9" Type="http://schemas.openxmlformats.org/officeDocument/2006/relationships/image" Target="../media/image8.png"/></Relationships>
</file>

<file path=ppt/slides/_rels/slide7.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18.png"/><Relationship Id="rId3" Type="http://schemas.openxmlformats.org/officeDocument/2006/relationships/image" Target="../media/image10.png"/><Relationship Id="rId7" Type="http://schemas.openxmlformats.org/officeDocument/2006/relationships/image" Target="../media/image14.png"/><Relationship Id="rId12"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4.xml"/><Relationship Id="rId6" Type="http://schemas.openxmlformats.org/officeDocument/2006/relationships/image" Target="../media/image13.jpeg"/><Relationship Id="rId11" Type="http://schemas.openxmlformats.org/officeDocument/2006/relationships/image" Target="../media/image4.png"/><Relationship Id="rId5" Type="http://schemas.openxmlformats.org/officeDocument/2006/relationships/image" Target="../media/image12.png"/><Relationship Id="rId15" Type="http://schemas.openxmlformats.org/officeDocument/2006/relationships/image" Target="../media/image20.pn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png"/><Relationship Id="rId14" Type="http://schemas.openxmlformats.org/officeDocument/2006/relationships/image" Target="../media/image19.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openxmlformats.org/officeDocument/2006/relationships/image" Target="../media/image8.png"/><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5.xml"/><Relationship Id="rId5" Type="http://schemas.openxmlformats.org/officeDocument/2006/relationships/image" Target="../media/image22.emf"/><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Subtitle 1"/>
          <p:cNvSpPr>
            <a:spLocks noGrp="1"/>
          </p:cNvSpPr>
          <p:nvPr>
            <p:ph type="subTitle" idx="1"/>
          </p:nvPr>
        </p:nvSpPr>
        <p:spPr>
          <a:xfrm>
            <a:off x="3048000" y="4094163"/>
            <a:ext cx="9144000" cy="1655762"/>
          </a:xfrm>
        </p:spPr>
        <p:txBody>
          <a:bodyPr/>
          <a:lstStyle/>
          <a:p>
            <a:pPr eaLnBrk="1" hangingPunct="1"/>
            <a:r>
              <a:rPr lang="en-CA" altLang="en-US" dirty="0" smtClean="0"/>
              <a:t>Canadian Animal Health Laboratorians Network</a:t>
            </a:r>
          </a:p>
          <a:p>
            <a:pPr eaLnBrk="1" hangingPunct="1"/>
            <a:r>
              <a:rPr lang="en-CA" altLang="en-US" dirty="0" smtClean="0"/>
              <a:t>5 June 2023</a:t>
            </a:r>
          </a:p>
          <a:p>
            <a:pPr eaLnBrk="1" hangingPunct="1"/>
            <a:r>
              <a:rPr lang="en-CA" altLang="en-US" dirty="0" smtClean="0"/>
              <a:t>Dr Andrea Osborn</a:t>
            </a:r>
          </a:p>
          <a:p>
            <a:pPr eaLnBrk="1" hangingPunct="1"/>
            <a:endParaRPr lang="en-US" altLang="en-US" dirty="0" smtClean="0"/>
          </a:p>
        </p:txBody>
      </p:sp>
      <p:sp>
        <p:nvSpPr>
          <p:cNvPr id="18436" name="Slide Number Placeholder 3"/>
          <p:cNvSpPr>
            <a:spLocks noGrp="1"/>
          </p:cNvSpPr>
          <p:nvPr>
            <p:ph type="sldNum" sz="quarter" idx="4294967295"/>
          </p:nvPr>
        </p:nvSpPr>
        <p:spPr bwMode="auto">
          <a:xfrm>
            <a:off x="9448800" y="6356350"/>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DA3F502E-F5D7-4106-9197-0EFA390AD31C}" type="slidenum">
              <a:rPr kumimoji="0" lang="en-US" altLang="en-US" sz="1200" b="0" i="0" u="none" strike="noStrike" kern="1200" cap="none" spc="0" normalizeH="0" baseline="0" noProof="0" smtClean="0">
                <a:ln>
                  <a:noFill/>
                </a:ln>
                <a:solidFill>
                  <a:srgbClr val="898989"/>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0" lang="en-US" altLang="en-US" sz="1200" b="0" i="0" u="none" strike="noStrike" kern="1200" cap="none" spc="0" normalizeH="0" baseline="0" noProof="0" smtClean="0">
              <a:ln>
                <a:noFill/>
              </a:ln>
              <a:solidFill>
                <a:srgbClr val="898989"/>
              </a:solidFill>
              <a:effectLst/>
              <a:uLnTx/>
              <a:uFillTx/>
              <a:latin typeface="Calibri" panose="020F0502020204030204" pitchFamily="34" charset="0"/>
              <a:ea typeface="+mn-ea"/>
              <a:cs typeface="+mn-cs"/>
            </a:endParaRPr>
          </a:p>
        </p:txBody>
      </p:sp>
      <p:sp>
        <p:nvSpPr>
          <p:cNvPr id="18437" name="TextBox 4"/>
          <p:cNvSpPr txBox="1">
            <a:spLocks noChangeArrowheads="1"/>
          </p:cNvSpPr>
          <p:nvPr/>
        </p:nvSpPr>
        <p:spPr bwMode="auto">
          <a:xfrm>
            <a:off x="9380538" y="5749925"/>
            <a:ext cx="2811462"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altLang="en-US" sz="3600" b="1" i="0" u="none" strike="noStrike" kern="1200" cap="none" spc="0" normalizeH="0" baseline="0" noProof="0" smtClean="0">
                <a:ln>
                  <a:noFill/>
                </a:ln>
                <a:solidFill>
                  <a:srgbClr val="FFFFFF"/>
                </a:solidFill>
                <a:effectLst/>
                <a:uLnTx/>
                <a:uFillTx/>
                <a:latin typeface="Calibri" panose="020F0502020204030204" pitchFamily="34" charset="0"/>
                <a:ea typeface="+mn-ea"/>
                <a:cs typeface="+mn-cs"/>
                <a:hlinkClick r:id="rId3"/>
              </a:rPr>
              <a:t>www.cezd.ca</a:t>
            </a:r>
            <a:r>
              <a:rPr kumimoji="0" lang="en-CA" altLang="en-US" sz="3600" b="0" i="0" u="none" strike="noStrike" kern="1200" cap="none" spc="0" normalizeH="0" baseline="0" noProof="0" smtClean="0">
                <a:ln>
                  <a:noFill/>
                </a:ln>
                <a:solidFill>
                  <a:srgbClr val="FFFFFF"/>
                </a:solidFill>
                <a:effectLst/>
                <a:uLnTx/>
                <a:uFillTx/>
                <a:latin typeface="Calibri" panose="020F0502020204030204" pitchFamily="34" charset="0"/>
                <a:ea typeface="+mn-ea"/>
                <a:cs typeface="+mn-cs"/>
              </a:rPr>
              <a:t> </a:t>
            </a:r>
            <a:endParaRPr kumimoji="0" lang="en-US" altLang="en-US" sz="3600" b="0" i="0" u="none" strike="noStrike" kern="1200" cap="none" spc="0" normalizeH="0" baseline="0" noProof="0" smtClean="0">
              <a:ln>
                <a:noFill/>
              </a:ln>
              <a:solidFill>
                <a:srgbClr val="FFFFFF"/>
              </a:solidFill>
              <a:effectLst/>
              <a:uLnTx/>
              <a:uFillTx/>
              <a:latin typeface="Calibri" panose="020F0502020204030204" pitchFamily="34" charset="0"/>
              <a:ea typeface="+mn-ea"/>
              <a:cs typeface="+mn-cs"/>
            </a:endParaRPr>
          </a:p>
        </p:txBody>
      </p:sp>
      <p:sp>
        <p:nvSpPr>
          <p:cNvPr id="18438" name="Title 8"/>
          <p:cNvSpPr txBox="1">
            <a:spLocks/>
          </p:cNvSpPr>
          <p:nvPr/>
        </p:nvSpPr>
        <p:spPr bwMode="auto">
          <a:xfrm>
            <a:off x="4403035" y="1675780"/>
            <a:ext cx="7788965" cy="79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r" defTabSz="914400" rtl="0" eaLnBrk="1" fontAlgn="base" latinLnBrk="0" hangingPunct="1">
              <a:lnSpc>
                <a:spcPct val="90000"/>
              </a:lnSpc>
              <a:spcBef>
                <a:spcPct val="0"/>
              </a:spcBef>
              <a:spcAft>
                <a:spcPct val="0"/>
              </a:spcAft>
              <a:buClrTx/>
              <a:buSzTx/>
              <a:buFontTx/>
              <a:buNone/>
              <a:tabLst/>
              <a:defRPr/>
            </a:pPr>
            <a:r>
              <a:rPr kumimoji="0" lang="fr-FR" altLang="en-US" sz="3200" b="1" i="0" u="none" strike="noStrike" kern="1200" cap="none" spc="0" normalizeH="0" baseline="0" noProof="0" dirty="0" smtClean="0">
                <a:ln>
                  <a:noFill/>
                </a:ln>
                <a:solidFill>
                  <a:prstClr val="white"/>
                </a:solidFill>
                <a:effectLst/>
                <a:uLnTx/>
                <a:uFillTx/>
                <a:latin typeface="Calibri" panose="020F0502020204030204" pitchFamily="34" charset="0"/>
                <a:ea typeface="+mn-ea"/>
                <a:cs typeface="+mn-cs"/>
              </a:rPr>
              <a:t>One Health Intelligence and the Community for Emerging and Zoonotic Diseases</a:t>
            </a:r>
            <a:endParaRPr kumimoji="0" lang="en-CA" altLang="en-US" sz="3200" b="1" i="1" u="none" strike="noStrike" kern="1200" cap="none" spc="0" normalizeH="0" baseline="0" noProof="0" dirty="0" smtClean="0">
              <a:ln>
                <a:noFill/>
              </a:ln>
              <a:solidFill>
                <a:prstClr val="white"/>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866182539"/>
      </p:ext>
    </p:extLst>
  </p:cSld>
  <p:clrMapOvr>
    <a:masterClrMapping/>
  </p:clrMapOvr>
  <p:transition spd="slow" advTm="26445"/>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Content Placeholder 5"/>
          <p:cNvPicPr>
            <a:picLocks noGrp="1" noChangeAspect="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a:xfrm>
            <a:off x="6465074" y="1489075"/>
            <a:ext cx="5726925" cy="4130675"/>
          </a:xfrm>
        </p:spPr>
      </p:pic>
      <p:sp>
        <p:nvSpPr>
          <p:cNvPr id="2" name="Title 1"/>
          <p:cNvSpPr>
            <a:spLocks noGrp="1"/>
          </p:cNvSpPr>
          <p:nvPr>
            <p:ph type="title"/>
          </p:nvPr>
        </p:nvSpPr>
        <p:spPr>
          <a:xfrm>
            <a:off x="1612473" y="163513"/>
            <a:ext cx="9712751" cy="1325562"/>
          </a:xfrm>
        </p:spPr>
        <p:txBody>
          <a:bodyPr/>
          <a:lstStyle/>
          <a:p>
            <a:pPr eaLnBrk="1" hangingPunct="1">
              <a:defRPr/>
            </a:pPr>
            <a:r>
              <a:rPr lang="en-CA" dirty="0" smtClean="0"/>
              <a:t>Connections to Networks in Canada</a:t>
            </a:r>
            <a:endParaRPr lang="en-CA" dirty="0"/>
          </a:p>
        </p:txBody>
      </p:sp>
      <p:sp>
        <p:nvSpPr>
          <p:cNvPr id="40964" name="Content Placeholder 2"/>
          <p:cNvSpPr>
            <a:spLocks noGrp="1"/>
          </p:cNvSpPr>
          <p:nvPr>
            <p:ph sz="half" idx="1"/>
          </p:nvPr>
        </p:nvSpPr>
        <p:spPr>
          <a:xfrm>
            <a:off x="400048" y="1489072"/>
            <a:ext cx="6802135" cy="4583112"/>
          </a:xfrm>
        </p:spPr>
        <p:txBody>
          <a:bodyPr/>
          <a:lstStyle/>
          <a:p>
            <a:pPr lvl="1"/>
            <a:r>
              <a:rPr lang="en-CA" altLang="en-US" dirty="0" smtClean="0"/>
              <a:t>Canadian Swine Health Intelligence Network </a:t>
            </a:r>
          </a:p>
          <a:p>
            <a:pPr lvl="1"/>
            <a:r>
              <a:rPr lang="en-CA" altLang="en-US" dirty="0" smtClean="0"/>
              <a:t>Canadian Animal Health Surveillance System Species Networks</a:t>
            </a:r>
          </a:p>
          <a:p>
            <a:pPr lvl="3"/>
            <a:r>
              <a:rPr lang="en-CA" altLang="en-US" dirty="0" smtClean="0"/>
              <a:t>Poultry</a:t>
            </a:r>
          </a:p>
          <a:p>
            <a:pPr lvl="3"/>
            <a:r>
              <a:rPr lang="en-CA" altLang="en-US" dirty="0" smtClean="0"/>
              <a:t>Beef</a:t>
            </a:r>
          </a:p>
          <a:p>
            <a:pPr lvl="3"/>
            <a:r>
              <a:rPr lang="en-CA" altLang="en-US" dirty="0" smtClean="0"/>
              <a:t>Small Ruminant</a:t>
            </a:r>
          </a:p>
          <a:p>
            <a:pPr lvl="3"/>
            <a:r>
              <a:rPr lang="en-CA" altLang="en-US" dirty="0" smtClean="0"/>
              <a:t>Equine</a:t>
            </a:r>
          </a:p>
          <a:p>
            <a:pPr lvl="3"/>
            <a:r>
              <a:rPr lang="en-CA" altLang="en-US" dirty="0" smtClean="0"/>
              <a:t>Vector Borne Diseases</a:t>
            </a:r>
          </a:p>
          <a:p>
            <a:pPr lvl="3"/>
            <a:r>
              <a:rPr lang="en-CA" altLang="en-US" dirty="0" smtClean="0"/>
              <a:t>Companion Animals</a:t>
            </a:r>
          </a:p>
          <a:p>
            <a:pPr lvl="1"/>
            <a:r>
              <a:rPr lang="en-CA" altLang="en-US" dirty="0" smtClean="0"/>
              <a:t>FPT One Health Networks </a:t>
            </a:r>
          </a:p>
          <a:p>
            <a:pPr lvl="3"/>
            <a:r>
              <a:rPr lang="en-CA" altLang="en-US" dirty="0" smtClean="0"/>
              <a:t>COVID and Animals</a:t>
            </a:r>
          </a:p>
          <a:p>
            <a:pPr lvl="3"/>
            <a:r>
              <a:rPr lang="en-CA" altLang="en-US" dirty="0" smtClean="0"/>
              <a:t>Mpox and animals</a:t>
            </a:r>
          </a:p>
          <a:p>
            <a:pPr lvl="3"/>
            <a:r>
              <a:rPr lang="en-CA" altLang="en-US" dirty="0" smtClean="0"/>
              <a:t>HPAI</a:t>
            </a:r>
          </a:p>
          <a:p>
            <a:pPr lvl="1"/>
            <a:r>
              <a:rPr lang="en-CA" altLang="en-US" dirty="0" smtClean="0"/>
              <a:t>Association of Medical Microbiology and Infectious Disease Canada</a:t>
            </a:r>
            <a:endParaRPr lang="en-CA" altLang="en-US" dirty="0"/>
          </a:p>
        </p:txBody>
      </p:sp>
      <p:sp>
        <p:nvSpPr>
          <p:cNvPr id="4" name="Slide Number Placeholder 3"/>
          <p:cNvSpPr>
            <a:spLocks noGrp="1"/>
          </p:cNvSpPr>
          <p:nvPr>
            <p:ph type="sldNum" sz="quarter" idx="10"/>
          </p:nvPr>
        </p:nvSpPr>
        <p:spPr>
          <a:xfrm>
            <a:off x="9448800"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85D8CC-3241-4544-BBA7-6C0F4DB8630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5635" y="447223"/>
            <a:ext cx="758140" cy="758140"/>
          </a:xfrm>
          <a:prstGeom prst="rect">
            <a:avLst/>
          </a:prstGeom>
        </p:spPr>
      </p:pic>
      <p:pic>
        <p:nvPicPr>
          <p:cNvPr id="8" name="Picture 7"/>
          <p:cNvPicPr>
            <a:picLocks noChangeAspect="1"/>
          </p:cNvPicPr>
          <p:nvPr/>
        </p:nvPicPr>
        <p:blipFill rotWithShape="1">
          <a:blip r:embed="rId5">
            <a:extLst>
              <a:ext uri="{28A0092B-C50C-407E-A947-70E740481C1C}">
                <a14:useLocalDpi xmlns:a14="http://schemas.microsoft.com/office/drawing/2010/main" val="0"/>
              </a:ext>
            </a:extLst>
          </a:blip>
          <a:srcRect l="-6086" t="-1604" r="75942" b="1604"/>
          <a:stretch/>
        </p:blipFill>
        <p:spPr>
          <a:xfrm>
            <a:off x="1028445" y="444852"/>
            <a:ext cx="619358" cy="762881"/>
          </a:xfrm>
          <a:prstGeom prst="rect">
            <a:avLst/>
          </a:prstGeom>
        </p:spPr>
      </p:pic>
      <p:pic>
        <p:nvPicPr>
          <p:cNvPr id="10" name="Pictur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582400" y="6248400"/>
            <a:ext cx="609600" cy="609600"/>
          </a:xfrm>
          <a:prstGeom prst="rect">
            <a:avLst/>
          </a:prstGeom>
        </p:spPr>
      </p:pic>
      <p:pic>
        <p:nvPicPr>
          <p:cNvPr id="9" name="Picture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939652" y="75747"/>
            <a:ext cx="1045028" cy="1045028"/>
          </a:xfrm>
          <a:prstGeom prst="rect">
            <a:avLst/>
          </a:prstGeom>
        </p:spPr>
      </p:pic>
    </p:spTree>
    <p:extLst>
      <p:ext uri="{BB962C8B-B14F-4D97-AF65-F5344CB8AC3E}">
        <p14:creationId xmlns:p14="http://schemas.microsoft.com/office/powerpoint/2010/main" val="353500037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35784" y="242577"/>
            <a:ext cx="7627070" cy="1325563"/>
          </a:xfrm>
        </p:spPr>
        <p:txBody>
          <a:bodyPr/>
          <a:lstStyle/>
          <a:p>
            <a:r>
              <a:rPr lang="en-CA" dirty="0" smtClean="0"/>
              <a:t>Creation of Disciplines in KIWI</a:t>
            </a:r>
            <a:endParaRPr lang="en-CA" dirty="0"/>
          </a:p>
        </p:txBody>
      </p:sp>
      <p:sp>
        <p:nvSpPr>
          <p:cNvPr id="3" name="Content Placeholder 2"/>
          <p:cNvSpPr>
            <a:spLocks noGrp="1"/>
          </p:cNvSpPr>
          <p:nvPr>
            <p:ph sz="half" idx="1"/>
          </p:nvPr>
        </p:nvSpPr>
        <p:spPr>
          <a:xfrm>
            <a:off x="809625" y="1604817"/>
            <a:ext cx="5181600" cy="4351338"/>
          </a:xfrm>
        </p:spPr>
        <p:txBody>
          <a:bodyPr/>
          <a:lstStyle/>
          <a:p>
            <a:r>
              <a:rPr lang="en-CA" dirty="0" smtClean="0"/>
              <a:t>Needed to make reporting on a specific species group more efficient</a:t>
            </a:r>
          </a:p>
          <a:p>
            <a:r>
              <a:rPr lang="en-CA" dirty="0" smtClean="0"/>
              <a:t>Hazards conditions dictionary</a:t>
            </a:r>
          </a:p>
          <a:p>
            <a:r>
              <a:rPr lang="en-CA" dirty="0" smtClean="0"/>
              <a:t>For all 550+ hazards, we identified the species groups susceptible to it</a:t>
            </a:r>
          </a:p>
          <a:p>
            <a:r>
              <a:rPr lang="en-CA" dirty="0" smtClean="0"/>
              <a:t>Now able to sort our signals by species specific group</a:t>
            </a:r>
          </a:p>
          <a:p>
            <a:r>
              <a:rPr lang="en-CA" dirty="0" smtClean="0"/>
              <a:t>Creating quarterly reports by species</a:t>
            </a:r>
            <a:endParaRPr lang="en-CA" dirty="0"/>
          </a:p>
        </p:txBody>
      </p:sp>
      <p:sp>
        <p:nvSpPr>
          <p:cNvPr id="4" name="Content Placeholder 3"/>
          <p:cNvSpPr>
            <a:spLocks noGrp="1"/>
          </p:cNvSpPr>
          <p:nvPr>
            <p:ph sz="half" idx="2"/>
          </p:nvPr>
        </p:nvSpPr>
        <p:spPr>
          <a:xfrm>
            <a:off x="6172199" y="1604817"/>
            <a:ext cx="5390909" cy="4351338"/>
          </a:xfrm>
        </p:spPr>
        <p:txBody>
          <a:bodyPr/>
          <a:lstStyle/>
          <a:p>
            <a:r>
              <a:rPr lang="en-CA" dirty="0" smtClean="0"/>
              <a:t>The trusted domestic network is already present </a:t>
            </a:r>
          </a:p>
          <a:p>
            <a:r>
              <a:rPr lang="en-CA" dirty="0" smtClean="0"/>
              <a:t>They don’t have to be CEZD members to access the intelligence</a:t>
            </a:r>
          </a:p>
          <a:p>
            <a:r>
              <a:rPr lang="en-CA" dirty="0" smtClean="0"/>
              <a:t>The network groups provide the depth of expertise that isn’t present at the level of intelligence reporting</a:t>
            </a:r>
          </a:p>
          <a:p>
            <a:r>
              <a:rPr lang="en-CA" dirty="0" smtClean="0"/>
              <a:t>The people that can do something about it!</a:t>
            </a:r>
            <a:endParaRPr lang="en-CA" dirty="0"/>
          </a:p>
        </p:txBody>
      </p:sp>
      <p:sp>
        <p:nvSpPr>
          <p:cNvPr id="5" name="Slide Number Placeholder 4"/>
          <p:cNvSpPr>
            <a:spLocks noGrp="1"/>
          </p:cNvSpPr>
          <p:nvPr>
            <p:ph type="sldNum" sz="quarter" idx="10"/>
          </p:nvPr>
        </p:nvSpPr>
        <p:spPr/>
        <p:txBody>
          <a:bodyPr/>
          <a:lstStyle/>
          <a:p>
            <a:pPr>
              <a:defRPr/>
            </a:pPr>
            <a:fld id="{8E71A447-98E4-4A9F-92F1-7024FD8D45BF}" type="slidenum">
              <a:rPr lang="en-US" smtClean="0"/>
              <a:pPr>
                <a:defRPr/>
              </a:pPr>
              <a:t>11</a:t>
            </a:fld>
            <a:endParaRPr lang="en-US"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0058" y="470397"/>
            <a:ext cx="758140" cy="758140"/>
          </a:xfrm>
          <a:prstGeom prst="rect">
            <a:avLst/>
          </a:prstGeom>
        </p:spPr>
      </p:pic>
      <p:pic>
        <p:nvPicPr>
          <p:cNvPr id="7" name="Picture 6"/>
          <p:cNvPicPr>
            <a:picLocks noChangeAspect="1"/>
          </p:cNvPicPr>
          <p:nvPr/>
        </p:nvPicPr>
        <p:blipFill rotWithShape="1">
          <a:blip r:embed="rId4">
            <a:extLst>
              <a:ext uri="{28A0092B-C50C-407E-A947-70E740481C1C}">
                <a14:useLocalDpi xmlns:a14="http://schemas.microsoft.com/office/drawing/2010/main" val="0"/>
              </a:ext>
            </a:extLst>
          </a:blip>
          <a:srcRect l="-6086" t="-1604" r="75942" b="1604"/>
          <a:stretch/>
        </p:blipFill>
        <p:spPr>
          <a:xfrm>
            <a:off x="916426" y="433720"/>
            <a:ext cx="619358" cy="762881"/>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032910" y="140687"/>
            <a:ext cx="1055914" cy="1055914"/>
          </a:xfrm>
          <a:prstGeom prst="rect">
            <a:avLst/>
          </a:prstGeom>
        </p:spPr>
      </p:pic>
    </p:spTree>
    <p:extLst>
      <p:ext uri="{BB962C8B-B14F-4D97-AF65-F5344CB8AC3E}">
        <p14:creationId xmlns:p14="http://schemas.microsoft.com/office/powerpoint/2010/main" val="225733171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1348356" y="817640"/>
            <a:ext cx="10437896" cy="5957517"/>
          </a:xfrm>
          <a:prstGeom prst="rect">
            <a:avLst/>
          </a:prstGeom>
        </p:spPr>
      </p:pic>
      <p:sp>
        <p:nvSpPr>
          <p:cNvPr id="2" name="Title 1"/>
          <p:cNvSpPr>
            <a:spLocks noGrp="1"/>
          </p:cNvSpPr>
          <p:nvPr>
            <p:ph type="title"/>
          </p:nvPr>
        </p:nvSpPr>
        <p:spPr>
          <a:xfrm>
            <a:off x="838200" y="0"/>
            <a:ext cx="10515600" cy="1325563"/>
          </a:xfrm>
        </p:spPr>
        <p:txBody>
          <a:bodyPr/>
          <a:lstStyle/>
          <a:p>
            <a:r>
              <a:rPr lang="en-CA" dirty="0" smtClean="0"/>
              <a:t>Hazard Trends Improvements</a:t>
            </a:r>
            <a:endParaRPr lang="en-CA" dirty="0"/>
          </a:p>
        </p:txBody>
      </p:sp>
      <p:sp>
        <p:nvSpPr>
          <p:cNvPr id="4" name="Slide Number Placeholder 3"/>
          <p:cNvSpPr>
            <a:spLocks noGrp="1"/>
          </p:cNvSpPr>
          <p:nvPr>
            <p:ph type="sldNum" sz="quarter" idx="14"/>
          </p:nvPr>
        </p:nvSpPr>
        <p:spPr/>
        <p:txBody>
          <a:bodyPr/>
          <a:lstStyle/>
          <a:p>
            <a:pPr>
              <a:defRPr/>
            </a:pPr>
            <a:fld id="{D7C494F9-3926-4764-A106-723969821446}" type="slidenum">
              <a:rPr lang="en-US" smtClean="0"/>
              <a:pPr>
                <a:defRPr/>
              </a:pPr>
              <a:t>12</a:t>
            </a:fld>
            <a:endParaRPr lang="en-US" dirty="0"/>
          </a:p>
        </p:txBody>
      </p:sp>
      <p:sp>
        <p:nvSpPr>
          <p:cNvPr id="6" name="Down Arrow 5"/>
          <p:cNvSpPr/>
          <p:nvPr/>
        </p:nvSpPr>
        <p:spPr>
          <a:xfrm>
            <a:off x="6982083" y="3662272"/>
            <a:ext cx="287079" cy="776176"/>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458" y="115162"/>
            <a:ext cx="873446" cy="873446"/>
          </a:xfrm>
          <a:prstGeom prst="rect">
            <a:avLst/>
          </a:prstGeom>
        </p:spPr>
      </p:pic>
      <p:sp>
        <p:nvSpPr>
          <p:cNvPr id="10" name="TextBox 9"/>
          <p:cNvSpPr txBox="1"/>
          <p:nvPr/>
        </p:nvSpPr>
        <p:spPr>
          <a:xfrm>
            <a:off x="3010328" y="2969231"/>
            <a:ext cx="1741118" cy="461665"/>
          </a:xfrm>
          <a:prstGeom prst="rect">
            <a:avLst/>
          </a:prstGeom>
          <a:noFill/>
        </p:spPr>
        <p:txBody>
          <a:bodyPr wrap="none" rtlCol="0">
            <a:spAutoFit/>
          </a:bodyPr>
          <a:lstStyle/>
          <a:p>
            <a:r>
              <a:rPr lang="en-CA" sz="2400" b="1" dirty="0" smtClean="0"/>
              <a:t>HPAI Signals</a:t>
            </a:r>
            <a:endParaRPr lang="en-CA" sz="2400" b="1" dirty="0"/>
          </a:p>
        </p:txBody>
      </p:sp>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281373" y="2835585"/>
            <a:ext cx="728955" cy="728955"/>
          </a:xfrm>
          <a:prstGeom prst="rect">
            <a:avLst/>
          </a:prstGeom>
        </p:spPr>
      </p:pic>
      <p:pic>
        <p:nvPicPr>
          <p:cNvPr id="12" name="Picture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042069" y="23928"/>
            <a:ext cx="1055914" cy="1055914"/>
          </a:xfrm>
          <a:prstGeom prst="rect">
            <a:avLst/>
          </a:prstGeom>
        </p:spPr>
      </p:pic>
    </p:spTree>
    <p:extLst>
      <p:ext uri="{BB962C8B-B14F-4D97-AF65-F5344CB8AC3E}">
        <p14:creationId xmlns:p14="http://schemas.microsoft.com/office/powerpoint/2010/main" val="104179710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31216" y="365125"/>
            <a:ext cx="10222584" cy="1086603"/>
          </a:xfrm>
        </p:spPr>
        <p:txBody>
          <a:bodyPr/>
          <a:lstStyle/>
          <a:p>
            <a:r>
              <a:rPr lang="en-CA" dirty="0" smtClean="0"/>
              <a:t>One Health Engagement</a:t>
            </a:r>
            <a:endParaRPr lang="en-CA" dirty="0"/>
          </a:p>
        </p:txBody>
      </p:sp>
      <p:sp>
        <p:nvSpPr>
          <p:cNvPr id="18" name="Content Placeholder 17"/>
          <p:cNvSpPr>
            <a:spLocks noGrp="1"/>
          </p:cNvSpPr>
          <p:nvPr>
            <p:ph sz="half" idx="1"/>
          </p:nvPr>
        </p:nvSpPr>
        <p:spPr>
          <a:xfrm>
            <a:off x="838199" y="1825625"/>
            <a:ext cx="5666295" cy="4351338"/>
          </a:xfrm>
        </p:spPr>
        <p:txBody>
          <a:bodyPr/>
          <a:lstStyle/>
          <a:p>
            <a:r>
              <a:rPr lang="en-CA" dirty="0" smtClean="0"/>
              <a:t>Engagement activities to reach out to One Health groups across Canada</a:t>
            </a:r>
          </a:p>
          <a:p>
            <a:r>
              <a:rPr lang="en-CA" dirty="0"/>
              <a:t>Increased Public Health Membership and awareness</a:t>
            </a:r>
          </a:p>
          <a:p>
            <a:r>
              <a:rPr lang="en-CA" dirty="0" smtClean="0"/>
              <a:t>CAHSS hired a contractor to help us build the </a:t>
            </a:r>
            <a:r>
              <a:rPr lang="en-CA" dirty="0" smtClean="0">
                <a:hlinkClick r:id="rId3"/>
              </a:rPr>
              <a:t>OH initiatives tool</a:t>
            </a:r>
            <a:endParaRPr lang="en-CA" dirty="0" smtClean="0"/>
          </a:p>
          <a:p>
            <a:r>
              <a:rPr lang="en-CA" dirty="0" smtClean="0"/>
              <a:t>Allows searching of OH initiatives across Canada to raise awareness of the existing networks</a:t>
            </a:r>
          </a:p>
        </p:txBody>
      </p:sp>
      <p:pic>
        <p:nvPicPr>
          <p:cNvPr id="20" name="Content Placeholder 19"/>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7149450" y="1929999"/>
            <a:ext cx="3810196" cy="3479979"/>
          </a:xfrm>
        </p:spPr>
      </p:pic>
      <p:sp>
        <p:nvSpPr>
          <p:cNvPr id="4" name="Slide Number Placeholder 3"/>
          <p:cNvSpPr>
            <a:spLocks noGrp="1"/>
          </p:cNvSpPr>
          <p:nvPr>
            <p:ph type="sldNum" sz="quarter" idx="10"/>
          </p:nvPr>
        </p:nvSpPr>
        <p:spPr/>
        <p:txBody>
          <a:bodyPr/>
          <a:lstStyle/>
          <a:p>
            <a:pPr>
              <a:defRPr/>
            </a:pPr>
            <a:fld id="{D7C494F9-3926-4764-A106-723969821446}" type="slidenum">
              <a:rPr lang="en-US" smtClean="0"/>
              <a:pPr>
                <a:defRPr/>
              </a:pPr>
              <a:t>13</a:t>
            </a:fld>
            <a:endParaRPr lang="en-US"/>
          </a:p>
        </p:txBody>
      </p:sp>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6948" y="463434"/>
            <a:ext cx="816454" cy="745694"/>
          </a:xfrm>
          <a:prstGeom prst="rect">
            <a:avLst/>
          </a:prstGeom>
        </p:spPr>
      </p:pic>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939652" y="75747"/>
            <a:ext cx="1045028" cy="1045028"/>
          </a:xfrm>
          <a:prstGeom prst="rect">
            <a:avLst/>
          </a:prstGeom>
        </p:spPr>
      </p:pic>
    </p:spTree>
    <p:extLst>
      <p:ext uri="{BB962C8B-B14F-4D97-AF65-F5344CB8AC3E}">
        <p14:creationId xmlns:p14="http://schemas.microsoft.com/office/powerpoint/2010/main" val="263981770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68707" y="1665116"/>
            <a:ext cx="5088874" cy="1325563"/>
          </a:xfrm>
        </p:spPr>
        <p:txBody>
          <a:bodyPr/>
          <a:lstStyle/>
          <a:p>
            <a:r>
              <a:rPr lang="en-CA" dirty="0" smtClean="0"/>
              <a:t>Evolution of our Human Network</a:t>
            </a:r>
            <a:endParaRPr lang="en-CA" dirty="0"/>
          </a:p>
        </p:txBody>
      </p:sp>
      <p:sp>
        <p:nvSpPr>
          <p:cNvPr id="5" name="Slide Number Placeholder 4"/>
          <p:cNvSpPr>
            <a:spLocks noGrp="1"/>
          </p:cNvSpPr>
          <p:nvPr>
            <p:ph type="sldNum" sz="quarter" idx="14"/>
          </p:nvPr>
        </p:nvSpPr>
        <p:spPr/>
        <p:txBody>
          <a:bodyPr/>
          <a:lstStyle/>
          <a:p>
            <a:pPr>
              <a:defRPr/>
            </a:pPr>
            <a:fld id="{8E71A447-98E4-4A9F-92F1-7024FD8D45BF}" type="slidenum">
              <a:rPr lang="en-US" smtClean="0"/>
              <a:pPr>
                <a:defRPr/>
              </a:pPr>
              <a:t>14</a:t>
            </a:fld>
            <a:endParaRPr lang="en-US"/>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37615" y="925507"/>
            <a:ext cx="9016185" cy="5430843"/>
          </a:xfrm>
          <a:prstGeom prst="rect">
            <a:avLst/>
          </a:prstGeom>
        </p:spPr>
      </p:pic>
    </p:spTree>
    <p:extLst>
      <p:ext uri="{BB962C8B-B14F-4D97-AF65-F5344CB8AC3E}">
        <p14:creationId xmlns:p14="http://schemas.microsoft.com/office/powerpoint/2010/main" val="246572341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9448800" y="6356350"/>
            <a:ext cx="2743200" cy="365125"/>
          </a:xfrm>
        </p:spPr>
        <p:txBody>
          <a:bodyPr/>
          <a:lstStyle/>
          <a:p>
            <a:pPr>
              <a:defRPr/>
            </a:pPr>
            <a:fld id="{D7C494F9-3926-4764-A106-723969821446}" type="slidenum">
              <a:rPr lang="en-US" smtClean="0"/>
              <a:pPr>
                <a:defRPr/>
              </a:pPr>
              <a:t>15</a:t>
            </a:fld>
            <a:endParaRPr lang="en-US"/>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36525"/>
            <a:ext cx="12192000" cy="6858000"/>
          </a:xfrm>
          <a:prstGeom prst="rect">
            <a:avLst/>
          </a:prstGeom>
        </p:spPr>
      </p:pic>
      <p:sp>
        <p:nvSpPr>
          <p:cNvPr id="6" name="TextBox 5"/>
          <p:cNvSpPr txBox="1"/>
          <p:nvPr/>
        </p:nvSpPr>
        <p:spPr>
          <a:xfrm>
            <a:off x="4196600" y="-21771"/>
            <a:ext cx="4174514" cy="707886"/>
          </a:xfrm>
          <a:prstGeom prst="rect">
            <a:avLst/>
          </a:prstGeom>
          <a:noFill/>
        </p:spPr>
        <p:txBody>
          <a:bodyPr wrap="square" rtlCol="0">
            <a:spAutoFit/>
          </a:bodyPr>
          <a:lstStyle/>
          <a:p>
            <a:r>
              <a:rPr lang="en-CA" sz="4000" b="1" dirty="0" smtClean="0"/>
              <a:t>People - 2016</a:t>
            </a:r>
            <a:endParaRPr lang="en-CA" sz="4000" b="1" dirty="0"/>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26231" y="-21771"/>
            <a:ext cx="1045028" cy="1045028"/>
          </a:xfrm>
          <a:prstGeom prst="rect">
            <a:avLst/>
          </a:prstGeom>
        </p:spPr>
      </p:pic>
    </p:spTree>
    <p:extLst>
      <p:ext uri="{BB962C8B-B14F-4D97-AF65-F5344CB8AC3E}">
        <p14:creationId xmlns:p14="http://schemas.microsoft.com/office/powerpoint/2010/main" val="28336629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4894" y="2001020"/>
            <a:ext cx="3040062" cy="995362"/>
          </a:xfrm>
        </p:spPr>
        <p:txBody>
          <a:bodyPr/>
          <a:lstStyle/>
          <a:p>
            <a:pPr algn="ctr">
              <a:defRPr/>
            </a:pPr>
            <a:r>
              <a:rPr lang="en-CA" b="1" dirty="0" smtClean="0">
                <a:latin typeface="+mn-lt"/>
              </a:rPr>
              <a:t>Community 2023</a:t>
            </a:r>
            <a:endParaRPr lang="en-CA" b="1" dirty="0">
              <a:latin typeface="+mn-lt"/>
            </a:endParaRPr>
          </a:p>
        </p:txBody>
      </p:sp>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1B0FDE-EFA3-443A-8A5A-4FA0F8FB4A5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32772"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249738" y="0"/>
            <a:ext cx="7942262"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3" name="Picture 5"/>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0371" y="4879058"/>
            <a:ext cx="1847213" cy="18403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1035542" y="3311548"/>
            <a:ext cx="2278252" cy="923330"/>
          </a:xfrm>
          <a:prstGeom prst="rect">
            <a:avLst/>
          </a:prstGeom>
          <a:noFill/>
        </p:spPr>
        <p:txBody>
          <a:bodyPr wrap="none" rtlCol="0">
            <a:spAutoFit/>
          </a:bodyPr>
          <a:lstStyle/>
          <a:p>
            <a:r>
              <a:rPr lang="en-CA" dirty="0"/>
              <a:t>Active Members: </a:t>
            </a:r>
            <a:r>
              <a:rPr lang="en-CA" dirty="0" smtClean="0"/>
              <a:t>262</a:t>
            </a:r>
            <a:endParaRPr lang="en-CA" dirty="0"/>
          </a:p>
          <a:p>
            <a:endParaRPr lang="en-CA" dirty="0"/>
          </a:p>
          <a:p>
            <a:r>
              <a:rPr lang="en-CA" dirty="0"/>
              <a:t>Passive Members: </a:t>
            </a:r>
            <a:r>
              <a:rPr lang="en-CA" dirty="0" smtClean="0"/>
              <a:t>368</a:t>
            </a:r>
            <a:endParaRPr lang="en-CA" dirty="0"/>
          </a:p>
        </p:txBody>
      </p:sp>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2402" y="179161"/>
            <a:ext cx="1045028" cy="1045028"/>
          </a:xfrm>
          <a:prstGeom prst="rect">
            <a:avLst/>
          </a:prstGeom>
        </p:spPr>
      </p:pic>
    </p:spTree>
    <p:extLst>
      <p:ext uri="{BB962C8B-B14F-4D97-AF65-F5344CB8AC3E}">
        <p14:creationId xmlns:p14="http://schemas.microsoft.com/office/powerpoint/2010/main" val="219421622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426028" y="0"/>
            <a:ext cx="9890825" cy="1325563"/>
          </a:xfrm>
        </p:spPr>
        <p:txBody>
          <a:bodyPr/>
          <a:lstStyle/>
          <a:p>
            <a:r>
              <a:rPr lang="en-CA" dirty="0" smtClean="0"/>
              <a:t>Community Demographics</a:t>
            </a:r>
            <a:endParaRPr lang="en-CA" dirty="0"/>
          </a:p>
        </p:txBody>
      </p:sp>
      <p:sp>
        <p:nvSpPr>
          <p:cNvPr id="2" name="Slide Number Placeholder 1"/>
          <p:cNvSpPr>
            <a:spLocks noGrp="1"/>
          </p:cNvSpPr>
          <p:nvPr>
            <p:ph type="sldNum" sz="quarter" idx="4294967295"/>
          </p:nvPr>
        </p:nvSpPr>
        <p:spPr>
          <a:xfrm>
            <a:off x="9448800" y="6356350"/>
            <a:ext cx="2743200" cy="365125"/>
          </a:xfrm>
        </p:spPr>
        <p:txBody>
          <a:bodyPr/>
          <a:lstStyle/>
          <a:p>
            <a:pPr>
              <a:defRPr/>
            </a:pPr>
            <a:fld id="{79922AAA-043B-47F6-A998-D79793243766}" type="slidenum">
              <a:rPr lang="en-US" smtClean="0"/>
              <a:pPr>
                <a:defRPr/>
              </a:pPr>
              <a:t>17</a:t>
            </a:fld>
            <a:endParaRPr lang="en-US"/>
          </a:p>
        </p:txBody>
      </p:sp>
      <p:graphicFrame>
        <p:nvGraphicFramePr>
          <p:cNvPr id="3" name="Chart 2"/>
          <p:cNvGraphicFramePr>
            <a:graphicFrameLocks/>
          </p:cNvGraphicFramePr>
          <p:nvPr>
            <p:extLst>
              <p:ext uri="{D42A27DB-BD31-4B8C-83A1-F6EECF244321}">
                <p14:modId xmlns:p14="http://schemas.microsoft.com/office/powerpoint/2010/main" val="2437067993"/>
              </p:ext>
            </p:extLst>
          </p:nvPr>
        </p:nvGraphicFramePr>
        <p:xfrm>
          <a:off x="1639329" y="1376682"/>
          <a:ext cx="9181071" cy="5362832"/>
        </p:xfrm>
        <a:graphic>
          <a:graphicData uri="http://schemas.openxmlformats.org/drawingml/2006/chart">
            <c:chart xmlns:c="http://schemas.openxmlformats.org/drawingml/2006/chart" xmlns:r="http://schemas.openxmlformats.org/officeDocument/2006/relationships" r:id="rId3"/>
          </a:graphicData>
        </a:graphic>
      </p:graphicFrame>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1000" y="140267"/>
            <a:ext cx="1045028" cy="1045028"/>
          </a:xfrm>
          <a:prstGeom prst="rect">
            <a:avLst/>
          </a:prstGeom>
        </p:spPr>
      </p:pic>
    </p:spTree>
    <p:extLst>
      <p:ext uri="{BB962C8B-B14F-4D97-AF65-F5344CB8AC3E}">
        <p14:creationId xmlns:p14="http://schemas.microsoft.com/office/powerpoint/2010/main" val="311568287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532136" y="101581"/>
            <a:ext cx="8349343" cy="812820"/>
          </a:xfrm>
        </p:spPr>
        <p:txBody>
          <a:bodyPr/>
          <a:lstStyle/>
          <a:p>
            <a:r>
              <a:rPr lang="en-CA" sz="4400" dirty="0" smtClean="0"/>
              <a:t>Active vs Passive Members</a:t>
            </a:r>
            <a:endParaRPr lang="en-CA" sz="4400" dirty="0"/>
          </a:p>
        </p:txBody>
      </p:sp>
      <p:sp>
        <p:nvSpPr>
          <p:cNvPr id="7" name="Text Placeholder 6"/>
          <p:cNvSpPr>
            <a:spLocks noGrp="1"/>
          </p:cNvSpPr>
          <p:nvPr>
            <p:ph type="body" sz="half" idx="2"/>
          </p:nvPr>
        </p:nvSpPr>
        <p:spPr>
          <a:xfrm>
            <a:off x="883331" y="1398651"/>
            <a:ext cx="5428932" cy="3811588"/>
          </a:xfrm>
        </p:spPr>
        <p:txBody>
          <a:bodyPr/>
          <a:lstStyle/>
          <a:p>
            <a:r>
              <a:rPr lang="en-CA" sz="2400" dirty="0" smtClean="0"/>
              <a:t>Steady growth over time</a:t>
            </a:r>
          </a:p>
          <a:p>
            <a:pPr marL="285750" indent="-285750">
              <a:buFont typeface="Arial" panose="020B0604020202020204" pitchFamily="34" charset="0"/>
              <a:buChar char="•"/>
            </a:pPr>
            <a:r>
              <a:rPr lang="en-CA" sz="2400" dirty="0" smtClean="0"/>
              <a:t>Passive growth exceeds Active growth</a:t>
            </a:r>
          </a:p>
          <a:p>
            <a:pPr marL="285750" indent="-285750">
              <a:spcAft>
                <a:spcPts val="600"/>
              </a:spcAft>
              <a:buFont typeface="Arial" panose="020B0604020202020204" pitchFamily="34" charset="0"/>
              <a:buChar char="•"/>
            </a:pPr>
            <a:r>
              <a:rPr lang="en-CA" sz="2400" dirty="0" smtClean="0"/>
              <a:t>40% Active: 60% Passive</a:t>
            </a:r>
            <a:endParaRPr lang="en-CA" sz="2400" dirty="0"/>
          </a:p>
          <a:p>
            <a:r>
              <a:rPr lang="en-CA" sz="2400" b="1" dirty="0" smtClean="0"/>
              <a:t>Greater diversity in passive membership</a:t>
            </a:r>
          </a:p>
          <a:p>
            <a:pPr marL="342900" indent="-342900">
              <a:buFont typeface="Arial" panose="020B0604020202020204" pitchFamily="34" charset="0"/>
              <a:buChar char="•"/>
            </a:pPr>
            <a:r>
              <a:rPr lang="en-CA" sz="2400" dirty="0" smtClean="0"/>
              <a:t>Provincial/Municipal Emergency Management</a:t>
            </a:r>
          </a:p>
          <a:p>
            <a:pPr marL="342900" indent="-342900">
              <a:buFont typeface="Arial" panose="020B0604020202020204" pitchFamily="34" charset="0"/>
              <a:buChar char="•"/>
            </a:pPr>
            <a:r>
              <a:rPr lang="en-CA" sz="2400" dirty="0" smtClean="0"/>
              <a:t>Managers, Directors, ADMs</a:t>
            </a:r>
          </a:p>
          <a:p>
            <a:pPr marL="342900" indent="-342900">
              <a:buFont typeface="Arial" panose="020B0604020202020204" pitchFamily="34" charset="0"/>
              <a:buChar char="•"/>
            </a:pPr>
            <a:r>
              <a:rPr lang="en-CA" sz="2400" dirty="0" smtClean="0"/>
              <a:t>Public Health </a:t>
            </a:r>
            <a:r>
              <a:rPr lang="en-CA" sz="2400" dirty="0"/>
              <a:t>P</a:t>
            </a:r>
            <a:r>
              <a:rPr lang="en-CA" sz="2400" dirty="0" smtClean="0"/>
              <a:t>rofessionals</a:t>
            </a:r>
          </a:p>
          <a:p>
            <a:pPr marL="342900" indent="-342900">
              <a:buFont typeface="Arial" panose="020B0604020202020204" pitchFamily="34" charset="0"/>
              <a:buChar char="•"/>
            </a:pPr>
            <a:r>
              <a:rPr lang="en-CA" sz="2400" dirty="0" smtClean="0"/>
              <a:t>Insurance + Pharmaceutical Companies</a:t>
            </a:r>
          </a:p>
          <a:p>
            <a:pPr marL="342900" indent="-342900">
              <a:buFont typeface="Arial" panose="020B0604020202020204" pitchFamily="34" charset="0"/>
              <a:buChar char="•"/>
            </a:pPr>
            <a:r>
              <a:rPr lang="en-CA" sz="2400" dirty="0" smtClean="0"/>
              <a:t>Feed Suppliers + Renderers</a:t>
            </a:r>
          </a:p>
          <a:p>
            <a:pPr marL="342900" indent="-342900">
              <a:buFont typeface="Arial" panose="020B0604020202020204" pitchFamily="34" charset="0"/>
              <a:buChar char="•"/>
            </a:pPr>
            <a:r>
              <a:rPr lang="en-CA" sz="2400" dirty="0"/>
              <a:t>Public Education</a:t>
            </a:r>
          </a:p>
          <a:p>
            <a:pPr marL="342900" indent="-342900">
              <a:buFont typeface="Arial" panose="020B0604020202020204" pitchFamily="34" charset="0"/>
              <a:buChar char="•"/>
            </a:pPr>
            <a:endParaRPr lang="en-CA" sz="2400" dirty="0" smtClean="0"/>
          </a:p>
        </p:txBody>
      </p:sp>
      <p:sp>
        <p:nvSpPr>
          <p:cNvPr id="4" name="Slide Number Placeholder 3"/>
          <p:cNvSpPr>
            <a:spLocks noGrp="1"/>
          </p:cNvSpPr>
          <p:nvPr>
            <p:ph type="sldNum" sz="quarter" idx="4294967295"/>
          </p:nvPr>
        </p:nvSpPr>
        <p:spPr>
          <a:xfrm>
            <a:off x="9448800" y="6356350"/>
            <a:ext cx="2743200" cy="365125"/>
          </a:xfrm>
        </p:spPr>
        <p:txBody>
          <a:bodyPr/>
          <a:lstStyle/>
          <a:p>
            <a:pPr>
              <a:defRPr/>
            </a:pPr>
            <a:fld id="{D7C494F9-3926-4764-A106-723969821446}" type="slidenum">
              <a:rPr lang="en-US" smtClean="0"/>
              <a:pPr>
                <a:defRPr/>
              </a:pPr>
              <a:t>18</a:t>
            </a:fld>
            <a:endParaRPr lang="en-US"/>
          </a:p>
        </p:txBody>
      </p:sp>
      <p:pic>
        <p:nvPicPr>
          <p:cNvPr id="10" name="Content Placeholder 9"/>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608388" y="475245"/>
            <a:ext cx="4418199" cy="6246230"/>
          </a:xfr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7440" y="101580"/>
            <a:ext cx="1045028" cy="1045028"/>
          </a:xfrm>
          <a:prstGeom prst="rect">
            <a:avLst/>
          </a:prstGeom>
        </p:spPr>
      </p:pic>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1689" y="2522482"/>
            <a:ext cx="1035269" cy="1035269"/>
          </a:xfrm>
          <a:prstGeom prst="rect">
            <a:avLst/>
          </a:prstGeom>
        </p:spPr>
      </p:pic>
    </p:spTree>
    <p:extLst>
      <p:ext uri="{BB962C8B-B14F-4D97-AF65-F5344CB8AC3E}">
        <p14:creationId xmlns:p14="http://schemas.microsoft.com/office/powerpoint/2010/main" val="135009505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1145" y="0"/>
            <a:ext cx="10515600" cy="1016000"/>
          </a:xfrm>
        </p:spPr>
        <p:txBody>
          <a:bodyPr rtlCol="0">
            <a:normAutofit/>
          </a:bodyPr>
          <a:lstStyle/>
          <a:p>
            <a:pPr algn="ctr" eaLnBrk="1" fontAlgn="auto" hangingPunct="1">
              <a:spcAft>
                <a:spcPts val="0"/>
              </a:spcAft>
              <a:defRPr/>
            </a:pPr>
            <a:r>
              <a:rPr lang="en-CA" dirty="0" smtClean="0"/>
              <a:t>Developing One Health Intelligence</a:t>
            </a:r>
            <a:endParaRPr lang="en-US" dirty="0"/>
          </a:p>
        </p:txBody>
      </p:sp>
      <p:sp>
        <p:nvSpPr>
          <p:cNvPr id="3" name="Slide Number Placeholder 2"/>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46B40A5-DE16-48FD-8F1D-F47A49B3B947}" type="slidenum">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graphicFrame>
        <p:nvGraphicFramePr>
          <p:cNvPr id="6" name="Content Placeholder 5"/>
          <p:cNvGraphicFramePr>
            <a:graphicFrameLocks noGrp="1"/>
          </p:cNvGraphicFramePr>
          <p:nvPr>
            <p:ph sz="half" idx="1"/>
            <p:extLst>
              <p:ext uri="{D42A27DB-BD31-4B8C-83A1-F6EECF244321}">
                <p14:modId xmlns:p14="http://schemas.microsoft.com/office/powerpoint/2010/main" val="2825791325"/>
              </p:ext>
            </p:extLst>
          </p:nvPr>
        </p:nvGraphicFramePr>
        <p:xfrm>
          <a:off x="546775" y="1656556"/>
          <a:ext cx="5181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Picture 6"/>
          <p:cNvPicPr>
            <a:picLocks noChangeAspect="1"/>
          </p:cNvPicPr>
          <p:nvPr/>
        </p:nvPicPr>
        <p:blipFill>
          <a:blip r:embed="rId8"/>
          <a:stretch>
            <a:fillRect/>
          </a:stretch>
        </p:blipFill>
        <p:spPr>
          <a:xfrm>
            <a:off x="1692698" y="3416259"/>
            <a:ext cx="2889754" cy="1085182"/>
          </a:xfrm>
          <a:prstGeom prst="rect">
            <a:avLst/>
          </a:prstGeom>
        </p:spPr>
      </p:pic>
      <p:pic>
        <p:nvPicPr>
          <p:cNvPr id="1026" name="Picture 2" descr="A visual concept of the One Health approach"/>
          <p:cNvPicPr>
            <a:picLocks noGrp="1" noChangeAspect="1" noChangeArrowheads="1"/>
          </p:cNvPicPr>
          <p:nvPr>
            <p:ph sz="half" idx="2"/>
          </p:nvPr>
        </p:nvPicPr>
        <p:blipFill>
          <a:blip r:embed="rId9" cstate="print">
            <a:extLst>
              <a:ext uri="{28A0092B-C50C-407E-A947-70E740481C1C}">
                <a14:useLocalDpi xmlns:a14="http://schemas.microsoft.com/office/drawing/2010/main" val="0"/>
              </a:ext>
            </a:extLst>
          </a:blip>
          <a:srcRect/>
          <a:stretch>
            <a:fillRect/>
          </a:stretch>
        </p:blipFill>
        <p:spPr bwMode="auto">
          <a:xfrm>
            <a:off x="5728375" y="831139"/>
            <a:ext cx="5214779" cy="517675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5898098" y="6171684"/>
            <a:ext cx="5751575" cy="369332"/>
          </a:xfrm>
          <a:prstGeom prst="rect">
            <a:avLst/>
          </a:prstGeom>
        </p:spPr>
        <p:txBody>
          <a:bodyPr wrap="none">
            <a:spAutoFit/>
          </a:bodyPr>
          <a:lstStyle/>
          <a:p>
            <a:r>
              <a:rPr lang="en-US" dirty="0">
                <a:hlinkClick r:id="rId10"/>
              </a:rPr>
              <a:t>One Health - WOAH - World </a:t>
            </a:r>
            <a:r>
              <a:rPr lang="en-US" dirty="0" err="1">
                <a:hlinkClick r:id="rId10"/>
              </a:rPr>
              <a:t>Organisation</a:t>
            </a:r>
            <a:r>
              <a:rPr lang="en-US" dirty="0">
                <a:hlinkClick r:id="rId10"/>
              </a:rPr>
              <a:t> for Animal Health</a:t>
            </a:r>
            <a:endParaRPr lang="en-CA" dirty="0"/>
          </a:p>
        </p:txBody>
      </p:sp>
    </p:spTree>
    <p:extLst>
      <p:ext uri="{BB962C8B-B14F-4D97-AF65-F5344CB8AC3E}">
        <p14:creationId xmlns:p14="http://schemas.microsoft.com/office/powerpoint/2010/main" val="240051877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38200" y="119063"/>
            <a:ext cx="10515600" cy="1325562"/>
          </a:xfrm>
        </p:spPr>
        <p:txBody>
          <a:bodyPr rtlCol="0">
            <a:normAutofit/>
          </a:bodyPr>
          <a:lstStyle/>
          <a:p>
            <a:pPr algn="ctr" eaLnBrk="1" fontAlgn="auto" hangingPunct="1">
              <a:spcAft>
                <a:spcPts val="0"/>
              </a:spcAft>
              <a:defRPr/>
            </a:pPr>
            <a:r>
              <a:rPr lang="en-CA" dirty="0" smtClean="0"/>
              <a:t>Overview</a:t>
            </a:r>
            <a:endParaRPr lang="en-US" dirty="0"/>
          </a:p>
        </p:txBody>
      </p:sp>
      <p:sp>
        <p:nvSpPr>
          <p:cNvPr id="20483" name="Slide Number Placeholder 3"/>
          <p:cNvSpPr>
            <a:spLocks noGrp="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C7263FED-8654-4870-AD86-E679FDF2F269}" type="slidenum">
              <a:rPr kumimoji="0" lang="en-US" altLang="en-US" sz="1200" b="0" i="0" u="none" strike="noStrike" kern="1200" cap="none" spc="0" normalizeH="0" baseline="0" noProof="0" smtClean="0">
                <a:ln>
                  <a:noFill/>
                </a:ln>
                <a:solidFill>
                  <a:srgbClr val="898989"/>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en-US" altLang="en-US" sz="1200" b="0" i="0" u="none" strike="noStrike" kern="1200" cap="none" spc="0" normalizeH="0" baseline="0" noProof="0" smtClean="0">
              <a:ln>
                <a:noFill/>
              </a:ln>
              <a:solidFill>
                <a:srgbClr val="898989"/>
              </a:solidFill>
              <a:effectLst/>
              <a:uLnTx/>
              <a:uFillTx/>
              <a:latin typeface="Calibri" panose="020F0502020204030204" pitchFamily="34" charset="0"/>
              <a:ea typeface="+mn-ea"/>
              <a:cs typeface="+mn-cs"/>
            </a:endParaRPr>
          </a:p>
        </p:txBody>
      </p:sp>
      <p:sp>
        <p:nvSpPr>
          <p:cNvPr id="20484" name="Text Placeholder 4"/>
          <p:cNvSpPr>
            <a:spLocks noGrp="1"/>
          </p:cNvSpPr>
          <p:nvPr>
            <p:ph type="body" sz="quarter" idx="13"/>
          </p:nvPr>
        </p:nvSpPr>
        <p:spPr>
          <a:xfrm>
            <a:off x="2553850" y="1681654"/>
            <a:ext cx="7651695" cy="3106957"/>
          </a:xfrm>
        </p:spPr>
        <p:txBody>
          <a:bodyPr/>
          <a:lstStyle/>
          <a:p>
            <a:pPr eaLnBrk="1" hangingPunct="1"/>
            <a:r>
              <a:rPr lang="en-CA" altLang="en-US" dirty="0" smtClean="0"/>
              <a:t>What, Why and How of the Community for Emerging and Zoonotic Diseases (CEZD)</a:t>
            </a:r>
          </a:p>
          <a:p>
            <a:pPr eaLnBrk="1" hangingPunct="1"/>
            <a:r>
              <a:rPr lang="en-CA" altLang="en-US" dirty="0" smtClean="0"/>
              <a:t>Community development over time</a:t>
            </a:r>
          </a:p>
          <a:p>
            <a:pPr eaLnBrk="1" hangingPunct="1"/>
            <a:r>
              <a:rPr lang="en-CA" altLang="en-US" dirty="0" smtClean="0"/>
              <a:t>One Health Intelligence Challenges and Opportunities</a:t>
            </a:r>
          </a:p>
          <a:p>
            <a:pPr eaLnBrk="1" hangingPunct="1"/>
            <a:r>
              <a:rPr lang="en-CA" altLang="en-US" dirty="0" smtClean="0"/>
              <a:t>Keys to success</a:t>
            </a:r>
          </a:p>
          <a:p>
            <a:pPr eaLnBrk="1" hangingPunct="1"/>
            <a:endParaRPr lang="en-CA" altLang="en-US" dirty="0" smtClean="0"/>
          </a:p>
        </p:txBody>
      </p:sp>
    </p:spTree>
    <p:extLst>
      <p:ext uri="{BB962C8B-B14F-4D97-AF65-F5344CB8AC3E}">
        <p14:creationId xmlns:p14="http://schemas.microsoft.com/office/powerpoint/2010/main" val="17745204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729343"/>
          </a:xfrm>
        </p:spPr>
        <p:txBody>
          <a:bodyPr/>
          <a:lstStyle/>
          <a:p>
            <a:r>
              <a:rPr lang="en-CA" dirty="0" smtClean="0"/>
              <a:t>Defence Intelligence</a:t>
            </a:r>
            <a:endParaRPr lang="en-CA" dirty="0"/>
          </a:p>
        </p:txBody>
      </p:sp>
      <p:sp>
        <p:nvSpPr>
          <p:cNvPr id="5" name="Slide Number Placeholder 4"/>
          <p:cNvSpPr>
            <a:spLocks noGrp="1"/>
          </p:cNvSpPr>
          <p:nvPr>
            <p:ph type="sldNum" sz="quarter" idx="4294967295"/>
          </p:nvPr>
        </p:nvSpPr>
        <p:spPr>
          <a:xfrm>
            <a:off x="9448800" y="6356350"/>
            <a:ext cx="2743200" cy="365125"/>
          </a:xfrm>
        </p:spPr>
        <p:txBody>
          <a:bodyPr/>
          <a:lstStyle/>
          <a:p>
            <a:pPr>
              <a:defRPr/>
            </a:pPr>
            <a:fld id="{8E71A447-98E4-4A9F-92F1-7024FD8D45BF}" type="slidenum">
              <a:rPr lang="en-US" smtClean="0"/>
              <a:pPr>
                <a:defRPr/>
              </a:pPr>
              <a:t>20</a:t>
            </a:fld>
            <a:endParaRPr lang="en-US"/>
          </a:p>
        </p:txBody>
      </p:sp>
      <p:pic>
        <p:nvPicPr>
          <p:cNvPr id="6" name="Content Placeholder 6"/>
          <p:cNvPicPr>
            <a:picLocks noGrp="1" noChangeAspect="1"/>
          </p:cNvPicPr>
          <p:nvPr>
            <p:ph sz="half" idx="4294967295"/>
          </p:nvPr>
        </p:nvPicPr>
        <p:blipFill rotWithShape="1">
          <a:blip r:embed="rId3" cstate="print">
            <a:extLst>
              <a:ext uri="{28A0092B-C50C-407E-A947-70E740481C1C}">
                <a14:useLocalDpi xmlns:a14="http://schemas.microsoft.com/office/drawing/2010/main" val="0"/>
              </a:ext>
            </a:extLst>
          </a:blip>
          <a:srcRect t="10116" b="11830"/>
          <a:stretch/>
        </p:blipFill>
        <p:spPr>
          <a:xfrm>
            <a:off x="1754049" y="729343"/>
            <a:ext cx="9229637" cy="5589236"/>
          </a:xfrm>
          <a:prstGeom prst="rect">
            <a:avLst/>
          </a:prstGeom>
          <a:ln>
            <a:noFill/>
          </a:ln>
          <a:effectLst>
            <a:outerShdw blurRad="292100" dist="139700" dir="2700000" algn="tl" rotWithShape="0">
              <a:srgbClr val="333333">
                <a:alpha val="65000"/>
              </a:srgbClr>
            </a:outerShdw>
          </a:effectLst>
        </p:spPr>
      </p:pic>
      <p:sp>
        <p:nvSpPr>
          <p:cNvPr id="7" name="TextBox 6"/>
          <p:cNvSpPr txBox="1"/>
          <p:nvPr/>
        </p:nvSpPr>
        <p:spPr>
          <a:xfrm>
            <a:off x="1600598" y="6335361"/>
            <a:ext cx="9198031" cy="369332"/>
          </a:xfrm>
          <a:prstGeom prst="rect">
            <a:avLst/>
          </a:prstGeom>
          <a:noFill/>
        </p:spPr>
        <p:txBody>
          <a:bodyPr wrap="none" rtlCol="0">
            <a:spAutoFit/>
          </a:bodyPr>
          <a:lstStyle/>
          <a:p>
            <a:r>
              <a:rPr lang="en-CA" dirty="0" smtClean="0"/>
              <a:t>Modified from </a:t>
            </a:r>
            <a:r>
              <a:rPr lang="en-CA" dirty="0" smtClean="0">
                <a:hlinkClick r:id="rId4"/>
              </a:rPr>
              <a:t>Structured Analytic Techniques for Intelligence Analysis, </a:t>
            </a:r>
            <a:r>
              <a:rPr lang="en-CA" dirty="0" err="1" smtClean="0">
                <a:hlinkClick r:id="rId4"/>
              </a:rPr>
              <a:t>Pherson</a:t>
            </a:r>
            <a:r>
              <a:rPr lang="en-CA" dirty="0" smtClean="0">
                <a:hlinkClick r:id="rId4"/>
              </a:rPr>
              <a:t> and </a:t>
            </a:r>
            <a:r>
              <a:rPr lang="en-CA" dirty="0" err="1" smtClean="0">
                <a:hlinkClick r:id="rId4"/>
              </a:rPr>
              <a:t>Heuer</a:t>
            </a:r>
            <a:r>
              <a:rPr lang="en-CA" dirty="0" smtClean="0">
                <a:hlinkClick r:id="rId4"/>
              </a:rPr>
              <a:t> 2021</a:t>
            </a:r>
            <a:endParaRPr lang="en-CA" dirty="0"/>
          </a:p>
        </p:txBody>
      </p:sp>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160570" y="5621338"/>
            <a:ext cx="764079" cy="1100137"/>
          </a:xfrm>
          <a:prstGeom prst="rect">
            <a:avLst/>
          </a:prstGeom>
        </p:spPr>
      </p:pic>
    </p:spTree>
    <p:extLst>
      <p:ext uri="{BB962C8B-B14F-4D97-AF65-F5344CB8AC3E}">
        <p14:creationId xmlns:p14="http://schemas.microsoft.com/office/powerpoint/2010/main" val="2667272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a:xfrm>
            <a:off x="838200" y="1"/>
            <a:ext cx="10515600" cy="1001486"/>
          </a:xfrm>
        </p:spPr>
        <p:txBody>
          <a:bodyPr/>
          <a:lstStyle/>
          <a:p>
            <a:pPr algn="ctr"/>
            <a:r>
              <a:rPr lang="en-CA" dirty="0" smtClean="0"/>
              <a:t>CEZD Intelligence Structure</a:t>
            </a:r>
            <a:endParaRPr lang="en-CA" dirty="0"/>
          </a:p>
        </p:txBody>
      </p:sp>
      <p:pic>
        <p:nvPicPr>
          <p:cNvPr id="10" name="Content Placeholder 9"/>
          <p:cNvPicPr>
            <a:picLocks noGrp="1" noChangeAspect="1"/>
          </p:cNvPicPr>
          <p:nvPr>
            <p:ph sz="half" idx="4294967295"/>
          </p:nvPr>
        </p:nvPicPr>
        <p:blipFill>
          <a:blip r:embed="rId3" cstate="print">
            <a:extLst>
              <a:ext uri="{28A0092B-C50C-407E-A947-70E740481C1C}">
                <a14:useLocalDpi xmlns:a14="http://schemas.microsoft.com/office/drawing/2010/main" val="0"/>
              </a:ext>
            </a:extLst>
          </a:blip>
          <a:stretch>
            <a:fillRect/>
          </a:stretch>
        </p:blipFill>
        <p:spPr>
          <a:xfrm>
            <a:off x="1284513" y="856442"/>
            <a:ext cx="9350829" cy="6001558"/>
          </a:xfrm>
        </p:spPr>
      </p:pic>
      <p:sp>
        <p:nvSpPr>
          <p:cNvPr id="4" name="Slide Number Placeholder 3"/>
          <p:cNvSpPr>
            <a:spLocks noGrp="1"/>
          </p:cNvSpPr>
          <p:nvPr>
            <p:ph type="sldNum" sz="quarter" idx="4294967295"/>
          </p:nvPr>
        </p:nvSpPr>
        <p:spPr>
          <a:xfrm>
            <a:off x="9448800" y="6356350"/>
            <a:ext cx="2743200" cy="365125"/>
          </a:xfrm>
        </p:spPr>
        <p:txBody>
          <a:bodyPr/>
          <a:lstStyle/>
          <a:p>
            <a:pPr>
              <a:defRPr/>
            </a:pPr>
            <a:fld id="{D7C494F9-3926-4764-A106-723969821446}" type="slidenum">
              <a:rPr lang="en-US" smtClean="0"/>
              <a:pPr>
                <a:defRPr/>
              </a:pPr>
              <a:t>21</a:t>
            </a:fld>
            <a:endParaRPr lang="en-US"/>
          </a:p>
        </p:txBody>
      </p:sp>
    </p:spTree>
    <p:extLst>
      <p:ext uri="{BB962C8B-B14F-4D97-AF65-F5344CB8AC3E}">
        <p14:creationId xmlns:p14="http://schemas.microsoft.com/office/powerpoint/2010/main" val="95057341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54060" y="0"/>
            <a:ext cx="9399740" cy="955171"/>
          </a:xfrm>
        </p:spPr>
        <p:txBody>
          <a:bodyPr/>
          <a:lstStyle/>
          <a:p>
            <a:r>
              <a:rPr lang="en-CA" dirty="0" smtClean="0"/>
              <a:t>Challenges – Population Demographics</a:t>
            </a:r>
            <a:endParaRPr lang="en-CA" dirty="0"/>
          </a:p>
        </p:txBody>
      </p:sp>
      <p:pic>
        <p:nvPicPr>
          <p:cNvPr id="6" name="Content Placeholder 5"/>
          <p:cNvPicPr>
            <a:picLocks noGrp="1" noChangeAspect="1"/>
          </p:cNvPicPr>
          <p:nvPr>
            <p:ph sz="half" idx="1"/>
          </p:nvPr>
        </p:nvPicPr>
        <p:blipFill>
          <a:blip r:embed="rId3"/>
          <a:stretch>
            <a:fillRect/>
          </a:stretch>
        </p:blipFill>
        <p:spPr>
          <a:xfrm>
            <a:off x="483737" y="955171"/>
            <a:ext cx="10484059" cy="5229274"/>
          </a:xfrm>
          <a:prstGeom prst="rect">
            <a:avLst/>
          </a:prstGeom>
        </p:spPr>
      </p:pic>
      <p:sp>
        <p:nvSpPr>
          <p:cNvPr id="5" name="Slide Number Placeholder 4"/>
          <p:cNvSpPr>
            <a:spLocks noGrp="1"/>
          </p:cNvSpPr>
          <p:nvPr>
            <p:ph type="sldNum" sz="quarter" idx="10"/>
          </p:nvPr>
        </p:nvSpPr>
        <p:spPr/>
        <p:txBody>
          <a:bodyPr/>
          <a:lstStyle/>
          <a:p>
            <a:pPr>
              <a:defRPr/>
            </a:pPr>
            <a:fld id="{8E71A447-98E4-4A9F-92F1-7024FD8D45BF}" type="slidenum">
              <a:rPr lang="en-US" smtClean="0"/>
              <a:pPr>
                <a:defRPr/>
              </a:pPr>
              <a:t>22</a:t>
            </a:fld>
            <a:endParaRPr lang="en-US"/>
          </a:p>
        </p:txBody>
      </p:sp>
      <p:sp>
        <p:nvSpPr>
          <p:cNvPr id="7" name="TextBox 6"/>
          <p:cNvSpPr txBox="1"/>
          <p:nvPr/>
        </p:nvSpPr>
        <p:spPr>
          <a:xfrm>
            <a:off x="641268" y="6184445"/>
            <a:ext cx="8775223" cy="369332"/>
          </a:xfrm>
          <a:prstGeom prst="rect">
            <a:avLst/>
          </a:prstGeom>
          <a:noFill/>
        </p:spPr>
        <p:txBody>
          <a:bodyPr wrap="none" rtlCol="0">
            <a:spAutoFit/>
          </a:bodyPr>
          <a:lstStyle/>
          <a:p>
            <a:r>
              <a:rPr lang="en-CA" b="1" dirty="0" smtClean="0">
                <a:hlinkClick r:id="rId4"/>
              </a:rPr>
              <a:t>Statistics Canada Population Estimates</a:t>
            </a:r>
            <a:r>
              <a:rPr lang="en-CA" b="1" dirty="0" smtClean="0"/>
              <a:t> – 2021 to 2068 Medium population growth models</a:t>
            </a:r>
            <a:endParaRPr lang="en-CA" b="1" dirty="0"/>
          </a:p>
        </p:txBody>
      </p:sp>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3737" y="0"/>
            <a:ext cx="1045028" cy="1045028"/>
          </a:xfrm>
          <a:prstGeom prst="rect">
            <a:avLst/>
          </a:prstGeom>
        </p:spPr>
      </p:pic>
    </p:spTree>
    <p:extLst>
      <p:ext uri="{BB962C8B-B14F-4D97-AF65-F5344CB8AC3E}">
        <p14:creationId xmlns:p14="http://schemas.microsoft.com/office/powerpoint/2010/main" val="164025864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49166" y="0"/>
            <a:ext cx="4058558" cy="2065625"/>
          </a:xfrm>
        </p:spPr>
        <p:txBody>
          <a:bodyPr/>
          <a:lstStyle/>
          <a:p>
            <a:r>
              <a:rPr lang="en-CA" dirty="0" smtClean="0"/>
              <a:t>Challenges +</a:t>
            </a:r>
            <a:br>
              <a:rPr lang="en-CA" dirty="0" smtClean="0"/>
            </a:br>
            <a:r>
              <a:rPr lang="en-CA" dirty="0" smtClean="0"/>
              <a:t>Opportunities</a:t>
            </a:r>
            <a:endParaRPr lang="en-CA" dirty="0"/>
          </a:p>
        </p:txBody>
      </p:sp>
      <p:sp>
        <p:nvSpPr>
          <p:cNvPr id="3" name="Content Placeholder 2"/>
          <p:cNvSpPr>
            <a:spLocks noGrp="1"/>
          </p:cNvSpPr>
          <p:nvPr>
            <p:ph sz="half" idx="1"/>
          </p:nvPr>
        </p:nvSpPr>
        <p:spPr>
          <a:xfrm>
            <a:off x="592394" y="2065625"/>
            <a:ext cx="5181600" cy="2893859"/>
          </a:xfrm>
        </p:spPr>
        <p:txBody>
          <a:bodyPr/>
          <a:lstStyle/>
          <a:p>
            <a:pPr marL="0" indent="0">
              <a:buNone/>
            </a:pPr>
            <a:r>
              <a:rPr lang="en-CA" dirty="0" smtClean="0"/>
              <a:t>Adaptation to use of new tools</a:t>
            </a:r>
          </a:p>
          <a:p>
            <a:r>
              <a:rPr lang="en-CA" dirty="0" smtClean="0"/>
              <a:t>Modelling and Foresighting</a:t>
            </a:r>
            <a:endParaRPr lang="en-CA" dirty="0"/>
          </a:p>
          <a:p>
            <a:r>
              <a:rPr lang="en-CA" dirty="0" smtClean="0"/>
              <a:t>WGS and Metagenomics</a:t>
            </a:r>
          </a:p>
          <a:p>
            <a:r>
              <a:rPr lang="en-CA" dirty="0"/>
              <a:t>Artificial </a:t>
            </a:r>
            <a:r>
              <a:rPr lang="en-CA" dirty="0" smtClean="0"/>
              <a:t>Intelligence</a:t>
            </a:r>
          </a:p>
          <a:p>
            <a:pPr lvl="1"/>
            <a:r>
              <a:rPr lang="en-CA" dirty="0" smtClean="0"/>
              <a:t>Benefits and Risks</a:t>
            </a:r>
          </a:p>
          <a:p>
            <a:pPr lvl="1"/>
            <a:r>
              <a:rPr lang="en-CA" dirty="0" smtClean="0"/>
              <a:t>AI is moving far faster than regulatory structures are able to put safeguards in place</a:t>
            </a:r>
            <a:endParaRPr lang="en-CA" dirty="0"/>
          </a:p>
          <a:p>
            <a:endParaRPr lang="en-CA" dirty="0"/>
          </a:p>
        </p:txBody>
      </p:sp>
      <p:pic>
        <p:nvPicPr>
          <p:cNvPr id="8" name="Content Placeholder 7"/>
          <p:cNvPicPr>
            <a:picLocks noGrp="1" noChangeAspect="1"/>
          </p:cNvPicPr>
          <p:nvPr>
            <p:ph sz="half" idx="2"/>
          </p:nvPr>
        </p:nvPicPr>
        <p:blipFill>
          <a:blip r:embed="rId3"/>
          <a:stretch>
            <a:fillRect/>
          </a:stretch>
        </p:blipFill>
        <p:spPr>
          <a:xfrm>
            <a:off x="5851310" y="271788"/>
            <a:ext cx="5181600" cy="3417090"/>
          </a:xfrm>
          <a:prstGeom prst="rect">
            <a:avLst/>
          </a:prstGeom>
        </p:spPr>
      </p:pic>
      <p:sp>
        <p:nvSpPr>
          <p:cNvPr id="5" name="Slide Number Placeholder 4"/>
          <p:cNvSpPr>
            <a:spLocks noGrp="1"/>
          </p:cNvSpPr>
          <p:nvPr>
            <p:ph type="sldNum" sz="quarter" idx="10"/>
          </p:nvPr>
        </p:nvSpPr>
        <p:spPr/>
        <p:txBody>
          <a:bodyPr/>
          <a:lstStyle/>
          <a:p>
            <a:pPr>
              <a:defRPr/>
            </a:pPr>
            <a:fld id="{8E71A447-98E4-4A9F-92F1-7024FD8D45BF}" type="slidenum">
              <a:rPr lang="en-US" smtClean="0"/>
              <a:pPr>
                <a:defRPr/>
              </a:pPr>
              <a:t>23</a:t>
            </a:fld>
            <a:endParaRPr lang="en-US"/>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3252" y="504856"/>
            <a:ext cx="1055914" cy="1055914"/>
          </a:xfrm>
          <a:prstGeom prst="rect">
            <a:avLst/>
          </a:prstGeom>
        </p:spPr>
      </p:pic>
      <p:pic>
        <p:nvPicPr>
          <p:cNvPr id="10" name="Picture 9"/>
          <p:cNvPicPr>
            <a:picLocks noChangeAspect="1"/>
          </p:cNvPicPr>
          <p:nvPr/>
        </p:nvPicPr>
        <p:blipFill>
          <a:blip r:embed="rId5"/>
          <a:stretch>
            <a:fillRect/>
          </a:stretch>
        </p:blipFill>
        <p:spPr>
          <a:xfrm>
            <a:off x="5851310" y="3877680"/>
            <a:ext cx="5181600" cy="2478670"/>
          </a:xfrm>
          <a:prstGeom prst="rect">
            <a:avLst/>
          </a:prstGeom>
        </p:spPr>
      </p:pic>
      <p:sp>
        <p:nvSpPr>
          <p:cNvPr id="4" name="Rectangle 3"/>
          <p:cNvSpPr/>
          <p:nvPr/>
        </p:nvSpPr>
        <p:spPr>
          <a:xfrm>
            <a:off x="376237" y="6033184"/>
            <a:ext cx="6096000" cy="646331"/>
          </a:xfrm>
          <a:prstGeom prst="rect">
            <a:avLst/>
          </a:prstGeom>
        </p:spPr>
        <p:txBody>
          <a:bodyPr>
            <a:spAutoFit/>
          </a:bodyPr>
          <a:lstStyle/>
          <a:p>
            <a:r>
              <a:rPr lang="en-US" dirty="0">
                <a:hlinkClick r:id="rId6"/>
              </a:rPr>
              <a:t>Deep learning-guided discovery of an antibiotic targeting </a:t>
            </a:r>
            <a:r>
              <a:rPr lang="en-US" dirty="0" err="1">
                <a:hlinkClick r:id="rId6"/>
              </a:rPr>
              <a:t>Acinetobacter</a:t>
            </a:r>
            <a:r>
              <a:rPr lang="en-US" dirty="0">
                <a:hlinkClick r:id="rId6"/>
              </a:rPr>
              <a:t> </a:t>
            </a:r>
            <a:r>
              <a:rPr lang="en-US" dirty="0" err="1">
                <a:hlinkClick r:id="rId6"/>
              </a:rPr>
              <a:t>baumannii</a:t>
            </a:r>
            <a:r>
              <a:rPr lang="en-US" dirty="0">
                <a:hlinkClick r:id="rId6"/>
              </a:rPr>
              <a:t> | Nature Chemical Biology</a:t>
            </a:r>
            <a:endParaRPr lang="en-CA" dirty="0"/>
          </a:p>
        </p:txBody>
      </p:sp>
    </p:spTree>
    <p:extLst>
      <p:ext uri="{BB962C8B-B14F-4D97-AF65-F5344CB8AC3E}">
        <p14:creationId xmlns:p14="http://schemas.microsoft.com/office/powerpoint/2010/main" val="18245031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C</a:t>
            </a:r>
            <a:r>
              <a:rPr lang="en-CA" dirty="0" smtClean="0"/>
              <a:t>hallenges</a:t>
            </a:r>
            <a:endParaRPr lang="en-CA" dirty="0"/>
          </a:p>
        </p:txBody>
      </p:sp>
      <p:sp>
        <p:nvSpPr>
          <p:cNvPr id="3" name="Content Placeholder 2"/>
          <p:cNvSpPr>
            <a:spLocks noGrp="1"/>
          </p:cNvSpPr>
          <p:nvPr>
            <p:ph sz="half" idx="1"/>
          </p:nvPr>
        </p:nvSpPr>
        <p:spPr>
          <a:xfrm>
            <a:off x="278296" y="1807534"/>
            <a:ext cx="4661452" cy="3939113"/>
          </a:xfrm>
        </p:spPr>
        <p:txBody>
          <a:bodyPr/>
          <a:lstStyle/>
          <a:p>
            <a:r>
              <a:rPr lang="en-CA" dirty="0" smtClean="0"/>
              <a:t>Failure to mitigate climate change is increasing frequency of emerging disease events</a:t>
            </a:r>
          </a:p>
          <a:p>
            <a:r>
              <a:rPr lang="en-CA" dirty="0" smtClean="0"/>
              <a:t>Misinformation </a:t>
            </a:r>
            <a:r>
              <a:rPr lang="en-CA" dirty="0"/>
              <a:t>and </a:t>
            </a:r>
            <a:r>
              <a:rPr lang="en-CA" dirty="0" smtClean="0"/>
              <a:t>Disinformation</a:t>
            </a:r>
          </a:p>
          <a:p>
            <a:r>
              <a:rPr lang="en-CA" dirty="0" smtClean="0"/>
              <a:t>Erosion of Social Cohesion</a:t>
            </a:r>
            <a:endParaRPr lang="en-CA" dirty="0"/>
          </a:p>
        </p:txBody>
      </p:sp>
      <p:sp>
        <p:nvSpPr>
          <p:cNvPr id="5" name="Slide Number Placeholder 4"/>
          <p:cNvSpPr>
            <a:spLocks noGrp="1"/>
          </p:cNvSpPr>
          <p:nvPr>
            <p:ph type="sldNum" sz="quarter" idx="10"/>
          </p:nvPr>
        </p:nvSpPr>
        <p:spPr/>
        <p:txBody>
          <a:bodyPr/>
          <a:lstStyle/>
          <a:p>
            <a:pPr>
              <a:defRPr/>
            </a:pPr>
            <a:fld id="{8E71A447-98E4-4A9F-92F1-7024FD8D45BF}" type="slidenum">
              <a:rPr lang="en-US" smtClean="0"/>
              <a:pPr>
                <a:defRPr/>
              </a:pPr>
              <a:t>24</a:t>
            </a:fld>
            <a:endParaRPr lang="en-US"/>
          </a:p>
        </p:txBody>
      </p:sp>
      <p:pic>
        <p:nvPicPr>
          <p:cNvPr id="6" name="Content Placeholder 10"/>
          <p:cNvPicPr>
            <a:picLocks noGrp="1" noChangeAspect="1"/>
          </p:cNvPicPr>
          <p:nvPr>
            <p:ph sz="half" idx="2"/>
          </p:nvPr>
        </p:nvPicPr>
        <p:blipFill>
          <a:blip r:embed="rId3"/>
          <a:stretch>
            <a:fillRect/>
          </a:stretch>
        </p:blipFill>
        <p:spPr>
          <a:xfrm>
            <a:off x="5290835" y="1053295"/>
            <a:ext cx="6901165" cy="4818107"/>
          </a:xfrm>
          <a:prstGeom prst="rect">
            <a:avLst/>
          </a:prstGeom>
        </p:spPr>
      </p:pic>
      <p:sp>
        <p:nvSpPr>
          <p:cNvPr id="7" name="TextBox 6"/>
          <p:cNvSpPr txBox="1"/>
          <p:nvPr/>
        </p:nvSpPr>
        <p:spPr>
          <a:xfrm>
            <a:off x="6451124" y="6077112"/>
            <a:ext cx="4727192" cy="369332"/>
          </a:xfrm>
          <a:prstGeom prst="rect">
            <a:avLst/>
          </a:prstGeom>
          <a:noFill/>
        </p:spPr>
        <p:txBody>
          <a:bodyPr wrap="none" rtlCol="0">
            <a:spAutoFit/>
          </a:bodyPr>
          <a:lstStyle/>
          <a:p>
            <a:r>
              <a:rPr lang="en-US" dirty="0">
                <a:hlinkClick r:id="rId4"/>
              </a:rPr>
              <a:t>Reports | World Economic Forum (weforum.org)</a:t>
            </a:r>
            <a:endParaRPr lang="en-CA" dirty="0"/>
          </a:p>
        </p:txBody>
      </p:sp>
    </p:spTree>
    <p:extLst>
      <p:ext uri="{BB962C8B-B14F-4D97-AF65-F5344CB8AC3E}">
        <p14:creationId xmlns:p14="http://schemas.microsoft.com/office/powerpoint/2010/main" val="360252381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19830" y="343571"/>
            <a:ext cx="10515600" cy="1087755"/>
          </a:xfrm>
        </p:spPr>
        <p:txBody>
          <a:bodyPr/>
          <a:lstStyle/>
          <a:p>
            <a:r>
              <a:rPr lang="en-CA" dirty="0" smtClean="0"/>
              <a:t>One Health Intelligence</a:t>
            </a:r>
            <a:endParaRPr lang="en-CA" dirty="0"/>
          </a:p>
        </p:txBody>
      </p:sp>
      <p:sp>
        <p:nvSpPr>
          <p:cNvPr id="5" name="Text Placeholder 4"/>
          <p:cNvSpPr>
            <a:spLocks noGrp="1"/>
          </p:cNvSpPr>
          <p:nvPr>
            <p:ph type="body" sz="quarter" idx="13"/>
          </p:nvPr>
        </p:nvSpPr>
        <p:spPr>
          <a:xfrm>
            <a:off x="846134" y="1842052"/>
            <a:ext cx="6956083" cy="3657600"/>
          </a:xfrm>
        </p:spPr>
        <p:txBody>
          <a:bodyPr/>
          <a:lstStyle/>
          <a:p>
            <a:r>
              <a:rPr lang="en-CA" dirty="0" smtClean="0"/>
              <a:t>How do we get intelligence from multiple disciplines into the day to day consciousness of very busy professionals</a:t>
            </a:r>
          </a:p>
          <a:p>
            <a:r>
              <a:rPr lang="en-CA" dirty="0" smtClean="0"/>
              <a:t>To add context, to improve decisions and enable actions to be taken</a:t>
            </a:r>
          </a:p>
          <a:p>
            <a:r>
              <a:rPr lang="en-CA" dirty="0" smtClean="0"/>
              <a:t>Requires purposeful engagement and a conscious step back to consider other approaches</a:t>
            </a:r>
          </a:p>
        </p:txBody>
      </p:sp>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l="57340" t="15642" r="10050" b="18022"/>
          <a:stretch/>
        </p:blipFill>
        <p:spPr>
          <a:xfrm>
            <a:off x="8520578" y="2908415"/>
            <a:ext cx="3075074" cy="2438401"/>
          </a:xfrm>
          <a:prstGeom prst="rect">
            <a:avLst/>
          </a:prstGeom>
        </p:spPr>
      </p:pic>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l="26059" t="15642" r="43784" b="18022"/>
          <a:stretch/>
        </p:blipFill>
        <p:spPr>
          <a:xfrm>
            <a:off x="9301388" y="262391"/>
            <a:ext cx="2134042" cy="2438401"/>
          </a:xfrm>
          <a:prstGeom prst="rect">
            <a:avLst/>
          </a:prstGeom>
        </p:spPr>
      </p:pic>
    </p:spTree>
    <p:extLst>
      <p:ext uri="{BB962C8B-B14F-4D97-AF65-F5344CB8AC3E}">
        <p14:creationId xmlns:p14="http://schemas.microsoft.com/office/powerpoint/2010/main" val="336928218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80963"/>
            <a:ext cx="10515600" cy="992925"/>
          </a:xfrm>
        </p:spPr>
        <p:txBody>
          <a:bodyPr/>
          <a:lstStyle/>
          <a:p>
            <a:r>
              <a:rPr lang="en-CA" dirty="0" smtClean="0"/>
              <a:t>Key to One Health Intelligence Successes</a:t>
            </a:r>
            <a:endParaRPr lang="en-CA" dirty="0"/>
          </a:p>
        </p:txBody>
      </p:sp>
      <p:sp>
        <p:nvSpPr>
          <p:cNvPr id="3" name="Text Placeholder 2"/>
          <p:cNvSpPr>
            <a:spLocks noGrp="1"/>
          </p:cNvSpPr>
          <p:nvPr>
            <p:ph type="body" sz="quarter" idx="13"/>
          </p:nvPr>
        </p:nvSpPr>
        <p:spPr>
          <a:xfrm>
            <a:off x="790135" y="1246856"/>
            <a:ext cx="6914322" cy="4775016"/>
          </a:xfrm>
        </p:spPr>
        <p:txBody>
          <a:bodyPr/>
          <a:lstStyle/>
          <a:p>
            <a:r>
              <a:rPr lang="en-CA" dirty="0" smtClean="0"/>
              <a:t>Map networks – know which green circles are out there and what their connections are</a:t>
            </a:r>
          </a:p>
          <a:p>
            <a:r>
              <a:rPr lang="en-CA" dirty="0" smtClean="0"/>
              <a:t>Engage in Domestic Network Discussions, make sure those that can take action are linked to those networks</a:t>
            </a:r>
          </a:p>
          <a:p>
            <a:r>
              <a:rPr lang="en-CA" dirty="0" smtClean="0"/>
              <a:t>Create coordination roles to enable the step back so mandates can overlap</a:t>
            </a:r>
          </a:p>
          <a:p>
            <a:r>
              <a:rPr lang="en-CA" dirty="0" smtClean="0"/>
              <a:t>Continually improve the tools we use to improve insight and efficiency</a:t>
            </a:r>
          </a:p>
          <a:p>
            <a:r>
              <a:rPr lang="en-CA" dirty="0"/>
              <a:t>Communicate key ‘signals’ or results of your work </a:t>
            </a:r>
            <a:r>
              <a:rPr lang="en-CA" dirty="0" smtClean="0"/>
              <a:t>regularly </a:t>
            </a:r>
            <a:endParaRPr lang="en-CA" dirty="0"/>
          </a:p>
          <a:p>
            <a:pPr marL="0" indent="0">
              <a:buNone/>
            </a:pPr>
            <a:endParaRPr lang="en-CA" dirty="0"/>
          </a:p>
          <a:p>
            <a:pPr marL="0" indent="0">
              <a:buNone/>
            </a:pPr>
            <a:endParaRPr lang="en-CA" dirty="0"/>
          </a:p>
        </p:txBody>
      </p:sp>
      <p:sp>
        <p:nvSpPr>
          <p:cNvPr id="4" name="Slide Number Placeholder 3"/>
          <p:cNvSpPr>
            <a:spLocks noGrp="1"/>
          </p:cNvSpPr>
          <p:nvPr>
            <p:ph type="sldNum" sz="quarter" idx="14"/>
          </p:nvPr>
        </p:nvSpPr>
        <p:spPr/>
        <p:txBody>
          <a:bodyPr/>
          <a:lstStyle/>
          <a:p>
            <a:pPr>
              <a:defRPr/>
            </a:pPr>
            <a:fld id="{D7C494F9-3926-4764-A106-723969821446}" type="slidenum">
              <a:rPr lang="en-US" smtClean="0"/>
              <a:pPr>
                <a:defRPr/>
              </a:pPr>
              <a:t>26</a:t>
            </a:fld>
            <a:endParaRPr lang="en-US"/>
          </a:p>
        </p:txBody>
      </p:sp>
      <p:pic>
        <p:nvPicPr>
          <p:cNvPr id="5" name="Content Placeholder 1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41365" y="1567625"/>
            <a:ext cx="3810196" cy="3479979"/>
          </a:xfrm>
          <a:prstGeom prst="rect">
            <a:avLst/>
          </a:prstGeom>
        </p:spPr>
      </p:pic>
      <p:sp>
        <p:nvSpPr>
          <p:cNvPr id="6" name="TextBox 5"/>
          <p:cNvSpPr txBox="1"/>
          <p:nvPr/>
        </p:nvSpPr>
        <p:spPr>
          <a:xfrm>
            <a:off x="3216914" y="6021872"/>
            <a:ext cx="8975086" cy="830997"/>
          </a:xfrm>
          <a:prstGeom prst="rect">
            <a:avLst/>
          </a:prstGeom>
          <a:solidFill>
            <a:schemeClr val="bg1"/>
          </a:solidFill>
          <a:ln>
            <a:solidFill>
              <a:schemeClr val="accent5">
                <a:lumMod val="20000"/>
                <a:lumOff val="80000"/>
              </a:schemeClr>
            </a:solidFill>
          </a:ln>
        </p:spPr>
        <p:txBody>
          <a:bodyPr wrap="none" rtlCol="0">
            <a:spAutoFit/>
          </a:bodyPr>
          <a:lstStyle/>
          <a:p>
            <a:r>
              <a:rPr lang="en-CA" sz="2400" b="1" i="1" dirty="0" smtClean="0">
                <a:solidFill>
                  <a:srgbClr val="7030A0"/>
                </a:solidFill>
              </a:rPr>
              <a:t>“Get the message into the minds of the people that matter the most”</a:t>
            </a:r>
          </a:p>
          <a:p>
            <a:pPr algn="r"/>
            <a:r>
              <a:rPr lang="en-CA" sz="2400" b="1" i="1" dirty="0" smtClean="0">
                <a:solidFill>
                  <a:srgbClr val="7030A0"/>
                </a:solidFill>
              </a:rPr>
              <a:t>Dr John Iverson </a:t>
            </a:r>
            <a:endParaRPr lang="en-CA" sz="2400" b="1" i="1" dirty="0">
              <a:solidFill>
                <a:srgbClr val="7030A0"/>
              </a:solidFill>
            </a:endParaRPr>
          </a:p>
        </p:txBody>
      </p:sp>
    </p:spTree>
    <p:extLst>
      <p:ext uri="{BB962C8B-B14F-4D97-AF65-F5344CB8AC3E}">
        <p14:creationId xmlns:p14="http://schemas.microsoft.com/office/powerpoint/2010/main" val="157082421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38200" y="400484"/>
            <a:ext cx="10515600" cy="798786"/>
          </a:xfrm>
        </p:spPr>
        <p:txBody>
          <a:bodyPr/>
          <a:lstStyle/>
          <a:p>
            <a:pPr algn="ctr"/>
            <a:r>
              <a:rPr lang="en-CA" dirty="0" smtClean="0"/>
              <a:t>Thank You</a:t>
            </a:r>
            <a:endParaRPr lang="en-CA" dirty="0"/>
          </a:p>
        </p:txBody>
      </p:sp>
      <p:sp>
        <p:nvSpPr>
          <p:cNvPr id="4" name="Slide Number Placeholder 3"/>
          <p:cNvSpPr>
            <a:spLocks noGrp="1"/>
          </p:cNvSpPr>
          <p:nvPr>
            <p:ph type="sldNum" sz="quarter" idx="14"/>
          </p:nvPr>
        </p:nvSpPr>
        <p:spPr/>
        <p:txBody>
          <a:bodyPr/>
          <a:lstStyle/>
          <a:p>
            <a:pPr>
              <a:defRPr/>
            </a:pPr>
            <a:fld id="{D7C494F9-3926-4764-A106-723969821446}" type="slidenum">
              <a:rPr lang="en-US" smtClean="0"/>
              <a:pPr>
                <a:defRPr/>
              </a:pPr>
              <a:t>27</a:t>
            </a:fld>
            <a:endParaRPr lang="en-US"/>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05950" y="5225256"/>
            <a:ext cx="2386050" cy="1441174"/>
          </a:xfrm>
          <a:prstGeom prst="rect">
            <a:avLst/>
          </a:prstGeom>
        </p:spPr>
      </p:pic>
      <p:pic>
        <p:nvPicPr>
          <p:cNvPr id="1028" name="Picture 4" descr="https://merlin.cfia-acia.inspection.gc.ca/DAM/DAM-aboutcfia-sujetacia/STAGING/images-images/sigcol_1653520512539_eng.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34323" y="5242541"/>
            <a:ext cx="8220110" cy="64601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48698" y="1832560"/>
            <a:ext cx="2047910" cy="2047910"/>
          </a:xfrm>
          <a:prstGeom prst="rect">
            <a:avLst/>
          </a:prstGeom>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158771" y="1420482"/>
            <a:ext cx="2823429" cy="2823429"/>
          </a:xfrm>
          <a:prstGeom prst="rect">
            <a:avLst/>
          </a:prstGeom>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12361" y="1342895"/>
            <a:ext cx="2605033" cy="2978604"/>
          </a:xfrm>
          <a:prstGeom prst="rect">
            <a:avLst/>
          </a:prstGeom>
        </p:spPr>
      </p:pic>
    </p:spTree>
    <p:extLst>
      <p:ext uri="{BB962C8B-B14F-4D97-AF65-F5344CB8AC3E}">
        <p14:creationId xmlns:p14="http://schemas.microsoft.com/office/powerpoint/2010/main" val="417809139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85725"/>
            <a:ext cx="10515600" cy="1095375"/>
          </a:xfrm>
        </p:spPr>
        <p:txBody>
          <a:bodyPr rtlCol="0">
            <a:normAutofit/>
          </a:bodyPr>
          <a:lstStyle/>
          <a:p>
            <a:pPr algn="ctr" eaLnBrk="1" fontAlgn="auto" hangingPunct="1">
              <a:spcAft>
                <a:spcPts val="0"/>
              </a:spcAft>
              <a:defRPr/>
            </a:pPr>
            <a:r>
              <a:rPr lang="en-CA" dirty="0" smtClean="0"/>
              <a:t>What is CEZD?</a:t>
            </a:r>
            <a:endParaRPr lang="en-US" dirty="0"/>
          </a:p>
        </p:txBody>
      </p:sp>
      <p:sp>
        <p:nvSpPr>
          <p:cNvPr id="3" name="Slide Number Placeholder 2"/>
          <p:cNvSpPr>
            <a:spLocks noGrp="1"/>
          </p:cNvSpPr>
          <p:nvPr>
            <p:ph type="sldNum" sz="quarter" idx="14"/>
          </p:nvPr>
        </p:nvSpPr>
        <p:spPr/>
        <p:txBody>
          <a:bodyPr/>
          <a:lstStyle/>
          <a:p>
            <a:pPr>
              <a:defRPr/>
            </a:pPr>
            <a:fld id="{1A0F65F2-DC4B-44D2-90AB-D12A59F504C6}" type="slidenum">
              <a:rPr lang="en-US"/>
              <a:pPr>
                <a:defRPr/>
              </a:pPr>
              <a:t>3</a:t>
            </a:fld>
            <a:endParaRPr lang="en-US"/>
          </a:p>
        </p:txBody>
      </p:sp>
      <p:sp>
        <p:nvSpPr>
          <p:cNvPr id="22532" name="Text Placeholder 3"/>
          <p:cNvSpPr>
            <a:spLocks noGrp="1"/>
          </p:cNvSpPr>
          <p:nvPr>
            <p:ph type="body" sz="quarter" idx="13"/>
          </p:nvPr>
        </p:nvSpPr>
        <p:spPr>
          <a:xfrm>
            <a:off x="838200" y="1499394"/>
            <a:ext cx="8432800" cy="4538662"/>
          </a:xfrm>
        </p:spPr>
        <p:txBody>
          <a:bodyPr/>
          <a:lstStyle/>
          <a:p>
            <a:pPr eaLnBrk="1" hangingPunct="1">
              <a:spcAft>
                <a:spcPts val="1200"/>
              </a:spcAft>
            </a:pPr>
            <a:r>
              <a:rPr lang="en-US" altLang="en-US" dirty="0" smtClean="0"/>
              <a:t>Canadian virtual multidisciplinary network</a:t>
            </a:r>
          </a:p>
          <a:p>
            <a:pPr eaLnBrk="1" hangingPunct="1">
              <a:spcAft>
                <a:spcPts val="1200"/>
              </a:spcAft>
            </a:pPr>
            <a:r>
              <a:rPr lang="en-US" altLang="en-US" dirty="0"/>
              <a:t>Collaborative event based surveillance system</a:t>
            </a:r>
          </a:p>
          <a:p>
            <a:pPr eaLnBrk="1" hangingPunct="1">
              <a:spcAft>
                <a:spcPts val="1200"/>
              </a:spcAft>
            </a:pPr>
            <a:r>
              <a:rPr lang="en-US" altLang="en-US" dirty="0" smtClean="0"/>
              <a:t>Provide early warning notifications of emerging animal diseases and zoonotic disease threats through integration of </a:t>
            </a:r>
            <a:r>
              <a:rPr lang="en-US" altLang="en-US" b="1" u="sng" dirty="0" smtClean="0"/>
              <a:t>automated information mining</a:t>
            </a:r>
            <a:r>
              <a:rPr lang="en-US" altLang="en-US" dirty="0" smtClean="0"/>
              <a:t> and </a:t>
            </a:r>
            <a:r>
              <a:rPr lang="en-US" altLang="en-US" b="1" u="sng" dirty="0" smtClean="0"/>
              <a:t>multidisciplinary member perspectives</a:t>
            </a:r>
            <a:r>
              <a:rPr lang="en-US" altLang="en-US" dirty="0" smtClean="0"/>
              <a:t> </a:t>
            </a:r>
          </a:p>
          <a:p>
            <a:pPr eaLnBrk="1" hangingPunct="1">
              <a:spcAft>
                <a:spcPts val="1200"/>
              </a:spcAft>
            </a:pPr>
            <a:r>
              <a:rPr lang="en-US" altLang="en-US" dirty="0" smtClean="0"/>
              <a:t>Facilitate further discussion, analysis and reporting as needed for relevant signals</a:t>
            </a:r>
          </a:p>
        </p:txBody>
      </p:sp>
      <p:pic>
        <p:nvPicPr>
          <p:cNvPr id="22533"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271000" y="1422400"/>
            <a:ext cx="2809875" cy="187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8695631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algn="ctr" eaLnBrk="1" fontAlgn="auto" hangingPunct="1">
              <a:spcAft>
                <a:spcPts val="0"/>
              </a:spcAft>
              <a:defRPr/>
            </a:pPr>
            <a:r>
              <a:rPr lang="en-CA" dirty="0" smtClean="0"/>
              <a:t>Why was CEZD Developed ?</a:t>
            </a:r>
            <a:endParaRPr lang="en-US" dirty="0"/>
          </a:p>
        </p:txBody>
      </p:sp>
      <p:sp>
        <p:nvSpPr>
          <p:cNvPr id="3" name="Slide Number Placeholder 2"/>
          <p:cNvSpPr>
            <a:spLocks noGrp="1"/>
          </p:cNvSpPr>
          <p:nvPr>
            <p:ph type="sldNum" sz="quarter" idx="14"/>
          </p:nvPr>
        </p:nvSpPr>
        <p:spPr/>
        <p:txBody>
          <a:bodyPr/>
          <a:lstStyle/>
          <a:p>
            <a:pPr>
              <a:defRPr/>
            </a:pPr>
            <a:fld id="{2B2860A5-6125-4B85-A0DB-9E0F78B75535}" type="slidenum">
              <a:rPr lang="en-US"/>
              <a:pPr>
                <a:defRPr/>
              </a:pPr>
              <a:t>4</a:t>
            </a:fld>
            <a:endParaRPr lang="en-US"/>
          </a:p>
        </p:txBody>
      </p:sp>
      <p:sp>
        <p:nvSpPr>
          <p:cNvPr id="24580" name="Text Placeholder 3"/>
          <p:cNvSpPr>
            <a:spLocks noGrp="1"/>
          </p:cNvSpPr>
          <p:nvPr>
            <p:ph type="body" sz="quarter" idx="13"/>
          </p:nvPr>
        </p:nvSpPr>
        <p:spPr>
          <a:xfrm>
            <a:off x="1371600" y="1690688"/>
            <a:ext cx="9131300" cy="4522787"/>
          </a:xfrm>
        </p:spPr>
        <p:txBody>
          <a:bodyPr/>
          <a:lstStyle/>
          <a:p>
            <a:pPr eaLnBrk="1" hangingPunct="1">
              <a:spcAft>
                <a:spcPts val="1200"/>
              </a:spcAft>
            </a:pPr>
            <a:r>
              <a:rPr lang="en-US" altLang="en-US" dirty="0" smtClean="0"/>
              <a:t>To support Canada’s animal early warning, preparedness and response capabilities for emerging and zoonotic diseases</a:t>
            </a:r>
          </a:p>
          <a:p>
            <a:pPr eaLnBrk="1" hangingPunct="1">
              <a:spcAft>
                <a:spcPts val="1200"/>
              </a:spcAft>
            </a:pPr>
            <a:r>
              <a:rPr lang="en-CA" altLang="en-US" dirty="0" smtClean="0"/>
              <a:t>CEZD started as a project 2013-16, funded by </a:t>
            </a:r>
            <a:r>
              <a:rPr lang="en-US" altLang="en-US" dirty="0" smtClean="0"/>
              <a:t>the Canadian Safety and Security Program of the Department of National Defense</a:t>
            </a:r>
          </a:p>
          <a:p>
            <a:pPr eaLnBrk="1" hangingPunct="1">
              <a:spcAft>
                <a:spcPts val="1200"/>
              </a:spcAft>
            </a:pPr>
            <a:r>
              <a:rPr lang="en-CA" altLang="en-US" dirty="0" smtClean="0"/>
              <a:t>Since the project phase, the community has collectively developed both our </a:t>
            </a:r>
            <a:r>
              <a:rPr lang="en-CA" altLang="en-US" b="1" dirty="0" smtClean="0"/>
              <a:t>capability (technology) </a:t>
            </a:r>
            <a:r>
              <a:rPr lang="en-CA" altLang="en-US" dirty="0" smtClean="0"/>
              <a:t>and </a:t>
            </a:r>
            <a:r>
              <a:rPr lang="en-CA" altLang="en-US" b="1" dirty="0" smtClean="0"/>
              <a:t>capacity (human network) </a:t>
            </a:r>
            <a:r>
              <a:rPr lang="en-CA" altLang="en-US" dirty="0" smtClean="0"/>
              <a:t>to produce early warning intelligence</a:t>
            </a:r>
          </a:p>
          <a:p>
            <a:pPr eaLnBrk="1" hangingPunct="1"/>
            <a:endParaRPr lang="en-CA" altLang="en-US" dirty="0" smtClean="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4945" y="3204874"/>
            <a:ext cx="685800" cy="685800"/>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1122" y="4722770"/>
            <a:ext cx="753446" cy="753446"/>
          </a:xfrm>
          <a:prstGeom prst="rect">
            <a:avLst/>
          </a:prstGeom>
        </p:spPr>
      </p:pic>
    </p:spTree>
    <p:extLst>
      <p:ext uri="{BB962C8B-B14F-4D97-AF65-F5344CB8AC3E}">
        <p14:creationId xmlns:p14="http://schemas.microsoft.com/office/powerpoint/2010/main" val="131862732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144588"/>
          </a:xfrm>
        </p:spPr>
        <p:txBody>
          <a:bodyPr rtlCol="0">
            <a:normAutofit/>
          </a:bodyPr>
          <a:lstStyle/>
          <a:p>
            <a:pPr algn="ctr" eaLnBrk="1" fontAlgn="auto" hangingPunct="1">
              <a:spcAft>
                <a:spcPts val="0"/>
              </a:spcAft>
              <a:defRPr/>
            </a:pPr>
            <a:r>
              <a:rPr lang="en-CA" sz="4800" dirty="0" smtClean="0"/>
              <a:t>How does CEZD work?</a:t>
            </a:r>
            <a:endParaRPr lang="en-US" sz="4800" dirty="0"/>
          </a:p>
        </p:txBody>
      </p:sp>
      <p:sp>
        <p:nvSpPr>
          <p:cNvPr id="3" name="Slide Number Placeholder 2"/>
          <p:cNvSpPr>
            <a:spLocks noGrp="1"/>
          </p:cNvSpPr>
          <p:nvPr>
            <p:ph type="sldNum" sz="quarter" idx="14"/>
          </p:nvPr>
        </p:nvSpPr>
        <p:spPr/>
        <p:txBody>
          <a:bodyPr/>
          <a:lstStyle/>
          <a:p>
            <a:pPr>
              <a:defRPr/>
            </a:pPr>
            <a:fld id="{B379DCD6-01D5-4BCC-A178-46558D95D837}" type="slidenum">
              <a:rPr lang="en-US"/>
              <a:pPr>
                <a:defRPr/>
              </a:pPr>
              <a:t>5</a:t>
            </a:fld>
            <a:endParaRPr lang="en-US"/>
          </a:p>
        </p:txBody>
      </p:sp>
      <p:pic>
        <p:nvPicPr>
          <p:cNvPr id="26628" name="Picture 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6800" y="1436688"/>
            <a:ext cx="10058400" cy="421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012056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66256" y="365125"/>
            <a:ext cx="9187543" cy="1325563"/>
          </a:xfrm>
        </p:spPr>
        <p:txBody>
          <a:bodyPr/>
          <a:lstStyle/>
          <a:p>
            <a:r>
              <a:rPr lang="en-CA" sz="4000" dirty="0" smtClean="0"/>
              <a:t>Security Intelligence Approach</a:t>
            </a:r>
            <a:endParaRPr lang="en-CA" sz="4000" dirty="0"/>
          </a:p>
        </p:txBody>
      </p:sp>
      <p:sp>
        <p:nvSpPr>
          <p:cNvPr id="3" name="Content Placeholder 2"/>
          <p:cNvSpPr>
            <a:spLocks noGrp="1"/>
          </p:cNvSpPr>
          <p:nvPr>
            <p:ph sz="half" idx="1"/>
          </p:nvPr>
        </p:nvSpPr>
        <p:spPr>
          <a:xfrm>
            <a:off x="728866" y="2422662"/>
            <a:ext cx="6031161" cy="2584174"/>
          </a:xfrm>
        </p:spPr>
        <p:txBody>
          <a:bodyPr/>
          <a:lstStyle/>
          <a:p>
            <a:r>
              <a:rPr lang="en-CA" dirty="0"/>
              <a:t>The discipline of Security Intelligence includes the deployment of software assets and employees to uncover actionable and usable insights that help the company mitigate threats and reduce risk</a:t>
            </a:r>
            <a:r>
              <a:rPr lang="en-CA" dirty="0" smtClean="0"/>
              <a:t>.</a:t>
            </a:r>
            <a:endParaRPr lang="en-US" dirty="0"/>
          </a:p>
        </p:txBody>
      </p:sp>
      <p:sp>
        <p:nvSpPr>
          <p:cNvPr id="5" name="Slide Number Placeholder 4"/>
          <p:cNvSpPr>
            <a:spLocks noGrp="1"/>
          </p:cNvSpPr>
          <p:nvPr>
            <p:ph type="sldNum" sz="quarter" idx="10"/>
          </p:nvPr>
        </p:nvSpPr>
        <p:spPr/>
        <p:txBody>
          <a:bodyPr/>
          <a:lstStyle/>
          <a:p>
            <a:pPr>
              <a:defRPr/>
            </a:pPr>
            <a:fld id="{8E71A447-98E4-4A9F-92F1-7024FD8D45BF}" type="slidenum">
              <a:rPr lang="en-US" smtClean="0"/>
              <a:pPr>
                <a:defRPr/>
              </a:pPr>
              <a:t>6</a:t>
            </a:fld>
            <a:endParaRPr lang="en-US"/>
          </a:p>
        </p:txBody>
      </p:sp>
      <p:graphicFrame>
        <p:nvGraphicFramePr>
          <p:cNvPr id="6" name="Content Placeholder 5"/>
          <p:cNvGraphicFramePr>
            <a:graphicFrameLocks noGrp="1"/>
          </p:cNvGraphicFramePr>
          <p:nvPr>
            <p:ph sz="half" idx="2"/>
            <p:extLst>
              <p:ext uri="{D42A27DB-BD31-4B8C-83A1-F6EECF244321}">
                <p14:modId xmlns:p14="http://schemas.microsoft.com/office/powerpoint/2010/main" val="1873895121"/>
              </p:ext>
            </p:extLst>
          </p:nvPr>
        </p:nvGraphicFramePr>
        <p:xfrm>
          <a:off x="6596270" y="1269034"/>
          <a:ext cx="5181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Picture 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756310" y="3160230"/>
            <a:ext cx="1055914" cy="1055914"/>
          </a:xfrm>
          <a:prstGeom prst="rect">
            <a:avLst/>
          </a:prstGeom>
        </p:spPr>
      </p:pic>
      <p:pic>
        <p:nvPicPr>
          <p:cNvPr id="8" name="Picture 7"/>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601202" y="3133016"/>
            <a:ext cx="1045028" cy="1045028"/>
          </a:xfrm>
          <a:prstGeom prst="rect">
            <a:avLst/>
          </a:prstGeom>
        </p:spPr>
      </p:pic>
      <p:pic>
        <p:nvPicPr>
          <p:cNvPr id="9" name="Picture 8"/>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60491" y="537059"/>
            <a:ext cx="981694" cy="981694"/>
          </a:xfrm>
          <a:prstGeom prst="rect">
            <a:avLst/>
          </a:prstGeom>
        </p:spPr>
      </p:pic>
    </p:spTree>
    <p:extLst>
      <p:ext uri="{BB962C8B-B14F-4D97-AF65-F5344CB8AC3E}">
        <p14:creationId xmlns:p14="http://schemas.microsoft.com/office/powerpoint/2010/main" val="102817818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2" name="Straight Arrow Connector 21"/>
          <p:cNvCxnSpPr/>
          <p:nvPr/>
        </p:nvCxnSpPr>
        <p:spPr>
          <a:xfrm>
            <a:off x="111061" y="3403566"/>
            <a:ext cx="1098975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 name="Slide Title">
            <a:extLst>
              <a:ext uri="{FF2B5EF4-FFF2-40B4-BE49-F238E27FC236}">
                <a16:creationId xmlns:a16="http://schemas.microsoft.com/office/drawing/2014/main" id="{82336B3C-0982-49C2-85B3-D4D69E435900}"/>
              </a:ext>
            </a:extLst>
          </p:cNvPr>
          <p:cNvSpPr>
            <a:spLocks noGrp="1"/>
          </p:cNvSpPr>
          <p:nvPr>
            <p:ph type="title"/>
          </p:nvPr>
        </p:nvSpPr>
        <p:spPr>
          <a:xfrm>
            <a:off x="533700" y="162579"/>
            <a:ext cx="11340000" cy="540000"/>
          </a:xfrm>
        </p:spPr>
        <p:txBody>
          <a:bodyPr/>
          <a:lstStyle/>
          <a:p>
            <a:r>
              <a:rPr lang="en-ZA" dirty="0" smtClean="0"/>
              <a:t>CEZD Timeline</a:t>
            </a:r>
            <a:endParaRPr lang="en-ZA" dirty="0"/>
          </a:p>
        </p:txBody>
      </p:sp>
      <p:sp>
        <p:nvSpPr>
          <p:cNvPr id="175" name="Arrow: U-Turn Milestone 1" title="Timeline Arrow">
            <a:extLst>
              <a:ext uri="{FF2B5EF4-FFF2-40B4-BE49-F238E27FC236}">
                <a16:creationId xmlns:a16="http://schemas.microsoft.com/office/drawing/2014/main" id="{36189603-5B44-4AF3-AEC6-6281E5F556A7}"/>
              </a:ext>
            </a:extLst>
          </p:cNvPr>
          <p:cNvSpPr/>
          <p:nvPr/>
        </p:nvSpPr>
        <p:spPr>
          <a:xfrm>
            <a:off x="394547" y="2515241"/>
            <a:ext cx="2561662" cy="650967"/>
          </a:xfrm>
          <a:prstGeom prst="uturnArrow">
            <a:avLst>
              <a:gd name="adj1" fmla="val 37244"/>
              <a:gd name="adj2" fmla="val 18622"/>
              <a:gd name="adj3" fmla="val 20252"/>
              <a:gd name="adj4" fmla="val 52602"/>
              <a:gd name="adj5" fmla="val 96832"/>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prstClr val="black"/>
              </a:solidFill>
              <a:effectLst/>
              <a:uLnTx/>
              <a:uFillTx/>
              <a:latin typeface="Trebuchet MS" panose="020B0603020202020204"/>
              <a:ea typeface="+mn-ea"/>
              <a:cs typeface="+mn-cs"/>
            </a:endParaRPr>
          </a:p>
        </p:txBody>
      </p:sp>
      <p:cxnSp>
        <p:nvCxnSpPr>
          <p:cNvPr id="184" name="Connector Milestone 1" title="Connecter Line">
            <a:extLst>
              <a:ext uri="{FF2B5EF4-FFF2-40B4-BE49-F238E27FC236}">
                <a16:creationId xmlns:a16="http://schemas.microsoft.com/office/drawing/2014/main" id="{6540B9DE-D8F6-4EBE-8DC6-8E44C65F1330}"/>
              </a:ext>
            </a:extLst>
          </p:cNvPr>
          <p:cNvCxnSpPr>
            <a:cxnSpLocks/>
          </p:cNvCxnSpPr>
          <p:nvPr/>
        </p:nvCxnSpPr>
        <p:spPr>
          <a:xfrm flipH="1">
            <a:off x="1675378" y="2010650"/>
            <a:ext cx="1" cy="361944"/>
          </a:xfrm>
          <a:prstGeom prst="line">
            <a:avLst/>
          </a:prstGeom>
          <a:ln>
            <a:solidFill>
              <a:schemeClr val="accent1"/>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180" name="Text Milestone 1" title="Item Text">
            <a:extLst>
              <a:ext uri="{FF2B5EF4-FFF2-40B4-BE49-F238E27FC236}">
                <a16:creationId xmlns:a16="http://schemas.microsoft.com/office/drawing/2014/main" id="{A59FA398-8B0D-49E0-809E-6B58DA1A7F0E}"/>
              </a:ext>
            </a:extLst>
          </p:cNvPr>
          <p:cNvGrpSpPr/>
          <p:nvPr/>
        </p:nvGrpSpPr>
        <p:grpSpPr>
          <a:xfrm>
            <a:off x="791458" y="1486532"/>
            <a:ext cx="1767840" cy="492443"/>
            <a:chOff x="568098" y="1270541"/>
            <a:chExt cx="1767840" cy="1097438"/>
          </a:xfrm>
        </p:grpSpPr>
        <p:sp>
          <p:nvSpPr>
            <p:cNvPr id="181" name="TextBox 180">
              <a:extLst>
                <a:ext uri="{FF2B5EF4-FFF2-40B4-BE49-F238E27FC236}">
                  <a16:creationId xmlns:a16="http://schemas.microsoft.com/office/drawing/2014/main" id="{6B5245E3-4035-4760-B649-EB7C65910BA3}"/>
                </a:ext>
              </a:extLst>
            </p:cNvPr>
            <p:cNvSpPr txBox="1"/>
            <p:nvPr/>
          </p:nvSpPr>
          <p:spPr>
            <a:xfrm>
              <a:off x="568098" y="1270541"/>
              <a:ext cx="1767840" cy="1097438"/>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600" b="0" i="0" u="none" strike="noStrike" kern="1200" cap="none" spc="0" normalizeH="0" baseline="0" noProof="0" dirty="0" smtClean="0">
                  <a:ln>
                    <a:noFill/>
                  </a:ln>
                  <a:solidFill>
                    <a:prstClr val="black"/>
                  </a:solidFill>
                  <a:effectLst/>
                  <a:uLnTx/>
                  <a:uFillTx/>
                  <a:latin typeface="Trebuchet MS" panose="020B0603020202020204"/>
                  <a:ea typeface="+mn-ea"/>
                  <a:cs typeface="+mn-cs"/>
                </a:rPr>
                <a:t>CEZD-IIR Project Phase</a:t>
              </a:r>
              <a:endParaRPr kumimoji="0" lang="en-ZA" sz="1600"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sp>
          <p:nvSpPr>
            <p:cNvPr id="183" name="TextBox 182">
              <a:extLst>
                <a:ext uri="{FF2B5EF4-FFF2-40B4-BE49-F238E27FC236}">
                  <a16:creationId xmlns:a16="http://schemas.microsoft.com/office/drawing/2014/main" id="{F6F2A7C3-0979-4ABB-95C5-9A102F3C1E88}"/>
                </a:ext>
              </a:extLst>
            </p:cNvPr>
            <p:cNvSpPr txBox="1"/>
            <p:nvPr/>
          </p:nvSpPr>
          <p:spPr>
            <a:xfrm>
              <a:off x="568099" y="1762315"/>
              <a:ext cx="1767839" cy="235737"/>
            </a:xfrm>
            <a:prstGeom prst="rect">
              <a:avLst/>
            </a:prstGeom>
            <a:noFill/>
          </p:spPr>
          <p:txBody>
            <a:bodyPr wrap="square" lIns="0" tIns="0" rIns="0" bIns="0"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000" b="0"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endParaRPr>
            </a:p>
          </p:txBody>
        </p:sp>
      </p:grpSp>
      <p:sp>
        <p:nvSpPr>
          <p:cNvPr id="185" name="Arrow: U-Turn Milestone 2" title="Timeline Arrow">
            <a:extLst>
              <a:ext uri="{FF2B5EF4-FFF2-40B4-BE49-F238E27FC236}">
                <a16:creationId xmlns:a16="http://schemas.microsoft.com/office/drawing/2014/main" id="{9D37DFEE-3A11-4C0D-A12A-80512F7F58E6}"/>
              </a:ext>
            </a:extLst>
          </p:cNvPr>
          <p:cNvSpPr/>
          <p:nvPr/>
        </p:nvSpPr>
        <p:spPr>
          <a:xfrm flipV="1">
            <a:off x="2725446" y="3464661"/>
            <a:ext cx="2038578" cy="650967"/>
          </a:xfrm>
          <a:prstGeom prst="uturnArrow">
            <a:avLst>
              <a:gd name="adj1" fmla="val 37244"/>
              <a:gd name="adj2" fmla="val 18622"/>
              <a:gd name="adj3" fmla="val 20252"/>
              <a:gd name="adj4" fmla="val 52602"/>
              <a:gd name="adj5" fmla="val 96832"/>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prstClr val="black"/>
              </a:solidFill>
              <a:effectLst/>
              <a:uLnTx/>
              <a:uFillTx/>
              <a:latin typeface="Trebuchet MS" panose="020B0603020202020204"/>
              <a:ea typeface="+mn-ea"/>
              <a:cs typeface="+mn-cs"/>
            </a:endParaRPr>
          </a:p>
        </p:txBody>
      </p:sp>
      <p:cxnSp>
        <p:nvCxnSpPr>
          <p:cNvPr id="97" name="Connector Milestone 1" title="Connecter Line">
            <a:extLst>
              <a:ext uri="{FF2B5EF4-FFF2-40B4-BE49-F238E27FC236}">
                <a16:creationId xmlns:a16="http://schemas.microsoft.com/office/drawing/2014/main" id="{65F26748-FD4D-4281-B2A8-9B2E2D2E1E28}"/>
              </a:ext>
            </a:extLst>
          </p:cNvPr>
          <p:cNvCxnSpPr>
            <a:cxnSpLocks/>
          </p:cNvCxnSpPr>
          <p:nvPr/>
        </p:nvCxnSpPr>
        <p:spPr>
          <a:xfrm flipH="1">
            <a:off x="3811388" y="4250706"/>
            <a:ext cx="1" cy="361944"/>
          </a:xfrm>
          <a:prstGeom prst="line">
            <a:avLst/>
          </a:prstGeom>
          <a:ln>
            <a:solidFill>
              <a:schemeClr val="accent1"/>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187" name="Text Milestone 2" title="Item Text">
            <a:extLst>
              <a:ext uri="{FF2B5EF4-FFF2-40B4-BE49-F238E27FC236}">
                <a16:creationId xmlns:a16="http://schemas.microsoft.com/office/drawing/2014/main" id="{5280FE29-FA31-40A1-8932-846E9132EF88}"/>
              </a:ext>
            </a:extLst>
          </p:cNvPr>
          <p:cNvGrpSpPr/>
          <p:nvPr/>
        </p:nvGrpSpPr>
        <p:grpSpPr>
          <a:xfrm>
            <a:off x="2996183" y="4684480"/>
            <a:ext cx="1767840" cy="462344"/>
            <a:chOff x="2128112" y="4930774"/>
            <a:chExt cx="1767840" cy="462344"/>
          </a:xfrm>
        </p:grpSpPr>
        <p:sp>
          <p:nvSpPr>
            <p:cNvPr id="188" name="TextBox 187">
              <a:extLst>
                <a:ext uri="{FF2B5EF4-FFF2-40B4-BE49-F238E27FC236}">
                  <a16:creationId xmlns:a16="http://schemas.microsoft.com/office/drawing/2014/main" id="{C95FD264-8E31-48FC-B238-6A950A9C6583}"/>
                </a:ext>
              </a:extLst>
            </p:cNvPr>
            <p:cNvSpPr txBox="1"/>
            <p:nvPr/>
          </p:nvSpPr>
          <p:spPr>
            <a:xfrm>
              <a:off x="2128112" y="4930774"/>
              <a:ext cx="1767840" cy="276999"/>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800" b="0" i="0" u="none" strike="noStrike" kern="1200" cap="none" spc="0" normalizeH="0" baseline="0" noProof="0" dirty="0" smtClean="0">
                  <a:ln>
                    <a:noFill/>
                  </a:ln>
                  <a:solidFill>
                    <a:prstClr val="black"/>
                  </a:solidFill>
                  <a:effectLst/>
                  <a:uLnTx/>
                  <a:uFillTx/>
                  <a:latin typeface="Trebuchet MS" panose="020B0603020202020204"/>
                  <a:ea typeface="+mn-ea"/>
                  <a:cs typeface="+mn-cs"/>
                </a:rPr>
                <a:t>Implementation</a:t>
              </a:r>
              <a:endParaRPr kumimoji="0" lang="en-ZA" sz="1800"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sp>
          <p:nvSpPr>
            <p:cNvPr id="189" name="TextBox 188">
              <a:extLst>
                <a:ext uri="{FF2B5EF4-FFF2-40B4-BE49-F238E27FC236}">
                  <a16:creationId xmlns:a16="http://schemas.microsoft.com/office/drawing/2014/main" id="{4DCD4C5A-C71A-4928-94AD-14D9409E3700}"/>
                </a:ext>
              </a:extLst>
            </p:cNvPr>
            <p:cNvSpPr txBox="1"/>
            <p:nvPr/>
          </p:nvSpPr>
          <p:spPr>
            <a:xfrm>
              <a:off x="2128112" y="5239230"/>
              <a:ext cx="1767840" cy="153888"/>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000" b="0"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endParaRPr>
            </a:p>
          </p:txBody>
        </p:sp>
      </p:grpSp>
      <p:sp>
        <p:nvSpPr>
          <p:cNvPr id="202" name="Arrow: U-Turn Milestone 5" title="Timeline Arrow">
            <a:extLst>
              <a:ext uri="{FF2B5EF4-FFF2-40B4-BE49-F238E27FC236}">
                <a16:creationId xmlns:a16="http://schemas.microsoft.com/office/drawing/2014/main" id="{60B2DC70-87DD-44B4-9974-2E0B2117DE08}"/>
              </a:ext>
            </a:extLst>
          </p:cNvPr>
          <p:cNvSpPr/>
          <p:nvPr/>
        </p:nvSpPr>
        <p:spPr>
          <a:xfrm>
            <a:off x="7518819" y="2509118"/>
            <a:ext cx="1910946" cy="650967"/>
          </a:xfrm>
          <a:prstGeom prst="uturnArrow">
            <a:avLst>
              <a:gd name="adj1" fmla="val 37244"/>
              <a:gd name="adj2" fmla="val 18622"/>
              <a:gd name="adj3" fmla="val 20252"/>
              <a:gd name="adj4" fmla="val 52602"/>
              <a:gd name="adj5" fmla="val 96832"/>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prstClr val="black"/>
              </a:solidFill>
              <a:effectLst/>
              <a:uLnTx/>
              <a:uFillTx/>
              <a:latin typeface="Trebuchet MS" panose="020B0603020202020204"/>
              <a:ea typeface="+mn-ea"/>
              <a:cs typeface="+mn-cs"/>
            </a:endParaRPr>
          </a:p>
        </p:txBody>
      </p:sp>
      <p:cxnSp>
        <p:nvCxnSpPr>
          <p:cNvPr id="98" name="Connector Milestone 1" title="Connecter Line">
            <a:extLst>
              <a:ext uri="{FF2B5EF4-FFF2-40B4-BE49-F238E27FC236}">
                <a16:creationId xmlns:a16="http://schemas.microsoft.com/office/drawing/2014/main" id="{33CE460B-EDDE-4B77-A80A-B18C8292C77D}"/>
              </a:ext>
            </a:extLst>
          </p:cNvPr>
          <p:cNvCxnSpPr>
            <a:cxnSpLocks/>
          </p:cNvCxnSpPr>
          <p:nvPr/>
        </p:nvCxnSpPr>
        <p:spPr>
          <a:xfrm flipH="1">
            <a:off x="8543565" y="2058249"/>
            <a:ext cx="1" cy="361944"/>
          </a:xfrm>
          <a:prstGeom prst="line">
            <a:avLst/>
          </a:prstGeom>
          <a:ln>
            <a:solidFill>
              <a:schemeClr val="accent1"/>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204" name="Text Milestone 5" title="Item Text">
            <a:extLst>
              <a:ext uri="{FF2B5EF4-FFF2-40B4-BE49-F238E27FC236}">
                <a16:creationId xmlns:a16="http://schemas.microsoft.com/office/drawing/2014/main" id="{BFB56E2D-6AC2-44DC-BB7B-423C3393A995}"/>
              </a:ext>
            </a:extLst>
          </p:cNvPr>
          <p:cNvGrpSpPr/>
          <p:nvPr/>
        </p:nvGrpSpPr>
        <p:grpSpPr>
          <a:xfrm>
            <a:off x="7751432" y="1382832"/>
            <a:ext cx="1576353" cy="492444"/>
            <a:chOff x="6410572" y="4704012"/>
            <a:chExt cx="3016782" cy="492444"/>
          </a:xfrm>
        </p:grpSpPr>
        <p:sp>
          <p:nvSpPr>
            <p:cNvPr id="205" name="TextBox 204">
              <a:extLst>
                <a:ext uri="{FF2B5EF4-FFF2-40B4-BE49-F238E27FC236}">
                  <a16:creationId xmlns:a16="http://schemas.microsoft.com/office/drawing/2014/main" id="{6C6BF4F5-4187-4C24-91F8-B0334FE9A105}"/>
                </a:ext>
              </a:extLst>
            </p:cNvPr>
            <p:cNvSpPr txBox="1"/>
            <p:nvPr/>
          </p:nvSpPr>
          <p:spPr>
            <a:xfrm>
              <a:off x="6466290" y="4704012"/>
              <a:ext cx="2961064" cy="276999"/>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800" b="0" i="0" u="none" strike="noStrike" kern="1200" cap="none" spc="0" normalizeH="0" baseline="0" noProof="0" dirty="0" smtClean="0">
                  <a:ln>
                    <a:noFill/>
                  </a:ln>
                  <a:solidFill>
                    <a:prstClr val="black"/>
                  </a:solidFill>
                  <a:effectLst/>
                  <a:uLnTx/>
                  <a:uFillTx/>
                  <a:latin typeface="Trebuchet MS" panose="020B0603020202020204"/>
                  <a:ea typeface="+mn-ea"/>
                  <a:cs typeface="+mn-cs"/>
                </a:rPr>
                <a:t>Disciplines</a:t>
              </a:r>
              <a:endParaRPr kumimoji="0" lang="en-ZA" sz="1800"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sp>
          <p:nvSpPr>
            <p:cNvPr id="206" name="TextBox 205">
              <a:extLst>
                <a:ext uri="{FF2B5EF4-FFF2-40B4-BE49-F238E27FC236}">
                  <a16:creationId xmlns:a16="http://schemas.microsoft.com/office/drawing/2014/main" id="{AF85AC23-D6EA-4B23-98AE-B44CC72A87D9}"/>
                </a:ext>
              </a:extLst>
            </p:cNvPr>
            <p:cNvSpPr txBox="1"/>
            <p:nvPr/>
          </p:nvSpPr>
          <p:spPr>
            <a:xfrm>
              <a:off x="6410572" y="5011790"/>
              <a:ext cx="2961064" cy="184666"/>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200" b="0" i="0" u="none" strike="noStrike" kern="1200" cap="none" spc="0" normalizeH="0" baseline="0" noProof="0" dirty="0" smtClean="0">
                  <a:ln>
                    <a:noFill/>
                  </a:ln>
                  <a:solidFill>
                    <a:prstClr val="black">
                      <a:lumMod val="75000"/>
                      <a:lumOff val="25000"/>
                    </a:prstClr>
                  </a:solidFill>
                  <a:effectLst/>
                  <a:uLnTx/>
                  <a:uFillTx/>
                  <a:latin typeface="Trebuchet MS" panose="020B0603020202020204"/>
                  <a:ea typeface="+mn-ea"/>
                  <a:cs typeface="+mn-cs"/>
                </a:rPr>
                <a:t>Reporting by Species</a:t>
              </a:r>
            </a:p>
          </p:txBody>
        </p:sp>
      </p:grpSp>
      <p:sp>
        <p:nvSpPr>
          <p:cNvPr id="220" name="Arrow: U-Turn Milestone 6b" title="Timeline Arrow">
            <a:extLst>
              <a:ext uri="{FF2B5EF4-FFF2-40B4-BE49-F238E27FC236}">
                <a16:creationId xmlns:a16="http://schemas.microsoft.com/office/drawing/2014/main" id="{8FAD98CD-7A29-4212-8CE4-048668E399DA}"/>
              </a:ext>
            </a:extLst>
          </p:cNvPr>
          <p:cNvSpPr/>
          <p:nvPr/>
        </p:nvSpPr>
        <p:spPr>
          <a:xfrm>
            <a:off x="4484371" y="2499262"/>
            <a:ext cx="2337289" cy="650967"/>
          </a:xfrm>
          <a:prstGeom prst="uturnArrow">
            <a:avLst>
              <a:gd name="adj1" fmla="val 37244"/>
              <a:gd name="adj2" fmla="val 18622"/>
              <a:gd name="adj3" fmla="val 20252"/>
              <a:gd name="adj4" fmla="val 52602"/>
              <a:gd name="adj5" fmla="val 96832"/>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prstClr val="black"/>
              </a:solidFill>
              <a:effectLst/>
              <a:uLnTx/>
              <a:uFillTx/>
              <a:latin typeface="Trebuchet MS" panose="020B0603020202020204"/>
              <a:ea typeface="+mn-ea"/>
              <a:cs typeface="+mn-cs"/>
            </a:endParaRPr>
          </a:p>
        </p:txBody>
      </p:sp>
      <p:sp>
        <p:nvSpPr>
          <p:cNvPr id="93" name="TextBox 92">
            <a:extLst>
              <a:ext uri="{FF2B5EF4-FFF2-40B4-BE49-F238E27FC236}">
                <a16:creationId xmlns:a16="http://schemas.microsoft.com/office/drawing/2014/main" id="{0560C968-3479-4EF0-861F-4E7AE6F35E6D}"/>
              </a:ext>
            </a:extLst>
          </p:cNvPr>
          <p:cNvSpPr txBox="1"/>
          <p:nvPr/>
        </p:nvSpPr>
        <p:spPr>
          <a:xfrm>
            <a:off x="2939642" y="4958538"/>
            <a:ext cx="1767840" cy="184666"/>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200" b="0" i="0" u="none" strike="noStrike" kern="1200" cap="none" spc="0" normalizeH="0" baseline="0" noProof="0" dirty="0" smtClean="0">
                <a:ln>
                  <a:noFill/>
                </a:ln>
                <a:solidFill>
                  <a:prstClr val="black">
                    <a:lumMod val="75000"/>
                    <a:lumOff val="25000"/>
                  </a:prstClr>
                </a:solidFill>
                <a:effectLst/>
                <a:uLnTx/>
                <a:uFillTx/>
                <a:latin typeface="Trebuchet MS" panose="020B0603020202020204"/>
                <a:ea typeface="+mn-ea"/>
                <a:cs typeface="+mn-cs"/>
              </a:rPr>
              <a:t>Open Source Signals</a:t>
            </a:r>
            <a:endParaRPr kumimoji="0" lang="en-ZA" sz="1200" b="0"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endParaRPr>
          </a:p>
        </p:txBody>
      </p:sp>
      <p:grpSp>
        <p:nvGrpSpPr>
          <p:cNvPr id="94" name="Text Milestone 2" title="Item Text">
            <a:extLst>
              <a:ext uri="{FF2B5EF4-FFF2-40B4-BE49-F238E27FC236}">
                <a16:creationId xmlns:a16="http://schemas.microsoft.com/office/drawing/2014/main" id="{5280FE29-FA31-40A1-8932-846E9132EF88}"/>
              </a:ext>
            </a:extLst>
          </p:cNvPr>
          <p:cNvGrpSpPr/>
          <p:nvPr/>
        </p:nvGrpSpPr>
        <p:grpSpPr>
          <a:xfrm>
            <a:off x="4870747" y="1091750"/>
            <a:ext cx="1767840" cy="553998"/>
            <a:chOff x="2128112" y="4930774"/>
            <a:chExt cx="1767840" cy="553998"/>
          </a:xfrm>
        </p:grpSpPr>
        <p:sp>
          <p:nvSpPr>
            <p:cNvPr id="95" name="TextBox 94">
              <a:extLst>
                <a:ext uri="{FF2B5EF4-FFF2-40B4-BE49-F238E27FC236}">
                  <a16:creationId xmlns:a16="http://schemas.microsoft.com/office/drawing/2014/main" id="{C95FD264-8E31-48FC-B238-6A950A9C6583}"/>
                </a:ext>
              </a:extLst>
            </p:cNvPr>
            <p:cNvSpPr txBox="1"/>
            <p:nvPr/>
          </p:nvSpPr>
          <p:spPr>
            <a:xfrm>
              <a:off x="2128112" y="4930774"/>
              <a:ext cx="1767840" cy="553998"/>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800" b="0" i="0" u="none" strike="noStrike" kern="1200" cap="none" spc="0" normalizeH="0" baseline="0" noProof="0" dirty="0" smtClean="0">
                  <a:ln>
                    <a:noFill/>
                  </a:ln>
                  <a:solidFill>
                    <a:prstClr val="black"/>
                  </a:solidFill>
                  <a:effectLst/>
                  <a:uLnTx/>
                  <a:uFillTx/>
                  <a:latin typeface="Trebuchet MS" panose="020B0603020202020204"/>
                  <a:ea typeface="+mn-ea"/>
                  <a:cs typeface="+mn-cs"/>
                </a:rPr>
                <a:t>Domestic Pilot Project</a:t>
              </a:r>
              <a:endParaRPr kumimoji="0" lang="en-ZA" sz="1800"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sp>
          <p:nvSpPr>
            <p:cNvPr id="96" name="TextBox 95">
              <a:extLst>
                <a:ext uri="{FF2B5EF4-FFF2-40B4-BE49-F238E27FC236}">
                  <a16:creationId xmlns:a16="http://schemas.microsoft.com/office/drawing/2014/main" id="{4DCD4C5A-C71A-4928-94AD-14D9409E3700}"/>
                </a:ext>
              </a:extLst>
            </p:cNvPr>
            <p:cNvSpPr txBox="1"/>
            <p:nvPr/>
          </p:nvSpPr>
          <p:spPr>
            <a:xfrm>
              <a:off x="2128112" y="5239230"/>
              <a:ext cx="1767840" cy="153888"/>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000" b="0"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endParaRPr>
            </a:p>
          </p:txBody>
        </p:sp>
      </p:grpSp>
      <p:sp>
        <p:nvSpPr>
          <p:cNvPr id="101" name="TextBox 100">
            <a:extLst>
              <a:ext uri="{FF2B5EF4-FFF2-40B4-BE49-F238E27FC236}">
                <a16:creationId xmlns:a16="http://schemas.microsoft.com/office/drawing/2014/main" id="{0560C968-3479-4EF0-861F-4E7AE6F35E6D}"/>
              </a:ext>
            </a:extLst>
          </p:cNvPr>
          <p:cNvSpPr txBox="1"/>
          <p:nvPr/>
        </p:nvSpPr>
        <p:spPr>
          <a:xfrm>
            <a:off x="4827498" y="1730735"/>
            <a:ext cx="1767840" cy="184666"/>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200" b="0" i="0" u="none" strike="noStrike" kern="1200" cap="none" spc="0" normalizeH="0" baseline="0" noProof="0" dirty="0" smtClean="0">
                <a:ln>
                  <a:noFill/>
                </a:ln>
                <a:solidFill>
                  <a:prstClr val="black">
                    <a:lumMod val="75000"/>
                    <a:lumOff val="25000"/>
                  </a:prstClr>
                </a:solidFill>
                <a:effectLst/>
                <a:uLnTx/>
                <a:uFillTx/>
                <a:latin typeface="Trebuchet MS" panose="020B0603020202020204"/>
                <a:ea typeface="+mn-ea"/>
                <a:cs typeface="+mn-cs"/>
              </a:rPr>
              <a:t>Signals not yet public</a:t>
            </a:r>
            <a:endParaRPr kumimoji="0" lang="en-ZA" sz="1200" b="0"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endParaRPr>
          </a:p>
        </p:txBody>
      </p:sp>
      <p:sp>
        <p:nvSpPr>
          <p:cNvPr id="111" name="Arrow: U-Turn Milestone 2" title="Timeline Arrow">
            <a:extLst>
              <a:ext uri="{FF2B5EF4-FFF2-40B4-BE49-F238E27FC236}">
                <a16:creationId xmlns:a16="http://schemas.microsoft.com/office/drawing/2014/main" id="{9D37DFEE-3A11-4C0D-A12A-80512F7F58E6}"/>
              </a:ext>
            </a:extLst>
          </p:cNvPr>
          <p:cNvSpPr/>
          <p:nvPr/>
        </p:nvSpPr>
        <p:spPr>
          <a:xfrm flipV="1">
            <a:off x="6631213" y="3497646"/>
            <a:ext cx="1353168" cy="650967"/>
          </a:xfrm>
          <a:prstGeom prst="uturnArrow">
            <a:avLst>
              <a:gd name="adj1" fmla="val 37244"/>
              <a:gd name="adj2" fmla="val 18622"/>
              <a:gd name="adj3" fmla="val 20252"/>
              <a:gd name="adj4" fmla="val 52602"/>
              <a:gd name="adj5" fmla="val 96832"/>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prstClr val="black"/>
              </a:solidFill>
              <a:effectLst/>
              <a:uLnTx/>
              <a:uFillTx/>
              <a:latin typeface="Trebuchet MS" panose="020B0603020202020204"/>
              <a:ea typeface="+mn-ea"/>
              <a:cs typeface="+mn-cs"/>
            </a:endParaRPr>
          </a:p>
        </p:txBody>
      </p:sp>
      <p:cxnSp>
        <p:nvCxnSpPr>
          <p:cNvPr id="113" name="Connector Milestone 1" title="Connecter Line">
            <a:extLst>
              <a:ext uri="{FF2B5EF4-FFF2-40B4-BE49-F238E27FC236}">
                <a16:creationId xmlns:a16="http://schemas.microsoft.com/office/drawing/2014/main" id="{65F26748-FD4D-4281-B2A8-9B2E2D2E1E28}"/>
              </a:ext>
            </a:extLst>
          </p:cNvPr>
          <p:cNvCxnSpPr>
            <a:cxnSpLocks/>
          </p:cNvCxnSpPr>
          <p:nvPr/>
        </p:nvCxnSpPr>
        <p:spPr>
          <a:xfrm flipH="1">
            <a:off x="7371846" y="4244641"/>
            <a:ext cx="1" cy="361944"/>
          </a:xfrm>
          <a:prstGeom prst="line">
            <a:avLst/>
          </a:prstGeom>
          <a:ln>
            <a:solidFill>
              <a:schemeClr val="accent1"/>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114" name="Text Milestone 2" title="Item Text">
            <a:extLst>
              <a:ext uri="{FF2B5EF4-FFF2-40B4-BE49-F238E27FC236}">
                <a16:creationId xmlns:a16="http://schemas.microsoft.com/office/drawing/2014/main" id="{5280FE29-FA31-40A1-8932-846E9132EF88}"/>
              </a:ext>
            </a:extLst>
          </p:cNvPr>
          <p:cNvGrpSpPr/>
          <p:nvPr/>
        </p:nvGrpSpPr>
        <p:grpSpPr>
          <a:xfrm>
            <a:off x="6499714" y="4658451"/>
            <a:ext cx="1767840" cy="462344"/>
            <a:chOff x="2128112" y="4930774"/>
            <a:chExt cx="1767840" cy="462344"/>
          </a:xfrm>
        </p:grpSpPr>
        <p:sp>
          <p:nvSpPr>
            <p:cNvPr id="115" name="TextBox 114">
              <a:extLst>
                <a:ext uri="{FF2B5EF4-FFF2-40B4-BE49-F238E27FC236}">
                  <a16:creationId xmlns:a16="http://schemas.microsoft.com/office/drawing/2014/main" id="{C95FD264-8E31-48FC-B238-6A950A9C6583}"/>
                </a:ext>
              </a:extLst>
            </p:cNvPr>
            <p:cNvSpPr txBox="1"/>
            <p:nvPr/>
          </p:nvSpPr>
          <p:spPr>
            <a:xfrm>
              <a:off x="2128112" y="4930774"/>
              <a:ext cx="1767840" cy="276999"/>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800" b="0" i="0" u="none" strike="noStrike" kern="1200" cap="none" spc="0" normalizeH="0" baseline="0" noProof="0" dirty="0" smtClean="0">
                  <a:ln>
                    <a:noFill/>
                  </a:ln>
                  <a:solidFill>
                    <a:prstClr val="black"/>
                  </a:solidFill>
                  <a:effectLst/>
                  <a:uLnTx/>
                  <a:uFillTx/>
                  <a:latin typeface="Trebuchet MS" panose="020B0603020202020204"/>
                  <a:ea typeface="+mn-ea"/>
                  <a:cs typeface="+mn-cs"/>
                </a:rPr>
                <a:t>COVID-19</a:t>
              </a:r>
              <a:endParaRPr kumimoji="0" lang="en-ZA" sz="1800"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sp>
          <p:nvSpPr>
            <p:cNvPr id="116" name="TextBox 115">
              <a:extLst>
                <a:ext uri="{FF2B5EF4-FFF2-40B4-BE49-F238E27FC236}">
                  <a16:creationId xmlns:a16="http://schemas.microsoft.com/office/drawing/2014/main" id="{4DCD4C5A-C71A-4928-94AD-14D9409E3700}"/>
                </a:ext>
              </a:extLst>
            </p:cNvPr>
            <p:cNvSpPr txBox="1"/>
            <p:nvPr/>
          </p:nvSpPr>
          <p:spPr>
            <a:xfrm>
              <a:off x="2128112" y="5239230"/>
              <a:ext cx="1767840" cy="153888"/>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000" b="0"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endParaRPr>
            </a:p>
          </p:txBody>
        </p:sp>
      </p:grpSp>
      <p:sp>
        <p:nvSpPr>
          <p:cNvPr id="118" name="TextBox 117">
            <a:extLst>
              <a:ext uri="{FF2B5EF4-FFF2-40B4-BE49-F238E27FC236}">
                <a16:creationId xmlns:a16="http://schemas.microsoft.com/office/drawing/2014/main" id="{0560C968-3479-4EF0-861F-4E7AE6F35E6D}"/>
              </a:ext>
            </a:extLst>
          </p:cNvPr>
          <p:cNvSpPr txBox="1"/>
          <p:nvPr/>
        </p:nvSpPr>
        <p:spPr>
          <a:xfrm>
            <a:off x="6499714" y="4928452"/>
            <a:ext cx="1767840" cy="553998"/>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200" b="0" i="0" u="none" strike="noStrike" kern="1200" cap="none" spc="0" normalizeH="0" baseline="0" noProof="0" dirty="0" smtClean="0">
                <a:ln>
                  <a:noFill/>
                </a:ln>
                <a:solidFill>
                  <a:prstClr val="black">
                    <a:lumMod val="75000"/>
                    <a:lumOff val="25000"/>
                  </a:prstClr>
                </a:solidFill>
                <a:effectLst/>
                <a:uLnTx/>
                <a:uFillTx/>
                <a:latin typeface="Trebuchet MS" panose="020B0603020202020204"/>
                <a:ea typeface="+mn-ea"/>
                <a:cs typeface="+mn-cs"/>
              </a:rPr>
              <a:t>Facilitated Rapid Qualitative Risk Assessments</a:t>
            </a:r>
            <a:endParaRPr kumimoji="0" lang="en-ZA" sz="1200" b="0"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endParaRPr>
          </a:p>
        </p:txBody>
      </p:sp>
      <p:cxnSp>
        <p:nvCxnSpPr>
          <p:cNvPr id="122" name="Connector Milestone 1" title="Connecter Line">
            <a:extLst>
              <a:ext uri="{FF2B5EF4-FFF2-40B4-BE49-F238E27FC236}">
                <a16:creationId xmlns:a16="http://schemas.microsoft.com/office/drawing/2014/main" id="{65F26748-FD4D-4281-B2A8-9B2E2D2E1E28}"/>
              </a:ext>
            </a:extLst>
          </p:cNvPr>
          <p:cNvCxnSpPr>
            <a:cxnSpLocks/>
          </p:cNvCxnSpPr>
          <p:nvPr/>
        </p:nvCxnSpPr>
        <p:spPr>
          <a:xfrm flipH="1">
            <a:off x="5654388" y="2010650"/>
            <a:ext cx="1" cy="361944"/>
          </a:xfrm>
          <a:prstGeom prst="line">
            <a:avLst/>
          </a:prstGeom>
          <a:ln>
            <a:solidFill>
              <a:schemeClr val="accent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5401789" y="372609"/>
            <a:ext cx="753987" cy="753987"/>
          </a:xfrm>
          <a:prstGeom prst="rect">
            <a:avLst/>
          </a:prstGeom>
        </p:spPr>
      </p:pic>
      <p:sp>
        <p:nvSpPr>
          <p:cNvPr id="16" name="TextBox 15"/>
          <p:cNvSpPr txBox="1"/>
          <p:nvPr/>
        </p:nvSpPr>
        <p:spPr>
          <a:xfrm>
            <a:off x="240758" y="3123160"/>
            <a:ext cx="671979" cy="369332"/>
          </a:xfrm>
          <a:prstGeom prst="rect">
            <a:avLst/>
          </a:prstGeom>
          <a:noFill/>
        </p:spPr>
        <p:txBody>
          <a:bodyPr wrap="none" rtlCol="0">
            <a:spAutoFit/>
          </a:bodyPr>
          <a:lstStyle/>
          <a:p>
            <a:r>
              <a:rPr lang="en-CA" dirty="0" smtClean="0"/>
              <a:t>2013</a:t>
            </a:r>
            <a:endParaRPr lang="en-CA" dirty="0"/>
          </a:p>
        </p:txBody>
      </p:sp>
      <p:sp>
        <p:nvSpPr>
          <p:cNvPr id="129" name="TextBox 128"/>
          <p:cNvSpPr txBox="1"/>
          <p:nvPr/>
        </p:nvSpPr>
        <p:spPr>
          <a:xfrm>
            <a:off x="2509318" y="3095330"/>
            <a:ext cx="671979" cy="369332"/>
          </a:xfrm>
          <a:prstGeom prst="rect">
            <a:avLst/>
          </a:prstGeom>
          <a:noFill/>
        </p:spPr>
        <p:txBody>
          <a:bodyPr wrap="none" rtlCol="0">
            <a:spAutoFit/>
          </a:bodyPr>
          <a:lstStyle/>
          <a:p>
            <a:r>
              <a:rPr lang="en-CA" dirty="0" smtClean="0"/>
              <a:t>2016</a:t>
            </a:r>
            <a:endParaRPr lang="en-CA" dirty="0"/>
          </a:p>
        </p:txBody>
      </p:sp>
      <p:sp>
        <p:nvSpPr>
          <p:cNvPr id="135" name="TextBox 134"/>
          <p:cNvSpPr txBox="1"/>
          <p:nvPr/>
        </p:nvSpPr>
        <p:spPr>
          <a:xfrm>
            <a:off x="4334753" y="3103763"/>
            <a:ext cx="671979" cy="369332"/>
          </a:xfrm>
          <a:prstGeom prst="rect">
            <a:avLst/>
          </a:prstGeom>
          <a:noFill/>
        </p:spPr>
        <p:txBody>
          <a:bodyPr wrap="none" rtlCol="0">
            <a:spAutoFit/>
          </a:bodyPr>
          <a:lstStyle/>
          <a:p>
            <a:r>
              <a:rPr lang="en-CA" dirty="0" smtClean="0"/>
              <a:t>2018</a:t>
            </a:r>
            <a:endParaRPr lang="en-CA" dirty="0"/>
          </a:p>
        </p:txBody>
      </p:sp>
      <p:pic>
        <p:nvPicPr>
          <p:cNvPr id="17" name="Picture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6560380" y="3025814"/>
            <a:ext cx="517002" cy="517002"/>
          </a:xfrm>
          <a:prstGeom prst="rect">
            <a:avLst/>
          </a:prstGeom>
        </p:spPr>
      </p:pic>
      <p:sp>
        <p:nvSpPr>
          <p:cNvPr id="137" name="TextBox 136"/>
          <p:cNvSpPr txBox="1"/>
          <p:nvPr/>
        </p:nvSpPr>
        <p:spPr>
          <a:xfrm>
            <a:off x="6499714" y="3095330"/>
            <a:ext cx="671979" cy="369332"/>
          </a:xfrm>
          <a:prstGeom prst="rect">
            <a:avLst/>
          </a:prstGeom>
          <a:noFill/>
        </p:spPr>
        <p:txBody>
          <a:bodyPr wrap="none" rtlCol="0">
            <a:spAutoFit/>
          </a:bodyPr>
          <a:lstStyle/>
          <a:p>
            <a:r>
              <a:rPr lang="en-CA" dirty="0" smtClean="0"/>
              <a:t>2020</a:t>
            </a:r>
            <a:endParaRPr lang="en-CA" dirty="0"/>
          </a:p>
        </p:txBody>
      </p:sp>
      <p:pic>
        <p:nvPicPr>
          <p:cNvPr id="18" name="Picture 1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33067" y="3321695"/>
            <a:ext cx="1075737" cy="1164107"/>
          </a:xfrm>
          <a:prstGeom prst="rect">
            <a:avLst/>
          </a:prstGeom>
        </p:spPr>
      </p:pic>
      <p:sp>
        <p:nvSpPr>
          <p:cNvPr id="138" name="TextBox 137"/>
          <p:cNvSpPr txBox="1"/>
          <p:nvPr/>
        </p:nvSpPr>
        <p:spPr>
          <a:xfrm>
            <a:off x="8425698" y="3095330"/>
            <a:ext cx="671979" cy="369332"/>
          </a:xfrm>
          <a:prstGeom prst="rect">
            <a:avLst/>
          </a:prstGeom>
          <a:noFill/>
        </p:spPr>
        <p:txBody>
          <a:bodyPr wrap="none" rtlCol="0">
            <a:spAutoFit/>
          </a:bodyPr>
          <a:lstStyle/>
          <a:p>
            <a:r>
              <a:rPr lang="en-CA" dirty="0" smtClean="0"/>
              <a:t>2022</a:t>
            </a:r>
            <a:endParaRPr lang="en-CA" dirty="0"/>
          </a:p>
        </p:txBody>
      </p:sp>
      <p:sp>
        <p:nvSpPr>
          <p:cNvPr id="139" name="TextBox 138"/>
          <p:cNvSpPr txBox="1"/>
          <p:nvPr/>
        </p:nvSpPr>
        <p:spPr>
          <a:xfrm>
            <a:off x="10400751" y="3097160"/>
            <a:ext cx="671979" cy="369332"/>
          </a:xfrm>
          <a:prstGeom prst="rect">
            <a:avLst/>
          </a:prstGeom>
          <a:noFill/>
        </p:spPr>
        <p:txBody>
          <a:bodyPr wrap="none" rtlCol="0">
            <a:spAutoFit/>
          </a:bodyPr>
          <a:lstStyle/>
          <a:p>
            <a:r>
              <a:rPr lang="en-CA" dirty="0" smtClean="0"/>
              <a:t>2023</a:t>
            </a:r>
            <a:endParaRPr lang="en-CA" dirty="0"/>
          </a:p>
        </p:txBody>
      </p:sp>
      <p:pic>
        <p:nvPicPr>
          <p:cNvPr id="19" name="Picture 1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839910" y="564665"/>
            <a:ext cx="758140" cy="758140"/>
          </a:xfrm>
          <a:prstGeom prst="rect">
            <a:avLst/>
          </a:prstGeom>
        </p:spPr>
      </p:pic>
      <p:pic>
        <p:nvPicPr>
          <p:cNvPr id="20" name="Picture 19"/>
          <p:cNvPicPr>
            <a:picLocks noChangeAspect="1"/>
          </p:cNvPicPr>
          <p:nvPr/>
        </p:nvPicPr>
        <p:blipFill rotWithShape="1">
          <a:blip r:embed="rId7">
            <a:extLst>
              <a:ext uri="{28A0092B-C50C-407E-A947-70E740481C1C}">
                <a14:useLocalDpi xmlns:a14="http://schemas.microsoft.com/office/drawing/2010/main" val="0"/>
              </a:ext>
            </a:extLst>
          </a:blip>
          <a:srcRect l="-6086" t="-1604" r="75942" b="1604"/>
          <a:stretch/>
        </p:blipFill>
        <p:spPr>
          <a:xfrm>
            <a:off x="8516278" y="527988"/>
            <a:ext cx="619358" cy="762881"/>
          </a:xfrm>
          <a:prstGeom prst="rect">
            <a:avLst/>
          </a:prstGeom>
        </p:spPr>
      </p:pic>
      <p:pic>
        <p:nvPicPr>
          <p:cNvPr id="23" name="Picture 2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959104" y="557702"/>
            <a:ext cx="816454" cy="745694"/>
          </a:xfrm>
          <a:prstGeom prst="rect">
            <a:avLst/>
          </a:prstGeom>
        </p:spPr>
      </p:pic>
      <p:sp>
        <p:nvSpPr>
          <p:cNvPr id="143" name="TextBox 142">
            <a:extLst>
              <a:ext uri="{FF2B5EF4-FFF2-40B4-BE49-F238E27FC236}">
                <a16:creationId xmlns:a16="http://schemas.microsoft.com/office/drawing/2014/main" id="{C95FD264-8E31-48FC-B238-6A950A9C6583}"/>
              </a:ext>
            </a:extLst>
          </p:cNvPr>
          <p:cNvSpPr txBox="1"/>
          <p:nvPr/>
        </p:nvSpPr>
        <p:spPr>
          <a:xfrm>
            <a:off x="4894863" y="4148614"/>
            <a:ext cx="1767840" cy="276999"/>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800" b="0" i="0" u="none" strike="noStrike" kern="1200" cap="none" spc="0" normalizeH="0" baseline="0" noProof="0" dirty="0" smtClean="0">
                <a:ln>
                  <a:noFill/>
                </a:ln>
                <a:solidFill>
                  <a:prstClr val="black"/>
                </a:solidFill>
                <a:effectLst/>
                <a:uLnTx/>
                <a:uFillTx/>
                <a:latin typeface="Trebuchet MS" panose="020B0603020202020204"/>
                <a:ea typeface="+mn-ea"/>
                <a:cs typeface="+mn-cs"/>
              </a:rPr>
              <a:t>ASF</a:t>
            </a:r>
            <a:r>
              <a:rPr kumimoji="0" lang="en-ZA" sz="1800" b="0" i="0" u="none" strike="noStrike" kern="1200" cap="none" spc="0" normalizeH="0" noProof="0" dirty="0" smtClean="0">
                <a:ln>
                  <a:noFill/>
                </a:ln>
                <a:solidFill>
                  <a:prstClr val="black"/>
                </a:solidFill>
                <a:effectLst/>
                <a:uLnTx/>
                <a:uFillTx/>
                <a:latin typeface="Trebuchet MS" panose="020B0603020202020204"/>
                <a:ea typeface="+mn-ea"/>
                <a:cs typeface="+mn-cs"/>
              </a:rPr>
              <a:t>   </a:t>
            </a:r>
            <a:r>
              <a:rPr kumimoji="0" lang="en-ZA" sz="1800" b="0" i="1" u="none" strike="noStrike" kern="1200" cap="none" spc="0" normalizeH="0" baseline="0" noProof="0" dirty="0" smtClean="0">
                <a:ln>
                  <a:noFill/>
                </a:ln>
                <a:solidFill>
                  <a:prstClr val="black"/>
                </a:solidFill>
                <a:effectLst/>
                <a:uLnTx/>
                <a:uFillTx/>
                <a:latin typeface="Trebuchet MS" panose="020B0603020202020204"/>
                <a:ea typeface="+mn-ea"/>
                <a:cs typeface="+mn-cs"/>
              </a:rPr>
              <a:t>Strep zoo</a:t>
            </a:r>
            <a:endParaRPr kumimoji="0" lang="en-ZA" sz="1800" b="0" i="1"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sp>
        <p:nvSpPr>
          <p:cNvPr id="144" name="Arrow: U-Turn Milestone 2" title="Timeline Arrow">
            <a:extLst>
              <a:ext uri="{FF2B5EF4-FFF2-40B4-BE49-F238E27FC236}">
                <a16:creationId xmlns:a16="http://schemas.microsoft.com/office/drawing/2014/main" id="{9D37DFEE-3A11-4C0D-A12A-80512F7F58E6}"/>
              </a:ext>
            </a:extLst>
          </p:cNvPr>
          <p:cNvSpPr/>
          <p:nvPr/>
        </p:nvSpPr>
        <p:spPr>
          <a:xfrm flipV="1">
            <a:off x="8140565" y="3501264"/>
            <a:ext cx="1675264" cy="650967"/>
          </a:xfrm>
          <a:prstGeom prst="uturnArrow">
            <a:avLst>
              <a:gd name="adj1" fmla="val 37244"/>
              <a:gd name="adj2" fmla="val 18622"/>
              <a:gd name="adj3" fmla="val 20252"/>
              <a:gd name="adj4" fmla="val 52602"/>
              <a:gd name="adj5" fmla="val 96832"/>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prstClr val="black"/>
              </a:solidFill>
              <a:effectLst/>
              <a:uLnTx/>
              <a:uFillTx/>
              <a:latin typeface="Trebuchet MS" panose="020B0603020202020204"/>
              <a:ea typeface="+mn-ea"/>
              <a:cs typeface="+mn-cs"/>
            </a:endParaRPr>
          </a:p>
        </p:txBody>
      </p:sp>
      <p:grpSp>
        <p:nvGrpSpPr>
          <p:cNvPr id="146" name="Text Milestone 2" title="Item Text">
            <a:extLst>
              <a:ext uri="{FF2B5EF4-FFF2-40B4-BE49-F238E27FC236}">
                <a16:creationId xmlns:a16="http://schemas.microsoft.com/office/drawing/2014/main" id="{5280FE29-FA31-40A1-8932-846E9132EF88}"/>
              </a:ext>
            </a:extLst>
          </p:cNvPr>
          <p:cNvGrpSpPr/>
          <p:nvPr/>
        </p:nvGrpSpPr>
        <p:grpSpPr>
          <a:xfrm>
            <a:off x="9560940" y="1406971"/>
            <a:ext cx="1775214" cy="851970"/>
            <a:chOff x="2128112" y="4930774"/>
            <a:chExt cx="1775214" cy="851970"/>
          </a:xfrm>
        </p:grpSpPr>
        <p:sp>
          <p:nvSpPr>
            <p:cNvPr id="147" name="TextBox 146">
              <a:extLst>
                <a:ext uri="{FF2B5EF4-FFF2-40B4-BE49-F238E27FC236}">
                  <a16:creationId xmlns:a16="http://schemas.microsoft.com/office/drawing/2014/main" id="{C95FD264-8E31-48FC-B238-6A950A9C6583}"/>
                </a:ext>
              </a:extLst>
            </p:cNvPr>
            <p:cNvSpPr txBox="1"/>
            <p:nvPr/>
          </p:nvSpPr>
          <p:spPr>
            <a:xfrm>
              <a:off x="2128112" y="4930774"/>
              <a:ext cx="1767840" cy="553998"/>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800" b="0" i="0" u="none" strike="noStrike" kern="1200" cap="none" spc="0" normalizeH="0" baseline="0" noProof="0" dirty="0" smtClean="0">
                  <a:ln>
                    <a:noFill/>
                  </a:ln>
                  <a:solidFill>
                    <a:prstClr val="black"/>
                  </a:solidFill>
                  <a:effectLst/>
                  <a:uLnTx/>
                  <a:uFillTx/>
                  <a:latin typeface="Trebuchet MS" panose="020B0603020202020204"/>
                  <a:ea typeface="+mn-ea"/>
                  <a:cs typeface="+mn-cs"/>
                </a:rPr>
                <a:t>One Health Engagement</a:t>
              </a:r>
              <a:endParaRPr kumimoji="0" lang="en-ZA" sz="1800"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sp>
          <p:nvSpPr>
            <p:cNvPr id="148" name="TextBox 147">
              <a:extLst>
                <a:ext uri="{FF2B5EF4-FFF2-40B4-BE49-F238E27FC236}">
                  <a16:creationId xmlns:a16="http://schemas.microsoft.com/office/drawing/2014/main" id="{4DCD4C5A-C71A-4928-94AD-14D9409E3700}"/>
                </a:ext>
              </a:extLst>
            </p:cNvPr>
            <p:cNvSpPr txBox="1"/>
            <p:nvPr/>
          </p:nvSpPr>
          <p:spPr>
            <a:xfrm>
              <a:off x="2128112" y="5239230"/>
              <a:ext cx="1767840" cy="153888"/>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000" b="0"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endParaRPr>
            </a:p>
          </p:txBody>
        </p:sp>
        <p:sp>
          <p:nvSpPr>
            <p:cNvPr id="149" name="TextBox 148">
              <a:extLst>
                <a:ext uri="{FF2B5EF4-FFF2-40B4-BE49-F238E27FC236}">
                  <a16:creationId xmlns:a16="http://schemas.microsoft.com/office/drawing/2014/main" id="{688C6511-455C-41DF-BE32-DD7A2D8933A9}"/>
                </a:ext>
              </a:extLst>
            </p:cNvPr>
            <p:cNvSpPr txBox="1"/>
            <p:nvPr/>
          </p:nvSpPr>
          <p:spPr>
            <a:xfrm>
              <a:off x="2135487" y="5547007"/>
              <a:ext cx="1767839" cy="235737"/>
            </a:xfrm>
            <a:prstGeom prst="rect">
              <a:avLst/>
            </a:prstGeom>
            <a:noFill/>
          </p:spPr>
          <p:txBody>
            <a:bodyPr wrap="square" lIns="0" tIns="0" rIns="0" bIns="0"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000" b="0"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endParaRPr>
            </a:p>
          </p:txBody>
        </p:sp>
      </p:grpSp>
      <p:sp>
        <p:nvSpPr>
          <p:cNvPr id="150" name="Arrow: U-Turn Milestone 5" title="Timeline Arrow">
            <a:extLst>
              <a:ext uri="{FF2B5EF4-FFF2-40B4-BE49-F238E27FC236}">
                <a16:creationId xmlns:a16="http://schemas.microsoft.com/office/drawing/2014/main" id="{60B2DC70-87DD-44B4-9974-2E0B2117DE08}"/>
              </a:ext>
            </a:extLst>
          </p:cNvPr>
          <p:cNvSpPr/>
          <p:nvPr/>
        </p:nvSpPr>
        <p:spPr>
          <a:xfrm>
            <a:off x="9568315" y="2505770"/>
            <a:ext cx="1483624" cy="650967"/>
          </a:xfrm>
          <a:prstGeom prst="uturnArrow">
            <a:avLst>
              <a:gd name="adj1" fmla="val 37244"/>
              <a:gd name="adj2" fmla="val 18622"/>
              <a:gd name="adj3" fmla="val 20252"/>
              <a:gd name="adj4" fmla="val 52602"/>
              <a:gd name="adj5" fmla="val 96832"/>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prstClr val="black"/>
              </a:solidFill>
              <a:effectLst/>
              <a:uLnTx/>
              <a:uFillTx/>
              <a:latin typeface="Trebuchet MS" panose="020B0603020202020204"/>
              <a:ea typeface="+mn-ea"/>
              <a:cs typeface="+mn-cs"/>
            </a:endParaRPr>
          </a:p>
        </p:txBody>
      </p:sp>
      <p:grpSp>
        <p:nvGrpSpPr>
          <p:cNvPr id="151" name="Text Milestone 2" title="Item Text">
            <a:extLst>
              <a:ext uri="{FF2B5EF4-FFF2-40B4-BE49-F238E27FC236}">
                <a16:creationId xmlns:a16="http://schemas.microsoft.com/office/drawing/2014/main" id="{5280FE29-FA31-40A1-8932-846E9132EF88}"/>
              </a:ext>
            </a:extLst>
          </p:cNvPr>
          <p:cNvGrpSpPr/>
          <p:nvPr/>
        </p:nvGrpSpPr>
        <p:grpSpPr>
          <a:xfrm>
            <a:off x="8191264" y="4876032"/>
            <a:ext cx="2013529" cy="883197"/>
            <a:chOff x="1889797" y="4899547"/>
            <a:chExt cx="2013529" cy="883197"/>
          </a:xfrm>
        </p:grpSpPr>
        <p:sp>
          <p:nvSpPr>
            <p:cNvPr id="152" name="TextBox 151">
              <a:extLst>
                <a:ext uri="{FF2B5EF4-FFF2-40B4-BE49-F238E27FC236}">
                  <a16:creationId xmlns:a16="http://schemas.microsoft.com/office/drawing/2014/main" id="{C95FD264-8E31-48FC-B238-6A950A9C6583}"/>
                </a:ext>
              </a:extLst>
            </p:cNvPr>
            <p:cNvSpPr txBox="1"/>
            <p:nvPr/>
          </p:nvSpPr>
          <p:spPr>
            <a:xfrm>
              <a:off x="1889797" y="4899547"/>
              <a:ext cx="1767840" cy="553998"/>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800" b="0" i="0" u="none" strike="noStrike" kern="1200" cap="none" spc="0" normalizeH="0" baseline="0" noProof="0" dirty="0" smtClean="0">
                  <a:ln>
                    <a:noFill/>
                  </a:ln>
                  <a:solidFill>
                    <a:prstClr val="black"/>
                  </a:solidFill>
                  <a:effectLst/>
                  <a:uLnTx/>
                  <a:uFillTx/>
                  <a:latin typeface="Trebuchet MS" panose="020B0603020202020204"/>
                  <a:ea typeface="+mn-ea"/>
                  <a:cs typeface="+mn-cs"/>
                </a:rPr>
                <a:t>Hazard Trends Improvements</a:t>
              </a:r>
              <a:endParaRPr kumimoji="0" lang="en-ZA" sz="1800"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sp>
          <p:nvSpPr>
            <p:cNvPr id="153" name="TextBox 152">
              <a:extLst>
                <a:ext uri="{FF2B5EF4-FFF2-40B4-BE49-F238E27FC236}">
                  <a16:creationId xmlns:a16="http://schemas.microsoft.com/office/drawing/2014/main" id="{4DCD4C5A-C71A-4928-94AD-14D9409E3700}"/>
                </a:ext>
              </a:extLst>
            </p:cNvPr>
            <p:cNvSpPr txBox="1"/>
            <p:nvPr/>
          </p:nvSpPr>
          <p:spPr>
            <a:xfrm>
              <a:off x="2128112" y="5239230"/>
              <a:ext cx="1767840" cy="153888"/>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000" b="0"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endParaRPr>
            </a:p>
          </p:txBody>
        </p:sp>
        <p:sp>
          <p:nvSpPr>
            <p:cNvPr id="154" name="TextBox 153">
              <a:extLst>
                <a:ext uri="{FF2B5EF4-FFF2-40B4-BE49-F238E27FC236}">
                  <a16:creationId xmlns:a16="http://schemas.microsoft.com/office/drawing/2014/main" id="{688C6511-455C-41DF-BE32-DD7A2D8933A9}"/>
                </a:ext>
              </a:extLst>
            </p:cNvPr>
            <p:cNvSpPr txBox="1"/>
            <p:nvPr/>
          </p:nvSpPr>
          <p:spPr>
            <a:xfrm>
              <a:off x="2135487" y="5547007"/>
              <a:ext cx="1767839" cy="235737"/>
            </a:xfrm>
            <a:prstGeom prst="rect">
              <a:avLst/>
            </a:prstGeom>
            <a:noFill/>
          </p:spPr>
          <p:txBody>
            <a:bodyPr wrap="square" lIns="0" tIns="0" rIns="0" bIns="0"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000" b="0"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endParaRPr>
            </a:p>
          </p:txBody>
        </p:sp>
      </p:grpSp>
      <p:cxnSp>
        <p:nvCxnSpPr>
          <p:cNvPr id="155" name="Connector Milestone 1" title="Connecter Line">
            <a:extLst>
              <a:ext uri="{FF2B5EF4-FFF2-40B4-BE49-F238E27FC236}">
                <a16:creationId xmlns:a16="http://schemas.microsoft.com/office/drawing/2014/main" id="{65F26748-FD4D-4281-B2A8-9B2E2D2E1E28}"/>
              </a:ext>
            </a:extLst>
          </p:cNvPr>
          <p:cNvCxnSpPr>
            <a:cxnSpLocks/>
          </p:cNvCxnSpPr>
          <p:nvPr/>
        </p:nvCxnSpPr>
        <p:spPr>
          <a:xfrm flipH="1">
            <a:off x="9088165" y="4249930"/>
            <a:ext cx="2" cy="502731"/>
          </a:xfrm>
          <a:prstGeom prst="line">
            <a:avLst/>
          </a:prstGeom>
          <a:ln>
            <a:solidFill>
              <a:schemeClr val="accent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56" name="Connector Milestone 1" title="Connecter Line">
            <a:extLst>
              <a:ext uri="{FF2B5EF4-FFF2-40B4-BE49-F238E27FC236}">
                <a16:creationId xmlns:a16="http://schemas.microsoft.com/office/drawing/2014/main" id="{33CE460B-EDDE-4B77-A80A-B18C8292C77D}"/>
              </a:ext>
            </a:extLst>
          </p:cNvPr>
          <p:cNvCxnSpPr>
            <a:cxnSpLocks/>
          </p:cNvCxnSpPr>
          <p:nvPr/>
        </p:nvCxnSpPr>
        <p:spPr>
          <a:xfrm flipH="1">
            <a:off x="10367331" y="2045039"/>
            <a:ext cx="1" cy="361944"/>
          </a:xfrm>
          <a:prstGeom prst="line">
            <a:avLst/>
          </a:prstGeom>
          <a:ln>
            <a:solidFill>
              <a:schemeClr val="accent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25" name="Picture 2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082797" y="1717238"/>
            <a:ext cx="728955" cy="728955"/>
          </a:xfrm>
          <a:prstGeom prst="rect">
            <a:avLst/>
          </a:prstGeom>
        </p:spPr>
      </p:pic>
      <p:sp>
        <p:nvSpPr>
          <p:cNvPr id="168" name="TextBox 167">
            <a:extLst>
              <a:ext uri="{FF2B5EF4-FFF2-40B4-BE49-F238E27FC236}">
                <a16:creationId xmlns:a16="http://schemas.microsoft.com/office/drawing/2014/main" id="{C95FD264-8E31-48FC-B238-6A950A9C6583}"/>
              </a:ext>
            </a:extLst>
          </p:cNvPr>
          <p:cNvSpPr txBox="1"/>
          <p:nvPr/>
        </p:nvSpPr>
        <p:spPr>
          <a:xfrm>
            <a:off x="6486762" y="1507946"/>
            <a:ext cx="1767840" cy="276999"/>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800" b="0" i="0" u="none" strike="noStrike" kern="1200" cap="none" spc="0" normalizeH="0" baseline="0" noProof="0" dirty="0" smtClean="0">
                <a:ln>
                  <a:noFill/>
                </a:ln>
                <a:solidFill>
                  <a:prstClr val="black"/>
                </a:solidFill>
                <a:effectLst/>
                <a:uLnTx/>
                <a:uFillTx/>
                <a:latin typeface="Trebuchet MS" panose="020B0603020202020204"/>
                <a:ea typeface="+mn-ea"/>
                <a:cs typeface="+mn-cs"/>
              </a:rPr>
              <a:t>HPAI</a:t>
            </a:r>
            <a:endParaRPr kumimoji="0" lang="en-ZA" sz="1800" b="0" i="1"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pic>
        <p:nvPicPr>
          <p:cNvPr id="26" name="Picture 25"/>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8499721" y="5476462"/>
            <a:ext cx="873446" cy="873446"/>
          </a:xfrm>
          <a:prstGeom prst="rect">
            <a:avLst/>
          </a:prstGeom>
        </p:spPr>
      </p:pic>
      <p:pic>
        <p:nvPicPr>
          <p:cNvPr id="3" name="Picture 2"/>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332478" y="773569"/>
            <a:ext cx="685800" cy="685800"/>
          </a:xfrm>
          <a:prstGeom prst="rect">
            <a:avLst/>
          </a:prstGeom>
        </p:spPr>
      </p:pic>
      <p:pic>
        <p:nvPicPr>
          <p:cNvPr id="5" name="Picture 4"/>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503380" y="5264637"/>
            <a:ext cx="753446" cy="753446"/>
          </a:xfrm>
          <a:prstGeom prst="rect">
            <a:avLst/>
          </a:prstGeom>
        </p:spPr>
      </p:pic>
      <p:pic>
        <p:nvPicPr>
          <p:cNvPr id="6" name="Picture 5"/>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7047494" y="5523492"/>
            <a:ext cx="1018271" cy="1018271"/>
          </a:xfrm>
          <a:prstGeom prst="rect">
            <a:avLst/>
          </a:prstGeom>
        </p:spPr>
      </p:pic>
      <p:pic>
        <p:nvPicPr>
          <p:cNvPr id="66" name="Picture 3"/>
          <p:cNvPicPr>
            <a:picLocks noChangeAspect="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149920" y="5364471"/>
            <a:ext cx="3191435" cy="133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 name="Picture 6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135636" y="1754411"/>
            <a:ext cx="728955" cy="728955"/>
          </a:xfrm>
          <a:prstGeom prst="rect">
            <a:avLst/>
          </a:prstGeom>
        </p:spPr>
      </p:pic>
      <p:pic>
        <p:nvPicPr>
          <p:cNvPr id="68" name="Picture 67"/>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291335" y="4640648"/>
            <a:ext cx="728955" cy="728955"/>
          </a:xfrm>
          <a:prstGeom prst="rect">
            <a:avLst/>
          </a:prstGeom>
        </p:spPr>
      </p:pic>
      <p:pic>
        <p:nvPicPr>
          <p:cNvPr id="7" name="Picture 6"/>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7505589" y="3166208"/>
            <a:ext cx="381020" cy="381020"/>
          </a:xfrm>
          <a:prstGeom prst="rect">
            <a:avLst/>
          </a:prstGeom>
        </p:spPr>
      </p:pic>
    </p:spTree>
    <p:extLst>
      <p:ext uri="{BB962C8B-B14F-4D97-AF65-F5344CB8AC3E}">
        <p14:creationId xmlns:p14="http://schemas.microsoft.com/office/powerpoint/2010/main" val="60810273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914400" y="107136"/>
            <a:ext cx="10515600" cy="1325563"/>
          </a:xfrm>
        </p:spPr>
        <p:txBody>
          <a:bodyPr/>
          <a:lstStyle/>
          <a:p>
            <a:r>
              <a:rPr lang="en-CA" dirty="0" smtClean="0"/>
              <a:t>Domestic Pilot Project 2018-2020</a:t>
            </a:r>
            <a:endParaRPr lang="en-CA" dirty="0"/>
          </a:p>
        </p:txBody>
      </p:sp>
      <p:sp>
        <p:nvSpPr>
          <p:cNvPr id="11" name="Content Placeholder 10"/>
          <p:cNvSpPr>
            <a:spLocks noGrp="1"/>
          </p:cNvSpPr>
          <p:nvPr>
            <p:ph sz="half" idx="1"/>
          </p:nvPr>
        </p:nvSpPr>
        <p:spPr/>
        <p:txBody>
          <a:bodyPr/>
          <a:lstStyle/>
          <a:p>
            <a:r>
              <a:rPr lang="en-CA" dirty="0"/>
              <a:t>Create a trusted network of professionals with whom signals could be shared before </a:t>
            </a:r>
            <a:r>
              <a:rPr lang="en-CA" dirty="0" smtClean="0"/>
              <a:t>they were publically available</a:t>
            </a:r>
            <a:endParaRPr lang="en-CA" dirty="0"/>
          </a:p>
          <a:p>
            <a:endParaRPr lang="en-CA" dirty="0"/>
          </a:p>
          <a:p>
            <a:r>
              <a:rPr lang="en-CA" dirty="0" smtClean="0"/>
              <a:t>Scenarios created:</a:t>
            </a:r>
          </a:p>
          <a:p>
            <a:pPr lvl="1"/>
            <a:r>
              <a:rPr lang="en-CA" dirty="0" smtClean="0"/>
              <a:t>Map out networks</a:t>
            </a:r>
          </a:p>
          <a:p>
            <a:pPr lvl="1"/>
            <a:r>
              <a:rPr lang="en-CA" dirty="0" smtClean="0"/>
              <a:t>Identify gaps in expertise, knowledge and regulatory infrastructure</a:t>
            </a:r>
            <a:endParaRPr lang="en-CA" dirty="0"/>
          </a:p>
        </p:txBody>
      </p:sp>
      <p:sp>
        <p:nvSpPr>
          <p:cNvPr id="12" name="Content Placeholder 11"/>
          <p:cNvSpPr>
            <a:spLocks noGrp="1"/>
          </p:cNvSpPr>
          <p:nvPr>
            <p:ph sz="half" idx="2"/>
          </p:nvPr>
        </p:nvSpPr>
        <p:spPr/>
        <p:txBody>
          <a:bodyPr/>
          <a:lstStyle/>
          <a:p>
            <a:r>
              <a:rPr lang="en-CA" dirty="0" smtClean="0"/>
              <a:t>Finalized our first two scenarios</a:t>
            </a:r>
          </a:p>
          <a:p>
            <a:pPr lvl="1">
              <a:spcAft>
                <a:spcPts val="600"/>
              </a:spcAft>
            </a:pPr>
            <a:r>
              <a:rPr lang="en-CA" dirty="0" smtClean="0"/>
              <a:t>ALHT in Ontario and Alberta</a:t>
            </a:r>
          </a:p>
          <a:p>
            <a:pPr>
              <a:spcAft>
                <a:spcPts val="600"/>
              </a:spcAft>
            </a:pPr>
            <a:r>
              <a:rPr lang="en-CA" dirty="0" smtClean="0"/>
              <a:t>Drafted Template Terms of Reference for the working groups</a:t>
            </a:r>
          </a:p>
          <a:p>
            <a:r>
              <a:rPr lang="en-CA" dirty="0" smtClean="0"/>
              <a:t>Preparing to move forward to additional coordination and analysis of important signals from our partners across Canada</a:t>
            </a:r>
          </a:p>
        </p:txBody>
      </p:sp>
      <p:sp>
        <p:nvSpPr>
          <p:cNvPr id="5" name="Slide Number Placeholder 4"/>
          <p:cNvSpPr>
            <a:spLocks noGrp="1"/>
          </p:cNvSpPr>
          <p:nvPr>
            <p:ph type="sldNum" sz="quarter" idx="4294967295"/>
          </p:nvPr>
        </p:nvSpPr>
        <p:spPr>
          <a:xfrm>
            <a:off x="9448800" y="6356350"/>
            <a:ext cx="2743200" cy="365125"/>
          </a:xfrm>
        </p:spPr>
        <p:txBody>
          <a:bodyPr/>
          <a:lstStyle/>
          <a:p>
            <a:pPr>
              <a:defRPr/>
            </a:pPr>
            <a:fld id="{27AD3EE6-F783-4061-A907-B3C3256CF1A7}" type="slidenum">
              <a:rPr lang="en-US" smtClean="0"/>
              <a:pPr>
                <a:defRPr/>
              </a:pPr>
              <a:t>8</a:t>
            </a:fld>
            <a:endParaRPr lang="en-US"/>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84213" y="285787"/>
            <a:ext cx="753987" cy="753987"/>
          </a:xfrm>
          <a:prstGeom prst="rect">
            <a:avLst/>
          </a:prstGeom>
        </p:spPr>
      </p:pic>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14600" y="-61255"/>
            <a:ext cx="6858000" cy="6858000"/>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049000" y="61620"/>
            <a:ext cx="1045028" cy="1045028"/>
          </a:xfrm>
          <a:prstGeom prst="rect">
            <a:avLst/>
          </a:prstGeom>
        </p:spPr>
      </p:pic>
    </p:spTree>
    <p:extLst>
      <p:ext uri="{BB962C8B-B14F-4D97-AF65-F5344CB8AC3E}">
        <p14:creationId xmlns:p14="http://schemas.microsoft.com/office/powerpoint/2010/main" val="1006496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80">
                                          <p:stCondLst>
                                            <p:cond delay="0"/>
                                          </p:stCondLst>
                                        </p:cTn>
                                        <p:tgtEl>
                                          <p:spTgt spid="13"/>
                                        </p:tgtEl>
                                      </p:cBhvr>
                                    </p:animEffect>
                                    <p:anim calcmode="lin" valueType="num">
                                      <p:cBhvr>
                                        <p:cTn id="8"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3" dur="26">
                                          <p:stCondLst>
                                            <p:cond delay="650"/>
                                          </p:stCondLst>
                                        </p:cTn>
                                        <p:tgtEl>
                                          <p:spTgt spid="13"/>
                                        </p:tgtEl>
                                      </p:cBhvr>
                                      <p:to x="100000" y="60000"/>
                                    </p:animScale>
                                    <p:animScale>
                                      <p:cBhvr>
                                        <p:cTn id="14" dur="166" decel="50000">
                                          <p:stCondLst>
                                            <p:cond delay="676"/>
                                          </p:stCondLst>
                                        </p:cTn>
                                        <p:tgtEl>
                                          <p:spTgt spid="13"/>
                                        </p:tgtEl>
                                      </p:cBhvr>
                                      <p:to x="100000" y="100000"/>
                                    </p:animScale>
                                    <p:animScale>
                                      <p:cBhvr>
                                        <p:cTn id="15" dur="26">
                                          <p:stCondLst>
                                            <p:cond delay="1312"/>
                                          </p:stCondLst>
                                        </p:cTn>
                                        <p:tgtEl>
                                          <p:spTgt spid="13"/>
                                        </p:tgtEl>
                                      </p:cBhvr>
                                      <p:to x="100000" y="80000"/>
                                    </p:animScale>
                                    <p:animScale>
                                      <p:cBhvr>
                                        <p:cTn id="16" dur="166" decel="50000">
                                          <p:stCondLst>
                                            <p:cond delay="1338"/>
                                          </p:stCondLst>
                                        </p:cTn>
                                        <p:tgtEl>
                                          <p:spTgt spid="13"/>
                                        </p:tgtEl>
                                      </p:cBhvr>
                                      <p:to x="100000" y="100000"/>
                                    </p:animScale>
                                    <p:animScale>
                                      <p:cBhvr>
                                        <p:cTn id="17" dur="26">
                                          <p:stCondLst>
                                            <p:cond delay="1642"/>
                                          </p:stCondLst>
                                        </p:cTn>
                                        <p:tgtEl>
                                          <p:spTgt spid="13"/>
                                        </p:tgtEl>
                                      </p:cBhvr>
                                      <p:to x="100000" y="90000"/>
                                    </p:animScale>
                                    <p:animScale>
                                      <p:cBhvr>
                                        <p:cTn id="18" dur="166" decel="50000">
                                          <p:stCondLst>
                                            <p:cond delay="1668"/>
                                          </p:stCondLst>
                                        </p:cTn>
                                        <p:tgtEl>
                                          <p:spTgt spid="13"/>
                                        </p:tgtEl>
                                      </p:cBhvr>
                                      <p:to x="100000" y="100000"/>
                                    </p:animScale>
                                    <p:animScale>
                                      <p:cBhvr>
                                        <p:cTn id="19" dur="26">
                                          <p:stCondLst>
                                            <p:cond delay="1808"/>
                                          </p:stCondLst>
                                        </p:cTn>
                                        <p:tgtEl>
                                          <p:spTgt spid="13"/>
                                        </p:tgtEl>
                                      </p:cBhvr>
                                      <p:to x="100000" y="95000"/>
                                    </p:animScale>
                                    <p:animScale>
                                      <p:cBhvr>
                                        <p:cTn id="20" dur="166" decel="50000">
                                          <p:stCondLst>
                                            <p:cond delay="1834"/>
                                          </p:stCondLst>
                                        </p:cTn>
                                        <p:tgtEl>
                                          <p:spTgt spid="1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1005349" y="0"/>
            <a:ext cx="10515600" cy="795647"/>
          </a:xfrm>
        </p:spPr>
        <p:txBody>
          <a:bodyPr/>
          <a:lstStyle/>
          <a:p>
            <a:r>
              <a:rPr lang="en-CA" sz="4000" dirty="0" smtClean="0"/>
              <a:t>COVID and Animals FPT Working Groups 2020</a:t>
            </a:r>
            <a:endParaRPr lang="en-CA" sz="4000" dirty="0"/>
          </a:p>
        </p:txBody>
      </p:sp>
      <p:sp>
        <p:nvSpPr>
          <p:cNvPr id="5" name="Slide Number Placeholder 4"/>
          <p:cNvSpPr>
            <a:spLocks noGrp="1"/>
          </p:cNvSpPr>
          <p:nvPr>
            <p:ph type="sldNum" sz="quarter" idx="4294967295"/>
          </p:nvPr>
        </p:nvSpPr>
        <p:spPr>
          <a:xfrm>
            <a:off x="9448800" y="6356350"/>
            <a:ext cx="2743200" cy="365125"/>
          </a:xfrm>
        </p:spPr>
        <p:txBody>
          <a:bodyPr/>
          <a:lstStyle/>
          <a:p>
            <a:pPr>
              <a:defRPr/>
            </a:pPr>
            <a:fld id="{8E71A447-98E4-4A9F-92F1-7024FD8D45BF}" type="slidenum">
              <a:rPr lang="en-US" smtClean="0"/>
              <a:pPr>
                <a:defRPr/>
              </a:pPr>
              <a:t>9</a:t>
            </a:fld>
            <a:endParaRPr lang="en-US"/>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161215" y="285787"/>
            <a:ext cx="753987" cy="753987"/>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962955" y="0"/>
            <a:ext cx="1045028" cy="1045028"/>
          </a:xfrm>
          <a:prstGeom prst="rect">
            <a:avLst/>
          </a:prstGeom>
        </p:spPr>
      </p:pic>
      <p:pic>
        <p:nvPicPr>
          <p:cNvPr id="2" name="Picture 1"/>
          <p:cNvPicPr>
            <a:picLocks noChangeAspect="1"/>
          </p:cNvPicPr>
          <p:nvPr/>
        </p:nvPicPr>
        <p:blipFill>
          <a:blip r:embed="rId5"/>
          <a:stretch>
            <a:fillRect/>
          </a:stretch>
        </p:blipFill>
        <p:spPr>
          <a:xfrm>
            <a:off x="2277709" y="672330"/>
            <a:ext cx="7412887" cy="6185670"/>
          </a:xfrm>
          <a:prstGeom prst="rect">
            <a:avLst/>
          </a:prstGeom>
        </p:spPr>
      </p:pic>
    </p:spTree>
    <p:extLst>
      <p:ext uri="{BB962C8B-B14F-4D97-AF65-F5344CB8AC3E}">
        <p14:creationId xmlns:p14="http://schemas.microsoft.com/office/powerpoint/2010/main" val="4082869982"/>
      </p:ext>
    </p:extLst>
  </p:cSld>
  <p:clrMapOvr>
    <a:masterClrMapping/>
  </p:clrMapOvr>
  <p:timing>
    <p:tnLst>
      <p:par>
        <p:cTn id="1" dur="indefinite" restart="never" nodeType="tmRoot"/>
      </p:par>
    </p:tnLst>
  </p:timing>
</p:sld>
</file>

<file path=ppt/theme/theme1.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Custom 17">
      <a:dk1>
        <a:sysClr val="windowText" lastClr="000000"/>
      </a:dk1>
      <a:lt1>
        <a:sysClr val="window" lastClr="FFFFFF"/>
      </a:lt1>
      <a:dk2>
        <a:srgbClr val="12121E"/>
      </a:dk2>
      <a:lt2>
        <a:srgbClr val="F2F2F2"/>
      </a:lt2>
      <a:accent1>
        <a:srgbClr val="00B0F0"/>
      </a:accent1>
      <a:accent2>
        <a:srgbClr val="5ECCF3"/>
      </a:accent2>
      <a:accent3>
        <a:srgbClr val="A7EA52"/>
      </a:accent3>
      <a:accent4>
        <a:srgbClr val="5DCEAF"/>
      </a:accent4>
      <a:accent5>
        <a:srgbClr val="FF8021"/>
      </a:accent5>
      <a:accent6>
        <a:srgbClr val="F14124"/>
      </a:accent6>
      <a:hlink>
        <a:srgbClr val="5ECCF3"/>
      </a:hlink>
      <a:folHlink>
        <a:srgbClr val="7F7F7F"/>
      </a:folHlink>
    </a:clrScheme>
    <a:fontScheme name="Trebuchet MS">
      <a:majorFont>
        <a:latin typeface="Trebuchet MS" panose="020B0603020202020204"/>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oduct Roadmap01_SB - v1" id="{1F91B584-3B8B-4C0D-AAE1-A7B5A7169F40}" vid="{5016F837-D8EE-45A3-B75D-268F1C93E96D}"/>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2324</TotalTime>
  <Words>5167</Words>
  <Application>Microsoft Office PowerPoint</Application>
  <PresentationFormat>Widescreen</PresentationFormat>
  <Paragraphs>426</Paragraphs>
  <Slides>27</Slides>
  <Notes>27</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27</vt:i4>
      </vt:variant>
    </vt:vector>
  </HeadingPairs>
  <TitlesOfParts>
    <vt:vector size="34" baseType="lpstr">
      <vt:lpstr>Arial</vt:lpstr>
      <vt:lpstr>Calibri</vt:lpstr>
      <vt:lpstr>Calibri Light</vt:lpstr>
      <vt:lpstr>Trebuchet MS</vt:lpstr>
      <vt:lpstr>2_Office Theme</vt:lpstr>
      <vt:lpstr>1_Office Theme</vt:lpstr>
      <vt:lpstr>Office Theme</vt:lpstr>
      <vt:lpstr>PowerPoint Presentation</vt:lpstr>
      <vt:lpstr>Overview</vt:lpstr>
      <vt:lpstr>What is CEZD?</vt:lpstr>
      <vt:lpstr>Why was CEZD Developed ?</vt:lpstr>
      <vt:lpstr>How does CEZD work?</vt:lpstr>
      <vt:lpstr>Security Intelligence Approach</vt:lpstr>
      <vt:lpstr>CEZD Timeline</vt:lpstr>
      <vt:lpstr>Domestic Pilot Project 2018-2020</vt:lpstr>
      <vt:lpstr>COVID and Animals FPT Working Groups 2020</vt:lpstr>
      <vt:lpstr>Connections to Networks in Canada</vt:lpstr>
      <vt:lpstr>Creation of Disciplines in KIWI</vt:lpstr>
      <vt:lpstr>Hazard Trends Improvements</vt:lpstr>
      <vt:lpstr>One Health Engagement</vt:lpstr>
      <vt:lpstr>Evolution of our Human Network</vt:lpstr>
      <vt:lpstr>PowerPoint Presentation</vt:lpstr>
      <vt:lpstr>Community 2023</vt:lpstr>
      <vt:lpstr>Community Demographics</vt:lpstr>
      <vt:lpstr>Active vs Passive Members</vt:lpstr>
      <vt:lpstr>Developing One Health Intelligence</vt:lpstr>
      <vt:lpstr>Defence Intelligence</vt:lpstr>
      <vt:lpstr>CEZD Intelligence Structure</vt:lpstr>
      <vt:lpstr>Challenges – Population Demographics</vt:lpstr>
      <vt:lpstr>Challenges + Opportunities</vt:lpstr>
      <vt:lpstr>Challenges</vt:lpstr>
      <vt:lpstr>One Health Intelligence</vt:lpstr>
      <vt:lpstr>Key to One Health Intelligence Successes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Osborn, Andrea (CFIA/ACIA)</dc:creator>
  <cp:lastModifiedBy>Osborn, Andrea (CFIA/ACIA)</cp:lastModifiedBy>
  <cp:revision>94</cp:revision>
  <dcterms:created xsi:type="dcterms:W3CDTF">2023-05-04T17:28:07Z</dcterms:created>
  <dcterms:modified xsi:type="dcterms:W3CDTF">2023-06-08T22:50:08Z</dcterms:modified>
</cp:coreProperties>
</file>