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6" r:id="rId3"/>
    <p:sldId id="301" r:id="rId4"/>
    <p:sldId id="302" r:id="rId5"/>
    <p:sldId id="303" r:id="rId6"/>
    <p:sldId id="304" r:id="rId7"/>
    <p:sldId id="305" r:id="rId8"/>
    <p:sldId id="289" r:id="rId9"/>
    <p:sldId id="285" r:id="rId10"/>
    <p:sldId id="296" r:id="rId11"/>
    <p:sldId id="293" r:id="rId12"/>
    <p:sldId id="294" r:id="rId13"/>
    <p:sldId id="295" r:id="rId14"/>
    <p:sldId id="290" r:id="rId15"/>
    <p:sldId id="291"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85" autoAdjust="0"/>
    <p:restoredTop sz="75754" autoAdjust="0"/>
  </p:normalViewPr>
  <p:slideViewPr>
    <p:cSldViewPr snapToGrid="0">
      <p:cViewPr varScale="1">
        <p:scale>
          <a:sx n="65" d="100"/>
          <a:sy n="65" d="100"/>
        </p:scale>
        <p:origin x="3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2023-02-23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FB6564-B9C5-4BEE-A019-13E96C68B1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071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2D95F2-14CB-4FFA-BD9E-1E3B8C4BA5BC}" type="slidenum">
              <a:rPr lang="en-CA" altLang="en-US" smtClean="0">
                <a:solidFill>
                  <a:srgbClr val="000000"/>
                </a:solidFill>
              </a:rPr>
              <a:pPr fontAlgn="base">
                <a:spcBef>
                  <a:spcPct val="0"/>
                </a:spcBef>
                <a:spcAft>
                  <a:spcPct val="0"/>
                </a:spcAft>
              </a:pPr>
              <a:t>2</a:t>
            </a:fld>
            <a:endParaRPr lang="en-CA" altLang="en-US" smtClean="0">
              <a:solidFill>
                <a:srgbClr val="000000"/>
              </a:solidFill>
            </a:endParaRPr>
          </a:p>
        </p:txBody>
      </p:sp>
    </p:spTree>
    <p:extLst>
      <p:ext uri="{BB962C8B-B14F-4D97-AF65-F5344CB8AC3E}">
        <p14:creationId xmlns:p14="http://schemas.microsoft.com/office/powerpoint/2010/main" val="200737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169910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“PCR was negative for PRRS, Pseudorabies (PRV, </a:t>
            </a:r>
            <a:r>
              <a:rPr lang="en-US" sz="1200" b="0" i="0" kern="1200" dirty="0" err="1" smtClean="0">
                <a:solidFill>
                  <a:schemeClr val="tx1"/>
                </a:solidFill>
                <a:effectLst/>
                <a:latin typeface="+mn-lt"/>
                <a:ea typeface="+mn-ea"/>
                <a:cs typeface="+mn-cs"/>
              </a:rPr>
              <a:t>Aujeszky’s</a:t>
            </a:r>
            <a:r>
              <a:rPr lang="en-US" sz="1200" b="0" i="0" kern="1200" dirty="0" smtClean="0">
                <a:solidFill>
                  <a:schemeClr val="tx1"/>
                </a:solidFill>
                <a:effectLst/>
                <a:latin typeface="+mn-lt"/>
                <a:ea typeface="+mn-ea"/>
                <a:cs typeface="+mn-cs"/>
              </a:rPr>
              <a:t> disease), Porcine circovirus PCV2 and PCV3, Classical Swine Fever (CSF), and African Swine Fever (ASF). The herd was known to be free from PRRS, PRV, CSF, and ASF prior to this event.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PCR for Getahvirus in piglet lung was strongly positive.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Histopathology revealed severe interstitial pneumonia (Figure 3) and </a:t>
            </a:r>
            <a:r>
              <a:rPr lang="en-US" sz="1200" b="0" i="0" kern="1200" dirty="0" err="1" smtClean="0">
                <a:solidFill>
                  <a:schemeClr val="tx1"/>
                </a:solidFill>
                <a:effectLst/>
                <a:latin typeface="+mn-lt"/>
                <a:ea typeface="+mn-ea"/>
                <a:cs typeface="+mn-cs"/>
              </a:rPr>
              <a:t>fibrinohemorrhagic</a:t>
            </a:r>
            <a:r>
              <a:rPr lang="en-US" sz="1200" b="0" i="0" kern="1200" dirty="0" smtClean="0">
                <a:solidFill>
                  <a:schemeClr val="tx1"/>
                </a:solidFill>
                <a:effectLst/>
                <a:latin typeface="+mn-lt"/>
                <a:ea typeface="+mn-ea"/>
                <a:cs typeface="+mn-cs"/>
              </a:rPr>
              <a:t> meningoencephalitis (Figure 4). A diagnosis of perinatal Getahvirus disease was rendered. The farm was advised that this disease is transmitted by mosquitoes primarily and control measures were instituted. No further cases or clinical signs occurred in the farm and production resumed to a normal level.”</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12</a:t>
            </a:fld>
            <a:endParaRPr lang="en-US"/>
          </a:p>
        </p:txBody>
      </p:sp>
    </p:spTree>
    <p:extLst>
      <p:ext uri="{BB962C8B-B14F-4D97-AF65-F5344CB8AC3E}">
        <p14:creationId xmlns:p14="http://schemas.microsoft.com/office/powerpoint/2010/main" val="96680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Some irregular returns to estrus were also observed. Some sows showed mild anorexia with a day or two off-feed. Sow mortality was low to nil and unremarkable.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 other significant signs were occurring in the herd.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syndrome of late-term abortion/early farrowing made PRRSV a prime suspect. PCR for PRRS was negative, and repeated PCR testing of aborted </a:t>
            </a:r>
            <a:r>
              <a:rPr lang="en-US" sz="1200" b="0" i="0" kern="1200" dirty="0" err="1" smtClean="0">
                <a:solidFill>
                  <a:schemeClr val="tx1"/>
                </a:solidFill>
                <a:effectLst/>
                <a:latin typeface="+mn-lt"/>
                <a:ea typeface="+mn-ea"/>
                <a:cs typeface="+mn-cs"/>
              </a:rPr>
              <a:t>feti</a:t>
            </a:r>
            <a:r>
              <a:rPr lang="en-US" sz="1200" b="0" i="0" kern="1200" dirty="0" smtClean="0">
                <a:solidFill>
                  <a:schemeClr val="tx1"/>
                </a:solidFill>
                <a:effectLst/>
                <a:latin typeface="+mn-lt"/>
                <a:ea typeface="+mn-ea"/>
                <a:cs typeface="+mn-cs"/>
              </a:rPr>
              <a:t> and sow blood was negative for PRRS, CSF, PCV2, PCV3, PRV, CSF, and ASF. PCR on lung and thoracic fluid of aborted </a:t>
            </a:r>
            <a:r>
              <a:rPr lang="en-US" sz="1200" b="0" i="0" kern="1200" dirty="0" err="1" smtClean="0">
                <a:solidFill>
                  <a:schemeClr val="tx1"/>
                </a:solidFill>
                <a:effectLst/>
                <a:latin typeface="+mn-lt"/>
                <a:ea typeface="+mn-ea"/>
                <a:cs typeface="+mn-cs"/>
              </a:rPr>
              <a:t>feti</a:t>
            </a:r>
            <a:r>
              <a:rPr lang="en-US" sz="1200" b="0" i="0" kern="1200" dirty="0" smtClean="0">
                <a:solidFill>
                  <a:schemeClr val="tx1"/>
                </a:solidFill>
                <a:effectLst/>
                <a:latin typeface="+mn-lt"/>
                <a:ea typeface="+mn-ea"/>
                <a:cs typeface="+mn-cs"/>
              </a:rPr>
              <a:t> and blood of aborting sows was quite strongly positive for Getahvirus by </a:t>
            </a:r>
            <a:r>
              <a:rPr lang="en-US" sz="1200" b="0" i="0" kern="1200" dirty="0" err="1" smtClean="0">
                <a:solidFill>
                  <a:schemeClr val="tx1"/>
                </a:solidFill>
                <a:effectLst/>
                <a:latin typeface="+mn-lt"/>
                <a:ea typeface="+mn-ea"/>
                <a:cs typeface="+mn-cs"/>
              </a:rPr>
              <a:t>rt</a:t>
            </a:r>
            <a:r>
              <a:rPr lang="en-US" sz="1200" b="0" i="0" kern="1200" dirty="0" smtClean="0">
                <a:solidFill>
                  <a:schemeClr val="tx1"/>
                </a:solidFill>
                <a:effectLst/>
                <a:latin typeface="+mn-lt"/>
                <a:ea typeface="+mn-ea"/>
                <a:cs typeface="+mn-cs"/>
              </a:rPr>
              <a:t>-PCR. A diagnosis of Getahvirus infection leading to abortion was made. </a:t>
            </a:r>
            <a:r>
              <a:rPr lang="en-US" sz="1200" b="1" i="0" kern="1200" dirty="0" smtClean="0">
                <a:solidFill>
                  <a:schemeClr val="tx1"/>
                </a:solidFill>
                <a:effectLst/>
                <a:latin typeface="+mn-lt"/>
                <a:ea typeface="+mn-ea"/>
                <a:cs typeface="+mn-cs"/>
              </a:rPr>
              <a:t>The farm reported a large population of mosquitoes and biting Culicoides midges afflicting the sows. </a:t>
            </a:r>
            <a:r>
              <a:rPr lang="en-US" sz="1200" b="0" i="0" kern="1200" dirty="0" smtClean="0">
                <a:solidFill>
                  <a:schemeClr val="tx1"/>
                </a:solidFill>
                <a:effectLst/>
                <a:latin typeface="+mn-lt"/>
                <a:ea typeface="+mn-ea"/>
                <a:cs typeface="+mn-cs"/>
              </a:rPr>
              <a:t>Corrective measures were taken for mosquito control were taken and the problem resolved.</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13</a:t>
            </a:fld>
            <a:endParaRPr lang="en-US"/>
          </a:p>
        </p:txBody>
      </p:sp>
    </p:spTree>
    <p:extLst>
      <p:ext uri="{BB962C8B-B14F-4D97-AF65-F5344CB8AC3E}">
        <p14:creationId xmlns:p14="http://schemas.microsoft.com/office/powerpoint/2010/main" val="756705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Togaviridae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Alphaviridae</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32 Alphaviruses known</a:t>
            </a:r>
          </a:p>
          <a:p>
            <a:pPr lvl="0"/>
            <a:r>
              <a:rPr lang="en-US" sz="1200" kern="1200" dirty="0" smtClean="0">
                <a:solidFill>
                  <a:schemeClr val="tx1"/>
                </a:solidFill>
                <a:effectLst/>
                <a:latin typeface="+mn-lt"/>
                <a:ea typeface="+mn-ea"/>
                <a:cs typeface="+mn-cs"/>
              </a:rPr>
              <a:t>Western and Eastern Equine Encephalitis are also in this family</a:t>
            </a:r>
          </a:p>
          <a:p>
            <a:pPr lvl="0"/>
            <a:r>
              <a:rPr lang="en-US" sz="1200" kern="1200" dirty="0" smtClean="0">
                <a:solidFill>
                  <a:schemeClr val="tx1"/>
                </a:solidFill>
                <a:effectLst/>
                <a:latin typeface="+mn-lt"/>
                <a:ea typeface="+mn-ea"/>
                <a:cs typeface="+mn-cs"/>
              </a:rPr>
              <a:t>1st isolated in 1955 in Malaysia</a:t>
            </a:r>
          </a:p>
          <a:p>
            <a:pPr lvl="0"/>
            <a:r>
              <a:rPr lang="en-US" sz="1200" kern="1200" dirty="0" smtClean="0">
                <a:solidFill>
                  <a:schemeClr val="tx1"/>
                </a:solidFill>
                <a:effectLst/>
                <a:latin typeface="+mn-lt"/>
                <a:ea typeface="+mn-ea"/>
                <a:cs typeface="+mn-cs"/>
              </a:rPr>
              <a:t>Spread from 0 North (Malaysia) to 60 North (Russia)</a:t>
            </a:r>
          </a:p>
          <a:p>
            <a:pPr lvl="0"/>
            <a:r>
              <a:rPr lang="en-US" sz="1200" kern="1200" dirty="0" smtClean="0">
                <a:solidFill>
                  <a:schemeClr val="tx1"/>
                </a:solidFill>
                <a:effectLst/>
                <a:latin typeface="+mn-lt"/>
                <a:ea typeface="+mn-ea"/>
                <a:cs typeface="+mn-cs"/>
              </a:rPr>
              <a:t>Found in 17 mosquito species, and one midge</a:t>
            </a:r>
          </a:p>
          <a:p>
            <a:pPr lvl="0"/>
            <a:r>
              <a:rPr lang="en-US" sz="1200" kern="1200" dirty="0" smtClean="0">
                <a:solidFill>
                  <a:schemeClr val="tx1"/>
                </a:solidFill>
                <a:effectLst/>
                <a:latin typeface="+mn-lt"/>
                <a:ea typeface="+mn-ea"/>
                <a:cs typeface="+mn-cs"/>
              </a:rPr>
              <a:t># of disease outbreaks is increasing</a:t>
            </a:r>
          </a:p>
          <a:p>
            <a:pPr lvl="0"/>
            <a:r>
              <a:rPr lang="en-US" sz="1200" kern="1200" dirty="0" smtClean="0">
                <a:solidFill>
                  <a:schemeClr val="tx1"/>
                </a:solidFill>
                <a:effectLst/>
                <a:latin typeface="+mn-lt"/>
                <a:ea typeface="+mn-ea"/>
                <a:cs typeface="+mn-cs"/>
              </a:rPr>
              <a:t>Since its original detection, different studies have found that GETV can be amplified in mosquitoes, transmitted to animals through bites, and virus-infected animals serve as a reservoir from which uninfected mosquitoes can acquire the virus. Thus, GETV undergoes a mosquito–vertebrate host–mosquito cycle in nature. </a:t>
            </a:r>
          </a:p>
          <a:p>
            <a:pPr lvl="0"/>
            <a:r>
              <a:rPr lang="en-US" sz="1200" kern="1200" dirty="0" smtClean="0">
                <a:solidFill>
                  <a:schemeClr val="tx1"/>
                </a:solidFill>
                <a:effectLst/>
                <a:latin typeface="+mn-lt"/>
                <a:ea typeface="+mn-ea"/>
                <a:cs typeface="+mn-cs"/>
              </a:rPr>
              <a:t>GETV infection causes disease in livestock with symptoms including fever, rash, </a:t>
            </a:r>
            <a:r>
              <a:rPr lang="en-US" sz="1200" kern="1200" dirty="0" err="1" smtClean="0">
                <a:solidFill>
                  <a:schemeClr val="tx1"/>
                </a:solidFill>
                <a:effectLst/>
                <a:latin typeface="+mn-lt"/>
                <a:ea typeface="+mn-ea"/>
                <a:cs typeface="+mn-cs"/>
              </a:rPr>
              <a:t>oedema</a:t>
            </a:r>
            <a:r>
              <a:rPr lang="en-US" sz="1200" kern="1200" dirty="0" smtClean="0">
                <a:solidFill>
                  <a:schemeClr val="tx1"/>
                </a:solidFill>
                <a:effectLst/>
                <a:latin typeface="+mn-lt"/>
                <a:ea typeface="+mn-ea"/>
                <a:cs typeface="+mn-cs"/>
              </a:rPr>
              <a:t> of the limbs and lymphadenopathy in horses and abortion in pigs. </a:t>
            </a:r>
          </a:p>
          <a:p>
            <a:pPr lvl="0"/>
            <a:r>
              <a:rPr lang="en-US" sz="1200" kern="1200" dirty="0" smtClean="0">
                <a:solidFill>
                  <a:schemeClr val="tx1"/>
                </a:solidFill>
                <a:effectLst/>
                <a:latin typeface="+mn-lt"/>
                <a:ea typeface="+mn-ea"/>
                <a:cs typeface="+mn-cs"/>
              </a:rPr>
              <a:t>Humans can be seropositive but no evidence of clinical disease or viral detection has been found to date.</a:t>
            </a:r>
          </a:p>
          <a:p>
            <a:pPr lvl="0"/>
            <a:r>
              <a:rPr lang="en-US" sz="1200" kern="1200" dirty="0" smtClean="0">
                <a:solidFill>
                  <a:schemeClr val="tx1"/>
                </a:solidFill>
                <a:effectLst/>
                <a:latin typeface="+mn-lt"/>
                <a:ea typeface="+mn-ea"/>
                <a:cs typeface="+mn-cs"/>
              </a:rPr>
              <a:t>Very low levels of seroconversion have been found in ducks and chickens.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381129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Image A. Orange </a:t>
            </a:r>
            <a:r>
              <a:rPr lang="en-US" sz="1200" kern="1200" dirty="0" err="1" smtClean="0">
                <a:solidFill>
                  <a:schemeClr val="tx1"/>
                </a:solidFill>
                <a:effectLst/>
                <a:latin typeface="+mn-lt"/>
                <a:ea typeface="+mn-ea"/>
                <a:cs typeface="+mn-cs"/>
              </a:rPr>
              <a:t>coloured</a:t>
            </a:r>
            <a:r>
              <a:rPr lang="en-US" sz="1200" kern="1200" dirty="0" smtClean="0">
                <a:solidFill>
                  <a:schemeClr val="tx1"/>
                </a:solidFill>
                <a:effectLst/>
                <a:latin typeface="+mn-lt"/>
                <a:ea typeface="+mn-ea"/>
                <a:cs typeface="+mn-cs"/>
              </a:rPr>
              <a:t> areas are where the virus was found from 1955 to 65.</a:t>
            </a:r>
          </a:p>
          <a:p>
            <a:pPr lvl="0"/>
            <a:r>
              <a:rPr lang="en-US" sz="1200" kern="1200" dirty="0" smtClean="0">
                <a:solidFill>
                  <a:schemeClr val="tx1"/>
                </a:solidFill>
                <a:effectLst/>
                <a:latin typeface="+mn-lt"/>
                <a:ea typeface="+mn-ea"/>
                <a:cs typeface="+mn-cs"/>
              </a:rPr>
              <a:t>Pale blue is current distribution. </a:t>
            </a:r>
            <a:r>
              <a:rPr lang="en-US" sz="1200" b="1" kern="1200" dirty="0" smtClean="0">
                <a:solidFill>
                  <a:schemeClr val="tx1"/>
                </a:solidFill>
                <a:effectLst/>
                <a:latin typeface="+mn-lt"/>
                <a:ea typeface="+mn-ea"/>
                <a:cs typeface="+mn-cs"/>
              </a:rPr>
              <a:t>GETV group III</a:t>
            </a:r>
            <a:r>
              <a:rPr lang="en-US" sz="1200" kern="1200" dirty="0" smtClean="0">
                <a:solidFill>
                  <a:schemeClr val="tx1"/>
                </a:solidFill>
                <a:effectLst/>
                <a:latin typeface="+mn-lt"/>
                <a:ea typeface="+mn-ea"/>
                <a:cs typeface="+mn-cs"/>
              </a:rPr>
              <a:t> has been emerging and spreading with a large host and vector range.</a:t>
            </a:r>
          </a:p>
          <a:p>
            <a:pPr lvl="0"/>
            <a:r>
              <a:rPr lang="en-US" sz="1200" kern="1200" dirty="0" smtClean="0">
                <a:solidFill>
                  <a:schemeClr val="tx1"/>
                </a:solidFill>
                <a:effectLst/>
                <a:latin typeface="+mn-lt"/>
                <a:ea typeface="+mn-ea"/>
                <a:cs typeface="+mn-cs"/>
              </a:rPr>
              <a:t>Image B. Shows the distribution and specific hosts and vectors affected in China</a:t>
            </a:r>
          </a:p>
          <a:p>
            <a:pPr lvl="0"/>
            <a:r>
              <a:rPr lang="en-US" sz="1200" kern="1200" dirty="0" smtClean="0">
                <a:solidFill>
                  <a:schemeClr val="tx1"/>
                </a:solidFill>
                <a:effectLst/>
                <a:latin typeface="+mn-lt"/>
                <a:ea typeface="+mn-ea"/>
                <a:cs typeface="+mn-cs"/>
              </a:rPr>
              <a:t>The transmission and migration routes of GETV in continental Asia are similar to those of Japanese Encephalitis virus that is widely distributed in natural hosts in the region.</a:t>
            </a:r>
          </a:p>
          <a:p>
            <a:pPr marL="0" indent="0">
              <a:buNone/>
            </a:pPr>
            <a:endParaRPr lang="en-US" dirty="0" smtClean="0"/>
          </a:p>
          <a:p>
            <a:pPr marL="0" indent="0">
              <a:buNone/>
            </a:pP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20957550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86903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199976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587604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C7DA-70BB-6C92-4D46-0AAC4CD4FF7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A84D625-8C7F-93DD-7DAF-DCFA6F5B90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D8B051-B27E-C590-C81B-40FB119065E7}"/>
              </a:ext>
            </a:extLst>
          </p:cNvPr>
          <p:cNvSpPr>
            <a:spLocks noGrp="1"/>
          </p:cNvSpPr>
          <p:nvPr>
            <p:ph type="dt" sz="half" idx="10"/>
          </p:nvPr>
        </p:nvSpPr>
        <p:spPr/>
        <p:txBody>
          <a:bodyPr/>
          <a:lstStyle/>
          <a:p>
            <a:fld id="{7F0AC680-5EAD-400D-9B43-F637786542BA}" type="datetimeFigureOut">
              <a:rPr lang="en-CA" smtClean="0"/>
              <a:t>2023-02-23</a:t>
            </a:fld>
            <a:endParaRPr lang="en-CA"/>
          </a:p>
        </p:txBody>
      </p:sp>
      <p:sp>
        <p:nvSpPr>
          <p:cNvPr id="5" name="Footer Placeholder 4">
            <a:extLst>
              <a:ext uri="{FF2B5EF4-FFF2-40B4-BE49-F238E27FC236}">
                <a16:creationId xmlns:a16="http://schemas.microsoft.com/office/drawing/2014/main" id="{0A43119F-63BF-646F-CC41-B83E7AA2D2F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3D714E5-001F-C228-ECB3-F4B2A401EAD1}"/>
              </a:ext>
            </a:extLst>
          </p:cNvPr>
          <p:cNvSpPr>
            <a:spLocks noGrp="1"/>
          </p:cNvSpPr>
          <p:nvPr>
            <p:ph type="sldNum" sz="quarter" idx="12"/>
          </p:nvPr>
        </p:nvSpPr>
        <p:spPr/>
        <p:txBody>
          <a:bodyPr/>
          <a:lstStyle/>
          <a:p>
            <a:fld id="{E43F3FB9-8DEB-490B-B54B-D3C9844CA384}" type="slidenum">
              <a:rPr lang="en-CA" smtClean="0"/>
              <a:t>‹#›</a:t>
            </a:fld>
            <a:endParaRPr lang="en-CA"/>
          </a:p>
        </p:txBody>
      </p:sp>
    </p:spTree>
    <p:extLst>
      <p:ext uri="{BB962C8B-B14F-4D97-AF65-F5344CB8AC3E}">
        <p14:creationId xmlns:p14="http://schemas.microsoft.com/office/powerpoint/2010/main" val="255060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0003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799514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28097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099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a:t>
            </a:fld>
            <a:endParaRPr lang="en-US"/>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a:lstStyle/>
          <a:p>
            <a:endParaRPr lang="en-US"/>
          </a:p>
        </p:txBody>
      </p:sp>
    </p:spTree>
    <p:extLst>
      <p:ext uri="{BB962C8B-B14F-4D97-AF65-F5344CB8AC3E}">
        <p14:creationId xmlns:p14="http://schemas.microsoft.com/office/powerpoint/2010/main" val="28010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365077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57050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63214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2023-02-23</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a:t>
            </a:fld>
            <a:endParaRPr lang="en-US"/>
          </a:p>
        </p:txBody>
      </p:sp>
    </p:spTree>
    <p:extLst>
      <p:ext uri="{BB962C8B-B14F-4D97-AF65-F5344CB8AC3E}">
        <p14:creationId xmlns:p14="http://schemas.microsoft.com/office/powerpoint/2010/main" val="9463682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 id="214748368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pig333.com/articles/getahvirus-getv-reproductive-losses-and-perinatal-mortality-in-pigs_18945/"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pig333.com/articles/getahvirus-getv-reproductive-losses-and-perinatal-mortality-in-pigs_18945/"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ig333.com/articles/getahvirus-getv-reproductive-losses-and-perinatal-mortality-in-pigs_18945/"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dpi.com/2076-0817/11/8/945" TargetMode="Externa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mdpi.com/2076-0817/11/8/945"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noAutofit/>
          </a:bodyPr>
          <a:lstStyle/>
          <a:p>
            <a:pPr algn="r"/>
            <a:r>
              <a:rPr lang="fr-FR" sz="2800" b="1" dirty="0" err="1" smtClean="0">
                <a:solidFill>
                  <a:schemeClr val="bg1"/>
                </a:solidFill>
                <a:latin typeface="+mn-lt"/>
              </a:rPr>
              <a:t>Community</a:t>
            </a:r>
            <a:r>
              <a:rPr lang="fr-FR" sz="2800" b="1" dirty="0" smtClean="0">
                <a:solidFill>
                  <a:schemeClr val="bg1"/>
                </a:solidFill>
                <a:latin typeface="+mn-lt"/>
              </a:rPr>
              <a:t> for </a:t>
            </a:r>
            <a:r>
              <a:rPr lang="fr-FR" sz="2800" b="1" dirty="0" err="1" smtClean="0">
                <a:solidFill>
                  <a:schemeClr val="bg1"/>
                </a:solidFill>
                <a:latin typeface="+mn-lt"/>
              </a:rPr>
              <a:t>Emerging</a:t>
            </a:r>
            <a:r>
              <a:rPr lang="fr-FR" sz="2800" b="1" dirty="0" smtClean="0">
                <a:solidFill>
                  <a:schemeClr val="bg1"/>
                </a:solidFill>
                <a:latin typeface="+mn-lt"/>
              </a:rPr>
              <a:t> and </a:t>
            </a:r>
            <a:r>
              <a:rPr lang="fr-FR" sz="2800" b="1" dirty="0" err="1" smtClean="0">
                <a:solidFill>
                  <a:schemeClr val="bg1"/>
                </a:solidFill>
                <a:latin typeface="+mn-lt"/>
              </a:rPr>
              <a:t>Zoonotic</a:t>
            </a:r>
            <a:r>
              <a:rPr lang="fr-FR" sz="2800" b="1" dirty="0" smtClean="0">
                <a:solidFill>
                  <a:schemeClr val="bg1"/>
                </a:solidFill>
                <a:latin typeface="+mn-lt"/>
              </a:rPr>
              <a:t> </a:t>
            </a:r>
            <a:r>
              <a:rPr lang="fr-FR" sz="2800" b="1" dirty="0" err="1" smtClean="0">
                <a:solidFill>
                  <a:schemeClr val="bg1"/>
                </a:solidFill>
                <a:latin typeface="+mn-lt"/>
              </a:rPr>
              <a:t>Diseases</a:t>
            </a:r>
            <a:r>
              <a:rPr lang="fr-FR" sz="2800" b="1" dirty="0" smtClean="0">
                <a:solidFill>
                  <a:schemeClr val="bg1"/>
                </a:solidFill>
                <a:latin typeface="+mn-lt"/>
              </a:rPr>
              <a:t/>
            </a:r>
            <a:br>
              <a:rPr lang="fr-FR" sz="2800" b="1" dirty="0" smtClean="0">
                <a:solidFill>
                  <a:schemeClr val="bg1"/>
                </a:solidFill>
                <a:latin typeface="+mn-lt"/>
              </a:rPr>
            </a:br>
            <a:r>
              <a:rPr lang="fr-FR" sz="2000" b="1" i="1" dirty="0" err="1" smtClean="0">
                <a:solidFill>
                  <a:schemeClr val="bg1"/>
                </a:solidFill>
                <a:latin typeface="+mn-lt"/>
              </a:rPr>
              <a:t>Identifying</a:t>
            </a:r>
            <a:r>
              <a:rPr lang="fr-FR" sz="2000" b="1" i="1" dirty="0" smtClean="0">
                <a:solidFill>
                  <a:schemeClr val="bg1"/>
                </a:solidFill>
                <a:latin typeface="+mn-lt"/>
              </a:rPr>
              <a:t> </a:t>
            </a:r>
            <a:r>
              <a:rPr lang="fr-FR" sz="2000" b="1" i="1" dirty="0" err="1" smtClean="0">
                <a:solidFill>
                  <a:schemeClr val="bg1"/>
                </a:solidFill>
                <a:latin typeface="+mn-lt"/>
              </a:rPr>
              <a:t>emerging</a:t>
            </a:r>
            <a:r>
              <a:rPr lang="fr-FR" sz="2000" b="1" i="1" dirty="0" smtClean="0">
                <a:solidFill>
                  <a:schemeClr val="bg1"/>
                </a:solidFill>
                <a:latin typeface="+mn-lt"/>
              </a:rPr>
              <a:t> </a:t>
            </a:r>
            <a:r>
              <a:rPr lang="fr-FR" sz="2000" b="1" i="1" dirty="0" err="1" smtClean="0">
                <a:solidFill>
                  <a:schemeClr val="bg1"/>
                </a:solidFill>
                <a:latin typeface="+mn-lt"/>
              </a:rPr>
              <a:t>risks</a:t>
            </a:r>
            <a:r>
              <a:rPr lang="fr-FR" sz="2000" b="1" i="1" dirty="0" smtClean="0">
                <a:solidFill>
                  <a:schemeClr val="bg1"/>
                </a:solidFill>
                <a:latin typeface="+mn-lt"/>
              </a:rPr>
              <a:t> </a:t>
            </a:r>
            <a:r>
              <a:rPr lang="fr-FR" sz="2000" b="1" i="1" dirty="0" err="1" smtClean="0">
                <a:solidFill>
                  <a:schemeClr val="bg1"/>
                </a:solidFill>
                <a:latin typeface="+mn-lt"/>
              </a:rPr>
              <a:t>through</a:t>
            </a:r>
            <a:r>
              <a:rPr lang="fr-FR" sz="2000" b="1" i="1" dirty="0" smtClean="0">
                <a:solidFill>
                  <a:schemeClr val="bg1"/>
                </a:solidFill>
                <a:latin typeface="+mn-lt"/>
              </a:rPr>
              <a:t> collective intelligence</a:t>
            </a:r>
            <a:endParaRPr lang="en-CA" sz="2000" b="1" i="1" dirty="0">
              <a:solidFill>
                <a:schemeClr val="bg1"/>
              </a:solidFill>
            </a:endParaRPr>
          </a:p>
        </p:txBody>
      </p:sp>
      <p:sp>
        <p:nvSpPr>
          <p:cNvPr id="2" name="Subtitle 1"/>
          <p:cNvSpPr>
            <a:spLocks noGrp="1"/>
          </p:cNvSpPr>
          <p:nvPr>
            <p:ph type="subTitle" idx="1"/>
          </p:nvPr>
        </p:nvSpPr>
        <p:spPr/>
        <p:txBody>
          <a:bodyPr>
            <a:normAutofit/>
          </a:bodyPr>
          <a:lstStyle/>
          <a:p>
            <a:pPr algn="r"/>
            <a:r>
              <a:rPr lang="en-CA" b="1" dirty="0" smtClean="0">
                <a:solidFill>
                  <a:schemeClr val="bg1"/>
                </a:solidFill>
              </a:rPr>
              <a:t>Monthly Community Meeting</a:t>
            </a:r>
          </a:p>
          <a:p>
            <a:pPr algn="r"/>
            <a:r>
              <a:rPr lang="en-CA" dirty="0" smtClean="0"/>
              <a:t>February 23, 2023</a:t>
            </a:r>
            <a:endParaRPr lang="en-CA" b="1" dirty="0" smtClean="0">
              <a:solidFill>
                <a:schemeClr val="bg1"/>
              </a:solidFill>
            </a:endParaRPr>
          </a:p>
          <a:p>
            <a:pPr algn="r"/>
            <a:endParaRPr lang="en-US" b="1" dirty="0">
              <a:solidFill>
                <a:schemeClr val="bg1"/>
              </a:solidFill>
            </a:endParaRP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1" i="0" u="none" strike="noStrike" kern="1200" cap="none" spc="0" normalizeH="0" baseline="0" noProof="0" dirty="0" smtClean="0">
                <a:ln>
                  <a:noFill/>
                </a:ln>
                <a:solidFill>
                  <a:prstClr val="white"/>
                </a:solidFill>
                <a:effectLst/>
                <a:uLnTx/>
                <a:uFillTx/>
                <a:latin typeface="Calibri" panose="020F0502020204030204"/>
                <a:ea typeface="+mn-ea"/>
                <a:cs typeface="+mn-cs"/>
                <a:hlinkClick r:id="rId3"/>
              </a:rPr>
              <a:t>www.cezd.ca</a:t>
            </a:r>
            <a:r>
              <a:rPr kumimoji="0" lang="en-CA" sz="36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7787713"/>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3"/>
            <a:ext cx="10515600" cy="1325563"/>
          </a:xfrm>
        </p:spPr>
        <p:txBody>
          <a:bodyPr/>
          <a:lstStyle/>
          <a:p>
            <a:r>
              <a:rPr lang="en-CA" dirty="0" smtClean="0"/>
              <a:t>Getah Virus </a:t>
            </a:r>
            <a:r>
              <a:rPr lang="en-CA" dirty="0"/>
              <a:t>P</a:t>
            </a:r>
            <a:r>
              <a:rPr lang="en-CA" dirty="0" smtClean="0"/>
              <a:t>ing</a:t>
            </a:r>
            <a:endParaRPr lang="en-CA" dirty="0"/>
          </a:p>
        </p:txBody>
      </p:sp>
      <p:pic>
        <p:nvPicPr>
          <p:cNvPr id="6" name="Content Placeholder 5"/>
          <p:cNvPicPr>
            <a:picLocks noGrp="1" noChangeAspect="1"/>
          </p:cNvPicPr>
          <p:nvPr>
            <p:ph sz="half" idx="2"/>
          </p:nvPr>
        </p:nvPicPr>
        <p:blipFill>
          <a:blip r:embed="rId2"/>
          <a:stretch>
            <a:fillRect/>
          </a:stretch>
        </p:blipFill>
        <p:spPr>
          <a:xfrm>
            <a:off x="6019800" y="1320800"/>
            <a:ext cx="6172200" cy="3507512"/>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10</a:t>
            </a:fld>
            <a:endParaRPr lang="en-US"/>
          </a:p>
        </p:txBody>
      </p:sp>
      <p:sp>
        <p:nvSpPr>
          <p:cNvPr id="3" name="Content Placeholder 2"/>
          <p:cNvSpPr>
            <a:spLocks noGrp="1"/>
          </p:cNvSpPr>
          <p:nvPr>
            <p:ph sz="half" idx="1"/>
          </p:nvPr>
        </p:nvSpPr>
        <p:spPr>
          <a:xfrm>
            <a:off x="407772" y="970972"/>
            <a:ext cx="5181600" cy="4351338"/>
          </a:xfrm>
        </p:spPr>
        <p:txBody>
          <a:bodyPr/>
          <a:lstStyle/>
          <a:p>
            <a:r>
              <a:rPr lang="en-CA" dirty="0" smtClean="0"/>
              <a:t>Virtually all comments about vector competency</a:t>
            </a:r>
          </a:p>
          <a:p>
            <a:r>
              <a:rPr lang="en-CA" dirty="0" smtClean="0"/>
              <a:t>Article was about pigs but </a:t>
            </a:r>
            <a:r>
              <a:rPr lang="en-CA" b="1" dirty="0" smtClean="0"/>
              <a:t>many</a:t>
            </a:r>
            <a:r>
              <a:rPr lang="en-CA" dirty="0" smtClean="0"/>
              <a:t> other species are hosts</a:t>
            </a:r>
          </a:p>
          <a:p>
            <a:r>
              <a:rPr lang="en-CA" dirty="0" smtClean="0"/>
              <a:t>Huge array of vectors over massive area</a:t>
            </a:r>
            <a:endParaRPr lang="en-CA" dirty="0"/>
          </a:p>
        </p:txBody>
      </p:sp>
      <p:pic>
        <p:nvPicPr>
          <p:cNvPr id="8" name="Picture 7"/>
          <p:cNvPicPr>
            <a:picLocks noChangeAspect="1"/>
          </p:cNvPicPr>
          <p:nvPr/>
        </p:nvPicPr>
        <p:blipFill>
          <a:blip r:embed="rId3"/>
          <a:stretch>
            <a:fillRect/>
          </a:stretch>
        </p:blipFill>
        <p:spPr>
          <a:xfrm>
            <a:off x="-142241" y="3507511"/>
            <a:ext cx="6722213" cy="3629597"/>
          </a:xfrm>
          <a:prstGeom prst="rect">
            <a:avLst/>
          </a:prstGeom>
        </p:spPr>
      </p:pic>
    </p:spTree>
    <p:extLst>
      <p:ext uri="{BB962C8B-B14F-4D97-AF65-F5344CB8AC3E}">
        <p14:creationId xmlns:p14="http://schemas.microsoft.com/office/powerpoint/2010/main" val="2718703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hlinkClick r:id="rId2"/>
              </a:rPr>
              <a:t>Getahvirus (GETV), reproductive losses and perinatal mortality in pigs - Articles - pig333, pig to pork community</a:t>
            </a:r>
            <a:endParaRPr lang="en-CA" sz="3200" dirty="0"/>
          </a:p>
        </p:txBody>
      </p:sp>
      <p:sp>
        <p:nvSpPr>
          <p:cNvPr id="7" name="Content Placeholder 6"/>
          <p:cNvSpPr>
            <a:spLocks noGrp="1"/>
          </p:cNvSpPr>
          <p:nvPr>
            <p:ph sz="half" idx="1"/>
          </p:nvPr>
        </p:nvSpPr>
        <p:spPr>
          <a:xfrm>
            <a:off x="838200" y="2185639"/>
            <a:ext cx="5181600" cy="3991324"/>
          </a:xfrm>
        </p:spPr>
        <p:txBody>
          <a:bodyPr>
            <a:normAutofit lnSpcReduction="10000"/>
          </a:bodyPr>
          <a:lstStyle/>
          <a:p>
            <a:pPr marL="0" indent="0">
              <a:buNone/>
            </a:pPr>
            <a:r>
              <a:rPr lang="en-CA" b="1" dirty="0" smtClean="0"/>
              <a:t>1</a:t>
            </a:r>
            <a:r>
              <a:rPr lang="en-CA" b="1" baseline="30000" dirty="0" smtClean="0"/>
              <a:t>st</a:t>
            </a:r>
            <a:r>
              <a:rPr lang="en-CA" b="1" dirty="0" smtClean="0"/>
              <a:t> Case – fall 2022</a:t>
            </a:r>
          </a:p>
          <a:p>
            <a:r>
              <a:rPr lang="en-CA" dirty="0" smtClean="0"/>
              <a:t>2000 sow breeding herd in Northern China</a:t>
            </a:r>
          </a:p>
          <a:p>
            <a:r>
              <a:rPr lang="en-CA" dirty="0" smtClean="0"/>
              <a:t>Cases observed </a:t>
            </a:r>
            <a:r>
              <a:rPr lang="en-CA" dirty="0"/>
              <a:t>in a single farrowing </a:t>
            </a:r>
            <a:r>
              <a:rPr lang="en-CA" dirty="0" smtClean="0"/>
              <a:t>barn</a:t>
            </a:r>
          </a:p>
          <a:p>
            <a:r>
              <a:rPr lang="en-CA" dirty="0" smtClean="0"/>
              <a:t>Not all litters in the barn were affected</a:t>
            </a:r>
          </a:p>
          <a:p>
            <a:r>
              <a:rPr lang="en-CA" dirty="0" smtClean="0"/>
              <a:t>Affected litters had both normal healthy piglets and sick piglets</a:t>
            </a:r>
          </a:p>
        </p:txBody>
      </p:sp>
      <p:sp>
        <p:nvSpPr>
          <p:cNvPr id="8" name="Content Placeholder 7"/>
          <p:cNvSpPr>
            <a:spLocks noGrp="1"/>
          </p:cNvSpPr>
          <p:nvPr>
            <p:ph sz="half" idx="2"/>
          </p:nvPr>
        </p:nvSpPr>
        <p:spPr>
          <a:xfrm>
            <a:off x="6172200" y="2185639"/>
            <a:ext cx="5181600" cy="3991324"/>
          </a:xfrm>
        </p:spPr>
        <p:txBody>
          <a:bodyPr>
            <a:normAutofit lnSpcReduction="10000"/>
          </a:bodyPr>
          <a:lstStyle/>
          <a:p>
            <a:r>
              <a:rPr lang="en-CA" dirty="0" smtClean="0"/>
              <a:t>All piglets appeared healthy at birth</a:t>
            </a:r>
          </a:p>
          <a:p>
            <a:r>
              <a:rPr lang="en-CA" dirty="0" smtClean="0"/>
              <a:t>Within 2 days, sick </a:t>
            </a:r>
            <a:r>
              <a:rPr lang="en-CA" dirty="0"/>
              <a:t>piglets presented with</a:t>
            </a:r>
          </a:p>
          <a:p>
            <a:pPr lvl="1"/>
            <a:r>
              <a:rPr lang="en-CA" dirty="0"/>
              <a:t>Fever</a:t>
            </a:r>
          </a:p>
          <a:p>
            <a:pPr lvl="1"/>
            <a:r>
              <a:rPr lang="en-CA" dirty="0"/>
              <a:t>Incoordination and trembling</a:t>
            </a:r>
          </a:p>
          <a:p>
            <a:pPr lvl="1"/>
            <a:r>
              <a:rPr lang="en-CA" dirty="0"/>
              <a:t>Diarrhea</a:t>
            </a:r>
          </a:p>
          <a:p>
            <a:pPr lvl="1"/>
            <a:r>
              <a:rPr lang="en-CA" dirty="0"/>
              <a:t>Death (100% of affected)</a:t>
            </a:r>
          </a:p>
          <a:p>
            <a:r>
              <a:rPr lang="en-CA" dirty="0" smtClean="0"/>
              <a:t>Disease did not appear to spread from sick to healthy animals</a:t>
            </a:r>
            <a:endParaRPr lang="en-CA" dirty="0"/>
          </a:p>
        </p:txBody>
      </p:sp>
      <p:sp>
        <p:nvSpPr>
          <p:cNvPr id="3" name="Slide Number Placeholder 2"/>
          <p:cNvSpPr>
            <a:spLocks noGrp="1"/>
          </p:cNvSpPr>
          <p:nvPr>
            <p:ph type="sldNum" sz="quarter" idx="12"/>
          </p:nvPr>
        </p:nvSpPr>
        <p:spPr/>
        <p:txBody>
          <a:bodyPr/>
          <a:lstStyle/>
          <a:p>
            <a:fld id="{C4E7A136-B623-44AA-A653-F7B0DDAA2C31}" type="slidenum">
              <a:rPr lang="en-US" smtClean="0"/>
              <a:t>11</a:t>
            </a:fld>
            <a:endParaRPr lang="en-US"/>
          </a:p>
        </p:txBody>
      </p:sp>
    </p:spTree>
    <p:extLst>
      <p:ext uri="{BB962C8B-B14F-4D97-AF65-F5344CB8AC3E}">
        <p14:creationId xmlns:p14="http://schemas.microsoft.com/office/powerpoint/2010/main" val="4222780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3"/>
          <a:stretch>
            <a:fillRect/>
          </a:stretch>
        </p:blipFill>
        <p:spPr>
          <a:xfrm>
            <a:off x="838200" y="2258138"/>
            <a:ext cx="5181600" cy="3486311"/>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p:txBody>
          <a:bodyPr/>
          <a:lstStyle/>
          <a:p>
            <a:r>
              <a:rPr lang="en-CA" dirty="0" smtClean="0"/>
              <a:t>Necropsy revealed:</a:t>
            </a:r>
          </a:p>
          <a:p>
            <a:pPr lvl="1"/>
            <a:r>
              <a:rPr lang="en-CA" dirty="0"/>
              <a:t>I</a:t>
            </a:r>
            <a:r>
              <a:rPr lang="en-CA" dirty="0" smtClean="0"/>
              <a:t>nterstitial pneumonia</a:t>
            </a:r>
          </a:p>
          <a:p>
            <a:pPr lvl="1"/>
            <a:r>
              <a:rPr lang="en-CA" dirty="0" smtClean="0"/>
              <a:t>Enlarged hemorrhagic pulmonary lymph nodes </a:t>
            </a:r>
          </a:p>
          <a:p>
            <a:pPr lvl="1"/>
            <a:r>
              <a:rPr lang="en-CA" dirty="0" err="1" smtClean="0"/>
              <a:t>Fibrinohemorrhagic</a:t>
            </a:r>
            <a:r>
              <a:rPr lang="en-CA" dirty="0" smtClean="0"/>
              <a:t> encephalitis</a:t>
            </a:r>
          </a:p>
          <a:p>
            <a:pPr lvl="1"/>
            <a:endParaRPr lang="en-CA" dirty="0"/>
          </a:p>
          <a:p>
            <a:r>
              <a:rPr lang="en-CA" dirty="0" smtClean="0"/>
              <a:t>PCR for </a:t>
            </a:r>
            <a:r>
              <a:rPr lang="en-CA" dirty="0" err="1" smtClean="0"/>
              <a:t>Getahvirus</a:t>
            </a:r>
            <a:r>
              <a:rPr lang="en-CA" dirty="0" smtClean="0"/>
              <a:t> was strongly positive</a:t>
            </a:r>
            <a:endParaRPr lang="en-CA" dirty="0"/>
          </a:p>
          <a:p>
            <a:pPr marL="0" indent="0">
              <a:buNone/>
            </a:pPr>
            <a:r>
              <a:rPr lang="en-CA" dirty="0" err="1" smtClean="0"/>
              <a:t>Dx</a:t>
            </a:r>
            <a:r>
              <a:rPr lang="en-CA" dirty="0" smtClean="0"/>
              <a:t>: perinatal </a:t>
            </a:r>
            <a:r>
              <a:rPr lang="en-CA" dirty="0" err="1" smtClean="0"/>
              <a:t>Getahvirus</a:t>
            </a:r>
            <a:endParaRPr lang="en-CA" dirty="0" smtClean="0"/>
          </a:p>
          <a:p>
            <a:pPr marL="0" indent="0">
              <a:buNone/>
            </a:pPr>
            <a:r>
              <a:rPr lang="en-CA" dirty="0" smtClean="0"/>
              <a:t>Management: Mosquito control</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12</a:t>
            </a:fld>
            <a:endParaRPr lang="en-US"/>
          </a:p>
        </p:txBody>
      </p:sp>
      <p:sp>
        <p:nvSpPr>
          <p:cNvPr id="7" name="Title 1"/>
          <p:cNvSpPr>
            <a:spLocks noGrp="1"/>
          </p:cNvSpPr>
          <p:nvPr>
            <p:ph type="title"/>
          </p:nvPr>
        </p:nvSpPr>
        <p:spPr/>
        <p:txBody>
          <a:bodyPr>
            <a:normAutofit/>
          </a:bodyPr>
          <a:lstStyle/>
          <a:p>
            <a:r>
              <a:rPr lang="en-US" sz="3200" dirty="0">
                <a:hlinkClick r:id="rId4"/>
              </a:rPr>
              <a:t>Getahvirus (GETV), reproductive losses and perinatal mortality in pigs - Articles - pig333, pig to pork community</a:t>
            </a:r>
            <a:endParaRPr lang="en-CA" sz="3200" dirty="0"/>
          </a:p>
        </p:txBody>
      </p:sp>
    </p:spTree>
    <p:extLst>
      <p:ext uri="{BB962C8B-B14F-4D97-AF65-F5344CB8AC3E}">
        <p14:creationId xmlns:p14="http://schemas.microsoft.com/office/powerpoint/2010/main" val="4162941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10000"/>
          </a:bodyPr>
          <a:lstStyle/>
          <a:p>
            <a:pPr marL="0" indent="0">
              <a:buNone/>
            </a:pPr>
            <a:r>
              <a:rPr lang="en-CA" b="1" dirty="0" smtClean="0"/>
              <a:t>2</a:t>
            </a:r>
            <a:r>
              <a:rPr lang="en-CA" b="1" baseline="30000" dirty="0" smtClean="0"/>
              <a:t>nd</a:t>
            </a:r>
            <a:r>
              <a:rPr lang="en-CA" b="1" dirty="0" smtClean="0"/>
              <a:t> case – Sept – Oct 2022</a:t>
            </a:r>
          </a:p>
          <a:p>
            <a:r>
              <a:rPr lang="en-CA" dirty="0" smtClean="0"/>
              <a:t>2400 sow farrow to wean farm</a:t>
            </a:r>
          </a:p>
          <a:p>
            <a:r>
              <a:rPr lang="en-CA" dirty="0" smtClean="0"/>
              <a:t>East Central China</a:t>
            </a:r>
          </a:p>
          <a:p>
            <a:r>
              <a:rPr lang="en-CA" dirty="0" smtClean="0"/>
              <a:t>Abortion storm in 2/4 breeding units</a:t>
            </a:r>
          </a:p>
          <a:p>
            <a:r>
              <a:rPr lang="en-CA" dirty="0" smtClean="0"/>
              <a:t>20 litters per week aborted, all between 70-100 days gestation</a:t>
            </a:r>
          </a:p>
          <a:p>
            <a:r>
              <a:rPr lang="en-CA" dirty="0" smtClean="0"/>
              <a:t>Sow mortality low to nil</a:t>
            </a:r>
          </a:p>
          <a:p>
            <a:r>
              <a:rPr lang="en-CA" dirty="0" smtClean="0"/>
              <a:t>Negative tests for PRRS, CSF, PCV2, PCV3, PRV, CSF and ASF</a:t>
            </a:r>
            <a:endParaRPr lang="en-CA" dirty="0"/>
          </a:p>
        </p:txBody>
      </p:sp>
      <p:sp>
        <p:nvSpPr>
          <p:cNvPr id="4" name="Content Placeholder 3"/>
          <p:cNvSpPr>
            <a:spLocks noGrp="1"/>
          </p:cNvSpPr>
          <p:nvPr>
            <p:ph sz="half" idx="2"/>
          </p:nvPr>
        </p:nvSpPr>
        <p:spPr/>
        <p:txBody>
          <a:bodyPr>
            <a:normAutofit fontScale="92500" lnSpcReduction="10000"/>
          </a:bodyPr>
          <a:lstStyle/>
          <a:p>
            <a:pPr marL="0" indent="0">
              <a:buNone/>
            </a:pPr>
            <a:r>
              <a:rPr lang="en-CA" b="1" dirty="0" err="1" smtClean="0"/>
              <a:t>Dx</a:t>
            </a:r>
            <a:r>
              <a:rPr lang="en-CA" b="1" dirty="0" smtClean="0"/>
              <a:t>: </a:t>
            </a:r>
            <a:r>
              <a:rPr lang="en-CA" dirty="0" err="1" smtClean="0"/>
              <a:t>Getahvirus</a:t>
            </a:r>
            <a:r>
              <a:rPr lang="en-CA" dirty="0" smtClean="0"/>
              <a:t> leading to abortion</a:t>
            </a:r>
          </a:p>
          <a:p>
            <a:pPr marL="0" indent="0">
              <a:buNone/>
            </a:pPr>
            <a:endParaRPr lang="en-CA" dirty="0"/>
          </a:p>
          <a:p>
            <a:pPr marL="0" indent="0">
              <a:buNone/>
            </a:pPr>
            <a:r>
              <a:rPr lang="en-CA" dirty="0" smtClean="0"/>
              <a:t>Farm had reported a large population of mosquitos and biting midges and affecting the sows</a:t>
            </a:r>
          </a:p>
          <a:p>
            <a:pPr marL="0" indent="0">
              <a:buNone/>
            </a:pPr>
            <a:endParaRPr lang="en-CA" dirty="0"/>
          </a:p>
          <a:p>
            <a:pPr marL="0" indent="0">
              <a:buNone/>
            </a:pPr>
            <a:r>
              <a:rPr lang="en-CA" dirty="0" smtClean="0"/>
              <a:t>Management: vector control</a:t>
            </a:r>
          </a:p>
          <a:p>
            <a:pPr marL="0" indent="0">
              <a:buNone/>
            </a:pPr>
            <a:endParaRPr lang="en-CA" dirty="0"/>
          </a:p>
          <a:p>
            <a:pPr marL="0" indent="0">
              <a:buNone/>
            </a:pPr>
            <a:r>
              <a:rPr lang="en-CA" dirty="0" smtClean="0"/>
              <a:t>3</a:t>
            </a:r>
            <a:r>
              <a:rPr lang="en-CA" baseline="30000" dirty="0" smtClean="0"/>
              <a:t>rd</a:t>
            </a:r>
            <a:r>
              <a:rPr lang="en-CA" dirty="0" smtClean="0"/>
              <a:t> case similar presentation – North Central China</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13</a:t>
            </a:fld>
            <a:endParaRPr lang="en-US"/>
          </a:p>
        </p:txBody>
      </p:sp>
      <p:sp>
        <p:nvSpPr>
          <p:cNvPr id="6" name="Title 1"/>
          <p:cNvSpPr>
            <a:spLocks noGrp="1"/>
          </p:cNvSpPr>
          <p:nvPr>
            <p:ph type="title"/>
          </p:nvPr>
        </p:nvSpPr>
        <p:spPr/>
        <p:txBody>
          <a:bodyPr>
            <a:normAutofit/>
          </a:bodyPr>
          <a:lstStyle/>
          <a:p>
            <a:r>
              <a:rPr lang="en-US" sz="3200" dirty="0">
                <a:hlinkClick r:id="rId3"/>
              </a:rPr>
              <a:t>Getahvirus (GETV), reproductive losses and perinatal mortality in pigs - Articles - pig333, pig to pork community</a:t>
            </a:r>
            <a:endParaRPr lang="en-CA" sz="3200" dirty="0"/>
          </a:p>
        </p:txBody>
      </p:sp>
    </p:spTree>
    <p:extLst>
      <p:ext uri="{BB962C8B-B14F-4D97-AF65-F5344CB8AC3E}">
        <p14:creationId xmlns:p14="http://schemas.microsoft.com/office/powerpoint/2010/main" val="63748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hlinkClick r:id="rId3"/>
              </a:rPr>
              <a:t>Pathogens | Free Full-Text | </a:t>
            </a:r>
            <a:r>
              <a:rPr lang="en-US" sz="3200" b="1" dirty="0" err="1">
                <a:latin typeface="+mn-lt"/>
                <a:hlinkClick r:id="rId3"/>
              </a:rPr>
              <a:t>Getah</a:t>
            </a:r>
            <a:r>
              <a:rPr lang="en-US" sz="3200" b="1" dirty="0">
                <a:latin typeface="+mn-lt"/>
                <a:hlinkClick r:id="rId3"/>
              </a:rPr>
              <a:t> Virus (Alphavirus): An Emerging, Spreading Zoonotic Virus (mdpi.com)</a:t>
            </a:r>
            <a:endParaRPr lang="en-CA" sz="3200" b="1" dirty="0">
              <a:latin typeface="+mn-lt"/>
            </a:endParaRPr>
          </a:p>
        </p:txBody>
      </p:sp>
      <p:sp>
        <p:nvSpPr>
          <p:cNvPr id="3" name="Content Placeholder 2"/>
          <p:cNvSpPr>
            <a:spLocks noGrp="1"/>
          </p:cNvSpPr>
          <p:nvPr>
            <p:ph sz="half" idx="1"/>
          </p:nvPr>
        </p:nvSpPr>
        <p:spPr/>
        <p:txBody>
          <a:bodyPr>
            <a:normAutofit lnSpcReduction="10000"/>
          </a:bodyPr>
          <a:lstStyle/>
          <a:p>
            <a:r>
              <a:rPr lang="en-CA" dirty="0" smtClean="0"/>
              <a:t>Togaviridae, </a:t>
            </a:r>
            <a:r>
              <a:rPr lang="en-CA" dirty="0" err="1" smtClean="0"/>
              <a:t>Alphaviridae</a:t>
            </a:r>
            <a:endParaRPr lang="en-CA" dirty="0" smtClean="0"/>
          </a:p>
          <a:p>
            <a:pPr lvl="1"/>
            <a:r>
              <a:rPr lang="en-CA" dirty="0" smtClean="0"/>
              <a:t>32 Alphaviruses known</a:t>
            </a:r>
          </a:p>
          <a:p>
            <a:pPr lvl="1"/>
            <a:r>
              <a:rPr lang="en-CA" dirty="0" smtClean="0"/>
              <a:t>Western and Eastern Equine Encephalitis are also in this family</a:t>
            </a:r>
          </a:p>
          <a:p>
            <a:r>
              <a:rPr lang="en-CA" dirty="0" smtClean="0"/>
              <a:t>1</a:t>
            </a:r>
            <a:r>
              <a:rPr lang="en-CA" baseline="30000" dirty="0" smtClean="0"/>
              <a:t>st</a:t>
            </a:r>
            <a:r>
              <a:rPr lang="en-CA" dirty="0" smtClean="0"/>
              <a:t> isolated in 1955 in Malaysia</a:t>
            </a:r>
          </a:p>
          <a:p>
            <a:r>
              <a:rPr lang="en-CA" dirty="0" smtClean="0"/>
              <a:t>Spread from 0</a:t>
            </a:r>
            <a:r>
              <a:rPr lang="en-CA" dirty="0" smtClean="0">
                <a:sym typeface="Symbol" panose="05050102010706020507" pitchFamily="18" charset="2"/>
              </a:rPr>
              <a:t></a:t>
            </a:r>
            <a:r>
              <a:rPr lang="en-CA" dirty="0" smtClean="0"/>
              <a:t> North (Malaysia) to 60</a:t>
            </a:r>
            <a:r>
              <a:rPr lang="en-CA" dirty="0" smtClean="0">
                <a:sym typeface="Symbol" panose="05050102010706020507" pitchFamily="18" charset="2"/>
              </a:rPr>
              <a:t> North (Russia)</a:t>
            </a:r>
          </a:p>
          <a:p>
            <a:r>
              <a:rPr lang="en-CA" dirty="0" smtClean="0">
                <a:sym typeface="Symbol" panose="05050102010706020507" pitchFamily="18" charset="2"/>
              </a:rPr>
              <a:t>Found in 17 mosquito species, and one midge</a:t>
            </a:r>
          </a:p>
          <a:p>
            <a:r>
              <a:rPr lang="en-CA" dirty="0" smtClean="0">
                <a:sym typeface="Symbol" panose="05050102010706020507" pitchFamily="18" charset="2"/>
              </a:rPr>
              <a:t># of disease outbreaks is increasing</a:t>
            </a:r>
          </a:p>
        </p:txBody>
      </p:sp>
      <p:pic>
        <p:nvPicPr>
          <p:cNvPr id="6" name="Content Placeholder 5"/>
          <p:cNvPicPr>
            <a:picLocks noGrp="1" noChangeAspect="1"/>
          </p:cNvPicPr>
          <p:nvPr>
            <p:ph sz="half" idx="2"/>
          </p:nvPr>
        </p:nvPicPr>
        <p:blipFill>
          <a:blip r:embed="rId4" cstate="screen">
            <a:extLst>
              <a:ext uri="{28A0092B-C50C-407E-A947-70E740481C1C}">
                <a14:useLocalDpi xmlns:a14="http://schemas.microsoft.com/office/drawing/2010/main" val="0"/>
              </a:ext>
            </a:extLst>
          </a:blip>
          <a:stretch>
            <a:fillRect/>
          </a:stretch>
        </p:blipFill>
        <p:spPr>
          <a:xfrm>
            <a:off x="6759517" y="2112997"/>
            <a:ext cx="1032669" cy="1032669"/>
          </a:xfrm>
        </p:spPr>
      </p:pic>
      <p:sp>
        <p:nvSpPr>
          <p:cNvPr id="5" name="Slide Number Placeholder 4"/>
          <p:cNvSpPr>
            <a:spLocks noGrp="1"/>
          </p:cNvSpPr>
          <p:nvPr>
            <p:ph type="sldNum" sz="quarter" idx="12"/>
          </p:nvPr>
        </p:nvSpPr>
        <p:spPr/>
        <p:txBody>
          <a:bodyPr/>
          <a:lstStyle/>
          <a:p>
            <a:fld id="{C4E7A136-B623-44AA-A653-F7B0DDAA2C31}" type="slidenum">
              <a:rPr lang="en-US" smtClean="0"/>
              <a:t>14</a:t>
            </a:fld>
            <a:endParaRPr lang="en-US"/>
          </a:p>
        </p:txBody>
      </p:sp>
      <p:pic>
        <p:nvPicPr>
          <p:cNvPr id="7" name="Picture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933448" y="3280602"/>
            <a:ext cx="858738" cy="858738"/>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10600" y="4575967"/>
            <a:ext cx="610558" cy="610558"/>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886929" y="4227999"/>
            <a:ext cx="1257298" cy="1257298"/>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6151" y="2112430"/>
            <a:ext cx="990600" cy="990600"/>
          </a:xfrm>
          <a:prstGeom prst="rect">
            <a:avLst/>
          </a:prstGeom>
        </p:spPr>
      </p:pic>
      <p:pic>
        <p:nvPicPr>
          <p:cNvPr id="11" name="Picture 10"/>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366151" y="3158786"/>
            <a:ext cx="1099457" cy="1099457"/>
          </a:xfrm>
          <a:prstGeom prst="rect">
            <a:avLst/>
          </a:prstGeom>
        </p:spPr>
      </p:pic>
      <p:pic>
        <p:nvPicPr>
          <p:cNvPr id="12" name="Picture 11"/>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10825480" y="5186525"/>
            <a:ext cx="1056640" cy="1056640"/>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flipH="1">
            <a:off x="11126429" y="4602484"/>
            <a:ext cx="454742" cy="454742"/>
          </a:xfrm>
          <a:prstGeom prst="rect">
            <a:avLst/>
          </a:prstGeom>
        </p:spPr>
      </p:pic>
      <p:pic>
        <p:nvPicPr>
          <p:cNvPr id="14" name="Picture 13"/>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11063393" y="3910404"/>
            <a:ext cx="517778" cy="517778"/>
          </a:xfrm>
          <a:prstGeom prst="rect">
            <a:avLst/>
          </a:prstGeom>
        </p:spPr>
      </p:pic>
    </p:spTree>
    <p:extLst>
      <p:ext uri="{BB962C8B-B14F-4D97-AF65-F5344CB8AC3E}">
        <p14:creationId xmlns:p14="http://schemas.microsoft.com/office/powerpoint/2010/main" val="2006683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mn-lt"/>
                <a:hlinkClick r:id="rId3"/>
              </a:rPr>
              <a:t>Pathogens | Free Full-Text | </a:t>
            </a:r>
            <a:r>
              <a:rPr lang="en-US" sz="3200" b="1" dirty="0" err="1">
                <a:latin typeface="+mn-lt"/>
                <a:hlinkClick r:id="rId3"/>
              </a:rPr>
              <a:t>Getah</a:t>
            </a:r>
            <a:r>
              <a:rPr lang="en-US" sz="3200" b="1" dirty="0">
                <a:latin typeface="+mn-lt"/>
                <a:hlinkClick r:id="rId3"/>
              </a:rPr>
              <a:t> Virus (Alphavirus): An Emerging, Spreading Zoonotic Virus (mdpi.com)</a:t>
            </a:r>
            <a:endParaRPr lang="en-CA" sz="3200" b="1" dirty="0">
              <a:latin typeface="+mn-lt"/>
            </a:endParaRPr>
          </a:p>
        </p:txBody>
      </p:sp>
      <p:pic>
        <p:nvPicPr>
          <p:cNvPr id="6" name="Content Placeholder 5"/>
          <p:cNvPicPr>
            <a:picLocks noGrp="1" noChangeAspect="1"/>
          </p:cNvPicPr>
          <p:nvPr>
            <p:ph sz="half" idx="1"/>
          </p:nvPr>
        </p:nvPicPr>
        <p:blipFill>
          <a:blip r:embed="rId4"/>
          <a:stretch>
            <a:fillRect/>
          </a:stretch>
        </p:blipFill>
        <p:spPr>
          <a:xfrm>
            <a:off x="0" y="1781102"/>
            <a:ext cx="6112212" cy="4364671"/>
          </a:xfrm>
          <a:prstGeom prst="rect">
            <a:avLst/>
          </a:prstGeom>
        </p:spPr>
      </p:pic>
      <p:pic>
        <p:nvPicPr>
          <p:cNvPr id="7" name="Content Placeholder 6"/>
          <p:cNvPicPr>
            <a:picLocks noGrp="1" noChangeAspect="1"/>
          </p:cNvPicPr>
          <p:nvPr>
            <p:ph sz="half" idx="2"/>
          </p:nvPr>
        </p:nvPicPr>
        <p:blipFill>
          <a:blip r:embed="rId5"/>
          <a:stretch>
            <a:fillRect/>
          </a:stretch>
        </p:blipFill>
        <p:spPr>
          <a:xfrm>
            <a:off x="5931910" y="1781102"/>
            <a:ext cx="6260090" cy="4407172"/>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15</a:t>
            </a:fld>
            <a:endParaRPr lang="en-US"/>
          </a:p>
        </p:txBody>
      </p:sp>
    </p:spTree>
    <p:extLst>
      <p:ext uri="{BB962C8B-B14F-4D97-AF65-F5344CB8AC3E}">
        <p14:creationId xmlns:p14="http://schemas.microsoft.com/office/powerpoint/2010/main" val="2841471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Questions</a:t>
            </a:r>
            <a:endParaRPr lang="en-CA" dirty="0"/>
          </a:p>
        </p:txBody>
      </p:sp>
      <p:sp>
        <p:nvSpPr>
          <p:cNvPr id="3" name="Content Placeholder 2"/>
          <p:cNvSpPr>
            <a:spLocks noGrp="1"/>
          </p:cNvSpPr>
          <p:nvPr>
            <p:ph sz="half" idx="1"/>
          </p:nvPr>
        </p:nvSpPr>
        <p:spPr>
          <a:xfrm>
            <a:off x="407275" y="1443669"/>
            <a:ext cx="5334306" cy="4351338"/>
          </a:xfrm>
        </p:spPr>
        <p:txBody>
          <a:bodyPr/>
          <a:lstStyle/>
          <a:p>
            <a:r>
              <a:rPr lang="en-CA" dirty="0" smtClean="0"/>
              <a:t>Do you have any specific concerns about this agent?</a:t>
            </a:r>
          </a:p>
          <a:p>
            <a:r>
              <a:rPr lang="en-CA" dirty="0" smtClean="0"/>
              <a:t>Do we need to dig a little deeper?</a:t>
            </a:r>
          </a:p>
          <a:p>
            <a:r>
              <a:rPr lang="en-CA" dirty="0" smtClean="0"/>
              <a:t>Scoping meeting with VBD experts?</a:t>
            </a:r>
          </a:p>
          <a:p>
            <a:r>
              <a:rPr lang="en-CA" dirty="0"/>
              <a:t>SHIC infobulletin last updated in 2021</a:t>
            </a:r>
          </a:p>
          <a:p>
            <a:endParaRPr lang="en-CA" dirty="0" smtClean="0"/>
          </a:p>
        </p:txBody>
      </p:sp>
      <p:sp>
        <p:nvSpPr>
          <p:cNvPr id="5" name="Slide Number Placeholder 4"/>
          <p:cNvSpPr>
            <a:spLocks noGrp="1"/>
          </p:cNvSpPr>
          <p:nvPr>
            <p:ph type="sldNum" sz="quarter" idx="12"/>
          </p:nvPr>
        </p:nvSpPr>
        <p:spPr/>
        <p:txBody>
          <a:bodyPr/>
          <a:lstStyle/>
          <a:p>
            <a:fld id="{C4E7A136-B623-44AA-A653-F7B0DDAA2C31}" type="slidenum">
              <a:rPr lang="en-US" smtClean="0"/>
              <a:t>16</a:t>
            </a:fld>
            <a:endParaRPr lang="en-US"/>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73144" y="804871"/>
            <a:ext cx="5331017" cy="4856190"/>
          </a:xfrm>
        </p:spPr>
      </p:pic>
      <p:sp>
        <p:nvSpPr>
          <p:cNvPr id="6" name="Oval 5"/>
          <p:cNvSpPr/>
          <p:nvPr/>
        </p:nvSpPr>
        <p:spPr>
          <a:xfrm>
            <a:off x="7530958" y="4119937"/>
            <a:ext cx="626723" cy="246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03934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7787"/>
            <a:ext cx="10515600" cy="871337"/>
          </a:xfrm>
        </p:spPr>
        <p:txBody>
          <a:bodyPr rtlCol="0">
            <a:normAutofit/>
          </a:bodyPr>
          <a:lstStyle/>
          <a:p>
            <a:pPr algn="ctr" eaLnBrk="1" fontAlgn="auto" hangingPunct="1">
              <a:spcAft>
                <a:spcPts val="0"/>
              </a:spcAft>
              <a:defRPr/>
            </a:pPr>
            <a:r>
              <a:rPr lang="en-CA" dirty="0" smtClean="0"/>
              <a:t>Agenda</a:t>
            </a:r>
            <a:endParaRPr lang="en-US" dirty="0"/>
          </a:p>
        </p:txBody>
      </p:sp>
      <p:sp>
        <p:nvSpPr>
          <p:cNvPr id="20483" name="Slide Number Placeholder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2907118-C97B-438A-93F4-C86DD1A5EC61}" type="slidenum">
              <a:rPr lang="en-US" altLang="en-US" sz="1200" smtClean="0">
                <a:solidFill>
                  <a:srgbClr val="898989"/>
                </a:solidFill>
              </a:rPr>
              <a:pPr fontAlgn="base">
                <a:lnSpc>
                  <a:spcPct val="100000"/>
                </a:lnSpc>
                <a:spcBef>
                  <a:spcPct val="0"/>
                </a:spcBef>
                <a:spcAft>
                  <a:spcPct val="0"/>
                </a:spcAft>
                <a:buFontTx/>
                <a:buNone/>
              </a:pPr>
              <a:t>2</a:t>
            </a:fld>
            <a:endParaRPr lang="en-US" altLang="en-US" sz="1200" smtClean="0">
              <a:solidFill>
                <a:srgbClr val="898989"/>
              </a:solidFill>
            </a:endParaRPr>
          </a:p>
        </p:txBody>
      </p:sp>
      <p:sp>
        <p:nvSpPr>
          <p:cNvPr id="20484" name="Content Placeholder 2"/>
          <p:cNvSpPr txBox="1">
            <a:spLocks/>
          </p:cNvSpPr>
          <p:nvPr/>
        </p:nvSpPr>
        <p:spPr bwMode="auto">
          <a:xfrm>
            <a:off x="1445578" y="1371911"/>
            <a:ext cx="979648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US" altLang="en-US" sz="2800" dirty="0" smtClean="0"/>
              <a:t>Roll call / Additions to Agenda</a:t>
            </a:r>
          </a:p>
          <a:p>
            <a:pPr marL="0" indent="0">
              <a:buNone/>
            </a:pPr>
            <a:endParaRPr lang="en-US" altLang="en-US" sz="2800" dirty="0" smtClean="0"/>
          </a:p>
          <a:p>
            <a:r>
              <a:rPr lang="en-US" altLang="en-US" dirty="0" smtClean="0"/>
              <a:t>CIHR Project: </a:t>
            </a:r>
            <a:r>
              <a:rPr lang="en-US" dirty="0" smtClean="0"/>
              <a:t> </a:t>
            </a:r>
            <a:r>
              <a:rPr lang="en-US" dirty="0"/>
              <a:t>A collaborative, One Health approach to zoonotic virus detection and risk assessment at the wildlife-human nexus </a:t>
            </a:r>
            <a:endParaRPr lang="en-US" altLang="en-US" dirty="0" smtClean="0"/>
          </a:p>
          <a:p>
            <a:pPr marL="0" indent="0">
              <a:buNone/>
            </a:pPr>
            <a:endParaRPr lang="en-US" altLang="en-US" dirty="0" smtClean="0"/>
          </a:p>
          <a:p>
            <a:r>
              <a:rPr lang="en-US" altLang="en-US" dirty="0" smtClean="0"/>
              <a:t>CEZD Letter of Support for CAHSS</a:t>
            </a:r>
          </a:p>
          <a:p>
            <a:pPr marL="0" indent="0">
              <a:buNone/>
            </a:pPr>
            <a:endParaRPr lang="en-US" altLang="en-US" dirty="0" smtClean="0"/>
          </a:p>
          <a:p>
            <a:r>
              <a:rPr lang="en-US" altLang="en-US" dirty="0" smtClean="0"/>
              <a:t>Signals of Interest</a:t>
            </a:r>
          </a:p>
          <a:p>
            <a:pPr lvl="1"/>
            <a:r>
              <a:rPr lang="en-US" altLang="en-US" dirty="0" smtClean="0"/>
              <a:t>Getah Virus in China</a:t>
            </a:r>
          </a:p>
        </p:txBody>
      </p:sp>
    </p:spTree>
    <p:extLst>
      <p:ext uri="{BB962C8B-B14F-4D97-AF65-F5344CB8AC3E}">
        <p14:creationId xmlns:p14="http://schemas.microsoft.com/office/powerpoint/2010/main" val="380202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50F1E9-D491-5C04-ECCF-A344B16057B6}"/>
              </a:ext>
            </a:extLst>
          </p:cNvPr>
          <p:cNvSpPr/>
          <p:nvPr/>
        </p:nvSpPr>
        <p:spPr>
          <a:xfrm>
            <a:off x="0" y="2"/>
            <a:ext cx="10663796" cy="14748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Google Shape;103;p1">
            <a:extLst>
              <a:ext uri="{FF2B5EF4-FFF2-40B4-BE49-F238E27FC236}">
                <a16:creationId xmlns:a16="http://schemas.microsoft.com/office/drawing/2014/main" id="{D6F6C613-4085-4343-D7D4-B8569C9A24D0}"/>
              </a:ext>
            </a:extLst>
          </p:cNvPr>
          <p:cNvSpPr txBox="1"/>
          <p:nvPr/>
        </p:nvSpPr>
        <p:spPr>
          <a:xfrm>
            <a:off x="105508" y="-35858"/>
            <a:ext cx="10558288" cy="1546547"/>
          </a:xfrm>
          <a:prstGeom prst="rect">
            <a:avLst/>
          </a:prstGeom>
          <a:noFill/>
          <a:ln>
            <a:noFill/>
          </a:ln>
        </p:spPr>
        <p:txBody>
          <a:bodyPr spcFirstLastPara="1" wrap="square" lIns="68569" tIns="34275" rIns="68569" bIns="34275" anchor="t" anchorCtr="0">
            <a:spAutoFit/>
          </a:bodyPr>
          <a:lstStyle/>
          <a:p>
            <a:pPr marL="0" indent="0" rtl="0">
              <a:spcBef>
                <a:spcPts val="0"/>
              </a:spcBef>
              <a:spcAft>
                <a:spcPts val="0"/>
              </a:spcAft>
              <a:buNone/>
            </a:pPr>
            <a:r>
              <a:rPr lang="en-CA" sz="3200" b="1" dirty="0">
                <a:solidFill>
                  <a:schemeClr val="accent1">
                    <a:lumMod val="60000"/>
                    <a:lumOff val="40000"/>
                  </a:schemeClr>
                </a:solidFill>
                <a:effectLst/>
                <a:latin typeface="Calibri,sans-serif"/>
              </a:rPr>
              <a:t>A </a:t>
            </a:r>
            <a:r>
              <a:rPr lang="en-CA" sz="3000" b="1" dirty="0">
                <a:solidFill>
                  <a:schemeClr val="accent1">
                    <a:lumMod val="60000"/>
                    <a:lumOff val="40000"/>
                  </a:schemeClr>
                </a:solidFill>
                <a:effectLst/>
                <a:latin typeface="Calibri,sans-serif"/>
              </a:rPr>
              <a:t>collaborative</a:t>
            </a:r>
            <a:r>
              <a:rPr lang="en-CA" sz="3200" b="1" dirty="0">
                <a:solidFill>
                  <a:schemeClr val="accent1">
                    <a:lumMod val="60000"/>
                    <a:lumOff val="40000"/>
                  </a:schemeClr>
                </a:solidFill>
                <a:effectLst/>
                <a:latin typeface="Calibri,sans-serif"/>
              </a:rPr>
              <a:t>, One Health approach to zoonotic virus detection and risk assessment at the wildlife-human nexus</a:t>
            </a:r>
            <a:endParaRPr lang="en-US" sz="3200" b="1" dirty="0">
              <a:solidFill>
                <a:schemeClr val="accent1">
                  <a:lumMod val="60000"/>
                  <a:lumOff val="40000"/>
                </a:schemeClr>
              </a:solidFill>
              <a:effectLst/>
              <a:latin typeface="Abadi" panose="020B0604020104020204"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FE68B867-6AE0-A686-BDE1-2BD5E350F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3796" y="0"/>
            <a:ext cx="1528204" cy="1474833"/>
          </a:xfrm>
          <a:prstGeom prst="rect">
            <a:avLst/>
          </a:prstGeom>
        </p:spPr>
      </p:pic>
      <p:sp>
        <p:nvSpPr>
          <p:cNvPr id="9" name="Content Placeholder 8">
            <a:extLst>
              <a:ext uri="{FF2B5EF4-FFF2-40B4-BE49-F238E27FC236}">
                <a16:creationId xmlns:a16="http://schemas.microsoft.com/office/drawing/2014/main" id="{873AA851-9468-606B-55FF-77E08E81262B}"/>
              </a:ext>
            </a:extLst>
          </p:cNvPr>
          <p:cNvSpPr>
            <a:spLocks noGrp="1"/>
          </p:cNvSpPr>
          <p:nvPr>
            <p:ph idx="1"/>
          </p:nvPr>
        </p:nvSpPr>
        <p:spPr/>
        <p:txBody>
          <a:bodyPr>
            <a:normAutofit/>
          </a:bodyPr>
          <a:lstStyle/>
          <a:p>
            <a:r>
              <a:rPr lang="en-CA" sz="2000" dirty="0">
                <a:latin typeface="Verdana" panose="020B0604030504040204" pitchFamily="34" charset="0"/>
                <a:ea typeface="Verdana" panose="020B0604030504040204" pitchFamily="34" charset="0"/>
              </a:rPr>
              <a:t>CIHR Project grant, $1.3M over 5y</a:t>
            </a:r>
          </a:p>
          <a:p>
            <a:endParaRPr lang="en-CA" sz="2000" dirty="0">
              <a:latin typeface="Verdana" panose="020B0604030504040204" pitchFamily="34" charset="0"/>
              <a:ea typeface="Verdana" panose="020B0604030504040204" pitchFamily="34" charset="0"/>
            </a:endParaRPr>
          </a:p>
          <a:p>
            <a:r>
              <a:rPr lang="en-CA" sz="2000" b="1" dirty="0">
                <a:latin typeface="Verdana" panose="020B0604030504040204" pitchFamily="34" charset="0"/>
                <a:ea typeface="Verdana" panose="020B0604030504040204" pitchFamily="34" charset="0"/>
              </a:rPr>
              <a:t>Co-applicants and collaborators: </a:t>
            </a:r>
            <a:r>
              <a:rPr lang="en-CA" sz="2000" dirty="0">
                <a:effectLst/>
                <a:latin typeface="Verdana" panose="020B0604030504040204" pitchFamily="34" charset="0"/>
                <a:ea typeface="Verdana" panose="020B0604030504040204" pitchFamily="34" charset="0"/>
              </a:rPr>
              <a:t>Sunnybrook Research Institute, CFIA, PHAC, MELCCFP, MNRF/Trent U, OVC/U Guelph, U of T (Unity Health, The Hospital for Sick Children, Sinai Health System, Dalla Lana school of Public Health),  Dalhousie U, Waterloo U, VIDO/U Sask.</a:t>
            </a:r>
          </a:p>
          <a:p>
            <a:pPr lvl="1"/>
            <a:r>
              <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rPr>
              <a:t>Wildlife biologists, disease ecologists, virologists, molecular cell biologists, computational biologists, genomic epidemiologists, clinical epidemiologists intersecting at the public health juncture</a:t>
            </a:r>
          </a:p>
          <a:p>
            <a:pPr lvl="1"/>
            <a:r>
              <a:rPr lang="en-US" sz="2000" dirty="0">
                <a:solidFill>
                  <a:schemeClr val="accent2">
                    <a:lumMod val="75000"/>
                  </a:schemeClr>
                </a:solidFill>
                <a:latin typeface="Verdana" panose="020B0604030504040204" pitchFamily="34" charset="0"/>
                <a:ea typeface="Verdana" panose="020B0604030504040204" pitchFamily="34" charset="0"/>
              </a:rPr>
              <a:t>Three ECRs (2 academic, one public sector) and one trainee (academic) </a:t>
            </a:r>
            <a:endParaRPr lang="en-US" sz="2000" b="0" i="0" u="none" strike="noStrike" baseline="0" dirty="0">
              <a:solidFill>
                <a:schemeClr val="accent2">
                  <a:lumMod val="75000"/>
                </a:schemeClr>
              </a:solidFill>
              <a:latin typeface="Verdana" panose="020B0604030504040204" pitchFamily="34" charset="0"/>
              <a:ea typeface="Verdana" panose="020B0604030504040204" pitchFamily="34" charset="0"/>
            </a:endParaRPr>
          </a:p>
          <a:p>
            <a:pPr marL="457200" lvl="1" indent="0">
              <a:buNone/>
            </a:pPr>
            <a:endParaRPr lang="en-CA" sz="2000" dirty="0">
              <a:effectLst/>
              <a:latin typeface="Verdana" panose="020B0604030504040204" pitchFamily="34" charset="0"/>
              <a:ea typeface="Verdana" panose="020B0604030504040204" pitchFamily="34" charset="0"/>
            </a:endParaRPr>
          </a:p>
          <a:p>
            <a:r>
              <a:rPr lang="en-CA" sz="2000" b="1" dirty="0">
                <a:effectLst/>
                <a:latin typeface="Verdana" panose="020B0604030504040204" pitchFamily="34" charset="0"/>
                <a:ea typeface="Verdana" panose="020B0604030504040204" pitchFamily="34" charset="0"/>
              </a:rPr>
              <a:t>Knowledge Users: </a:t>
            </a:r>
            <a:r>
              <a:rPr lang="en-CA" sz="2000" dirty="0">
                <a:effectLst/>
                <a:latin typeface="Verdana" panose="020B0604030504040204" pitchFamily="34" charset="0"/>
                <a:ea typeface="Verdana" panose="020B0604030504040204" pitchFamily="34" charset="0"/>
              </a:rPr>
              <a:t>CEZD, CEFZID, CWHC</a:t>
            </a:r>
          </a:p>
          <a:p>
            <a:endParaRPr lang="en-CA" sz="2000" dirty="0">
              <a:latin typeface="Verdana" panose="020B0604030504040204" pitchFamily="34" charset="0"/>
              <a:ea typeface="Verdana" panose="020B0604030504040204" pitchFamily="34" charset="0"/>
            </a:endParaRPr>
          </a:p>
          <a:p>
            <a:pPr marL="0" indent="0">
              <a:buNone/>
            </a:pPr>
            <a:endParaRPr lang="en-CA"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5992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C30F9-E142-8B3D-84D8-96DA29157B18}"/>
              </a:ext>
            </a:extLst>
          </p:cNvPr>
          <p:cNvPicPr>
            <a:picLocks noChangeAspect="1"/>
          </p:cNvPicPr>
          <p:nvPr/>
        </p:nvPicPr>
        <p:blipFill rotWithShape="1">
          <a:blip r:embed="rId2"/>
          <a:srcRect l="17268" t="17291" r="15787" b="16042"/>
          <a:stretch/>
        </p:blipFill>
        <p:spPr>
          <a:xfrm>
            <a:off x="0" y="1814512"/>
            <a:ext cx="6886576" cy="4572001"/>
          </a:xfrm>
          <a:prstGeom prst="rect">
            <a:avLst/>
          </a:prstGeom>
        </p:spPr>
      </p:pic>
      <p:pic>
        <p:nvPicPr>
          <p:cNvPr id="5" name="Picture 4">
            <a:extLst>
              <a:ext uri="{FF2B5EF4-FFF2-40B4-BE49-F238E27FC236}">
                <a16:creationId xmlns:a16="http://schemas.microsoft.com/office/drawing/2014/main" id="{BD76B381-40E5-9D68-FCFD-C43B01E3F904}"/>
              </a:ext>
            </a:extLst>
          </p:cNvPr>
          <p:cNvPicPr>
            <a:picLocks noChangeAspect="1"/>
          </p:cNvPicPr>
          <p:nvPr/>
        </p:nvPicPr>
        <p:blipFill rotWithShape="1">
          <a:blip r:embed="rId3"/>
          <a:srcRect l="28518" t="22708" r="28287" b="24375"/>
          <a:stretch/>
        </p:blipFill>
        <p:spPr>
          <a:xfrm>
            <a:off x="7229476" y="1814512"/>
            <a:ext cx="4793289" cy="3914776"/>
          </a:xfrm>
          <a:prstGeom prst="rect">
            <a:avLst/>
          </a:prstGeom>
        </p:spPr>
      </p:pic>
      <p:sp>
        <p:nvSpPr>
          <p:cNvPr id="6" name="Rectangle 5">
            <a:extLst>
              <a:ext uri="{FF2B5EF4-FFF2-40B4-BE49-F238E27FC236}">
                <a16:creationId xmlns:a16="http://schemas.microsoft.com/office/drawing/2014/main" id="{0056E608-FE2D-BF7F-254D-12A45DB9E652}"/>
              </a:ext>
            </a:extLst>
          </p:cNvPr>
          <p:cNvSpPr/>
          <p:nvPr/>
        </p:nvSpPr>
        <p:spPr>
          <a:xfrm>
            <a:off x="0" y="2"/>
            <a:ext cx="10663796" cy="14748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Google Shape;103;p1">
            <a:extLst>
              <a:ext uri="{FF2B5EF4-FFF2-40B4-BE49-F238E27FC236}">
                <a16:creationId xmlns:a16="http://schemas.microsoft.com/office/drawing/2014/main" id="{6437AF69-135C-3278-3B11-6D1BEF062ADE}"/>
              </a:ext>
            </a:extLst>
          </p:cNvPr>
          <p:cNvSpPr txBox="1"/>
          <p:nvPr/>
        </p:nvSpPr>
        <p:spPr>
          <a:xfrm>
            <a:off x="105507" y="175754"/>
            <a:ext cx="10895867" cy="561662"/>
          </a:xfrm>
          <a:prstGeom prst="rect">
            <a:avLst/>
          </a:prstGeom>
          <a:noFill/>
          <a:ln>
            <a:noFill/>
          </a:ln>
        </p:spPr>
        <p:txBody>
          <a:bodyPr spcFirstLastPara="1" wrap="square" lIns="68569" tIns="34275" rIns="68569" bIns="34275" anchor="t" anchorCtr="0">
            <a:spAutoFit/>
          </a:bodyPr>
          <a:lstStyle/>
          <a:p>
            <a:pPr marL="0" indent="0" rtl="0">
              <a:spcBef>
                <a:spcPts val="0"/>
              </a:spcBef>
              <a:spcAft>
                <a:spcPts val="0"/>
              </a:spcAft>
              <a:buNone/>
            </a:pPr>
            <a:r>
              <a:rPr lang="en-CA" sz="3200" b="1" dirty="0">
                <a:solidFill>
                  <a:schemeClr val="accent1">
                    <a:lumMod val="60000"/>
                    <a:lumOff val="40000"/>
                  </a:schemeClr>
                </a:solidFill>
                <a:effectLst/>
                <a:latin typeface="Calibri,sans-serif"/>
              </a:rPr>
              <a:t>Building on pre-existing collaborations and significant findings</a:t>
            </a:r>
            <a:endParaRPr lang="en-US" sz="3200" b="1" dirty="0">
              <a:solidFill>
                <a:schemeClr val="accent1">
                  <a:lumMod val="60000"/>
                  <a:lumOff val="40000"/>
                </a:schemeClr>
              </a:solidFill>
              <a:effectLst/>
              <a:latin typeface="Abadi" panose="020B0604020104020204" pitchFamily="34" charset="0"/>
            </a:endParaRPr>
          </a:p>
        </p:txBody>
      </p:sp>
      <p:pic>
        <p:nvPicPr>
          <p:cNvPr id="8" name="Picture 7" descr="A picture containing text, vector graphics&#10;&#10;Description automatically generated">
            <a:extLst>
              <a:ext uri="{FF2B5EF4-FFF2-40B4-BE49-F238E27FC236}">
                <a16:creationId xmlns:a16="http://schemas.microsoft.com/office/drawing/2014/main" id="{91829D40-AA5E-796F-C783-40CDA32782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3796" y="0"/>
            <a:ext cx="1528204" cy="1474833"/>
          </a:xfrm>
          <a:prstGeom prst="rect">
            <a:avLst/>
          </a:prstGeom>
        </p:spPr>
      </p:pic>
    </p:spTree>
    <p:extLst>
      <p:ext uri="{BB962C8B-B14F-4D97-AF65-F5344CB8AC3E}">
        <p14:creationId xmlns:p14="http://schemas.microsoft.com/office/powerpoint/2010/main" val="1529401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50F1E9-D491-5C04-ECCF-A344B16057B6}"/>
              </a:ext>
            </a:extLst>
          </p:cNvPr>
          <p:cNvSpPr/>
          <p:nvPr/>
        </p:nvSpPr>
        <p:spPr>
          <a:xfrm>
            <a:off x="0" y="2"/>
            <a:ext cx="10663796" cy="14748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Google Shape;103;p1">
            <a:extLst>
              <a:ext uri="{FF2B5EF4-FFF2-40B4-BE49-F238E27FC236}">
                <a16:creationId xmlns:a16="http://schemas.microsoft.com/office/drawing/2014/main" id="{D6F6C613-4085-4343-D7D4-B8569C9A24D0}"/>
              </a:ext>
            </a:extLst>
          </p:cNvPr>
          <p:cNvSpPr txBox="1"/>
          <p:nvPr/>
        </p:nvSpPr>
        <p:spPr>
          <a:xfrm>
            <a:off x="105508" y="204439"/>
            <a:ext cx="10558288" cy="746328"/>
          </a:xfrm>
          <a:prstGeom prst="rect">
            <a:avLst/>
          </a:prstGeom>
          <a:noFill/>
          <a:ln>
            <a:noFill/>
          </a:ln>
        </p:spPr>
        <p:txBody>
          <a:bodyPr spcFirstLastPara="1" wrap="square" lIns="68569" tIns="34275" rIns="68569" bIns="34275" anchor="t" anchorCtr="0">
            <a:spAutoFit/>
          </a:bodyPr>
          <a:lstStyle/>
          <a:p>
            <a:pPr marL="0" indent="0" rtl="0">
              <a:spcBef>
                <a:spcPts val="0"/>
              </a:spcBef>
              <a:spcAft>
                <a:spcPts val="0"/>
              </a:spcAft>
              <a:buNone/>
            </a:pPr>
            <a:r>
              <a:rPr lang="en-CA" sz="4400" b="1" dirty="0">
                <a:solidFill>
                  <a:schemeClr val="accent1">
                    <a:lumMod val="60000"/>
                    <a:lumOff val="40000"/>
                  </a:schemeClr>
                </a:solidFill>
                <a:effectLst/>
                <a:latin typeface="Calibri,sans-serif"/>
              </a:rPr>
              <a:t>Project </a:t>
            </a:r>
            <a:r>
              <a:rPr lang="en-CA" sz="4400" b="1" dirty="0">
                <a:solidFill>
                  <a:schemeClr val="accent1">
                    <a:lumMod val="60000"/>
                    <a:lumOff val="40000"/>
                  </a:schemeClr>
                </a:solidFill>
                <a:effectLst/>
                <a:latin typeface="Calibri,sans-serif"/>
                <a:cs typeface="Calibri" panose="020F0502020204030204" pitchFamily="34" charset="0"/>
              </a:rPr>
              <a:t>grant</a:t>
            </a:r>
            <a:r>
              <a:rPr lang="en-CA" sz="4400" b="1" dirty="0">
                <a:solidFill>
                  <a:schemeClr val="accent1">
                    <a:lumMod val="60000"/>
                    <a:lumOff val="40000"/>
                  </a:schemeClr>
                </a:solidFill>
                <a:effectLst/>
                <a:latin typeface="Calibri,sans-serif"/>
              </a:rPr>
              <a:t> objectives</a:t>
            </a:r>
            <a:endParaRPr lang="en-US" sz="4400" b="1" dirty="0">
              <a:solidFill>
                <a:schemeClr val="accent1">
                  <a:lumMod val="60000"/>
                  <a:lumOff val="40000"/>
                </a:schemeClr>
              </a:solidFill>
              <a:effectLst/>
              <a:latin typeface="Calibri,sans-serif"/>
            </a:endParaRPr>
          </a:p>
        </p:txBody>
      </p:sp>
      <p:pic>
        <p:nvPicPr>
          <p:cNvPr id="6" name="Picture 5" descr="A picture containing text, vector graphics&#10;&#10;Description automatically generated">
            <a:extLst>
              <a:ext uri="{FF2B5EF4-FFF2-40B4-BE49-F238E27FC236}">
                <a16:creationId xmlns:a16="http://schemas.microsoft.com/office/drawing/2014/main" id="{FE68B867-6AE0-A686-BDE1-2BD5E350F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3796" y="0"/>
            <a:ext cx="1528204" cy="1474833"/>
          </a:xfrm>
          <a:prstGeom prst="rect">
            <a:avLst/>
          </a:prstGeom>
        </p:spPr>
      </p:pic>
      <p:sp>
        <p:nvSpPr>
          <p:cNvPr id="9" name="Content Placeholder 8">
            <a:extLst>
              <a:ext uri="{FF2B5EF4-FFF2-40B4-BE49-F238E27FC236}">
                <a16:creationId xmlns:a16="http://schemas.microsoft.com/office/drawing/2014/main" id="{873AA851-9468-606B-55FF-77E08E81262B}"/>
              </a:ext>
            </a:extLst>
          </p:cNvPr>
          <p:cNvSpPr>
            <a:spLocks noGrp="1"/>
          </p:cNvSpPr>
          <p:nvPr>
            <p:ph idx="1"/>
          </p:nvPr>
        </p:nvSpPr>
        <p:spPr/>
        <p:txBody>
          <a:bodyPr>
            <a:normAutofit/>
          </a:bodyPr>
          <a:lstStyle/>
          <a:p>
            <a:pPr marL="342900" indent="-342900" algn="l">
              <a:buFont typeface="+mj-lt"/>
              <a:buAutoNum type="arabicPeriod"/>
            </a:pPr>
            <a:r>
              <a:rPr lang="en-US" sz="2400" b="0" i="0" u="none" strike="noStrike" baseline="0" dirty="0">
                <a:latin typeface="Verdana" panose="020B0604030504040204" pitchFamily="34" charset="0"/>
              </a:rPr>
              <a:t>To galvanize a transdisciplinary group responding viral zoonoses through the Wildlife Emerging </a:t>
            </a:r>
            <a:r>
              <a:rPr lang="en-CA" sz="2400" b="0" i="0" u="none" strike="noStrike" baseline="0" dirty="0">
                <a:latin typeface="Verdana" panose="020B0604030504040204" pitchFamily="34" charset="0"/>
              </a:rPr>
              <a:t>Pathogens Initiative (Wild-EPI).</a:t>
            </a:r>
          </a:p>
          <a:p>
            <a:pPr marL="457200" indent="-457200" algn="l">
              <a:buFont typeface="+mj-lt"/>
              <a:buAutoNum type="arabicPeriod"/>
            </a:pPr>
            <a:endParaRPr lang="en-CA" sz="2400" b="0" i="0" u="none" strike="noStrike" baseline="0" dirty="0">
              <a:latin typeface="Verdana" panose="020B0604030504040204" pitchFamily="34" charset="0"/>
            </a:endParaRPr>
          </a:p>
          <a:p>
            <a:pPr marL="342900" indent="-342900" algn="l">
              <a:buFont typeface="+mj-lt"/>
              <a:buAutoNum type="arabicPeriod"/>
            </a:pPr>
            <a:r>
              <a:rPr lang="en-US" sz="2400" b="0" i="0" u="none" strike="noStrike" baseline="0" dirty="0">
                <a:latin typeface="Verdana" panose="020B0604030504040204" pitchFamily="34" charset="0"/>
              </a:rPr>
              <a:t>To apply an established framework and pipeline to enhance capacity for the detection and risk characterization of zoonotic viruses in Canada.</a:t>
            </a:r>
          </a:p>
          <a:p>
            <a:pPr marL="457200" indent="-457200" algn="l">
              <a:buFont typeface="+mj-lt"/>
              <a:buAutoNum type="arabicPeriod"/>
            </a:pPr>
            <a:endParaRPr lang="en-US" sz="2400" b="0" i="0" u="none" strike="noStrike" baseline="0" dirty="0">
              <a:latin typeface="Verdana" panose="020B0604030504040204" pitchFamily="34" charset="0"/>
            </a:endParaRPr>
          </a:p>
          <a:p>
            <a:pPr marL="342900" indent="-342900" algn="l">
              <a:buFont typeface="+mj-lt"/>
              <a:buAutoNum type="arabicPeriod"/>
            </a:pPr>
            <a:r>
              <a:rPr lang="en-US" sz="2400" b="0" i="0" u="none" strike="noStrike" baseline="0" dirty="0">
                <a:latin typeface="Verdana" panose="020B0604030504040204" pitchFamily="34" charset="0"/>
              </a:rPr>
              <a:t>To mobilize knowledge by generating health intelligence, engaging communities and informing policy.</a:t>
            </a:r>
            <a:endParaRPr lang="en-CA" sz="2400" dirty="0"/>
          </a:p>
        </p:txBody>
      </p:sp>
    </p:spTree>
    <p:extLst>
      <p:ext uri="{BB962C8B-B14F-4D97-AF65-F5344CB8AC3E}">
        <p14:creationId xmlns:p14="http://schemas.microsoft.com/office/powerpoint/2010/main" val="177570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50F1E9-D491-5C04-ECCF-A344B16057B6}"/>
              </a:ext>
            </a:extLst>
          </p:cNvPr>
          <p:cNvSpPr/>
          <p:nvPr/>
        </p:nvSpPr>
        <p:spPr>
          <a:xfrm>
            <a:off x="0" y="2"/>
            <a:ext cx="10663796" cy="14748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Google Shape;103;p1">
            <a:extLst>
              <a:ext uri="{FF2B5EF4-FFF2-40B4-BE49-F238E27FC236}">
                <a16:creationId xmlns:a16="http://schemas.microsoft.com/office/drawing/2014/main" id="{D6F6C613-4085-4343-D7D4-B8569C9A24D0}"/>
              </a:ext>
            </a:extLst>
          </p:cNvPr>
          <p:cNvSpPr txBox="1"/>
          <p:nvPr/>
        </p:nvSpPr>
        <p:spPr>
          <a:xfrm>
            <a:off x="105508" y="312032"/>
            <a:ext cx="10558288" cy="746328"/>
          </a:xfrm>
          <a:prstGeom prst="rect">
            <a:avLst/>
          </a:prstGeom>
          <a:noFill/>
          <a:ln>
            <a:noFill/>
          </a:ln>
        </p:spPr>
        <p:txBody>
          <a:bodyPr spcFirstLastPara="1" wrap="square" lIns="68569" tIns="34275" rIns="68569" bIns="34275" anchor="t" anchorCtr="0">
            <a:spAutoFit/>
          </a:bodyPr>
          <a:lstStyle/>
          <a:p>
            <a:pPr marL="0" indent="0" rtl="0">
              <a:spcBef>
                <a:spcPts val="0"/>
              </a:spcBef>
              <a:spcAft>
                <a:spcPts val="0"/>
              </a:spcAft>
              <a:buNone/>
            </a:pPr>
            <a:r>
              <a:rPr lang="en-CA" sz="4400" b="1" i="0" u="none" strike="noStrike" baseline="0" dirty="0">
                <a:solidFill>
                  <a:schemeClr val="accent1">
                    <a:lumMod val="60000"/>
                    <a:lumOff val="40000"/>
                  </a:schemeClr>
                </a:solidFill>
                <a:latin typeface="Calibri,sans-serif"/>
              </a:rPr>
              <a:t>Scientific aims and approach</a:t>
            </a:r>
            <a:endParaRPr lang="en-US" sz="4400" b="1" dirty="0">
              <a:solidFill>
                <a:schemeClr val="accent1">
                  <a:lumMod val="60000"/>
                  <a:lumOff val="40000"/>
                </a:schemeClr>
              </a:solidFill>
              <a:effectLst/>
              <a:latin typeface="Calibri,sans-serif"/>
            </a:endParaRPr>
          </a:p>
        </p:txBody>
      </p:sp>
      <p:pic>
        <p:nvPicPr>
          <p:cNvPr id="6" name="Picture 5" descr="A picture containing text, vector graphics&#10;&#10;Description automatically generated">
            <a:extLst>
              <a:ext uri="{FF2B5EF4-FFF2-40B4-BE49-F238E27FC236}">
                <a16:creationId xmlns:a16="http://schemas.microsoft.com/office/drawing/2014/main" id="{FE68B867-6AE0-A686-BDE1-2BD5E350F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3796" y="0"/>
            <a:ext cx="1528204" cy="1474833"/>
          </a:xfrm>
          <a:prstGeom prst="rect">
            <a:avLst/>
          </a:prstGeom>
        </p:spPr>
      </p:pic>
      <p:sp>
        <p:nvSpPr>
          <p:cNvPr id="9" name="Content Placeholder 8">
            <a:extLst>
              <a:ext uri="{FF2B5EF4-FFF2-40B4-BE49-F238E27FC236}">
                <a16:creationId xmlns:a16="http://schemas.microsoft.com/office/drawing/2014/main" id="{873AA851-9468-606B-55FF-77E08E81262B}"/>
              </a:ext>
            </a:extLst>
          </p:cNvPr>
          <p:cNvSpPr>
            <a:spLocks noGrp="1"/>
          </p:cNvSpPr>
          <p:nvPr>
            <p:ph idx="1"/>
          </p:nvPr>
        </p:nvSpPr>
        <p:spPr/>
        <p:txBody>
          <a:bodyPr>
            <a:noAutofit/>
          </a:bodyPr>
          <a:lstStyle/>
          <a:p>
            <a:pPr marL="0" indent="0" algn="l">
              <a:buNone/>
            </a:pPr>
            <a:r>
              <a:rPr lang="en-CA" sz="2000" b="0" i="0" u="none" strike="noStrike" baseline="0" dirty="0">
                <a:latin typeface="Verdana" panose="020B0604030504040204" pitchFamily="34" charset="0"/>
                <a:ea typeface="Verdana" panose="020B0604030504040204" pitchFamily="34" charset="0"/>
              </a:rPr>
              <a:t>Multiscale </a:t>
            </a:r>
            <a:r>
              <a:rPr lang="en-US" sz="2000" b="0" i="0" u="none" strike="noStrike" baseline="0" dirty="0">
                <a:latin typeface="Verdana" panose="020B0604030504040204" pitchFamily="34" charset="0"/>
                <a:ea typeface="Verdana" panose="020B0604030504040204" pitchFamily="34" charset="0"/>
              </a:rPr>
              <a:t>‘all pathogens’ approach to risk assessment of emerging viral zoonoses</a:t>
            </a:r>
            <a:endParaRPr lang="en-CA" sz="2000" b="0" i="0" u="none" strike="noStrike" baseline="0" dirty="0">
              <a:latin typeface="Verdana" panose="020B0604030504040204" pitchFamily="34" charset="0"/>
              <a:ea typeface="Verdana" panose="020B0604030504040204" pitchFamily="34" charset="0"/>
            </a:endParaRPr>
          </a:p>
          <a:p>
            <a:pPr marL="457200" indent="-457200" algn="l">
              <a:buFont typeface="+mj-lt"/>
              <a:buAutoNum type="arabicPeriod"/>
            </a:pPr>
            <a:endParaRPr lang="en-CA" sz="2000" b="0" i="0" u="none" strike="noStrike" baseline="0" dirty="0">
              <a:latin typeface="Verdana" panose="020B0604030504040204" pitchFamily="34" charset="0"/>
              <a:ea typeface="Verdana" panose="020B0604030504040204" pitchFamily="34" charset="0"/>
            </a:endParaRPr>
          </a:p>
          <a:p>
            <a:pPr marL="0" indent="0" algn="l">
              <a:buNone/>
            </a:pPr>
            <a:r>
              <a:rPr lang="en-US" sz="2000" b="1" i="0" u="none" strike="noStrike" baseline="0" dirty="0">
                <a:solidFill>
                  <a:schemeClr val="accent2">
                    <a:lumMod val="75000"/>
                  </a:schemeClr>
                </a:solidFill>
                <a:latin typeface="Verdana" panose="020B0604030504040204" pitchFamily="34" charset="0"/>
                <a:ea typeface="Verdana" panose="020B0604030504040204" pitchFamily="34" charset="0"/>
              </a:rPr>
              <a:t>AIM 1. Determining zoonotic virus inter-species interfaces,  maintenance and spillover.</a:t>
            </a:r>
          </a:p>
          <a:p>
            <a:pPr lvl="1"/>
            <a:r>
              <a:rPr lang="en-US" sz="2000" dirty="0">
                <a:latin typeface="Verdana" panose="020B0604030504040204" pitchFamily="34" charset="0"/>
                <a:ea typeface="Verdana" panose="020B0604030504040204" pitchFamily="34" charset="0"/>
              </a:rPr>
              <a:t>D</a:t>
            </a:r>
            <a:r>
              <a:rPr lang="en-US" sz="2000" b="0" i="0" u="none" strike="noStrike" baseline="0" dirty="0">
                <a:latin typeface="Verdana" panose="020B0604030504040204" pitchFamily="34" charset="0"/>
                <a:ea typeface="Verdana" panose="020B0604030504040204" pitchFamily="34" charset="0"/>
              </a:rPr>
              <a:t>irected surveillance and exposure risk assessments that can also feed into risk models for zoonotic viruses with pandemic potential at the human-animal interface.</a:t>
            </a:r>
            <a:endParaRPr lang="en-US" sz="2000" b="1" i="0" u="none" strike="noStrike" baseline="0" dirty="0">
              <a:latin typeface="Verdana" panose="020B0604030504040204" pitchFamily="34" charset="0"/>
              <a:ea typeface="Verdana" panose="020B0604030504040204" pitchFamily="34" charset="0"/>
            </a:endParaRPr>
          </a:p>
          <a:p>
            <a:pPr marL="0" indent="0" algn="l">
              <a:buNone/>
            </a:pPr>
            <a:endParaRPr lang="en-US" sz="2000" b="1" dirty="0">
              <a:latin typeface="Verdana" panose="020B0604030504040204" pitchFamily="34" charset="0"/>
              <a:ea typeface="Verdana" panose="020B0604030504040204" pitchFamily="34" charset="0"/>
            </a:endParaRPr>
          </a:p>
          <a:p>
            <a:pPr marL="0" indent="0" algn="l">
              <a:buNone/>
            </a:pPr>
            <a:r>
              <a:rPr lang="en-US" sz="2000" b="1" i="0" u="none" strike="noStrike" baseline="0" dirty="0">
                <a:solidFill>
                  <a:schemeClr val="accent2">
                    <a:lumMod val="75000"/>
                  </a:schemeClr>
                </a:solidFill>
                <a:latin typeface="Verdana" panose="020B0604030504040204" pitchFamily="34" charset="0"/>
                <a:ea typeface="Verdana" panose="020B0604030504040204" pitchFamily="34" charset="0"/>
              </a:rPr>
              <a:t>AIM 2. Characterization of zoonotic viruses with pandemic potential in Canada.</a:t>
            </a:r>
          </a:p>
          <a:p>
            <a:pPr lvl="1"/>
            <a:r>
              <a:rPr lang="en-US" sz="2000" b="0" i="0" u="none" strike="noStrike" baseline="0" dirty="0">
                <a:latin typeface="Verdana" panose="020B0604030504040204" pitchFamily="34" charset="0"/>
                <a:ea typeface="Verdana" panose="020B0604030504040204" pitchFamily="34" charset="0"/>
              </a:rPr>
              <a:t>Genotyping and phenotyping of coronaviruses and HPAI</a:t>
            </a:r>
          </a:p>
        </p:txBody>
      </p:sp>
    </p:spTree>
    <p:extLst>
      <p:ext uri="{BB962C8B-B14F-4D97-AF65-F5344CB8AC3E}">
        <p14:creationId xmlns:p14="http://schemas.microsoft.com/office/powerpoint/2010/main" val="184924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50F1E9-D491-5C04-ECCF-A344B16057B6}"/>
              </a:ext>
            </a:extLst>
          </p:cNvPr>
          <p:cNvSpPr/>
          <p:nvPr/>
        </p:nvSpPr>
        <p:spPr>
          <a:xfrm>
            <a:off x="0" y="2"/>
            <a:ext cx="10663796" cy="147483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Google Shape;103;p1">
            <a:extLst>
              <a:ext uri="{FF2B5EF4-FFF2-40B4-BE49-F238E27FC236}">
                <a16:creationId xmlns:a16="http://schemas.microsoft.com/office/drawing/2014/main" id="{D6F6C613-4085-4343-D7D4-B8569C9A24D0}"/>
              </a:ext>
            </a:extLst>
          </p:cNvPr>
          <p:cNvSpPr txBox="1"/>
          <p:nvPr/>
        </p:nvSpPr>
        <p:spPr>
          <a:xfrm>
            <a:off x="105508" y="312032"/>
            <a:ext cx="10558288" cy="746328"/>
          </a:xfrm>
          <a:prstGeom prst="rect">
            <a:avLst/>
          </a:prstGeom>
          <a:noFill/>
          <a:ln>
            <a:noFill/>
          </a:ln>
        </p:spPr>
        <p:txBody>
          <a:bodyPr spcFirstLastPara="1" wrap="square" lIns="68569" tIns="34275" rIns="68569" bIns="34275" anchor="t" anchorCtr="0">
            <a:spAutoFit/>
          </a:bodyPr>
          <a:lstStyle/>
          <a:p>
            <a:pPr marL="0" indent="0" rtl="0">
              <a:spcBef>
                <a:spcPts val="0"/>
              </a:spcBef>
              <a:spcAft>
                <a:spcPts val="0"/>
              </a:spcAft>
              <a:buNone/>
            </a:pPr>
            <a:r>
              <a:rPr lang="en-CA" sz="4400" b="1" i="0" u="none" strike="noStrike" baseline="0" dirty="0">
                <a:solidFill>
                  <a:schemeClr val="accent1">
                    <a:lumMod val="60000"/>
                    <a:lumOff val="40000"/>
                  </a:schemeClr>
                </a:solidFill>
                <a:latin typeface="Calibri,sans-serif"/>
              </a:rPr>
              <a:t>Knowledge mobilization</a:t>
            </a:r>
            <a:endParaRPr lang="en-US" sz="4400" b="1" dirty="0">
              <a:solidFill>
                <a:schemeClr val="accent1">
                  <a:lumMod val="60000"/>
                  <a:lumOff val="40000"/>
                </a:schemeClr>
              </a:solidFill>
              <a:effectLst/>
              <a:latin typeface="Calibri,sans-serif"/>
            </a:endParaRPr>
          </a:p>
        </p:txBody>
      </p:sp>
      <p:pic>
        <p:nvPicPr>
          <p:cNvPr id="6" name="Picture 5" descr="A picture containing text, vector graphics&#10;&#10;Description automatically generated">
            <a:extLst>
              <a:ext uri="{FF2B5EF4-FFF2-40B4-BE49-F238E27FC236}">
                <a16:creationId xmlns:a16="http://schemas.microsoft.com/office/drawing/2014/main" id="{FE68B867-6AE0-A686-BDE1-2BD5E350FE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3796" y="0"/>
            <a:ext cx="1528204" cy="1474833"/>
          </a:xfrm>
          <a:prstGeom prst="rect">
            <a:avLst/>
          </a:prstGeom>
        </p:spPr>
      </p:pic>
      <p:sp>
        <p:nvSpPr>
          <p:cNvPr id="9" name="Content Placeholder 8">
            <a:extLst>
              <a:ext uri="{FF2B5EF4-FFF2-40B4-BE49-F238E27FC236}">
                <a16:creationId xmlns:a16="http://schemas.microsoft.com/office/drawing/2014/main" id="{873AA851-9468-606B-55FF-77E08E81262B}"/>
              </a:ext>
            </a:extLst>
          </p:cNvPr>
          <p:cNvSpPr>
            <a:spLocks noGrp="1"/>
          </p:cNvSpPr>
          <p:nvPr>
            <p:ph idx="1"/>
          </p:nvPr>
        </p:nvSpPr>
        <p:spPr/>
        <p:txBody>
          <a:bodyPr>
            <a:noAutofit/>
          </a:bodyPr>
          <a:lstStyle/>
          <a:p>
            <a:r>
              <a:rPr lang="en-CA" sz="2400" b="1" i="0" u="none" strike="noStrike" baseline="0" dirty="0">
                <a:latin typeface="Verdana" panose="020B0604030504040204" pitchFamily="34" charset="0"/>
                <a:ea typeface="Verdana" panose="020B0604030504040204" pitchFamily="34" charset="0"/>
              </a:rPr>
              <a:t>One Health practitioners in training: </a:t>
            </a:r>
            <a:r>
              <a:rPr lang="en-CA" sz="2400" b="0" i="0" u="none" strike="noStrike" baseline="0" dirty="0">
                <a:latin typeface="Verdana" panose="020B0604030504040204" pitchFamily="34" charset="0"/>
                <a:ea typeface="Verdana" panose="020B0604030504040204" pitchFamily="34" charset="0"/>
              </a:rPr>
              <a:t>OH workforce, scholarship and leadership</a:t>
            </a:r>
          </a:p>
          <a:p>
            <a:endParaRPr lang="en-CA" sz="2400" dirty="0">
              <a:latin typeface="Verdana" panose="020B0604030504040204" pitchFamily="34" charset="0"/>
              <a:ea typeface="Verdana" panose="020B0604030504040204" pitchFamily="34" charset="0"/>
            </a:endParaRPr>
          </a:p>
          <a:p>
            <a:r>
              <a:rPr lang="en-CA" sz="2400" b="1" i="0" u="none" strike="noStrike" baseline="0" dirty="0">
                <a:latin typeface="Verdana" panose="020B0604030504040204" pitchFamily="34" charset="0"/>
                <a:ea typeface="Verdana" panose="020B0604030504040204" pitchFamily="34" charset="0"/>
              </a:rPr>
              <a:t>Generating health intelligence: </a:t>
            </a:r>
            <a:r>
              <a:rPr lang="en-CA" sz="2400" b="0" i="0" u="none" strike="noStrike" baseline="0" dirty="0">
                <a:latin typeface="Verdana" panose="020B0604030504040204" pitchFamily="34" charset="0"/>
                <a:ea typeface="Verdana" panose="020B0604030504040204" pitchFamily="34" charset="0"/>
              </a:rPr>
              <a:t>contributing contextual data to CWHC, CAHSS</a:t>
            </a:r>
          </a:p>
          <a:p>
            <a:endParaRPr lang="en-CA" sz="2400" dirty="0">
              <a:latin typeface="Verdana" panose="020B0604030504040204" pitchFamily="34" charset="0"/>
              <a:ea typeface="Verdana" panose="020B0604030504040204" pitchFamily="34" charset="0"/>
            </a:endParaRPr>
          </a:p>
          <a:p>
            <a:r>
              <a:rPr lang="en-CA" sz="2400" b="1" i="0" u="none" strike="noStrike" baseline="0" dirty="0">
                <a:latin typeface="Verdana" panose="020B0604030504040204" pitchFamily="34" charset="0"/>
                <a:ea typeface="Verdana" panose="020B0604030504040204" pitchFamily="34" charset="0"/>
              </a:rPr>
              <a:t>From knowledge to action: </a:t>
            </a:r>
            <a:r>
              <a:rPr lang="en-CA" sz="2400" b="0" i="0" u="none" strike="noStrike" baseline="0" dirty="0">
                <a:latin typeface="Verdana" panose="020B0604030504040204" pitchFamily="34" charset="0"/>
                <a:ea typeface="Verdana" panose="020B0604030504040204" pitchFamily="34" charset="0"/>
              </a:rPr>
              <a:t>KT partners and internal/external advisory activities</a:t>
            </a:r>
          </a:p>
          <a:p>
            <a:endParaRPr lang="en-CA" sz="2400" dirty="0">
              <a:latin typeface="Verdana" panose="020B0604030504040204" pitchFamily="34" charset="0"/>
              <a:ea typeface="Verdana" panose="020B0604030504040204" pitchFamily="34" charset="0"/>
            </a:endParaRPr>
          </a:p>
          <a:p>
            <a:endParaRPr lang="en-US" sz="2400" b="0" i="0" u="none" strike="noStrike" baseline="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05167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300" y="93519"/>
            <a:ext cx="11201399" cy="1021603"/>
          </a:xfrm>
        </p:spPr>
        <p:txBody>
          <a:bodyPr/>
          <a:lstStyle/>
          <a:p>
            <a:r>
              <a:rPr lang="en-CA" dirty="0" smtClean="0"/>
              <a:t>CAHSS SCAP Funding – CEZD Letter of Support</a:t>
            </a:r>
            <a:endParaRPr lang="en-CA" dirty="0"/>
          </a:p>
        </p:txBody>
      </p:sp>
      <p:sp>
        <p:nvSpPr>
          <p:cNvPr id="2" name="Slide Number Placeholder 1"/>
          <p:cNvSpPr>
            <a:spLocks noGrp="1"/>
          </p:cNvSpPr>
          <p:nvPr>
            <p:ph type="sldNum" sz="quarter" idx="12"/>
          </p:nvPr>
        </p:nvSpPr>
        <p:spPr/>
        <p:txBody>
          <a:bodyPr/>
          <a:lstStyle/>
          <a:p>
            <a:fld id="{C4E7A136-B623-44AA-A653-F7B0DDAA2C31}" type="slidenum">
              <a:rPr lang="en-US" smtClean="0"/>
              <a:t>8</a:t>
            </a:fld>
            <a:endParaRPr lang="en-US"/>
          </a:p>
        </p:txBody>
      </p:sp>
      <p:sp>
        <p:nvSpPr>
          <p:cNvPr id="4" name="Text Placeholder 3"/>
          <p:cNvSpPr>
            <a:spLocks noGrp="1"/>
          </p:cNvSpPr>
          <p:nvPr>
            <p:ph type="body" sz="quarter" idx="13"/>
          </p:nvPr>
        </p:nvSpPr>
        <p:spPr>
          <a:xfrm>
            <a:off x="838200" y="1360449"/>
            <a:ext cx="10515600" cy="4711739"/>
          </a:xfrm>
        </p:spPr>
        <p:txBody>
          <a:bodyPr>
            <a:normAutofit/>
          </a:bodyPr>
          <a:lstStyle/>
          <a:p>
            <a:pPr marL="0" indent="0">
              <a:buNone/>
            </a:pPr>
            <a:r>
              <a:rPr lang="en-CA" dirty="0" smtClean="0"/>
              <a:t>1. Any concerns with providing a letter of support?</a:t>
            </a:r>
          </a:p>
          <a:p>
            <a:pPr marL="0" indent="0">
              <a:buNone/>
            </a:pPr>
            <a:r>
              <a:rPr lang="en-CA" dirty="0" smtClean="0"/>
              <a:t>2. Key elements for CEZD Letter</a:t>
            </a:r>
          </a:p>
          <a:p>
            <a:pPr lvl="1"/>
            <a:r>
              <a:rPr lang="en-CA" dirty="0" smtClean="0"/>
              <a:t>Address any conflict of interest concerns</a:t>
            </a:r>
          </a:p>
          <a:p>
            <a:pPr lvl="1"/>
            <a:r>
              <a:rPr lang="en-CA" dirty="0" smtClean="0"/>
              <a:t>Interaction between CAHSS and CEZD</a:t>
            </a:r>
          </a:p>
          <a:p>
            <a:pPr lvl="2"/>
            <a:r>
              <a:rPr lang="en-CA" dirty="0" smtClean="0"/>
              <a:t>Early warning signal sharing at CAHSS species specific group meetings</a:t>
            </a:r>
          </a:p>
          <a:p>
            <a:pPr lvl="2"/>
            <a:r>
              <a:rPr lang="en-CA" dirty="0" smtClean="0"/>
              <a:t>Canadian context and depth of expertise provided by CAHSS networks</a:t>
            </a:r>
          </a:p>
          <a:p>
            <a:pPr lvl="2"/>
            <a:r>
              <a:rPr lang="en-CA" dirty="0" smtClean="0"/>
              <a:t>Connection across species groups</a:t>
            </a:r>
          </a:p>
          <a:p>
            <a:pPr lvl="1"/>
            <a:r>
              <a:rPr lang="en-CA" dirty="0" smtClean="0"/>
              <a:t>Supporting One Health Approach to surveillance</a:t>
            </a:r>
          </a:p>
          <a:p>
            <a:pPr lvl="1"/>
            <a:r>
              <a:rPr lang="en-CA" dirty="0"/>
              <a:t>Commit to report sharing with CAHSS, have a member on the steering committee</a:t>
            </a:r>
          </a:p>
          <a:p>
            <a:pPr lvl="1"/>
            <a:r>
              <a:rPr lang="en-CA" dirty="0" smtClean="0">
                <a:solidFill>
                  <a:srgbClr val="FF0000"/>
                </a:solidFill>
              </a:rPr>
              <a:t>Climate change?</a:t>
            </a:r>
          </a:p>
          <a:p>
            <a:pPr lvl="1"/>
            <a:r>
              <a:rPr lang="en-CA" dirty="0" smtClean="0">
                <a:solidFill>
                  <a:srgbClr val="FF0000"/>
                </a:solidFill>
              </a:rPr>
              <a:t>Other key items</a:t>
            </a:r>
            <a:endParaRPr lang="en-CA" dirty="0">
              <a:solidFill>
                <a:srgbClr val="FF0000"/>
              </a:solidFill>
            </a:endParaRPr>
          </a:p>
        </p:txBody>
      </p:sp>
    </p:spTree>
    <p:extLst>
      <p:ext uri="{BB962C8B-B14F-4D97-AF65-F5344CB8AC3E}">
        <p14:creationId xmlns:p14="http://schemas.microsoft.com/office/powerpoint/2010/main" val="48556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0"/>
            <a:ext cx="10972799" cy="6858000"/>
          </a:xfrm>
          <a:prstGeom prst="rect">
            <a:avLst/>
          </a:prstGeom>
        </p:spPr>
      </p:pic>
      <p:sp>
        <p:nvSpPr>
          <p:cNvPr id="2" name="Title 1"/>
          <p:cNvSpPr>
            <a:spLocks noGrp="1"/>
          </p:cNvSpPr>
          <p:nvPr>
            <p:ph type="title"/>
          </p:nvPr>
        </p:nvSpPr>
        <p:spPr>
          <a:xfrm>
            <a:off x="1023938" y="365127"/>
            <a:ext cx="4019550" cy="763585"/>
          </a:xfrm>
        </p:spPr>
        <p:txBody>
          <a:bodyPr>
            <a:normAutofit fontScale="90000"/>
          </a:bodyPr>
          <a:lstStyle/>
          <a:p>
            <a:r>
              <a:rPr lang="en-CA" dirty="0" smtClean="0">
                <a:solidFill>
                  <a:schemeClr val="bg1"/>
                </a:solidFill>
              </a:rPr>
              <a:t>Signals of Interest</a:t>
            </a:r>
            <a:endParaRPr lang="en-CA" dirty="0">
              <a:solidFill>
                <a:schemeClr val="bg1"/>
              </a:solidFill>
            </a:endParaRPr>
          </a:p>
        </p:txBody>
      </p:sp>
      <p:sp>
        <p:nvSpPr>
          <p:cNvPr id="3" name="Slide Number Placeholder 2"/>
          <p:cNvSpPr>
            <a:spLocks noGrp="1"/>
          </p:cNvSpPr>
          <p:nvPr>
            <p:ph type="sldNum" sz="quarter" idx="12"/>
          </p:nvPr>
        </p:nvSpPr>
        <p:spPr/>
        <p:txBody>
          <a:bodyPr/>
          <a:lstStyle/>
          <a:p>
            <a:fld id="{C4E7A136-B623-44AA-A653-F7B0DDAA2C31}" type="slidenum">
              <a:rPr lang="en-US" smtClean="0"/>
              <a:t>9</a:t>
            </a:fld>
            <a:endParaRPr lang="en-US"/>
          </a:p>
        </p:txBody>
      </p:sp>
    </p:spTree>
    <p:extLst>
      <p:ext uri="{BB962C8B-B14F-4D97-AF65-F5344CB8AC3E}">
        <p14:creationId xmlns:p14="http://schemas.microsoft.com/office/powerpoint/2010/main" val="2438896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14687</TotalTime>
  <Words>1382</Words>
  <Application>Microsoft Office PowerPoint</Application>
  <PresentationFormat>Widescreen</PresentationFormat>
  <Paragraphs>153</Paragraphs>
  <Slides>16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Abadi</vt:lpstr>
      <vt:lpstr>Arial</vt:lpstr>
      <vt:lpstr>Calibri</vt:lpstr>
      <vt:lpstr>Calibri Light</vt:lpstr>
      <vt:lpstr>Calibri,sans-serif</vt:lpstr>
      <vt:lpstr>Symbol</vt:lpstr>
      <vt:lpstr>Verdana</vt:lpstr>
      <vt:lpstr>2_Office Theme</vt:lpstr>
      <vt:lpstr>Community for Emerging and Zoonotic Diseases Identifying emerging risks through collective intelligence</vt:lpstr>
      <vt:lpstr>Agenda</vt:lpstr>
      <vt:lpstr>PowerPoint Presentation</vt:lpstr>
      <vt:lpstr>PowerPoint Presentation</vt:lpstr>
      <vt:lpstr>PowerPoint Presentation</vt:lpstr>
      <vt:lpstr>PowerPoint Presentation</vt:lpstr>
      <vt:lpstr>PowerPoint Presentation</vt:lpstr>
      <vt:lpstr>CAHSS SCAP Funding – CEZD Letter of Support</vt:lpstr>
      <vt:lpstr>Signals of Interest</vt:lpstr>
      <vt:lpstr>Getah Virus Ping</vt:lpstr>
      <vt:lpstr>Getahvirus (GETV), reproductive losses and perinatal mortality in pigs - Articles - pig333, pig to pork community</vt:lpstr>
      <vt:lpstr>Getahvirus (GETV), reproductive losses and perinatal mortality in pigs - Articles - pig333, pig to pork community</vt:lpstr>
      <vt:lpstr>Getahvirus (GETV), reproductive losses and perinatal mortality in pigs - Articles - pig333, pig to pork community</vt:lpstr>
      <vt:lpstr>Pathogens | Free Full-Text | Getah Virus (Alphavirus): An Emerging, Spreading Zoonotic Virus (mdpi.com)</vt:lpstr>
      <vt:lpstr>Pathogens | Free Full-Text | Getah Virus (Alphavirus): An Emerging, Spreading Zoonotic Virus (mdpi.com)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174</cp:revision>
  <dcterms:created xsi:type="dcterms:W3CDTF">2020-02-07T23:34:08Z</dcterms:created>
  <dcterms:modified xsi:type="dcterms:W3CDTF">2023-02-24T01:07:53Z</dcterms:modified>
</cp:coreProperties>
</file>