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1_1E1C3EF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6" r:id="rId3"/>
    <p:sldId id="301" r:id="rId4"/>
    <p:sldId id="302" r:id="rId5"/>
    <p:sldId id="303" r:id="rId6"/>
    <p:sldId id="304" r:id="rId7"/>
    <p:sldId id="305" r:id="rId8"/>
    <p:sldId id="289" r:id="rId9"/>
    <p:sldId id="285" r:id="rId10"/>
    <p:sldId id="296" r:id="rId11"/>
    <p:sldId id="293" r:id="rId12"/>
    <p:sldId id="294" r:id="rId13"/>
    <p:sldId id="295" r:id="rId14"/>
    <p:sldId id="290" r:id="rId15"/>
    <p:sldId id="291"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82C4F-2FA2-6F91-FBB4-51D4278BA8CB}" name="claire su" initials="cs" userId="bffc9b477f0553a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5" autoAdjust="0"/>
    <p:restoredTop sz="75754" autoAdjust="0"/>
  </p:normalViewPr>
  <p:slideViewPr>
    <p:cSldViewPr snapToGrid="0">
      <p:cViewPr varScale="1">
        <p:scale>
          <a:sx n="50" d="100"/>
          <a:sy n="50" d="100"/>
        </p:scale>
        <p:origin x="59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31_1E1C3EF8.xml><?xml version="1.0" encoding="utf-8"?>
<p188:cmLst xmlns:a="http://schemas.openxmlformats.org/drawingml/2006/main" xmlns:r="http://schemas.openxmlformats.org/officeDocument/2006/relationships" xmlns:p188="http://schemas.microsoft.com/office/powerpoint/2018/8/main">
  <p188:cm id="{974B38D5-3D54-4166-A966-202759D880D8}" authorId="{CAD82C4F-2FA2-6F91-FBB4-51D4278BA8CB}" created="2023-03-11T03:33:38.642">
    <ac:txMkLst xmlns:ac="http://schemas.microsoft.com/office/drawing/2013/main/command">
      <pc:docMk xmlns:pc="http://schemas.microsoft.com/office/powerpoint/2013/main/command"/>
      <pc:sldMk xmlns:pc="http://schemas.microsoft.com/office/powerpoint/2013/main/command" cId="505167608" sldId="305"/>
      <ac:spMk id="9" creationId="{873AA851-9468-606B-55FF-77E08E81262B}"/>
      <ac:txMk cp="233" len="50">
        <ac:context len="286" hash="454255023"/>
      </ac:txMk>
    </ac:txMkLst>
    <p188:pos x="10428514" y="3170918"/>
    <p188:txBody>
      <a:bodyPr/>
      <a:lstStyle/>
      <a:p>
        <a:r>
          <a:rPr lang="fr-CA"/>
          <a:t>Not sure what KT means exactly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‹N°›</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FB6564-B9C5-4BEE-A019-13E96C68B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1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noProof="0" dirty="0">
                <a:solidFill>
                  <a:schemeClr val="tx1"/>
                </a:solidFill>
                <a:effectLst/>
                <a:latin typeface="+mn-lt"/>
                <a:ea typeface="+mn-ea"/>
                <a:cs typeface="+mn-cs"/>
              </a:rPr>
              <a:t>Image A. Régions oranges indiquent les régions où le virus a été trouvé de 1955 à 1965. </a:t>
            </a:r>
          </a:p>
          <a:p>
            <a:pPr lvl="0"/>
            <a:r>
              <a:rPr lang="fr-CA" sz="1200" kern="1200" noProof="0" dirty="0">
                <a:solidFill>
                  <a:schemeClr val="tx1"/>
                </a:solidFill>
                <a:effectLst/>
                <a:latin typeface="+mn-lt"/>
                <a:ea typeface="+mn-ea"/>
                <a:cs typeface="+mn-cs"/>
              </a:rPr>
              <a:t>Les régions bleu pâle indiquent la distribution actuelle. </a:t>
            </a:r>
            <a:r>
              <a:rPr lang="fr-CA" sz="1200" b="1" kern="1200" noProof="0" dirty="0">
                <a:solidFill>
                  <a:schemeClr val="tx1"/>
                </a:solidFill>
                <a:effectLst/>
                <a:latin typeface="+mn-lt"/>
                <a:ea typeface="+mn-ea"/>
                <a:cs typeface="+mn-cs"/>
              </a:rPr>
              <a:t>GETV groupe III </a:t>
            </a:r>
            <a:r>
              <a:rPr lang="fr-CA" sz="1200" kern="1200" noProof="0" dirty="0">
                <a:solidFill>
                  <a:schemeClr val="tx1"/>
                </a:solidFill>
                <a:effectLst/>
                <a:latin typeface="+mn-lt"/>
                <a:ea typeface="+mn-ea"/>
                <a:cs typeface="+mn-cs"/>
              </a:rPr>
              <a:t>est émergent et se propage avec un éventail plus large d’hôtes et de vecteurs.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a:solidFill>
                  <a:schemeClr val="tx1"/>
                </a:solidFill>
                <a:effectLst/>
                <a:latin typeface="+mn-lt"/>
                <a:ea typeface="+mn-ea"/>
                <a:cs typeface="+mn-cs"/>
              </a:rPr>
              <a:t>Image B. Montre la distribution en Chine et les hôtes et vecteurs spécifiques qui ont été affectés</a:t>
            </a:r>
          </a:p>
          <a:p>
            <a:pPr lvl="0"/>
            <a:r>
              <a:rPr lang="fr-CA" sz="1200" kern="1200" noProof="0" dirty="0">
                <a:solidFill>
                  <a:schemeClr val="tx1"/>
                </a:solidFill>
                <a:effectLst/>
                <a:latin typeface="+mn-lt"/>
                <a:ea typeface="+mn-ea"/>
                <a:cs typeface="+mn-cs"/>
              </a:rPr>
              <a:t>Les voies de transmission et de migration du GETV en Asie continentale sont similaires à celles du virus de l'encéphalite japonaise qui est largement distribué chez les hôtes naturels de la région</a:t>
            </a:r>
            <a:endParaRPr lang="en-US" dirty="0"/>
          </a:p>
          <a:p>
            <a:pPr lvl="0"/>
            <a:endParaRPr lang="en-US" sz="1200" kern="1200" dirty="0">
              <a:solidFill>
                <a:schemeClr val="tx1"/>
              </a:solidFill>
              <a:effectLst/>
              <a:latin typeface="+mn-lt"/>
              <a:ea typeface="+mn-ea"/>
              <a:cs typeface="+mn-cs"/>
            </a:endParaRPr>
          </a:p>
          <a:p>
            <a:pPr marL="0" indent="0">
              <a:buNone/>
            </a:pPr>
            <a:endParaRPr lang="en-US" dirty="0"/>
          </a:p>
          <a:p>
            <a:pPr marL="0" indent="0">
              <a:buNone/>
            </a:pP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209575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2D95F2-14CB-4FFA-BD9E-1E3B8C4BA5BC}" type="slidenum">
              <a:rPr lang="en-CA" altLang="en-US" smtClean="0">
                <a:solidFill>
                  <a:srgbClr val="000000"/>
                </a:solidFill>
              </a:rPr>
              <a:pPr fontAlgn="base">
                <a:spcBef>
                  <a:spcPct val="0"/>
                </a:spcBef>
                <a:spcAft>
                  <a:spcPct val="0"/>
                </a:spcAft>
              </a:pPr>
              <a:t>2</a:t>
            </a:fld>
            <a:endParaRPr lang="en-CA" altLang="en-US">
              <a:solidFill>
                <a:srgbClr val="000000"/>
              </a:solidFill>
            </a:endParaRPr>
          </a:p>
        </p:txBody>
      </p:sp>
    </p:spTree>
    <p:extLst>
      <p:ext uri="{BB962C8B-B14F-4D97-AF65-F5344CB8AC3E}">
        <p14:creationId xmlns:p14="http://schemas.microsoft.com/office/powerpoint/2010/main" val="200737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154234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16913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169910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106359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noProof="0" dirty="0">
                <a:solidFill>
                  <a:schemeClr val="tx1"/>
                </a:solidFill>
                <a:effectLst/>
                <a:latin typeface="+mn-lt"/>
                <a:ea typeface="+mn-ea"/>
                <a:cs typeface="+mn-cs"/>
              </a:rPr>
              <a:t>“Le PCR était négatif pour le SRRP, la pseudorage (VPR, Maladie d’</a:t>
            </a:r>
            <a:r>
              <a:rPr lang="fr-CA" sz="1200" b="0" i="0" kern="1200" noProof="0" dirty="0" err="1">
                <a:solidFill>
                  <a:schemeClr val="tx1"/>
                </a:solidFill>
                <a:effectLst/>
                <a:latin typeface="+mn-lt"/>
                <a:ea typeface="+mn-ea"/>
                <a:cs typeface="+mn-cs"/>
              </a:rPr>
              <a:t>Aujesky</a:t>
            </a:r>
            <a:r>
              <a:rPr lang="fr-CA" sz="1200" b="0" i="0" kern="1200" noProof="0" dirty="0">
                <a:solidFill>
                  <a:schemeClr val="tx1"/>
                </a:solidFill>
                <a:effectLst/>
                <a:latin typeface="+mn-lt"/>
                <a:ea typeface="+mn-ea"/>
                <a:cs typeface="+mn-cs"/>
              </a:rPr>
              <a:t>), le </a:t>
            </a:r>
            <a:r>
              <a:rPr lang="fr-CA" sz="1200" b="0" i="0" kern="1200" noProof="0" dirty="0" err="1">
                <a:solidFill>
                  <a:schemeClr val="tx1"/>
                </a:solidFill>
                <a:effectLst/>
                <a:latin typeface="+mn-lt"/>
                <a:ea typeface="+mn-ea"/>
                <a:cs typeface="+mn-cs"/>
              </a:rPr>
              <a:t>circovirus</a:t>
            </a:r>
            <a:r>
              <a:rPr lang="fr-CA" sz="1200" b="0" i="0" kern="1200" noProof="0" dirty="0">
                <a:solidFill>
                  <a:schemeClr val="tx1"/>
                </a:solidFill>
                <a:effectLst/>
                <a:latin typeface="+mn-lt"/>
                <a:ea typeface="+mn-ea"/>
                <a:cs typeface="+mn-cs"/>
              </a:rPr>
              <a:t> porcin PCV2 et PCV3, la peste porcine classique (PPC) et la peste porcine africaine (PPA). Le troupeau était connu négatif au SRRP, VPR, PPC et PPA avant cet évènement.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PCR pour </a:t>
            </a:r>
            <a:r>
              <a:rPr lang="fr-CA" dirty="0" err="1"/>
              <a:t>Getahvirus</a:t>
            </a:r>
            <a:r>
              <a:rPr lang="fr-CA" dirty="0"/>
              <a:t> était fortement positif dans les poumons des porcelets</a:t>
            </a:r>
          </a:p>
          <a:p>
            <a:endParaRPr lang="en-US" sz="1200" b="0" i="0" kern="120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L’histopathologie a révélé de la pneumonie interstitielle sévère (Figure 3) et une méningoencéphalite </a:t>
            </a:r>
            <a:r>
              <a:rPr lang="fr-CA" sz="1200" b="0" i="0" kern="1200" noProof="0" dirty="0" err="1">
                <a:solidFill>
                  <a:schemeClr val="tx1"/>
                </a:solidFill>
                <a:effectLst/>
                <a:latin typeface="+mn-lt"/>
                <a:ea typeface="+mn-ea"/>
                <a:cs typeface="+mn-cs"/>
              </a:rPr>
              <a:t>fibrinohémorragique</a:t>
            </a:r>
            <a:r>
              <a:rPr lang="fr-CA" sz="1200" b="0" i="0" kern="1200" noProof="0" dirty="0">
                <a:solidFill>
                  <a:schemeClr val="tx1"/>
                </a:solidFill>
                <a:effectLst/>
                <a:latin typeface="+mn-lt"/>
                <a:ea typeface="+mn-ea"/>
                <a:cs typeface="+mn-cs"/>
              </a:rPr>
              <a:t> (Figure 4). Un diagnostic de </a:t>
            </a:r>
            <a:r>
              <a:rPr lang="fr-CA" sz="1200" b="0" i="0" kern="1200" noProof="0" dirty="0" err="1">
                <a:solidFill>
                  <a:schemeClr val="tx1"/>
                </a:solidFill>
                <a:effectLst/>
                <a:latin typeface="+mn-lt"/>
                <a:ea typeface="+mn-ea"/>
                <a:cs typeface="+mn-cs"/>
              </a:rPr>
              <a:t>Getahvirus</a:t>
            </a:r>
            <a:r>
              <a:rPr lang="fr-CA" sz="1200" b="0" i="0" kern="1200" noProof="0" dirty="0">
                <a:solidFill>
                  <a:schemeClr val="tx1"/>
                </a:solidFill>
                <a:effectLst/>
                <a:latin typeface="+mn-lt"/>
                <a:ea typeface="+mn-ea"/>
                <a:cs typeface="+mn-cs"/>
              </a:rPr>
              <a:t> périnatal a été posé. La ferme a été avisée que cette maladie se transmettait principalement par les moustiques et des mesures de contrôle ont été instaurés. Il n’y a pas eu de cas subséquents ni de signes cliniques observés sur la ferme et la production a retrouvé un niveau normal.</a:t>
            </a:r>
          </a:p>
        </p:txBody>
      </p:sp>
      <p:sp>
        <p:nvSpPr>
          <p:cNvPr id="4" name="Slide Number Placeholder 3"/>
          <p:cNvSpPr>
            <a:spLocks noGrp="1"/>
          </p:cNvSpPr>
          <p:nvPr>
            <p:ph type="sldNum" sz="quarter" idx="10"/>
          </p:nvPr>
        </p:nvSpPr>
        <p:spPr/>
        <p:txBody>
          <a:bodyPr/>
          <a:lstStyle/>
          <a:p>
            <a:fld id="{BFFB6564-B9C5-4BEE-A019-13E96C68B1A5}" type="slidenum">
              <a:rPr lang="en-US" smtClean="0"/>
              <a:t>12</a:t>
            </a:fld>
            <a:endParaRPr lang="en-US"/>
          </a:p>
        </p:txBody>
      </p:sp>
    </p:spTree>
    <p:extLst>
      <p:ext uri="{BB962C8B-B14F-4D97-AF65-F5344CB8AC3E}">
        <p14:creationId xmlns:p14="http://schemas.microsoft.com/office/powerpoint/2010/main" val="96680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kern="1200" noProof="0" dirty="0">
                <a:solidFill>
                  <a:schemeClr val="tx1"/>
                </a:solidFill>
                <a:effectLst/>
                <a:latin typeface="+mn-lt"/>
                <a:ea typeface="+mn-ea"/>
                <a:cs typeface="+mn-cs"/>
              </a:rPr>
              <a:t>Quelques retours en chaleur irréguliers ont aussi été observés. Quelques truies présentaient une légère anorexie de un ou deux jours. La mortalité des truies était basse à nulle et ordinaire.</a:t>
            </a:r>
          </a:p>
          <a:p>
            <a:endParaRPr lang="en-US" sz="1200" b="0" i="0" kern="1200" dirty="0">
              <a:solidFill>
                <a:schemeClr val="tx1"/>
              </a:solidFill>
              <a:effectLst/>
              <a:latin typeface="+mn-lt"/>
              <a:ea typeface="+mn-ea"/>
              <a:cs typeface="+mn-cs"/>
            </a:endParaRPr>
          </a:p>
          <a:p>
            <a:r>
              <a:rPr lang="fr-CA" sz="1200" b="0" i="0" kern="1200" noProof="0" dirty="0">
                <a:solidFill>
                  <a:schemeClr val="tx1"/>
                </a:solidFill>
                <a:effectLst/>
                <a:latin typeface="+mn-lt"/>
                <a:ea typeface="+mn-ea"/>
                <a:cs typeface="+mn-cs"/>
              </a:rPr>
              <a:t>Aucun autre signe significatif n’était présent dans le troupeau.</a:t>
            </a:r>
          </a:p>
          <a:p>
            <a:endParaRPr lang="en-US" sz="1200" b="0" i="0" kern="1200" dirty="0">
              <a:solidFill>
                <a:schemeClr val="tx1"/>
              </a:solidFill>
              <a:effectLst/>
              <a:latin typeface="+mn-lt"/>
              <a:ea typeface="+mn-ea"/>
              <a:cs typeface="+mn-cs"/>
            </a:endParaRPr>
          </a:p>
          <a:p>
            <a:pPr marL="0" indent="0">
              <a:buNone/>
            </a:pPr>
            <a:r>
              <a:rPr lang="fr-CA" sz="1200" b="0" i="0" kern="1200" noProof="0" dirty="0">
                <a:solidFill>
                  <a:schemeClr val="tx1"/>
                </a:solidFill>
                <a:effectLst/>
                <a:latin typeface="+mn-lt"/>
                <a:ea typeface="+mn-ea"/>
                <a:cs typeface="+mn-cs"/>
              </a:rPr>
              <a:t>Le syndrome d’avortement tardif/parturition précoce fait du SRRP le principal suspect. Le PCR pour le SRRP était négatif, et de multiples tests PCR des </a:t>
            </a:r>
            <a:r>
              <a:rPr lang="fr-CA" sz="1200" b="0" i="0" kern="1200" noProof="0" dirty="0" err="1">
                <a:solidFill>
                  <a:schemeClr val="tx1"/>
                </a:solidFill>
                <a:effectLst/>
                <a:latin typeface="+mn-lt"/>
                <a:ea typeface="+mn-ea"/>
                <a:cs typeface="+mn-cs"/>
              </a:rPr>
              <a:t>foetus</a:t>
            </a:r>
            <a:r>
              <a:rPr lang="fr-CA" sz="1200" b="0" i="0" kern="1200" noProof="0" dirty="0">
                <a:solidFill>
                  <a:schemeClr val="tx1"/>
                </a:solidFill>
                <a:effectLst/>
                <a:latin typeface="+mn-lt"/>
                <a:ea typeface="+mn-ea"/>
                <a:cs typeface="+mn-cs"/>
              </a:rPr>
              <a:t> avortés et du sang de la truie était négatifs pour le SRRP, PCV2, PCV3, PPC et la PPA. Des </a:t>
            </a:r>
            <a:r>
              <a:rPr lang="fr-CA" sz="1200" b="0" i="0" kern="1200" noProof="0" dirty="0" err="1">
                <a:solidFill>
                  <a:schemeClr val="tx1"/>
                </a:solidFill>
                <a:effectLst/>
                <a:latin typeface="+mn-lt"/>
                <a:ea typeface="+mn-ea"/>
                <a:cs typeface="+mn-cs"/>
              </a:rPr>
              <a:t>rt</a:t>
            </a:r>
            <a:r>
              <a:rPr lang="fr-CA" sz="1200" b="0" i="0" kern="1200" noProof="0" dirty="0">
                <a:solidFill>
                  <a:schemeClr val="tx1"/>
                </a:solidFill>
                <a:effectLst/>
                <a:latin typeface="+mn-lt"/>
                <a:ea typeface="+mn-ea"/>
                <a:cs typeface="+mn-cs"/>
              </a:rPr>
              <a:t>-PCR sur les poumons et le liquide thoracique des </a:t>
            </a:r>
            <a:r>
              <a:rPr lang="fr-CA" sz="1200" b="0" i="0" kern="1200" noProof="0" dirty="0" err="1">
                <a:solidFill>
                  <a:schemeClr val="tx1"/>
                </a:solidFill>
                <a:effectLst/>
                <a:latin typeface="+mn-lt"/>
                <a:ea typeface="+mn-ea"/>
                <a:cs typeface="+mn-cs"/>
              </a:rPr>
              <a:t>foetus</a:t>
            </a:r>
            <a:r>
              <a:rPr lang="fr-CA" sz="1200" b="0" i="0" kern="1200" noProof="0" dirty="0">
                <a:solidFill>
                  <a:schemeClr val="tx1"/>
                </a:solidFill>
                <a:effectLst/>
                <a:latin typeface="+mn-lt"/>
                <a:ea typeface="+mn-ea"/>
                <a:cs typeface="+mn-cs"/>
              </a:rPr>
              <a:t> avortés et le sang des truies affectées étaient fortement positifs pour le </a:t>
            </a:r>
            <a:r>
              <a:rPr lang="fr-CA" sz="1200" b="0" i="0" kern="1200" noProof="0" dirty="0" err="1">
                <a:solidFill>
                  <a:schemeClr val="tx1"/>
                </a:solidFill>
                <a:effectLst/>
                <a:latin typeface="+mn-lt"/>
                <a:ea typeface="+mn-ea"/>
                <a:cs typeface="+mn-cs"/>
              </a:rPr>
              <a:t>Getahvirus</a:t>
            </a:r>
            <a:r>
              <a:rPr lang="fr-CA" sz="1200" b="0" i="0" kern="1200" noProof="0" dirty="0">
                <a:solidFill>
                  <a:schemeClr val="tx1"/>
                </a:solidFill>
                <a:effectLst/>
                <a:latin typeface="+mn-lt"/>
                <a:ea typeface="+mn-ea"/>
                <a:cs typeface="+mn-cs"/>
              </a:rPr>
              <a:t>. Un diagnostic d’infection au </a:t>
            </a:r>
            <a:r>
              <a:rPr lang="fr-CA" sz="1200" b="0" i="0" kern="1200" noProof="0" dirty="0" err="1">
                <a:solidFill>
                  <a:schemeClr val="tx1"/>
                </a:solidFill>
                <a:effectLst/>
                <a:latin typeface="+mn-lt"/>
                <a:ea typeface="+mn-ea"/>
                <a:cs typeface="+mn-cs"/>
              </a:rPr>
              <a:t>Getahvirus</a:t>
            </a:r>
            <a:r>
              <a:rPr lang="fr-CA" sz="1200" b="0" i="0" kern="1200" noProof="0" dirty="0">
                <a:solidFill>
                  <a:schemeClr val="tx1"/>
                </a:solidFill>
                <a:effectLst/>
                <a:latin typeface="+mn-lt"/>
                <a:ea typeface="+mn-ea"/>
                <a:cs typeface="+mn-cs"/>
              </a:rPr>
              <a:t> causant l’avortement a été posé. </a:t>
            </a:r>
            <a:r>
              <a:rPr lang="fr-CA" dirty="0"/>
              <a:t>La ferme a signalé une forte population de moustiques et de moucherons piqueurs </a:t>
            </a:r>
            <a:r>
              <a:rPr lang="fr-CA" dirty="0" err="1"/>
              <a:t>Culicoides</a:t>
            </a:r>
            <a:r>
              <a:rPr lang="fr-CA" dirty="0"/>
              <a:t> qui affectent les truies. Des mesures correctives ont été prises pour le contrôle des moustiques et le problème a été résolu.</a:t>
            </a:r>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75670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Togaviridae</a:t>
            </a:r>
            <a:r>
              <a:rPr lang="fr-CA" dirty="0"/>
              <a:t>, </a:t>
            </a:r>
            <a:r>
              <a:rPr lang="fr-CA" dirty="0" err="1"/>
              <a:t>Alphaviridae</a:t>
            </a:r>
            <a:endParaRPr lang="fr-CA" dirty="0"/>
          </a:p>
          <a:p>
            <a:pPr lvl="1"/>
            <a:r>
              <a:rPr lang="fr-CA" dirty="0"/>
              <a:t>32 </a:t>
            </a:r>
            <a:r>
              <a:rPr lang="fr-CA" dirty="0" err="1"/>
              <a:t>Alphavirus</a:t>
            </a:r>
            <a:r>
              <a:rPr lang="fr-CA" dirty="0"/>
              <a:t> connus</a:t>
            </a:r>
          </a:p>
          <a:p>
            <a:pPr lvl="1"/>
            <a:r>
              <a:rPr lang="fr-CA" dirty="0"/>
              <a:t>L’Encéphalite équine de l’Est et de l’Ouest sont aussi dans cette famille</a:t>
            </a:r>
          </a:p>
          <a:p>
            <a:r>
              <a:rPr lang="fr-CA" dirty="0"/>
              <a:t>Isolé pour la 1re fois en Malaisie en 1955</a:t>
            </a:r>
          </a:p>
          <a:p>
            <a:r>
              <a:rPr lang="fr-CA" dirty="0"/>
              <a:t>S’est propagé du 0</a:t>
            </a:r>
            <a:r>
              <a:rPr lang="fr-CA" dirty="0">
                <a:sym typeface="Symbol" panose="05050102010706020507" pitchFamily="18" charset="2"/>
              </a:rPr>
              <a:t></a:t>
            </a:r>
            <a:r>
              <a:rPr lang="fr-CA" dirty="0"/>
              <a:t> Nord (Malaisie) au 60</a:t>
            </a:r>
            <a:r>
              <a:rPr lang="fr-CA" dirty="0">
                <a:sym typeface="Symbol" panose="05050102010706020507" pitchFamily="18" charset="2"/>
              </a:rPr>
              <a:t> Nord (Russie)</a:t>
            </a:r>
          </a:p>
          <a:p>
            <a:r>
              <a:rPr lang="fr-CA" dirty="0">
                <a:sym typeface="Symbol" panose="05050102010706020507" pitchFamily="18" charset="2"/>
              </a:rPr>
              <a:t>Trouvé chez 17 espèces de moustiques et un moucheron</a:t>
            </a:r>
          </a:p>
          <a:p>
            <a:r>
              <a:rPr lang="fr-CA" dirty="0">
                <a:sym typeface="Symbol" panose="05050102010706020507" pitchFamily="18" charset="2"/>
              </a:rPr>
              <a:t># d’éclosions de la maladie en augmentation</a:t>
            </a:r>
          </a:p>
          <a:p>
            <a:pPr lvl="0"/>
            <a:r>
              <a:rPr lang="fr-CA" sz="1200" kern="1200" noProof="0" dirty="0">
                <a:solidFill>
                  <a:schemeClr val="tx1"/>
                </a:solidFill>
                <a:effectLst/>
                <a:latin typeface="+mn-lt"/>
                <a:ea typeface="+mn-ea"/>
                <a:cs typeface="+mn-cs"/>
              </a:rPr>
              <a:t>Depuis sa détection initiale, différentes études ont montré que le GETV peut être amplifié chez les moustiques, transmis aux animaux par des piqûres, et que les animaux infectés par le virus servent de réservoir à partir duquel les moustiques non infectés peuvent acquérir le virus. Ainsi, le GETV suit un cycle moustique-hôte vertébré-moustique dans la nature.</a:t>
            </a:r>
          </a:p>
          <a:p>
            <a:pPr lvl="0"/>
            <a:endParaRPr lang="fr-CA" sz="1200" kern="1200" noProof="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L'infection par le GETV provoque une maladie chez le bétail dont les symptômes comprennent de la fièvre, de l’urticaire, de l’œdème des membres et une </a:t>
            </a:r>
            <a:r>
              <a:rPr lang="fr-CA" sz="1200" kern="1200" dirty="0" err="1">
                <a:solidFill>
                  <a:schemeClr val="tx1"/>
                </a:solidFill>
                <a:effectLst/>
                <a:latin typeface="+mn-lt"/>
                <a:ea typeface="+mn-ea"/>
                <a:cs typeface="+mn-cs"/>
              </a:rPr>
              <a:t>lymphadénopathie</a:t>
            </a:r>
            <a:r>
              <a:rPr lang="fr-CA" sz="1200" kern="1200" dirty="0">
                <a:solidFill>
                  <a:schemeClr val="tx1"/>
                </a:solidFill>
                <a:effectLst/>
                <a:latin typeface="+mn-lt"/>
                <a:ea typeface="+mn-ea"/>
                <a:cs typeface="+mn-cs"/>
              </a:rPr>
              <a:t> chez les chevaux et un avortement chez les porcs.</a:t>
            </a: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humains peuvent être séropositifs mais aucune preuve de maladie clinique ou de détection virale n'a été trouvée à ce </a:t>
            </a:r>
            <a:r>
              <a:rPr lang="fr-CA" sz="1200" kern="1200" dirty="0" err="1">
                <a:solidFill>
                  <a:schemeClr val="tx1"/>
                </a:solidFill>
                <a:effectLst/>
                <a:latin typeface="+mn-lt"/>
                <a:ea typeface="+mn-ea"/>
                <a:cs typeface="+mn-cs"/>
              </a:rPr>
              <a:t>jour.De</a:t>
            </a:r>
            <a:r>
              <a:rPr lang="fr-CA" sz="1200" kern="1200" dirty="0">
                <a:solidFill>
                  <a:schemeClr val="tx1"/>
                </a:solidFill>
                <a:effectLst/>
                <a:latin typeface="+mn-lt"/>
                <a:ea typeface="+mn-ea"/>
                <a:cs typeface="+mn-cs"/>
              </a:rPr>
              <a:t> très faibles niveaux de séroconversion ont été trouvés chez les canards et les poulets.</a:t>
            </a:r>
            <a:endParaRPr lang="en-US" sz="1200" kern="1200" dirty="0">
              <a:solidFill>
                <a:schemeClr val="tx1"/>
              </a:solidFill>
              <a:effectLst/>
              <a:latin typeface="+mn-lt"/>
              <a:ea typeface="+mn-ea"/>
              <a:cs typeface="+mn-cs"/>
            </a:endParaRPr>
          </a:p>
          <a:p>
            <a:endParaRPr lang="fr-CA" dirty="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811291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6903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199976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58760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7DA-70BB-6C92-4D46-0AAC4CD4FF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A84D625-8C7F-93DD-7DAF-DCFA6F5B9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D8B051-B27E-C590-C81B-40FB119065E7}"/>
              </a:ext>
            </a:extLst>
          </p:cNvPr>
          <p:cNvSpPr>
            <a:spLocks noGrp="1"/>
          </p:cNvSpPr>
          <p:nvPr>
            <p:ph type="dt" sz="half" idx="10"/>
          </p:nvPr>
        </p:nvSpPr>
        <p:spPr/>
        <p:txBody>
          <a:bodyPr/>
          <a:lstStyle/>
          <a:p>
            <a:fld id="{7F0AC680-5EAD-400D-9B43-F637786542BA}" type="datetimeFigureOut">
              <a:rPr lang="en-CA" smtClean="0"/>
              <a:t>2023-03-19</a:t>
            </a:fld>
            <a:endParaRPr lang="en-CA"/>
          </a:p>
        </p:txBody>
      </p:sp>
      <p:sp>
        <p:nvSpPr>
          <p:cNvPr id="5" name="Footer Placeholder 4">
            <a:extLst>
              <a:ext uri="{FF2B5EF4-FFF2-40B4-BE49-F238E27FC236}">
                <a16:creationId xmlns:a16="http://schemas.microsoft.com/office/drawing/2014/main" id="{0A43119F-63BF-646F-CC41-B83E7AA2D2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D714E5-001F-C228-ECB3-F4B2A401EAD1}"/>
              </a:ext>
            </a:extLst>
          </p:cNvPr>
          <p:cNvSpPr>
            <a:spLocks noGrp="1"/>
          </p:cNvSpPr>
          <p:nvPr>
            <p:ph type="sldNum" sz="quarter" idx="12"/>
          </p:nvPr>
        </p:nvSpPr>
        <p:spPr/>
        <p:txBody>
          <a:bodyPr/>
          <a:lstStyle/>
          <a:p>
            <a:fld id="{E43F3FB9-8DEB-490B-B54B-D3C9844CA384}" type="slidenum">
              <a:rPr lang="en-CA" smtClean="0"/>
              <a:t>‹N°›</a:t>
            </a:fld>
            <a:endParaRPr lang="en-CA"/>
          </a:p>
        </p:txBody>
      </p:sp>
    </p:spTree>
    <p:extLst>
      <p:ext uri="{BB962C8B-B14F-4D97-AF65-F5344CB8AC3E}">
        <p14:creationId xmlns:p14="http://schemas.microsoft.com/office/powerpoint/2010/main" val="25506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003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79951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28097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‹N°›</a:t>
            </a:fld>
            <a:endParaRPr lang="en-US"/>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99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‹N°›</a:t>
            </a:fld>
            <a:endParaRPr lang="en-US"/>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a:lstStyle/>
          <a:p>
            <a:endParaRPr lang="en-US"/>
          </a:p>
        </p:txBody>
      </p:sp>
    </p:spTree>
    <p:extLst>
      <p:ext uri="{BB962C8B-B14F-4D97-AF65-F5344CB8AC3E}">
        <p14:creationId xmlns:p14="http://schemas.microsoft.com/office/powerpoint/2010/main" val="28010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36507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57050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63214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3/19/2023</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‹N°›</a:t>
            </a:fld>
            <a:endParaRPr lang="en-US"/>
          </a:p>
        </p:txBody>
      </p:sp>
    </p:spTree>
    <p:extLst>
      <p:ext uri="{BB962C8B-B14F-4D97-AF65-F5344CB8AC3E}">
        <p14:creationId xmlns:p14="http://schemas.microsoft.com/office/powerpoint/2010/main" val="946368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g333.com/articles/getahvirus-getv-reproductive-losses-and-perinatal-mortality-in-pigs_1894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pig333.com/articles/getahvirus-getv-reproductive-losses-and-perinatal-mortality-in-pigs_1894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ig333.com/articles/getahvirus-getv-reproductive-losses-and-perinatal-mortality-in-pigs_1894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dpi.com/2076-0817/11/8/945"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1_1E1C3EF8.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pPr algn="r"/>
            <a:r>
              <a:rPr lang="fr-FR" sz="2800" b="1" dirty="0">
                <a:solidFill>
                  <a:schemeClr val="bg1"/>
                </a:solidFill>
                <a:latin typeface="+mn-lt"/>
              </a:rPr>
              <a:t>Communauté des maladies émergentes et zoonotiques</a:t>
            </a:r>
            <a:br>
              <a:rPr lang="fr-FR" sz="2800" b="1" dirty="0">
                <a:solidFill>
                  <a:schemeClr val="bg1"/>
                </a:solidFill>
                <a:latin typeface="+mn-lt"/>
              </a:rPr>
            </a:br>
            <a:r>
              <a:rPr lang="fr-FR" sz="2000" b="1" i="1" dirty="0">
                <a:solidFill>
                  <a:schemeClr val="bg1"/>
                </a:solidFill>
                <a:latin typeface="+mn-lt"/>
              </a:rPr>
              <a:t>Identifier les risques émergents grâce à l’intelligence collective</a:t>
            </a:r>
            <a:endParaRPr lang="en-CA" sz="2000" b="1" i="1" dirty="0">
              <a:solidFill>
                <a:schemeClr val="bg1"/>
              </a:solidFill>
            </a:endParaRPr>
          </a:p>
        </p:txBody>
      </p:sp>
      <p:sp>
        <p:nvSpPr>
          <p:cNvPr id="2" name="Subtitle 1"/>
          <p:cNvSpPr>
            <a:spLocks noGrp="1"/>
          </p:cNvSpPr>
          <p:nvPr>
            <p:ph type="subTitle" idx="1"/>
          </p:nvPr>
        </p:nvSpPr>
        <p:spPr/>
        <p:txBody>
          <a:bodyPr>
            <a:normAutofit/>
          </a:bodyPr>
          <a:lstStyle/>
          <a:p>
            <a:pPr algn="r"/>
            <a:r>
              <a:rPr lang="en-CA" b="1" dirty="0">
                <a:solidFill>
                  <a:schemeClr val="bg1"/>
                </a:solidFill>
              </a:rPr>
              <a:t>Réunion </a:t>
            </a:r>
            <a:r>
              <a:rPr lang="en-CA" b="1" dirty="0" err="1">
                <a:solidFill>
                  <a:schemeClr val="bg1"/>
                </a:solidFill>
              </a:rPr>
              <a:t>mensuelle</a:t>
            </a:r>
            <a:r>
              <a:rPr lang="en-CA" b="1" dirty="0">
                <a:solidFill>
                  <a:schemeClr val="bg1"/>
                </a:solidFill>
              </a:rPr>
              <a:t> de la </a:t>
            </a:r>
            <a:r>
              <a:rPr lang="en-CA" b="1" dirty="0" err="1">
                <a:solidFill>
                  <a:schemeClr val="bg1"/>
                </a:solidFill>
              </a:rPr>
              <a:t>communauté</a:t>
            </a:r>
            <a:endParaRPr lang="en-CA" b="1" dirty="0">
              <a:solidFill>
                <a:schemeClr val="bg1"/>
              </a:solidFill>
            </a:endParaRPr>
          </a:p>
          <a:p>
            <a:pPr algn="r"/>
            <a:r>
              <a:rPr lang="en-CA" dirty="0"/>
              <a:t>23 </a:t>
            </a:r>
            <a:r>
              <a:rPr lang="en-CA" dirty="0" err="1"/>
              <a:t>février</a:t>
            </a:r>
            <a:r>
              <a:rPr lang="en-CA" dirty="0"/>
              <a:t> 2023</a:t>
            </a:r>
            <a:endParaRPr lang="en-CA" b="1" dirty="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www.cezd.ca</a:t>
            </a:r>
            <a:r>
              <a:rPr kumimoji="0" lang="en-CA" sz="36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787713"/>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3"/>
            <a:ext cx="10515600" cy="1325563"/>
          </a:xfrm>
        </p:spPr>
        <p:txBody>
          <a:bodyPr/>
          <a:lstStyle/>
          <a:p>
            <a:r>
              <a:rPr lang="en-CA" dirty="0"/>
              <a:t>Ping </a:t>
            </a:r>
            <a:r>
              <a:rPr lang="en-CA" dirty="0" err="1"/>
              <a:t>Getahvirus</a:t>
            </a:r>
            <a:endParaRPr lang="en-CA" dirty="0"/>
          </a:p>
        </p:txBody>
      </p:sp>
      <p:pic>
        <p:nvPicPr>
          <p:cNvPr id="6" name="Content Placeholder 5"/>
          <p:cNvPicPr>
            <a:picLocks noGrp="1" noChangeAspect="1"/>
          </p:cNvPicPr>
          <p:nvPr>
            <p:ph sz="half" idx="2"/>
          </p:nvPr>
        </p:nvPicPr>
        <p:blipFill>
          <a:blip r:embed="rId2"/>
          <a:stretch>
            <a:fillRect/>
          </a:stretch>
        </p:blipFill>
        <p:spPr>
          <a:xfrm>
            <a:off x="6019800" y="1320800"/>
            <a:ext cx="6172200" cy="350751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
        <p:nvSpPr>
          <p:cNvPr id="3" name="Content Placeholder 2"/>
          <p:cNvSpPr>
            <a:spLocks noGrp="1"/>
          </p:cNvSpPr>
          <p:nvPr>
            <p:ph sz="half" idx="1"/>
          </p:nvPr>
        </p:nvSpPr>
        <p:spPr>
          <a:xfrm>
            <a:off x="407772" y="970972"/>
            <a:ext cx="5446490" cy="4351338"/>
          </a:xfrm>
        </p:spPr>
        <p:txBody>
          <a:bodyPr>
            <a:normAutofit/>
          </a:bodyPr>
          <a:lstStyle/>
          <a:p>
            <a:r>
              <a:rPr lang="fr-CA" sz="2400" dirty="0"/>
              <a:t>Surtout des commentaires sur la compétence du vecteur</a:t>
            </a:r>
          </a:p>
          <a:p>
            <a:r>
              <a:rPr lang="fr-CA" sz="2400" dirty="0"/>
              <a:t>L’article porte sur les porcs mais </a:t>
            </a:r>
            <a:r>
              <a:rPr lang="fr-CA" sz="2400" b="1" dirty="0"/>
              <a:t>plusieurs</a:t>
            </a:r>
            <a:r>
              <a:rPr lang="fr-CA" sz="2400" dirty="0"/>
              <a:t> autres espèces sont des hôtes</a:t>
            </a:r>
          </a:p>
          <a:p>
            <a:r>
              <a:rPr lang="fr-CA" sz="2400" dirty="0"/>
              <a:t>Un grand nombre de vecteurs sur une grande surface</a:t>
            </a:r>
            <a:endParaRPr lang="en-CA" sz="2400" dirty="0"/>
          </a:p>
        </p:txBody>
      </p:sp>
      <p:pic>
        <p:nvPicPr>
          <p:cNvPr id="8" name="Picture 7"/>
          <p:cNvPicPr>
            <a:picLocks noChangeAspect="1"/>
          </p:cNvPicPr>
          <p:nvPr/>
        </p:nvPicPr>
        <p:blipFill>
          <a:blip r:embed="rId3"/>
          <a:stretch>
            <a:fillRect/>
          </a:stretch>
        </p:blipFill>
        <p:spPr>
          <a:xfrm>
            <a:off x="-142241" y="3507511"/>
            <a:ext cx="6722213" cy="3629597"/>
          </a:xfrm>
          <a:prstGeom prst="rect">
            <a:avLst/>
          </a:prstGeom>
        </p:spPr>
      </p:pic>
    </p:spTree>
    <p:extLst>
      <p:ext uri="{BB962C8B-B14F-4D97-AF65-F5344CB8AC3E}">
        <p14:creationId xmlns:p14="http://schemas.microsoft.com/office/powerpoint/2010/main" val="271870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hlinkClick r:id="rId3"/>
              </a:rPr>
              <a:t>Getahvirus (GETV), reproductive losses and perinatal mortality in pigs - Articles - pig333, pig to pork community</a:t>
            </a:r>
            <a:endParaRPr lang="en-CA" sz="3200" dirty="0"/>
          </a:p>
        </p:txBody>
      </p:sp>
      <p:sp>
        <p:nvSpPr>
          <p:cNvPr id="7" name="Content Placeholder 6"/>
          <p:cNvSpPr>
            <a:spLocks noGrp="1"/>
          </p:cNvSpPr>
          <p:nvPr>
            <p:ph sz="half" idx="1"/>
          </p:nvPr>
        </p:nvSpPr>
        <p:spPr>
          <a:xfrm>
            <a:off x="838200" y="2185639"/>
            <a:ext cx="5181600" cy="3991324"/>
          </a:xfrm>
        </p:spPr>
        <p:txBody>
          <a:bodyPr>
            <a:normAutofit fontScale="92500" lnSpcReduction="20000"/>
          </a:bodyPr>
          <a:lstStyle/>
          <a:p>
            <a:pPr marL="0" indent="0">
              <a:buNone/>
            </a:pPr>
            <a:r>
              <a:rPr lang="fr-CA" b="1" dirty="0"/>
              <a:t>1er cas – Automne 2022</a:t>
            </a:r>
          </a:p>
          <a:p>
            <a:r>
              <a:rPr lang="fr-CA" dirty="0"/>
              <a:t>Maternité de 2000 truies dans le nord de la Chine</a:t>
            </a:r>
          </a:p>
          <a:p>
            <a:r>
              <a:rPr lang="fr-CA" dirty="0"/>
              <a:t>Cas observés dans un seul bâtiment de mise-bas</a:t>
            </a:r>
          </a:p>
          <a:p>
            <a:r>
              <a:rPr lang="fr-CA" dirty="0"/>
              <a:t>Pas toutes les portées affectées</a:t>
            </a:r>
          </a:p>
          <a:p>
            <a:r>
              <a:rPr lang="fr-CA" dirty="0"/>
              <a:t>Les portées affectées avaient des porcelets normaux en santé et des porcelets malades</a:t>
            </a:r>
          </a:p>
        </p:txBody>
      </p:sp>
      <p:sp>
        <p:nvSpPr>
          <p:cNvPr id="8" name="Content Placeholder 7"/>
          <p:cNvSpPr>
            <a:spLocks noGrp="1"/>
          </p:cNvSpPr>
          <p:nvPr>
            <p:ph sz="half" idx="2"/>
          </p:nvPr>
        </p:nvSpPr>
        <p:spPr>
          <a:xfrm>
            <a:off x="6172200" y="2185639"/>
            <a:ext cx="5181600" cy="3991324"/>
          </a:xfrm>
        </p:spPr>
        <p:txBody>
          <a:bodyPr>
            <a:normAutofit fontScale="92500" lnSpcReduction="20000"/>
          </a:bodyPr>
          <a:lstStyle/>
          <a:p>
            <a:r>
              <a:rPr lang="fr-CA" dirty="0"/>
              <a:t>À la naissance, tous les porcelets semblaient en santé</a:t>
            </a:r>
          </a:p>
          <a:p>
            <a:r>
              <a:rPr lang="fr-CA" dirty="0"/>
              <a:t>En deux jours, les porcelets malades ont présenté:</a:t>
            </a:r>
          </a:p>
          <a:p>
            <a:pPr lvl="1"/>
            <a:r>
              <a:rPr lang="fr-CA" dirty="0"/>
              <a:t>Fièvre</a:t>
            </a:r>
          </a:p>
          <a:p>
            <a:pPr lvl="1"/>
            <a:r>
              <a:rPr lang="fr-CA" dirty="0"/>
              <a:t>Incoordination et tremblements</a:t>
            </a:r>
          </a:p>
          <a:p>
            <a:pPr lvl="1"/>
            <a:r>
              <a:rPr lang="fr-CA" dirty="0"/>
              <a:t>Diarrhée</a:t>
            </a:r>
          </a:p>
          <a:p>
            <a:pPr lvl="1"/>
            <a:r>
              <a:rPr lang="fr-CA" dirty="0"/>
              <a:t>Mortalité (100% des porcelets affectés)</a:t>
            </a:r>
          </a:p>
          <a:p>
            <a:r>
              <a:rPr lang="fr-CA" dirty="0"/>
              <a:t>La maladie ne semble pas s’être transmises des porcelets malades aux porcelets sains</a:t>
            </a:r>
          </a:p>
        </p:txBody>
      </p:sp>
      <p:sp>
        <p:nvSpPr>
          <p:cNvPr id="3" name="Slide Number Placeholder 2"/>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422278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838200" y="2258138"/>
            <a:ext cx="5181600" cy="3486311"/>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lstStyle/>
          <a:p>
            <a:r>
              <a:rPr lang="fr-CA" dirty="0"/>
              <a:t>Résultats de nécropsie:</a:t>
            </a:r>
          </a:p>
          <a:p>
            <a:pPr lvl="1"/>
            <a:r>
              <a:rPr lang="fr-CA" dirty="0"/>
              <a:t>Pneumonie interstitielle</a:t>
            </a:r>
          </a:p>
          <a:p>
            <a:pPr lvl="1"/>
            <a:r>
              <a:rPr lang="fr-CA" dirty="0" err="1"/>
              <a:t>Noeuds</a:t>
            </a:r>
            <a:r>
              <a:rPr lang="fr-CA" dirty="0"/>
              <a:t> lymphatiques pulmonaires hypertrophiés et hémorragiques</a:t>
            </a:r>
          </a:p>
          <a:p>
            <a:pPr lvl="1"/>
            <a:r>
              <a:rPr lang="fr-CA" dirty="0"/>
              <a:t>Encéphalite </a:t>
            </a:r>
            <a:r>
              <a:rPr lang="fr-CA" dirty="0" err="1"/>
              <a:t>fibrinohémorragique</a:t>
            </a:r>
            <a:endParaRPr lang="fr-CA" dirty="0"/>
          </a:p>
          <a:p>
            <a:pPr lvl="1"/>
            <a:endParaRPr lang="fr-CA" dirty="0"/>
          </a:p>
          <a:p>
            <a:r>
              <a:rPr lang="fr-CA" dirty="0"/>
              <a:t>PCR pour </a:t>
            </a:r>
            <a:r>
              <a:rPr lang="fr-CA" dirty="0" err="1"/>
              <a:t>Getahvirus</a:t>
            </a:r>
            <a:r>
              <a:rPr lang="fr-CA" dirty="0"/>
              <a:t> était fortement positif</a:t>
            </a:r>
          </a:p>
          <a:p>
            <a:pPr marL="0" indent="0">
              <a:buNone/>
            </a:pPr>
            <a:r>
              <a:rPr lang="fr-CA" dirty="0"/>
              <a:t>Dx: </a:t>
            </a:r>
            <a:r>
              <a:rPr lang="fr-CA" dirty="0" err="1"/>
              <a:t>Getahvirus</a:t>
            </a:r>
            <a:r>
              <a:rPr lang="fr-CA" dirty="0"/>
              <a:t> périnatal</a:t>
            </a:r>
          </a:p>
          <a:p>
            <a:pPr marL="0" indent="0">
              <a:buNone/>
            </a:pPr>
            <a:r>
              <a:rPr lang="fr-CA" dirty="0"/>
              <a:t>Gestion: Contrôle des moustiques</a:t>
            </a:r>
          </a:p>
        </p:txBody>
      </p:sp>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
        <p:nvSpPr>
          <p:cNvPr id="7" name="Title 1"/>
          <p:cNvSpPr>
            <a:spLocks noGrp="1"/>
          </p:cNvSpPr>
          <p:nvPr>
            <p:ph type="title"/>
          </p:nvPr>
        </p:nvSpPr>
        <p:spPr/>
        <p:txBody>
          <a:bodyPr>
            <a:normAutofit/>
          </a:bodyPr>
          <a:lstStyle/>
          <a:p>
            <a:r>
              <a:rPr lang="en-US" sz="3200" dirty="0">
                <a:hlinkClick r:id="rId4"/>
              </a:rPr>
              <a:t>Getahvirus (GETV), reproductive losses and perinatal mortality in pigs - Articles - pig333, pig to pork community</a:t>
            </a:r>
            <a:endParaRPr lang="en-CA" sz="3200" dirty="0"/>
          </a:p>
        </p:txBody>
      </p:sp>
    </p:spTree>
    <p:extLst>
      <p:ext uri="{BB962C8B-B14F-4D97-AF65-F5344CB8AC3E}">
        <p14:creationId xmlns:p14="http://schemas.microsoft.com/office/powerpoint/2010/main" val="416294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0" indent="0">
              <a:buNone/>
            </a:pPr>
            <a:r>
              <a:rPr lang="fr-CA" b="1" dirty="0"/>
              <a:t>2e cas– Sept – </a:t>
            </a:r>
            <a:r>
              <a:rPr lang="fr-CA" b="1" dirty="0" err="1"/>
              <a:t>Oct</a:t>
            </a:r>
            <a:r>
              <a:rPr lang="fr-CA" b="1" dirty="0"/>
              <a:t> 2022</a:t>
            </a:r>
          </a:p>
          <a:p>
            <a:r>
              <a:rPr lang="fr-CA" dirty="0"/>
              <a:t>Maternité de 2400 truies</a:t>
            </a:r>
          </a:p>
          <a:p>
            <a:r>
              <a:rPr lang="fr-CA" dirty="0"/>
              <a:t>Centre-Est de la Chine</a:t>
            </a:r>
          </a:p>
          <a:p>
            <a:r>
              <a:rPr lang="fr-CA" dirty="0"/>
              <a:t>Vague d’avortements dans 2/4 des salles de gestation</a:t>
            </a:r>
          </a:p>
          <a:p>
            <a:r>
              <a:rPr lang="fr-CA" dirty="0"/>
              <a:t>20 portées avortées par semaine, tous à 70-100 jours de gestation</a:t>
            </a:r>
          </a:p>
          <a:p>
            <a:r>
              <a:rPr lang="fr-CA" dirty="0"/>
              <a:t>Mortalité des truies basse à nulle</a:t>
            </a:r>
          </a:p>
          <a:p>
            <a:r>
              <a:rPr lang="fr-CA" dirty="0"/>
              <a:t>Tests négatifs pour le SRRP, PPC, PCV2, PCV3, VPR et la PPA</a:t>
            </a:r>
          </a:p>
        </p:txBody>
      </p:sp>
      <p:sp>
        <p:nvSpPr>
          <p:cNvPr id="4" name="Content Placeholder 3"/>
          <p:cNvSpPr>
            <a:spLocks noGrp="1"/>
          </p:cNvSpPr>
          <p:nvPr>
            <p:ph sz="half" idx="2"/>
          </p:nvPr>
        </p:nvSpPr>
        <p:spPr/>
        <p:txBody>
          <a:bodyPr>
            <a:normAutofit fontScale="92500" lnSpcReduction="10000"/>
          </a:bodyPr>
          <a:lstStyle/>
          <a:p>
            <a:pPr marL="0" indent="0">
              <a:buNone/>
            </a:pPr>
            <a:r>
              <a:rPr lang="en-CA" b="1" dirty="0"/>
              <a:t>Dx: </a:t>
            </a:r>
            <a:r>
              <a:rPr lang="en-CA" dirty="0" err="1"/>
              <a:t>Getahvirus</a:t>
            </a:r>
            <a:r>
              <a:rPr lang="en-CA" dirty="0"/>
              <a:t> </a:t>
            </a:r>
            <a:r>
              <a:rPr lang="en-CA" dirty="0" err="1"/>
              <a:t>causant</a:t>
            </a:r>
            <a:r>
              <a:rPr lang="en-CA" dirty="0"/>
              <a:t> </a:t>
            </a:r>
            <a:r>
              <a:rPr lang="en-CA" dirty="0" err="1"/>
              <a:t>l’avortement</a:t>
            </a:r>
            <a:endParaRPr lang="en-CA" dirty="0"/>
          </a:p>
          <a:p>
            <a:pPr marL="0" indent="0">
              <a:buNone/>
            </a:pPr>
            <a:endParaRPr lang="en-CA" dirty="0"/>
          </a:p>
          <a:p>
            <a:pPr marL="0" indent="0">
              <a:buNone/>
            </a:pPr>
            <a:r>
              <a:rPr lang="fr-CA" dirty="0"/>
              <a:t>La ferme a signalé une forte population de moustiques et de moucherons piqueurs qui affectent les truies.</a:t>
            </a:r>
          </a:p>
          <a:p>
            <a:pPr marL="0" indent="0">
              <a:buNone/>
            </a:pPr>
            <a:endParaRPr lang="en-CA" dirty="0"/>
          </a:p>
          <a:p>
            <a:pPr marL="0" indent="0">
              <a:buNone/>
            </a:pPr>
            <a:r>
              <a:rPr lang="fr-CA" dirty="0"/>
              <a:t>Gestion: contrôle des vecteurs</a:t>
            </a:r>
          </a:p>
          <a:p>
            <a:pPr marL="0" indent="0">
              <a:buNone/>
            </a:pPr>
            <a:endParaRPr lang="fr-CA" dirty="0"/>
          </a:p>
          <a:p>
            <a:pPr marL="0" indent="0">
              <a:buNone/>
            </a:pPr>
            <a:r>
              <a:rPr lang="fr-CA" dirty="0"/>
              <a:t>3e cas à présentation similaire – Centre-Nord de la Chine</a:t>
            </a:r>
          </a:p>
        </p:txBody>
      </p:sp>
      <p:sp>
        <p:nvSpPr>
          <p:cNvPr id="5" name="Slide Number Placeholder 4"/>
          <p:cNvSpPr>
            <a:spLocks noGrp="1"/>
          </p:cNvSpPr>
          <p:nvPr>
            <p:ph type="sldNum" sz="quarter" idx="12"/>
          </p:nvPr>
        </p:nvSpPr>
        <p:spPr/>
        <p:txBody>
          <a:bodyPr/>
          <a:lstStyle/>
          <a:p>
            <a:fld id="{C4E7A136-B623-44AA-A653-F7B0DDAA2C31}" type="slidenum">
              <a:rPr lang="en-US" smtClean="0"/>
              <a:t>13</a:t>
            </a:fld>
            <a:endParaRPr lang="en-US"/>
          </a:p>
        </p:txBody>
      </p:sp>
      <p:sp>
        <p:nvSpPr>
          <p:cNvPr id="6" name="Title 1"/>
          <p:cNvSpPr>
            <a:spLocks noGrp="1"/>
          </p:cNvSpPr>
          <p:nvPr>
            <p:ph type="title"/>
          </p:nvPr>
        </p:nvSpPr>
        <p:spPr/>
        <p:txBody>
          <a:bodyPr>
            <a:normAutofit/>
          </a:bodyPr>
          <a:lstStyle/>
          <a:p>
            <a:r>
              <a:rPr lang="en-US" sz="3200" dirty="0">
                <a:hlinkClick r:id="rId3"/>
              </a:rPr>
              <a:t>Getahvirus (GETV), reproductive losses and perinatal mortality in pigs - Articles - pig333, pig to pork community</a:t>
            </a:r>
            <a:endParaRPr lang="en-CA" sz="3200" dirty="0"/>
          </a:p>
        </p:txBody>
      </p:sp>
    </p:spTree>
    <p:extLst>
      <p:ext uri="{BB962C8B-B14F-4D97-AF65-F5344CB8AC3E}">
        <p14:creationId xmlns:p14="http://schemas.microsoft.com/office/powerpoint/2010/main" val="63748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sp>
        <p:nvSpPr>
          <p:cNvPr id="3" name="Content Placeholder 2"/>
          <p:cNvSpPr>
            <a:spLocks noGrp="1"/>
          </p:cNvSpPr>
          <p:nvPr>
            <p:ph sz="half" idx="1"/>
          </p:nvPr>
        </p:nvSpPr>
        <p:spPr/>
        <p:txBody>
          <a:bodyPr>
            <a:normAutofit fontScale="92500" lnSpcReduction="20000"/>
          </a:bodyPr>
          <a:lstStyle/>
          <a:p>
            <a:r>
              <a:rPr lang="fr-CA" dirty="0" err="1"/>
              <a:t>Togaviridae</a:t>
            </a:r>
            <a:r>
              <a:rPr lang="fr-CA" dirty="0"/>
              <a:t>, </a:t>
            </a:r>
            <a:r>
              <a:rPr lang="fr-CA" dirty="0" err="1"/>
              <a:t>Alphaviridae</a:t>
            </a:r>
            <a:endParaRPr lang="fr-CA" dirty="0"/>
          </a:p>
          <a:p>
            <a:pPr lvl="1"/>
            <a:r>
              <a:rPr lang="fr-CA" dirty="0"/>
              <a:t>32 </a:t>
            </a:r>
            <a:r>
              <a:rPr lang="fr-CA" dirty="0" err="1"/>
              <a:t>Alphavirus</a:t>
            </a:r>
            <a:r>
              <a:rPr lang="fr-CA" dirty="0"/>
              <a:t> connus</a:t>
            </a:r>
          </a:p>
          <a:p>
            <a:pPr lvl="1"/>
            <a:r>
              <a:rPr lang="fr-CA" dirty="0"/>
              <a:t>L’Encéphalite équine de l’Est et de l’Ouest sont aussi dans cette famille</a:t>
            </a:r>
          </a:p>
          <a:p>
            <a:r>
              <a:rPr lang="fr-CA" dirty="0"/>
              <a:t>Isolé pour la 1re fois en Malaisie en 1955</a:t>
            </a:r>
          </a:p>
          <a:p>
            <a:r>
              <a:rPr lang="fr-CA" dirty="0"/>
              <a:t>S’est propagé du 0</a:t>
            </a:r>
            <a:r>
              <a:rPr lang="fr-CA" dirty="0">
                <a:sym typeface="Symbol" panose="05050102010706020507" pitchFamily="18" charset="2"/>
              </a:rPr>
              <a:t></a:t>
            </a:r>
            <a:r>
              <a:rPr lang="fr-CA" dirty="0"/>
              <a:t> Nord (Malaisie) au 60</a:t>
            </a:r>
            <a:r>
              <a:rPr lang="fr-CA" dirty="0">
                <a:sym typeface="Symbol" panose="05050102010706020507" pitchFamily="18" charset="2"/>
              </a:rPr>
              <a:t> Nord (Russie)</a:t>
            </a:r>
          </a:p>
          <a:p>
            <a:r>
              <a:rPr lang="fr-CA" dirty="0">
                <a:sym typeface="Symbol" panose="05050102010706020507" pitchFamily="18" charset="2"/>
              </a:rPr>
              <a:t>Trouvé chez 17 espèces de moustiques et un moucheron</a:t>
            </a:r>
          </a:p>
          <a:p>
            <a:r>
              <a:rPr lang="fr-CA" dirty="0">
                <a:sym typeface="Symbol" panose="05050102010706020507" pitchFamily="18" charset="2"/>
              </a:rPr>
              <a:t># d’éclosions de la maladie en augmentation</a:t>
            </a:r>
          </a:p>
        </p:txBody>
      </p:sp>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759517" y="2112997"/>
            <a:ext cx="1032669" cy="1032669"/>
          </a:xfrm>
        </p:spPr>
      </p:pic>
      <p:sp>
        <p:nvSpPr>
          <p:cNvPr id="5" name="Slide Number Placeholder 4"/>
          <p:cNvSpPr>
            <a:spLocks noGrp="1"/>
          </p:cNvSpPr>
          <p:nvPr>
            <p:ph type="sldNum" sz="quarter" idx="12"/>
          </p:nvPr>
        </p:nvSpPr>
        <p:spPr/>
        <p:txBody>
          <a:bodyPr/>
          <a:lstStyle/>
          <a:p>
            <a:fld id="{C4E7A136-B623-44AA-A653-F7B0DDAA2C31}" type="slidenum">
              <a:rPr lang="en-US" smtClean="0"/>
              <a:t>14</a:t>
            </a:fld>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33448" y="3280602"/>
            <a:ext cx="858738" cy="85873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0600" y="4575967"/>
            <a:ext cx="610558" cy="61055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86929" y="4227999"/>
            <a:ext cx="1257298" cy="125729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6151" y="2112430"/>
            <a:ext cx="990600" cy="9906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366151" y="3158786"/>
            <a:ext cx="1099457" cy="109945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25480" y="5186525"/>
            <a:ext cx="1056640" cy="10566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11126429" y="4602484"/>
            <a:ext cx="454742" cy="45474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3393" y="3910404"/>
            <a:ext cx="517778" cy="517778"/>
          </a:xfrm>
          <a:prstGeom prst="rect">
            <a:avLst/>
          </a:prstGeom>
        </p:spPr>
      </p:pic>
    </p:spTree>
    <p:extLst>
      <p:ext uri="{BB962C8B-B14F-4D97-AF65-F5344CB8AC3E}">
        <p14:creationId xmlns:p14="http://schemas.microsoft.com/office/powerpoint/2010/main" val="200668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pic>
        <p:nvPicPr>
          <p:cNvPr id="6" name="Content Placeholder 5"/>
          <p:cNvPicPr>
            <a:picLocks noGrp="1" noChangeAspect="1"/>
          </p:cNvPicPr>
          <p:nvPr>
            <p:ph sz="half" idx="1"/>
          </p:nvPr>
        </p:nvPicPr>
        <p:blipFill>
          <a:blip r:embed="rId4"/>
          <a:stretch>
            <a:fillRect/>
          </a:stretch>
        </p:blipFill>
        <p:spPr>
          <a:xfrm>
            <a:off x="0" y="1781102"/>
            <a:ext cx="6112212" cy="4364671"/>
          </a:xfrm>
          <a:prstGeom prst="rect">
            <a:avLst/>
          </a:prstGeom>
        </p:spPr>
      </p:pic>
      <p:pic>
        <p:nvPicPr>
          <p:cNvPr id="7" name="Content Placeholder 6"/>
          <p:cNvPicPr>
            <a:picLocks noGrp="1" noChangeAspect="1"/>
          </p:cNvPicPr>
          <p:nvPr>
            <p:ph sz="half" idx="2"/>
          </p:nvPr>
        </p:nvPicPr>
        <p:blipFill>
          <a:blip r:embed="rId5"/>
          <a:stretch>
            <a:fillRect/>
          </a:stretch>
        </p:blipFill>
        <p:spPr>
          <a:xfrm>
            <a:off x="5931910" y="1781102"/>
            <a:ext cx="6260090" cy="440717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284147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p>
        </p:txBody>
      </p:sp>
      <p:sp>
        <p:nvSpPr>
          <p:cNvPr id="3" name="Content Placeholder 2"/>
          <p:cNvSpPr>
            <a:spLocks noGrp="1"/>
          </p:cNvSpPr>
          <p:nvPr>
            <p:ph sz="half" idx="1"/>
          </p:nvPr>
        </p:nvSpPr>
        <p:spPr>
          <a:xfrm>
            <a:off x="407275" y="1443669"/>
            <a:ext cx="5334306" cy="4351338"/>
          </a:xfrm>
        </p:spPr>
        <p:txBody>
          <a:bodyPr/>
          <a:lstStyle/>
          <a:p>
            <a:r>
              <a:rPr lang="fr-CA" dirty="0"/>
              <a:t>Avez-vous des préoccupations particulières concernant cet agent</a:t>
            </a:r>
            <a:r>
              <a:rPr lang="en-CA" dirty="0"/>
              <a:t>?</a:t>
            </a:r>
          </a:p>
          <a:p>
            <a:r>
              <a:rPr lang="en-CA" dirty="0" err="1"/>
              <a:t>Devons</a:t>
            </a:r>
            <a:r>
              <a:rPr lang="en-CA" dirty="0"/>
              <a:t>-nous </a:t>
            </a:r>
            <a:r>
              <a:rPr lang="en-CA" dirty="0" err="1"/>
              <a:t>investiguer</a:t>
            </a:r>
            <a:r>
              <a:rPr lang="en-CA" dirty="0"/>
              <a:t> </a:t>
            </a:r>
            <a:r>
              <a:rPr lang="en-CA" dirty="0" err="1"/>
              <a:t>davantage</a:t>
            </a:r>
            <a:r>
              <a:rPr lang="en-CA" dirty="0"/>
              <a:t>?</a:t>
            </a:r>
          </a:p>
          <a:p>
            <a:r>
              <a:rPr lang="en-CA" dirty="0"/>
              <a:t>Réunion de </a:t>
            </a:r>
            <a:r>
              <a:rPr lang="en-CA" dirty="0" err="1"/>
              <a:t>cadrage</a:t>
            </a:r>
            <a:r>
              <a:rPr lang="en-CA" dirty="0"/>
              <a:t> avec des experts </a:t>
            </a:r>
            <a:r>
              <a:rPr lang="en-CA" dirty="0" err="1"/>
              <a:t>en</a:t>
            </a:r>
            <a:r>
              <a:rPr lang="en-CA" dirty="0"/>
              <a:t> maladies à transmission </a:t>
            </a:r>
            <a:r>
              <a:rPr lang="en-CA" dirty="0" err="1"/>
              <a:t>vectorielle</a:t>
            </a:r>
            <a:r>
              <a:rPr lang="en-CA" dirty="0"/>
              <a:t>?</a:t>
            </a:r>
          </a:p>
          <a:p>
            <a:r>
              <a:rPr lang="en-CA" dirty="0" err="1"/>
              <a:t>Dernière</a:t>
            </a:r>
            <a:r>
              <a:rPr lang="en-CA" dirty="0"/>
              <a:t> mise à jour du bulletin </a:t>
            </a:r>
            <a:r>
              <a:rPr lang="en-CA" dirty="0" err="1"/>
              <a:t>d’information</a:t>
            </a:r>
            <a:r>
              <a:rPr lang="en-CA" dirty="0"/>
              <a:t> du SHIC </a:t>
            </a:r>
            <a:r>
              <a:rPr lang="en-CA" dirty="0" err="1"/>
              <a:t>en</a:t>
            </a:r>
            <a:r>
              <a:rPr lang="en-CA" dirty="0"/>
              <a:t> 2021</a:t>
            </a:r>
          </a:p>
          <a:p>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16</a:t>
            </a:fld>
            <a:endParaRPr lang="en-US"/>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3144" y="804871"/>
            <a:ext cx="5331017" cy="4856190"/>
          </a:xfrm>
        </p:spPr>
      </p:pic>
      <p:sp>
        <p:nvSpPr>
          <p:cNvPr id="6" name="Oval 5"/>
          <p:cNvSpPr/>
          <p:nvPr/>
        </p:nvSpPr>
        <p:spPr>
          <a:xfrm>
            <a:off x="7530958" y="4119937"/>
            <a:ext cx="626723" cy="246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3934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7787"/>
            <a:ext cx="10515600" cy="871337"/>
          </a:xfrm>
        </p:spPr>
        <p:txBody>
          <a:bodyPr rtlCol="0">
            <a:normAutofit/>
          </a:bodyPr>
          <a:lstStyle/>
          <a:p>
            <a:pPr algn="ctr" eaLnBrk="1" fontAlgn="auto" hangingPunct="1">
              <a:spcAft>
                <a:spcPts val="0"/>
              </a:spcAft>
              <a:defRPr/>
            </a:pPr>
            <a:r>
              <a:rPr lang="en-CA" dirty="0"/>
              <a:t>Ordre du jour</a:t>
            </a:r>
            <a:endParaRPr lang="en-US" dirty="0"/>
          </a:p>
        </p:txBody>
      </p:sp>
      <p:sp>
        <p:nvSpPr>
          <p:cNvPr id="2048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2907118-C97B-438A-93F4-C86DD1A5EC61}" type="slidenum">
              <a:rPr lang="en-US" altLang="en-US" sz="1200" smtClean="0">
                <a:solidFill>
                  <a:srgbClr val="898989"/>
                </a:solidFill>
              </a:rPr>
              <a:pPr fontAlgn="base">
                <a:lnSpc>
                  <a:spcPct val="100000"/>
                </a:lnSpc>
                <a:spcBef>
                  <a:spcPct val="0"/>
                </a:spcBef>
                <a:spcAft>
                  <a:spcPct val="0"/>
                </a:spcAft>
                <a:buFontTx/>
                <a:buNone/>
              </a:pPr>
              <a:t>2</a:t>
            </a:fld>
            <a:endParaRPr lang="en-US" altLang="en-US" sz="1200">
              <a:solidFill>
                <a:srgbClr val="898989"/>
              </a:solidFill>
            </a:endParaRPr>
          </a:p>
        </p:txBody>
      </p:sp>
      <p:sp>
        <p:nvSpPr>
          <p:cNvPr id="20484" name="Content Placeholder 2"/>
          <p:cNvSpPr txBox="1">
            <a:spLocks/>
          </p:cNvSpPr>
          <p:nvPr/>
        </p:nvSpPr>
        <p:spPr bwMode="auto">
          <a:xfrm>
            <a:off x="1445578" y="1371911"/>
            <a:ext cx="979648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sz="2800" dirty="0" err="1"/>
              <a:t>Prise</a:t>
            </a:r>
            <a:r>
              <a:rPr lang="en-US" altLang="en-US" sz="2800" dirty="0"/>
              <a:t> des </a:t>
            </a:r>
            <a:r>
              <a:rPr lang="en-US" altLang="en-US" sz="2800" dirty="0" err="1"/>
              <a:t>présences</a:t>
            </a:r>
            <a:r>
              <a:rPr lang="en-US" altLang="en-US" sz="2800" dirty="0"/>
              <a:t>/ </a:t>
            </a:r>
            <a:r>
              <a:rPr lang="en-US" altLang="en-US" sz="2800" dirty="0" err="1"/>
              <a:t>Ajouts</a:t>
            </a:r>
            <a:r>
              <a:rPr lang="en-US" altLang="en-US" sz="2800" dirty="0"/>
              <a:t> à </a:t>
            </a:r>
            <a:r>
              <a:rPr lang="en-US" altLang="en-US" sz="2800" dirty="0" err="1"/>
              <a:t>l’ordre</a:t>
            </a:r>
            <a:r>
              <a:rPr lang="en-US" altLang="en-US" sz="2800" dirty="0"/>
              <a:t> du jour</a:t>
            </a:r>
          </a:p>
          <a:p>
            <a:pPr marL="0" indent="0">
              <a:buNone/>
            </a:pPr>
            <a:endParaRPr lang="en-US" altLang="en-US" sz="2800" dirty="0"/>
          </a:p>
          <a:p>
            <a:r>
              <a:rPr lang="en-US" altLang="en-US" dirty="0" err="1"/>
              <a:t>Projet</a:t>
            </a:r>
            <a:r>
              <a:rPr lang="en-US" altLang="en-US" dirty="0"/>
              <a:t> IRSC: Une </a:t>
            </a:r>
            <a:r>
              <a:rPr lang="en-US" altLang="en-US" dirty="0" err="1"/>
              <a:t>approche</a:t>
            </a:r>
            <a:r>
              <a:rPr lang="en-US" altLang="en-US" dirty="0"/>
              <a:t> collaborative Une </a:t>
            </a:r>
            <a:r>
              <a:rPr lang="en-US" altLang="en-US" dirty="0" err="1"/>
              <a:t>seule</a:t>
            </a:r>
            <a:r>
              <a:rPr lang="en-US" altLang="en-US" dirty="0"/>
              <a:t> </a:t>
            </a:r>
            <a:r>
              <a:rPr lang="en-US" altLang="en-US" dirty="0" err="1"/>
              <a:t>santé</a:t>
            </a:r>
            <a:r>
              <a:rPr lang="en-US" altLang="en-US" dirty="0"/>
              <a:t> </a:t>
            </a:r>
            <a:r>
              <a:rPr lang="fr-CA" altLang="en-US" dirty="0"/>
              <a:t>pour la détection des virus zoonotiques et l'évaluation des risques à </a:t>
            </a:r>
            <a:r>
              <a:rPr lang="en-US" altLang="en-US" dirty="0" err="1"/>
              <a:t>l’interface</a:t>
            </a:r>
            <a:r>
              <a:rPr lang="en-US" altLang="en-US" dirty="0"/>
              <a:t> </a:t>
            </a:r>
            <a:r>
              <a:rPr lang="fr-CA" altLang="en-US" dirty="0"/>
              <a:t>entre la faune sauvage et l'homme</a:t>
            </a:r>
            <a:r>
              <a:rPr lang="en-US" altLang="en-US" dirty="0"/>
              <a:t>.</a:t>
            </a:r>
            <a:endParaRPr lang="en-US" dirty="0"/>
          </a:p>
          <a:p>
            <a:pPr marL="0" indent="0">
              <a:buNone/>
            </a:pPr>
            <a:endParaRPr lang="en-US" altLang="en-US" dirty="0"/>
          </a:p>
          <a:p>
            <a:r>
              <a:rPr lang="en-US" altLang="en-US" dirty="0" err="1"/>
              <a:t>Lettre</a:t>
            </a:r>
            <a:r>
              <a:rPr lang="en-US" altLang="en-US" dirty="0"/>
              <a:t> d’appui de la CMEZ pour le SCSSA</a:t>
            </a:r>
          </a:p>
          <a:p>
            <a:pPr marL="0" indent="0">
              <a:buNone/>
            </a:pPr>
            <a:endParaRPr lang="en-US" altLang="en-US" dirty="0"/>
          </a:p>
          <a:p>
            <a:r>
              <a:rPr lang="en-US" altLang="en-US" dirty="0" err="1"/>
              <a:t>Signaux</a:t>
            </a:r>
            <a:r>
              <a:rPr lang="en-US" altLang="en-US" dirty="0"/>
              <a:t> </a:t>
            </a:r>
            <a:r>
              <a:rPr lang="en-US" altLang="en-US" dirty="0" err="1"/>
              <a:t>d’intérêt</a:t>
            </a:r>
            <a:endParaRPr lang="en-US" altLang="en-US" dirty="0"/>
          </a:p>
          <a:p>
            <a:pPr lvl="1"/>
            <a:r>
              <a:rPr lang="en-US" altLang="en-US" dirty="0" err="1"/>
              <a:t>Getahvirus</a:t>
            </a:r>
            <a:r>
              <a:rPr lang="en-US" altLang="en-US" dirty="0"/>
              <a:t> </a:t>
            </a:r>
            <a:r>
              <a:rPr lang="en-US" altLang="en-US" dirty="0" err="1"/>
              <a:t>en</a:t>
            </a:r>
            <a:r>
              <a:rPr lang="en-US" altLang="en-US" dirty="0"/>
              <a:t> Chine</a:t>
            </a:r>
          </a:p>
        </p:txBody>
      </p:sp>
    </p:spTree>
    <p:extLst>
      <p:ext uri="{BB962C8B-B14F-4D97-AF65-F5344CB8AC3E}">
        <p14:creationId xmlns:p14="http://schemas.microsoft.com/office/powerpoint/2010/main" val="38020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5858"/>
            <a:ext cx="10558288" cy="1546547"/>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fr-CA" sz="3200" b="1" dirty="0">
                <a:solidFill>
                  <a:schemeClr val="accent1">
                    <a:lumMod val="60000"/>
                    <a:lumOff val="40000"/>
                  </a:schemeClr>
                </a:solidFill>
                <a:effectLst/>
                <a:latin typeface="Calibri,sans-serif"/>
              </a:rPr>
              <a:t>Une approche collaborative Une seule santé pour la détection des virus zoonotiques et l'évaluation des risques à l’interface entre la faune sauvage et l'homme</a:t>
            </a:r>
            <a:endParaRPr lang="en-US" sz="3200" b="1" dirty="0">
              <a:solidFill>
                <a:schemeClr val="accent1">
                  <a:lumMod val="60000"/>
                  <a:lumOff val="40000"/>
                </a:schemeClr>
              </a:solidFill>
              <a:effectLst/>
              <a:latin typeface="Abadi" panose="020B060402010402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rPr>
              <a:t>Subvention de </a:t>
            </a:r>
            <a:r>
              <a:rPr lang="en-CA" sz="2000" dirty="0" err="1">
                <a:latin typeface="Verdana" panose="020B0604030504040204" pitchFamily="34" charset="0"/>
                <a:ea typeface="Verdana" panose="020B0604030504040204" pitchFamily="34" charset="0"/>
              </a:rPr>
              <a:t>l’IRSC</a:t>
            </a:r>
            <a:r>
              <a:rPr lang="en-CA" sz="2000" dirty="0">
                <a:latin typeface="Verdana" panose="020B0604030504040204" pitchFamily="34" charset="0"/>
                <a:ea typeface="Verdana" panose="020B0604030504040204" pitchFamily="34" charset="0"/>
              </a:rPr>
              <a:t>, $1.3M sur 5 </a:t>
            </a:r>
            <a:r>
              <a:rPr lang="en-CA" sz="2000" dirty="0" err="1">
                <a:latin typeface="Verdana" panose="020B0604030504040204" pitchFamily="34" charset="0"/>
                <a:ea typeface="Verdana" panose="020B0604030504040204" pitchFamily="34" charset="0"/>
              </a:rPr>
              <a:t>ans</a:t>
            </a:r>
            <a:endParaRPr lang="en-CA" sz="2000" dirty="0">
              <a:latin typeface="Verdana" panose="020B0604030504040204" pitchFamily="34" charset="0"/>
              <a:ea typeface="Verdana" panose="020B0604030504040204" pitchFamily="34" charset="0"/>
            </a:endParaRPr>
          </a:p>
          <a:p>
            <a:endParaRPr lang="en-CA" sz="2000" dirty="0">
              <a:latin typeface="Verdana" panose="020B0604030504040204" pitchFamily="34" charset="0"/>
              <a:ea typeface="Verdana" panose="020B0604030504040204" pitchFamily="34" charset="0"/>
            </a:endParaRPr>
          </a:p>
          <a:p>
            <a:r>
              <a:rPr lang="en-CA" sz="2000" b="1" dirty="0">
                <a:latin typeface="Verdana" panose="020B0604030504040204" pitchFamily="34" charset="0"/>
                <a:ea typeface="Verdana" panose="020B0604030504040204" pitchFamily="34" charset="0"/>
              </a:rPr>
              <a:t>Co-</a:t>
            </a:r>
            <a:r>
              <a:rPr lang="en-CA" sz="2000" b="1" dirty="0" err="1">
                <a:latin typeface="Verdana" panose="020B0604030504040204" pitchFamily="34" charset="0"/>
                <a:ea typeface="Verdana" panose="020B0604030504040204" pitchFamily="34" charset="0"/>
              </a:rPr>
              <a:t>candidats</a:t>
            </a:r>
            <a:r>
              <a:rPr lang="en-CA" sz="2000" b="1" dirty="0">
                <a:latin typeface="Verdana" panose="020B0604030504040204" pitchFamily="34" charset="0"/>
                <a:ea typeface="Verdana" panose="020B0604030504040204" pitchFamily="34" charset="0"/>
              </a:rPr>
              <a:t> et </a:t>
            </a:r>
            <a:r>
              <a:rPr lang="en-CA" sz="2000" b="1" dirty="0" err="1">
                <a:latin typeface="Verdana" panose="020B0604030504040204" pitchFamily="34" charset="0"/>
                <a:ea typeface="Verdana" panose="020B0604030504040204" pitchFamily="34" charset="0"/>
              </a:rPr>
              <a:t>collaborateurs</a:t>
            </a:r>
            <a:r>
              <a:rPr lang="en-CA" sz="2000" b="1" dirty="0">
                <a:latin typeface="Verdana" panose="020B0604030504040204" pitchFamily="34" charset="0"/>
                <a:ea typeface="Verdana" panose="020B0604030504040204" pitchFamily="34" charset="0"/>
              </a:rPr>
              <a:t>: </a:t>
            </a:r>
            <a:r>
              <a:rPr lang="en-CA" sz="2000" dirty="0">
                <a:effectLst/>
                <a:latin typeface="Verdana" panose="020B0604030504040204" pitchFamily="34" charset="0"/>
                <a:ea typeface="Verdana" panose="020B0604030504040204" pitchFamily="34" charset="0"/>
              </a:rPr>
              <a:t>Sunnybrook Research Institute, ACIA, ASPC, MELCCFP, MNRF/Trent U, OVC/U Guelph, U of T (Unity Health, The Hospital for Sick Children, Sinai Health System, Dalla Lana school of Public Health),  Dalhousie U, Waterloo U, VIDO/U Sask.</a:t>
            </a:r>
          </a:p>
          <a:p>
            <a:pPr lvl="1"/>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Biologistes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de la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faune</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écologistes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virologues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biologistes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moléculaires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biologistes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 </a:t>
            </a:r>
            <a:r>
              <a:rPr lang="en-US" sz="2000" b="0" i="0" u="none" strike="noStrike" baseline="0" dirty="0" err="1">
                <a:solidFill>
                  <a:schemeClr val="accent2">
                    <a:lumMod val="75000"/>
                  </a:schemeClr>
                </a:solidFill>
                <a:latin typeface="Verdana" panose="020B0604030504040204" pitchFamily="34" charset="0"/>
                <a:ea typeface="Verdana" panose="020B0604030504040204" pitchFamily="34" charset="0"/>
              </a:rPr>
              <a:t>computationnels</a:t>
            </a:r>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a:t>
            </a:r>
            <a:r>
              <a:rPr lang="fr-CA" sz="2000" b="0" i="0" u="none" strike="noStrike" baseline="0" dirty="0">
                <a:solidFill>
                  <a:schemeClr val="accent2">
                    <a:lumMod val="75000"/>
                  </a:schemeClr>
                </a:solidFill>
                <a:latin typeface="Verdana" panose="020B0604030504040204" pitchFamily="34" charset="0"/>
                <a:ea typeface="Verdana" panose="020B0604030504040204" pitchFamily="34" charset="0"/>
              </a:rPr>
              <a:t>épidémiologistes génomiques, épidémiologistes cliniques se croisant à la jonction de la santé publique</a:t>
            </a:r>
            <a:endPar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endParaRPr>
          </a:p>
          <a:p>
            <a:pPr lvl="1"/>
            <a:r>
              <a:rPr lang="en-US" sz="2000" dirty="0">
                <a:solidFill>
                  <a:schemeClr val="accent2">
                    <a:lumMod val="75000"/>
                  </a:schemeClr>
                </a:solidFill>
                <a:latin typeface="Verdana" panose="020B0604030504040204" pitchFamily="34" charset="0"/>
                <a:ea typeface="Verdana" panose="020B0604030504040204" pitchFamily="34" charset="0"/>
              </a:rPr>
              <a:t>Trois </a:t>
            </a:r>
            <a:r>
              <a:rPr lang="en-US" sz="2000" dirty="0" err="1">
                <a:solidFill>
                  <a:schemeClr val="accent2">
                    <a:lumMod val="75000"/>
                  </a:schemeClr>
                </a:solidFill>
                <a:latin typeface="Verdana" panose="020B0604030504040204" pitchFamily="34" charset="0"/>
                <a:ea typeface="Verdana" panose="020B0604030504040204" pitchFamily="34" charset="0"/>
              </a:rPr>
              <a:t>chercheurs</a:t>
            </a:r>
            <a:r>
              <a:rPr lang="en-US" sz="2000" dirty="0">
                <a:solidFill>
                  <a:schemeClr val="accent2">
                    <a:lumMod val="75000"/>
                  </a:schemeClr>
                </a:solidFill>
                <a:latin typeface="Verdana" panose="020B0604030504040204" pitchFamily="34" charset="0"/>
                <a:ea typeface="Verdana" panose="020B0604030504040204" pitchFamily="34" charset="0"/>
              </a:rPr>
              <a:t> </a:t>
            </a:r>
            <a:r>
              <a:rPr lang="en-US" sz="2000" dirty="0" err="1">
                <a:solidFill>
                  <a:schemeClr val="accent2">
                    <a:lumMod val="75000"/>
                  </a:schemeClr>
                </a:solidFill>
                <a:latin typeface="Verdana" panose="020B0604030504040204" pitchFamily="34" charset="0"/>
                <a:ea typeface="Verdana" panose="020B0604030504040204" pitchFamily="34" charset="0"/>
              </a:rPr>
              <a:t>en</a:t>
            </a:r>
            <a:r>
              <a:rPr lang="en-US" sz="2000" dirty="0">
                <a:solidFill>
                  <a:schemeClr val="accent2">
                    <a:lumMod val="75000"/>
                  </a:schemeClr>
                </a:solidFill>
                <a:latin typeface="Verdana" panose="020B0604030504040204" pitchFamily="34" charset="0"/>
                <a:ea typeface="Verdana" panose="020B0604030504040204" pitchFamily="34" charset="0"/>
              </a:rPr>
              <a:t> début de </a:t>
            </a:r>
            <a:r>
              <a:rPr lang="en-US" sz="2000" dirty="0" err="1">
                <a:solidFill>
                  <a:schemeClr val="accent2">
                    <a:lumMod val="75000"/>
                  </a:schemeClr>
                </a:solidFill>
                <a:latin typeface="Verdana" panose="020B0604030504040204" pitchFamily="34" charset="0"/>
                <a:ea typeface="Verdana" panose="020B0604030504040204" pitchFamily="34" charset="0"/>
              </a:rPr>
              <a:t>carrière</a:t>
            </a:r>
            <a:r>
              <a:rPr lang="en-US" sz="2000" dirty="0">
                <a:solidFill>
                  <a:schemeClr val="accent2">
                    <a:lumMod val="75000"/>
                  </a:schemeClr>
                </a:solidFill>
                <a:latin typeface="Verdana" panose="020B0604030504040204" pitchFamily="34" charset="0"/>
                <a:ea typeface="Verdana" panose="020B0604030504040204" pitchFamily="34" charset="0"/>
              </a:rPr>
              <a:t> (2 </a:t>
            </a:r>
            <a:r>
              <a:rPr lang="en-US" sz="2000" dirty="0" err="1">
                <a:solidFill>
                  <a:schemeClr val="accent2">
                    <a:lumMod val="75000"/>
                  </a:schemeClr>
                </a:solidFill>
                <a:latin typeface="Verdana" panose="020B0604030504040204" pitchFamily="34" charset="0"/>
                <a:ea typeface="Verdana" panose="020B0604030504040204" pitchFamily="34" charset="0"/>
              </a:rPr>
              <a:t>académiques</a:t>
            </a:r>
            <a:r>
              <a:rPr lang="en-US" sz="2000" dirty="0">
                <a:solidFill>
                  <a:schemeClr val="accent2">
                    <a:lumMod val="75000"/>
                  </a:schemeClr>
                </a:solidFill>
                <a:latin typeface="Verdana" panose="020B0604030504040204" pitchFamily="34" charset="0"/>
                <a:ea typeface="Verdana" panose="020B0604030504040204" pitchFamily="34" charset="0"/>
              </a:rPr>
              <a:t>, 1 </a:t>
            </a:r>
            <a:r>
              <a:rPr lang="en-US" sz="2000" dirty="0" err="1">
                <a:solidFill>
                  <a:schemeClr val="accent2">
                    <a:lumMod val="75000"/>
                  </a:schemeClr>
                </a:solidFill>
                <a:latin typeface="Verdana" panose="020B0604030504040204" pitchFamily="34" charset="0"/>
                <a:ea typeface="Verdana" panose="020B0604030504040204" pitchFamily="34" charset="0"/>
              </a:rPr>
              <a:t>secteur</a:t>
            </a:r>
            <a:r>
              <a:rPr lang="en-US" sz="2000" dirty="0">
                <a:solidFill>
                  <a:schemeClr val="accent2">
                    <a:lumMod val="75000"/>
                  </a:schemeClr>
                </a:solidFill>
                <a:latin typeface="Verdana" panose="020B0604030504040204" pitchFamily="34" charset="0"/>
                <a:ea typeface="Verdana" panose="020B0604030504040204" pitchFamily="34" charset="0"/>
              </a:rPr>
              <a:t> public) et un stagiaire (</a:t>
            </a:r>
            <a:r>
              <a:rPr lang="en-US" sz="2000" dirty="0" err="1">
                <a:solidFill>
                  <a:schemeClr val="accent2">
                    <a:lumMod val="75000"/>
                  </a:schemeClr>
                </a:solidFill>
                <a:latin typeface="Verdana" panose="020B0604030504040204" pitchFamily="34" charset="0"/>
                <a:ea typeface="Verdana" panose="020B0604030504040204" pitchFamily="34" charset="0"/>
              </a:rPr>
              <a:t>académique</a:t>
            </a:r>
            <a:r>
              <a:rPr lang="en-US" sz="2000" dirty="0">
                <a:solidFill>
                  <a:schemeClr val="accent2">
                    <a:lumMod val="75000"/>
                  </a:schemeClr>
                </a:solidFill>
                <a:latin typeface="Verdana" panose="020B0604030504040204" pitchFamily="34" charset="0"/>
                <a:ea typeface="Verdana" panose="020B0604030504040204" pitchFamily="34" charset="0"/>
              </a:rPr>
              <a:t>) </a:t>
            </a:r>
            <a:endPar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endParaRPr>
          </a:p>
          <a:p>
            <a:pPr marL="457200" lvl="1" indent="0">
              <a:buNone/>
            </a:pPr>
            <a:endParaRPr lang="en-CA" sz="2000" dirty="0">
              <a:effectLst/>
              <a:highlight>
                <a:srgbClr val="FFFF00"/>
              </a:highlight>
              <a:latin typeface="Verdana" panose="020B0604030504040204" pitchFamily="34" charset="0"/>
              <a:ea typeface="Verdana" panose="020B0604030504040204" pitchFamily="34" charset="0"/>
            </a:endParaRPr>
          </a:p>
          <a:p>
            <a:r>
              <a:rPr lang="en-CA" sz="2000" b="1" dirty="0" err="1">
                <a:latin typeface="Verdana" panose="020B0604030504040204" pitchFamily="34" charset="0"/>
                <a:ea typeface="Verdana" panose="020B0604030504040204" pitchFamily="34" charset="0"/>
              </a:rPr>
              <a:t>Utilisateurs</a:t>
            </a:r>
            <a:r>
              <a:rPr lang="en-CA" sz="2000" b="1" dirty="0">
                <a:latin typeface="Verdana" panose="020B0604030504040204" pitchFamily="34" charset="0"/>
                <a:ea typeface="Verdana" panose="020B0604030504040204" pitchFamily="34" charset="0"/>
              </a:rPr>
              <a:t> de </a:t>
            </a:r>
            <a:r>
              <a:rPr lang="en-CA" sz="2000" b="1" dirty="0" err="1">
                <a:latin typeface="Verdana" panose="020B0604030504040204" pitchFamily="34" charset="0"/>
                <a:ea typeface="Verdana" panose="020B0604030504040204" pitchFamily="34" charset="0"/>
              </a:rPr>
              <a:t>connaissances</a:t>
            </a:r>
            <a:r>
              <a:rPr lang="en-CA" sz="2000" b="1" dirty="0">
                <a:effectLst/>
                <a:latin typeface="Verdana" panose="020B0604030504040204" pitchFamily="34" charset="0"/>
                <a:ea typeface="Verdana" panose="020B0604030504040204" pitchFamily="34" charset="0"/>
              </a:rPr>
              <a:t>: </a:t>
            </a:r>
            <a:r>
              <a:rPr lang="en-CA" sz="2000" dirty="0">
                <a:effectLst/>
                <a:latin typeface="Verdana" panose="020B0604030504040204" pitchFamily="34" charset="0"/>
                <a:ea typeface="Verdana" panose="020B0604030504040204" pitchFamily="34" charset="0"/>
              </a:rPr>
              <a:t>CMEZ, CMIOAEZ, RCSF</a:t>
            </a:r>
          </a:p>
          <a:p>
            <a:endParaRPr lang="en-CA" sz="2000" dirty="0">
              <a:latin typeface="Verdana" panose="020B0604030504040204" pitchFamily="34" charset="0"/>
              <a:ea typeface="Verdana" panose="020B0604030504040204" pitchFamily="34" charset="0"/>
            </a:endParaRPr>
          </a:p>
          <a:p>
            <a:pPr marL="0" indent="0">
              <a:buNone/>
            </a:pPr>
            <a:endParaRPr lang="en-CA"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992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C30F9-E142-8B3D-84D8-96DA29157B18}"/>
              </a:ext>
            </a:extLst>
          </p:cNvPr>
          <p:cNvPicPr>
            <a:picLocks noChangeAspect="1"/>
          </p:cNvPicPr>
          <p:nvPr/>
        </p:nvPicPr>
        <p:blipFill rotWithShape="1">
          <a:blip r:embed="rId2"/>
          <a:srcRect l="17268" t="17291" r="15787" b="16042"/>
          <a:stretch/>
        </p:blipFill>
        <p:spPr>
          <a:xfrm>
            <a:off x="0" y="1814512"/>
            <a:ext cx="6886576" cy="4572001"/>
          </a:xfrm>
          <a:prstGeom prst="rect">
            <a:avLst/>
          </a:prstGeom>
        </p:spPr>
      </p:pic>
      <p:pic>
        <p:nvPicPr>
          <p:cNvPr id="5" name="Picture 4">
            <a:extLst>
              <a:ext uri="{FF2B5EF4-FFF2-40B4-BE49-F238E27FC236}">
                <a16:creationId xmlns:a16="http://schemas.microsoft.com/office/drawing/2014/main" id="{BD76B381-40E5-9D68-FCFD-C43B01E3F904}"/>
              </a:ext>
            </a:extLst>
          </p:cNvPr>
          <p:cNvPicPr>
            <a:picLocks noChangeAspect="1"/>
          </p:cNvPicPr>
          <p:nvPr/>
        </p:nvPicPr>
        <p:blipFill rotWithShape="1">
          <a:blip r:embed="rId3"/>
          <a:srcRect l="28518" t="22708" r="28287" b="24375"/>
          <a:stretch/>
        </p:blipFill>
        <p:spPr>
          <a:xfrm>
            <a:off x="7229476" y="1814512"/>
            <a:ext cx="4793289" cy="3914776"/>
          </a:xfrm>
          <a:prstGeom prst="rect">
            <a:avLst/>
          </a:prstGeom>
        </p:spPr>
      </p:pic>
      <p:sp>
        <p:nvSpPr>
          <p:cNvPr id="6" name="Rectangle 5">
            <a:extLst>
              <a:ext uri="{FF2B5EF4-FFF2-40B4-BE49-F238E27FC236}">
                <a16:creationId xmlns:a16="http://schemas.microsoft.com/office/drawing/2014/main" id="{0056E608-FE2D-BF7F-254D-12A45DB9E652}"/>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Google Shape;103;p1">
            <a:extLst>
              <a:ext uri="{FF2B5EF4-FFF2-40B4-BE49-F238E27FC236}">
                <a16:creationId xmlns:a16="http://schemas.microsoft.com/office/drawing/2014/main" id="{6437AF69-135C-3278-3B11-6D1BEF062ADE}"/>
              </a:ext>
            </a:extLst>
          </p:cNvPr>
          <p:cNvSpPr txBox="1"/>
          <p:nvPr/>
        </p:nvSpPr>
        <p:spPr>
          <a:xfrm>
            <a:off x="105507" y="175754"/>
            <a:ext cx="10895867" cy="1054104"/>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fr-CA" sz="3200" b="1" dirty="0">
                <a:solidFill>
                  <a:schemeClr val="accent1">
                    <a:lumMod val="60000"/>
                    <a:lumOff val="40000"/>
                  </a:schemeClr>
                </a:solidFill>
                <a:effectLst/>
                <a:latin typeface="Calibri,sans-serif"/>
              </a:rPr>
              <a:t>S'appuyer sur des collaborations préexistantes et des résultats significatifs</a:t>
            </a:r>
            <a:endParaRPr lang="en-US" sz="3200" b="1" dirty="0">
              <a:solidFill>
                <a:schemeClr val="accent1">
                  <a:lumMod val="60000"/>
                  <a:lumOff val="40000"/>
                </a:schemeClr>
              </a:solidFill>
              <a:effectLst/>
              <a:latin typeface="Abadi" panose="020B0604020104020204" pitchFamily="34" charset="0"/>
            </a:endParaRPr>
          </a:p>
        </p:txBody>
      </p:sp>
      <p:pic>
        <p:nvPicPr>
          <p:cNvPr id="8" name="Picture 7" descr="A picture containing text, vector graphics&#10;&#10;Description automatically generated">
            <a:extLst>
              <a:ext uri="{FF2B5EF4-FFF2-40B4-BE49-F238E27FC236}">
                <a16:creationId xmlns:a16="http://schemas.microsoft.com/office/drawing/2014/main" id="{91829D40-AA5E-796F-C783-40CDA3278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Tree>
    <p:extLst>
      <p:ext uri="{BB962C8B-B14F-4D97-AF65-F5344CB8AC3E}">
        <p14:creationId xmlns:p14="http://schemas.microsoft.com/office/powerpoint/2010/main" val="152940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204439"/>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4400" b="1" dirty="0" err="1">
                <a:solidFill>
                  <a:schemeClr val="accent1">
                    <a:lumMod val="60000"/>
                    <a:lumOff val="40000"/>
                  </a:schemeClr>
                </a:solidFill>
                <a:latin typeface="Calibri,sans-serif"/>
              </a:rPr>
              <a:t>Objectifs</a:t>
            </a:r>
            <a:r>
              <a:rPr lang="en-CA" sz="4400" b="1" dirty="0">
                <a:solidFill>
                  <a:schemeClr val="accent1">
                    <a:lumMod val="60000"/>
                    <a:lumOff val="40000"/>
                  </a:schemeClr>
                </a:solidFill>
                <a:latin typeface="Calibri,sans-serif"/>
              </a:rPr>
              <a:t> de la subvention du </a:t>
            </a:r>
            <a:r>
              <a:rPr lang="en-CA" sz="4400" b="1" dirty="0" err="1">
                <a:solidFill>
                  <a:schemeClr val="accent1">
                    <a:lumMod val="60000"/>
                    <a:lumOff val="40000"/>
                  </a:schemeClr>
                </a:solidFill>
                <a:latin typeface="Calibri,sans-serif"/>
              </a:rPr>
              <a:t>projet</a:t>
            </a:r>
            <a:endParaRPr lang="en-US" sz="4400" b="1" dirty="0">
              <a:solidFill>
                <a:schemeClr val="accent1">
                  <a:lumMod val="60000"/>
                  <a:lumOff val="40000"/>
                </a:schemeClr>
              </a:solidFill>
              <a:effectLst/>
              <a:latin typeface="Calibri,sans-serif"/>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rmAutofit/>
          </a:bodyPr>
          <a:lstStyle/>
          <a:p>
            <a:pPr marL="342900" indent="-342900" algn="l">
              <a:buFont typeface="+mj-lt"/>
              <a:buAutoNum type="arabicPeriod"/>
            </a:pPr>
            <a:r>
              <a:rPr lang="fr-CA" sz="2400" b="0" i="0" u="none" strike="noStrike" baseline="0" dirty="0">
                <a:latin typeface="Verdana" panose="020B0604030504040204" pitchFamily="34" charset="0"/>
              </a:rPr>
              <a:t>Mobiliser un groupe transdisciplinaire pour lutter contre les zoonoses virales par le biais du </a:t>
            </a:r>
            <a:r>
              <a:rPr lang="en-US" sz="2400" b="0" i="0" u="none" strike="noStrike" baseline="0" dirty="0">
                <a:latin typeface="Verdana" panose="020B0604030504040204" pitchFamily="34" charset="0"/>
              </a:rPr>
              <a:t>Wildlife Emerging </a:t>
            </a:r>
            <a:r>
              <a:rPr lang="en-CA" sz="2400" b="0" i="0" u="none" strike="noStrike" baseline="0" dirty="0">
                <a:latin typeface="Verdana" panose="020B0604030504040204" pitchFamily="34" charset="0"/>
              </a:rPr>
              <a:t>Pathogens Initiative (Wild-EPI).</a:t>
            </a:r>
          </a:p>
          <a:p>
            <a:pPr marL="457200" indent="-457200" algn="l">
              <a:buFont typeface="+mj-lt"/>
              <a:buAutoNum type="arabicPeriod"/>
            </a:pPr>
            <a:endParaRPr lang="en-CA" sz="2400" b="0" i="0" u="none" strike="noStrike" baseline="0" dirty="0">
              <a:latin typeface="Verdana" panose="020B0604030504040204" pitchFamily="34" charset="0"/>
            </a:endParaRPr>
          </a:p>
          <a:p>
            <a:pPr marL="342900" indent="-342900" algn="l">
              <a:buFont typeface="+mj-lt"/>
              <a:buAutoNum type="arabicPeriod"/>
            </a:pPr>
            <a:r>
              <a:rPr lang="fr-CA" sz="2400" b="0" i="0" u="none" strike="noStrike" baseline="0" dirty="0">
                <a:latin typeface="Verdana" panose="020B0604030504040204" pitchFamily="34" charset="0"/>
              </a:rPr>
              <a:t>Appliquer un cadre et une conduite établies pour renforcer la capacité de détection et de caractérisation des risques des virus zoonotiques au Canada.</a:t>
            </a:r>
          </a:p>
          <a:p>
            <a:pPr marL="342900" indent="-342900" algn="l">
              <a:buFont typeface="+mj-lt"/>
              <a:buAutoNum type="arabicPeriod"/>
            </a:pPr>
            <a:endParaRPr lang="en-US" sz="2400" b="0" i="0" u="none" strike="noStrike" baseline="0" dirty="0">
              <a:latin typeface="Verdana" panose="020B0604030504040204" pitchFamily="34" charset="0"/>
            </a:endParaRPr>
          </a:p>
          <a:p>
            <a:pPr marL="342900" indent="-342900" algn="l">
              <a:buFont typeface="+mj-lt"/>
              <a:buAutoNum type="arabicPeriod"/>
            </a:pPr>
            <a:r>
              <a:rPr lang="fr-CA" sz="2400" b="0" i="0" u="none" strike="noStrike" baseline="0" dirty="0">
                <a:latin typeface="Verdana" panose="020B0604030504040204" pitchFamily="34" charset="0"/>
              </a:rPr>
              <a:t>Mobiliser les connaissances en générant des informations sur la santé, en impliquant les communautés et en informant les politiques.</a:t>
            </a:r>
            <a:endParaRPr lang="en-CA" sz="2400" dirty="0"/>
          </a:p>
        </p:txBody>
      </p:sp>
    </p:spTree>
    <p:extLst>
      <p:ext uri="{BB962C8B-B14F-4D97-AF65-F5344CB8AC3E}">
        <p14:creationId xmlns:p14="http://schemas.microsoft.com/office/powerpoint/2010/main" val="177570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12032"/>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4400" b="1" i="0" u="none" strike="noStrike" baseline="0" dirty="0" err="1">
                <a:solidFill>
                  <a:schemeClr val="accent1">
                    <a:lumMod val="60000"/>
                    <a:lumOff val="40000"/>
                  </a:schemeClr>
                </a:solidFill>
                <a:latin typeface="Calibri,sans-serif"/>
              </a:rPr>
              <a:t>Objectifs</a:t>
            </a:r>
            <a:r>
              <a:rPr lang="en-CA" sz="4400" b="1" i="0" u="none" strike="noStrike" baseline="0" dirty="0">
                <a:solidFill>
                  <a:schemeClr val="accent1">
                    <a:lumMod val="60000"/>
                    <a:lumOff val="40000"/>
                  </a:schemeClr>
                </a:solidFill>
                <a:latin typeface="Calibri,sans-serif"/>
              </a:rPr>
              <a:t> et </a:t>
            </a:r>
            <a:r>
              <a:rPr lang="en-CA" sz="4400" b="1" i="0" u="none" strike="noStrike" baseline="0" dirty="0" err="1">
                <a:solidFill>
                  <a:schemeClr val="accent1">
                    <a:lumMod val="60000"/>
                    <a:lumOff val="40000"/>
                  </a:schemeClr>
                </a:solidFill>
                <a:latin typeface="Calibri,sans-serif"/>
              </a:rPr>
              <a:t>approche</a:t>
            </a:r>
            <a:r>
              <a:rPr lang="en-CA" sz="4400" b="1" i="0" u="none" strike="noStrike" baseline="0" dirty="0">
                <a:solidFill>
                  <a:schemeClr val="accent1">
                    <a:lumMod val="60000"/>
                    <a:lumOff val="40000"/>
                  </a:schemeClr>
                </a:solidFill>
                <a:latin typeface="Calibri,sans-serif"/>
              </a:rPr>
              <a:t> </a:t>
            </a:r>
            <a:r>
              <a:rPr lang="en-CA" sz="4400" b="1" i="0" u="none" strike="noStrike" baseline="0" dirty="0" err="1">
                <a:solidFill>
                  <a:schemeClr val="accent1">
                    <a:lumMod val="60000"/>
                    <a:lumOff val="40000"/>
                  </a:schemeClr>
                </a:solidFill>
                <a:latin typeface="Calibri,sans-serif"/>
              </a:rPr>
              <a:t>scientifiques</a:t>
            </a:r>
            <a:endParaRPr lang="en-US" sz="4400" b="1" dirty="0">
              <a:solidFill>
                <a:schemeClr val="accent1">
                  <a:lumMod val="60000"/>
                  <a:lumOff val="40000"/>
                </a:schemeClr>
              </a:solidFill>
              <a:effectLst/>
              <a:latin typeface="Calibri,sans-serif"/>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Autofit/>
          </a:bodyPr>
          <a:lstStyle/>
          <a:p>
            <a:pPr marL="0" indent="0" algn="l">
              <a:buNone/>
            </a:pPr>
            <a:r>
              <a:rPr lang="fr-CA" sz="2000" b="0" i="0" u="none" strike="noStrike" baseline="0" dirty="0">
                <a:latin typeface="Verdana" panose="020B0604030504040204" pitchFamily="34" charset="0"/>
                <a:ea typeface="Verdana" panose="020B0604030504040204" pitchFamily="34" charset="0"/>
              </a:rPr>
              <a:t>Approche multi-échelle "tous agents pathogènes" de l'évaluation des risques liés aux zoonoses virales émergentes</a:t>
            </a:r>
          </a:p>
          <a:p>
            <a:pPr marL="0" indent="0" algn="l">
              <a:buNone/>
            </a:pPr>
            <a:endParaRPr lang="en-CA" sz="2000" b="0" i="0" u="none" strike="noStrike" baseline="0" dirty="0">
              <a:latin typeface="Verdana" panose="020B0604030504040204" pitchFamily="34" charset="0"/>
              <a:ea typeface="Verdana" panose="020B0604030504040204" pitchFamily="34" charset="0"/>
            </a:endParaRPr>
          </a:p>
          <a:p>
            <a:pPr marL="0" indent="0" algn="l">
              <a:buNone/>
            </a:pPr>
            <a:r>
              <a:rPr lang="fr-CA" sz="2000" b="1" i="0" u="none" strike="noStrike" baseline="0" dirty="0">
                <a:solidFill>
                  <a:schemeClr val="accent2">
                    <a:lumMod val="75000"/>
                  </a:schemeClr>
                </a:solidFill>
                <a:latin typeface="Verdana" panose="020B0604030504040204" pitchFamily="34" charset="0"/>
                <a:ea typeface="Verdana" panose="020B0604030504040204" pitchFamily="34" charset="0"/>
              </a:rPr>
              <a:t>OBJECTIF 1. Déterminer les interfaces, le maintien et la propagation des virus zoonotiques entre les espèces.</a:t>
            </a:r>
          </a:p>
          <a:p>
            <a:pPr marL="0" indent="0" algn="l">
              <a:buNone/>
            </a:pPr>
            <a:r>
              <a:rPr lang="fr-CA" sz="2000" dirty="0">
                <a:latin typeface="Verdana" panose="020B0604030504040204" pitchFamily="34" charset="0"/>
                <a:ea typeface="Verdana" panose="020B0604030504040204" pitchFamily="34" charset="0"/>
              </a:rPr>
              <a:t>La surveillance dirigée et l’évaluation des risques d’exposition peuvent également alimenter les modèles de risque pour les virus zoonotiques à potentiel pandémique à l’interface homme-animal.</a:t>
            </a:r>
            <a:endParaRPr lang="fr-CA" sz="2000" b="1" i="0" u="none" strike="noStrike" baseline="0" dirty="0">
              <a:latin typeface="Verdana" panose="020B0604030504040204" pitchFamily="34" charset="0"/>
              <a:ea typeface="Verdana" panose="020B0604030504040204" pitchFamily="34" charset="0"/>
            </a:endParaRPr>
          </a:p>
          <a:p>
            <a:pPr marL="0" indent="0" algn="l">
              <a:buNone/>
            </a:pPr>
            <a:endParaRPr lang="en-US" sz="2000" b="1" dirty="0">
              <a:latin typeface="Verdana" panose="020B0604030504040204" pitchFamily="34" charset="0"/>
              <a:ea typeface="Verdana" panose="020B0604030504040204" pitchFamily="34" charset="0"/>
            </a:endParaRPr>
          </a:p>
          <a:p>
            <a:pPr marL="0" indent="0" algn="l">
              <a:buNone/>
            </a:pPr>
            <a:r>
              <a:rPr lang="fr-CA" sz="2000" b="1" i="0" u="none" strike="noStrike" baseline="0" dirty="0">
                <a:solidFill>
                  <a:schemeClr val="accent2">
                    <a:lumMod val="75000"/>
                  </a:schemeClr>
                </a:solidFill>
                <a:latin typeface="Verdana" panose="020B0604030504040204" pitchFamily="34" charset="0"/>
                <a:ea typeface="Verdana" panose="020B0604030504040204" pitchFamily="34" charset="0"/>
              </a:rPr>
              <a:t>OBJECTIF 2. Caractérisation des virus zoonotiques à </a:t>
            </a:r>
            <a:r>
              <a:rPr lang="fr-CA" sz="2000" b="1" i="0" u="none" strike="noStrike" baseline="0" dirty="0" err="1">
                <a:solidFill>
                  <a:schemeClr val="accent2">
                    <a:lumMod val="75000"/>
                  </a:schemeClr>
                </a:solidFill>
                <a:latin typeface="Verdana" panose="020B0604030504040204" pitchFamily="34" charset="0"/>
                <a:ea typeface="Verdana" panose="020B0604030504040204" pitchFamily="34" charset="0"/>
              </a:rPr>
              <a:t>potential</a:t>
            </a:r>
            <a:r>
              <a:rPr lang="fr-CA" sz="2000" b="1" i="0" u="none" strike="noStrike" baseline="0" dirty="0">
                <a:solidFill>
                  <a:schemeClr val="accent2">
                    <a:lumMod val="75000"/>
                  </a:schemeClr>
                </a:solidFill>
                <a:latin typeface="Verdana" panose="020B0604030504040204" pitchFamily="34" charset="0"/>
                <a:ea typeface="Verdana" panose="020B0604030504040204" pitchFamily="34" charset="0"/>
              </a:rPr>
              <a:t> pandémique au Canada</a:t>
            </a:r>
          </a:p>
          <a:p>
            <a:pPr lvl="1"/>
            <a:r>
              <a:rPr lang="fr-CA" sz="2000" b="0" i="0" u="none" strike="noStrike" baseline="0" dirty="0">
                <a:latin typeface="Verdana" panose="020B0604030504040204" pitchFamily="34" charset="0"/>
                <a:ea typeface="Verdana" panose="020B0604030504040204" pitchFamily="34" charset="0"/>
              </a:rPr>
              <a:t>Génotypage et phénotypage des coronavirus et de l’IAHP.</a:t>
            </a:r>
          </a:p>
        </p:txBody>
      </p:sp>
    </p:spTree>
    <p:extLst>
      <p:ext uri="{BB962C8B-B14F-4D97-AF65-F5344CB8AC3E}">
        <p14:creationId xmlns:p14="http://schemas.microsoft.com/office/powerpoint/2010/main" val="18492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12032"/>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fr-CA" sz="4400" b="1" dirty="0">
                <a:solidFill>
                  <a:schemeClr val="accent1">
                    <a:lumMod val="60000"/>
                    <a:lumOff val="40000"/>
                  </a:schemeClr>
                </a:solidFill>
                <a:effectLst/>
                <a:latin typeface="Calibri,sans-serif"/>
              </a:rPr>
              <a:t>Mobilisation des connaissances</a:t>
            </a: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Autofit/>
          </a:bodyPr>
          <a:lstStyle/>
          <a:p>
            <a:r>
              <a:rPr lang="fr-CA" sz="2400" b="1" i="0" u="none" strike="noStrike" baseline="0" dirty="0">
                <a:latin typeface="Verdana" panose="020B0604030504040204" pitchFamily="34" charset="0"/>
                <a:ea typeface="Verdana" panose="020B0604030504040204" pitchFamily="34" charset="0"/>
              </a:rPr>
              <a:t>Praticiens Une seule santé en formation: </a:t>
            </a:r>
            <a:r>
              <a:rPr lang="fr-CA" sz="2400" b="0" i="0" u="none" strike="noStrike" baseline="0" dirty="0">
                <a:latin typeface="Verdana" panose="020B0604030504040204" pitchFamily="34" charset="0"/>
                <a:ea typeface="Verdana" panose="020B0604030504040204" pitchFamily="34" charset="0"/>
              </a:rPr>
              <a:t>Main d’œuvre, bourses d’études et leadership Une seule santé</a:t>
            </a:r>
          </a:p>
          <a:p>
            <a:endParaRPr lang="fr-CA" sz="2400" dirty="0">
              <a:latin typeface="Verdana" panose="020B0604030504040204" pitchFamily="34" charset="0"/>
              <a:ea typeface="Verdana" panose="020B0604030504040204" pitchFamily="34" charset="0"/>
            </a:endParaRPr>
          </a:p>
          <a:p>
            <a:r>
              <a:rPr lang="fr-CA" sz="2400" b="1" i="0" u="none" strike="noStrike" baseline="0" dirty="0">
                <a:latin typeface="Verdana" panose="020B0604030504040204" pitchFamily="34" charset="0"/>
                <a:ea typeface="Verdana" panose="020B0604030504040204" pitchFamily="34" charset="0"/>
              </a:rPr>
              <a:t>Génération des informations sur la santé: </a:t>
            </a:r>
            <a:r>
              <a:rPr lang="fr-CA" sz="2400" b="0" i="0" u="none" strike="noStrike" baseline="0" dirty="0">
                <a:latin typeface="Verdana" panose="020B0604030504040204" pitchFamily="34" charset="0"/>
                <a:ea typeface="Verdana" panose="020B0604030504040204" pitchFamily="34" charset="0"/>
              </a:rPr>
              <a:t>contribuer des données contextuelles au RCSF et au SCSSA</a:t>
            </a:r>
          </a:p>
          <a:p>
            <a:endParaRPr lang="fr-CA" sz="2400" dirty="0">
              <a:latin typeface="Verdana" panose="020B0604030504040204" pitchFamily="34" charset="0"/>
              <a:ea typeface="Verdana" panose="020B0604030504040204" pitchFamily="34" charset="0"/>
            </a:endParaRPr>
          </a:p>
          <a:p>
            <a:r>
              <a:rPr lang="fr-CA" sz="2400" b="1" i="0" u="none" strike="noStrike" baseline="0" dirty="0">
                <a:latin typeface="Verdana" panose="020B0604030504040204" pitchFamily="34" charset="0"/>
                <a:ea typeface="Verdana" panose="020B0604030504040204" pitchFamily="34" charset="0"/>
              </a:rPr>
              <a:t>Des connaissances à l’action: </a:t>
            </a:r>
            <a:r>
              <a:rPr lang="fr-CA" sz="2400" b="0" i="0" u="none" strike="noStrike" baseline="0" dirty="0">
                <a:latin typeface="Verdana" panose="020B0604030504040204" pitchFamily="34" charset="0"/>
                <a:ea typeface="Verdana" panose="020B0604030504040204" pitchFamily="34" charset="0"/>
              </a:rPr>
              <a:t>Partenaires KT et consultations internes/externes.</a:t>
            </a:r>
          </a:p>
          <a:p>
            <a:endParaRPr lang="en-CA" sz="2400" dirty="0">
              <a:latin typeface="Verdana" panose="020B0604030504040204" pitchFamily="34" charset="0"/>
              <a:ea typeface="Verdana" panose="020B0604030504040204" pitchFamily="34" charset="0"/>
            </a:endParaRPr>
          </a:p>
          <a:p>
            <a:endParaRPr lang="en-US" sz="24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516760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93519"/>
            <a:ext cx="11201399" cy="1021603"/>
          </a:xfrm>
        </p:spPr>
        <p:txBody>
          <a:bodyPr>
            <a:normAutofit fontScale="90000"/>
          </a:bodyPr>
          <a:lstStyle/>
          <a:p>
            <a:r>
              <a:rPr lang="fr-CA" dirty="0"/>
              <a:t>Financement PCAD du SCSSA – Lettre d’appui de la CMEZ</a:t>
            </a:r>
          </a:p>
        </p:txBody>
      </p:sp>
      <p:sp>
        <p:nvSpPr>
          <p:cNvPr id="2" name="Slide Number Placeholder 1"/>
          <p:cNvSpPr>
            <a:spLocks noGrp="1"/>
          </p:cNvSpPr>
          <p:nvPr>
            <p:ph type="sldNum" sz="quarter" idx="12"/>
          </p:nvPr>
        </p:nvSpPr>
        <p:spPr/>
        <p:txBody>
          <a:bodyPr/>
          <a:lstStyle/>
          <a:p>
            <a:fld id="{C4E7A136-B623-44AA-A653-F7B0DDAA2C31}" type="slidenum">
              <a:rPr lang="en-US" smtClean="0"/>
              <a:t>8</a:t>
            </a:fld>
            <a:endParaRPr lang="en-US"/>
          </a:p>
        </p:txBody>
      </p:sp>
      <p:sp>
        <p:nvSpPr>
          <p:cNvPr id="4" name="Text Placeholder 3"/>
          <p:cNvSpPr>
            <a:spLocks noGrp="1"/>
          </p:cNvSpPr>
          <p:nvPr>
            <p:ph type="body" sz="quarter" idx="13"/>
          </p:nvPr>
        </p:nvSpPr>
        <p:spPr>
          <a:xfrm>
            <a:off x="838200" y="1360449"/>
            <a:ext cx="10515600" cy="4711739"/>
          </a:xfrm>
        </p:spPr>
        <p:txBody>
          <a:bodyPr>
            <a:normAutofit/>
          </a:bodyPr>
          <a:lstStyle/>
          <a:p>
            <a:pPr marL="0" indent="0">
              <a:buNone/>
            </a:pPr>
            <a:r>
              <a:rPr lang="fr-CA" dirty="0"/>
              <a:t>1. Des inquiétudes à fournir une lettre d’appui?</a:t>
            </a:r>
          </a:p>
          <a:p>
            <a:pPr marL="0" indent="0">
              <a:buNone/>
            </a:pPr>
            <a:r>
              <a:rPr lang="fr-CA" dirty="0"/>
              <a:t>2. Éléments clés de la lettre d’appui de la CMEZ</a:t>
            </a:r>
          </a:p>
          <a:p>
            <a:pPr lvl="1"/>
            <a:r>
              <a:rPr lang="fr-CA" dirty="0"/>
              <a:t>Adresser tout conflit d’intérêts</a:t>
            </a:r>
          </a:p>
          <a:p>
            <a:pPr lvl="1"/>
            <a:r>
              <a:rPr lang="fr-CA" dirty="0"/>
              <a:t>Interactions entre le SCSSA et la CMEZ</a:t>
            </a:r>
          </a:p>
          <a:p>
            <a:pPr lvl="2"/>
            <a:r>
              <a:rPr lang="fr-CA" dirty="0"/>
              <a:t>Partage des signaux d'alerte précoce aux rencontres spécifiques d’espèce du SCSSA</a:t>
            </a:r>
          </a:p>
          <a:p>
            <a:pPr lvl="2"/>
            <a:r>
              <a:rPr lang="fr-CA" dirty="0"/>
              <a:t>Contexte canadien et l’étendue de l’expertise fourni par les réseaux du SCSSA</a:t>
            </a:r>
          </a:p>
          <a:p>
            <a:pPr lvl="2"/>
            <a:r>
              <a:rPr lang="fr-CA" dirty="0"/>
              <a:t>Connexion à travers les groupes d’espèces </a:t>
            </a:r>
          </a:p>
          <a:p>
            <a:pPr lvl="1"/>
            <a:r>
              <a:rPr lang="fr-CA" dirty="0"/>
              <a:t>Soutenir l'approche "Une seule santé" de la surveillance </a:t>
            </a:r>
          </a:p>
          <a:p>
            <a:pPr lvl="1"/>
            <a:r>
              <a:rPr lang="fr-CA" dirty="0"/>
              <a:t>S'engager à partager les rapports avec le SCSSA, avoir un membre au sein du comité directeur</a:t>
            </a:r>
          </a:p>
          <a:p>
            <a:pPr lvl="1"/>
            <a:r>
              <a:rPr lang="fr-CA" dirty="0">
                <a:solidFill>
                  <a:srgbClr val="FF0000"/>
                </a:solidFill>
              </a:rPr>
              <a:t>Changement climatique?</a:t>
            </a:r>
          </a:p>
          <a:p>
            <a:pPr lvl="1"/>
            <a:r>
              <a:rPr lang="fr-CA" dirty="0">
                <a:solidFill>
                  <a:srgbClr val="FF0000"/>
                </a:solidFill>
              </a:rPr>
              <a:t>Autres éléments clés</a:t>
            </a:r>
          </a:p>
        </p:txBody>
      </p:sp>
    </p:spTree>
    <p:extLst>
      <p:ext uri="{BB962C8B-B14F-4D97-AF65-F5344CB8AC3E}">
        <p14:creationId xmlns:p14="http://schemas.microsoft.com/office/powerpoint/2010/main" val="48556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0"/>
            <a:ext cx="10972799" cy="6858000"/>
          </a:xfrm>
          <a:prstGeom prst="rect">
            <a:avLst/>
          </a:prstGeom>
        </p:spPr>
      </p:pic>
      <p:sp>
        <p:nvSpPr>
          <p:cNvPr id="2" name="Title 1"/>
          <p:cNvSpPr>
            <a:spLocks noGrp="1"/>
          </p:cNvSpPr>
          <p:nvPr>
            <p:ph type="title"/>
          </p:nvPr>
        </p:nvSpPr>
        <p:spPr>
          <a:xfrm>
            <a:off x="1023938" y="365127"/>
            <a:ext cx="4019550" cy="763585"/>
          </a:xfrm>
        </p:spPr>
        <p:txBody>
          <a:bodyPr>
            <a:normAutofit fontScale="90000"/>
          </a:bodyPr>
          <a:lstStyle/>
          <a:p>
            <a:r>
              <a:rPr lang="en-CA" dirty="0" err="1">
                <a:solidFill>
                  <a:schemeClr val="bg1"/>
                </a:solidFill>
              </a:rPr>
              <a:t>Signaux</a:t>
            </a:r>
            <a:r>
              <a:rPr lang="en-CA" dirty="0">
                <a:solidFill>
                  <a:schemeClr val="bg1"/>
                </a:solidFill>
              </a:rPr>
              <a:t> </a:t>
            </a:r>
            <a:r>
              <a:rPr lang="en-CA" dirty="0" err="1">
                <a:solidFill>
                  <a:schemeClr val="bg1"/>
                </a:solidFill>
              </a:rPr>
              <a:t>d’intérêt</a:t>
            </a:r>
            <a:endParaRPr lang="en-CA" dirty="0">
              <a:solidFill>
                <a:schemeClr val="bg1"/>
              </a:solidFill>
            </a:endParaRPr>
          </a:p>
        </p:txBody>
      </p:sp>
      <p:sp>
        <p:nvSpPr>
          <p:cNvPr id="3" name="Slide Number Placeholder 2"/>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24388969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15222</TotalTime>
  <Words>1618</Words>
  <Application>Microsoft Office PowerPoint</Application>
  <PresentationFormat>Grand écran</PresentationFormat>
  <Paragraphs>158</Paragraphs>
  <Slides>16</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Calibri,sans-serif</vt:lpstr>
      <vt:lpstr>Abadi</vt:lpstr>
      <vt:lpstr>Arial</vt:lpstr>
      <vt:lpstr>Calibri</vt:lpstr>
      <vt:lpstr>Calibri Light</vt:lpstr>
      <vt:lpstr>Verdana</vt:lpstr>
      <vt:lpstr>2_Office Theme</vt:lpstr>
      <vt:lpstr>Communauté des maladies émergentes et zoonotiques Identifier les risques émergents grâce à l’intelligence collective</vt:lpstr>
      <vt:lpstr>Ordre du jour</vt:lpstr>
      <vt:lpstr>Présentation PowerPoint</vt:lpstr>
      <vt:lpstr>Présentation PowerPoint</vt:lpstr>
      <vt:lpstr>Présentation PowerPoint</vt:lpstr>
      <vt:lpstr>Présentation PowerPoint</vt:lpstr>
      <vt:lpstr>Présentation PowerPoint</vt:lpstr>
      <vt:lpstr>Financement PCAD du SCSSA – Lettre d’appui de la CMEZ</vt:lpstr>
      <vt:lpstr>Signaux d’intérêt</vt:lpstr>
      <vt:lpstr>Ping Getahvirus</vt:lpstr>
      <vt:lpstr>Getahvirus (GETV), reproductive losses and perinatal mortality in pigs - Articles - pig333, pig to pork community</vt:lpstr>
      <vt:lpstr>Getahvirus (GETV), reproductive losses and perinatal mortality in pigs - Articles - pig333, pig to pork community</vt:lpstr>
      <vt:lpstr>Getahvirus (GETV), reproductive losses and perinatal mortality in pigs - Articles - pig333, pig to pork community</vt:lpstr>
      <vt:lpstr>Pathogens | Free Full-Text | Getah Virus (Alphavirus): An Emerging, Spreading Zoonotic Virus (mdpi.com)</vt:lpstr>
      <vt:lpstr>Pathogens | Free Full-Text | Getah Virus (Alphavirus): An Emerging, Spreading Zoonotic Virus (mdpi.com)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182</cp:revision>
  <dcterms:created xsi:type="dcterms:W3CDTF">2020-02-07T23:34:08Z</dcterms:created>
  <dcterms:modified xsi:type="dcterms:W3CDTF">2023-03-19T17:50:58Z</dcterms:modified>
</cp:coreProperties>
</file>