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23" r:id="rId2"/>
    <p:sldId id="342" r:id="rId3"/>
    <p:sldId id="417" r:id="rId4"/>
    <p:sldId id="415" r:id="rId5"/>
    <p:sldId id="413" r:id="rId6"/>
    <p:sldId id="416" r:id="rId7"/>
    <p:sldId id="392" r:id="rId8"/>
    <p:sldId id="412" r:id="rId9"/>
    <p:sldId id="411" r:id="rId10"/>
    <p:sldId id="414" r:id="rId11"/>
    <p:sldId id="374" r:id="rId12"/>
    <p:sldId id="409" r:id="rId13"/>
    <p:sldId id="418" r:id="rId14"/>
    <p:sldId id="419" r:id="rId15"/>
    <p:sldId id="420"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OA" lastIdx="0" clrIdx="0">
    <p:extLst>
      <p:ext uri="{19B8F6BF-5375-455C-9EA6-DF929625EA0E}">
        <p15:presenceInfo xmlns:p15="http://schemas.microsoft.com/office/powerpoint/2012/main" userId="S-1-5-21-409781135-2326927470-69082124-100004" providerId="AD"/>
      </p:ext>
    </p:extLst>
  </p:cmAuthor>
  <p:cmAuthor id="2" name="Zana Dukadzinac" initials="ZD" lastIdx="0" clrIdx="1">
    <p:extLst>
      <p:ext uri="{19B8F6BF-5375-455C-9EA6-DF929625EA0E}">
        <p15:presenceInfo xmlns:p15="http://schemas.microsoft.com/office/powerpoint/2012/main" userId="S-1-5-21-409781135-2326927470-69082124-143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1V>
      <a:tcStyle>
        <a:tcBdr>
          <a:top>
            <a:lnRef idx="1">
              <a:schemeClr val="accent5"/>
            </a:lnRef>
          </a:top>
          <a:bottom>
            <a:lnRef idx="1">
              <a:schemeClr val="accent5"/>
            </a:lnRef>
          </a:bottom>
        </a:tcBdr>
        <a:fill>
          <a:solidFill>
            <a:schemeClr val="accent5">
              <a:alpha val="40000"/>
            </a:schemeClr>
          </a:solidFill>
        </a:fill>
      </a:tcStyle>
    </a:band1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82" autoAdjust="0"/>
    <p:restoredTop sz="59481" autoAdjust="0"/>
  </p:normalViewPr>
  <p:slideViewPr>
    <p:cSldViewPr snapToGrid="0">
      <p:cViewPr varScale="1">
        <p:scale>
          <a:sx n="65" d="100"/>
          <a:sy n="65" d="100"/>
        </p:scale>
        <p:origin x="1494" y="7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37450-37FE-407B-836B-3B9A8027C1E1}"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B6564-B9C5-4BEE-A019-13E96C68B1A5}" type="slidenum">
              <a:rPr lang="en-US" smtClean="0"/>
              <a:t>‹#›</a:t>
            </a:fld>
            <a:endParaRPr lang="en-US"/>
          </a:p>
        </p:txBody>
      </p:sp>
    </p:spTree>
    <p:extLst>
      <p:ext uri="{BB962C8B-B14F-4D97-AF65-F5344CB8AC3E}">
        <p14:creationId xmlns:p14="http://schemas.microsoft.com/office/powerpoint/2010/main" val="258861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B6564-B9C5-4BEE-A019-13E96C68B1A5}" type="slidenum">
              <a:rPr lang="en-US" smtClean="0"/>
              <a:t>1</a:t>
            </a:fld>
            <a:endParaRPr lang="en-US"/>
          </a:p>
        </p:txBody>
      </p:sp>
    </p:spTree>
    <p:extLst>
      <p:ext uri="{BB962C8B-B14F-4D97-AF65-F5344CB8AC3E}">
        <p14:creationId xmlns:p14="http://schemas.microsoft.com/office/powerpoint/2010/main" val="4087667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smtClean="0"/>
              <a:t>No major change in distribution, new countries affected in the Balkans, but they were surrounded by countries that already had the disease</a:t>
            </a:r>
          </a:p>
          <a:p>
            <a:endParaRPr lang="en-CA" baseline="0" smtClean="0"/>
          </a:p>
        </p:txBody>
      </p:sp>
      <p:sp>
        <p:nvSpPr>
          <p:cNvPr id="4" name="Slide Number Placeholder 3"/>
          <p:cNvSpPr>
            <a:spLocks noGrp="1"/>
          </p:cNvSpPr>
          <p:nvPr>
            <p:ph type="sldNum" sz="quarter" idx="10"/>
          </p:nvPr>
        </p:nvSpPr>
        <p:spPr/>
        <p:txBody>
          <a:bodyPr/>
          <a:lstStyle/>
          <a:p>
            <a:fld id="{BFFB6564-B9C5-4BEE-A019-13E96C68B1A5}" type="slidenum">
              <a:rPr lang="en-US" smtClean="0"/>
              <a:t>2</a:t>
            </a:fld>
            <a:endParaRPr lang="en-US"/>
          </a:p>
        </p:txBody>
      </p:sp>
    </p:spTree>
    <p:extLst>
      <p:ext uri="{BB962C8B-B14F-4D97-AF65-F5344CB8AC3E}">
        <p14:creationId xmlns:p14="http://schemas.microsoft.com/office/powerpoint/2010/main" val="13943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This slide provides context</a:t>
            </a:r>
            <a:r>
              <a:rPr lang="en-CA" baseline="0" smtClean="0"/>
              <a:t> for the new cases in the Balkans</a:t>
            </a:r>
            <a:endParaRPr lang="en-CA"/>
          </a:p>
        </p:txBody>
      </p:sp>
      <p:sp>
        <p:nvSpPr>
          <p:cNvPr id="4" name="Slide Number Placeholder 3"/>
          <p:cNvSpPr>
            <a:spLocks noGrp="1"/>
          </p:cNvSpPr>
          <p:nvPr>
            <p:ph type="sldNum" sz="quarter" idx="10"/>
          </p:nvPr>
        </p:nvSpPr>
        <p:spPr/>
        <p:txBody>
          <a:bodyPr/>
          <a:lstStyle/>
          <a:p>
            <a:fld id="{BFFB6564-B9C5-4BEE-A019-13E96C68B1A5}" type="slidenum">
              <a:rPr lang="en-US" smtClean="0"/>
              <a:t>3</a:t>
            </a:fld>
            <a:endParaRPr lang="en-US"/>
          </a:p>
        </p:txBody>
      </p:sp>
    </p:spTree>
    <p:extLst>
      <p:ext uri="{BB962C8B-B14F-4D97-AF65-F5344CB8AC3E}">
        <p14:creationId xmlns:p14="http://schemas.microsoft.com/office/powerpoint/2010/main" val="166622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Empress I</a:t>
            </a:r>
            <a:r>
              <a:rPr lang="en-CA" baseline="0" smtClean="0"/>
              <a:t> shows ~ 270 cases in BH and 111 in Croatia, but WOAH has much higher case counts.</a:t>
            </a:r>
          </a:p>
          <a:p>
            <a:endParaRPr lang="en-CA" baseline="0" smtClean="0"/>
          </a:p>
          <a:p>
            <a:r>
              <a:rPr lang="en-CA" baseline="0" smtClean="0"/>
              <a:t>News report shows positive cases in Kosovo, but Kosovo is not a country included in WOAH reporting.</a:t>
            </a:r>
          </a:p>
          <a:p>
            <a:endParaRPr lang="en-CA"/>
          </a:p>
        </p:txBody>
      </p:sp>
      <p:sp>
        <p:nvSpPr>
          <p:cNvPr id="4" name="Slide Number Placeholder 3"/>
          <p:cNvSpPr>
            <a:spLocks noGrp="1"/>
          </p:cNvSpPr>
          <p:nvPr>
            <p:ph type="sldNum" sz="quarter" idx="10"/>
          </p:nvPr>
        </p:nvSpPr>
        <p:spPr/>
        <p:txBody>
          <a:bodyPr/>
          <a:lstStyle/>
          <a:p>
            <a:fld id="{BFFB6564-B9C5-4BEE-A019-13E96C68B1A5}" type="slidenum">
              <a:rPr lang="en-US" smtClean="0"/>
              <a:t>4</a:t>
            </a:fld>
            <a:endParaRPr lang="en-US"/>
          </a:p>
        </p:txBody>
      </p:sp>
    </p:spTree>
    <p:extLst>
      <p:ext uri="{BB962C8B-B14F-4D97-AF65-F5344CB8AC3E}">
        <p14:creationId xmlns:p14="http://schemas.microsoft.com/office/powerpoint/2010/main" val="246301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smtClean="0">
                <a:solidFill>
                  <a:schemeClr val="tx1"/>
                </a:solidFill>
                <a:latin typeface="+mn-lt"/>
                <a:ea typeface="+mn-ea"/>
                <a:cs typeface="+mn-cs"/>
              </a:rPr>
              <a:t>Researchers in China identified three naturally occurring recombinant strains of African swine fever virus in pigs. These three ASF strains are a result of genetic material from two different types of ASFV, genotype I and genotype II, combined together. The newly discovered ASFV strains are mostly like one type (genotype I), when the B646L gene is used to determine their identity, but they contain pieces from another type (genotype II). About 56% of their genetic makeup comes from genotype II (specifically, a virus similar to ASFV Georgia 2007), while the remaining 43% is from genotype I (a virus similar to ASFV NH/P68). </a:t>
            </a:r>
          </a:p>
          <a:p>
            <a:endParaRPr lang="en-US" sz="1200" b="0" i="0" u="none" strike="noStrike" kern="1200" baseline="0" smtClean="0">
              <a:solidFill>
                <a:schemeClr val="tx1"/>
              </a:solidFill>
              <a:latin typeface="+mn-lt"/>
              <a:ea typeface="+mn-ea"/>
              <a:cs typeface="+mn-cs"/>
            </a:endParaRPr>
          </a:p>
          <a:p>
            <a:r>
              <a:rPr lang="en-US" sz="1200" b="0" i="0" u="none" strike="noStrike" kern="1200" baseline="0" smtClean="0">
                <a:solidFill>
                  <a:schemeClr val="tx1"/>
                </a:solidFill>
                <a:latin typeface="+mn-lt"/>
                <a:ea typeface="+mn-ea"/>
                <a:cs typeface="+mn-cs"/>
              </a:rPr>
              <a:t>Although the three recombinant viruses were found in pigs from Jiangsu province, Henan province, and Inner Mongolia, their similar genetic structures suggest that they originated from one place and then spread, rather than independently emerging in each province. It is, however, not known which exact province these virus strains originated. </a:t>
            </a:r>
          </a:p>
          <a:p>
            <a:r>
              <a:rPr lang="en-US" sz="1200" b="0" i="0" u="none" strike="noStrike" kern="1200" baseline="0" smtClean="0">
                <a:solidFill>
                  <a:schemeClr val="tx1"/>
                </a:solidFill>
                <a:latin typeface="+mn-lt"/>
                <a:ea typeface="+mn-ea"/>
                <a:cs typeface="+mn-cs"/>
              </a:rPr>
              <a:t>In animal studies done by the same authors, these recombinant viruses were highly virulent and transmissible in pigs under experimental settings. Moreover, the study presents preliminary evidence that the live attenuated vaccine based on genotype II ASFV (Georgia07-like genotype II virus-based live attenuated vaccine), does not provide protection against challenge with the recombinant virus. </a:t>
            </a:r>
          </a:p>
          <a:p>
            <a:r>
              <a:rPr lang="en-US" sz="1200" b="0" i="0" u="none" strike="noStrike" kern="1200" baseline="0" smtClean="0">
                <a:solidFill>
                  <a:schemeClr val="tx1"/>
                </a:solidFill>
                <a:latin typeface="+mn-lt"/>
                <a:ea typeface="+mn-ea"/>
                <a:cs typeface="+mn-cs"/>
              </a:rPr>
              <a:t>How to interpret these findings? </a:t>
            </a:r>
          </a:p>
          <a:p>
            <a:r>
              <a:rPr lang="en-US" sz="1200" b="0" i="0" u="none" strike="noStrike" kern="1200" baseline="0" smtClean="0">
                <a:solidFill>
                  <a:schemeClr val="tx1"/>
                </a:solidFill>
                <a:latin typeface="+mn-lt"/>
                <a:ea typeface="+mn-ea"/>
                <a:cs typeface="+mn-cs"/>
              </a:rPr>
              <a:t>● Currently, there are 24 different types of ASF. One of these types, called genotype II, was introduced from Africa into Georgia in 2007, a country in Eastern Europe and West Asia. The Georgia-07-like genotype II ASFV of high virulence has been prevalent in China since 2018. </a:t>
            </a:r>
          </a:p>
          <a:p>
            <a:r>
              <a:rPr lang="en-US" sz="1200" b="0" i="0" u="none" strike="noStrike" kern="1200" baseline="0" smtClean="0">
                <a:solidFill>
                  <a:schemeClr val="tx1"/>
                </a:solidFill>
                <a:latin typeface="+mn-lt"/>
                <a:ea typeface="+mn-ea"/>
                <a:cs typeface="+mn-cs"/>
              </a:rPr>
              <a:t>● In 2021, researchers in China reported the emergence of genotype I - the isolates recovered from two farms in different provinces showed a low virulence. </a:t>
            </a:r>
          </a:p>
          <a:p>
            <a:r>
              <a:rPr lang="en-US" sz="1200" b="0" i="0" u="none" strike="noStrike" kern="1200" baseline="0" smtClean="0">
                <a:solidFill>
                  <a:schemeClr val="tx1"/>
                </a:solidFill>
                <a:latin typeface="+mn-lt"/>
                <a:ea typeface="+mn-ea"/>
                <a:cs typeface="+mn-cs"/>
              </a:rPr>
              <a:t>● Recombination occurs when at least two viral genomes co-infect the same host cell and exchange genetic segments. In the context of ASF, the occurrence of recombination between different genotype viruses in nature has been a topic with limited evidence until now. Further research is needed to understand the mechanisms and drivers behind these events. </a:t>
            </a:r>
          </a:p>
          <a:p>
            <a:r>
              <a:rPr lang="en-US" sz="1200" b="0" i="0" u="none" strike="noStrike" kern="1200" baseline="0" smtClean="0">
                <a:solidFill>
                  <a:schemeClr val="tx1"/>
                </a:solidFill>
                <a:latin typeface="+mn-lt"/>
                <a:ea typeface="+mn-ea"/>
                <a:cs typeface="+mn-cs"/>
              </a:rPr>
              <a:t>● This information arises at a critical moment when the global community is focusing its attention and hopes on assessing promising vaccine candidates in several endemic countries. In this context, the emergence of a new ASF variant outside Africa, for which the current vaccine candidates (based on Georgia-07-like genotype II variant) in the pipeline may not present cross protection, has the potential to hamper local and regional efforts to control the disease. </a:t>
            </a:r>
          </a:p>
          <a:p>
            <a:r>
              <a:rPr lang="en-US" sz="1200" b="0" i="0" u="none" strike="noStrike" kern="1200" baseline="0" smtClean="0">
                <a:solidFill>
                  <a:schemeClr val="tx1"/>
                </a:solidFill>
                <a:latin typeface="+mn-lt"/>
                <a:ea typeface="+mn-ea"/>
                <a:cs typeface="+mn-cs"/>
              </a:rPr>
              <a:t>● Furthermore, the risk of spread of this new variant to other regions should be assessed based on these findings. Unfortunately, the current absence of a systematic approach to molecular surveillance for monitoring the prevailing variants circulating across different regions further compounds the challenge at hand. </a:t>
            </a:r>
          </a:p>
          <a:p>
            <a:endParaRPr lang="en-CA" smtClean="0"/>
          </a:p>
          <a:p>
            <a:r>
              <a:rPr lang="en-US" sz="1200" b="0" i="0" kern="1200" smtClean="0">
                <a:solidFill>
                  <a:schemeClr val="tx1"/>
                </a:solidFill>
                <a:effectLst/>
                <a:latin typeface="+mn-lt"/>
                <a:ea typeface="+mn-ea"/>
                <a:cs typeface="+mn-cs"/>
              </a:rPr>
              <a:t>In this study, we isolated three high lethal recombinant ASFVs with mosaic genomes composed of 56.5% Georgia07-like genotype II virus and 43.5% NH/P68-like genotype I virus. The recombinant virus is highly lethal and transmissible in pigs, and completely evades the immunity induced by vaccination with a Georgia07-like genotype II virus-based live attenuated vaccine.</a:t>
            </a:r>
            <a:endParaRPr lang="en-CA"/>
          </a:p>
        </p:txBody>
      </p:sp>
      <p:sp>
        <p:nvSpPr>
          <p:cNvPr id="4" name="Slide Number Placeholder 3"/>
          <p:cNvSpPr>
            <a:spLocks noGrp="1"/>
          </p:cNvSpPr>
          <p:nvPr>
            <p:ph type="sldNum" sz="quarter" idx="10"/>
          </p:nvPr>
        </p:nvSpPr>
        <p:spPr/>
        <p:txBody>
          <a:bodyPr/>
          <a:lstStyle/>
          <a:p>
            <a:fld id="{BFFB6564-B9C5-4BEE-A019-13E96C68B1A5}" type="slidenum">
              <a:rPr lang="en-US" smtClean="0"/>
              <a:t>5</a:t>
            </a:fld>
            <a:endParaRPr lang="en-US"/>
          </a:p>
        </p:txBody>
      </p:sp>
    </p:spTree>
    <p:extLst>
      <p:ext uri="{BB962C8B-B14F-4D97-AF65-F5344CB8AC3E}">
        <p14:creationId xmlns:p14="http://schemas.microsoft.com/office/powerpoint/2010/main" val="2806155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FB6564-B9C5-4BEE-A019-13E96C68B1A5}" type="slidenum">
              <a:rPr lang="en-US" smtClean="0"/>
              <a:t>7</a:t>
            </a:fld>
            <a:endParaRPr lang="en-US"/>
          </a:p>
        </p:txBody>
      </p:sp>
    </p:spTree>
    <p:extLst>
      <p:ext uri="{BB962C8B-B14F-4D97-AF65-F5344CB8AC3E}">
        <p14:creationId xmlns:p14="http://schemas.microsoft.com/office/powerpoint/2010/main" val="123101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8</a:t>
            </a:fld>
            <a:endParaRPr lang="en-US"/>
          </a:p>
        </p:txBody>
      </p:sp>
    </p:spTree>
    <p:extLst>
      <p:ext uri="{BB962C8B-B14F-4D97-AF65-F5344CB8AC3E}">
        <p14:creationId xmlns:p14="http://schemas.microsoft.com/office/powerpoint/2010/main" val="412487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We’ve recently noticed an increase in Hepatitis E signals coming from some European countries. Hepatitis E genotypes 1 and 2 cause outbreaks mostly from contaminated water/food, however genotypes 3 – 7 are zoonotic. Genotype 3 is primarily spread from swine and can cause chronic infection in immunosuppressed individuals. </a:t>
            </a:r>
          </a:p>
          <a:p>
            <a:endParaRPr lang="en-US" smtClean="0"/>
          </a:p>
          <a:p>
            <a:pPr marL="0" marR="0" lvl="0" indent="0" algn="l" defTabSz="914400" rtl="0" eaLnBrk="1" fontAlgn="auto" latinLnBrk="0" hangingPunct="1">
              <a:lnSpc>
                <a:spcPct val="100000"/>
              </a:lnSpc>
              <a:spcBef>
                <a:spcPct val="0"/>
              </a:spcBef>
              <a:spcAft>
                <a:spcPct val="0"/>
              </a:spcAft>
              <a:buClrTx/>
              <a:buSzTx/>
              <a:buFontTx/>
              <a:buNone/>
              <a:defRPr/>
            </a:pPr>
            <a:r>
              <a:rPr lang="en-US" sz="1200" kern="1200" smtClean="0">
                <a:solidFill>
                  <a:schemeClr val="tx1"/>
                </a:solidFill>
                <a:effectLst/>
                <a:latin typeface="+mn-lt"/>
                <a:ea typeface="+mn-ea"/>
                <a:cs typeface="+mn-cs"/>
              </a:rPr>
              <a:t>The UK (England, Wales, Jersey) and the Czech Republic have reported an increase in Hepatitis E infections, linked to the consumption of undercooked pork products. However, in the UK, the Hepatitis E G3-2 phylotype has not been detected in domestic pigs, suggesting the human infections may be due to the of consumption of pork products originating outside the UK. In Belgium supermarkets, Hepatitis E RNA was found in 17/54 pork products tested (in 65% of pâtés, 15% of raw dried hams, and none in raw dried sausages).</a:t>
            </a:r>
          </a:p>
          <a:p>
            <a:endParaRPr lang="en-CA"/>
          </a:p>
        </p:txBody>
      </p:sp>
      <p:sp>
        <p:nvSpPr>
          <p:cNvPr id="4" name="Slide Number Placeholder 3"/>
          <p:cNvSpPr>
            <a:spLocks noGrp="1"/>
          </p:cNvSpPr>
          <p:nvPr>
            <p:ph type="sldNum" sz="quarter" idx="10"/>
          </p:nvPr>
        </p:nvSpPr>
        <p:spPr/>
        <p:txBody>
          <a:bodyPr/>
          <a:lstStyle/>
          <a:p>
            <a:fld id="{BFFB6564-B9C5-4BEE-A019-13E96C68B1A5}" type="slidenum">
              <a:rPr lang="en-US" smtClean="0"/>
              <a:t>9</a:t>
            </a:fld>
            <a:endParaRPr lang="en-US"/>
          </a:p>
        </p:txBody>
      </p:sp>
    </p:spTree>
    <p:extLst>
      <p:ext uri="{BB962C8B-B14F-4D97-AF65-F5344CB8AC3E}">
        <p14:creationId xmlns:p14="http://schemas.microsoft.com/office/powerpoint/2010/main" val="396659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a:p>
            <a:endParaRPr lang="en-CA"/>
          </a:p>
        </p:txBody>
      </p:sp>
      <p:sp>
        <p:nvSpPr>
          <p:cNvPr id="4" name="Slide Number Placeholder 3"/>
          <p:cNvSpPr>
            <a:spLocks noGrp="1"/>
          </p:cNvSpPr>
          <p:nvPr>
            <p:ph type="sldNum" sz="quarter" idx="10"/>
          </p:nvPr>
        </p:nvSpPr>
        <p:spPr/>
        <p:txBody>
          <a:bodyPr/>
          <a:lstStyle/>
          <a:p>
            <a:fld id="{BFFB6564-B9C5-4BEE-A019-13E96C68B1A5}" type="slidenum">
              <a:rPr lang="en-US" smtClean="0"/>
              <a:t>11</a:t>
            </a:fld>
            <a:endParaRPr lang="en-US"/>
          </a:p>
        </p:txBody>
      </p:sp>
    </p:spTree>
    <p:extLst>
      <p:ext uri="{BB962C8B-B14F-4D97-AF65-F5344CB8AC3E}">
        <p14:creationId xmlns:p14="http://schemas.microsoft.com/office/powerpoint/2010/main" val="4084646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64A4D0-3362-4309-BEC0-98317D050795}"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0514495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CF9E1F-2232-4B88-8F06-7F83C533E506}"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8388754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158B4-A1F9-4C77-85E0-56A21F40333B}"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5866870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927117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90A031-662E-4A41-9960-35612D8BFC9E}" type="datetime1">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343188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31434000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428398619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12254305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CEDC5-1734-46B2-A0D5-62C53D554FF0}" type="datetime1">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1159897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A07D3-39B0-44ED-BA0B-A69F1FD0EE94}"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6792184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B119C8-7D86-4B85-8E3E-183D6C2F9EDD}" type="datetime1">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571740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8AE4A-7446-4FA8-A03C-9A4736657142}" type="datetime1">
              <a:rPr lang="en-US" smtClean="0"/>
              <a:t>10/4/2023</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A136-B623-44AA-A653-F7B0DDAA2C31}" type="slidenum">
              <a:rPr lang="en-US" smtClean="0"/>
              <a:t>‹#›</a:t>
            </a:fld>
            <a:endParaRPr lang="en-US"/>
          </a:p>
        </p:txBody>
      </p:sp>
    </p:spTree>
    <p:extLst>
      <p:ext uri="{BB962C8B-B14F-4D97-AF65-F5344CB8AC3E}">
        <p14:creationId xmlns:p14="http://schemas.microsoft.com/office/powerpoint/2010/main" val="66967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ezd.ca/CEZD/Assets/Documents/InfoSheet-Getah-Virus-in-the-Canadian-Context-2023-07.PDF"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s://porcinehealthmanagement.biomedcentral.com/articles/10.1186/s40813-023-00304-2" TargetMode="External"/><Relationship Id="rId3" Type="http://schemas.openxmlformats.org/officeDocument/2006/relationships/hyperlink" Target="https://www.mdpi.com/2076-2607/11/5/1162" TargetMode="External"/><Relationship Id="rId7" Type="http://schemas.openxmlformats.org/officeDocument/2006/relationships/hyperlink" Target="https://www.pnas.org/doi/10.1073/pnas.2301926120" TargetMode="External"/><Relationship Id="rId2" Type="http://schemas.openxmlformats.org/officeDocument/2006/relationships/hyperlink" Target="https://wwwnc.cdc.gov/eid/article/29/7/23-0296_article" TargetMode="External"/><Relationship Id="rId1" Type="http://schemas.openxmlformats.org/officeDocument/2006/relationships/slideLayout" Target="../slideLayouts/slideLayout2.xml"/><Relationship Id="rId6" Type="http://schemas.openxmlformats.org/officeDocument/2006/relationships/hyperlink" Target="https://www.sciencedirect.com/science/article/pii/S0378113523001797?via%3Dihub" TargetMode="External"/><Relationship Id="rId5" Type="http://schemas.openxmlformats.org/officeDocument/2006/relationships/hyperlink" Target="https://wwwnc.cdc.gov/eid/article/29/9/23-0066_article" TargetMode="External"/><Relationship Id="rId4" Type="http://schemas.openxmlformats.org/officeDocument/2006/relationships/hyperlink" Target="https://www.mdpi.com/2076-2607/11/7/175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biorxiv.org/content/10.1101/2022.09.04.506538v4" TargetMode="External"/><Relationship Id="rId7" Type="http://schemas.openxmlformats.org/officeDocument/2006/relationships/hyperlink" Target="https://www.mdpi.com/2076-393X/11/7/1145" TargetMode="External"/><Relationship Id="rId2" Type="http://schemas.openxmlformats.org/officeDocument/2006/relationships/hyperlink" Target="https://pubmed.ncbi.nlm.nih.gov/37170424/" TargetMode="External"/><Relationship Id="rId1" Type="http://schemas.openxmlformats.org/officeDocument/2006/relationships/slideLayout" Target="../slideLayouts/slideLayout2.xml"/><Relationship Id="rId6" Type="http://schemas.openxmlformats.org/officeDocument/2006/relationships/hyperlink" Target="https://efsa.onlinelibrary.wiley.com/doi/10.2903/j.efsa.2023.8016" TargetMode="External"/><Relationship Id="rId5" Type="http://schemas.openxmlformats.org/officeDocument/2006/relationships/hyperlink" Target="https://www.mdpi.com/1999-4915/15/6/1373" TargetMode="External"/><Relationship Id="rId4" Type="http://schemas.openxmlformats.org/officeDocument/2006/relationships/hyperlink" Target="https://wwwnc.cdc.gov/eid/article/29/7/23-0165_articl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science/article/pii/S2352771423000332" TargetMode="External"/><Relationship Id="rId2" Type="http://schemas.openxmlformats.org/officeDocument/2006/relationships/hyperlink" Target="https://pubmed.ncbi.nlm.nih.gov/37180243/" TargetMode="External"/><Relationship Id="rId1" Type="http://schemas.openxmlformats.org/officeDocument/2006/relationships/slideLayout" Target="../slideLayouts/slideLayout2.xml"/><Relationship Id="rId4" Type="http://schemas.openxmlformats.org/officeDocument/2006/relationships/hyperlink" Target="https://www.sciencedirect.com/science/article/pii/S235277142300086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swinehealth.org/june-2023-shic-enewsletter/" TargetMode="External"/><Relationship Id="rId2" Type="http://schemas.openxmlformats.org/officeDocument/2006/relationships/hyperlink" Target="https://www.mdpi.com/2076-2615/13/11/174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www.kosovapress.com/en/%E2%80%8Bmurtaja-afrikane-e-derrit-vjen-edhe-ne-kosove-konfirmohet-rasti-i-pare/"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nature.com/articles/s41467-023-38868-w"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reuters.com/world/asia-pacific/philippines-making-progress-swine-fever-vaccine-trials-president-2023-07-05/" TargetMode="External"/><Relationship Id="rId2" Type="http://schemas.openxmlformats.org/officeDocument/2006/relationships/hyperlink" Target="https://www.nature.com/articles/s41467-023-38868-w" TargetMode="External"/><Relationship Id="rId1" Type="http://schemas.openxmlformats.org/officeDocument/2006/relationships/slideLayout" Target="../slideLayouts/slideLayout4.xml"/><Relationship Id="rId5" Type="http://schemas.openxmlformats.org/officeDocument/2006/relationships/hyperlink" Target="https://www.reuters.com/business/healthcare-pharmaceuticals/vietnam-approves-commercial-use-first-african-swine-fever-vaccines-2023-07-24/" TargetMode="External"/><Relationship Id="rId4" Type="http://schemas.openxmlformats.org/officeDocument/2006/relationships/hyperlink" Target="https://dominicantoday.com/dr/local/2023/06/03/dominican-republic-begins-to-apply-vienamite-vaccine-against-ap-plagu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emergencies/disease-outbreak-news/item/2023-DON473"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dvm360.com/view/study-finds-wild-pigs-infected-with-bvdv-in-several-us-state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foodsafetynews.com/2023/06/hepatitis-e-cases-in-jersey-linked-to-undercooked-pork/" TargetMode="External"/><Relationship Id="rId7" Type="http://schemas.openxmlformats.org/officeDocument/2006/relationships/hyperlink" Target="https://pubmed.ncbi.nlm.nih.gov/37376636/"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nc.cdc.gov/eid/article/29/9/23-0517_article" TargetMode="External"/><Relationship Id="rId5" Type="http://schemas.openxmlformats.org/officeDocument/2006/relationships/hyperlink" Target="https://www.frontiersin.org/articles/10.3389/fsufs.2023.1163507/full" TargetMode="External"/><Relationship Id="rId4" Type="http://schemas.openxmlformats.org/officeDocument/2006/relationships/hyperlink" Target="https://outbreaknewstoday.com/czech-republic-officials-report-increase-in-hepatitis-e-798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0" y="1973829"/>
            <a:ext cx="12192000" cy="1498548"/>
          </a:xfrm>
        </p:spPr>
        <p:txBody>
          <a:bodyPr>
            <a:noAutofit/>
          </a:bodyPr>
          <a:lstStyle/>
          <a:p>
            <a:pPr algn="r"/>
            <a:r>
              <a:rPr lang="fr-CA" sz="2800" b="1" dirty="0" smtClean="0">
                <a:solidFill>
                  <a:schemeClr val="bg1"/>
                </a:solidFill>
                <a:latin typeface="+mn-lt"/>
              </a:rPr>
              <a:t>Communauté des maladies émergentes et zoonotiques</a:t>
            </a:r>
            <a:br>
              <a:rPr lang="fr-CA" sz="2800" b="1" dirty="0" smtClean="0">
                <a:solidFill>
                  <a:schemeClr val="bg1"/>
                </a:solidFill>
                <a:latin typeface="+mn-lt"/>
              </a:rPr>
            </a:br>
            <a:r>
              <a:rPr lang="fr-CA" sz="2800" b="1" dirty="0" smtClean="0">
                <a:solidFill>
                  <a:schemeClr val="bg1"/>
                </a:solidFill>
                <a:latin typeface="+mn-lt"/>
              </a:rPr>
              <a:t>Signaux d’intérêt pour le RCSSP, T2</a:t>
            </a:r>
            <a:endParaRPr lang="fr-CA" sz="2000" b="1" i="1" dirty="0">
              <a:solidFill>
                <a:schemeClr val="bg1"/>
              </a:solidFill>
            </a:endParaRPr>
          </a:p>
        </p:txBody>
      </p:sp>
      <p:sp>
        <p:nvSpPr>
          <p:cNvPr id="2" name="Subtitle 1"/>
          <p:cNvSpPr>
            <a:spLocks noGrp="1"/>
          </p:cNvSpPr>
          <p:nvPr>
            <p:ph type="subTitle" idx="1"/>
          </p:nvPr>
        </p:nvSpPr>
        <p:spPr>
          <a:xfrm>
            <a:off x="5500112" y="4075832"/>
            <a:ext cx="6591365" cy="1429439"/>
          </a:xfrm>
        </p:spPr>
        <p:txBody>
          <a:bodyPr>
            <a:normAutofit/>
          </a:bodyPr>
          <a:lstStyle/>
          <a:p>
            <a:pPr algn="r"/>
            <a:r>
              <a:rPr lang="fr-CA" b="1" dirty="0" smtClean="0">
                <a:solidFill>
                  <a:schemeClr val="bg1"/>
                </a:solidFill>
              </a:rPr>
              <a:t>D</a:t>
            </a:r>
            <a:r>
              <a:rPr lang="fr-CA" b="1" baseline="30000" dirty="0" smtClean="0">
                <a:solidFill>
                  <a:schemeClr val="bg1"/>
                </a:solidFill>
              </a:rPr>
              <a:t>re</a:t>
            </a:r>
            <a:r>
              <a:rPr lang="fr-CA" b="1" dirty="0" smtClean="0">
                <a:solidFill>
                  <a:schemeClr val="bg1"/>
                </a:solidFill>
              </a:rPr>
              <a:t> Andrea Osborn</a:t>
            </a:r>
          </a:p>
          <a:p>
            <a:pPr algn="r"/>
            <a:r>
              <a:rPr lang="fr-CA" b="1" dirty="0" smtClean="0">
                <a:solidFill>
                  <a:schemeClr val="bg1"/>
                </a:solidFill>
              </a:rPr>
              <a:t>28 août 2023</a:t>
            </a:r>
          </a:p>
          <a:p>
            <a:pPr algn="r"/>
            <a:endParaRPr lang="fr-CA" b="1"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C4E7A136-B623-44AA-A653-F7B0DDAA2C31}" type="slidenum">
              <a:rPr kumimoji="0" lang="fr-CA"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fr-CA" sz="1200" b="0" i="0" u="none" strike="noStrike" kern="1200" cap="none" spc="0" normalizeH="0" baseline="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9380333" y="5750265"/>
            <a:ext cx="2812315" cy="646481"/>
          </a:xfrm>
          <a:prstGeom prst="rect">
            <a:avLst/>
          </a:prstGeom>
          <a:noFill/>
        </p:spPr>
        <p:txBody>
          <a:bodyPr wrap="none" rtlCol="0">
            <a:spAutoFit/>
          </a:bodyPr>
          <a:lstStyle/>
          <a:p>
            <a:r>
              <a:rPr lang="fr-CA" sz="3600" b="1" dirty="0" smtClean="0">
                <a:solidFill>
                  <a:schemeClr val="bg1"/>
                </a:solidFill>
                <a:hlinkClick r:id="rId4"/>
              </a:rPr>
              <a:t>www.cezd.ca</a:t>
            </a:r>
            <a:r>
              <a:rPr lang="fr-CA" sz="3600" dirty="0" smtClean="0">
                <a:solidFill>
                  <a:schemeClr val="bg1"/>
                </a:solidFill>
              </a:rPr>
              <a:t> </a:t>
            </a:r>
            <a:endParaRPr lang="fr-CA" sz="3600" dirty="0">
              <a:solidFill>
                <a:schemeClr val="bg1"/>
              </a:solidFill>
            </a:endParaRPr>
          </a:p>
        </p:txBody>
      </p:sp>
    </p:spTree>
    <p:extLst>
      <p:ext uri="{BB962C8B-B14F-4D97-AF65-F5344CB8AC3E}">
        <p14:creationId xmlns:p14="http://schemas.microsoft.com/office/powerpoint/2010/main" val="1555840350"/>
      </p:ext>
    </p:extLst>
  </p:cSld>
  <p:clrMapOvr>
    <a:masterClrMapping/>
  </p:clrMapOvr>
  <mc:AlternateContent xmlns:mc="http://schemas.openxmlformats.org/markup-compatibility/2006" xmlns:p14="http://schemas.microsoft.com/office/powerpoint/2010/main">
    <mc:Choice Requires="p14">
      <p:transition spd="slow" p14:dur="2000" advTm="26445"/>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264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smtClean="0">
                <a:latin typeface="+mn-lt"/>
              </a:rPr>
              <a:t>Fiche d’information sur le virus Getah</a:t>
            </a:r>
            <a:endParaRPr lang="fr-CA" b="1">
              <a:latin typeface="+mn-lt"/>
            </a:endParaRPr>
          </a:p>
        </p:txBody>
      </p:sp>
      <p:sp>
        <p:nvSpPr>
          <p:cNvPr id="3" name="Content Placeholder 2"/>
          <p:cNvSpPr>
            <a:spLocks noGrp="1"/>
          </p:cNvSpPr>
          <p:nvPr>
            <p:ph sz="half" idx="1"/>
          </p:nvPr>
        </p:nvSpPr>
        <p:spPr/>
        <p:txBody>
          <a:bodyPr>
            <a:normAutofit lnSpcReduction="10000"/>
          </a:bodyPr>
          <a:lstStyle/>
          <a:p>
            <a:r>
              <a:rPr lang="fr-CA" dirty="0" smtClean="0">
                <a:hlinkClick r:id="rId2"/>
              </a:rPr>
              <a:t>Virus </a:t>
            </a:r>
            <a:r>
              <a:rPr lang="fr-CA" dirty="0" err="1" smtClean="0">
                <a:hlinkClick r:id="rId2"/>
              </a:rPr>
              <a:t>Getah</a:t>
            </a:r>
            <a:r>
              <a:rPr lang="fr-CA" dirty="0" smtClean="0">
                <a:hlinkClick r:id="rId2"/>
              </a:rPr>
              <a:t> dans le contexte canadien</a:t>
            </a:r>
            <a:endParaRPr lang="fr-CA" dirty="0" smtClean="0"/>
          </a:p>
          <a:p>
            <a:r>
              <a:rPr lang="fr-CA" dirty="0" smtClean="0"/>
              <a:t>Répartition des vecteurs compétents connus au Canada</a:t>
            </a:r>
          </a:p>
          <a:p>
            <a:r>
              <a:rPr lang="fr-CA" dirty="0" smtClean="0"/>
              <a:t>Informations connues sur la susceptibilité des espèces</a:t>
            </a:r>
          </a:p>
          <a:p>
            <a:pPr marL="0" indent="0">
              <a:buNone/>
            </a:pPr>
            <a:endParaRPr lang="fr-CA" dirty="0" smtClean="0"/>
          </a:p>
          <a:p>
            <a:r>
              <a:rPr lang="fr-CA" dirty="0" smtClean="0"/>
              <a:t>Se veut un complément aux informations du SHIC actualisées en 2021</a:t>
            </a:r>
            <a:endParaRPr lang="fr-CA" dirty="0"/>
          </a:p>
        </p:txBody>
      </p:sp>
      <p:sp>
        <p:nvSpPr>
          <p:cNvPr id="5" name="Slide Number Placeholder 4"/>
          <p:cNvSpPr>
            <a:spLocks noGrp="1"/>
          </p:cNvSpPr>
          <p:nvPr>
            <p:ph type="sldNum" sz="quarter" idx="12"/>
          </p:nvPr>
        </p:nvSpPr>
        <p:spPr/>
        <p:txBody>
          <a:bodyPr/>
          <a:lstStyle/>
          <a:p>
            <a:fld id="{C4E7A136-B623-44AA-A653-F7B0DDAA2C31}" type="slidenum">
              <a:rPr lang="fr-CA" smtClean="0"/>
              <a:t>10</a:t>
            </a:fld>
            <a:endParaRPr lang="fr-CA" dirty="0"/>
          </a:p>
        </p:txBody>
      </p:sp>
      <p:pic>
        <p:nvPicPr>
          <p:cNvPr id="1025" name="Picture 29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196566" y="64875"/>
            <a:ext cx="627797" cy="627797"/>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Grp="1" noChangeAspect="1"/>
          </p:cNvPicPr>
          <p:nvPr>
            <p:ph sz="half" idx="2"/>
          </p:nvPr>
        </p:nvPicPr>
        <p:blipFill>
          <a:blip r:embed="rId4"/>
          <a:stretch>
            <a:fillRect/>
          </a:stretch>
        </p:blipFill>
        <p:spPr>
          <a:xfrm>
            <a:off x="6849766" y="1825625"/>
            <a:ext cx="3826468" cy="4351338"/>
          </a:xfrm>
          <a:prstGeom prst="rect">
            <a:avLst/>
          </a:prstGeom>
        </p:spPr>
      </p:pic>
    </p:spTree>
    <p:extLst>
      <p:ext uri="{BB962C8B-B14F-4D97-AF65-F5344CB8AC3E}">
        <p14:creationId xmlns:p14="http://schemas.microsoft.com/office/powerpoint/2010/main" val="31857546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smtClean="0">
                <a:latin typeface="+mn-lt"/>
              </a:rPr>
              <a:t>Point sur l’IAHP au Canada</a:t>
            </a:r>
            <a:endParaRPr lang="fr-CA" b="1">
              <a:latin typeface="+mn-lt"/>
            </a:endParaRPr>
          </a:p>
        </p:txBody>
      </p:sp>
      <p:sp>
        <p:nvSpPr>
          <p:cNvPr id="3" name="Content Placeholder 2"/>
          <p:cNvSpPr>
            <a:spLocks noGrp="1"/>
          </p:cNvSpPr>
          <p:nvPr>
            <p:ph sz="half" idx="1"/>
          </p:nvPr>
        </p:nvSpPr>
        <p:spPr>
          <a:xfrm>
            <a:off x="737044" y="1993265"/>
            <a:ext cx="4789715" cy="3279775"/>
          </a:xfrm>
        </p:spPr>
        <p:txBody>
          <a:bodyPr>
            <a:normAutofit fontScale="92500"/>
          </a:bodyPr>
          <a:lstStyle/>
          <a:p>
            <a:pPr marL="0" indent="0">
              <a:buNone/>
            </a:pPr>
            <a:r>
              <a:rPr lang="fr-CA" dirty="0" smtClean="0"/>
              <a:t>Au 28 juillet 2023 :</a:t>
            </a:r>
          </a:p>
          <a:p>
            <a:r>
              <a:rPr lang="fr-CA" dirty="0" smtClean="0"/>
              <a:t>322 exploitations infectées (EI) en tout</a:t>
            </a:r>
          </a:p>
          <a:p>
            <a:r>
              <a:rPr lang="fr-CA" dirty="0" smtClean="0"/>
              <a:t>24 EI actives à l’heure actuelle</a:t>
            </a:r>
          </a:p>
          <a:p>
            <a:r>
              <a:rPr lang="fr-CA" dirty="0" smtClean="0"/>
              <a:t>&gt; 7,6 millions d’oiseaux</a:t>
            </a:r>
          </a:p>
          <a:p>
            <a:r>
              <a:rPr lang="fr-CA" dirty="0" smtClean="0"/>
              <a:t>Centre national des opérations d’urgence démobilisé</a:t>
            </a:r>
            <a:endParaRPr lang="fr-CA" dirty="0" smtClean="0"/>
          </a:p>
        </p:txBody>
      </p:sp>
      <p:sp>
        <p:nvSpPr>
          <p:cNvPr id="5" name="Slide Number Placeholder 4"/>
          <p:cNvSpPr>
            <a:spLocks noGrp="1"/>
          </p:cNvSpPr>
          <p:nvPr>
            <p:ph type="sldNum" sz="quarter" idx="12"/>
          </p:nvPr>
        </p:nvSpPr>
        <p:spPr/>
        <p:txBody>
          <a:bodyPr/>
          <a:lstStyle/>
          <a:p>
            <a:fld id="{C4E7A136-B623-44AA-A653-F7B0DDAA2C31}" type="slidenum">
              <a:rPr lang="fr-CA" smtClean="0"/>
              <a:t>11</a:t>
            </a:fld>
            <a:endParaRPr lang="fr-CA" dirty="0"/>
          </a:p>
        </p:txBody>
      </p:sp>
      <p:pic>
        <p:nvPicPr>
          <p:cNvPr id="6" name="Content Placeholder 5"/>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4806387" y="1126969"/>
            <a:ext cx="7215946" cy="5411959"/>
          </a:xfrm>
        </p:spPr>
      </p:pic>
    </p:spTree>
    <p:extLst>
      <p:ext uri="{BB962C8B-B14F-4D97-AF65-F5344CB8AC3E}">
        <p14:creationId xmlns:p14="http://schemas.microsoft.com/office/powerpoint/2010/main" val="2391993551"/>
      </p:ext>
    </p:extLst>
  </p:cSld>
  <p:clrMapOvr>
    <a:masterClrMapping/>
  </p:clrMapOvr>
  <mc:AlternateContent xmlns:mc="http://schemas.openxmlformats.org/markup-compatibility/2006" xmlns:p14="http://schemas.microsoft.com/office/powerpoint/2010/main">
    <mc:Choice Requires="p14">
      <p:transition spd="slow" p14:dur="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b="1" dirty="0" smtClean="0"/>
              <a:t>Résultats d’études scientifiques</a:t>
            </a:r>
            <a:endParaRPr lang="fr-CA" b="1" dirty="0"/>
          </a:p>
        </p:txBody>
      </p:sp>
      <p:sp>
        <p:nvSpPr>
          <p:cNvPr id="3" name="Content Placeholder 2"/>
          <p:cNvSpPr>
            <a:spLocks noGrp="1"/>
          </p:cNvSpPr>
          <p:nvPr>
            <p:ph idx="1"/>
          </p:nvPr>
        </p:nvSpPr>
        <p:spPr>
          <a:xfrm>
            <a:off x="838200" y="1490345"/>
            <a:ext cx="10515600" cy="4351338"/>
          </a:xfrm>
        </p:spPr>
        <p:txBody>
          <a:bodyPr>
            <a:noAutofit/>
          </a:bodyPr>
          <a:lstStyle/>
          <a:p>
            <a:pPr marL="0" indent="0">
              <a:buNone/>
            </a:pPr>
            <a:r>
              <a:rPr lang="en-CA" sz="1800" b="1" dirty="0" smtClean="0"/>
              <a:t>Influenza</a:t>
            </a:r>
          </a:p>
          <a:p>
            <a:r>
              <a:rPr lang="en-US" sz="2000" b="1" u="sng">
                <a:hlinkClick r:id="rId2"/>
              </a:rPr>
              <a:t>Low susceptibility of pigs against experimental infection with HPAI virus H5N1 clade 2.3.4.4b, Emerging Infectious Diseases Journal, </a:t>
            </a:r>
            <a:r>
              <a:rPr lang="fr-CA" sz="2000" b="1" u="sng" smtClean="0">
                <a:hlinkClick r:id="rId2"/>
              </a:rPr>
              <a:t>vol. </a:t>
            </a:r>
            <a:r>
              <a:rPr lang="fr-CA" sz="2000" b="1" u="sng" dirty="0" smtClean="0">
                <a:hlinkClick r:id="rId2"/>
              </a:rPr>
              <a:t>29, n</a:t>
            </a:r>
            <a:r>
              <a:rPr lang="fr-CA" sz="2000" b="1" u="sng" baseline="30000" dirty="0" smtClean="0">
                <a:hlinkClick r:id="rId2"/>
              </a:rPr>
              <a:t>o</a:t>
            </a:r>
            <a:r>
              <a:rPr lang="fr-CA" sz="2000" b="1" u="sng" dirty="0" smtClean="0">
                <a:hlinkClick r:id="rId2"/>
              </a:rPr>
              <a:t> 7 (juillet 2023) </a:t>
            </a:r>
            <a:r>
              <a:rPr lang="en-US" sz="2000" b="1" u="sng" smtClean="0">
                <a:hlinkClick r:id="rId2"/>
              </a:rPr>
              <a:t>- </a:t>
            </a:r>
            <a:r>
              <a:rPr lang="en-US" sz="2000" b="1" u="sng" dirty="0">
                <a:hlinkClick r:id="rId2"/>
              </a:rPr>
              <a:t>CDC</a:t>
            </a:r>
            <a:endParaRPr lang="en-US" sz="2000" b="1" dirty="0"/>
          </a:p>
          <a:p>
            <a:r>
              <a:rPr lang="en-US" sz="1800" u="sng" dirty="0">
                <a:hlinkClick r:id="rId3"/>
              </a:rPr>
              <a:t>Microorganisms | </a:t>
            </a:r>
            <a:r>
              <a:rPr lang="fr-CA" sz="1800" u="sng" smtClean="0">
                <a:hlinkClick r:id="rId3"/>
              </a:rPr>
              <a:t>Texte intégral gratuit </a:t>
            </a:r>
            <a:r>
              <a:rPr lang="en-US" sz="1800" u="sng" smtClean="0">
                <a:hlinkClick r:id="rId3"/>
              </a:rPr>
              <a:t>| </a:t>
            </a:r>
            <a:r>
              <a:rPr lang="en-US" sz="1800" u="sng" dirty="0">
                <a:hlinkClick r:id="rId3"/>
              </a:rPr>
              <a:t>Seroconversion of a swine herd in a free-range rural multi-species farm against HPAI H5N1 2.3.4.4b clade virus (mdpi.com)</a:t>
            </a:r>
            <a:endParaRPr lang="en-US" sz="1800" dirty="0"/>
          </a:p>
          <a:p>
            <a:r>
              <a:rPr lang="en-US" sz="1800" u="sng" dirty="0">
                <a:hlinkClick r:id="rId4"/>
              </a:rPr>
              <a:t>Microorganisms | </a:t>
            </a:r>
            <a:r>
              <a:rPr lang="fr-CA" sz="1800" u="sng" smtClean="0">
                <a:hlinkClick r:id="rId4"/>
              </a:rPr>
              <a:t>Texte intégral gratuit </a:t>
            </a:r>
            <a:r>
              <a:rPr lang="en-US" sz="1800" u="sng" smtClean="0">
                <a:hlinkClick r:id="rId4"/>
              </a:rPr>
              <a:t>| </a:t>
            </a:r>
            <a:r>
              <a:rPr lang="en-US" sz="1800" u="sng" dirty="0">
                <a:hlinkClick r:id="rId4"/>
              </a:rPr>
              <a:t>First detection of influenza D virus infection in cattle and pigs in the Republic of Korea (mdpi.com)</a:t>
            </a:r>
            <a:endParaRPr lang="en-US" sz="1800" dirty="0"/>
          </a:p>
          <a:p>
            <a:r>
              <a:rPr lang="en-US" sz="1800" u="sng" dirty="0">
                <a:hlinkClick r:id="rId5"/>
              </a:rPr>
              <a:t>Interspecies transmission of swine influenza A viruses and human seasonal vaccine-mediated protection investigated in ferret model, Emerging Infectious Diseases Journal, vol. 29, n</a:t>
            </a:r>
            <a:r>
              <a:rPr lang="en-US" sz="1800" u="sng" baseline="30000" dirty="0">
                <a:hlinkClick r:id="rId5"/>
              </a:rPr>
              <a:t>o</a:t>
            </a:r>
            <a:r>
              <a:rPr lang="en-US" sz="1800" u="sng" dirty="0">
                <a:hlinkClick r:id="rId5"/>
              </a:rPr>
              <a:t> 9 </a:t>
            </a:r>
            <a:r>
              <a:rPr lang="en-US" sz="1800" u="sng" dirty="0" smtClean="0">
                <a:hlinkClick r:id="rId5"/>
              </a:rPr>
              <a:t>(</a:t>
            </a:r>
            <a:r>
              <a:rPr lang="fr-CA" sz="1800" u="sng" smtClean="0">
                <a:hlinkClick r:id="rId5"/>
              </a:rPr>
              <a:t>septembre 2023</a:t>
            </a:r>
            <a:r>
              <a:rPr lang="en-US" sz="1800" u="sng" smtClean="0">
                <a:hlinkClick r:id="rId5"/>
              </a:rPr>
              <a:t>) </a:t>
            </a:r>
            <a:r>
              <a:rPr lang="en-US" sz="1800" u="sng" dirty="0">
                <a:hlinkClick r:id="rId5"/>
              </a:rPr>
              <a:t>– CDC</a:t>
            </a:r>
            <a:endParaRPr lang="en-US" sz="1800" dirty="0"/>
          </a:p>
          <a:p>
            <a:r>
              <a:rPr lang="en-US" sz="1800" u="sng" dirty="0">
                <a:hlinkClick r:id="rId6"/>
              </a:rPr>
              <a:t>Isolation and identification of Eurasian avian-like H1N1 swine influenza virus and evaluation of their pathogenicity and immune protective effects in pigs – </a:t>
            </a:r>
            <a:r>
              <a:rPr lang="en-US" sz="1800" u="sng" dirty="0" err="1">
                <a:hlinkClick r:id="rId6"/>
              </a:rPr>
              <a:t>ScienceDirect</a:t>
            </a:r>
            <a:endParaRPr lang="en-US" sz="1800" dirty="0"/>
          </a:p>
          <a:p>
            <a:r>
              <a:rPr lang="en-US" sz="1800" u="sng" dirty="0">
                <a:hlinkClick r:id="rId7"/>
              </a:rPr>
              <a:t>The genomic landscape of swine influenza A viruses in Southeast Asia | PNAS</a:t>
            </a:r>
            <a:endParaRPr lang="en-US" sz="1800" dirty="0"/>
          </a:p>
          <a:p>
            <a:r>
              <a:rPr lang="en-US" sz="1800" u="sng" dirty="0">
                <a:hlinkClick r:id="rId8"/>
              </a:rPr>
              <a:t>Farm management practices associated with influenza A virus contamination of people working in Midwestern United States swine farms | Porcine Health Management | </a:t>
            </a:r>
            <a:r>
              <a:rPr lang="fr-CA" sz="1800" u="sng" smtClean="0">
                <a:hlinkClick r:id="rId8"/>
              </a:rPr>
              <a:t>Texte intégral </a:t>
            </a:r>
            <a:r>
              <a:rPr lang="en-US" sz="1800" u="sng" smtClean="0">
                <a:hlinkClick r:id="rId8"/>
              </a:rPr>
              <a:t>(</a:t>
            </a:r>
            <a:r>
              <a:rPr lang="en-US" sz="1800" u="sng" dirty="0">
                <a:hlinkClick r:id="rId8"/>
              </a:rPr>
              <a:t>biomedcentral.com)</a:t>
            </a:r>
            <a:endParaRPr lang="en-CA" sz="1800"/>
          </a:p>
        </p:txBody>
      </p:sp>
      <p:sp>
        <p:nvSpPr>
          <p:cNvPr id="7" name="Slide Number Placeholder 6"/>
          <p:cNvSpPr>
            <a:spLocks noGrp="1"/>
          </p:cNvSpPr>
          <p:nvPr>
            <p:ph type="sldNum" sz="quarter" idx="12"/>
          </p:nvPr>
        </p:nvSpPr>
        <p:spPr/>
        <p:txBody>
          <a:bodyPr/>
          <a:lstStyle/>
          <a:p>
            <a:fld id="{C4E7A136-B623-44AA-A653-F7B0DDAA2C31}" type="slidenum">
              <a:rPr lang="en-US" smtClean="0"/>
              <a:t>12</a:t>
            </a:fld>
            <a:endParaRPr lang="en-US"/>
          </a:p>
        </p:txBody>
      </p:sp>
    </p:spTree>
    <p:extLst>
      <p:ext uri="{BB962C8B-B14F-4D97-AF65-F5344CB8AC3E}">
        <p14:creationId xmlns:p14="http://schemas.microsoft.com/office/powerpoint/2010/main" val="69048311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b="1" smtClean="0">
                <a:latin typeface="+mn-lt"/>
              </a:rPr>
              <a:t>Résultats d’études scientifiques</a:t>
            </a:r>
            <a:endParaRPr lang="en-CA" b="1">
              <a:latin typeface="+mn-lt"/>
            </a:endParaRPr>
          </a:p>
        </p:txBody>
      </p:sp>
      <p:sp>
        <p:nvSpPr>
          <p:cNvPr id="2" name="Slide Number Placeholder 1"/>
          <p:cNvSpPr>
            <a:spLocks noGrp="1"/>
          </p:cNvSpPr>
          <p:nvPr>
            <p:ph type="sldNum" sz="quarter" idx="12"/>
          </p:nvPr>
        </p:nvSpPr>
        <p:spPr/>
        <p:txBody>
          <a:bodyPr/>
          <a:lstStyle/>
          <a:p>
            <a:fld id="{C4E7A136-B623-44AA-A653-F7B0DDAA2C31}" type="slidenum">
              <a:rPr lang="en-US" smtClean="0"/>
              <a:t>13</a:t>
            </a:fld>
            <a:endParaRPr lang="en-US"/>
          </a:p>
        </p:txBody>
      </p:sp>
      <p:sp>
        <p:nvSpPr>
          <p:cNvPr id="6" name="Content Placeholder 5"/>
          <p:cNvSpPr>
            <a:spLocks noGrp="1"/>
          </p:cNvSpPr>
          <p:nvPr>
            <p:ph idx="1"/>
          </p:nvPr>
        </p:nvSpPr>
        <p:spPr/>
        <p:txBody>
          <a:bodyPr>
            <a:normAutofit fontScale="70000" lnSpcReduction="20000"/>
          </a:bodyPr>
          <a:lstStyle/>
          <a:p>
            <a:pPr marL="0" indent="0">
              <a:buNone/>
            </a:pPr>
            <a:r>
              <a:rPr lang="en-US" sz="4000" b="1" dirty="0"/>
              <a:t>PPA</a:t>
            </a:r>
          </a:p>
          <a:p>
            <a:r>
              <a:rPr lang="en-US" sz="3400" b="1" u="sng" dirty="0">
                <a:hlinkClick r:id="rId2"/>
              </a:rPr>
              <a:t>Unregulated online sales are high-risk sources of domestic swine (</a:t>
            </a:r>
            <a:r>
              <a:rPr lang="en-US" sz="3400" b="1" u="sng" dirty="0" err="1">
                <a:hlinkClick r:id="rId2"/>
              </a:rPr>
              <a:t>Sus</a:t>
            </a:r>
            <a:r>
              <a:rPr lang="en-US" sz="3400" b="1" u="sng" dirty="0">
                <a:hlinkClick r:id="rId2"/>
              </a:rPr>
              <a:t> </a:t>
            </a:r>
            <a:r>
              <a:rPr lang="en-US" sz="3400" b="1" u="sng" dirty="0" err="1">
                <a:hlinkClick r:id="rId2"/>
              </a:rPr>
              <a:t>scrofa</a:t>
            </a:r>
            <a:r>
              <a:rPr lang="en-US" sz="3400" b="1" u="sng" dirty="0">
                <a:hlinkClick r:id="rId2"/>
              </a:rPr>
              <a:t>) in Canada: implications for invasive wild pig and African swine fever risk preparedness - PubMed (nih.gov)</a:t>
            </a:r>
            <a:endParaRPr lang="en-US" sz="3400" b="1" dirty="0"/>
          </a:p>
          <a:p>
            <a:r>
              <a:rPr lang="en-US" u="sng" dirty="0">
                <a:hlinkClick r:id="rId3"/>
              </a:rPr>
              <a:t>Estimating the effectiveness of control actions on African swine fever transmission in commercial swine populations in the United States | </a:t>
            </a:r>
            <a:r>
              <a:rPr lang="en-US" u="sng" dirty="0" err="1">
                <a:hlinkClick r:id="rId3"/>
              </a:rPr>
              <a:t>bioRxiv</a:t>
            </a:r>
            <a:endParaRPr lang="en-US" dirty="0"/>
          </a:p>
          <a:p>
            <a:r>
              <a:rPr lang="en-US" u="sng" dirty="0">
                <a:hlinkClick r:id="rId4"/>
              </a:rPr>
              <a:t>Long-term epidemiology and evolution of swine influenza viruses, Vietnam, Emerging Infectious Diseases Journal, vol. 29, n</a:t>
            </a:r>
            <a:r>
              <a:rPr lang="en-US" u="sng" baseline="30000" dirty="0">
                <a:hlinkClick r:id="rId4"/>
              </a:rPr>
              <a:t>o</a:t>
            </a:r>
            <a:r>
              <a:rPr lang="en-US" u="sng" dirty="0">
                <a:hlinkClick r:id="rId4"/>
              </a:rPr>
              <a:t> 7 </a:t>
            </a:r>
            <a:r>
              <a:rPr lang="en-US" u="sng" dirty="0" smtClean="0">
                <a:hlinkClick r:id="rId4"/>
              </a:rPr>
              <a:t>(</a:t>
            </a:r>
            <a:r>
              <a:rPr lang="fr-CA" u="sng" smtClean="0">
                <a:hlinkClick r:id="rId4"/>
              </a:rPr>
              <a:t>juillet</a:t>
            </a:r>
            <a:r>
              <a:rPr lang="en-US" u="sng" smtClean="0">
                <a:hlinkClick r:id="rId4"/>
              </a:rPr>
              <a:t> </a:t>
            </a:r>
            <a:r>
              <a:rPr lang="en-US" u="sng" dirty="0">
                <a:hlinkClick r:id="rId4"/>
              </a:rPr>
              <a:t>2023) – CDC</a:t>
            </a:r>
            <a:endParaRPr lang="en-US" dirty="0"/>
          </a:p>
          <a:p>
            <a:r>
              <a:rPr lang="en-US" u="sng" dirty="0">
                <a:hlinkClick r:id="rId5"/>
              </a:rPr>
              <a:t>Viruses | </a:t>
            </a:r>
            <a:r>
              <a:rPr lang="fr-CA" u="sng" smtClean="0">
                <a:hlinkClick r:id="rId5"/>
              </a:rPr>
              <a:t>Texte intégral gratuit </a:t>
            </a:r>
            <a:r>
              <a:rPr lang="en-US" u="sng" smtClean="0">
                <a:hlinkClick r:id="rId5"/>
              </a:rPr>
              <a:t>| </a:t>
            </a:r>
            <a:r>
              <a:rPr lang="en-US" u="sng" dirty="0">
                <a:hlinkClick r:id="rId5"/>
              </a:rPr>
              <a:t>Comparison of attenuated and virulent strains of African swine fever virus genotype I and serogroup 2 (mdpi.com)</a:t>
            </a:r>
            <a:endParaRPr lang="en-US" dirty="0"/>
          </a:p>
          <a:p>
            <a:r>
              <a:rPr lang="en-US" u="sng" dirty="0">
                <a:hlinkClick r:id="rId6"/>
              </a:rPr>
              <a:t>Epidemiological analysis of African swine fever in the European Union during 2022-2023, EFSA Journal - Wiley Online Library</a:t>
            </a:r>
            <a:endParaRPr lang="en-US" dirty="0"/>
          </a:p>
          <a:p>
            <a:r>
              <a:rPr lang="en-US" u="sng" dirty="0">
                <a:hlinkClick r:id="rId7"/>
              </a:rPr>
              <a:t>Vaccines | </a:t>
            </a:r>
            <a:r>
              <a:rPr lang="fr-CA" u="sng" smtClean="0">
                <a:hlinkClick r:id="rId7"/>
              </a:rPr>
              <a:t>Texte intégral gratuit </a:t>
            </a:r>
            <a:r>
              <a:rPr lang="en-US" u="sng" smtClean="0">
                <a:hlinkClick r:id="rId7"/>
              </a:rPr>
              <a:t>| </a:t>
            </a:r>
            <a:r>
              <a:rPr lang="en-US" u="sng" dirty="0">
                <a:hlinkClick r:id="rId7"/>
              </a:rPr>
              <a:t>Epidemiological characterization of African swine fever dynamics in Ukraine, 2012–2023 (mdpi.com)</a:t>
            </a:r>
            <a:endParaRPr lang="en-US" dirty="0"/>
          </a:p>
          <a:p>
            <a:endParaRPr lang="en-CA"/>
          </a:p>
        </p:txBody>
      </p:sp>
    </p:spTree>
    <p:extLst>
      <p:ext uri="{BB962C8B-B14F-4D97-AF65-F5344CB8AC3E}">
        <p14:creationId xmlns:p14="http://schemas.microsoft.com/office/powerpoint/2010/main" val="40443356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b="1" smtClean="0">
                <a:latin typeface="+mn-lt"/>
              </a:rPr>
              <a:t>Résultats d’études scientifiques</a:t>
            </a:r>
            <a:endParaRPr lang="fr-CA" b="1">
              <a:latin typeface="+mn-lt"/>
            </a:endParaRPr>
          </a:p>
        </p:txBody>
      </p:sp>
      <p:sp>
        <p:nvSpPr>
          <p:cNvPr id="3" name="Content Placeholder 2"/>
          <p:cNvSpPr>
            <a:spLocks noGrp="1"/>
          </p:cNvSpPr>
          <p:nvPr>
            <p:ph idx="1"/>
          </p:nvPr>
        </p:nvSpPr>
        <p:spPr/>
        <p:txBody>
          <a:bodyPr>
            <a:normAutofit fontScale="92500" lnSpcReduction="10000"/>
          </a:bodyPr>
          <a:lstStyle/>
          <a:p>
            <a:pPr marL="0" indent="0">
              <a:buNone/>
            </a:pPr>
            <a:r>
              <a:rPr lang="en-CA" b="1" i="1" dirty="0" smtClean="0"/>
              <a:t>Streptococcus </a:t>
            </a:r>
            <a:r>
              <a:rPr lang="en-CA" b="1" i="1" dirty="0" err="1" smtClean="0"/>
              <a:t>suis</a:t>
            </a:r>
            <a:endParaRPr lang="en-CA" b="1" i="1" dirty="0" smtClean="0"/>
          </a:p>
          <a:p>
            <a:r>
              <a:rPr lang="en-US" u="sng">
                <a:hlinkClick r:id="rId2"/>
              </a:rPr>
              <a:t>Streptococcus suis contributes to inguinal lymph node lesions in piglets after highly pathogenic porcine reproductive and respiratory syndrome virus infection - PubMed (nih.gov)</a:t>
            </a:r>
            <a:endParaRPr lang="en-US"/>
          </a:p>
          <a:p>
            <a:r>
              <a:rPr lang="en-US" u="sng" dirty="0">
                <a:hlinkClick r:id="rId3"/>
              </a:rPr>
              <a:t>Prevalence of Streptococcus </a:t>
            </a:r>
            <a:r>
              <a:rPr lang="en-US" u="sng" dirty="0" err="1">
                <a:hlinkClick r:id="rId3"/>
              </a:rPr>
              <a:t>suis</a:t>
            </a:r>
            <a:r>
              <a:rPr lang="en-US" u="sng" dirty="0">
                <a:hlinkClick r:id="rId3"/>
              </a:rPr>
              <a:t> in pigs in China during 2000–2021: a systematic review and meta-analysis – </a:t>
            </a:r>
            <a:r>
              <a:rPr lang="en-US" u="sng" dirty="0" err="1">
                <a:hlinkClick r:id="rId3"/>
              </a:rPr>
              <a:t>ScienceDirect</a:t>
            </a:r>
            <a:endParaRPr lang="en-US" dirty="0"/>
          </a:p>
          <a:p>
            <a:pPr marL="0" indent="0">
              <a:buNone/>
            </a:pPr>
            <a:endParaRPr lang="en-US" dirty="0" smtClean="0"/>
          </a:p>
          <a:p>
            <a:pPr marL="0" indent="0">
              <a:buNone/>
            </a:pPr>
            <a:r>
              <a:rPr lang="fr-CA" b="1" smtClean="0"/>
              <a:t>Encéphalite japonaise</a:t>
            </a:r>
          </a:p>
          <a:p>
            <a:r>
              <a:rPr lang="en-US" u="sng" smtClean="0">
                <a:hlinkClick r:id="rId4"/>
              </a:rPr>
              <a:t>An </a:t>
            </a:r>
            <a:r>
              <a:rPr lang="en-US" u="sng" dirty="0">
                <a:hlinkClick r:id="rId4"/>
              </a:rPr>
              <a:t>evaluation of the landscape structure and La Niña climatic anomalies associated with Japanese encephalitis virus outbreaks reported in Australian piggeries in 2022 - </a:t>
            </a:r>
            <a:r>
              <a:rPr lang="en-US" u="sng" dirty="0" err="1">
                <a:hlinkClick r:id="rId4"/>
              </a:rPr>
              <a:t>ScienceDirect</a:t>
            </a:r>
            <a:endParaRPr lang="en-US" dirty="0"/>
          </a:p>
          <a:p>
            <a:pPr marL="0" indent="0">
              <a:buNone/>
            </a:pPr>
            <a:endParaRPr lang="en-CA" sz="3800" b="1" smtClean="0"/>
          </a:p>
        </p:txBody>
      </p:sp>
      <p:sp>
        <p:nvSpPr>
          <p:cNvPr id="7" name="Slide Number Placeholder 6"/>
          <p:cNvSpPr>
            <a:spLocks noGrp="1"/>
          </p:cNvSpPr>
          <p:nvPr>
            <p:ph type="sldNum" sz="quarter" idx="12"/>
          </p:nvPr>
        </p:nvSpPr>
        <p:spPr/>
        <p:txBody>
          <a:bodyPr/>
          <a:lstStyle/>
          <a:p>
            <a:fld id="{C4E7A136-B623-44AA-A653-F7B0DDAA2C31}" type="slidenum">
              <a:rPr lang="en-US" smtClean="0"/>
              <a:t>14</a:t>
            </a:fld>
            <a:endParaRPr lang="en-US"/>
          </a:p>
        </p:txBody>
      </p:sp>
    </p:spTree>
    <p:extLst>
      <p:ext uri="{BB962C8B-B14F-4D97-AF65-F5344CB8AC3E}">
        <p14:creationId xmlns:p14="http://schemas.microsoft.com/office/powerpoint/2010/main" val="23504384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smtClean="0">
                <a:latin typeface="+mn-lt"/>
              </a:rPr>
              <a:t>Résultats d’études scientifiques</a:t>
            </a:r>
            <a:endParaRPr lang="fr-CA">
              <a:latin typeface="+mn-lt"/>
            </a:endParaRPr>
          </a:p>
        </p:txBody>
      </p:sp>
      <p:sp>
        <p:nvSpPr>
          <p:cNvPr id="3" name="Content Placeholder 2"/>
          <p:cNvSpPr>
            <a:spLocks noGrp="1"/>
          </p:cNvSpPr>
          <p:nvPr>
            <p:ph idx="1"/>
          </p:nvPr>
        </p:nvSpPr>
        <p:spPr/>
        <p:txBody>
          <a:bodyPr/>
          <a:lstStyle/>
          <a:p>
            <a:pPr marL="0" indent="0">
              <a:buNone/>
            </a:pPr>
            <a:r>
              <a:rPr lang="fr-CA" b="1" smtClean="0"/>
              <a:t>Sangliers</a:t>
            </a:r>
          </a:p>
          <a:p>
            <a:r>
              <a:rPr lang="en-US" u="sng" smtClean="0">
                <a:hlinkClick r:id="rId2"/>
              </a:rPr>
              <a:t>Animals </a:t>
            </a:r>
            <a:r>
              <a:rPr lang="en-US" u="sng">
                <a:hlinkClick r:id="rId2"/>
              </a:rPr>
              <a:t>| </a:t>
            </a:r>
            <a:r>
              <a:rPr lang="fr-CA" u="sng" smtClean="0">
                <a:hlinkClick r:id="rId2"/>
              </a:rPr>
              <a:t>Texte intégral gratuit </a:t>
            </a:r>
            <a:r>
              <a:rPr lang="en-US" u="sng" smtClean="0">
                <a:hlinkClick r:id="rId2"/>
              </a:rPr>
              <a:t>| </a:t>
            </a:r>
            <a:r>
              <a:rPr lang="en-US" u="sng" dirty="0">
                <a:hlinkClick r:id="rId2"/>
              </a:rPr>
              <a:t>The role of wild boars in the circulation of tick-borne pathogens: the first evidence of Rickettsia </a:t>
            </a:r>
            <a:r>
              <a:rPr lang="en-US" u="sng" dirty="0" err="1">
                <a:hlinkClick r:id="rId2"/>
              </a:rPr>
              <a:t>monacensis</a:t>
            </a:r>
            <a:r>
              <a:rPr lang="en-US" u="sng" dirty="0">
                <a:hlinkClick r:id="rId2"/>
              </a:rPr>
              <a:t> presence (mdpi.com)</a:t>
            </a:r>
            <a:endParaRPr lang="en-US" dirty="0"/>
          </a:p>
          <a:p>
            <a:pPr marL="0" indent="0">
              <a:buNone/>
            </a:pPr>
            <a:endParaRPr lang="en-CA" smtClean="0"/>
          </a:p>
          <a:p>
            <a:pPr marL="0" indent="0">
              <a:buNone/>
            </a:pPr>
            <a:r>
              <a:rPr lang="en-CA" b="1" dirty="0" smtClean="0"/>
              <a:t>Astrovirus</a:t>
            </a:r>
          </a:p>
          <a:p>
            <a:r>
              <a:rPr lang="en-US">
                <a:hlinkClick r:id="rId3"/>
              </a:rPr>
              <a:t>SHIC-funded study discovers first association between astrovirus and respiratory pathology in pigs</a:t>
            </a:r>
            <a:endParaRPr lang="en-CA"/>
          </a:p>
        </p:txBody>
      </p:sp>
      <p:sp>
        <p:nvSpPr>
          <p:cNvPr id="4" name="Slide Number Placeholder 3"/>
          <p:cNvSpPr>
            <a:spLocks noGrp="1"/>
          </p:cNvSpPr>
          <p:nvPr>
            <p:ph type="sldNum" sz="quarter" idx="12"/>
          </p:nvPr>
        </p:nvSpPr>
        <p:spPr/>
        <p:txBody>
          <a:bodyPr/>
          <a:lstStyle/>
          <a:p>
            <a:fld id="{C4E7A136-B623-44AA-A653-F7B0DDAA2C31}" type="slidenum">
              <a:rPr lang="en-US" smtClean="0"/>
              <a:t>15</a:t>
            </a:fld>
            <a:endParaRPr lang="en-US"/>
          </a:p>
        </p:txBody>
      </p:sp>
    </p:spTree>
    <p:extLst>
      <p:ext uri="{BB962C8B-B14F-4D97-AF65-F5344CB8AC3E}">
        <p14:creationId xmlns:p14="http://schemas.microsoft.com/office/powerpoint/2010/main" val="14395767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b="1" dirty="0" smtClean="0">
                <a:latin typeface="+mn-lt"/>
              </a:rPr>
              <a:t>Propagation de la PPA : T2 &gt; 1 890 épisodes signalés (EMPRES-i); T3 jusqu’à maintenant : 920</a:t>
            </a:r>
            <a:endParaRPr lang="fr-CA" b="1" dirty="0">
              <a:latin typeface="+mn-lt"/>
            </a:endParaRPr>
          </a:p>
        </p:txBody>
      </p:sp>
      <p:sp>
        <p:nvSpPr>
          <p:cNvPr id="4" name="Slide Number Placeholder 3"/>
          <p:cNvSpPr>
            <a:spLocks noGrp="1"/>
          </p:cNvSpPr>
          <p:nvPr>
            <p:ph type="sldNum" sz="quarter" idx="12"/>
          </p:nvPr>
        </p:nvSpPr>
        <p:spPr/>
        <p:txBody>
          <a:bodyPr/>
          <a:lstStyle/>
          <a:p>
            <a:fld id="{C4E7A136-B623-44AA-A653-F7B0DDAA2C31}" type="slidenum">
              <a:rPr lang="fr-CA" smtClean="0"/>
              <a:t>2</a:t>
            </a:fld>
            <a:endParaRPr lang="fr-CA" dirty="0"/>
          </a:p>
        </p:txBody>
      </p:sp>
      <p:pic>
        <p:nvPicPr>
          <p:cNvPr id="6" name="Content Placeholder 5"/>
          <p:cNvPicPr>
            <a:picLocks noGrp="1" noChangeAspect="1"/>
          </p:cNvPicPr>
          <p:nvPr>
            <p:ph sz="half" idx="1"/>
          </p:nvPr>
        </p:nvPicPr>
        <p:blipFill>
          <a:blip r:embed="rId3"/>
          <a:stretch>
            <a:fillRect/>
          </a:stretch>
        </p:blipFill>
        <p:spPr>
          <a:xfrm>
            <a:off x="838200" y="1932019"/>
            <a:ext cx="5181600" cy="4138550"/>
          </a:xfrm>
          <a:prstGeom prst="rect">
            <a:avLst/>
          </a:prstGeom>
        </p:spPr>
      </p:pic>
      <p:pic>
        <p:nvPicPr>
          <p:cNvPr id="7" name="Content Placeholder 6"/>
          <p:cNvPicPr>
            <a:picLocks noGrp="1" noChangeAspect="1"/>
          </p:cNvPicPr>
          <p:nvPr>
            <p:ph sz="half" idx="2"/>
          </p:nvPr>
        </p:nvPicPr>
        <p:blipFill>
          <a:blip r:embed="rId4"/>
          <a:stretch>
            <a:fillRect/>
          </a:stretch>
        </p:blipFill>
        <p:spPr>
          <a:xfrm>
            <a:off x="6172200" y="1896620"/>
            <a:ext cx="5138026" cy="4173949"/>
          </a:xfrm>
          <a:prstGeom prst="rect">
            <a:avLst/>
          </a:prstGeom>
        </p:spPr>
      </p:pic>
    </p:spTree>
    <p:extLst>
      <p:ext uri="{BB962C8B-B14F-4D97-AF65-F5344CB8AC3E}">
        <p14:creationId xmlns:p14="http://schemas.microsoft.com/office/powerpoint/2010/main" val="27367578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0"/>
            <a:ext cx="10515600" cy="1325563"/>
          </a:xfrm>
        </p:spPr>
        <p:txBody>
          <a:bodyPr>
            <a:normAutofit/>
          </a:bodyPr>
          <a:lstStyle/>
          <a:p>
            <a:pPr algn="ctr"/>
            <a:r>
              <a:rPr lang="fr-CA" sz="3600" b="1" dirty="0" smtClean="0">
                <a:latin typeface="+mn-lt"/>
              </a:rPr>
              <a:t>Tous les cas en Europe du Sud, 1</a:t>
            </a:r>
            <a:r>
              <a:rPr lang="fr-CA" sz="3600" b="1" baseline="30000" dirty="0" smtClean="0">
                <a:latin typeface="+mn-lt"/>
              </a:rPr>
              <a:t>er</a:t>
            </a:r>
            <a:r>
              <a:rPr lang="fr-CA" sz="3600" b="1" dirty="0" smtClean="0">
                <a:latin typeface="+mn-lt"/>
              </a:rPr>
              <a:t> avril – 25 août</a:t>
            </a:r>
            <a:endParaRPr lang="fr-CA" sz="3600" b="1" dirty="0">
              <a:latin typeface="+mn-lt"/>
            </a:endParaRPr>
          </a:p>
        </p:txBody>
      </p:sp>
      <p:pic>
        <p:nvPicPr>
          <p:cNvPr id="10" name="Content Placeholder 9"/>
          <p:cNvPicPr>
            <a:picLocks noGrp="1" noChangeAspect="1"/>
          </p:cNvPicPr>
          <p:nvPr>
            <p:ph idx="1"/>
          </p:nvPr>
        </p:nvPicPr>
        <p:blipFill>
          <a:blip r:embed="rId3"/>
          <a:stretch>
            <a:fillRect/>
          </a:stretch>
        </p:blipFill>
        <p:spPr>
          <a:xfrm>
            <a:off x="2662569" y="1396893"/>
            <a:ext cx="6866861" cy="4888142"/>
          </a:xfrm>
          <a:prstGeom prst="rect">
            <a:avLst/>
          </a:prstGeom>
        </p:spPr>
      </p:pic>
      <p:sp>
        <p:nvSpPr>
          <p:cNvPr id="7" name="Slide Number Placeholder 6"/>
          <p:cNvSpPr>
            <a:spLocks noGrp="1"/>
          </p:cNvSpPr>
          <p:nvPr>
            <p:ph type="sldNum" sz="quarter" idx="12"/>
          </p:nvPr>
        </p:nvSpPr>
        <p:spPr/>
        <p:txBody>
          <a:bodyPr/>
          <a:lstStyle/>
          <a:p>
            <a:fld id="{C4E7A136-B623-44AA-A653-F7B0DDAA2C31}" type="slidenum">
              <a:rPr lang="fr-CA" smtClean="0"/>
              <a:t>3</a:t>
            </a:fld>
            <a:endParaRPr lang="fr-CA" dirty="0"/>
          </a:p>
        </p:txBody>
      </p:sp>
    </p:spTree>
    <p:extLst>
      <p:ext uri="{BB962C8B-B14F-4D97-AF65-F5344CB8AC3E}">
        <p14:creationId xmlns:p14="http://schemas.microsoft.com/office/powerpoint/2010/main" val="14077954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CA" b="1" dirty="0" smtClean="0">
                <a:latin typeface="+mn-lt"/>
              </a:rPr>
              <a:t>Éclosions de PPA dans les Balkans </a:t>
            </a:r>
            <a:endParaRPr lang="fr-CA" b="1" dirty="0">
              <a:latin typeface="+mn-lt"/>
            </a:endParaRPr>
          </a:p>
        </p:txBody>
      </p:sp>
      <p:sp>
        <p:nvSpPr>
          <p:cNvPr id="9" name="Text Placeholder 8"/>
          <p:cNvSpPr>
            <a:spLocks noGrp="1"/>
          </p:cNvSpPr>
          <p:nvPr>
            <p:ph type="body" idx="1"/>
          </p:nvPr>
        </p:nvSpPr>
        <p:spPr>
          <a:xfrm>
            <a:off x="839788" y="1278733"/>
            <a:ext cx="5157787" cy="823912"/>
          </a:xfrm>
        </p:spPr>
        <p:txBody>
          <a:bodyPr/>
          <a:lstStyle/>
          <a:p>
            <a:r>
              <a:rPr lang="fr-CA" dirty="0" smtClean="0"/>
              <a:t>Bosnie-Herzégovine</a:t>
            </a:r>
            <a:endParaRPr lang="fr-CA" dirty="0"/>
          </a:p>
        </p:txBody>
      </p:sp>
      <p:sp>
        <p:nvSpPr>
          <p:cNvPr id="10" name="Text Placeholder 9"/>
          <p:cNvSpPr>
            <a:spLocks noGrp="1"/>
          </p:cNvSpPr>
          <p:nvPr>
            <p:ph type="body" sz="quarter" idx="3"/>
          </p:nvPr>
        </p:nvSpPr>
        <p:spPr>
          <a:xfrm>
            <a:off x="6172202" y="1278733"/>
            <a:ext cx="5183188" cy="823912"/>
          </a:xfrm>
        </p:spPr>
        <p:txBody>
          <a:bodyPr/>
          <a:lstStyle/>
          <a:p>
            <a:r>
              <a:rPr lang="fr-CA" dirty="0" smtClean="0"/>
              <a:t>Croatie</a:t>
            </a:r>
            <a:endParaRPr lang="fr-CA" dirty="0"/>
          </a:p>
        </p:txBody>
      </p:sp>
      <p:pic>
        <p:nvPicPr>
          <p:cNvPr id="13" name="Content Placeholder 12"/>
          <p:cNvPicPr>
            <a:picLocks noGrp="1" noChangeAspect="1"/>
          </p:cNvPicPr>
          <p:nvPr>
            <p:ph sz="quarter" idx="4"/>
          </p:nvPr>
        </p:nvPicPr>
        <p:blipFill>
          <a:blip r:embed="rId3"/>
          <a:stretch>
            <a:fillRect/>
          </a:stretch>
        </p:blipFill>
        <p:spPr>
          <a:xfrm>
            <a:off x="6253276" y="2102644"/>
            <a:ext cx="4812716" cy="3851291"/>
          </a:xfrm>
          <a:prstGeom prst="rect">
            <a:avLst/>
          </a:prstGeom>
        </p:spPr>
      </p:pic>
      <p:sp>
        <p:nvSpPr>
          <p:cNvPr id="5" name="Slide Number Placeholder 4"/>
          <p:cNvSpPr>
            <a:spLocks noGrp="1"/>
          </p:cNvSpPr>
          <p:nvPr>
            <p:ph type="sldNum" sz="quarter" idx="12"/>
          </p:nvPr>
        </p:nvSpPr>
        <p:spPr>
          <a:xfrm>
            <a:off x="8610599" y="5953936"/>
            <a:ext cx="2743200" cy="365125"/>
          </a:xfrm>
        </p:spPr>
        <p:txBody>
          <a:bodyPr/>
          <a:lstStyle/>
          <a:p>
            <a:fld id="{C4E7A136-B623-44AA-A653-F7B0DDAA2C31}" type="slidenum">
              <a:rPr lang="fr-CA" smtClean="0"/>
              <a:t>4</a:t>
            </a:fld>
            <a:endParaRPr lang="fr-CA" dirty="0"/>
          </a:p>
        </p:txBody>
      </p:sp>
      <p:pic>
        <p:nvPicPr>
          <p:cNvPr id="14" name="Content Placeholder 13"/>
          <p:cNvPicPr>
            <a:picLocks noGrp="1" noChangeAspect="1"/>
          </p:cNvPicPr>
          <p:nvPr>
            <p:ph sz="half" idx="2"/>
          </p:nvPr>
        </p:nvPicPr>
        <p:blipFill>
          <a:blip r:embed="rId4"/>
          <a:stretch>
            <a:fillRect/>
          </a:stretch>
        </p:blipFill>
        <p:spPr>
          <a:xfrm>
            <a:off x="1092466" y="2102644"/>
            <a:ext cx="4862922" cy="3851292"/>
          </a:xfrm>
          <a:prstGeom prst="rect">
            <a:avLst/>
          </a:prstGeom>
        </p:spPr>
      </p:pic>
      <p:sp>
        <p:nvSpPr>
          <p:cNvPr id="15" name="TextBox 14"/>
          <p:cNvSpPr txBox="1"/>
          <p:nvPr/>
        </p:nvSpPr>
        <p:spPr>
          <a:xfrm>
            <a:off x="533400" y="6319061"/>
            <a:ext cx="8719823" cy="646331"/>
          </a:xfrm>
          <a:prstGeom prst="rect">
            <a:avLst/>
          </a:prstGeom>
          <a:noFill/>
        </p:spPr>
        <p:txBody>
          <a:bodyPr wrap="none" rtlCol="0">
            <a:spAutoFit/>
          </a:bodyPr>
          <a:lstStyle/>
          <a:p>
            <a:r>
              <a:rPr lang="fr-CA" b="1" dirty="0" smtClean="0"/>
              <a:t>Kosovo </a:t>
            </a:r>
            <a:r>
              <a:rPr lang="fr-CA" dirty="0" smtClean="0"/>
              <a:t>– </a:t>
            </a:r>
            <a:r>
              <a:rPr lang="en-CA" dirty="0" smtClean="0">
                <a:hlinkClick r:id="rId5"/>
              </a:rPr>
              <a:t>African swine fever also comes to Kosovo, the first case is confirmed - </a:t>
            </a:r>
            <a:r>
              <a:rPr lang="en-CA" dirty="0" err="1" smtClean="0">
                <a:hlinkClick r:id="rId5"/>
              </a:rPr>
              <a:t>KosovaPress</a:t>
            </a:r>
            <a:endParaRPr lang="en-CA" dirty="0" smtClean="0"/>
          </a:p>
          <a:p>
            <a:r>
              <a:rPr lang="fr-CA" dirty="0" smtClean="0"/>
              <a:t> </a:t>
            </a:r>
            <a:endParaRPr lang="fr-CA" dirty="0"/>
          </a:p>
        </p:txBody>
      </p:sp>
    </p:spTree>
    <p:extLst>
      <p:ext uri="{BB962C8B-B14F-4D97-AF65-F5344CB8AC3E}">
        <p14:creationId xmlns:p14="http://schemas.microsoft.com/office/powerpoint/2010/main" val="42367641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hlinkClick r:id="rId3"/>
              </a:rPr>
              <a:t>Highly lethal genotype I and II recombinant African swine fever viruses detected in pigs | Nature Communications</a:t>
            </a:r>
            <a:endParaRPr lang="fr-CA" sz="3200" b="1" dirty="0">
              <a:latin typeface="+mn-lt"/>
            </a:endParaRPr>
          </a:p>
        </p:txBody>
      </p:sp>
      <p:sp>
        <p:nvSpPr>
          <p:cNvPr id="3" name="Content Placeholder 2"/>
          <p:cNvSpPr>
            <a:spLocks noGrp="1"/>
          </p:cNvSpPr>
          <p:nvPr>
            <p:ph sz="half" idx="1"/>
          </p:nvPr>
        </p:nvSpPr>
        <p:spPr/>
        <p:txBody>
          <a:bodyPr>
            <a:normAutofit lnSpcReduction="10000"/>
          </a:bodyPr>
          <a:lstStyle/>
          <a:p>
            <a:r>
              <a:rPr lang="fr-CA" dirty="0" smtClean="0"/>
              <a:t>Des chercheurs chinois ont identifié 3 souches recombinantes naturelles de la PPA </a:t>
            </a:r>
          </a:p>
          <a:p>
            <a:r>
              <a:rPr lang="fr-CA" dirty="0" smtClean="0"/>
              <a:t>Constitution génétique globale :</a:t>
            </a:r>
          </a:p>
          <a:p>
            <a:pPr lvl="1"/>
            <a:r>
              <a:rPr lang="fr-CA" dirty="0" smtClean="0"/>
              <a:t>Génotype I : 43,5 % </a:t>
            </a:r>
          </a:p>
          <a:p>
            <a:pPr lvl="1"/>
            <a:r>
              <a:rPr lang="fr-CA" dirty="0" smtClean="0"/>
              <a:t>Génotype II : 56,5 % </a:t>
            </a:r>
          </a:p>
          <a:p>
            <a:r>
              <a:rPr lang="fr-CA" dirty="0" smtClean="0"/>
              <a:t>Les recombinants ont été trouvés dans 3 provinces, mais proviennent génétiquement d’une seule source</a:t>
            </a:r>
            <a:endParaRPr lang="fr-CA" dirty="0"/>
          </a:p>
        </p:txBody>
      </p:sp>
      <p:sp>
        <p:nvSpPr>
          <p:cNvPr id="5" name="Slide Number Placeholder 4"/>
          <p:cNvSpPr>
            <a:spLocks noGrp="1"/>
          </p:cNvSpPr>
          <p:nvPr>
            <p:ph type="sldNum" sz="quarter" idx="12"/>
          </p:nvPr>
        </p:nvSpPr>
        <p:spPr/>
        <p:txBody>
          <a:bodyPr/>
          <a:lstStyle/>
          <a:p>
            <a:fld id="{C4E7A136-B623-44AA-A653-F7B0DDAA2C31}" type="slidenum">
              <a:rPr lang="fr-CA" smtClean="0"/>
              <a:t>5</a:t>
            </a:fld>
            <a:endParaRPr lang="fr-CA" dirty="0"/>
          </a:p>
        </p:txBody>
      </p:sp>
      <p:pic>
        <p:nvPicPr>
          <p:cNvPr id="6" name="Content Placeholder 7"/>
          <p:cNvPicPr>
            <a:picLocks noGrp="1" noChangeAspect="1"/>
          </p:cNvPicPr>
          <p:nvPr>
            <p:ph sz="half" idx="2"/>
          </p:nvPr>
        </p:nvPicPr>
        <p:blipFill>
          <a:blip r:embed="rId4"/>
          <a:stretch>
            <a:fillRect/>
          </a:stretch>
        </p:blipFill>
        <p:spPr>
          <a:xfrm>
            <a:off x="6096000" y="1679468"/>
            <a:ext cx="6053222" cy="4859460"/>
          </a:xfrm>
          <a:prstGeom prst="rect">
            <a:avLst/>
          </a:prstGeom>
        </p:spPr>
      </p:pic>
    </p:spTree>
    <p:extLst>
      <p:ext uri="{BB962C8B-B14F-4D97-AF65-F5344CB8AC3E}">
        <p14:creationId xmlns:p14="http://schemas.microsoft.com/office/powerpoint/2010/main" val="9093189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334000" cy="2493821"/>
          </a:xfrm>
        </p:spPr>
        <p:txBody>
          <a:bodyPr>
            <a:normAutofit/>
          </a:bodyPr>
          <a:lstStyle/>
          <a:p>
            <a:r>
              <a:rPr lang="en-US" sz="3200" b="1" dirty="0">
                <a:hlinkClick r:id="rId2"/>
              </a:rPr>
              <a:t>Highly lethal genotype I and II recombinant African swine fever viruses detected in pigs | Nature Communications</a:t>
            </a:r>
            <a:endParaRPr lang="en-CA" sz="3200" b="1" dirty="0">
              <a:latin typeface="+mn-lt"/>
            </a:endParaRPr>
          </a:p>
        </p:txBody>
      </p:sp>
      <p:sp>
        <p:nvSpPr>
          <p:cNvPr id="5" name="Slide Number Placeholder 4"/>
          <p:cNvSpPr>
            <a:spLocks noGrp="1"/>
          </p:cNvSpPr>
          <p:nvPr>
            <p:ph type="sldNum" sz="quarter" idx="12"/>
          </p:nvPr>
        </p:nvSpPr>
        <p:spPr/>
        <p:txBody>
          <a:bodyPr/>
          <a:lstStyle/>
          <a:p>
            <a:fld id="{C4E7A136-B623-44AA-A653-F7B0DDAA2C31}" type="slidenum">
              <a:rPr lang="en-US" smtClean="0"/>
              <a:t>6</a:t>
            </a:fld>
            <a:endParaRPr lang="en-US"/>
          </a:p>
        </p:txBody>
      </p:sp>
      <p:sp>
        <p:nvSpPr>
          <p:cNvPr id="9" name="Content Placeholder 8"/>
          <p:cNvSpPr>
            <a:spLocks noGrp="1"/>
          </p:cNvSpPr>
          <p:nvPr>
            <p:ph sz="half" idx="1"/>
          </p:nvPr>
        </p:nvSpPr>
        <p:spPr>
          <a:xfrm>
            <a:off x="838200" y="2720052"/>
            <a:ext cx="5181600" cy="3456912"/>
          </a:xfrm>
        </p:spPr>
        <p:txBody>
          <a:bodyPr>
            <a:normAutofit fontScale="90000"/>
          </a:bodyPr>
          <a:lstStyle/>
          <a:p>
            <a:r>
              <a:rPr lang="fr-CA" dirty="0" smtClean="0"/>
              <a:t>Le virus recombinant est hautement létal et transmissible chez les porcs</a:t>
            </a:r>
          </a:p>
          <a:p>
            <a:pPr marL="0" indent="0">
              <a:buNone/>
            </a:pPr>
            <a:endParaRPr lang="fr-CA" dirty="0" smtClean="0"/>
          </a:p>
          <a:p>
            <a:r>
              <a:rPr lang="fr-CA" dirty="0" smtClean="0"/>
              <a:t>Il élude complètement l’immunité induite par la vaccination avec un vaccin vivant atténué basé sur le génotype II analogue à la souche Georgia 2007 </a:t>
            </a:r>
            <a:endParaRPr lang="fr-CA" dirty="0"/>
          </a:p>
        </p:txBody>
      </p:sp>
      <p:sp>
        <p:nvSpPr>
          <p:cNvPr id="11" name="Content Placeholder 10"/>
          <p:cNvSpPr>
            <a:spLocks noGrp="1"/>
          </p:cNvSpPr>
          <p:nvPr>
            <p:ph sz="half" idx="2"/>
          </p:nvPr>
        </p:nvSpPr>
        <p:spPr>
          <a:xfrm>
            <a:off x="6172200" y="2129742"/>
            <a:ext cx="5181600" cy="4047221"/>
          </a:xfrm>
        </p:spPr>
        <p:txBody>
          <a:bodyPr>
            <a:normAutofit fontScale="90000"/>
          </a:bodyPr>
          <a:lstStyle/>
          <a:p>
            <a:pPr marL="0" indent="0">
              <a:buNone/>
            </a:pPr>
            <a:r>
              <a:rPr lang="fr-CA" dirty="0" smtClean="0"/>
              <a:t>2 vaccins sont maintenant approuvés :</a:t>
            </a:r>
          </a:p>
          <a:p>
            <a:r>
              <a:rPr lang="fr-CA" dirty="0" smtClean="0"/>
              <a:t>NAVET-ASFVAC : collaboration États-Unis–Vietnam</a:t>
            </a:r>
          </a:p>
          <a:p>
            <a:r>
              <a:rPr lang="fr-CA" dirty="0" smtClean="0"/>
              <a:t>AVAC ASF LIVE : Vietnam</a:t>
            </a:r>
          </a:p>
          <a:p>
            <a:r>
              <a:rPr lang="en-US" dirty="0" smtClean="0">
                <a:hlinkClick r:id="rId3"/>
              </a:rPr>
              <a:t>Philippines </a:t>
            </a:r>
            <a:r>
              <a:rPr lang="en-US" dirty="0">
                <a:hlinkClick r:id="rId3"/>
              </a:rPr>
              <a:t>making progress on swine fever vaccine trials, president says | Reuters</a:t>
            </a:r>
            <a:endParaRPr lang="en-US" dirty="0"/>
          </a:p>
          <a:p>
            <a:r>
              <a:rPr lang="en-US" dirty="0">
                <a:hlinkClick r:id="rId4"/>
              </a:rPr>
              <a:t>Dominican Republic begins to apply Vietnamese vaccine against African Swine Fever (dominicantoday.com)</a:t>
            </a:r>
            <a:endParaRPr lang="en-US" dirty="0" smtClean="0"/>
          </a:p>
        </p:txBody>
      </p:sp>
      <p:sp>
        <p:nvSpPr>
          <p:cNvPr id="12" name="Title 1"/>
          <p:cNvSpPr txBox="1"/>
          <p:nvPr/>
        </p:nvSpPr>
        <p:spPr>
          <a:xfrm>
            <a:off x="6172200" y="295678"/>
            <a:ext cx="5334000" cy="24938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smtClean="0">
                <a:latin typeface="+mn-lt"/>
                <a:hlinkClick r:id="rId5"/>
              </a:rPr>
              <a:t>Vaccins approuvés au Vietnam</a:t>
            </a:r>
            <a:endParaRPr lang="en-CA" sz="3200">
              <a:latin typeface="+mn-lt"/>
            </a:endParaRPr>
          </a:p>
        </p:txBody>
      </p:sp>
    </p:spTree>
    <p:extLst>
      <p:ext uri="{BB962C8B-B14F-4D97-AF65-F5344CB8AC3E}">
        <p14:creationId xmlns:p14="http://schemas.microsoft.com/office/powerpoint/2010/main" val="25742431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fr-CA" b="1" dirty="0" smtClean="0">
                <a:latin typeface="+mn-lt"/>
                <a:hlinkClick r:id="rId3"/>
              </a:rPr>
              <a:t>Épisode de mortalité humaine due au H1N1v au Brésil </a:t>
            </a:r>
            <a:endParaRPr lang="fr-CA" b="1" dirty="0">
              <a:latin typeface="+mn-lt"/>
            </a:endParaRPr>
          </a:p>
        </p:txBody>
      </p:sp>
      <p:sp>
        <p:nvSpPr>
          <p:cNvPr id="3" name="Content Placeholder 2"/>
          <p:cNvSpPr>
            <a:spLocks noGrp="1"/>
          </p:cNvSpPr>
          <p:nvPr>
            <p:ph sz="half" idx="1"/>
          </p:nvPr>
        </p:nvSpPr>
        <p:spPr>
          <a:xfrm>
            <a:off x="681626" y="1434251"/>
            <a:ext cx="6369414" cy="4656775"/>
          </a:xfrm>
        </p:spPr>
        <p:txBody>
          <a:bodyPr>
            <a:normAutofit fontScale="90000" lnSpcReduction="10000"/>
          </a:bodyPr>
          <a:lstStyle/>
          <a:p>
            <a:r>
              <a:rPr lang="fr-CA" dirty="0" smtClean="0"/>
              <a:t>Femme de 42 ans</a:t>
            </a:r>
          </a:p>
          <a:p>
            <a:r>
              <a:rPr lang="fr-CA" dirty="0" smtClean="0"/>
              <a:t>Problèmes de santé sous-jacents</a:t>
            </a:r>
          </a:p>
          <a:p>
            <a:r>
              <a:rPr lang="fr-CA" dirty="0" smtClean="0"/>
              <a:t>Vivait près d’une ferme porcine, mais n’était pas en contact direct avec des porcs</a:t>
            </a:r>
          </a:p>
          <a:p>
            <a:r>
              <a:rPr lang="fr-CA" dirty="0" smtClean="0"/>
              <a:t>2 contacts étroits travaillaient à la ferme porcine, mais ont obtenu un test négatif et n’étaient pas malades</a:t>
            </a:r>
          </a:p>
          <a:p>
            <a:pPr lvl="1"/>
            <a:r>
              <a:rPr lang="fr-CA" dirty="0" smtClean="0"/>
              <a:t>1</a:t>
            </a:r>
            <a:r>
              <a:rPr lang="fr-CA" baseline="30000" dirty="0" smtClean="0"/>
              <a:t>er</a:t>
            </a:r>
            <a:r>
              <a:rPr lang="fr-CA" dirty="0" smtClean="0"/>
              <a:t> mai – Fièvre, mal de tête, mal de gorge</a:t>
            </a:r>
          </a:p>
          <a:p>
            <a:pPr lvl="1"/>
            <a:r>
              <a:rPr lang="fr-CA" dirty="0" smtClean="0"/>
              <a:t>3 mai – Hospitalisée</a:t>
            </a:r>
          </a:p>
          <a:p>
            <a:pPr lvl="1"/>
            <a:r>
              <a:rPr lang="fr-CA" dirty="0" smtClean="0"/>
              <a:t>5 mai – Décédée </a:t>
            </a:r>
          </a:p>
          <a:p>
            <a:r>
              <a:rPr lang="fr-CA" dirty="0" smtClean="0"/>
              <a:t>L’OMS n’a pas changé son évaluation du risque – toujours faible</a:t>
            </a:r>
            <a:endParaRPr lang="fr-CA" dirty="0" smtClean="0"/>
          </a:p>
        </p:txBody>
      </p:sp>
      <p:sp>
        <p:nvSpPr>
          <p:cNvPr id="5" name="Slide Number Placeholder 4"/>
          <p:cNvSpPr>
            <a:spLocks noGrp="1"/>
          </p:cNvSpPr>
          <p:nvPr>
            <p:ph type="sldNum" sz="quarter" idx="12"/>
          </p:nvPr>
        </p:nvSpPr>
        <p:spPr/>
        <p:txBody>
          <a:bodyPr/>
          <a:lstStyle/>
          <a:p>
            <a:fld id="{C4E7A136-B623-44AA-A653-F7B0DDAA2C31}" type="slidenum">
              <a:rPr lang="fr-CA" smtClean="0"/>
              <a:t>7</a:t>
            </a:fld>
            <a:endParaRPr lang="fr-CA" dirty="0"/>
          </a:p>
        </p:txBody>
      </p:sp>
      <p:pic>
        <p:nvPicPr>
          <p:cNvPr id="7" name="Content Placeholder 6"/>
          <p:cNvPicPr>
            <a:picLocks noGrp="1" noChangeAspect="1"/>
          </p:cNvPicPr>
          <p:nvPr>
            <p:ph sz="half" idx="2"/>
          </p:nvPr>
        </p:nvPicPr>
        <p:blipFill>
          <a:blip r:embed="rId4"/>
          <a:stretch>
            <a:fillRect/>
          </a:stretch>
        </p:blipFill>
        <p:spPr>
          <a:xfrm>
            <a:off x="7051040" y="1064676"/>
            <a:ext cx="5598914" cy="5552578"/>
          </a:xfrm>
          <a:prstGeom prst="rect">
            <a:avLst/>
          </a:prstGeom>
        </p:spPr>
      </p:pic>
    </p:spTree>
    <p:extLst>
      <p:ext uri="{BB962C8B-B14F-4D97-AF65-F5344CB8AC3E}">
        <p14:creationId xmlns:p14="http://schemas.microsoft.com/office/powerpoint/2010/main" val="33250494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hlinkClick r:id="rId3"/>
              </a:rPr>
              <a:t>Study finds wild pigs infected with BVDV in several US states (dvm360.com)</a:t>
            </a:r>
            <a:endParaRPr lang="fr-CA" sz="3600" b="1" dirty="0">
              <a:latin typeface="+mn-lt"/>
            </a:endParaRPr>
          </a:p>
        </p:txBody>
      </p:sp>
      <p:sp>
        <p:nvSpPr>
          <p:cNvPr id="3" name="Content Placeholder 2"/>
          <p:cNvSpPr>
            <a:spLocks noGrp="1"/>
          </p:cNvSpPr>
          <p:nvPr>
            <p:ph sz="half" idx="1"/>
          </p:nvPr>
        </p:nvSpPr>
        <p:spPr/>
        <p:txBody>
          <a:bodyPr>
            <a:normAutofit fontScale="90000" lnSpcReduction="10000"/>
          </a:bodyPr>
          <a:lstStyle/>
          <a:p>
            <a:r>
              <a:rPr lang="fr-CA" dirty="0" smtClean="0"/>
              <a:t>Séroprévalence élevée du virus de la diarrhée bovine virale (DBV) chez des cochons sauvages</a:t>
            </a:r>
          </a:p>
          <a:p>
            <a:r>
              <a:rPr lang="fr-CA" dirty="0" smtClean="0"/>
              <a:t>1 129 cochons sauvages dans 17 États américains</a:t>
            </a:r>
          </a:p>
          <a:p>
            <a:pPr lvl="1"/>
            <a:r>
              <a:rPr lang="fr-CA" dirty="0" smtClean="0"/>
              <a:t>32 positifs – </a:t>
            </a:r>
            <a:r>
              <a:rPr lang="fr-CA" dirty="0" err="1" smtClean="0"/>
              <a:t>vDBV</a:t>
            </a:r>
            <a:r>
              <a:rPr lang="fr-CA" dirty="0" smtClean="0"/>
              <a:t> 2a</a:t>
            </a:r>
          </a:p>
          <a:p>
            <a:pPr lvl="1"/>
            <a:r>
              <a:rPr lang="fr-CA" dirty="0" smtClean="0"/>
              <a:t>39 positifs – </a:t>
            </a:r>
            <a:r>
              <a:rPr lang="fr-CA" dirty="0" err="1" smtClean="0"/>
              <a:t>vDBV</a:t>
            </a:r>
            <a:r>
              <a:rPr lang="fr-CA" dirty="0" smtClean="0"/>
              <a:t> 1b</a:t>
            </a:r>
          </a:p>
          <a:p>
            <a:r>
              <a:rPr lang="fr-CA" dirty="0" smtClean="0"/>
              <a:t>La source d’infection primaire des cochons sauvages est incertaine</a:t>
            </a:r>
          </a:p>
          <a:p>
            <a:r>
              <a:rPr lang="fr-CA" dirty="0" smtClean="0"/>
              <a:t>Les bovins infectés sont la source d’infection primaire des porcs dans les fermes</a:t>
            </a:r>
          </a:p>
          <a:p>
            <a:endParaRPr lang="fr-CA" dirty="0"/>
          </a:p>
        </p:txBody>
      </p:sp>
      <p:sp>
        <p:nvSpPr>
          <p:cNvPr id="4" name="Content Placeholder 3"/>
          <p:cNvSpPr>
            <a:spLocks noGrp="1"/>
          </p:cNvSpPr>
          <p:nvPr>
            <p:ph sz="half" idx="2"/>
          </p:nvPr>
        </p:nvSpPr>
        <p:spPr>
          <a:xfrm>
            <a:off x="6253480" y="2719921"/>
            <a:ext cx="5181600" cy="2071869"/>
          </a:xfrm>
        </p:spPr>
        <p:txBody>
          <a:bodyPr>
            <a:normAutofit fontScale="90000" lnSpcReduction="10000"/>
          </a:bodyPr>
          <a:lstStyle/>
          <a:p>
            <a:r>
              <a:rPr lang="fr-CA" dirty="0" smtClean="0"/>
              <a:t>Les porcs ne présentent pas nécessairement de signes cliniques</a:t>
            </a:r>
          </a:p>
          <a:p>
            <a:r>
              <a:rPr lang="fr-CA" dirty="0" smtClean="0"/>
              <a:t>Ils peuvent retransmettre le virus aux bovins et à d’autres ruminants</a:t>
            </a:r>
            <a:endParaRPr lang="fr-CA" dirty="0"/>
          </a:p>
        </p:txBody>
      </p:sp>
      <p:sp>
        <p:nvSpPr>
          <p:cNvPr id="5" name="Slide Number Placeholder 4"/>
          <p:cNvSpPr>
            <a:spLocks noGrp="1"/>
          </p:cNvSpPr>
          <p:nvPr>
            <p:ph type="sldNum" sz="quarter" idx="12"/>
          </p:nvPr>
        </p:nvSpPr>
        <p:spPr/>
        <p:txBody>
          <a:bodyPr/>
          <a:lstStyle/>
          <a:p>
            <a:fld id="{C4E7A136-B623-44AA-A653-F7B0DDAA2C31}" type="slidenum">
              <a:rPr lang="fr-CA" smtClean="0"/>
              <a:t>8</a:t>
            </a:fld>
            <a:endParaRPr lang="fr-CA" dirty="0"/>
          </a:p>
        </p:txBody>
      </p:sp>
    </p:spTree>
    <p:extLst>
      <p:ext uri="{BB962C8B-B14F-4D97-AF65-F5344CB8AC3E}">
        <p14:creationId xmlns:p14="http://schemas.microsoft.com/office/powerpoint/2010/main" val="21203013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b="1" dirty="0" smtClean="0">
                <a:latin typeface="+mn-lt"/>
              </a:rPr>
              <a:t>Hausse des signaux de l’hépatite E</a:t>
            </a:r>
            <a:endParaRPr lang="fr-CA" b="1" dirty="0">
              <a:latin typeface="+mn-lt"/>
            </a:endParaRPr>
          </a:p>
        </p:txBody>
      </p:sp>
      <p:sp>
        <p:nvSpPr>
          <p:cNvPr id="3" name="Content Placeholder 2"/>
          <p:cNvSpPr>
            <a:spLocks noGrp="1"/>
          </p:cNvSpPr>
          <p:nvPr>
            <p:ph sz="half" idx="1"/>
          </p:nvPr>
        </p:nvSpPr>
        <p:spPr/>
        <p:txBody>
          <a:bodyPr>
            <a:normAutofit fontScale="90000"/>
          </a:bodyPr>
          <a:lstStyle/>
          <a:p>
            <a:r>
              <a:rPr lang="fr-CA" dirty="0" smtClean="0"/>
              <a:t>Associée à la consommation de viande de porc insuffisamment cuite</a:t>
            </a:r>
          </a:p>
          <a:p>
            <a:r>
              <a:rPr lang="fr-CA" dirty="0" smtClean="0"/>
              <a:t>De plus en plus de signaux sont observés en Europe</a:t>
            </a:r>
          </a:p>
          <a:p>
            <a:pPr lvl="1"/>
            <a:r>
              <a:rPr lang="fr-CA" dirty="0" smtClean="0">
                <a:hlinkClick r:id="rId3"/>
              </a:rPr>
              <a:t>Royaume-Uni</a:t>
            </a:r>
            <a:endParaRPr lang="fr-CA" dirty="0" smtClean="0"/>
          </a:p>
          <a:p>
            <a:pPr lvl="1"/>
            <a:r>
              <a:rPr lang="fr-CA" dirty="0" smtClean="0">
                <a:hlinkClick r:id="rId4"/>
              </a:rPr>
              <a:t>République tchèque</a:t>
            </a:r>
            <a:endParaRPr lang="fr-CA" dirty="0" smtClean="0"/>
          </a:p>
          <a:p>
            <a:r>
              <a:rPr lang="fr-CA" dirty="0" smtClean="0"/>
              <a:t>Contexte canadien :</a:t>
            </a:r>
          </a:p>
          <a:p>
            <a:pPr lvl="1"/>
            <a:r>
              <a:rPr lang="en-CA" dirty="0" smtClean="0">
                <a:hlinkClick r:id="rId5"/>
              </a:rPr>
              <a:t>Frontiers | High occurrence of hepatitis E virus in raw pork liver and pork liver pâté produced in the Canadian province of Quebec</a:t>
            </a:r>
            <a:endParaRPr lang="en-CA" dirty="0"/>
          </a:p>
        </p:txBody>
      </p:sp>
      <p:sp>
        <p:nvSpPr>
          <p:cNvPr id="4" name="Content Placeholder 3"/>
          <p:cNvSpPr>
            <a:spLocks noGrp="1"/>
          </p:cNvSpPr>
          <p:nvPr>
            <p:ph sz="half" idx="2"/>
          </p:nvPr>
        </p:nvSpPr>
        <p:spPr/>
        <p:txBody>
          <a:bodyPr>
            <a:normAutofit fontScale="90000"/>
          </a:bodyPr>
          <a:lstStyle/>
          <a:p>
            <a:r>
              <a:rPr lang="fr-CA" dirty="0" smtClean="0"/>
              <a:t>Selon d’autres publications, les rats seraient une source d’hépatite E chez les humains</a:t>
            </a:r>
          </a:p>
          <a:p>
            <a:pPr lvl="1"/>
            <a:r>
              <a:rPr lang="en-CA" dirty="0" smtClean="0">
                <a:hlinkClick r:id="rId6"/>
              </a:rPr>
              <a:t>Rat hepatitis E virus in Norway rats, Ontario, Canada, 2018–2021, Emerging Infectious Diseases Journal</a:t>
            </a:r>
            <a:r>
              <a:rPr lang="fr-CA" dirty="0" smtClean="0">
                <a:hlinkClick r:id="rId6"/>
              </a:rPr>
              <a:t>, vol. 29, n</a:t>
            </a:r>
            <a:r>
              <a:rPr lang="fr-CA" baseline="30000" dirty="0" smtClean="0">
                <a:hlinkClick r:id="rId6"/>
              </a:rPr>
              <a:t>o</a:t>
            </a:r>
            <a:r>
              <a:rPr lang="fr-CA" dirty="0" smtClean="0">
                <a:hlinkClick r:id="rId6"/>
              </a:rPr>
              <a:t> 9 (septembre 2023) – CDC</a:t>
            </a:r>
            <a:endParaRPr lang="fr-CA" dirty="0" smtClean="0"/>
          </a:p>
          <a:p>
            <a:pPr lvl="1"/>
            <a:endParaRPr lang="fr-CA" dirty="0" smtClean="0"/>
          </a:p>
          <a:p>
            <a:pPr lvl="1"/>
            <a:r>
              <a:rPr lang="en-CA" dirty="0" smtClean="0">
                <a:hlinkClick r:id="rId7"/>
              </a:rPr>
              <a:t>First detection of hepatitis E virus (</a:t>
            </a:r>
            <a:r>
              <a:rPr lang="en-CA" dirty="0" err="1" smtClean="0">
                <a:hlinkClick r:id="rId7"/>
              </a:rPr>
              <a:t>Rocahepevirus</a:t>
            </a:r>
            <a:r>
              <a:rPr lang="en-CA" dirty="0" smtClean="0">
                <a:hlinkClick r:id="rId7"/>
              </a:rPr>
              <a:t> </a:t>
            </a:r>
            <a:r>
              <a:rPr lang="en-CA" dirty="0" err="1" smtClean="0">
                <a:hlinkClick r:id="rId7"/>
              </a:rPr>
              <a:t>ratti</a:t>
            </a:r>
            <a:r>
              <a:rPr lang="en-CA" dirty="0" smtClean="0">
                <a:hlinkClick r:id="rId7"/>
              </a:rPr>
              <a:t> Genotype C1) in </a:t>
            </a:r>
            <a:r>
              <a:rPr lang="en-CA" dirty="0" err="1" smtClean="0">
                <a:hlinkClick r:id="rId7"/>
              </a:rPr>
              <a:t>synanthropic</a:t>
            </a:r>
            <a:r>
              <a:rPr lang="en-CA" dirty="0" smtClean="0">
                <a:hlinkClick r:id="rId7"/>
              </a:rPr>
              <a:t> Norway rats (</a:t>
            </a:r>
            <a:r>
              <a:rPr lang="en-CA" dirty="0" err="1" smtClean="0">
                <a:hlinkClick r:id="rId7"/>
              </a:rPr>
              <a:t>Rattus</a:t>
            </a:r>
            <a:r>
              <a:rPr lang="en-CA" dirty="0" smtClean="0">
                <a:hlinkClick r:id="rId7"/>
              </a:rPr>
              <a:t> </a:t>
            </a:r>
            <a:r>
              <a:rPr lang="en-CA" dirty="0" err="1" smtClean="0">
                <a:hlinkClick r:id="rId7"/>
              </a:rPr>
              <a:t>norvegicus</a:t>
            </a:r>
            <a:r>
              <a:rPr lang="en-CA" dirty="0" smtClean="0">
                <a:hlinkClick r:id="rId7"/>
              </a:rPr>
              <a:t>) in Romania - PubMed (nih.gov)</a:t>
            </a:r>
            <a:endParaRPr lang="en-CA" dirty="0" smtClean="0"/>
          </a:p>
        </p:txBody>
      </p:sp>
      <p:sp>
        <p:nvSpPr>
          <p:cNvPr id="5" name="Slide Number Placeholder 4"/>
          <p:cNvSpPr>
            <a:spLocks noGrp="1"/>
          </p:cNvSpPr>
          <p:nvPr>
            <p:ph type="sldNum" sz="quarter" idx="12"/>
          </p:nvPr>
        </p:nvSpPr>
        <p:spPr/>
        <p:txBody>
          <a:bodyPr/>
          <a:lstStyle/>
          <a:p>
            <a:fld id="{C4E7A136-B623-44AA-A653-F7B0DDAA2C31}" type="slidenum">
              <a:rPr lang="fr-CA" smtClean="0"/>
              <a:t>9</a:t>
            </a:fld>
            <a:endParaRPr lang="fr-CA" dirty="0"/>
          </a:p>
        </p:txBody>
      </p:sp>
    </p:spTree>
    <p:extLst>
      <p:ext uri="{BB962C8B-B14F-4D97-AF65-F5344CB8AC3E}">
        <p14:creationId xmlns:p14="http://schemas.microsoft.com/office/powerpoint/2010/main" val="90290684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22"/>
  <p:tag name="AS_OS" val="Microsoft Windows NT 10.0.19044.0"/>
  <p:tag name="AS_RELEASE_DATE" val="2022.09.14"/>
  <p:tag name="AS_TITLE" val="Aspose.Slides for .NET5"/>
  <p:tag name="AS_VERSION" val="22.9"/>
</p:tagLst>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10562</TotalTime>
  <Words>1763</Words>
  <Application>Microsoft Office PowerPoint</Application>
  <PresentationFormat>Widescreen</PresentationFormat>
  <Paragraphs>142</Paragraphs>
  <Slides>15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1_Office Theme</vt:lpstr>
      <vt:lpstr>Communauté des maladies émergentes et zoonotiques Signaux d’intérêt pour le RCSSP, T2</vt:lpstr>
      <vt:lpstr>Propagation de la PPA : T2 &gt; 1 890 épisodes signalés (EMPRES-i); T3 jusqu’à maintenant : 920</vt:lpstr>
      <vt:lpstr>Tous les cas en Europe du Sud, 1er avril – 25 août</vt:lpstr>
      <vt:lpstr>Éclosions de PPA dans les Balkans </vt:lpstr>
      <vt:lpstr>Highly lethal genotype I and II recombinant African swine fever viruses detected in pigs | Nature Communications</vt:lpstr>
      <vt:lpstr>Highly lethal genotype I and II recombinant African swine fever viruses detected in pigs | Nature Communications</vt:lpstr>
      <vt:lpstr>Épisode de mortalité humaine due au H1N1v au Brésil </vt:lpstr>
      <vt:lpstr>Study finds wild pigs infected with BVDV in several US states (dvm360.com)</vt:lpstr>
      <vt:lpstr>Hausse des signaux de l’hépatite E</vt:lpstr>
      <vt:lpstr>Fiche d’information sur le virus Getah</vt:lpstr>
      <vt:lpstr>Point sur l’IAHP au Canada</vt:lpstr>
      <vt:lpstr>Résultats d’études scientifiques</vt:lpstr>
      <vt:lpstr>Résultats d’études scientifiques</vt:lpstr>
      <vt:lpstr>Résultats d’études scientifiques</vt:lpstr>
      <vt:lpstr>Résultats d’études scientifiques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Microsoft account</cp:lastModifiedBy>
  <cp:revision>148</cp:revision>
  <dcterms:created xsi:type="dcterms:W3CDTF">2020-02-07T23:34:08Z</dcterms:created>
  <dcterms:modified xsi:type="dcterms:W3CDTF">2023-10-04T21:34:29Z</dcterms:modified>
</cp:coreProperties>
</file>