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323" r:id="rId5"/>
    <p:sldId id="342" r:id="rId6"/>
    <p:sldId id="443" r:id="rId7"/>
    <p:sldId id="445" r:id="rId8"/>
    <p:sldId id="529" r:id="rId9"/>
    <p:sldId id="531" r:id="rId10"/>
    <p:sldId id="532" r:id="rId11"/>
    <p:sldId id="450" r:id="rId12"/>
    <p:sldId id="495" r:id="rId13"/>
    <p:sldId id="333" r:id="rId14"/>
    <p:sldId id="499" r:id="rId15"/>
    <p:sldId id="504" r:id="rId16"/>
    <p:sldId id="511" r:id="rId17"/>
    <p:sldId id="512" r:id="rId18"/>
    <p:sldId id="514" r:id="rId19"/>
    <p:sldId id="518" r:id="rId20"/>
    <p:sldId id="520" r:id="rId21"/>
    <p:sldId id="519" r:id="rId22"/>
    <p:sldId id="498" r:id="rId23"/>
    <p:sldId id="524" r:id="rId24"/>
    <p:sldId id="525" r:id="rId25"/>
    <p:sldId id="526" r:id="rId26"/>
    <p:sldId id="340" r:id="rId27"/>
    <p:sldId id="527" r:id="rId28"/>
    <p:sldId id="53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OA" lastIdx="8" clrIdx="0">
    <p:extLst>
      <p:ext uri="{19B8F6BF-5375-455C-9EA6-DF929625EA0E}">
        <p15:presenceInfo xmlns:p15="http://schemas.microsoft.com/office/powerpoint/2012/main" userId="S-1-5-21-409781135-2326927470-69082124-100004" providerId="AD"/>
      </p:ext>
    </p:extLst>
  </p:cmAuthor>
  <p:cmAuthor id="2" name="Zana Dukadzinac" initials="ZD" lastIdx="1" clrIdx="1">
    <p:extLst>
      <p:ext uri="{19B8F6BF-5375-455C-9EA6-DF929625EA0E}">
        <p15:presenceInfo xmlns:p15="http://schemas.microsoft.com/office/powerpoint/2012/main" userId="S-1-5-21-409781135-2326927470-69082124-1432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EBCF8D-6D1D-7906-5B01-F7EB151ABE80}" v="86" dt="2025-06-16T15:57:47.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13" autoAdjust="0"/>
    <p:restoredTop sz="86261" autoAdjust="0"/>
  </p:normalViewPr>
  <p:slideViewPr>
    <p:cSldViewPr snapToGrid="0">
      <p:cViewPr varScale="1">
        <p:scale>
          <a:sx n="70" d="100"/>
          <a:sy n="70" d="100"/>
        </p:scale>
        <p:origin x="3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ray Gillies" userId="S::mgillies@animalhealthcanada.ca::1cd6b1ce-44ca-4ba9-a610-e2ff726d2f20" providerId="AD" clId="Web-{18EBCF8D-6D1D-7906-5B01-F7EB151ABE80}"/>
    <pc:docChg chg="modSld">
      <pc:chgData name="Murray Gillies" userId="S::mgillies@animalhealthcanada.ca::1cd6b1ce-44ca-4ba9-a610-e2ff726d2f20" providerId="AD" clId="Web-{18EBCF8D-6D1D-7906-5B01-F7EB151ABE80}" dt="2025-06-16T15:57:45.981" v="77" actId="20577"/>
      <pc:docMkLst>
        <pc:docMk/>
      </pc:docMkLst>
      <pc:sldChg chg="modSp">
        <pc:chgData name="Murray Gillies" userId="S::mgillies@animalhealthcanada.ca::1cd6b1ce-44ca-4ba9-a610-e2ff726d2f20" providerId="AD" clId="Web-{18EBCF8D-6D1D-7906-5B01-F7EB151ABE80}" dt="2025-06-16T15:54:26.915" v="23" actId="20577"/>
        <pc:sldMkLst>
          <pc:docMk/>
          <pc:sldMk cId="2283320524" sldId="511"/>
        </pc:sldMkLst>
        <pc:spChg chg="mod">
          <ac:chgData name="Murray Gillies" userId="S::mgillies@animalhealthcanada.ca::1cd6b1ce-44ca-4ba9-a610-e2ff726d2f20" providerId="AD" clId="Web-{18EBCF8D-6D1D-7906-5B01-F7EB151ABE80}" dt="2025-06-16T15:53:56.337" v="16" actId="20577"/>
          <ac:spMkLst>
            <pc:docMk/>
            <pc:sldMk cId="2283320524" sldId="511"/>
            <ac:spMk id="5" creationId="{3647FB6F-B924-1576-DB1E-380D4BB6A96D}"/>
          </ac:spMkLst>
        </pc:spChg>
        <pc:spChg chg="mod">
          <ac:chgData name="Murray Gillies" userId="S::mgillies@animalhealthcanada.ca::1cd6b1ce-44ca-4ba9-a610-e2ff726d2f20" providerId="AD" clId="Web-{18EBCF8D-6D1D-7906-5B01-F7EB151ABE80}" dt="2025-06-16T15:54:26.915" v="23" actId="20577"/>
          <ac:spMkLst>
            <pc:docMk/>
            <pc:sldMk cId="2283320524" sldId="511"/>
            <ac:spMk id="6" creationId="{F427EA3C-8AD3-21AA-F233-44D1F9F0228A}"/>
          </ac:spMkLst>
        </pc:spChg>
      </pc:sldChg>
      <pc:sldChg chg="modSp">
        <pc:chgData name="Murray Gillies" userId="S::mgillies@animalhealthcanada.ca::1cd6b1ce-44ca-4ba9-a610-e2ff726d2f20" providerId="AD" clId="Web-{18EBCF8D-6D1D-7906-5B01-F7EB151ABE80}" dt="2025-06-16T15:56:51.699" v="58" actId="20577"/>
        <pc:sldMkLst>
          <pc:docMk/>
          <pc:sldMk cId="2416845023" sldId="512"/>
        </pc:sldMkLst>
        <pc:spChg chg="mod">
          <ac:chgData name="Murray Gillies" userId="S::mgillies@animalhealthcanada.ca::1cd6b1ce-44ca-4ba9-a610-e2ff726d2f20" providerId="AD" clId="Web-{18EBCF8D-6D1D-7906-5B01-F7EB151ABE80}" dt="2025-06-16T15:56:33.355" v="51" actId="20577"/>
          <ac:spMkLst>
            <pc:docMk/>
            <pc:sldMk cId="2416845023" sldId="512"/>
            <ac:spMk id="2" creationId="{03F8B989-0F1C-D606-FA67-A89AA31592F0}"/>
          </ac:spMkLst>
        </pc:spChg>
        <pc:spChg chg="mod">
          <ac:chgData name="Murray Gillies" userId="S::mgillies@animalhealthcanada.ca::1cd6b1ce-44ca-4ba9-a610-e2ff726d2f20" providerId="AD" clId="Web-{18EBCF8D-6D1D-7906-5B01-F7EB151ABE80}" dt="2025-06-16T15:56:51.699" v="58" actId="20577"/>
          <ac:spMkLst>
            <pc:docMk/>
            <pc:sldMk cId="2416845023" sldId="512"/>
            <ac:spMk id="9" creationId="{75FFD460-9E74-8E62-170F-6865586283AB}"/>
          </ac:spMkLst>
        </pc:spChg>
        <pc:picChg chg="mod">
          <ac:chgData name="Murray Gillies" userId="S::mgillies@animalhealthcanada.ca::1cd6b1ce-44ca-4ba9-a610-e2ff726d2f20" providerId="AD" clId="Web-{18EBCF8D-6D1D-7906-5B01-F7EB151ABE80}" dt="2025-06-16T15:56:49.433" v="57" actId="14100"/>
          <ac:picMkLst>
            <pc:docMk/>
            <pc:sldMk cId="2416845023" sldId="512"/>
            <ac:picMk id="11" creationId="{7504C62D-700D-0491-AC28-FE3781BCCDB5}"/>
          </ac:picMkLst>
        </pc:picChg>
      </pc:sldChg>
      <pc:sldChg chg="modSp">
        <pc:chgData name="Murray Gillies" userId="S::mgillies@animalhealthcanada.ca::1cd6b1ce-44ca-4ba9-a610-e2ff726d2f20" providerId="AD" clId="Web-{18EBCF8D-6D1D-7906-5B01-F7EB151ABE80}" dt="2025-06-16T15:57:26.215" v="74" actId="20577"/>
        <pc:sldMkLst>
          <pc:docMk/>
          <pc:sldMk cId="2065023608" sldId="514"/>
        </pc:sldMkLst>
        <pc:spChg chg="mod">
          <ac:chgData name="Murray Gillies" userId="S::mgillies@animalhealthcanada.ca::1cd6b1ce-44ca-4ba9-a610-e2ff726d2f20" providerId="AD" clId="Web-{18EBCF8D-6D1D-7906-5B01-F7EB151ABE80}" dt="2025-06-16T15:57:02.949" v="61" actId="20577"/>
          <ac:spMkLst>
            <pc:docMk/>
            <pc:sldMk cId="2065023608" sldId="514"/>
            <ac:spMk id="3" creationId="{75A93D55-C16C-E5B7-F93A-646E911F7542}"/>
          </ac:spMkLst>
        </pc:spChg>
        <pc:spChg chg="mod">
          <ac:chgData name="Murray Gillies" userId="S::mgillies@animalhealthcanada.ca::1cd6b1ce-44ca-4ba9-a610-e2ff726d2f20" providerId="AD" clId="Web-{18EBCF8D-6D1D-7906-5B01-F7EB151ABE80}" dt="2025-06-16T15:57:26.215" v="74" actId="20577"/>
          <ac:spMkLst>
            <pc:docMk/>
            <pc:sldMk cId="2065023608" sldId="514"/>
            <ac:spMk id="6" creationId="{02402792-9EE2-9BEA-082C-AE0F21A9C0E2}"/>
          </ac:spMkLst>
        </pc:spChg>
      </pc:sldChg>
      <pc:sldChg chg="modSp">
        <pc:chgData name="Murray Gillies" userId="S::mgillies@animalhealthcanada.ca::1cd6b1ce-44ca-4ba9-a610-e2ff726d2f20" providerId="AD" clId="Web-{18EBCF8D-6D1D-7906-5B01-F7EB151ABE80}" dt="2025-06-16T15:54:48.275" v="34" actId="20577"/>
        <pc:sldMkLst>
          <pc:docMk/>
          <pc:sldMk cId="934142927" sldId="520"/>
        </pc:sldMkLst>
        <pc:spChg chg="mod">
          <ac:chgData name="Murray Gillies" userId="S::mgillies@animalhealthcanada.ca::1cd6b1ce-44ca-4ba9-a610-e2ff726d2f20" providerId="AD" clId="Web-{18EBCF8D-6D1D-7906-5B01-F7EB151ABE80}" dt="2025-06-16T15:54:34.681" v="25" actId="20577"/>
          <ac:spMkLst>
            <pc:docMk/>
            <pc:sldMk cId="934142927" sldId="520"/>
            <ac:spMk id="2" creationId="{AFF3C75D-40A7-307E-FCD8-EEFB4C365681}"/>
          </ac:spMkLst>
        </pc:spChg>
        <pc:spChg chg="mod">
          <ac:chgData name="Murray Gillies" userId="S::mgillies@animalhealthcanada.ca::1cd6b1ce-44ca-4ba9-a610-e2ff726d2f20" providerId="AD" clId="Web-{18EBCF8D-6D1D-7906-5B01-F7EB151ABE80}" dt="2025-06-16T15:54:48.275" v="34" actId="20577"/>
          <ac:spMkLst>
            <pc:docMk/>
            <pc:sldMk cId="934142927" sldId="520"/>
            <ac:spMk id="3" creationId="{C56CBA21-ADDE-6543-4794-B1C29C985FBB}"/>
          </ac:spMkLst>
        </pc:spChg>
      </pc:sldChg>
      <pc:sldChg chg="modSp modNotes">
        <pc:chgData name="Murray Gillies" userId="S::mgillies@animalhealthcanada.ca::1cd6b1ce-44ca-4ba9-a610-e2ff726d2f20" providerId="AD" clId="Web-{18EBCF8D-6D1D-7906-5B01-F7EB151ABE80}" dt="2025-06-16T15:57:45.981" v="77" actId="20577"/>
        <pc:sldMkLst>
          <pc:docMk/>
          <pc:sldMk cId="2469867910" sldId="524"/>
        </pc:sldMkLst>
        <pc:spChg chg="mod">
          <ac:chgData name="Murray Gillies" userId="S::mgillies@animalhealthcanada.ca::1cd6b1ce-44ca-4ba9-a610-e2ff726d2f20" providerId="AD" clId="Web-{18EBCF8D-6D1D-7906-5B01-F7EB151ABE80}" dt="2025-06-16T15:57:45.981" v="77" actId="20577"/>
          <ac:spMkLst>
            <pc:docMk/>
            <pc:sldMk cId="2469867910" sldId="524"/>
            <ac:spMk id="4" creationId="{A4770509-C0DB-8493-F662-4EA0C55ED6D0}"/>
          </ac:spMkLst>
        </pc:spChg>
      </pc:sldChg>
      <pc:sldChg chg="modSp modNotes">
        <pc:chgData name="Murray Gillies" userId="S::mgillies@animalhealthcanada.ca::1cd6b1ce-44ca-4ba9-a610-e2ff726d2f20" providerId="AD" clId="Web-{18EBCF8D-6D1D-7906-5B01-F7EB151ABE80}" dt="2025-06-16T15:55:29.948" v="49"/>
        <pc:sldMkLst>
          <pc:docMk/>
          <pc:sldMk cId="2276212474" sldId="525"/>
        </pc:sldMkLst>
        <pc:spChg chg="mod">
          <ac:chgData name="Murray Gillies" userId="S::mgillies@animalhealthcanada.ca::1cd6b1ce-44ca-4ba9-a610-e2ff726d2f20" providerId="AD" clId="Web-{18EBCF8D-6D1D-7906-5B01-F7EB151ABE80}" dt="2025-06-16T15:55:16.260" v="45" actId="20577"/>
          <ac:spMkLst>
            <pc:docMk/>
            <pc:sldMk cId="2276212474" sldId="525"/>
            <ac:spMk id="2" creationId="{71159A37-FDC6-497E-2588-078FAF43A183}"/>
          </ac:spMkLst>
        </pc:spChg>
      </pc:sldChg>
      <pc:sldChg chg="modSp">
        <pc:chgData name="Murray Gillies" userId="S::mgillies@animalhealthcanada.ca::1cd6b1ce-44ca-4ba9-a610-e2ff726d2f20" providerId="AD" clId="Web-{18EBCF8D-6D1D-7906-5B01-F7EB151ABE80}" dt="2025-06-16T15:53:30.040" v="4" actId="20577"/>
        <pc:sldMkLst>
          <pc:docMk/>
          <pc:sldMk cId="2819059704" sldId="529"/>
        </pc:sldMkLst>
        <pc:spChg chg="mod">
          <ac:chgData name="Murray Gillies" userId="S::mgillies@animalhealthcanada.ca::1cd6b1ce-44ca-4ba9-a610-e2ff726d2f20" providerId="AD" clId="Web-{18EBCF8D-6D1D-7906-5B01-F7EB151ABE80}" dt="2025-06-16T15:53:30.040" v="4" actId="20577"/>
          <ac:spMkLst>
            <pc:docMk/>
            <pc:sldMk cId="2819059704" sldId="529"/>
            <ac:spMk id="2" creationId="{A7ADB5F3-C2F6-0CDD-6CBF-C3D90CAD7068}"/>
          </ac:spMkLst>
        </pc:spChg>
      </pc:sldChg>
      <pc:sldChg chg="modSp">
        <pc:chgData name="Murray Gillies" userId="S::mgillies@animalhealthcanada.ca::1cd6b1ce-44ca-4ba9-a610-e2ff726d2f20" providerId="AD" clId="Web-{18EBCF8D-6D1D-7906-5B01-F7EB151ABE80}" dt="2025-06-16T15:53:42.212" v="8" actId="20577"/>
        <pc:sldMkLst>
          <pc:docMk/>
          <pc:sldMk cId="2089610977" sldId="531"/>
        </pc:sldMkLst>
        <pc:spChg chg="mod">
          <ac:chgData name="Murray Gillies" userId="S::mgillies@animalhealthcanada.ca::1cd6b1ce-44ca-4ba9-a610-e2ff726d2f20" providerId="AD" clId="Web-{18EBCF8D-6D1D-7906-5B01-F7EB151ABE80}" dt="2025-06-16T15:53:42.212" v="8" actId="20577"/>
          <ac:spMkLst>
            <pc:docMk/>
            <pc:sldMk cId="2089610977" sldId="531"/>
            <ac:spMk id="3" creationId="{075EEE4D-30C2-3F60-F3D8-D19264C97FD7}"/>
          </ac:spMkLst>
        </pc:spChg>
        <pc:spChg chg="mod">
          <ac:chgData name="Murray Gillies" userId="S::mgillies@animalhealthcanada.ca::1cd6b1ce-44ca-4ba9-a610-e2ff726d2f20" providerId="AD" clId="Web-{18EBCF8D-6D1D-7906-5B01-F7EB151ABE80}" dt="2025-06-16T15:53:38.930" v="6" actId="20577"/>
          <ac:spMkLst>
            <pc:docMk/>
            <pc:sldMk cId="2089610977" sldId="531"/>
            <ac:spMk id="4" creationId="{4551CAA6-71CC-BFA1-9F00-257A1EAC8CC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37450-37FE-407B-836B-3B9A8027C1E1}"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Modifier les styles du texte maître</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B6564-B9C5-4BEE-A019-13E96C68B1A5}" type="slidenum">
              <a:rPr lang="en-US" smtClean="0"/>
              <a:t>‹#›</a:t>
            </a:fld>
            <a:endParaRPr lang="en-US"/>
          </a:p>
        </p:txBody>
      </p:sp>
    </p:spTree>
    <p:extLst>
      <p:ext uri="{BB962C8B-B14F-4D97-AF65-F5344CB8AC3E}">
        <p14:creationId xmlns:p14="http://schemas.microsoft.com/office/powerpoint/2010/main" val="258861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FB6564-B9C5-4BEE-A019-13E96C68B1A5}" type="slidenum">
              <a:rPr lang="en-US" smtClean="0"/>
              <a:t>1</a:t>
            </a:fld>
            <a:endParaRPr lang="en-US"/>
          </a:p>
        </p:txBody>
      </p:sp>
    </p:spTree>
    <p:extLst>
      <p:ext uri="{BB962C8B-B14F-4D97-AF65-F5344CB8AC3E}">
        <p14:creationId xmlns:p14="http://schemas.microsoft.com/office/powerpoint/2010/main" val="4087667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 21 mars, le virus a traversé le Danube pour atteindre trois autres sites.</a:t>
            </a:r>
          </a:p>
          <a:p>
            <a:r>
              <a:rPr lang="en-CA" dirty="0"/>
              <a:t>Dans les deux sites méridionaux, la vaccination suppressive a commencé avant le dépeuplement, tandis que dans le site le plus septentrional, les Baka ont commencé le dépeuplement sans vaccination suppressive.</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12</a:t>
            </a:fld>
            <a:endParaRPr lang="en-US"/>
          </a:p>
        </p:txBody>
      </p:sp>
    </p:spTree>
    <p:extLst>
      <p:ext uri="{BB962C8B-B14F-4D97-AF65-F5344CB8AC3E}">
        <p14:creationId xmlns:p14="http://schemas.microsoft.com/office/powerpoint/2010/main" val="2396318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ighlight>
                  <a:srgbClr val="FFFF00"/>
                </a:highlight>
              </a:rPr>
              <a:t>Épidémie 4 - Mala Luc</a:t>
            </a:r>
          </a:p>
          <a:p>
            <a:pPr lvl="1"/>
            <a:r>
              <a:rPr lang="en-CA" dirty="0">
                <a:highlight>
                  <a:srgbClr val="FFFF00"/>
                </a:highlight>
              </a:rPr>
              <a:t>279 animaux (taureaux d'engraissement, génisses)</a:t>
            </a:r>
          </a:p>
          <a:p>
            <a:pPr lvl="1"/>
            <a:r>
              <a:rPr lang="en-CA" dirty="0">
                <a:highlight>
                  <a:srgbClr val="FFFF00"/>
                </a:highlight>
              </a:rPr>
              <a:t>Échantillonnage 26 mars</a:t>
            </a:r>
          </a:p>
          <a:p>
            <a:pPr lvl="1"/>
            <a:r>
              <a:rPr lang="en-CA" dirty="0">
                <a:highlight>
                  <a:srgbClr val="FFFF00"/>
                </a:highlight>
              </a:rPr>
              <a:t>9 échantillons de 3 animaux</a:t>
            </a:r>
          </a:p>
          <a:p>
            <a:pPr lvl="2"/>
            <a:r>
              <a:rPr lang="en-CA" dirty="0">
                <a:highlight>
                  <a:srgbClr val="FFFF00"/>
                </a:highlight>
              </a:rPr>
              <a:t>3 PCR positives</a:t>
            </a:r>
          </a:p>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13</a:t>
            </a:fld>
            <a:endParaRPr lang="en-US"/>
          </a:p>
        </p:txBody>
      </p:sp>
    </p:spTree>
    <p:extLst>
      <p:ext uri="{BB962C8B-B14F-4D97-AF65-F5344CB8AC3E}">
        <p14:creationId xmlns:p14="http://schemas.microsoft.com/office/powerpoint/2010/main" val="470432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Les travailleurs sont restés à la ferme et ne sont partis qu'après C+D.</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15</a:t>
            </a:fld>
            <a:endParaRPr lang="en-US"/>
          </a:p>
        </p:txBody>
      </p:sp>
    </p:spTree>
    <p:extLst>
      <p:ext uri="{BB962C8B-B14F-4D97-AF65-F5344CB8AC3E}">
        <p14:creationId xmlns:p14="http://schemas.microsoft.com/office/powerpoint/2010/main" val="732386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Deux nouveaux cas le 2 avril</a:t>
            </a:r>
            <a:r>
              <a:rPr lang="en-CA" baseline="30000" dirty="0"/>
              <a:t>nd</a:t>
            </a:r>
            <a:r>
              <a:rPr lang="en-CA" dirty="0"/>
              <a:t> en Hongrie, liés aux deux premières fermes laitières hongroises.</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16</a:t>
            </a:fld>
            <a:endParaRPr lang="en-US"/>
          </a:p>
        </p:txBody>
      </p:sp>
    </p:spTree>
    <p:extLst>
      <p:ext uri="{BB962C8B-B14F-4D97-AF65-F5344CB8AC3E}">
        <p14:creationId xmlns:p14="http://schemas.microsoft.com/office/powerpoint/2010/main" val="674151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17</a:t>
            </a:fld>
            <a:endParaRPr lang="en-US"/>
          </a:p>
        </p:txBody>
      </p:sp>
    </p:spTree>
    <p:extLst>
      <p:ext uri="{BB962C8B-B14F-4D97-AF65-F5344CB8AC3E}">
        <p14:creationId xmlns:p14="http://schemas.microsoft.com/office/powerpoint/2010/main" val="1591994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La zone réglementée supplémentaire est un rayon de 50 km autour de chaque exploitation, avec des exigences en matière de surveillance et de mouvement, à des fins de gestion du commerce. Il convient de noter que la République tchèque n'est pas incluse dans la zone de restriction supplémentaire, bien qu'elle ne se trouve qu'à 20 km du site le plus septentrional de Slovaquie.</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18</a:t>
            </a:fld>
            <a:endParaRPr lang="en-US"/>
          </a:p>
        </p:txBody>
      </p:sp>
    </p:spTree>
    <p:extLst>
      <p:ext uri="{BB962C8B-B14F-4D97-AF65-F5344CB8AC3E}">
        <p14:creationId xmlns:p14="http://schemas.microsoft.com/office/powerpoint/2010/main" val="162517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latin typeface="Poppins-Regular"/>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t>19</a:t>
            </a:fld>
            <a:endParaRPr lang="en-US" altLang="en-US"/>
          </a:p>
        </p:txBody>
      </p:sp>
    </p:spTree>
    <p:extLst>
      <p:ext uri="{BB962C8B-B14F-4D97-AF65-F5344CB8AC3E}">
        <p14:creationId xmlns:p14="http://schemas.microsoft.com/office/powerpoint/2010/main" val="2497205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Trois </a:t>
            </a:r>
            <a:r>
              <a:rPr lang="en-CA" dirty="0" err="1"/>
              <a:t>cas</a:t>
            </a:r>
            <a:r>
              <a:rPr lang="en-CA" dirty="0"/>
              <a:t> </a:t>
            </a:r>
            <a:r>
              <a:rPr lang="en-CA" dirty="0" err="1"/>
              <a:t>primaires</a:t>
            </a:r>
            <a:r>
              <a:rPr lang="en-CA" dirty="0"/>
              <a:t> et deux </a:t>
            </a:r>
            <a:r>
              <a:rPr lang="en-CA" dirty="0" err="1"/>
              <a:t>cas</a:t>
            </a:r>
            <a:r>
              <a:rPr lang="en-CA" dirty="0"/>
              <a:t> </a:t>
            </a:r>
            <a:r>
              <a:rPr lang="en-CA" dirty="0" err="1"/>
              <a:t>secondaires</a:t>
            </a:r>
            <a:r>
              <a:rPr lang="en-CA" dirty="0"/>
              <a:t>. Les trois </a:t>
            </a:r>
            <a:r>
              <a:rPr lang="en-CA" dirty="0" err="1"/>
              <a:t>cas</a:t>
            </a:r>
            <a:r>
              <a:rPr lang="en-CA" dirty="0"/>
              <a:t> </a:t>
            </a:r>
            <a:r>
              <a:rPr lang="en-CA" dirty="0" err="1"/>
              <a:t>primaires</a:t>
            </a:r>
            <a:r>
              <a:rPr lang="en-CA" dirty="0"/>
              <a:t> </a:t>
            </a:r>
            <a:r>
              <a:rPr lang="en-CA" dirty="0" err="1"/>
              <a:t>signifient</a:t>
            </a:r>
            <a:r>
              <a:rPr lang="en-CA" dirty="0"/>
              <a:t> qu'aucun lien épidémiologique n'a été identifié comme source potentielle d'introduction. </a:t>
            </a:r>
          </a:p>
          <a:p>
            <a:r>
              <a:rPr lang="en-CA" dirty="0"/>
              <a:t>L'IP 5 avait un nombre de contacts de près de 10 000 porcs.</a:t>
            </a:r>
          </a:p>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20</a:t>
            </a:fld>
            <a:endParaRPr lang="en-US"/>
          </a:p>
        </p:txBody>
      </p:sp>
    </p:spTree>
    <p:extLst>
      <p:ext uri="{BB962C8B-B14F-4D97-AF65-F5344CB8AC3E}">
        <p14:creationId xmlns:p14="http://schemas.microsoft.com/office/powerpoint/2010/main" val="1094926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Aucun nouveau </a:t>
            </a:r>
            <a:r>
              <a:rPr lang="en-CA" dirty="0" err="1"/>
              <a:t>cas</a:t>
            </a:r>
            <a:r>
              <a:rPr lang="en-CA" dirty="0"/>
              <a:t> </a:t>
            </a:r>
            <a:r>
              <a:rPr lang="en-CA" dirty="0" err="1"/>
              <a:t>depuis</a:t>
            </a:r>
            <a:r>
              <a:rPr lang="en-CA" dirty="0"/>
              <a:t> le 17 avril . </a:t>
            </a:r>
            <a:r>
              <a:rPr lang="en-CA" baseline="30000" dirty="0"/>
              <a:t>th</a:t>
            </a:r>
          </a:p>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21</a:t>
            </a:fld>
            <a:endParaRPr lang="en-US"/>
          </a:p>
        </p:txBody>
      </p:sp>
    </p:spTree>
    <p:extLst>
      <p:ext uri="{BB962C8B-B14F-4D97-AF65-F5344CB8AC3E}">
        <p14:creationId xmlns:p14="http://schemas.microsoft.com/office/powerpoint/2010/main" val="4225400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F3E62D0-9945-866F-1B2C-F9882760C2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EA850DE-61A1-2825-2207-46B1C3D687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27652" name="Slide Number Placeholder 3">
            <a:extLst>
              <a:ext uri="{FF2B5EF4-FFF2-40B4-BE49-F238E27FC236}">
                <a16:creationId xmlns:a16="http://schemas.microsoft.com/office/drawing/2014/main" id="{B07DEE3D-03A4-6FBD-3B9F-55602D8146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F10FB3-64D5-4CF7-B065-FA85AC3F7350}" type="slidenum">
              <a:rPr lang="en-US" altLang="en-US" smtClean="0"/>
              <a:t>23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Ce graphique représente les pays où la maladie n'est pas considérée comme endémique (Europe et certains pays d'Asie).</a:t>
            </a:r>
          </a:p>
          <a:p>
            <a:endParaRPr lang="en-US" baseline="0" dirty="0"/>
          </a:p>
          <a:p>
            <a:r>
              <a:rPr lang="en-US" baseline="0" dirty="0"/>
              <a:t>L'augmentation de la peste porcine au troisième trimestre de l'année dernière ne s'est pas produite cette année, les cas domestiques sont restés inférieurs, mais les cas de sangliers ont augmenté au-delà des niveaux attendus au cours de l'automne et de l'hiver derniers.</a:t>
            </a:r>
          </a:p>
          <a:p>
            <a:endParaRPr lang="en-CA" sz="1800" b="0" i="0" u="none" strike="noStrike" baseline="0" dirty="0">
              <a:latin typeface="Söhne"/>
            </a:endParaRPr>
          </a:p>
          <a:p>
            <a:r>
              <a:rPr lang="en-US" sz="1800" b="0" i="0" u="none" strike="noStrike" baseline="0" dirty="0">
                <a:latin typeface="Söhne"/>
              </a:rPr>
              <a:t>Depuis janvier 2022, plus de 970 000 cas chez les porcs et plus de 35 000 cas chez les sangliers ont été signalés, avec environ 2 080 000 pertes d'animaux chez les porcs domestiques. </a:t>
            </a:r>
          </a:p>
          <a:p>
            <a:endParaRPr lang="en-CA" baseline="0" dirty="0"/>
          </a:p>
        </p:txBody>
      </p:sp>
      <p:sp>
        <p:nvSpPr>
          <p:cNvPr id="4" name="Slide Number Placeholder 3"/>
          <p:cNvSpPr>
            <a:spLocks noGrp="1"/>
          </p:cNvSpPr>
          <p:nvPr>
            <p:ph type="sldNum" sz="quarter" idx="10"/>
          </p:nvPr>
        </p:nvSpPr>
        <p:spPr/>
        <p:txBody>
          <a:bodyPr/>
          <a:lstStyle/>
          <a:p>
            <a:fld id="{BFFB6564-B9C5-4BEE-A019-13E96C68B1A5}" type="slidenum">
              <a:rPr lang="en-US" smtClean="0"/>
              <a:t>2</a:t>
            </a:fld>
            <a:endParaRPr lang="en-US"/>
          </a:p>
        </p:txBody>
      </p:sp>
    </p:spTree>
    <p:extLst>
      <p:ext uri="{BB962C8B-B14F-4D97-AF65-F5344CB8AC3E}">
        <p14:creationId xmlns:p14="http://schemas.microsoft.com/office/powerpoint/2010/main" val="1394373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24</a:t>
            </a:fld>
            <a:endParaRPr lang="en-US"/>
          </a:p>
        </p:txBody>
      </p:sp>
    </p:spTree>
    <p:extLst>
      <p:ext uri="{BB962C8B-B14F-4D97-AF65-F5344CB8AC3E}">
        <p14:creationId xmlns:p14="http://schemas.microsoft.com/office/powerpoint/2010/main" val="3447653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3</a:t>
            </a:fld>
            <a:endParaRPr lang="en-US"/>
          </a:p>
        </p:txBody>
      </p:sp>
    </p:spTree>
    <p:extLst>
      <p:ext uri="{BB962C8B-B14F-4D97-AF65-F5344CB8AC3E}">
        <p14:creationId xmlns:p14="http://schemas.microsoft.com/office/powerpoint/2010/main" val="842260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1"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FFB6564-B9C5-4BEE-A019-13E96C68B1A5}" type="slidenum">
              <a:rPr lang="en-US" smtClean="0"/>
              <a:t>4</a:t>
            </a:fld>
            <a:endParaRPr lang="en-US"/>
          </a:p>
        </p:txBody>
      </p:sp>
    </p:spTree>
    <p:extLst>
      <p:ext uri="{BB962C8B-B14F-4D97-AF65-F5344CB8AC3E}">
        <p14:creationId xmlns:p14="http://schemas.microsoft.com/office/powerpoint/2010/main" val="427454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5</a:t>
            </a:fld>
            <a:endParaRPr lang="en-US"/>
          </a:p>
        </p:txBody>
      </p:sp>
    </p:spTree>
    <p:extLst>
      <p:ext uri="{BB962C8B-B14F-4D97-AF65-F5344CB8AC3E}">
        <p14:creationId xmlns:p14="http://schemas.microsoft.com/office/powerpoint/2010/main" val="36266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 - multiples ulcérations dermatologiques modérées à sévères</a:t>
            </a:r>
          </a:p>
          <a:p>
            <a:r>
              <a:rPr lang="en-CA" dirty="0"/>
              <a:t>A - ulcération de la mamelle 1 à 2 semaines après l'accouchement</a:t>
            </a:r>
          </a:p>
          <a:p>
            <a:r>
              <a:rPr lang="en-CA" dirty="0"/>
              <a:t>B - échec de la reproduction</a:t>
            </a:r>
          </a:p>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7</a:t>
            </a:fld>
            <a:endParaRPr lang="en-US"/>
          </a:p>
        </p:txBody>
      </p:sp>
    </p:spTree>
    <p:extLst>
      <p:ext uri="{BB962C8B-B14F-4D97-AF65-F5344CB8AC3E}">
        <p14:creationId xmlns:p14="http://schemas.microsoft.com/office/powerpoint/2010/main" val="2875529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8</a:t>
            </a:fld>
            <a:endParaRPr lang="en-US"/>
          </a:p>
        </p:txBody>
      </p:sp>
    </p:spTree>
    <p:extLst>
      <p:ext uri="{BB962C8B-B14F-4D97-AF65-F5344CB8AC3E}">
        <p14:creationId xmlns:p14="http://schemas.microsoft.com/office/powerpoint/2010/main" val="2503337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solidFill>
                <a:srgbClr val="212529"/>
              </a:solidFill>
              <a:latin typeface="Lato" panose="020F0502020204030203" pitchFamily="34" charset="0"/>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6 mars</a:t>
            </a:r>
            <a:r>
              <a:rPr lang="en-CA" baseline="30000" dirty="0"/>
              <a:t>th</a:t>
            </a:r>
            <a:r>
              <a:rPr lang="en-CA" dirty="0"/>
              <a:t> Fièvre aphteuse chez les vaches laitières dans le nord-ouest de la Hongrie</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11</a:t>
            </a:fld>
            <a:endParaRPr lang="en-US"/>
          </a:p>
        </p:txBody>
      </p:sp>
    </p:spTree>
    <p:extLst>
      <p:ext uri="{BB962C8B-B14F-4D97-AF65-F5344CB8AC3E}">
        <p14:creationId xmlns:p14="http://schemas.microsoft.com/office/powerpoint/2010/main" val="2468644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164A4D0-3362-4309-BEC0-98317D050795}" type="datetime1">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2051449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F9E1F-2232-4B88-8F06-7F83C533E506}" type="datetime1">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838875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B158B4-A1F9-4C77-85E0-56A21F40333B}" type="datetime1">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3586687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029D5FFE-ADAC-0B2A-CF4D-5BFF990CDF68}"/>
              </a:ext>
            </a:extLst>
          </p:cNvPr>
          <p:cNvSpPr>
            <a:spLocks noGrp="1"/>
          </p:cNvSpPr>
          <p:nvPr>
            <p:ph type="sldNum" sz="quarter" idx="14"/>
          </p:nvPr>
        </p:nvSpPr>
        <p:spPr/>
        <p:txBody>
          <a:bodyPr/>
          <a:lstStyle>
            <a:lvl1pPr>
              <a:defRPr/>
            </a:lvl1pPr>
          </a:lstStyle>
          <a:p>
            <a:pPr>
              <a:defRPr/>
            </a:pPr>
            <a:fld id="{68678C35-086D-4198-975D-7CAE096F9A66}" type="slidenum">
              <a:rPr lang="en-US" altLang="en-US"/>
              <a:pPr>
                <a:defRPr/>
              </a:pPr>
              <a:t>‹#›</a:t>
            </a:fld>
            <a:endParaRPr lang="en-US" altLang="en-US"/>
          </a:p>
        </p:txBody>
      </p:sp>
    </p:spTree>
    <p:extLst>
      <p:ext uri="{BB962C8B-B14F-4D97-AF65-F5344CB8AC3E}">
        <p14:creationId xmlns:p14="http://schemas.microsoft.com/office/powerpoint/2010/main" val="4133602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592711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90A031-662E-4A41-9960-35612D8BFC9E}" type="datetime1">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134318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2314340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4283986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3122543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CEDC5-1734-46B2-A0D5-62C53D554FF0}" type="datetime1">
              <a:rPr lang="en-US" smtClean="0"/>
              <a:t>6/16/2025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115989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BA07D3-39B0-44ED-BA0B-A69F1FD0EE94}" type="datetime1">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2679218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B119C8-7D86-4B85-8E3E-183D6C2F9EDD}" type="datetime1">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57174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Modifier les styles du texte maître</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8AE4A-7446-4FA8-A03C-9A4736657142}" type="datetime1">
              <a:rPr lang="en-US" smtClean="0"/>
              <a:t>6/16/2025</a:t>
            </a:fld>
            <a:endParaRPr lang="en-US"/>
          </a:p>
        </p:txBody>
      </p:sp>
      <p:sp>
        <p:nvSpPr>
          <p:cNvPr id="5" name="Footer Placeholder 4"/>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7A136-B623-44AA-A653-F7B0DDAA2C31}" type="slidenum">
              <a:rPr lang="en-US" smtClean="0"/>
              <a:t>‹#›</a:t>
            </a:fld>
            <a:endParaRPr lang="en-US"/>
          </a:p>
        </p:txBody>
      </p:sp>
    </p:spTree>
    <p:extLst>
      <p:ext uri="{BB962C8B-B14F-4D97-AF65-F5344CB8AC3E}">
        <p14:creationId xmlns:p14="http://schemas.microsoft.com/office/powerpoint/2010/main" val="669675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cezd.c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inspection.canada.ca/en/animal-health/terrestrial-animals/diseases/reportable/foot-and-mouth-disease/countries-free-disease"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food.ec.europa.eu/horizontal-topics/committees/paff-committees/animal-health-and-welfare/presentations_en#2023"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food.ec.europa.eu/document/download/9daf75f3-e60a-48bf-ae2f-26e7121562de_en?filename=reg-com_ahw_20250226_pres-07.pdf"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www.woah.org/en/disease/african-swine-fev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mpres-i.apps.fao.org/diseases" TargetMode="External"/><Relationship Id="rId2" Type="http://schemas.openxmlformats.org/officeDocument/2006/relationships/hyperlink" Target="https://www.wrlfmd.org/news/iraq-07-livestock-serotype-sat-2-topotype-xiv-spread-woah"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hyperlink" Target="https://www.aphis.usda.gov/livestock-poultry-disease/cattle/ticks/screwworm/outbreak-central-america"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ww.copeg.org/"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sciencedirect.com/science/article/pii/S0378113525000550" TargetMode="External"/><Relationship Id="rId3" Type="http://schemas.openxmlformats.org/officeDocument/2006/relationships/hyperlink" Target="https://onlinelibrary.wiley.com/doi/10.1111/zph.13205" TargetMode="External"/><Relationship Id="rId7" Type="http://schemas.openxmlformats.org/officeDocument/2006/relationships/hyperlink" Target="https://pmc.ncbi.nlm.nih.gov/articles/PMC11769059/" TargetMode="External"/><Relationship Id="rId12" Type="http://schemas.openxmlformats.org/officeDocument/2006/relationships/hyperlink" Target="https://www.frontiersin.org/journals/veterinary-science/articles/10.3389/fvets.2025.1587131/ful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pubmed.ncbi.nlm.nih.gov/39833369/" TargetMode="External"/><Relationship Id="rId11" Type="http://schemas.openxmlformats.org/officeDocument/2006/relationships/hyperlink" Target="https://www.sciencedirect.com/science/article/pii/S1995820X25000069?via%3Dihub" TargetMode="External"/><Relationship Id="rId5" Type="http://schemas.openxmlformats.org/officeDocument/2006/relationships/hyperlink" Target="https://www.biorxiv.org/content/10.1101/2024.12.17.628884v1" TargetMode="External"/><Relationship Id="rId10" Type="http://schemas.openxmlformats.org/officeDocument/2006/relationships/hyperlink" Target="https://pubmed.ncbi.nlm.nih.gov/40121037/" TargetMode="External"/><Relationship Id="rId4" Type="http://schemas.openxmlformats.org/officeDocument/2006/relationships/hyperlink" Target="https://journals.plos.org/plospathogens/article?id=10.1371/journal.ppat.1012836" TargetMode="External"/><Relationship Id="rId9" Type="http://schemas.openxmlformats.org/officeDocument/2006/relationships/hyperlink" Target="https://www.biorxiv.org/content/10.1101/2025.03.04.641414v1"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nc.cdc.gov/eid/article/31/5/24-1948_article" TargetMode="External"/><Relationship Id="rId3" Type="http://schemas.openxmlformats.org/officeDocument/2006/relationships/hyperlink" Target="https://www.tandfonline.com/doi/full/10.1080/22221751.2025.2492210" TargetMode="External"/><Relationship Id="rId7" Type="http://schemas.openxmlformats.org/officeDocument/2006/relationships/hyperlink" Target="https://www.science.org/doi/full/10.1126/sciadv.adu7670?af=R" TargetMode="External"/><Relationship Id="rId2" Type="http://schemas.openxmlformats.org/officeDocument/2006/relationships/hyperlink" Target="https://pubmed.ncbi.nlm.nih.gov/40203482/" TargetMode="External"/><Relationship Id="rId1" Type="http://schemas.openxmlformats.org/officeDocument/2006/relationships/slideLayout" Target="../slideLayouts/slideLayout2.xml"/><Relationship Id="rId6" Type="http://schemas.openxmlformats.org/officeDocument/2006/relationships/hyperlink" Target="https://www.frontiersin.org/journals/veterinary-science/articles/10.3389/fvets.2025.1523981/full" TargetMode="External"/><Relationship Id="rId5" Type="http://schemas.openxmlformats.org/officeDocument/2006/relationships/hyperlink" Target="https://www.sciencedirect.com/science/article/pii/S0167587725001084" TargetMode="External"/><Relationship Id="rId10" Type="http://schemas.openxmlformats.org/officeDocument/2006/relationships/hyperlink" Target="https://can01.safelinks.protection.outlook.com/?url=https%3A%2F%2Fwww.intvetvaccnet.co.uk%2Fevents%2Fwebinar-by-woah-vaccines-in-sustainable-animal-disease-control-challenges-opportunities-and&amp;data=05%7C02%7Candrea.osborn%40inspection.gc.ca%7C3e27a490b59a400f0e8208dd936b4a2c%7C18b5a5ed1d8641d394a0bc27dae32ab2%7C0%7C0%7C638828811205912859%7CUnknown%7CTWFpbGZsb3d8eyJFbXB0eU1hcGkiOnRydWUsIlYiOiIwLjAuMDAwMCIsIlAiOiJXaW4zMiIsIkFOIjoiTWFpbCIsIldUIjoyfQ%3D%3D%7C0%7C%7C%7C&amp;sdata=q%2BdqmyKo7gX08SOTq0Ji6PsuwuH427NSLn2Yw%2FaRvKY%3D&amp;reserved=0" TargetMode="External"/><Relationship Id="rId4" Type="http://schemas.openxmlformats.org/officeDocument/2006/relationships/hyperlink" Target="https://www.frontiersin.org/journals/microbiology/articles/10.3389/fmicb.2025.1583023/full" TargetMode="External"/><Relationship Id="rId9" Type="http://schemas.openxmlformats.org/officeDocument/2006/relationships/hyperlink" Target="https://www.mdpi.com/2076-2615/15/7/928"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mpres-i.apps.fao.org/genera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ww.fao.org/animal-health/situation-updates/asf-in-asia-pacific/e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elnacional.com.do/confirman-fiebre-porcina-africana-en-dajabon/"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www.frontiersin.org/journals/veterinary-science/articles/10.3389/fvets.2025.1587131/full"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hyperlink" Target="https://www.nature.com/articles/s41598-025-95641-3"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hyperlink" Target="https://www.merckvetmanual.com/infectious-diseases/foot-and-mouth-disease/foot-and-mouth-disease-in-animals" TargetMode="External"/><Relationship Id="rId3" Type="http://schemas.openxmlformats.org/officeDocument/2006/relationships/hyperlink" Target="https://wahis.woah.org/#/in-review/6177" TargetMode="External"/><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s://www.fli.de/en/news/animal-disease-situation/foot-and-mouth-disease/" TargetMode="External"/><Relationship Id="rId5" Type="http://schemas.openxmlformats.org/officeDocument/2006/relationships/hyperlink" Target="https://www.rbb24.de/panorama/beitrag/2025/01/brandenburg-laesst-impfstoff-gegen-mks-herstellen-friedrich-loef.html" TargetMode="External"/><Relationship Id="rId4" Type="http://schemas.openxmlformats.org/officeDocument/2006/relationships/hyperlink" Target="https://www.fli.de/en/news/short-messages/short-message/fmd-outbreak-in-brandenburg-serotype-o-detected/" TargetMode="Externa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0" y="1973829"/>
            <a:ext cx="12192000" cy="1498548"/>
          </a:xfrm>
        </p:spPr>
        <p:txBody>
          <a:bodyPr>
            <a:noAutofit/>
          </a:bodyPr>
          <a:lstStyle/>
          <a:p>
            <a:pPr algn="r"/>
            <a:r>
              <a:rPr lang="fr-FR" sz="2800" b="1" dirty="0">
                <a:solidFill>
                  <a:schemeClr val="bg1"/>
                </a:solidFill>
                <a:latin typeface="+mn-lt"/>
              </a:rPr>
              <a:t>Communauté des maladies émergentes et zoonotiques</a:t>
            </a:r>
            <a:br>
              <a:rPr lang="fr-FR" sz="2800" b="1" dirty="0">
                <a:solidFill>
                  <a:schemeClr val="bg1"/>
                </a:solidFill>
                <a:latin typeface="+mn-lt"/>
              </a:rPr>
            </a:br>
            <a:r>
              <a:rPr lang="fr-FR" sz="2800" b="1" dirty="0">
                <a:solidFill>
                  <a:schemeClr val="bg1"/>
                </a:solidFill>
                <a:latin typeface="+mn-lt"/>
              </a:rPr>
              <a:t>Signaux d'intérêt du T1 pour le CSHIN </a:t>
            </a:r>
            <a:endParaRPr lang="en-CA" sz="2000" b="1" i="1" dirty="0">
              <a:solidFill>
                <a:schemeClr val="bg1"/>
              </a:solidFill>
            </a:endParaRPr>
          </a:p>
        </p:txBody>
      </p:sp>
      <p:sp>
        <p:nvSpPr>
          <p:cNvPr id="2" name="Subtitle 1"/>
          <p:cNvSpPr>
            <a:spLocks noGrp="1"/>
          </p:cNvSpPr>
          <p:nvPr>
            <p:ph type="subTitle" idx="1"/>
          </p:nvPr>
        </p:nvSpPr>
        <p:spPr>
          <a:xfrm>
            <a:off x="5600635" y="4078478"/>
            <a:ext cx="6591365" cy="1429439"/>
          </a:xfrm>
        </p:spPr>
        <p:txBody>
          <a:bodyPr>
            <a:normAutofit/>
          </a:bodyPr>
          <a:lstStyle/>
          <a:p>
            <a:pPr algn="r"/>
            <a:r>
              <a:rPr lang="en-CA" b="1" dirty="0">
                <a:solidFill>
                  <a:schemeClr val="bg1"/>
                </a:solidFill>
              </a:rPr>
              <a:t>15 mai 2025</a:t>
            </a:r>
          </a:p>
          <a:p>
            <a:pPr algn="r"/>
            <a:endParaRPr lang="en-US" b="1" dirty="0">
              <a:solidFill>
                <a:schemeClr val="bg1"/>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7A136-B623-44AA-A653-F7B0DDAA2C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p:cNvSpPr txBox="1"/>
          <p:nvPr/>
        </p:nvSpPr>
        <p:spPr>
          <a:xfrm>
            <a:off x="9380333" y="5750265"/>
            <a:ext cx="2811667" cy="646331"/>
          </a:xfrm>
          <a:prstGeom prst="rect">
            <a:avLst/>
          </a:prstGeom>
          <a:noFill/>
        </p:spPr>
        <p:txBody>
          <a:bodyPr wrap="none" rtlCol="0">
            <a:spAutoFit/>
          </a:bodyPr>
          <a:lstStyle/>
          <a:p>
            <a:r>
              <a:rPr lang="en-CA" sz="3600" b="1" dirty="0">
                <a:solidFill>
                  <a:schemeClr val="bg1"/>
                </a:solidFill>
                <a:hlinkClick r:id="rId4"/>
              </a:rPr>
              <a:t>www.cezd.ca </a:t>
            </a:r>
            <a:endParaRPr lang="en-US" sz="3600" dirty="0">
              <a:solidFill>
                <a:schemeClr val="bg1"/>
              </a:solidFill>
            </a:endParaRPr>
          </a:p>
        </p:txBody>
      </p:sp>
    </p:spTree>
    <p:extLst>
      <p:ext uri="{BB962C8B-B14F-4D97-AF65-F5344CB8AC3E}">
        <p14:creationId xmlns:p14="http://schemas.microsoft.com/office/powerpoint/2010/main" val="1555840350"/>
      </p:ext>
    </p:extLst>
  </p:cSld>
  <p:clrMapOvr>
    <a:masterClrMapping/>
  </p:clrMapOvr>
  <mc:AlternateContent xmlns:mc="http://schemas.openxmlformats.org/markup-compatibility/2006" xmlns:p14="http://schemas.microsoft.com/office/powerpoint/2010/main">
    <mc:Choice Requires="p14">
      <p:transition spd="slow" p14:dur="2000" advTm="26445"/>
    </mc:Choice>
    <mc:Fallback xmlns="">
      <p:transition spd="slow" advTm="264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E85A-B4D3-87F3-9D29-3C784464A7A2}"/>
              </a:ext>
            </a:extLst>
          </p:cNvPr>
          <p:cNvSpPr>
            <a:spLocks noGrp="1"/>
          </p:cNvSpPr>
          <p:nvPr>
            <p:ph type="title"/>
          </p:nvPr>
        </p:nvSpPr>
        <p:spPr>
          <a:xfrm>
            <a:off x="530365" y="265493"/>
            <a:ext cx="10515600" cy="1325563"/>
          </a:xfrm>
        </p:spPr>
        <p:txBody>
          <a:bodyPr/>
          <a:lstStyle/>
          <a:p>
            <a:r>
              <a:rPr lang="en-CA" sz="3600" b="1" dirty="0">
                <a:latin typeface="+mn-lt"/>
              </a:rPr>
              <a:t>Fièvre aphteuse - Allemagne</a:t>
            </a:r>
          </a:p>
        </p:txBody>
      </p:sp>
      <p:sp>
        <p:nvSpPr>
          <p:cNvPr id="4" name="Content Placeholder 3">
            <a:extLst>
              <a:ext uri="{FF2B5EF4-FFF2-40B4-BE49-F238E27FC236}">
                <a16:creationId xmlns:a16="http://schemas.microsoft.com/office/drawing/2014/main" id="{484753C1-1910-43AE-3EF6-7C2AB01F552A}"/>
              </a:ext>
            </a:extLst>
          </p:cNvPr>
          <p:cNvSpPr>
            <a:spLocks noGrp="1"/>
          </p:cNvSpPr>
          <p:nvPr>
            <p:ph sz="half" idx="1"/>
          </p:nvPr>
        </p:nvSpPr>
        <p:spPr>
          <a:xfrm>
            <a:off x="424313" y="1591056"/>
            <a:ext cx="5181600" cy="4552522"/>
          </a:xfrm>
        </p:spPr>
        <p:txBody>
          <a:bodyPr/>
          <a:lstStyle/>
          <a:p>
            <a:r>
              <a:rPr lang="en-CA" dirty="0"/>
              <a:t>L'Allemagne a retrouvé la liberté sans vaccination</a:t>
            </a:r>
          </a:p>
          <a:p>
            <a:pPr lvl="1"/>
            <a:r>
              <a:rPr lang="en-CA" dirty="0"/>
              <a:t>12 mars toute la zone sauf 6 km</a:t>
            </a:r>
          </a:p>
          <a:p>
            <a:pPr lvl="1"/>
            <a:r>
              <a:rPr lang="en-CA" dirty="0"/>
              <a:t>14 avril tout le pays</a:t>
            </a:r>
          </a:p>
          <a:p>
            <a:r>
              <a:rPr lang="en-CA" dirty="0"/>
              <a:t>Les restrictions à l'importation restent en place pour le Canada et de nombreux autres pays</a:t>
            </a:r>
          </a:p>
          <a:p>
            <a:pPr lvl="1"/>
            <a:r>
              <a:rPr lang="en-CA" dirty="0">
                <a:hlinkClick r:id="rId2"/>
              </a:rPr>
              <a:t>Maladie Absence de fièvre aphteuse</a:t>
            </a:r>
            <a:endParaRPr lang="en-CA" dirty="0"/>
          </a:p>
        </p:txBody>
      </p:sp>
      <p:pic>
        <p:nvPicPr>
          <p:cNvPr id="8" name="Content Placeholder 7">
            <a:extLst>
              <a:ext uri="{FF2B5EF4-FFF2-40B4-BE49-F238E27FC236}">
                <a16:creationId xmlns:a16="http://schemas.microsoft.com/office/drawing/2014/main" id="{3B4DB204-45EE-0130-2941-0044CD0D74A2}"/>
              </a:ext>
            </a:extLst>
          </p:cNvPr>
          <p:cNvPicPr>
            <a:picLocks noGrp="1" noChangeAspect="1"/>
          </p:cNvPicPr>
          <p:nvPr>
            <p:ph sz="half" idx="2"/>
          </p:nvPr>
        </p:nvPicPr>
        <p:blipFill>
          <a:blip r:embed="rId3"/>
          <a:stretch>
            <a:fillRect/>
          </a:stretch>
        </p:blipFill>
        <p:spPr>
          <a:xfrm>
            <a:off x="5788165" y="1907761"/>
            <a:ext cx="5979522" cy="3042477"/>
          </a:xfrm>
        </p:spPr>
      </p:pic>
    </p:spTree>
    <p:extLst>
      <p:ext uri="{BB962C8B-B14F-4D97-AF65-F5344CB8AC3E}">
        <p14:creationId xmlns:p14="http://schemas.microsoft.com/office/powerpoint/2010/main" val="3906574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1B0D8-D1A5-1DB4-4A17-AC5A8B3A50B6}"/>
              </a:ext>
            </a:extLst>
          </p:cNvPr>
          <p:cNvSpPr>
            <a:spLocks noGrp="1"/>
          </p:cNvSpPr>
          <p:nvPr>
            <p:ph type="title"/>
          </p:nvPr>
        </p:nvSpPr>
        <p:spPr/>
        <p:txBody>
          <a:bodyPr/>
          <a:lstStyle/>
          <a:p>
            <a:r>
              <a:rPr lang="en-CA" b="1" dirty="0">
                <a:latin typeface="+mn-lt"/>
              </a:rPr>
              <a:t>Fièvre aphteuse en Hongrie - Signalée le 6 mars 2025</a:t>
            </a:r>
          </a:p>
        </p:txBody>
      </p:sp>
      <p:pic>
        <p:nvPicPr>
          <p:cNvPr id="9" name="Content Placeholder 8">
            <a:extLst>
              <a:ext uri="{FF2B5EF4-FFF2-40B4-BE49-F238E27FC236}">
                <a16:creationId xmlns:a16="http://schemas.microsoft.com/office/drawing/2014/main" id="{AD881B58-D72B-891A-09CB-59E39634A914}"/>
              </a:ext>
            </a:extLst>
          </p:cNvPr>
          <p:cNvPicPr>
            <a:picLocks noGrp="1" noChangeAspect="1"/>
          </p:cNvPicPr>
          <p:nvPr>
            <p:ph sz="half" idx="1"/>
          </p:nvPr>
        </p:nvPicPr>
        <p:blipFill>
          <a:blip r:embed="rId3"/>
          <a:stretch>
            <a:fillRect/>
          </a:stretch>
        </p:blipFill>
        <p:spPr>
          <a:xfrm>
            <a:off x="838200" y="2181404"/>
            <a:ext cx="5181600" cy="3639780"/>
          </a:xfrm>
        </p:spPr>
      </p:pic>
      <p:pic>
        <p:nvPicPr>
          <p:cNvPr id="7" name="Content Placeholder 6">
            <a:extLst>
              <a:ext uri="{FF2B5EF4-FFF2-40B4-BE49-F238E27FC236}">
                <a16:creationId xmlns:a16="http://schemas.microsoft.com/office/drawing/2014/main" id="{81C410A9-CCB1-F607-FFE8-B8D079ADCDA4}"/>
              </a:ext>
            </a:extLst>
          </p:cNvPr>
          <p:cNvPicPr>
            <a:picLocks noGrp="1" noChangeAspect="1"/>
          </p:cNvPicPr>
          <p:nvPr>
            <p:ph sz="half" idx="2"/>
          </p:nvPr>
        </p:nvPicPr>
        <p:blipFill>
          <a:blip r:embed="rId4"/>
          <a:stretch>
            <a:fillRect/>
          </a:stretch>
        </p:blipFill>
        <p:spPr>
          <a:xfrm>
            <a:off x="6304175" y="2184993"/>
            <a:ext cx="5181600" cy="3632602"/>
          </a:xfrm>
        </p:spPr>
      </p:pic>
      <p:sp>
        <p:nvSpPr>
          <p:cNvPr id="4" name="TextBox 3">
            <a:extLst>
              <a:ext uri="{FF2B5EF4-FFF2-40B4-BE49-F238E27FC236}">
                <a16:creationId xmlns:a16="http://schemas.microsoft.com/office/drawing/2014/main" id="{410F6240-4FD6-288A-6055-4015DED07FCF}"/>
              </a:ext>
            </a:extLst>
          </p:cNvPr>
          <p:cNvSpPr txBox="1"/>
          <p:nvPr/>
        </p:nvSpPr>
        <p:spPr>
          <a:xfrm>
            <a:off x="206571" y="1564920"/>
            <a:ext cx="6097604" cy="369332"/>
          </a:xfrm>
          <a:prstGeom prst="rect">
            <a:avLst/>
          </a:prstGeom>
          <a:noFill/>
        </p:spPr>
        <p:txBody>
          <a:bodyPr wrap="square">
            <a:spAutoFit/>
          </a:bodyPr>
          <a:lstStyle/>
          <a:p>
            <a:r>
              <a:rPr lang="en-CA" dirty="0">
                <a:hlinkClick r:id="rId5"/>
              </a:rPr>
              <a:t>Présentations de la Commission européenne</a:t>
            </a:r>
            <a:endParaRPr lang="en-CA" dirty="0"/>
          </a:p>
        </p:txBody>
      </p:sp>
    </p:spTree>
    <p:extLst>
      <p:ext uri="{BB962C8B-B14F-4D97-AF65-F5344CB8AC3E}">
        <p14:creationId xmlns:p14="http://schemas.microsoft.com/office/powerpoint/2010/main" val="1651149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4EED5-94C6-23C8-3334-A3321186A246}"/>
              </a:ext>
            </a:extLst>
          </p:cNvPr>
          <p:cNvSpPr>
            <a:spLocks noGrp="1"/>
          </p:cNvSpPr>
          <p:nvPr>
            <p:ph type="title"/>
          </p:nvPr>
        </p:nvSpPr>
        <p:spPr>
          <a:xfrm>
            <a:off x="890832" y="136525"/>
            <a:ext cx="10515600" cy="937419"/>
          </a:xfrm>
        </p:spPr>
        <p:txBody>
          <a:bodyPr>
            <a:normAutofit fontScale="90000"/>
          </a:bodyPr>
          <a:lstStyle/>
          <a:p>
            <a:r>
              <a:rPr lang="en-CA" b="1" dirty="0">
                <a:latin typeface="+mn-lt"/>
              </a:rPr>
              <a:t>Fièvre aphteuse Hongrie et Slovaquie 21 mars</a:t>
            </a:r>
          </a:p>
        </p:txBody>
      </p:sp>
      <p:sp>
        <p:nvSpPr>
          <p:cNvPr id="3" name="Content Placeholder 2">
            <a:extLst>
              <a:ext uri="{FF2B5EF4-FFF2-40B4-BE49-F238E27FC236}">
                <a16:creationId xmlns:a16="http://schemas.microsoft.com/office/drawing/2014/main" id="{E279C43A-F283-A291-BCB8-04E8CF9A947F}"/>
              </a:ext>
            </a:extLst>
          </p:cNvPr>
          <p:cNvSpPr>
            <a:spLocks noGrp="1"/>
          </p:cNvSpPr>
          <p:nvPr>
            <p:ph sz="half" idx="1"/>
          </p:nvPr>
        </p:nvSpPr>
        <p:spPr>
          <a:xfrm>
            <a:off x="715650" y="1253331"/>
            <a:ext cx="5456549" cy="4923632"/>
          </a:xfrm>
        </p:spPr>
        <p:txBody>
          <a:bodyPr/>
          <a:lstStyle/>
          <a:p>
            <a:pPr marL="0" indent="0">
              <a:buNone/>
            </a:pPr>
            <a:r>
              <a:rPr lang="en-US" sz="2400" b="0" i="0" u="none" strike="noStrike" baseline="0" dirty="0">
                <a:latin typeface="Calibri" panose="020F0502020204030204" pitchFamily="34" charset="0"/>
              </a:rPr>
              <a:t>Le laboratoire national de référence hongrois a identifié le sérotype du virus :</a:t>
            </a:r>
          </a:p>
          <a:p>
            <a:r>
              <a:rPr lang="en-CA" sz="2400" b="1" i="0" u="none" strike="noStrike" baseline="0" dirty="0">
                <a:latin typeface="Calibri" panose="020F0502020204030204" pitchFamily="34" charset="0"/>
              </a:rPr>
              <a:t>Sérotype O</a:t>
            </a:r>
            <a:endParaRPr lang="en-CA" sz="2400" b="0" i="0" u="none" strike="noStrike" baseline="0" dirty="0">
              <a:latin typeface="Calibri" panose="020F0502020204030204" pitchFamily="34" charset="0"/>
            </a:endParaRPr>
          </a:p>
          <a:p>
            <a:r>
              <a:rPr lang="en-US" sz="2400" b="0" i="0" u="none" strike="noStrike" baseline="0" dirty="0">
                <a:latin typeface="Calibri" panose="020F0502020204030204" pitchFamily="34" charset="0"/>
              </a:rPr>
              <a:t>Sa séquence présente la plus grande similarité avec une souche isolée au </a:t>
            </a:r>
            <a:r>
              <a:rPr lang="en-US" sz="2400" b="1" i="0" u="none" strike="noStrike" baseline="0" dirty="0">
                <a:latin typeface="Calibri" panose="020F0502020204030204" pitchFamily="34" charset="0"/>
              </a:rPr>
              <a:t>Pakistan en 2017-18 (98-99%).</a:t>
            </a:r>
          </a:p>
          <a:p>
            <a:r>
              <a:rPr lang="en-US" sz="2400" b="0" i="0" u="none" strike="noStrike" baseline="0" dirty="0">
                <a:latin typeface="Calibri" panose="020F0502020204030204" pitchFamily="34" charset="0"/>
              </a:rPr>
              <a:t>Le sous-type des souches est FMDV/O/ME-SA/Pan-Asia2/ANT-10.</a:t>
            </a:r>
          </a:p>
          <a:p>
            <a:r>
              <a:rPr lang="en-US" sz="2400" b="0" i="0" u="none" strike="noStrike" baseline="0" dirty="0">
                <a:latin typeface="Calibri" panose="020F0502020204030204" pitchFamily="34" charset="0"/>
              </a:rPr>
              <a:t>L'analyse complète du laboratoire de référence de l'Union européenne</a:t>
            </a:r>
            <a:endParaRPr lang="en-CA" sz="2400" dirty="0"/>
          </a:p>
        </p:txBody>
      </p:sp>
      <p:pic>
        <p:nvPicPr>
          <p:cNvPr id="7" name="Content Placeholder 6">
            <a:extLst>
              <a:ext uri="{FF2B5EF4-FFF2-40B4-BE49-F238E27FC236}">
                <a16:creationId xmlns:a16="http://schemas.microsoft.com/office/drawing/2014/main" id="{57CD2171-7605-6707-49ED-67D71DBF9205}"/>
              </a:ext>
            </a:extLst>
          </p:cNvPr>
          <p:cNvPicPr>
            <a:picLocks noGrp="1" noChangeAspect="1"/>
          </p:cNvPicPr>
          <p:nvPr>
            <p:ph sz="half" idx="2"/>
          </p:nvPr>
        </p:nvPicPr>
        <p:blipFill>
          <a:blip r:embed="rId3"/>
          <a:stretch>
            <a:fillRect/>
          </a:stretch>
        </p:blipFill>
        <p:spPr>
          <a:xfrm>
            <a:off x="5989221" y="1876425"/>
            <a:ext cx="6101998" cy="3267075"/>
          </a:xfrm>
          <a:prstGeom prst="rect">
            <a:avLst/>
          </a:prstGeom>
          <a:ln w="28575">
            <a:solidFill>
              <a:schemeClr val="tx1"/>
            </a:solidFill>
          </a:ln>
        </p:spPr>
      </p:pic>
    </p:spTree>
    <p:extLst>
      <p:ext uri="{BB962C8B-B14F-4D97-AF65-F5344CB8AC3E}">
        <p14:creationId xmlns:p14="http://schemas.microsoft.com/office/powerpoint/2010/main" val="1828294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008B-8079-FD1A-7758-4B105CCA8E69}"/>
              </a:ext>
            </a:extLst>
          </p:cNvPr>
          <p:cNvSpPr>
            <a:spLocks noGrp="1"/>
          </p:cNvSpPr>
          <p:nvPr>
            <p:ph type="title"/>
          </p:nvPr>
        </p:nvSpPr>
        <p:spPr/>
        <p:txBody>
          <a:bodyPr/>
          <a:lstStyle/>
          <a:p>
            <a:r>
              <a:rPr lang="en-CA" b="1" dirty="0">
                <a:latin typeface="+mn-lt"/>
              </a:rPr>
              <a:t>25 mars - Slovaquie</a:t>
            </a:r>
          </a:p>
        </p:txBody>
      </p:sp>
      <p:sp>
        <p:nvSpPr>
          <p:cNvPr id="5" name="Text Placeholder 4">
            <a:extLst>
              <a:ext uri="{FF2B5EF4-FFF2-40B4-BE49-F238E27FC236}">
                <a16:creationId xmlns:a16="http://schemas.microsoft.com/office/drawing/2014/main" id="{3647FB6F-B924-1576-DB1E-380D4BB6A96D}"/>
              </a:ext>
            </a:extLst>
          </p:cNvPr>
          <p:cNvSpPr>
            <a:spLocks noGrp="1"/>
          </p:cNvSpPr>
          <p:nvPr>
            <p:ph type="body" idx="1"/>
          </p:nvPr>
        </p:nvSpPr>
        <p:spPr>
          <a:xfrm>
            <a:off x="411124" y="1273970"/>
            <a:ext cx="5157787" cy="823912"/>
          </a:xfrm>
        </p:spPr>
        <p:txBody>
          <a:bodyPr/>
          <a:lstStyle/>
          <a:p>
            <a:r>
              <a:rPr lang="en-CA" dirty="0"/>
              <a:t>4eme </a:t>
            </a:r>
            <a:r>
              <a:rPr lang="en-CA" dirty="0" err="1"/>
              <a:t>cas</a:t>
            </a:r>
            <a:r>
              <a:rPr lang="en-CA" dirty="0"/>
              <a:t> - Mala Luc</a:t>
            </a:r>
          </a:p>
        </p:txBody>
      </p:sp>
      <p:sp>
        <p:nvSpPr>
          <p:cNvPr id="6" name="Content Placeholder 5">
            <a:extLst>
              <a:ext uri="{FF2B5EF4-FFF2-40B4-BE49-F238E27FC236}">
                <a16:creationId xmlns:a16="http://schemas.microsoft.com/office/drawing/2014/main" id="{F427EA3C-8AD3-21AA-F233-44D1F9F0228A}"/>
              </a:ext>
            </a:extLst>
          </p:cNvPr>
          <p:cNvSpPr>
            <a:spLocks noGrp="1"/>
          </p:cNvSpPr>
          <p:nvPr>
            <p:ph sz="half" idx="2"/>
          </p:nvPr>
        </p:nvSpPr>
        <p:spPr>
          <a:xfrm>
            <a:off x="411124" y="2231571"/>
            <a:ext cx="4908371" cy="3958092"/>
          </a:xfrm>
        </p:spPr>
        <p:txBody>
          <a:bodyPr vert="horz" lIns="91440" tIns="45720" rIns="91440" bIns="45720" rtlCol="0" anchor="t">
            <a:normAutofit/>
          </a:bodyPr>
          <a:lstStyle/>
          <a:p>
            <a:r>
              <a:rPr lang="en-CA" dirty="0"/>
              <a:t>279 animaux</a:t>
            </a:r>
          </a:p>
          <a:p>
            <a:r>
              <a:rPr lang="en-CA" dirty="0"/>
              <a:t>Dans la zone </a:t>
            </a:r>
            <a:r>
              <a:rPr lang="en-CA" dirty="0" err="1"/>
              <a:t>réglementée</a:t>
            </a:r>
            <a:r>
              <a:rPr lang="en-CA" dirty="0"/>
              <a:t> du 3eme </a:t>
            </a:r>
            <a:r>
              <a:rPr lang="en-CA" dirty="0" err="1"/>
              <a:t>cas</a:t>
            </a:r>
            <a:r>
              <a:rPr lang="en-CA" dirty="0"/>
              <a:t> - Baka</a:t>
            </a:r>
          </a:p>
          <a:p>
            <a:r>
              <a:rPr lang="en-CA" dirty="0"/>
              <a:t>Suspicion de maladie détectée après les examens cliniques prescrits</a:t>
            </a:r>
          </a:p>
          <a:p>
            <a:r>
              <a:rPr lang="en-CA" dirty="0"/>
              <a:t>Le dépeuplement </a:t>
            </a:r>
            <a:r>
              <a:rPr lang="en-CA" dirty="0" err="1"/>
              <a:t>est</a:t>
            </a:r>
            <a:r>
              <a:rPr lang="en-CA" dirty="0"/>
              <a:t> </a:t>
            </a:r>
            <a:r>
              <a:rPr lang="en-CA" dirty="0" err="1"/>
              <a:t>terminé</a:t>
            </a:r>
            <a:r>
              <a:rPr lang="en-CA" dirty="0"/>
              <a:t> le 28 mars</a:t>
            </a:r>
            <a:endParaRPr lang="en-CA" baseline="30000" dirty="0">
              <a:ea typeface="Calibri"/>
              <a:cs typeface="Calibri"/>
            </a:endParaRPr>
          </a:p>
        </p:txBody>
      </p:sp>
      <p:pic>
        <p:nvPicPr>
          <p:cNvPr id="10" name="Content Placeholder 9">
            <a:extLst>
              <a:ext uri="{FF2B5EF4-FFF2-40B4-BE49-F238E27FC236}">
                <a16:creationId xmlns:a16="http://schemas.microsoft.com/office/drawing/2014/main" id="{CD60DC36-D8EF-EA80-1295-1802269EC501}"/>
              </a:ext>
            </a:extLst>
          </p:cNvPr>
          <p:cNvPicPr>
            <a:picLocks noGrp="1" noChangeAspect="1"/>
          </p:cNvPicPr>
          <p:nvPr>
            <p:ph sz="quarter" idx="4"/>
          </p:nvPr>
        </p:nvPicPr>
        <p:blipFill>
          <a:blip r:embed="rId3"/>
          <a:stretch>
            <a:fillRect/>
          </a:stretch>
        </p:blipFill>
        <p:spPr>
          <a:xfrm>
            <a:off x="5319496" y="1586706"/>
            <a:ext cx="6461379" cy="3684588"/>
          </a:xfrm>
          <a:prstGeom prst="rect">
            <a:avLst/>
          </a:prstGeom>
          <a:ln w="1905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3320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B989-0F1C-D606-FA67-A89AA31592F0}"/>
              </a:ext>
            </a:extLst>
          </p:cNvPr>
          <p:cNvSpPr>
            <a:spLocks noGrp="1"/>
          </p:cNvSpPr>
          <p:nvPr>
            <p:ph type="title" idx="4294967295"/>
          </p:nvPr>
        </p:nvSpPr>
        <p:spPr>
          <a:xfrm>
            <a:off x="138223" y="1"/>
            <a:ext cx="12053777" cy="1180214"/>
          </a:xfrm>
        </p:spPr>
        <p:txBody>
          <a:bodyPr/>
          <a:lstStyle/>
          <a:p>
            <a:r>
              <a:rPr lang="en-CA" b="1" dirty="0" err="1">
                <a:latin typeface="+mn-lt"/>
              </a:rPr>
              <a:t>Hongrie</a:t>
            </a:r>
            <a:r>
              <a:rPr lang="en-CA" b="1" dirty="0">
                <a:latin typeface="+mn-lt"/>
              </a:rPr>
              <a:t> - 26 mars 2eme </a:t>
            </a:r>
            <a:r>
              <a:rPr lang="en-CA" b="1" dirty="0" err="1">
                <a:latin typeface="+mn-lt"/>
              </a:rPr>
              <a:t>cas</a:t>
            </a:r>
            <a:endParaRPr lang="en-CA" b="1" dirty="0" err="1">
              <a:latin typeface="+mn-lt"/>
              <a:ea typeface="Calibri"/>
              <a:cs typeface="Calibri"/>
            </a:endParaRPr>
          </a:p>
        </p:txBody>
      </p:sp>
      <p:sp>
        <p:nvSpPr>
          <p:cNvPr id="9" name="TextBox 8">
            <a:extLst>
              <a:ext uri="{FF2B5EF4-FFF2-40B4-BE49-F238E27FC236}">
                <a16:creationId xmlns:a16="http://schemas.microsoft.com/office/drawing/2014/main" id="{75FFD460-9E74-8E62-170F-6865586283AB}"/>
              </a:ext>
            </a:extLst>
          </p:cNvPr>
          <p:cNvSpPr txBox="1"/>
          <p:nvPr/>
        </p:nvSpPr>
        <p:spPr>
          <a:xfrm>
            <a:off x="290789" y="1743739"/>
            <a:ext cx="4225455" cy="526297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CA" sz="2400" dirty="0"/>
              <a:t>Signes </a:t>
            </a:r>
            <a:r>
              <a:rPr lang="en-CA" sz="2400" dirty="0" err="1"/>
              <a:t>cliniques</a:t>
            </a:r>
            <a:r>
              <a:rPr lang="en-CA" sz="2400" dirty="0"/>
              <a:t> 25 Mars</a:t>
            </a:r>
          </a:p>
          <a:p>
            <a:pPr marL="342900" indent="-342900">
              <a:buFont typeface="Arial" panose="020B0604020202020204" pitchFamily="34" charset="0"/>
              <a:buChar char="•"/>
            </a:pPr>
            <a:r>
              <a:rPr lang="en-CA" sz="2400" dirty="0"/>
              <a:t>Confirmation 26 mars</a:t>
            </a:r>
          </a:p>
          <a:p>
            <a:pPr marL="342900" indent="-342900">
              <a:buFont typeface="Arial" panose="020B0604020202020204" pitchFamily="34" charset="0"/>
              <a:buChar char="•"/>
            </a:pPr>
            <a:r>
              <a:rPr lang="en-CA" sz="2400" dirty="0"/>
              <a:t>3028 Vaches laitières</a:t>
            </a:r>
          </a:p>
          <a:p>
            <a:pPr marL="342900" indent="-342900">
              <a:buFont typeface="Arial" panose="020B0604020202020204" pitchFamily="34" charset="0"/>
              <a:buChar char="•"/>
            </a:pPr>
            <a:r>
              <a:rPr lang="en-CA" sz="2400" dirty="0"/>
              <a:t>Vaccination suppressive 26 mars</a:t>
            </a:r>
            <a:endParaRPr lang="en-CA" sz="2400" baseline="30000" dirty="0">
              <a:ea typeface="Calibri"/>
              <a:cs typeface="Calibri"/>
            </a:endParaRPr>
          </a:p>
          <a:p>
            <a:pPr marL="342900" indent="-342900">
              <a:buFont typeface="Arial" panose="020B0604020202020204" pitchFamily="34" charset="0"/>
              <a:buChar char="•"/>
            </a:pPr>
            <a:r>
              <a:rPr lang="en-CA" sz="2400" dirty="0"/>
              <a:t>Depop 29-30 mars</a:t>
            </a:r>
            <a:endParaRPr lang="en-CA" sz="2400" baseline="30000" dirty="0">
              <a:ea typeface="Calibri"/>
              <a:cs typeface="Calibri"/>
            </a:endParaRPr>
          </a:p>
          <a:p>
            <a:pPr marL="342900" indent="-342900">
              <a:buFont typeface="Arial" panose="020B0604020202020204" pitchFamily="34" charset="0"/>
              <a:buChar char="•"/>
            </a:pPr>
            <a:r>
              <a:rPr lang="en-CA" sz="2400" dirty="0"/>
              <a:t>Enterrement profond</a:t>
            </a:r>
          </a:p>
          <a:p>
            <a:endParaRPr lang="en-CA" sz="2400" dirty="0"/>
          </a:p>
          <a:p>
            <a:endParaRPr lang="en-CA" sz="2400" dirty="0"/>
          </a:p>
          <a:p>
            <a:r>
              <a:rPr lang="en-CA" sz="2400" dirty="0"/>
              <a:t>Chevauche la frontière avec l'Autriche</a:t>
            </a:r>
          </a:p>
          <a:p>
            <a:endParaRPr lang="en-CA" dirty="0"/>
          </a:p>
          <a:p>
            <a:endParaRPr lang="en-CA" dirty="0"/>
          </a:p>
          <a:p>
            <a:endParaRPr lang="en-CA" dirty="0"/>
          </a:p>
          <a:p>
            <a:endParaRPr lang="en-CA" dirty="0"/>
          </a:p>
        </p:txBody>
      </p:sp>
      <p:pic>
        <p:nvPicPr>
          <p:cNvPr id="11" name="Picture 10">
            <a:extLst>
              <a:ext uri="{FF2B5EF4-FFF2-40B4-BE49-F238E27FC236}">
                <a16:creationId xmlns:a16="http://schemas.microsoft.com/office/drawing/2014/main" id="{7504C62D-700D-0491-AC28-FE3781BCCDB5}"/>
              </a:ext>
            </a:extLst>
          </p:cNvPr>
          <p:cNvPicPr>
            <a:picLocks noChangeAspect="1"/>
          </p:cNvPicPr>
          <p:nvPr/>
        </p:nvPicPr>
        <p:blipFill>
          <a:blip r:embed="rId2"/>
          <a:stretch>
            <a:fillRect/>
          </a:stretch>
        </p:blipFill>
        <p:spPr>
          <a:xfrm>
            <a:off x="4427553" y="1260802"/>
            <a:ext cx="7764447" cy="5669083"/>
          </a:xfrm>
          <a:prstGeom prst="rect">
            <a:avLst/>
          </a:prstGeom>
        </p:spPr>
      </p:pic>
    </p:spTree>
    <p:extLst>
      <p:ext uri="{BB962C8B-B14F-4D97-AF65-F5344CB8AC3E}">
        <p14:creationId xmlns:p14="http://schemas.microsoft.com/office/powerpoint/2010/main" val="2416845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DE1E2-4B95-FEDF-790C-3D925DE917D9}"/>
              </a:ext>
            </a:extLst>
          </p:cNvPr>
          <p:cNvSpPr>
            <a:spLocks noGrp="1"/>
          </p:cNvSpPr>
          <p:nvPr>
            <p:ph type="title"/>
          </p:nvPr>
        </p:nvSpPr>
        <p:spPr>
          <a:xfrm>
            <a:off x="715727" y="19814"/>
            <a:ext cx="10515600" cy="823912"/>
          </a:xfrm>
        </p:spPr>
        <p:txBody>
          <a:bodyPr/>
          <a:lstStyle/>
          <a:p>
            <a:r>
              <a:rPr lang="en-CA" b="1" dirty="0">
                <a:latin typeface="+mn-lt"/>
              </a:rPr>
              <a:t>Slovaquie - 30 mars</a:t>
            </a:r>
          </a:p>
        </p:txBody>
      </p:sp>
      <p:sp>
        <p:nvSpPr>
          <p:cNvPr id="3" name="Text Placeholder 2">
            <a:extLst>
              <a:ext uri="{FF2B5EF4-FFF2-40B4-BE49-F238E27FC236}">
                <a16:creationId xmlns:a16="http://schemas.microsoft.com/office/drawing/2014/main" id="{75A93D55-C16C-E5B7-F93A-646E911F7542}"/>
              </a:ext>
            </a:extLst>
          </p:cNvPr>
          <p:cNvSpPr>
            <a:spLocks noGrp="1"/>
          </p:cNvSpPr>
          <p:nvPr>
            <p:ph type="body" idx="1"/>
          </p:nvPr>
        </p:nvSpPr>
        <p:spPr>
          <a:xfrm>
            <a:off x="209420" y="901685"/>
            <a:ext cx="5157787" cy="579224"/>
          </a:xfrm>
        </p:spPr>
        <p:txBody>
          <a:bodyPr/>
          <a:lstStyle/>
          <a:p>
            <a:r>
              <a:rPr lang="en-CA" dirty="0"/>
              <a:t>5eme </a:t>
            </a:r>
            <a:r>
              <a:rPr lang="en-CA" dirty="0" err="1"/>
              <a:t>cas</a:t>
            </a:r>
            <a:r>
              <a:rPr lang="en-CA" dirty="0"/>
              <a:t> </a:t>
            </a:r>
            <a:r>
              <a:rPr lang="en-CA" dirty="0" err="1"/>
              <a:t>Plavecký</a:t>
            </a:r>
            <a:r>
              <a:rPr lang="en-CA" dirty="0"/>
              <a:t> </a:t>
            </a:r>
            <a:r>
              <a:rPr lang="en-CA" dirty="0" err="1"/>
              <a:t>Štvrtok</a:t>
            </a:r>
            <a:endParaRPr lang="en-CA" dirty="0"/>
          </a:p>
        </p:txBody>
      </p:sp>
      <p:pic>
        <p:nvPicPr>
          <p:cNvPr id="8" name="Content Placeholder 7">
            <a:extLst>
              <a:ext uri="{FF2B5EF4-FFF2-40B4-BE49-F238E27FC236}">
                <a16:creationId xmlns:a16="http://schemas.microsoft.com/office/drawing/2014/main" id="{C1FF529D-7D29-6923-0AC3-A3DFB2500F2F}"/>
              </a:ext>
            </a:extLst>
          </p:cNvPr>
          <p:cNvPicPr>
            <a:picLocks noGrp="1" noChangeAspect="1"/>
          </p:cNvPicPr>
          <p:nvPr>
            <p:ph sz="half" idx="2"/>
          </p:nvPr>
        </p:nvPicPr>
        <p:blipFill>
          <a:blip r:embed="rId3"/>
          <a:stretch>
            <a:fillRect/>
          </a:stretch>
        </p:blipFill>
        <p:spPr>
          <a:xfrm>
            <a:off x="0" y="1538868"/>
            <a:ext cx="5774853" cy="4000422"/>
          </a:xfrm>
        </p:spPr>
      </p:pic>
      <p:sp>
        <p:nvSpPr>
          <p:cNvPr id="5" name="Text Placeholder 4">
            <a:extLst>
              <a:ext uri="{FF2B5EF4-FFF2-40B4-BE49-F238E27FC236}">
                <a16:creationId xmlns:a16="http://schemas.microsoft.com/office/drawing/2014/main" id="{72DE3CDF-1C12-19BC-F18B-B3068E3C5530}"/>
              </a:ext>
            </a:extLst>
          </p:cNvPr>
          <p:cNvSpPr>
            <a:spLocks noGrp="1"/>
          </p:cNvSpPr>
          <p:nvPr>
            <p:ph type="body" sz="quarter" idx="3"/>
          </p:nvPr>
        </p:nvSpPr>
        <p:spPr>
          <a:xfrm>
            <a:off x="6172200" y="391304"/>
            <a:ext cx="6019800" cy="823912"/>
          </a:xfrm>
        </p:spPr>
        <p:txBody>
          <a:bodyPr/>
          <a:lstStyle/>
          <a:p>
            <a:r>
              <a:rPr lang="en-CA" dirty="0"/>
              <a:t>Dans la zone de restriction supplémentaire de l'UE</a:t>
            </a:r>
          </a:p>
        </p:txBody>
      </p:sp>
      <p:sp>
        <p:nvSpPr>
          <p:cNvPr id="6" name="Content Placeholder 5">
            <a:extLst>
              <a:ext uri="{FF2B5EF4-FFF2-40B4-BE49-F238E27FC236}">
                <a16:creationId xmlns:a16="http://schemas.microsoft.com/office/drawing/2014/main" id="{02402792-9EE2-9BEA-082C-AE0F21A9C0E2}"/>
              </a:ext>
            </a:extLst>
          </p:cNvPr>
          <p:cNvSpPr>
            <a:spLocks noGrp="1"/>
          </p:cNvSpPr>
          <p:nvPr>
            <p:ph sz="quarter" idx="4"/>
          </p:nvPr>
        </p:nvSpPr>
        <p:spPr>
          <a:xfrm>
            <a:off x="6172200" y="1215216"/>
            <a:ext cx="5183188" cy="4791792"/>
          </a:xfrm>
        </p:spPr>
        <p:txBody>
          <a:bodyPr vert="horz" lIns="91440" tIns="45720" rIns="91440" bIns="45720" rtlCol="0" anchor="t">
            <a:normAutofit fontScale="92500" lnSpcReduction="20000"/>
          </a:bodyPr>
          <a:lstStyle/>
          <a:p>
            <a:r>
              <a:rPr lang="en-CA" dirty="0"/>
              <a:t>3847 animaux</a:t>
            </a:r>
          </a:p>
          <a:p>
            <a:r>
              <a:rPr lang="en-CA" dirty="0"/>
              <a:t>1 vache présentant des signes cliniques, PCR positive le même jour</a:t>
            </a:r>
          </a:p>
          <a:p>
            <a:r>
              <a:rPr lang="en-CA" dirty="0"/>
              <a:t>Vaccination le jour même</a:t>
            </a:r>
          </a:p>
          <a:p>
            <a:r>
              <a:rPr lang="en-CA" dirty="0"/>
              <a:t>Fin de </a:t>
            </a:r>
            <a:r>
              <a:rPr lang="en-CA" dirty="0" err="1"/>
              <a:t>journée</a:t>
            </a:r>
            <a:r>
              <a:rPr lang="en-CA" dirty="0"/>
              <a:t>, 30 mars 2eme </a:t>
            </a:r>
            <a:r>
              <a:rPr lang="en-CA" dirty="0" err="1"/>
              <a:t>vache</a:t>
            </a:r>
            <a:r>
              <a:rPr lang="en-CA" dirty="0"/>
              <a:t> avec </a:t>
            </a:r>
            <a:r>
              <a:rPr lang="en-CA" dirty="0" err="1"/>
              <a:t>signes</a:t>
            </a:r>
            <a:r>
              <a:rPr lang="en-CA" dirty="0"/>
              <a:t> cliniques</a:t>
            </a:r>
          </a:p>
          <a:p>
            <a:r>
              <a:rPr lang="en-CA" dirty="0"/>
              <a:t>Depop </a:t>
            </a:r>
            <a:r>
              <a:rPr lang="en-CA" dirty="0" err="1"/>
              <a:t>débute</a:t>
            </a:r>
            <a:r>
              <a:rPr lang="en-CA" dirty="0"/>
              <a:t> le 31 mars</a:t>
            </a:r>
            <a:endParaRPr lang="en-CA" baseline="30000" dirty="0">
              <a:ea typeface="Calibri"/>
              <a:cs typeface="Calibri"/>
            </a:endParaRPr>
          </a:p>
          <a:p>
            <a:endParaRPr lang="en-CA" baseline="30000" dirty="0"/>
          </a:p>
          <a:p>
            <a:pPr marL="0" indent="0">
              <a:buNone/>
            </a:pPr>
            <a:r>
              <a:rPr lang="en-CA" dirty="0"/>
              <a:t>Epi-Link à 2eme </a:t>
            </a:r>
            <a:r>
              <a:rPr lang="en-CA" dirty="0" err="1"/>
              <a:t>Ferme</a:t>
            </a:r>
            <a:r>
              <a:rPr lang="en-CA" dirty="0"/>
              <a:t> </a:t>
            </a:r>
            <a:r>
              <a:rPr lang="en-CA" dirty="0" err="1"/>
              <a:t>hongroise</a:t>
            </a:r>
            <a:r>
              <a:rPr lang="en-CA" dirty="0"/>
              <a:t>, propriétaire </a:t>
            </a:r>
            <a:r>
              <a:rPr lang="en-CA" dirty="0" err="1"/>
              <a:t>visité</a:t>
            </a:r>
            <a:r>
              <a:rPr lang="en-CA" dirty="0"/>
              <a:t> le 17 mars</a:t>
            </a:r>
            <a:endParaRPr lang="en-CA" baseline="30000" dirty="0">
              <a:ea typeface="Calibri"/>
              <a:cs typeface="Calibri"/>
            </a:endParaRPr>
          </a:p>
          <a:p>
            <a:r>
              <a:rPr lang="en-CA" baseline="30000" dirty="0"/>
              <a:t>Les travailleurs agricoles et les ouvriers du bâtiment sont également considérés comme des liens potentiels.</a:t>
            </a:r>
            <a:endParaRPr lang="en-CA" dirty="0"/>
          </a:p>
          <a:p>
            <a:endParaRPr lang="en-CA" dirty="0"/>
          </a:p>
        </p:txBody>
      </p:sp>
    </p:spTree>
    <p:extLst>
      <p:ext uri="{BB962C8B-B14F-4D97-AF65-F5344CB8AC3E}">
        <p14:creationId xmlns:p14="http://schemas.microsoft.com/office/powerpoint/2010/main" val="2065023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99BB18-34C3-E9CF-F603-EDF75397CA6F}"/>
              </a:ext>
            </a:extLst>
          </p:cNvPr>
          <p:cNvPicPr>
            <a:picLocks noChangeAspect="1"/>
          </p:cNvPicPr>
          <p:nvPr/>
        </p:nvPicPr>
        <p:blipFill>
          <a:blip r:embed="rId3"/>
          <a:stretch>
            <a:fillRect/>
          </a:stretch>
        </p:blipFill>
        <p:spPr>
          <a:xfrm>
            <a:off x="2677099" y="141669"/>
            <a:ext cx="9514901" cy="6244155"/>
          </a:xfrm>
          <a:prstGeom prst="rect">
            <a:avLst/>
          </a:prstGeom>
        </p:spPr>
      </p:pic>
      <p:sp>
        <p:nvSpPr>
          <p:cNvPr id="7" name="Title 6">
            <a:extLst>
              <a:ext uri="{FF2B5EF4-FFF2-40B4-BE49-F238E27FC236}">
                <a16:creationId xmlns:a16="http://schemas.microsoft.com/office/drawing/2014/main" id="{55B5187B-9B46-3EC4-1D19-39AA4259BC7C}"/>
              </a:ext>
            </a:extLst>
          </p:cNvPr>
          <p:cNvSpPr>
            <a:spLocks noGrp="1"/>
          </p:cNvSpPr>
          <p:nvPr>
            <p:ph type="title"/>
          </p:nvPr>
        </p:nvSpPr>
        <p:spPr>
          <a:xfrm>
            <a:off x="122104" y="354108"/>
            <a:ext cx="2731265" cy="3248408"/>
          </a:xfrm>
        </p:spPr>
        <p:txBody>
          <a:bodyPr>
            <a:normAutofit/>
          </a:bodyPr>
          <a:lstStyle/>
          <a:p>
            <a:r>
              <a:rPr lang="en-CA" sz="3200" b="1" dirty="0">
                <a:latin typeface="+mn-lt"/>
              </a:rPr>
              <a:t>Hongrie 2 nouveaux cas le 2 avril</a:t>
            </a:r>
          </a:p>
        </p:txBody>
      </p:sp>
    </p:spTree>
    <p:extLst>
      <p:ext uri="{BB962C8B-B14F-4D97-AF65-F5344CB8AC3E}">
        <p14:creationId xmlns:p14="http://schemas.microsoft.com/office/powerpoint/2010/main" val="3436041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C75D-40A7-307E-FCD8-EEFB4C365681}"/>
              </a:ext>
            </a:extLst>
          </p:cNvPr>
          <p:cNvSpPr>
            <a:spLocks noGrp="1"/>
          </p:cNvSpPr>
          <p:nvPr>
            <p:ph type="title"/>
          </p:nvPr>
        </p:nvSpPr>
        <p:spPr/>
        <p:txBody>
          <a:bodyPr/>
          <a:lstStyle/>
          <a:p>
            <a:r>
              <a:rPr lang="en-CA" b="1" dirty="0" err="1">
                <a:latin typeface="+mn-lt"/>
              </a:rPr>
              <a:t>Slovaquie</a:t>
            </a:r>
            <a:r>
              <a:rPr lang="en-CA" b="1" dirty="0">
                <a:latin typeface="+mn-lt"/>
              </a:rPr>
              <a:t> – Cas #6 4 </a:t>
            </a:r>
            <a:r>
              <a:rPr lang="en-CA" b="1" dirty="0" err="1">
                <a:latin typeface="+mn-lt"/>
              </a:rPr>
              <a:t>avril</a:t>
            </a:r>
            <a:endParaRPr lang="en-CA" b="1" dirty="0" err="1">
              <a:latin typeface="+mn-lt"/>
              <a:ea typeface="Calibri"/>
              <a:cs typeface="Calibri"/>
            </a:endParaRPr>
          </a:p>
        </p:txBody>
      </p:sp>
      <p:sp>
        <p:nvSpPr>
          <p:cNvPr id="3" name="Content Placeholder 2">
            <a:extLst>
              <a:ext uri="{FF2B5EF4-FFF2-40B4-BE49-F238E27FC236}">
                <a16:creationId xmlns:a16="http://schemas.microsoft.com/office/drawing/2014/main" id="{C56CBA21-ADDE-6543-4794-B1C29C985FBB}"/>
              </a:ext>
            </a:extLst>
          </p:cNvPr>
          <p:cNvSpPr>
            <a:spLocks noGrp="1"/>
          </p:cNvSpPr>
          <p:nvPr>
            <p:ph sz="half" idx="1"/>
          </p:nvPr>
        </p:nvSpPr>
        <p:spPr>
          <a:xfrm>
            <a:off x="413886" y="1825625"/>
            <a:ext cx="4395858" cy="4351338"/>
          </a:xfrm>
        </p:spPr>
        <p:txBody>
          <a:bodyPr vert="horz" lIns="91440" tIns="45720" rIns="91440" bIns="45720" rtlCol="0" anchor="t">
            <a:normAutofit/>
          </a:bodyPr>
          <a:lstStyle/>
          <a:p>
            <a:r>
              <a:rPr lang="en-CA" sz="2700" dirty="0"/>
              <a:t>874 Bovins laitiers</a:t>
            </a:r>
          </a:p>
          <a:p>
            <a:r>
              <a:rPr lang="en-CA" sz="2700" dirty="0" err="1"/>
              <a:t>Situé</a:t>
            </a:r>
            <a:r>
              <a:rPr lang="en-CA" sz="2700" dirty="0"/>
              <a:t> entre les </a:t>
            </a:r>
            <a:r>
              <a:rPr lang="en-CA" sz="2700" dirty="0" err="1"/>
              <a:t>cas</a:t>
            </a:r>
            <a:r>
              <a:rPr lang="en-CA" sz="2700" dirty="0"/>
              <a:t> 3 et 4</a:t>
            </a:r>
            <a:endParaRPr lang="en-CA" sz="2700">
              <a:ea typeface="Calibri"/>
              <a:cs typeface="Calibri"/>
            </a:endParaRPr>
          </a:p>
          <a:p>
            <a:r>
              <a:rPr lang="en-CA" sz="2700" dirty="0"/>
              <a:t>Confirmation 4 </a:t>
            </a:r>
            <a:r>
              <a:rPr lang="en-CA" sz="2700" dirty="0" err="1"/>
              <a:t>avril</a:t>
            </a:r>
            <a:endParaRPr lang="en-CA" sz="2700" baseline="30000" dirty="0" err="1">
              <a:ea typeface="Calibri"/>
              <a:cs typeface="Calibri"/>
            </a:endParaRPr>
          </a:p>
        </p:txBody>
      </p:sp>
      <p:pic>
        <p:nvPicPr>
          <p:cNvPr id="6" name="Content Placeholder 5">
            <a:extLst>
              <a:ext uri="{FF2B5EF4-FFF2-40B4-BE49-F238E27FC236}">
                <a16:creationId xmlns:a16="http://schemas.microsoft.com/office/drawing/2014/main" id="{84837CA8-B578-4D55-5D8B-0456B0072957}"/>
              </a:ext>
            </a:extLst>
          </p:cNvPr>
          <p:cNvPicPr>
            <a:picLocks noGrp="1" noChangeAspect="1"/>
          </p:cNvPicPr>
          <p:nvPr>
            <p:ph sz="half" idx="2"/>
          </p:nvPr>
        </p:nvPicPr>
        <p:blipFill>
          <a:blip r:embed="rId3"/>
          <a:stretch>
            <a:fillRect/>
          </a:stretch>
        </p:blipFill>
        <p:spPr>
          <a:xfrm>
            <a:off x="4700038" y="1563316"/>
            <a:ext cx="7378788" cy="4454399"/>
          </a:xfrm>
          <a:prstGeom prst="rect">
            <a:avLst/>
          </a:prstGeom>
          <a:ln>
            <a:solidFill>
              <a:schemeClr val="tx1"/>
            </a:solid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80EA9624-CB76-FFC6-A061-60CADDE2A0B2}"/>
              </a:ext>
            </a:extLst>
          </p:cNvPr>
          <p:cNvSpPr/>
          <p:nvPr/>
        </p:nvSpPr>
        <p:spPr>
          <a:xfrm>
            <a:off x="9509760" y="4639377"/>
            <a:ext cx="221382" cy="20213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34142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74F0D1-6387-3C7E-0592-A98304D67105}"/>
              </a:ext>
            </a:extLst>
          </p:cNvPr>
          <p:cNvPicPr>
            <a:picLocks noChangeAspect="1"/>
          </p:cNvPicPr>
          <p:nvPr/>
        </p:nvPicPr>
        <p:blipFill>
          <a:blip r:embed="rId3"/>
          <a:stretch>
            <a:fillRect/>
          </a:stretch>
        </p:blipFill>
        <p:spPr>
          <a:xfrm>
            <a:off x="816859" y="-33744"/>
            <a:ext cx="9987036" cy="6925488"/>
          </a:xfrm>
          <a:prstGeom prst="rect">
            <a:avLst/>
          </a:prstGeom>
        </p:spPr>
      </p:pic>
    </p:spTree>
    <p:extLst>
      <p:ext uri="{BB962C8B-B14F-4D97-AF65-F5344CB8AC3E}">
        <p14:creationId xmlns:p14="http://schemas.microsoft.com/office/powerpoint/2010/main" val="762387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pic>
        <p:nvPicPr>
          <p:cNvPr id="3" name="Picture 2">
            <a:hlinkClick r:id="rId3"/>
            <a:extLst>
              <a:ext uri="{FF2B5EF4-FFF2-40B4-BE49-F238E27FC236}">
                <a16:creationId xmlns:a16="http://schemas.microsoft.com/office/drawing/2014/main" id="{543AF8B0-5BFF-1057-EBEC-1B5829EF9B3F}"/>
              </a:ext>
            </a:extLst>
          </p:cNvPr>
          <p:cNvPicPr>
            <a:picLocks noChangeAspect="1"/>
          </p:cNvPicPr>
          <p:nvPr/>
        </p:nvPicPr>
        <p:blipFill>
          <a:blip r:embed="rId4"/>
          <a:stretch>
            <a:fillRect/>
          </a:stretch>
        </p:blipFill>
        <p:spPr>
          <a:xfrm>
            <a:off x="574674" y="324371"/>
            <a:ext cx="9319133" cy="519498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FA87DCC-454F-6C10-66F1-9A9887BF5790}"/>
              </a:ext>
            </a:extLst>
          </p:cNvPr>
          <p:cNvSpPr txBox="1"/>
          <p:nvPr/>
        </p:nvSpPr>
        <p:spPr>
          <a:xfrm>
            <a:off x="5234240" y="4738961"/>
            <a:ext cx="4490075" cy="369332"/>
          </a:xfrm>
          <a:prstGeom prst="rect">
            <a:avLst/>
          </a:prstGeom>
          <a:noFill/>
        </p:spPr>
        <p:txBody>
          <a:bodyPr wrap="none" rtlCol="0">
            <a:spAutoFit/>
          </a:bodyPr>
          <a:lstStyle/>
          <a:p>
            <a:r>
              <a:rPr lang="en-CA" dirty="0">
                <a:hlinkClick r:id="rId3"/>
              </a:rPr>
              <a:t>Présentation de l'Allemagne à l'EFSA fin février</a:t>
            </a:r>
            <a:endParaRPr lang="en-CA" dirty="0"/>
          </a:p>
        </p:txBody>
      </p:sp>
      <p:sp>
        <p:nvSpPr>
          <p:cNvPr id="2" name="Arrow: Right 1">
            <a:extLst>
              <a:ext uri="{FF2B5EF4-FFF2-40B4-BE49-F238E27FC236}">
                <a16:creationId xmlns:a16="http://schemas.microsoft.com/office/drawing/2014/main" id="{5598F72A-67E8-774C-E5D9-82364A66D72A}"/>
              </a:ext>
            </a:extLst>
          </p:cNvPr>
          <p:cNvSpPr/>
          <p:nvPr/>
        </p:nvSpPr>
        <p:spPr>
          <a:xfrm rot="10800000">
            <a:off x="7827264" y="2304288"/>
            <a:ext cx="1033272" cy="32004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6586390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649"/>
            <a:ext cx="10515600" cy="886839"/>
          </a:xfrm>
        </p:spPr>
        <p:txBody>
          <a:bodyPr>
            <a:normAutofit/>
          </a:bodyPr>
          <a:lstStyle/>
          <a:p>
            <a:r>
              <a:rPr lang="en-CA" b="1" dirty="0">
                <a:latin typeface="+mn-lt"/>
              </a:rPr>
              <a:t>Tendances de la peste porcine africaine</a:t>
            </a:r>
            <a:endParaRPr lang="en-US" b="1" dirty="0">
              <a:latin typeface="+mn-lt"/>
            </a:endParaRPr>
          </a:p>
        </p:txBody>
      </p:sp>
      <p:sp>
        <p:nvSpPr>
          <p:cNvPr id="4" name="Slide Number Placeholder 3"/>
          <p:cNvSpPr>
            <a:spLocks noGrp="1"/>
          </p:cNvSpPr>
          <p:nvPr>
            <p:ph type="sldNum" sz="quarter" idx="12"/>
          </p:nvPr>
        </p:nvSpPr>
        <p:spPr/>
        <p:txBody>
          <a:bodyPr/>
          <a:lstStyle/>
          <a:p>
            <a:fld id="{C4E7A136-B623-44AA-A653-F7B0DDAA2C31}" type="slidenum">
              <a:rPr lang="en-US" smtClean="0"/>
              <a:t>2</a:t>
            </a:fld>
            <a:endParaRPr lang="en-US"/>
          </a:p>
        </p:txBody>
      </p:sp>
      <p:sp>
        <p:nvSpPr>
          <p:cNvPr id="14" name="TextBox 13">
            <a:extLst>
              <a:ext uri="{FF2B5EF4-FFF2-40B4-BE49-F238E27FC236}">
                <a16:creationId xmlns:a16="http://schemas.microsoft.com/office/drawing/2014/main" id="{615DC5C9-1CB4-D682-969F-D962B84EB7B8}"/>
              </a:ext>
            </a:extLst>
          </p:cNvPr>
          <p:cNvSpPr txBox="1"/>
          <p:nvPr/>
        </p:nvSpPr>
        <p:spPr>
          <a:xfrm>
            <a:off x="4596935" y="5277721"/>
            <a:ext cx="7196691" cy="369332"/>
          </a:xfrm>
          <a:prstGeom prst="rect">
            <a:avLst/>
          </a:prstGeom>
          <a:noFill/>
        </p:spPr>
        <p:txBody>
          <a:bodyPr wrap="square">
            <a:spAutoFit/>
          </a:bodyPr>
          <a:lstStyle/>
          <a:p>
            <a:r>
              <a:rPr lang="en-US" dirty="0">
                <a:hlinkClick r:id="rId3"/>
              </a:rPr>
              <a:t>Peste porcine africaine - WOAH - World Organization for Animal Health</a:t>
            </a:r>
            <a:endParaRPr lang="en-CA" dirty="0"/>
          </a:p>
        </p:txBody>
      </p:sp>
      <p:sp>
        <p:nvSpPr>
          <p:cNvPr id="8" name="TextBox 7">
            <a:extLst>
              <a:ext uri="{FF2B5EF4-FFF2-40B4-BE49-F238E27FC236}">
                <a16:creationId xmlns:a16="http://schemas.microsoft.com/office/drawing/2014/main" id="{9F9AC441-9F9F-8F7F-BBF0-1A50566B028A}"/>
              </a:ext>
            </a:extLst>
          </p:cNvPr>
          <p:cNvSpPr txBox="1"/>
          <p:nvPr/>
        </p:nvSpPr>
        <p:spPr>
          <a:xfrm>
            <a:off x="487767" y="1428540"/>
            <a:ext cx="3956414" cy="4401205"/>
          </a:xfrm>
          <a:prstGeom prst="rect">
            <a:avLst/>
          </a:prstGeom>
          <a:noFill/>
        </p:spPr>
        <p:txBody>
          <a:bodyPr wrap="square" rtlCol="0">
            <a:spAutoFit/>
          </a:bodyPr>
          <a:lstStyle/>
          <a:p>
            <a:r>
              <a:rPr lang="en-CA" sz="2800" dirty="0"/>
              <a:t>L'augmentation du nombre de cas chez les porcs d'élevage observée au troisième trimestre 2023 ne s'est pas produite en 2024.</a:t>
            </a:r>
          </a:p>
          <a:p>
            <a:endParaRPr lang="en-CA" sz="2800" dirty="0"/>
          </a:p>
          <a:p>
            <a:r>
              <a:rPr lang="en-CA" sz="2800" dirty="0"/>
              <a:t>Augmentation des cas de sangliers en automne/hiver 2025 a commencé à diminuer ce printemps</a:t>
            </a:r>
          </a:p>
          <a:p>
            <a:endParaRPr lang="en-CA" sz="2800" dirty="0"/>
          </a:p>
        </p:txBody>
      </p:sp>
      <p:pic>
        <p:nvPicPr>
          <p:cNvPr id="7" name="Content Placeholder 6">
            <a:extLst>
              <a:ext uri="{FF2B5EF4-FFF2-40B4-BE49-F238E27FC236}">
                <a16:creationId xmlns:a16="http://schemas.microsoft.com/office/drawing/2014/main" id="{ADD66778-6FEE-ED49-EC28-1A986BB41E44}"/>
              </a:ext>
            </a:extLst>
          </p:cNvPr>
          <p:cNvPicPr>
            <a:picLocks noGrp="1" noChangeAspect="1"/>
          </p:cNvPicPr>
          <p:nvPr>
            <p:ph idx="1"/>
          </p:nvPr>
        </p:nvPicPr>
        <p:blipFill>
          <a:blip r:embed="rId4"/>
          <a:stretch>
            <a:fillRect/>
          </a:stretch>
        </p:blipFill>
        <p:spPr>
          <a:xfrm>
            <a:off x="5036922" y="1520698"/>
            <a:ext cx="6902805" cy="3168813"/>
          </a:xfrm>
        </p:spPr>
      </p:pic>
    </p:spTree>
    <p:extLst>
      <p:ext uri="{BB962C8B-B14F-4D97-AF65-F5344CB8AC3E}">
        <p14:creationId xmlns:p14="http://schemas.microsoft.com/office/powerpoint/2010/main" val="2736757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D07E2-6A88-118B-B090-D1E0E5F02B55}"/>
              </a:ext>
            </a:extLst>
          </p:cNvPr>
          <p:cNvPicPr>
            <a:picLocks noChangeAspect="1"/>
          </p:cNvPicPr>
          <p:nvPr/>
        </p:nvPicPr>
        <p:blipFill>
          <a:blip r:embed="rId3"/>
          <a:stretch>
            <a:fillRect/>
          </a:stretch>
        </p:blipFill>
        <p:spPr>
          <a:xfrm>
            <a:off x="1583472" y="1478814"/>
            <a:ext cx="8607217" cy="4375575"/>
          </a:xfrm>
          <a:prstGeom prst="rect">
            <a:avLst/>
          </a:prstGeom>
        </p:spPr>
      </p:pic>
      <p:sp>
        <p:nvSpPr>
          <p:cNvPr id="4" name="Title 3">
            <a:extLst>
              <a:ext uri="{FF2B5EF4-FFF2-40B4-BE49-F238E27FC236}">
                <a16:creationId xmlns:a16="http://schemas.microsoft.com/office/drawing/2014/main" id="{A4770509-C0DB-8493-F662-4EA0C55ED6D0}"/>
              </a:ext>
            </a:extLst>
          </p:cNvPr>
          <p:cNvSpPr>
            <a:spLocks noGrp="1"/>
          </p:cNvSpPr>
          <p:nvPr>
            <p:ph type="title"/>
          </p:nvPr>
        </p:nvSpPr>
        <p:spPr/>
        <p:txBody>
          <a:bodyPr/>
          <a:lstStyle/>
          <a:p>
            <a:r>
              <a:rPr lang="en-CA" b="1" dirty="0">
                <a:latin typeface="+mn-lt"/>
              </a:rPr>
              <a:t>5eme </a:t>
            </a:r>
            <a:r>
              <a:rPr lang="en-CA" b="1" dirty="0" err="1">
                <a:latin typeface="+mn-lt"/>
              </a:rPr>
              <a:t>Épidémie</a:t>
            </a:r>
            <a:r>
              <a:rPr lang="en-CA" b="1" dirty="0">
                <a:latin typeface="+mn-lt"/>
              </a:rPr>
              <a:t> </a:t>
            </a:r>
            <a:r>
              <a:rPr lang="en-CA" b="1" dirty="0" err="1">
                <a:latin typeface="+mn-lt"/>
              </a:rPr>
              <a:t>hongroise</a:t>
            </a:r>
            <a:r>
              <a:rPr lang="en-CA" b="1" dirty="0">
                <a:latin typeface="+mn-lt"/>
              </a:rPr>
              <a:t> du 17 avril</a:t>
            </a:r>
          </a:p>
        </p:txBody>
      </p:sp>
    </p:spTree>
    <p:extLst>
      <p:ext uri="{BB962C8B-B14F-4D97-AF65-F5344CB8AC3E}">
        <p14:creationId xmlns:p14="http://schemas.microsoft.com/office/powerpoint/2010/main" val="2469867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8673BEB-21EF-9995-CAFF-4DB61B29CA05}"/>
              </a:ext>
            </a:extLst>
          </p:cNvPr>
          <p:cNvPicPr>
            <a:picLocks noGrp="1" noChangeAspect="1"/>
          </p:cNvPicPr>
          <p:nvPr>
            <p:ph idx="1"/>
          </p:nvPr>
        </p:nvPicPr>
        <p:blipFill>
          <a:blip r:embed="rId3"/>
          <a:stretch>
            <a:fillRect/>
          </a:stretch>
        </p:blipFill>
        <p:spPr>
          <a:xfrm>
            <a:off x="1246094" y="120116"/>
            <a:ext cx="9968753" cy="6737884"/>
          </a:xfrm>
        </p:spPr>
      </p:pic>
      <p:sp>
        <p:nvSpPr>
          <p:cNvPr id="2" name="Title 1">
            <a:extLst>
              <a:ext uri="{FF2B5EF4-FFF2-40B4-BE49-F238E27FC236}">
                <a16:creationId xmlns:a16="http://schemas.microsoft.com/office/drawing/2014/main" id="{71159A37-FDC6-497E-2588-078FAF43A183}"/>
              </a:ext>
            </a:extLst>
          </p:cNvPr>
          <p:cNvSpPr>
            <a:spLocks noGrp="1"/>
          </p:cNvSpPr>
          <p:nvPr>
            <p:ph type="title"/>
          </p:nvPr>
        </p:nvSpPr>
        <p:spPr>
          <a:xfrm>
            <a:off x="3279317" y="587071"/>
            <a:ext cx="10515600" cy="1325563"/>
          </a:xfrm>
        </p:spPr>
        <p:txBody>
          <a:bodyPr>
            <a:normAutofit/>
          </a:bodyPr>
          <a:lstStyle/>
          <a:p>
            <a:r>
              <a:rPr lang="en-CA" sz="3200" b="1" dirty="0" err="1">
                <a:solidFill>
                  <a:schemeClr val="accent6">
                    <a:lumMod val="75000"/>
                  </a:schemeClr>
                </a:solidFill>
                <a:latin typeface="+mn-lt"/>
              </a:rPr>
              <a:t>Aucun</a:t>
            </a:r>
            <a:r>
              <a:rPr lang="en-CA" sz="3200" b="1" dirty="0">
                <a:solidFill>
                  <a:schemeClr val="accent6">
                    <a:lumMod val="75000"/>
                  </a:schemeClr>
                </a:solidFill>
                <a:latin typeface="+mn-lt"/>
              </a:rPr>
              <a:t> nouveau </a:t>
            </a:r>
            <a:r>
              <a:rPr lang="en-CA" sz="3200" b="1" dirty="0" err="1">
                <a:solidFill>
                  <a:schemeClr val="accent6">
                    <a:lumMod val="75000"/>
                  </a:schemeClr>
                </a:solidFill>
                <a:latin typeface="+mn-lt"/>
              </a:rPr>
              <a:t>cas</a:t>
            </a:r>
            <a:r>
              <a:rPr lang="en-CA" sz="3200" b="1" dirty="0">
                <a:solidFill>
                  <a:schemeClr val="accent6">
                    <a:lumMod val="75000"/>
                  </a:schemeClr>
                </a:solidFill>
                <a:latin typeface="+mn-lt"/>
              </a:rPr>
              <a:t> </a:t>
            </a:r>
            <a:r>
              <a:rPr lang="en-CA" sz="3200" b="1" dirty="0" err="1">
                <a:solidFill>
                  <a:schemeClr val="accent6">
                    <a:lumMod val="75000"/>
                  </a:schemeClr>
                </a:solidFill>
                <a:latin typeface="+mn-lt"/>
              </a:rPr>
              <a:t>depuis</a:t>
            </a:r>
            <a:r>
              <a:rPr lang="en-CA" sz="3200" b="1" dirty="0">
                <a:solidFill>
                  <a:schemeClr val="accent6">
                    <a:lumMod val="75000"/>
                  </a:schemeClr>
                </a:solidFill>
                <a:latin typeface="+mn-lt"/>
              </a:rPr>
              <a:t> le 17 </a:t>
            </a:r>
            <a:r>
              <a:rPr lang="en-CA" sz="3200" b="1" dirty="0" err="1">
                <a:solidFill>
                  <a:schemeClr val="accent6">
                    <a:lumMod val="75000"/>
                  </a:schemeClr>
                </a:solidFill>
                <a:latin typeface="+mn-lt"/>
              </a:rPr>
              <a:t>avril</a:t>
            </a:r>
            <a:endParaRPr lang="en-CA" sz="3200" b="1" dirty="0" err="1">
              <a:solidFill>
                <a:schemeClr val="accent6">
                  <a:lumMod val="75000"/>
                </a:schemeClr>
              </a:solidFill>
              <a:latin typeface="+mn-lt"/>
              <a:ea typeface="Calibri"/>
              <a:cs typeface="Calibri"/>
            </a:endParaRPr>
          </a:p>
        </p:txBody>
      </p:sp>
    </p:spTree>
    <p:extLst>
      <p:ext uri="{BB962C8B-B14F-4D97-AF65-F5344CB8AC3E}">
        <p14:creationId xmlns:p14="http://schemas.microsoft.com/office/powerpoint/2010/main" val="2276212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E2EA-0D2C-5B3C-7A40-8827533B1E0F}"/>
              </a:ext>
            </a:extLst>
          </p:cNvPr>
          <p:cNvSpPr>
            <a:spLocks noGrp="1"/>
          </p:cNvSpPr>
          <p:nvPr>
            <p:ph type="title"/>
          </p:nvPr>
        </p:nvSpPr>
        <p:spPr>
          <a:xfrm>
            <a:off x="681169" y="349576"/>
            <a:ext cx="10515600" cy="611170"/>
          </a:xfrm>
        </p:spPr>
        <p:txBody>
          <a:bodyPr>
            <a:noAutofit/>
          </a:bodyPr>
          <a:lstStyle/>
          <a:p>
            <a:r>
              <a:rPr lang="en-CA" sz="3200" b="1" dirty="0">
                <a:latin typeface="+mn-lt"/>
              </a:rPr>
              <a:t>Incursion de la fièvre aphteuse SAT-1 au Moyen-Orient</a:t>
            </a:r>
          </a:p>
        </p:txBody>
      </p:sp>
      <p:sp>
        <p:nvSpPr>
          <p:cNvPr id="3" name="Content Placeholder 2">
            <a:extLst>
              <a:ext uri="{FF2B5EF4-FFF2-40B4-BE49-F238E27FC236}">
                <a16:creationId xmlns:a16="http://schemas.microsoft.com/office/drawing/2014/main" id="{E284D77B-CF63-49F8-682D-35D4414AD86E}"/>
              </a:ext>
            </a:extLst>
          </p:cNvPr>
          <p:cNvSpPr>
            <a:spLocks noGrp="1"/>
          </p:cNvSpPr>
          <p:nvPr>
            <p:ph idx="1"/>
          </p:nvPr>
        </p:nvSpPr>
        <p:spPr>
          <a:xfrm>
            <a:off x="246198" y="993715"/>
            <a:ext cx="5692771" cy="5117467"/>
          </a:xfrm>
        </p:spPr>
        <p:txBody>
          <a:bodyPr>
            <a:normAutofit fontScale="85000" lnSpcReduction="20000"/>
          </a:bodyPr>
          <a:lstStyle/>
          <a:p>
            <a:r>
              <a:rPr lang="en-CA" dirty="0"/>
              <a:t>SAT-1 : incursion probable de l'Afrique de l'Est</a:t>
            </a:r>
          </a:p>
          <a:p>
            <a:r>
              <a:rPr lang="en-CA" dirty="0"/>
              <a:t>Les chiffres actuels des rapports WOAH devraient être sous-estimés.</a:t>
            </a:r>
          </a:p>
          <a:p>
            <a:pPr lvl="1"/>
            <a:r>
              <a:rPr lang="en-CA" dirty="0"/>
              <a:t>Irak (7)</a:t>
            </a:r>
          </a:p>
          <a:p>
            <a:pPr lvl="1"/>
            <a:r>
              <a:rPr lang="en-CA" dirty="0"/>
              <a:t>Koweït (9)</a:t>
            </a:r>
          </a:p>
          <a:p>
            <a:pPr lvl="1"/>
            <a:r>
              <a:rPr lang="en-CA" dirty="0"/>
              <a:t>Bahreïn ?</a:t>
            </a:r>
          </a:p>
          <a:p>
            <a:pPr lvl="1"/>
            <a:r>
              <a:rPr lang="en-CA" dirty="0"/>
              <a:t>Türkiye </a:t>
            </a:r>
          </a:p>
          <a:p>
            <a:pPr lvl="1"/>
            <a:endParaRPr lang="en-CA" dirty="0"/>
          </a:p>
          <a:p>
            <a:r>
              <a:rPr lang="en-CA" dirty="0"/>
              <a:t>Les épidémies de SAT-2 en 2023 étaient également une incursion en provenance d'Afrique (</a:t>
            </a:r>
            <a:r>
              <a:rPr lang="en-CA" dirty="0">
                <a:hlinkClick r:id="rId2"/>
              </a:rPr>
              <a:t>probablement d'Éthiopie</a:t>
            </a:r>
            <a:r>
              <a:rPr lang="en-CA" dirty="0"/>
              <a:t>).</a:t>
            </a:r>
          </a:p>
          <a:p>
            <a:r>
              <a:rPr lang="en-CA" dirty="0"/>
              <a:t>Extension à la Jordanie et à la Turquie </a:t>
            </a:r>
          </a:p>
          <a:p>
            <a:pPr>
              <a:lnSpc>
                <a:spcPct val="110000"/>
              </a:lnSpc>
            </a:pPr>
            <a:r>
              <a:rPr lang="en-CA" dirty="0"/>
              <a:t>Une voie est ouverte entre l'Afrique et le Moyen-Orient</a:t>
            </a:r>
          </a:p>
        </p:txBody>
      </p:sp>
      <p:sp>
        <p:nvSpPr>
          <p:cNvPr id="6" name="TextBox 5">
            <a:extLst>
              <a:ext uri="{FF2B5EF4-FFF2-40B4-BE49-F238E27FC236}">
                <a16:creationId xmlns:a16="http://schemas.microsoft.com/office/drawing/2014/main" id="{4C942776-069B-ABFB-4725-97AE0245A680}"/>
              </a:ext>
            </a:extLst>
          </p:cNvPr>
          <p:cNvSpPr txBox="1"/>
          <p:nvPr/>
        </p:nvSpPr>
        <p:spPr>
          <a:xfrm>
            <a:off x="6578695" y="5280185"/>
            <a:ext cx="5582426" cy="338554"/>
          </a:xfrm>
          <a:prstGeom prst="rect">
            <a:avLst/>
          </a:prstGeom>
          <a:noFill/>
        </p:spPr>
        <p:txBody>
          <a:bodyPr wrap="none" rtlCol="0">
            <a:spAutoFit/>
          </a:bodyPr>
          <a:lstStyle/>
          <a:p>
            <a:r>
              <a:rPr lang="en-CA" sz="1600" dirty="0"/>
              <a:t>Fièvre aphteuse Toutes les souches Du 1er janvier au 5 mai 2025 </a:t>
            </a:r>
          </a:p>
        </p:txBody>
      </p:sp>
      <p:sp>
        <p:nvSpPr>
          <p:cNvPr id="7" name="TextBox 6">
            <a:extLst>
              <a:ext uri="{FF2B5EF4-FFF2-40B4-BE49-F238E27FC236}">
                <a16:creationId xmlns:a16="http://schemas.microsoft.com/office/drawing/2014/main" id="{FF676400-0A52-7EA4-9DC5-77D6EEA1957D}"/>
              </a:ext>
            </a:extLst>
          </p:cNvPr>
          <p:cNvSpPr txBox="1"/>
          <p:nvPr/>
        </p:nvSpPr>
        <p:spPr>
          <a:xfrm>
            <a:off x="6642703" y="5679619"/>
            <a:ext cx="3884846" cy="369332"/>
          </a:xfrm>
          <a:prstGeom prst="rect">
            <a:avLst/>
          </a:prstGeom>
          <a:noFill/>
        </p:spPr>
        <p:txBody>
          <a:bodyPr wrap="none" rtlCol="0">
            <a:spAutoFit/>
          </a:bodyPr>
          <a:lstStyle/>
          <a:p>
            <a:r>
              <a:rPr lang="en-CA" dirty="0">
                <a:hlinkClick r:id="rId3"/>
              </a:rPr>
              <a:t>https://empres-i.apps.fao.org/diseases </a:t>
            </a:r>
          </a:p>
        </p:txBody>
      </p:sp>
      <p:pic>
        <p:nvPicPr>
          <p:cNvPr id="8" name="Picture 7">
            <a:extLst>
              <a:ext uri="{FF2B5EF4-FFF2-40B4-BE49-F238E27FC236}">
                <a16:creationId xmlns:a16="http://schemas.microsoft.com/office/drawing/2014/main" id="{3B723371-8C67-9A79-662D-71C9EEA5E646}"/>
              </a:ext>
            </a:extLst>
          </p:cNvPr>
          <p:cNvPicPr>
            <a:picLocks noChangeAspect="1"/>
          </p:cNvPicPr>
          <p:nvPr/>
        </p:nvPicPr>
        <p:blipFill>
          <a:blip r:embed="rId4"/>
          <a:stretch>
            <a:fillRect/>
          </a:stretch>
        </p:blipFill>
        <p:spPr>
          <a:xfrm>
            <a:off x="5888079" y="993715"/>
            <a:ext cx="5905804" cy="4286470"/>
          </a:xfrm>
          <a:prstGeom prst="rect">
            <a:avLst/>
          </a:prstGeom>
        </p:spPr>
      </p:pic>
    </p:spTree>
    <p:extLst>
      <p:ext uri="{BB962C8B-B14F-4D97-AF65-F5344CB8AC3E}">
        <p14:creationId xmlns:p14="http://schemas.microsoft.com/office/powerpoint/2010/main" val="238209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D15D-9478-0CC8-7F93-8C16FD0BFD1C}"/>
              </a:ext>
            </a:extLst>
          </p:cNvPr>
          <p:cNvSpPr>
            <a:spLocks noGrp="1"/>
          </p:cNvSpPr>
          <p:nvPr>
            <p:ph type="title"/>
          </p:nvPr>
        </p:nvSpPr>
        <p:spPr>
          <a:xfrm>
            <a:off x="253066" y="244475"/>
            <a:ext cx="6206824" cy="1179844"/>
          </a:xfrm>
        </p:spPr>
        <p:txBody>
          <a:bodyPr/>
          <a:lstStyle/>
          <a:p>
            <a:pPr>
              <a:defRPr/>
            </a:pPr>
            <a:r>
              <a:rPr lang="en-US" sz="3200" dirty="0">
                <a:hlinkClick r:id="rId3"/>
              </a:rPr>
              <a:t>Ver du nouveau monde en Amérique centrale et au Mexique</a:t>
            </a:r>
            <a:endParaRPr lang="en-CA" sz="3200" dirty="0"/>
          </a:p>
        </p:txBody>
      </p:sp>
      <p:sp>
        <p:nvSpPr>
          <p:cNvPr id="26628" name="Text Placeholder 2">
            <a:extLst>
              <a:ext uri="{FF2B5EF4-FFF2-40B4-BE49-F238E27FC236}">
                <a16:creationId xmlns:a16="http://schemas.microsoft.com/office/drawing/2014/main" id="{C1D959E4-DDF9-4541-5F6E-56395291A798}"/>
              </a:ext>
            </a:extLst>
          </p:cNvPr>
          <p:cNvSpPr>
            <a:spLocks noGrp="1"/>
          </p:cNvSpPr>
          <p:nvPr>
            <p:ph type="body" sz="quarter" idx="13"/>
          </p:nvPr>
        </p:nvSpPr>
        <p:spPr>
          <a:xfrm>
            <a:off x="188913" y="1532964"/>
            <a:ext cx="6057883" cy="5080561"/>
          </a:xfrm>
        </p:spPr>
        <p:txBody>
          <a:bodyPr>
            <a:normAutofit lnSpcReduction="10000"/>
          </a:bodyPr>
          <a:lstStyle/>
          <a:p>
            <a:r>
              <a:rPr lang="en-US" altLang="en-US" sz="2400" dirty="0"/>
              <a:t>Le NWS a été trouvé jusqu'à la péninsule du Yucatan, Oaxaca et Veracruz (942 cas depuis le 1er janvier 2025).</a:t>
            </a:r>
          </a:p>
          <a:p>
            <a:r>
              <a:rPr lang="en-US" altLang="en-US" sz="2400" dirty="0"/>
              <a:t>Le lâcher de mouches stériles a été déplacé au Mexique pour tenter d'empêcher la poursuite de la migration vers le nord.</a:t>
            </a:r>
          </a:p>
          <a:p>
            <a:r>
              <a:rPr lang="en-US" altLang="en-US" sz="2400" dirty="0"/>
              <a:t>Mais les mouches ont dépassé cette position la semaine dernière</a:t>
            </a:r>
          </a:p>
          <a:p>
            <a:r>
              <a:rPr lang="en-US" altLang="en-US" sz="2400" dirty="0"/>
              <a:t>L'USDA déclare que l'éradication des NWS en Amérique centrale et le rétablissement des contrôles à la brèche de Darian constituent l'objectif du programme.</a:t>
            </a:r>
          </a:p>
          <a:p>
            <a:r>
              <a:rPr lang="en-US" altLang="en-US" sz="2400" dirty="0"/>
              <a:t>11 mai - L'USDA ferme la frontière aux importations d'animaux en provenance du Mexique</a:t>
            </a:r>
          </a:p>
        </p:txBody>
      </p:sp>
      <p:sp>
        <p:nvSpPr>
          <p:cNvPr id="26631" name="TextBox 5">
            <a:hlinkClick r:id="rId4"/>
            <a:extLst>
              <a:ext uri="{FF2B5EF4-FFF2-40B4-BE49-F238E27FC236}">
                <a16:creationId xmlns:a16="http://schemas.microsoft.com/office/drawing/2014/main" id="{54391E66-79FB-F558-5445-F0D51D124019}"/>
              </a:ext>
            </a:extLst>
          </p:cNvPr>
          <p:cNvSpPr txBox="1">
            <a:spLocks noChangeArrowheads="1"/>
          </p:cNvSpPr>
          <p:nvPr/>
        </p:nvSpPr>
        <p:spPr bwMode="auto">
          <a:xfrm>
            <a:off x="10402253" y="6428581"/>
            <a:ext cx="1933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dirty="0">
                <a:hlinkClick r:id="rId4"/>
              </a:rPr>
              <a:t>COPEG</a:t>
            </a:r>
            <a:endParaRPr lang="en-CA" altLang="en-US" sz="1800" dirty="0"/>
          </a:p>
        </p:txBody>
      </p:sp>
      <p:pic>
        <p:nvPicPr>
          <p:cNvPr id="5" name="Picture 4">
            <a:extLst>
              <a:ext uri="{FF2B5EF4-FFF2-40B4-BE49-F238E27FC236}">
                <a16:creationId xmlns:a16="http://schemas.microsoft.com/office/drawing/2014/main" id="{ADD248D7-AD0B-4EB3-AA93-C1305DCB02EC}"/>
              </a:ext>
            </a:extLst>
          </p:cNvPr>
          <p:cNvPicPr>
            <a:picLocks noChangeAspect="1"/>
          </p:cNvPicPr>
          <p:nvPr/>
        </p:nvPicPr>
        <p:blipFill>
          <a:blip r:embed="rId5"/>
          <a:stretch>
            <a:fillRect/>
          </a:stretch>
        </p:blipFill>
        <p:spPr>
          <a:xfrm>
            <a:off x="7921256" y="0"/>
            <a:ext cx="4323903" cy="3338014"/>
          </a:xfrm>
          <a:prstGeom prst="rect">
            <a:avLst/>
          </a:prstGeom>
        </p:spPr>
      </p:pic>
      <p:pic>
        <p:nvPicPr>
          <p:cNvPr id="6" name="Picture 5">
            <a:extLst>
              <a:ext uri="{FF2B5EF4-FFF2-40B4-BE49-F238E27FC236}">
                <a16:creationId xmlns:a16="http://schemas.microsoft.com/office/drawing/2014/main" id="{969209B5-6463-CE1E-0995-783AB1BB12C4}"/>
              </a:ext>
            </a:extLst>
          </p:cNvPr>
          <p:cNvPicPr>
            <a:picLocks noChangeAspect="1"/>
          </p:cNvPicPr>
          <p:nvPr/>
        </p:nvPicPr>
        <p:blipFill>
          <a:blip r:embed="rId6"/>
          <a:stretch>
            <a:fillRect/>
          </a:stretch>
        </p:blipFill>
        <p:spPr>
          <a:xfrm>
            <a:off x="6260659" y="3290637"/>
            <a:ext cx="5984500" cy="3567363"/>
          </a:xfrm>
          <a:prstGeom prst="rect">
            <a:avLst/>
          </a:prstGeom>
        </p:spPr>
      </p:pic>
      <p:sp>
        <p:nvSpPr>
          <p:cNvPr id="7" name="TextBox 6">
            <a:extLst>
              <a:ext uri="{FF2B5EF4-FFF2-40B4-BE49-F238E27FC236}">
                <a16:creationId xmlns:a16="http://schemas.microsoft.com/office/drawing/2014/main" id="{0716ACA1-CCE4-3BA1-BF5F-1B11F76602D9}"/>
              </a:ext>
            </a:extLst>
          </p:cNvPr>
          <p:cNvSpPr txBox="1"/>
          <p:nvPr/>
        </p:nvSpPr>
        <p:spPr>
          <a:xfrm>
            <a:off x="6592186" y="6428581"/>
            <a:ext cx="2398477" cy="369332"/>
          </a:xfrm>
          <a:prstGeom prst="rect">
            <a:avLst/>
          </a:prstGeom>
          <a:solidFill>
            <a:schemeClr val="bg1">
              <a:lumMod val="85000"/>
            </a:schemeClr>
          </a:solidFill>
        </p:spPr>
        <p:txBody>
          <a:bodyPr wrap="none" rtlCol="0">
            <a:spAutoFit/>
          </a:bodyPr>
          <a:lstStyle/>
          <a:p>
            <a:r>
              <a:rPr lang="en-CA" dirty="0"/>
              <a:t>1er janvier - 9 mai 2025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976"/>
            <a:ext cx="10515600" cy="1028700"/>
          </a:xfrm>
        </p:spPr>
        <p:txBody>
          <a:bodyPr/>
          <a:lstStyle/>
          <a:p>
            <a:r>
              <a:rPr lang="en-CA" b="1" dirty="0">
                <a:latin typeface="+mn-lt"/>
              </a:rPr>
              <a:t>Résultats scientifiques</a:t>
            </a:r>
          </a:p>
        </p:txBody>
      </p:sp>
      <p:sp>
        <p:nvSpPr>
          <p:cNvPr id="3" name="Content Placeholder 2"/>
          <p:cNvSpPr>
            <a:spLocks noGrp="1"/>
          </p:cNvSpPr>
          <p:nvPr>
            <p:ph idx="1"/>
          </p:nvPr>
        </p:nvSpPr>
        <p:spPr>
          <a:xfrm>
            <a:off x="226141" y="1092200"/>
            <a:ext cx="11857703" cy="5765800"/>
          </a:xfrm>
        </p:spPr>
        <p:txBody>
          <a:bodyPr>
            <a:normAutofit/>
          </a:bodyPr>
          <a:lstStyle/>
          <a:p>
            <a:r>
              <a:rPr lang="en-US" sz="1800" dirty="0">
                <a:hlinkClick r:id="rId3"/>
              </a:rPr>
              <a:t>Détection d'un virus de l'influenza A H3N2 réassortant d'origine porcine et humaine chez des visons d'élevage en Colombie-Britannique, Canada - Kuchinski - 2025 - Zoonoses and Public Health - Wiley Online Library</a:t>
            </a:r>
            <a:endParaRPr lang="en-US" sz="1800" dirty="0"/>
          </a:p>
          <a:p>
            <a:r>
              <a:rPr lang="en-US" sz="1800" dirty="0">
                <a:hlinkClick r:id="rId4"/>
              </a:rPr>
              <a:t>Reconnaissance inter-espèces de deux coronavirus porcins à leur récepteur cellulaire, l'aminopeptidase N du chien et de sept autres espèces | PLOS Pathogens</a:t>
            </a:r>
            <a:endParaRPr lang="en-US" sz="1800" dirty="0"/>
          </a:p>
          <a:p>
            <a:r>
              <a:rPr lang="en-US" sz="1800" dirty="0">
                <a:hlinkClick r:id="rId5"/>
              </a:rPr>
              <a:t>Identification de stratégies de contrôle pour éliminer la peste porcine africaine de l'industrie porcine des États-Unis en moins de 12 mois | </a:t>
            </a:r>
            <a:r>
              <a:rPr lang="en-US" sz="1800" dirty="0" err="1">
                <a:hlinkClick r:id="rId5"/>
              </a:rPr>
              <a:t>bioRxiv</a:t>
            </a:r>
            <a:endParaRPr lang="en-US" sz="1800" dirty="0"/>
          </a:p>
          <a:p>
            <a:r>
              <a:rPr lang="en-US" sz="1800" dirty="0">
                <a:hlinkClick r:id="rId6"/>
              </a:rPr>
              <a:t>Mise à jour de la surveillance active et passive de la peste porcine africaine en République dominicaine - PubMed</a:t>
            </a:r>
            <a:endParaRPr lang="en-US" sz="1800" dirty="0"/>
          </a:p>
          <a:p>
            <a:r>
              <a:rPr lang="en-US" sz="1800" dirty="0">
                <a:hlinkClick r:id="rId7"/>
              </a:rPr>
              <a:t>Évaluation de la survie du virus dans les matériaux contaminés par le virus de la peste porcine africaine - Conséquences pour la transmission indirecte du virus - PMC</a:t>
            </a:r>
            <a:endParaRPr lang="en-US" sz="1800" dirty="0"/>
          </a:p>
          <a:p>
            <a:r>
              <a:rPr lang="en-US" sz="1800" dirty="0">
                <a:hlinkClick r:id="rId8"/>
              </a:rPr>
              <a:t>Les caractéristiques cliniques de Streptococcus equi ssp. zooepidemicus causant la mort aiguë chez les porcs et sa prévention avec des anticorps monoclonaux chimériques - ScienceDirect</a:t>
            </a:r>
            <a:endParaRPr lang="en-US" sz="1800" dirty="0"/>
          </a:p>
          <a:p>
            <a:r>
              <a:rPr lang="en-US" sz="1800" dirty="0">
                <a:hlinkClick r:id="rId9"/>
              </a:rPr>
              <a:t>Pathogénicité et transmissibilité du virus HPAI H5N1 B3.13 d'origine bovine chez le porc | </a:t>
            </a:r>
            <a:r>
              <a:rPr lang="en-US" sz="1800" dirty="0"/>
              <a:t>bioRxiv  </a:t>
            </a:r>
          </a:p>
          <a:p>
            <a:r>
              <a:rPr lang="en-US" sz="1800" dirty="0">
                <a:hlinkClick r:id="rId10"/>
              </a:rPr>
              <a:t>Estimation de la réinvasion du ver du Nouveau Monde (</a:t>
            </a:r>
            <a:r>
              <a:rPr lang="en-US" sz="1800" dirty="0" err="1">
                <a:hlinkClick r:id="rId10"/>
              </a:rPr>
              <a:t>Cochliomyia hominivorax</a:t>
            </a:r>
            <a:r>
              <a:rPr lang="en-US" sz="1800" dirty="0">
                <a:hlinkClick r:id="rId10"/>
              </a:rPr>
              <a:t>) en Amérique centrale : Le rôle des mouvements d'animaux dans la dispersion de la maladie et les mesures de contrôle - PubMed</a:t>
            </a:r>
            <a:endParaRPr lang="en-US" sz="1800" dirty="0"/>
          </a:p>
          <a:p>
            <a:r>
              <a:rPr lang="en-US" sz="1800" dirty="0">
                <a:hlinkClick r:id="rId11"/>
              </a:rPr>
              <a:t>Identification et analyse génétique de nouveaux éphémérovirus chez les sangliers en Chine - ScienceDirect</a:t>
            </a:r>
            <a:endParaRPr lang="en-US" sz="1800" dirty="0"/>
          </a:p>
          <a:p>
            <a:r>
              <a:rPr lang="en-US" sz="1800" dirty="0">
                <a:hlinkClick r:id="rId12"/>
              </a:rPr>
              <a:t>Risques d'incursion de la peste porcine africaine en Amérique latine et dans les Caraïbes : voies d'importation informelles et légales</a:t>
            </a:r>
            <a:endParaRPr lang="en-US" sz="1800" dirty="0"/>
          </a:p>
        </p:txBody>
      </p:sp>
      <p:sp>
        <p:nvSpPr>
          <p:cNvPr id="5" name="Slide Number Placeholder 4"/>
          <p:cNvSpPr>
            <a:spLocks noGrp="1"/>
          </p:cNvSpPr>
          <p:nvPr>
            <p:ph type="sldNum" sz="quarter" idx="12"/>
          </p:nvPr>
        </p:nvSpPr>
        <p:spPr/>
        <p:txBody>
          <a:bodyPr/>
          <a:lstStyle/>
          <a:p>
            <a:fld id="{C4E7A136-B623-44AA-A653-F7B0DDAA2C31}" type="slidenum">
              <a:rPr lang="en-US" smtClean="0"/>
              <a:t>24</a:t>
            </a:fld>
            <a:endParaRPr lang="en-US" dirty="0"/>
          </a:p>
        </p:txBody>
      </p:sp>
    </p:spTree>
    <p:extLst>
      <p:ext uri="{BB962C8B-B14F-4D97-AF65-F5344CB8AC3E}">
        <p14:creationId xmlns:p14="http://schemas.microsoft.com/office/powerpoint/2010/main" val="1599880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26676-1E38-154C-855A-C7676F71D828}"/>
              </a:ext>
            </a:extLst>
          </p:cNvPr>
          <p:cNvSpPr>
            <a:spLocks noGrp="1"/>
          </p:cNvSpPr>
          <p:nvPr>
            <p:ph type="title"/>
          </p:nvPr>
        </p:nvSpPr>
        <p:spPr>
          <a:xfrm>
            <a:off x="838200" y="365126"/>
            <a:ext cx="10515600" cy="315911"/>
          </a:xfrm>
        </p:spPr>
        <p:txBody>
          <a:bodyPr>
            <a:normAutofit fontScale="90000"/>
          </a:bodyPr>
          <a:lstStyle/>
          <a:p>
            <a:r>
              <a:rPr lang="en-CA" sz="3600" b="1" dirty="0">
                <a:latin typeface="+mn-lt"/>
              </a:rPr>
              <a:t>Résultats scientifiques</a:t>
            </a:r>
          </a:p>
        </p:txBody>
      </p:sp>
      <p:sp>
        <p:nvSpPr>
          <p:cNvPr id="3" name="Content Placeholder 2">
            <a:extLst>
              <a:ext uri="{FF2B5EF4-FFF2-40B4-BE49-F238E27FC236}">
                <a16:creationId xmlns:a16="http://schemas.microsoft.com/office/drawing/2014/main" id="{81FEF157-D133-FBF7-88C4-FEA29F9CB03D}"/>
              </a:ext>
            </a:extLst>
          </p:cNvPr>
          <p:cNvSpPr>
            <a:spLocks noGrp="1"/>
          </p:cNvSpPr>
          <p:nvPr>
            <p:ph idx="1"/>
          </p:nvPr>
        </p:nvSpPr>
        <p:spPr>
          <a:xfrm>
            <a:off x="838200" y="914400"/>
            <a:ext cx="10515600" cy="5262563"/>
          </a:xfrm>
        </p:spPr>
        <p:txBody>
          <a:bodyPr>
            <a:noAutofit/>
          </a:bodyPr>
          <a:lstStyle/>
          <a:p>
            <a:r>
              <a:rPr lang="en-US" sz="1800" dirty="0">
                <a:hlinkClick r:id="rId2"/>
              </a:rPr>
              <a:t>Estimation de la capacité d'échantillonnage et de laboratoire pour une épidémie simulée de peste porcine africaine aux États-Unis - PubMed</a:t>
            </a:r>
            <a:endParaRPr lang="en-US" sz="1800" dirty="0"/>
          </a:p>
          <a:p>
            <a:r>
              <a:rPr lang="en-US" sz="1800" dirty="0">
                <a:hlinkClick r:id="rId3"/>
              </a:rPr>
              <a:t>Article complet : Le virus eurasien 1C de la grippe porcine A présente des caractéristiques de risque pandémique élevé</a:t>
            </a:r>
            <a:endParaRPr lang="en-US" sz="1800" dirty="0"/>
          </a:p>
          <a:p>
            <a:r>
              <a:rPr lang="en-US" sz="1800" dirty="0">
                <a:hlinkClick r:id="rId4"/>
              </a:rPr>
              <a:t>Frontiers | Premier rapport sur l'identification et la caractérisation génétique du virus Getah chez le sanglier en Chine</a:t>
            </a:r>
            <a:endParaRPr lang="en-US" sz="1800" dirty="0"/>
          </a:p>
          <a:p>
            <a:r>
              <a:rPr lang="en-US" sz="1800" dirty="0">
                <a:hlinkClick r:id="rId5"/>
              </a:rPr>
              <a:t>Un modèle de scénario pour soutenir l'absence du virus de la peste porcine africaine dans l'ouest du Canada, alimenté par des données du Canada West Swine Health Intelligence Network et de </a:t>
            </a:r>
            <a:r>
              <a:rPr lang="en-US" sz="1800" dirty="0" err="1">
                <a:hlinkClick r:id="rId5"/>
              </a:rPr>
              <a:t>CanSpotASF </a:t>
            </a:r>
            <a:r>
              <a:rPr lang="en-US" sz="1800" dirty="0">
                <a:hlinkClick r:id="rId5"/>
              </a:rPr>
              <a:t>- ScienceDirect</a:t>
            </a:r>
            <a:endParaRPr lang="en-US" sz="1800" dirty="0"/>
          </a:p>
          <a:p>
            <a:r>
              <a:rPr lang="en-US" sz="1800" dirty="0">
                <a:hlinkClick r:id="rId6"/>
              </a:rPr>
              <a:t>Frontiers | Estimating the risk of zoonotic transmission of swine influenza A variant during agricultural fairs in the United States : a mathematical modeling (Estimation du risque de transmission zoonotique de la variante A de la grippe porcine lors des foires agricoles aux États-Unis : modélisation mathématique)</a:t>
            </a:r>
            <a:endParaRPr lang="en-US" sz="1800" dirty="0"/>
          </a:p>
          <a:p>
            <a:r>
              <a:rPr lang="en-US" sz="1800" dirty="0">
                <a:hlinkClick r:id="rId7"/>
              </a:rPr>
              <a:t>Une plateforme d'ingénierie du virus de la peste porcine africaine basée sur la génomique synthétique | Science Advances</a:t>
            </a:r>
            <a:endParaRPr lang="en-US" sz="1800" dirty="0"/>
          </a:p>
          <a:p>
            <a:r>
              <a:rPr lang="en-US" sz="1800" dirty="0">
                <a:hlinkClick r:id="rId8"/>
              </a:rPr>
              <a:t>Prévalence élevée de l'infection par le virus de l'influenza D chez les porcs en Irlande du Nord - Volume 31, Numéro 5-Mai 2025 - Emerging Infectious Diseases journal - CDC</a:t>
            </a:r>
            <a:endParaRPr lang="en-US" sz="1800" dirty="0"/>
          </a:p>
          <a:p>
            <a:r>
              <a:rPr lang="en-US" sz="1800" dirty="0">
                <a:hlinkClick r:id="rId9"/>
              </a:rPr>
              <a:t>Peste porcine africaine : Une perspective de santé unique et des défis mondiaux</a:t>
            </a:r>
            <a:endParaRPr lang="en-US" sz="1800" dirty="0"/>
          </a:p>
        </p:txBody>
      </p:sp>
      <p:sp>
        <p:nvSpPr>
          <p:cNvPr id="4" name="Slide Number Placeholder 3">
            <a:extLst>
              <a:ext uri="{FF2B5EF4-FFF2-40B4-BE49-F238E27FC236}">
                <a16:creationId xmlns:a16="http://schemas.microsoft.com/office/drawing/2014/main" id="{967D0A7E-DEFD-6928-3E85-F102CDC7660C}"/>
              </a:ext>
            </a:extLst>
          </p:cNvPr>
          <p:cNvSpPr>
            <a:spLocks noGrp="1"/>
          </p:cNvSpPr>
          <p:nvPr>
            <p:ph type="sldNum" sz="quarter" idx="12"/>
          </p:nvPr>
        </p:nvSpPr>
        <p:spPr/>
        <p:txBody>
          <a:bodyPr/>
          <a:lstStyle/>
          <a:p>
            <a:fld id="{C4E7A136-B623-44AA-A653-F7B0DDAA2C31}" type="slidenum">
              <a:rPr lang="en-US" smtClean="0"/>
              <a:t>25</a:t>
            </a:fld>
            <a:endParaRPr lang="en-US"/>
          </a:p>
        </p:txBody>
      </p:sp>
      <p:sp>
        <p:nvSpPr>
          <p:cNvPr id="7" name="TextBox 6">
            <a:extLst>
              <a:ext uri="{FF2B5EF4-FFF2-40B4-BE49-F238E27FC236}">
                <a16:creationId xmlns:a16="http://schemas.microsoft.com/office/drawing/2014/main" id="{F36E4DD2-AEB5-EBF8-1B2E-C0B641D80A72}"/>
              </a:ext>
            </a:extLst>
          </p:cNvPr>
          <p:cNvSpPr txBox="1"/>
          <p:nvPr/>
        </p:nvSpPr>
        <p:spPr>
          <a:xfrm>
            <a:off x="1039368" y="6094082"/>
            <a:ext cx="10113264" cy="646331"/>
          </a:xfrm>
          <a:prstGeom prst="rect">
            <a:avLst/>
          </a:prstGeom>
          <a:noFill/>
        </p:spPr>
        <p:txBody>
          <a:bodyPr wrap="square">
            <a:spAutoFit/>
          </a:bodyPr>
          <a:lstStyle/>
          <a:p>
            <a:pPr marL="0" marR="0">
              <a:spcBef>
                <a:spcPts val="0"/>
              </a:spcBef>
              <a:spcAft>
                <a:spcPts val="0"/>
              </a:spcAft>
            </a:pPr>
            <a:r>
              <a:rPr lang="en-CA" sz="1800" u="sng" dirty="0">
                <a:solidFill>
                  <a:srgbClr val="0563C1"/>
                </a:solidFill>
                <a:effectLst/>
                <a:latin typeface="Aptos" panose="020B0004020202020204" pitchFamily="34" charset="0"/>
                <a:ea typeface="Aptos" panose="020B0004020202020204" pitchFamily="34" charset="0"/>
                <a:cs typeface="Aptos" panose="020B0004020202020204" pitchFamily="34" charset="0"/>
                <a:hlinkClick r:id="rId10"/>
              </a:rPr>
              <a:t>Webinaire de WOAH - Les vaccins dans la lutte durable contre les maladies animales : Défis, opportunités et stratégies globales | IVVN</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47296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198" y="195156"/>
            <a:ext cx="10515600" cy="924020"/>
          </a:xfrm>
        </p:spPr>
        <p:txBody>
          <a:bodyPr/>
          <a:lstStyle/>
          <a:p>
            <a:r>
              <a:rPr lang="en-CA" b="1" dirty="0">
                <a:latin typeface="+mn-lt"/>
              </a:rPr>
              <a:t>Cas de peste porcine africaine - Europe</a:t>
            </a:r>
          </a:p>
        </p:txBody>
      </p:sp>
      <p:sp>
        <p:nvSpPr>
          <p:cNvPr id="3" name="Content Placeholder 2"/>
          <p:cNvSpPr>
            <a:spLocks noGrp="1"/>
          </p:cNvSpPr>
          <p:nvPr>
            <p:ph idx="1"/>
          </p:nvPr>
        </p:nvSpPr>
        <p:spPr>
          <a:xfrm>
            <a:off x="591779" y="1383950"/>
            <a:ext cx="4914286" cy="4351338"/>
          </a:xfrm>
        </p:spPr>
        <p:txBody>
          <a:bodyPr>
            <a:normAutofit fontScale="85000" lnSpcReduction="10000"/>
          </a:bodyPr>
          <a:lstStyle/>
          <a:p>
            <a:pPr marL="0" indent="0">
              <a:buNone/>
            </a:pPr>
            <a:r>
              <a:rPr lang="en-CA" dirty="0"/>
              <a:t>Pas de grands changements dans la distribution depuis le dernier rapport</a:t>
            </a:r>
          </a:p>
          <a:p>
            <a:r>
              <a:rPr lang="en-CA" dirty="0"/>
              <a:t>3297 cas en Europe au 1er trimestre</a:t>
            </a:r>
          </a:p>
          <a:p>
            <a:r>
              <a:rPr lang="en-CA" dirty="0"/>
              <a:t>732 cas jusqu'à présent au deuxième trimestre</a:t>
            </a:r>
          </a:p>
          <a:p>
            <a:pPr marL="0" indent="0">
              <a:buNone/>
            </a:pPr>
            <a:endParaRPr lang="en-CA" dirty="0"/>
          </a:p>
          <a:p>
            <a:pPr marL="0" indent="0">
              <a:buNone/>
            </a:pPr>
            <a:r>
              <a:rPr lang="en-CA" sz="2400" dirty="0"/>
              <a:t>Aucune nouvelle déclaration de liberté et aucun nouveau pays n'est signalé.</a:t>
            </a:r>
          </a:p>
          <a:p>
            <a:pPr marL="0" indent="0">
              <a:buNone/>
            </a:pPr>
            <a:endParaRPr lang="en-CA" sz="2400" dirty="0">
              <a:solidFill>
                <a:srgbClr val="FF0000"/>
              </a:solidFill>
            </a:endParaRPr>
          </a:p>
          <a:p>
            <a:pPr marL="0" indent="0">
              <a:buNone/>
            </a:pPr>
            <a:r>
              <a:rPr lang="en-CA" sz="2400" dirty="0"/>
              <a:t>Sanglier</a:t>
            </a:r>
          </a:p>
          <a:p>
            <a:pPr marL="0" indent="0">
              <a:buNone/>
            </a:pPr>
            <a:r>
              <a:rPr lang="en-CA" sz="2400" dirty="0"/>
              <a:t>Porcs domestiques</a:t>
            </a:r>
          </a:p>
        </p:txBody>
      </p:sp>
      <p:sp>
        <p:nvSpPr>
          <p:cNvPr id="5" name="Slide Number Placeholder 4"/>
          <p:cNvSpPr>
            <a:spLocks noGrp="1"/>
          </p:cNvSpPr>
          <p:nvPr>
            <p:ph type="sldNum" sz="quarter" idx="12"/>
          </p:nvPr>
        </p:nvSpPr>
        <p:spPr/>
        <p:txBody>
          <a:bodyPr/>
          <a:lstStyle/>
          <a:p>
            <a:fld id="{C4E7A136-B623-44AA-A653-F7B0DDAA2C31}" type="slidenum">
              <a:rPr lang="en-US" smtClean="0"/>
              <a:t>3</a:t>
            </a:fld>
            <a:endParaRPr lang="en-US" dirty="0"/>
          </a:p>
        </p:txBody>
      </p:sp>
      <p:sp>
        <p:nvSpPr>
          <p:cNvPr id="9" name="TextBox 8">
            <a:extLst>
              <a:ext uri="{FF2B5EF4-FFF2-40B4-BE49-F238E27FC236}">
                <a16:creationId xmlns:a16="http://schemas.microsoft.com/office/drawing/2014/main" id="{18103077-442C-9BCD-C39A-6498FD1D2293}"/>
              </a:ext>
            </a:extLst>
          </p:cNvPr>
          <p:cNvSpPr txBox="1"/>
          <p:nvPr/>
        </p:nvSpPr>
        <p:spPr>
          <a:xfrm>
            <a:off x="5970998" y="5722244"/>
            <a:ext cx="6221002" cy="369332"/>
          </a:xfrm>
          <a:prstGeom prst="rect">
            <a:avLst/>
          </a:prstGeom>
          <a:noFill/>
        </p:spPr>
        <p:txBody>
          <a:bodyPr wrap="square">
            <a:spAutoFit/>
          </a:bodyPr>
          <a:lstStyle/>
          <a:p>
            <a:r>
              <a:rPr lang="en-CA" dirty="0">
                <a:solidFill>
                  <a:schemeClr val="accent5">
                    <a:lumMod val="50000"/>
                  </a:schemeClr>
                </a:solidFill>
                <a:hlinkClick r:id="rId3">
                  <a:extLst>
                    <a:ext uri="{A12FA001-AC4F-418D-AE19-62706E023703}">
                      <ahyp:hlinkClr xmlns:ahyp="http://schemas.microsoft.com/office/drawing/2018/hyperlinkcolor" val="tx"/>
                    </a:ext>
                  </a:extLst>
                </a:hlinkClick>
              </a:rPr>
              <a:t>https://empres-i.apps.fao.org/general </a:t>
            </a:r>
          </a:p>
        </p:txBody>
      </p:sp>
      <p:pic>
        <p:nvPicPr>
          <p:cNvPr id="7" name="Picture 6">
            <a:extLst>
              <a:ext uri="{FF2B5EF4-FFF2-40B4-BE49-F238E27FC236}">
                <a16:creationId xmlns:a16="http://schemas.microsoft.com/office/drawing/2014/main" id="{2936CE3A-4453-3E0C-8B83-6652763193D2}"/>
              </a:ext>
            </a:extLst>
          </p:cNvPr>
          <p:cNvPicPr>
            <a:picLocks noChangeAspect="1"/>
          </p:cNvPicPr>
          <p:nvPr/>
        </p:nvPicPr>
        <p:blipFill>
          <a:blip r:embed="rId4"/>
          <a:stretch>
            <a:fillRect/>
          </a:stretch>
        </p:blipFill>
        <p:spPr>
          <a:xfrm>
            <a:off x="5802973" y="1238520"/>
            <a:ext cx="6293460" cy="4351337"/>
          </a:xfrm>
          <a:prstGeom prst="rect">
            <a:avLst/>
          </a:prstGeom>
        </p:spPr>
      </p:pic>
      <p:sp>
        <p:nvSpPr>
          <p:cNvPr id="10" name="TextBox 9">
            <a:extLst>
              <a:ext uri="{FF2B5EF4-FFF2-40B4-BE49-F238E27FC236}">
                <a16:creationId xmlns:a16="http://schemas.microsoft.com/office/drawing/2014/main" id="{469C9540-263E-CA67-824D-185A914FF337}"/>
              </a:ext>
            </a:extLst>
          </p:cNvPr>
          <p:cNvSpPr txBox="1"/>
          <p:nvPr/>
        </p:nvSpPr>
        <p:spPr>
          <a:xfrm>
            <a:off x="6096000" y="1251563"/>
            <a:ext cx="4301765" cy="369332"/>
          </a:xfrm>
          <a:prstGeom prst="rect">
            <a:avLst/>
          </a:prstGeom>
          <a:solidFill>
            <a:schemeClr val="bg1">
              <a:lumMod val="85000"/>
            </a:schemeClr>
          </a:solidFill>
        </p:spPr>
        <p:txBody>
          <a:bodyPr wrap="square" rtlCol="0">
            <a:spAutoFit/>
          </a:bodyPr>
          <a:lstStyle/>
          <a:p>
            <a:r>
              <a:rPr lang="en-CA" dirty="0"/>
              <a:t>Cas de peste porcine africaine en Europe T1</a:t>
            </a:r>
          </a:p>
        </p:txBody>
      </p:sp>
      <p:sp>
        <p:nvSpPr>
          <p:cNvPr id="13" name="Flowchart: Connector 12">
            <a:extLst>
              <a:ext uri="{FF2B5EF4-FFF2-40B4-BE49-F238E27FC236}">
                <a16:creationId xmlns:a16="http://schemas.microsoft.com/office/drawing/2014/main" id="{6CE60A2E-71A2-7BE2-4550-9888B0F0A270}"/>
              </a:ext>
            </a:extLst>
          </p:cNvPr>
          <p:cNvSpPr/>
          <p:nvPr/>
        </p:nvSpPr>
        <p:spPr>
          <a:xfrm>
            <a:off x="395298" y="4701209"/>
            <a:ext cx="138223" cy="148855"/>
          </a:xfrm>
          <a:prstGeom prst="flowChartConnector">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lowchart: Connector 13">
            <a:extLst>
              <a:ext uri="{FF2B5EF4-FFF2-40B4-BE49-F238E27FC236}">
                <a16:creationId xmlns:a16="http://schemas.microsoft.com/office/drawing/2014/main" id="{FA514AE2-7D85-E957-38B5-9C71ADA2FC8A}"/>
              </a:ext>
            </a:extLst>
          </p:cNvPr>
          <p:cNvSpPr/>
          <p:nvPr/>
        </p:nvSpPr>
        <p:spPr>
          <a:xfrm>
            <a:off x="403830" y="5082018"/>
            <a:ext cx="138223" cy="148855"/>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65652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27BA78-D665-8BC9-CB5B-84E088A22878}"/>
              </a:ext>
            </a:extLst>
          </p:cNvPr>
          <p:cNvPicPr>
            <a:picLocks noChangeAspect="1"/>
          </p:cNvPicPr>
          <p:nvPr/>
        </p:nvPicPr>
        <p:blipFill>
          <a:blip r:embed="rId3"/>
          <a:stretch>
            <a:fillRect/>
          </a:stretch>
        </p:blipFill>
        <p:spPr>
          <a:xfrm>
            <a:off x="5174889" y="811526"/>
            <a:ext cx="7017111" cy="5264421"/>
          </a:xfrm>
          <a:prstGeom prst="rect">
            <a:avLst/>
          </a:prstGeom>
        </p:spPr>
      </p:pic>
      <p:sp>
        <p:nvSpPr>
          <p:cNvPr id="2" name="Title 1"/>
          <p:cNvSpPr>
            <a:spLocks noGrp="1"/>
          </p:cNvSpPr>
          <p:nvPr>
            <p:ph type="title"/>
          </p:nvPr>
        </p:nvSpPr>
        <p:spPr>
          <a:xfrm>
            <a:off x="95795" y="281808"/>
            <a:ext cx="6096000" cy="1325563"/>
          </a:xfrm>
        </p:spPr>
        <p:txBody>
          <a:bodyPr/>
          <a:lstStyle/>
          <a:p>
            <a:r>
              <a:rPr lang="en-CA" b="1" dirty="0">
                <a:latin typeface="+mn-lt"/>
              </a:rPr>
              <a:t>Cas de peste porcine africaine - Asie</a:t>
            </a:r>
          </a:p>
        </p:txBody>
      </p:sp>
      <p:sp>
        <p:nvSpPr>
          <p:cNvPr id="3" name="Content Placeholder 2"/>
          <p:cNvSpPr>
            <a:spLocks noGrp="1"/>
          </p:cNvSpPr>
          <p:nvPr>
            <p:ph sz="half" idx="1"/>
          </p:nvPr>
        </p:nvSpPr>
        <p:spPr>
          <a:xfrm>
            <a:off x="389241" y="1820091"/>
            <a:ext cx="4653022" cy="3640810"/>
          </a:xfrm>
        </p:spPr>
        <p:txBody>
          <a:bodyPr>
            <a:noAutofit/>
          </a:bodyPr>
          <a:lstStyle/>
          <a:p>
            <a:pPr marL="0" indent="0">
              <a:buNone/>
            </a:pPr>
            <a:r>
              <a:rPr lang="en-US" dirty="0"/>
              <a:t>Niveau d'infection toujours élevé, avec des points chauds dans les pays suivants</a:t>
            </a:r>
          </a:p>
          <a:p>
            <a:pPr lvl="1"/>
            <a:r>
              <a:rPr lang="en-US" dirty="0"/>
              <a:t>Philippines</a:t>
            </a:r>
          </a:p>
          <a:p>
            <a:pPr lvl="1"/>
            <a:r>
              <a:rPr lang="en-CA" dirty="0"/>
              <a:t>Inde (Mizoram)</a:t>
            </a:r>
          </a:p>
          <a:p>
            <a:pPr lvl="1"/>
            <a:r>
              <a:rPr lang="en-CA" dirty="0"/>
              <a:t>Vietnam</a:t>
            </a:r>
          </a:p>
          <a:p>
            <a:pPr lvl="1"/>
            <a:r>
              <a:rPr lang="en-CA" dirty="0"/>
              <a:t>Bhoutan</a:t>
            </a:r>
          </a:p>
          <a:p>
            <a:pPr lvl="1"/>
            <a:r>
              <a:rPr lang="en-CA" dirty="0"/>
              <a:t>Corée du Sud</a:t>
            </a:r>
          </a:p>
        </p:txBody>
      </p:sp>
      <p:sp>
        <p:nvSpPr>
          <p:cNvPr id="5" name="Slide Number Placeholder 4"/>
          <p:cNvSpPr>
            <a:spLocks noGrp="1"/>
          </p:cNvSpPr>
          <p:nvPr>
            <p:ph type="sldNum" sz="quarter" idx="12"/>
          </p:nvPr>
        </p:nvSpPr>
        <p:spPr/>
        <p:txBody>
          <a:bodyPr/>
          <a:lstStyle/>
          <a:p>
            <a:fld id="{C4E7A136-B623-44AA-A653-F7B0DDAA2C31}" type="slidenum">
              <a:rPr lang="en-US" smtClean="0"/>
              <a:t>4</a:t>
            </a:fld>
            <a:endParaRPr lang="en-US"/>
          </a:p>
        </p:txBody>
      </p:sp>
      <p:sp>
        <p:nvSpPr>
          <p:cNvPr id="10" name="TextBox 9">
            <a:extLst>
              <a:ext uri="{FF2B5EF4-FFF2-40B4-BE49-F238E27FC236}">
                <a16:creationId xmlns:a16="http://schemas.microsoft.com/office/drawing/2014/main" id="{2588D820-AA5F-06EC-06F3-5C32860B791E}"/>
              </a:ext>
            </a:extLst>
          </p:cNvPr>
          <p:cNvSpPr txBox="1"/>
          <p:nvPr/>
        </p:nvSpPr>
        <p:spPr>
          <a:xfrm>
            <a:off x="5183778" y="6169596"/>
            <a:ext cx="6170022" cy="369332"/>
          </a:xfrm>
          <a:prstGeom prst="rect">
            <a:avLst/>
          </a:prstGeom>
          <a:noFill/>
        </p:spPr>
        <p:txBody>
          <a:bodyPr wrap="square">
            <a:spAutoFit/>
          </a:bodyPr>
          <a:lstStyle/>
          <a:p>
            <a:r>
              <a:rPr lang="en-US" dirty="0">
                <a:hlinkClick r:id="rId4"/>
              </a:rPr>
              <a:t>Situation de la peste porcine africaine en Asie et dans le Pacifique</a:t>
            </a:r>
            <a:endParaRPr lang="en-CA" dirty="0"/>
          </a:p>
        </p:txBody>
      </p:sp>
    </p:spTree>
    <p:extLst>
      <p:ext uri="{BB962C8B-B14F-4D97-AF65-F5344CB8AC3E}">
        <p14:creationId xmlns:p14="http://schemas.microsoft.com/office/powerpoint/2010/main" val="405451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DB5F3-C2F6-0CDD-6CBF-C3D90CAD7068}"/>
              </a:ext>
            </a:extLst>
          </p:cNvPr>
          <p:cNvSpPr>
            <a:spLocks noGrp="1"/>
          </p:cNvSpPr>
          <p:nvPr>
            <p:ph type="title"/>
          </p:nvPr>
        </p:nvSpPr>
        <p:spPr>
          <a:xfrm>
            <a:off x="838200" y="0"/>
            <a:ext cx="10515600" cy="1009403"/>
          </a:xfrm>
        </p:spPr>
        <p:txBody>
          <a:bodyPr>
            <a:normAutofit fontScale="90000"/>
          </a:bodyPr>
          <a:lstStyle/>
          <a:p>
            <a:r>
              <a:rPr lang="en-US" sz="3600" dirty="0">
                <a:latin typeface="+mn-lt"/>
                <a:hlinkClick r:id="rId3"/>
              </a:rPr>
              <a:t>Confirmation d'un cas de peste porcine africaine à Dajabón</a:t>
            </a:r>
            <a:endParaRPr lang="en-CA" sz="3600" dirty="0">
              <a:latin typeface="+mn-lt"/>
            </a:endParaRPr>
          </a:p>
        </p:txBody>
      </p:sp>
      <p:sp>
        <p:nvSpPr>
          <p:cNvPr id="3" name="Content Placeholder 2">
            <a:extLst>
              <a:ext uri="{FF2B5EF4-FFF2-40B4-BE49-F238E27FC236}">
                <a16:creationId xmlns:a16="http://schemas.microsoft.com/office/drawing/2014/main" id="{8CF3CB8C-AB92-882A-A119-A90ED8374B4F}"/>
              </a:ext>
            </a:extLst>
          </p:cNvPr>
          <p:cNvSpPr>
            <a:spLocks noGrp="1"/>
          </p:cNvSpPr>
          <p:nvPr>
            <p:ph sz="half" idx="1"/>
          </p:nvPr>
        </p:nvSpPr>
        <p:spPr>
          <a:xfrm>
            <a:off x="838199" y="1211283"/>
            <a:ext cx="10899281" cy="4965680"/>
          </a:xfrm>
        </p:spPr>
        <p:txBody>
          <a:bodyPr/>
          <a:lstStyle/>
          <a:p>
            <a:r>
              <a:rPr lang="en-CA" dirty="0"/>
              <a:t>Résurgence de la peste porcine africaine en République dominicaine</a:t>
            </a:r>
          </a:p>
          <a:p>
            <a:endParaRPr lang="en-CA" dirty="0"/>
          </a:p>
          <a:p>
            <a:endParaRPr lang="en-CA" dirty="0"/>
          </a:p>
        </p:txBody>
      </p:sp>
      <p:sp>
        <p:nvSpPr>
          <p:cNvPr id="5" name="Slide Number Placeholder 4">
            <a:extLst>
              <a:ext uri="{FF2B5EF4-FFF2-40B4-BE49-F238E27FC236}">
                <a16:creationId xmlns:a16="http://schemas.microsoft.com/office/drawing/2014/main" id="{D7AC58C7-1346-379A-939D-13DC37D2401D}"/>
              </a:ext>
            </a:extLst>
          </p:cNvPr>
          <p:cNvSpPr>
            <a:spLocks noGrp="1"/>
          </p:cNvSpPr>
          <p:nvPr>
            <p:ph type="sldNum" sz="quarter" idx="12"/>
          </p:nvPr>
        </p:nvSpPr>
        <p:spPr/>
        <p:txBody>
          <a:bodyPr/>
          <a:lstStyle/>
          <a:p>
            <a:fld id="{C4E7A136-B623-44AA-A653-F7B0DDAA2C31}" type="slidenum">
              <a:rPr lang="en-US" smtClean="0"/>
              <a:t>5</a:t>
            </a:fld>
            <a:endParaRPr lang="en-US"/>
          </a:p>
        </p:txBody>
      </p:sp>
      <p:pic>
        <p:nvPicPr>
          <p:cNvPr id="7" name="Picture 6">
            <a:extLst>
              <a:ext uri="{FF2B5EF4-FFF2-40B4-BE49-F238E27FC236}">
                <a16:creationId xmlns:a16="http://schemas.microsoft.com/office/drawing/2014/main" id="{25572401-745C-07FD-754C-45B2A434AED6}"/>
              </a:ext>
            </a:extLst>
          </p:cNvPr>
          <p:cNvPicPr>
            <a:picLocks noChangeAspect="1"/>
          </p:cNvPicPr>
          <p:nvPr/>
        </p:nvPicPr>
        <p:blipFill>
          <a:blip r:embed="rId4"/>
          <a:stretch>
            <a:fillRect/>
          </a:stretch>
        </p:blipFill>
        <p:spPr>
          <a:xfrm>
            <a:off x="454520" y="1705187"/>
            <a:ext cx="10899281" cy="4196849"/>
          </a:xfrm>
          <a:prstGeom prst="rect">
            <a:avLst/>
          </a:prstGeom>
        </p:spPr>
      </p:pic>
      <p:sp>
        <p:nvSpPr>
          <p:cNvPr id="9" name="TextBox 8">
            <a:extLst>
              <a:ext uri="{FF2B5EF4-FFF2-40B4-BE49-F238E27FC236}">
                <a16:creationId xmlns:a16="http://schemas.microsoft.com/office/drawing/2014/main" id="{314AF233-0AD1-FA67-A511-AF072459B163}"/>
              </a:ext>
            </a:extLst>
          </p:cNvPr>
          <p:cNvSpPr txBox="1"/>
          <p:nvPr/>
        </p:nvSpPr>
        <p:spPr>
          <a:xfrm>
            <a:off x="2512194" y="6075160"/>
            <a:ext cx="6901313" cy="646331"/>
          </a:xfrm>
          <a:prstGeom prst="rect">
            <a:avLst/>
          </a:prstGeom>
          <a:noFill/>
        </p:spPr>
        <p:txBody>
          <a:bodyPr wrap="square">
            <a:spAutoFit/>
          </a:bodyPr>
          <a:lstStyle/>
          <a:p>
            <a:r>
              <a:rPr lang="en-US" dirty="0">
                <a:hlinkClick r:id="rId5"/>
              </a:rPr>
              <a:t>Risques d'incursion de la peste porcine africaine en Amérique latine et dans les Caraïbes : voies d'importation informelles et légales</a:t>
            </a:r>
            <a:endParaRPr lang="en-CA" dirty="0"/>
          </a:p>
        </p:txBody>
      </p:sp>
    </p:spTree>
    <p:extLst>
      <p:ext uri="{BB962C8B-B14F-4D97-AF65-F5344CB8AC3E}">
        <p14:creationId xmlns:p14="http://schemas.microsoft.com/office/powerpoint/2010/main" val="2819059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E463-3CEC-DC5D-3DC1-1D1E9A1FEFFA}"/>
              </a:ext>
            </a:extLst>
          </p:cNvPr>
          <p:cNvSpPr>
            <a:spLocks noGrp="1"/>
          </p:cNvSpPr>
          <p:nvPr>
            <p:ph type="title"/>
          </p:nvPr>
        </p:nvSpPr>
        <p:spPr/>
        <p:txBody>
          <a:bodyPr>
            <a:normAutofit fontScale="90000"/>
          </a:bodyPr>
          <a:lstStyle/>
          <a:p>
            <a:r>
              <a:rPr lang="en-US" sz="2800" b="1" dirty="0">
                <a:latin typeface="+mn-lt"/>
                <a:hlinkClick r:id="rId2"/>
              </a:rPr>
              <a:t>Une variante vaccinale de la peste porcine africaine comportant de multiples délétions génétiques a provoqué un échec de la reproduction dans un troupeau d'élevage vietnamien | Scientific Reports</a:t>
            </a:r>
            <a:endParaRPr lang="en-CA" sz="2800" b="1" dirty="0">
              <a:latin typeface="+mn-lt"/>
            </a:endParaRPr>
          </a:p>
        </p:txBody>
      </p:sp>
      <p:sp>
        <p:nvSpPr>
          <p:cNvPr id="3" name="Content Placeholder 2">
            <a:extLst>
              <a:ext uri="{FF2B5EF4-FFF2-40B4-BE49-F238E27FC236}">
                <a16:creationId xmlns:a16="http://schemas.microsoft.com/office/drawing/2014/main" id="{075EEE4D-30C2-3F60-F3D8-D19264C97FD7}"/>
              </a:ext>
            </a:extLst>
          </p:cNvPr>
          <p:cNvSpPr>
            <a:spLocks noGrp="1"/>
          </p:cNvSpPr>
          <p:nvPr>
            <p:ph sz="half" idx="1"/>
          </p:nvPr>
        </p:nvSpPr>
        <p:spPr>
          <a:xfrm>
            <a:off x="493160" y="1825625"/>
            <a:ext cx="5526640" cy="4351338"/>
          </a:xfrm>
        </p:spPr>
        <p:txBody>
          <a:bodyPr vert="horz" lIns="91440" tIns="45720" rIns="91440" bIns="45720" rtlCol="0" anchor="t">
            <a:normAutofit fontScale="92500" lnSpcReduction="20000"/>
          </a:bodyPr>
          <a:lstStyle/>
          <a:p>
            <a:r>
              <a:rPr lang="en-CA" dirty="0"/>
              <a:t>Cas à partir de 2023</a:t>
            </a:r>
            <a:endParaRPr lang="en-CA" dirty="0">
              <a:ea typeface="Calibri"/>
              <a:cs typeface="Calibri"/>
            </a:endParaRPr>
          </a:p>
          <a:p>
            <a:r>
              <a:rPr lang="en-CA" dirty="0"/>
              <a:t>Troupeau de truies reproductrices non vaccinées</a:t>
            </a:r>
          </a:p>
          <a:p>
            <a:r>
              <a:rPr lang="en-CA" dirty="0"/>
              <a:t>Taux élevé récent (60 %) de cochettes de remplacement provenant de troupeaux non vaccinés</a:t>
            </a:r>
          </a:p>
          <a:p>
            <a:r>
              <a:rPr lang="en-CA" dirty="0"/>
              <a:t>Les cochettes de remplacement ont été testées négativement pour la peste porcine africaine avant leur introduction.</a:t>
            </a:r>
          </a:p>
          <a:p>
            <a:r>
              <a:rPr lang="en-CA" dirty="0"/>
              <a:t>Cas de </a:t>
            </a:r>
            <a:r>
              <a:rPr lang="en-CA" dirty="0" err="1"/>
              <a:t>peste</a:t>
            </a:r>
            <a:r>
              <a:rPr lang="en-CA" dirty="0"/>
              <a:t> porcine </a:t>
            </a:r>
            <a:r>
              <a:rPr lang="en-CA" dirty="0" err="1"/>
              <a:t>africaine</a:t>
            </a:r>
            <a:r>
              <a:rPr lang="en-CA" dirty="0"/>
              <a:t> dans les petites exploitations environnantes</a:t>
            </a:r>
          </a:p>
          <a:p>
            <a:r>
              <a:rPr lang="en-CA" dirty="0"/>
              <a:t>Mauvaises mesures de biosécurité</a:t>
            </a:r>
          </a:p>
        </p:txBody>
      </p:sp>
      <p:sp>
        <p:nvSpPr>
          <p:cNvPr id="4" name="Content Placeholder 3">
            <a:extLst>
              <a:ext uri="{FF2B5EF4-FFF2-40B4-BE49-F238E27FC236}">
                <a16:creationId xmlns:a16="http://schemas.microsoft.com/office/drawing/2014/main" id="{4551CAA6-71CC-BFA1-9F00-257A1EAC8CC3}"/>
              </a:ext>
            </a:extLst>
          </p:cNvPr>
          <p:cNvSpPr>
            <a:spLocks noGrp="1"/>
          </p:cNvSpPr>
          <p:nvPr>
            <p:ph sz="half" idx="2"/>
          </p:nvPr>
        </p:nvSpPr>
        <p:spPr/>
        <p:txBody>
          <a:bodyPr>
            <a:normAutofit fontScale="92500" lnSpcReduction="20000"/>
          </a:bodyPr>
          <a:lstStyle/>
          <a:p>
            <a:r>
              <a:rPr lang="el-GR" dirty="0"/>
              <a:t>ASFV-G-ΔMGF </a:t>
            </a:r>
            <a:r>
              <a:rPr lang="en-CA" dirty="0"/>
              <a:t>souche analogue au vaccin</a:t>
            </a:r>
          </a:p>
          <a:p>
            <a:r>
              <a:rPr lang="en-CA" dirty="0"/>
              <a:t>Échec atypique de la reproduction, transmission placentaire chez les truies</a:t>
            </a:r>
          </a:p>
          <a:p>
            <a:r>
              <a:rPr lang="en-CA" dirty="0"/>
              <a:t>Pertes au sein de la population reproductrice et transmission aux opérations de naissage-finition</a:t>
            </a:r>
          </a:p>
          <a:p>
            <a:r>
              <a:rPr lang="en-CA" dirty="0"/>
              <a:t>Maladie chez les cochettes fièvre légère, anorexie, signes respiratoires</a:t>
            </a:r>
          </a:p>
          <a:p>
            <a:r>
              <a:rPr lang="en-CA" dirty="0"/>
              <a:t>Truies - échec de la reproduction, lésions cutanées et mammaires</a:t>
            </a:r>
          </a:p>
          <a:p>
            <a:endParaRPr lang="en-CA" dirty="0"/>
          </a:p>
        </p:txBody>
      </p:sp>
      <p:sp>
        <p:nvSpPr>
          <p:cNvPr id="5" name="Slide Number Placeholder 4">
            <a:extLst>
              <a:ext uri="{FF2B5EF4-FFF2-40B4-BE49-F238E27FC236}">
                <a16:creationId xmlns:a16="http://schemas.microsoft.com/office/drawing/2014/main" id="{2E0BE5AD-4B95-E4D3-81C1-BAD7B930B8FF}"/>
              </a:ext>
            </a:extLst>
          </p:cNvPr>
          <p:cNvSpPr>
            <a:spLocks noGrp="1"/>
          </p:cNvSpPr>
          <p:nvPr>
            <p:ph type="sldNum" sz="quarter" idx="12"/>
          </p:nvPr>
        </p:nvSpPr>
        <p:spPr/>
        <p:txBody>
          <a:bodyPr/>
          <a:lstStyle/>
          <a:p>
            <a:fld id="{C4E7A136-B623-44AA-A653-F7B0DDAA2C31}" type="slidenum">
              <a:rPr lang="en-US" smtClean="0"/>
              <a:t>6</a:t>
            </a:fld>
            <a:endParaRPr lang="en-US"/>
          </a:p>
        </p:txBody>
      </p:sp>
    </p:spTree>
    <p:extLst>
      <p:ext uri="{BB962C8B-B14F-4D97-AF65-F5344CB8AC3E}">
        <p14:creationId xmlns:p14="http://schemas.microsoft.com/office/powerpoint/2010/main" val="2089610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DD09A17-5BF5-DCAB-0A1B-D954E945AF4E}"/>
              </a:ext>
            </a:extLst>
          </p:cNvPr>
          <p:cNvPicPr>
            <a:picLocks noGrp="1" noChangeAspect="1"/>
          </p:cNvPicPr>
          <p:nvPr>
            <p:ph sz="half" idx="1"/>
          </p:nvPr>
        </p:nvPicPr>
        <p:blipFill>
          <a:blip r:embed="rId3"/>
          <a:stretch>
            <a:fillRect/>
          </a:stretch>
        </p:blipFill>
        <p:spPr>
          <a:xfrm>
            <a:off x="0" y="2418563"/>
            <a:ext cx="5829300" cy="4479130"/>
          </a:xfrm>
        </p:spPr>
      </p:pic>
      <p:sp>
        <p:nvSpPr>
          <p:cNvPr id="5" name="Slide Number Placeholder 4">
            <a:extLst>
              <a:ext uri="{FF2B5EF4-FFF2-40B4-BE49-F238E27FC236}">
                <a16:creationId xmlns:a16="http://schemas.microsoft.com/office/drawing/2014/main" id="{190890B4-80F5-FCB3-555C-FA4F1D45F4AE}"/>
              </a:ext>
            </a:extLst>
          </p:cNvPr>
          <p:cNvSpPr>
            <a:spLocks noGrp="1"/>
          </p:cNvSpPr>
          <p:nvPr>
            <p:ph type="sldNum" sz="quarter" idx="12"/>
          </p:nvPr>
        </p:nvSpPr>
        <p:spPr/>
        <p:txBody>
          <a:bodyPr/>
          <a:lstStyle/>
          <a:p>
            <a:fld id="{C4E7A136-B623-44AA-A653-F7B0DDAA2C31}" type="slidenum">
              <a:rPr lang="en-US" smtClean="0"/>
              <a:t>7</a:t>
            </a:fld>
            <a:endParaRPr lang="en-US"/>
          </a:p>
        </p:txBody>
      </p:sp>
      <p:pic>
        <p:nvPicPr>
          <p:cNvPr id="13" name="Content Placeholder 12">
            <a:extLst>
              <a:ext uri="{FF2B5EF4-FFF2-40B4-BE49-F238E27FC236}">
                <a16:creationId xmlns:a16="http://schemas.microsoft.com/office/drawing/2014/main" id="{79CFF811-4636-3C6C-94DD-A918ACAD4915}"/>
              </a:ext>
            </a:extLst>
          </p:cNvPr>
          <p:cNvPicPr>
            <a:picLocks noGrp="1" noChangeAspect="1"/>
          </p:cNvPicPr>
          <p:nvPr>
            <p:ph sz="half" idx="2"/>
          </p:nvPr>
        </p:nvPicPr>
        <p:blipFill>
          <a:blip r:embed="rId4"/>
          <a:stretch>
            <a:fillRect/>
          </a:stretch>
        </p:blipFill>
        <p:spPr>
          <a:xfrm>
            <a:off x="2251710" y="-8346"/>
            <a:ext cx="5463540" cy="3126932"/>
          </a:xfrm>
        </p:spPr>
      </p:pic>
      <p:pic>
        <p:nvPicPr>
          <p:cNvPr id="15" name="Picture 14">
            <a:extLst>
              <a:ext uri="{FF2B5EF4-FFF2-40B4-BE49-F238E27FC236}">
                <a16:creationId xmlns:a16="http://schemas.microsoft.com/office/drawing/2014/main" id="{389361D8-D4EF-238D-E58C-553F14DB04D3}"/>
              </a:ext>
            </a:extLst>
          </p:cNvPr>
          <p:cNvPicPr>
            <a:picLocks noChangeAspect="1"/>
          </p:cNvPicPr>
          <p:nvPr/>
        </p:nvPicPr>
        <p:blipFill>
          <a:blip r:embed="rId5"/>
          <a:stretch>
            <a:fillRect/>
          </a:stretch>
        </p:blipFill>
        <p:spPr>
          <a:xfrm>
            <a:off x="7315201" y="-81440"/>
            <a:ext cx="4476750" cy="6939440"/>
          </a:xfrm>
          <a:prstGeom prst="rect">
            <a:avLst/>
          </a:prstGeom>
        </p:spPr>
      </p:pic>
    </p:spTree>
    <p:extLst>
      <p:ext uri="{BB962C8B-B14F-4D97-AF65-F5344CB8AC3E}">
        <p14:creationId xmlns:p14="http://schemas.microsoft.com/office/powerpoint/2010/main" val="656298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6D5F9-80FE-E607-702F-71A3F3279FE7}"/>
              </a:ext>
            </a:extLst>
          </p:cNvPr>
          <p:cNvPicPr>
            <a:picLocks noChangeAspect="1"/>
          </p:cNvPicPr>
          <p:nvPr/>
        </p:nvPicPr>
        <p:blipFill>
          <a:blip r:embed="rId3"/>
          <a:stretch>
            <a:fillRect/>
          </a:stretch>
        </p:blipFill>
        <p:spPr>
          <a:xfrm>
            <a:off x="762981" y="232627"/>
            <a:ext cx="10827606" cy="6599684"/>
          </a:xfrm>
          <a:prstGeom prst="rect">
            <a:avLst/>
          </a:prstGeom>
        </p:spPr>
      </p:pic>
      <p:sp>
        <p:nvSpPr>
          <p:cNvPr id="2" name="Title 1">
            <a:extLst>
              <a:ext uri="{FF2B5EF4-FFF2-40B4-BE49-F238E27FC236}">
                <a16:creationId xmlns:a16="http://schemas.microsoft.com/office/drawing/2014/main" id="{306CBC4F-B6F1-54A8-1534-E9E51667D89A}"/>
              </a:ext>
            </a:extLst>
          </p:cNvPr>
          <p:cNvSpPr>
            <a:spLocks noGrp="1"/>
          </p:cNvSpPr>
          <p:nvPr>
            <p:ph type="title"/>
          </p:nvPr>
        </p:nvSpPr>
        <p:spPr>
          <a:xfrm>
            <a:off x="838200" y="-11563"/>
            <a:ext cx="10515600" cy="647817"/>
          </a:xfrm>
        </p:spPr>
        <p:txBody>
          <a:bodyPr>
            <a:normAutofit fontScale="90000"/>
          </a:bodyPr>
          <a:lstStyle/>
          <a:p>
            <a:r>
              <a:rPr lang="en-CA" b="1" dirty="0">
                <a:latin typeface="+mn-lt"/>
              </a:rPr>
              <a:t>Fièvre aphteuse - Tendance des risques</a:t>
            </a:r>
          </a:p>
        </p:txBody>
      </p:sp>
      <p:sp>
        <p:nvSpPr>
          <p:cNvPr id="5" name="Slide Number Placeholder 4">
            <a:extLst>
              <a:ext uri="{FF2B5EF4-FFF2-40B4-BE49-F238E27FC236}">
                <a16:creationId xmlns:a16="http://schemas.microsoft.com/office/drawing/2014/main" id="{DF2A89AB-3640-FA45-997A-A6BE8E9F6A79}"/>
              </a:ext>
            </a:extLst>
          </p:cNvPr>
          <p:cNvSpPr>
            <a:spLocks noGrp="1"/>
          </p:cNvSpPr>
          <p:nvPr>
            <p:ph type="sldNum" sz="quarter" idx="1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E7A136-B623-44AA-A653-F7B0DDAA2C31}" type="slidenum">
              <a:rPr lang="en-US" smtClean="0"/>
              <a:t>8</a:t>
            </a:fld>
            <a:endParaRPr lang="en-US"/>
          </a:p>
        </p:txBody>
      </p:sp>
      <p:sp>
        <p:nvSpPr>
          <p:cNvPr id="14" name="Rectangle 13">
            <a:extLst>
              <a:ext uri="{FF2B5EF4-FFF2-40B4-BE49-F238E27FC236}">
                <a16:creationId xmlns:a16="http://schemas.microsoft.com/office/drawing/2014/main" id="{1F5FAFC2-0812-299A-930C-2A1D7BE28A92}"/>
              </a:ext>
            </a:extLst>
          </p:cNvPr>
          <p:cNvSpPr/>
          <p:nvPr/>
        </p:nvSpPr>
        <p:spPr>
          <a:xfrm>
            <a:off x="5648628" y="2642749"/>
            <a:ext cx="1218728" cy="3106506"/>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a:extLst>
              <a:ext uri="{FF2B5EF4-FFF2-40B4-BE49-F238E27FC236}">
                <a16:creationId xmlns:a16="http://schemas.microsoft.com/office/drawing/2014/main" id="{6BF6CB44-A31A-2DE9-6626-EAADB7ABF8E8}"/>
              </a:ext>
            </a:extLst>
          </p:cNvPr>
          <p:cNvSpPr/>
          <p:nvPr/>
        </p:nvSpPr>
        <p:spPr>
          <a:xfrm>
            <a:off x="8796305" y="2635472"/>
            <a:ext cx="602090" cy="3106506"/>
          </a:xfrm>
          <a:prstGeom prst="rect">
            <a:avLst/>
          </a:prstGeom>
          <a:noFill/>
          <a:ln w="381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4">
            <a:extLst>
              <a:ext uri="{FF2B5EF4-FFF2-40B4-BE49-F238E27FC236}">
                <a16:creationId xmlns:a16="http://schemas.microsoft.com/office/drawing/2014/main" id="{3E0DAE79-966E-AFDD-96C5-924247E7F5D7}"/>
              </a:ext>
            </a:extLst>
          </p:cNvPr>
          <p:cNvSpPr txBox="1">
            <a:spLocks noChangeArrowheads="1"/>
          </p:cNvSpPr>
          <p:nvPr/>
        </p:nvSpPr>
        <p:spPr bwMode="auto">
          <a:xfrm>
            <a:off x="7682878" y="2060342"/>
            <a:ext cx="1090907" cy="34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Indonésie</a:t>
            </a:r>
            <a:endParaRPr kumimoji="0" lang="en-CA" altLang="en-US" sz="1600" b="1" i="0" u="none" strike="noStrike" cap="none" normalizeH="0" baseline="0" dirty="0">
              <a:ln>
                <a:noFill/>
              </a:ln>
              <a:solidFill>
                <a:schemeClr val="tx1"/>
              </a:solidFill>
              <a:effectLst/>
              <a:latin typeface="Arial" panose="020B0604020202020204" pitchFamily="34" charset="0"/>
            </a:endParaRPr>
          </a:p>
        </p:txBody>
      </p:sp>
      <p:sp>
        <p:nvSpPr>
          <p:cNvPr id="17" name="Text Box 3">
            <a:extLst>
              <a:ext uri="{FF2B5EF4-FFF2-40B4-BE49-F238E27FC236}">
                <a16:creationId xmlns:a16="http://schemas.microsoft.com/office/drawing/2014/main" id="{921C1382-BDEA-F682-26FF-C02D0195AC83}"/>
              </a:ext>
            </a:extLst>
          </p:cNvPr>
          <p:cNvSpPr txBox="1">
            <a:spLocks noChangeArrowheads="1"/>
          </p:cNvSpPr>
          <p:nvPr/>
        </p:nvSpPr>
        <p:spPr bwMode="auto">
          <a:xfrm>
            <a:off x="5743488" y="1897687"/>
            <a:ext cx="1123868" cy="45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COVID</a:t>
            </a: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9A6903D7-5535-C0FF-6D44-12C676282FD9}"/>
              </a:ext>
            </a:extLst>
          </p:cNvPr>
          <p:cNvSpPr/>
          <p:nvPr/>
        </p:nvSpPr>
        <p:spPr>
          <a:xfrm>
            <a:off x="7827640" y="2635472"/>
            <a:ext cx="801384" cy="3113783"/>
          </a:xfrm>
          <a:prstGeom prst="rect">
            <a:avLst/>
          </a:prstGeom>
          <a:noFill/>
          <a:ln w="381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Text Box 5">
            <a:extLst>
              <a:ext uri="{FF2B5EF4-FFF2-40B4-BE49-F238E27FC236}">
                <a16:creationId xmlns:a16="http://schemas.microsoft.com/office/drawing/2014/main" id="{18C08D11-F4DB-2E59-0534-11B8F09EE9ED}"/>
              </a:ext>
            </a:extLst>
          </p:cNvPr>
          <p:cNvSpPr txBox="1">
            <a:spLocks noChangeArrowheads="1"/>
          </p:cNvSpPr>
          <p:nvPr/>
        </p:nvSpPr>
        <p:spPr bwMode="auto">
          <a:xfrm>
            <a:off x="8773785" y="2042971"/>
            <a:ext cx="1526641" cy="2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SAT-2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Moyen-Orient</a:t>
            </a:r>
            <a:endParaRPr kumimoji="0" lang="en-CA" altLang="en-US" sz="1600" b="1" i="0" u="none" strike="noStrike" cap="none" normalizeH="0" baseline="0" dirty="0">
              <a:ln>
                <a:noFill/>
              </a:ln>
              <a:solidFill>
                <a:schemeClr val="tx1"/>
              </a:solidFill>
              <a:effectLst/>
              <a:latin typeface="Arial" panose="020B0604020202020204" pitchFamily="34" charset="0"/>
            </a:endParaRPr>
          </a:p>
        </p:txBody>
      </p:sp>
      <p:sp>
        <p:nvSpPr>
          <p:cNvPr id="20" name="Arrow: Down 19">
            <a:extLst>
              <a:ext uri="{FF2B5EF4-FFF2-40B4-BE49-F238E27FC236}">
                <a16:creationId xmlns:a16="http://schemas.microsoft.com/office/drawing/2014/main" id="{9C8DB805-357A-8F4B-8DA2-0AC0306BC5B6}"/>
              </a:ext>
            </a:extLst>
          </p:cNvPr>
          <p:cNvSpPr/>
          <p:nvPr/>
        </p:nvSpPr>
        <p:spPr>
          <a:xfrm>
            <a:off x="10990205" y="3755342"/>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Text Box 7">
            <a:extLst>
              <a:ext uri="{FF2B5EF4-FFF2-40B4-BE49-F238E27FC236}">
                <a16:creationId xmlns:a16="http://schemas.microsoft.com/office/drawing/2014/main" id="{B65C13B6-515F-1AE7-2D4B-419F5A1C5061}"/>
              </a:ext>
            </a:extLst>
          </p:cNvPr>
          <p:cNvSpPr txBox="1">
            <a:spLocks noChangeArrowheads="1"/>
          </p:cNvSpPr>
          <p:nvPr/>
        </p:nvSpPr>
        <p:spPr bwMode="auto">
          <a:xfrm>
            <a:off x="10492468" y="3406898"/>
            <a:ext cx="1052174" cy="48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Allemagne </a:t>
            </a: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26" name="Text Box 7">
            <a:extLst>
              <a:ext uri="{FF2B5EF4-FFF2-40B4-BE49-F238E27FC236}">
                <a16:creationId xmlns:a16="http://schemas.microsoft.com/office/drawing/2014/main" id="{D36F7D50-7D8D-D6C6-5299-5ED113B22990}"/>
              </a:ext>
            </a:extLst>
          </p:cNvPr>
          <p:cNvSpPr txBox="1">
            <a:spLocks noChangeArrowheads="1"/>
          </p:cNvSpPr>
          <p:nvPr/>
        </p:nvSpPr>
        <p:spPr bwMode="auto">
          <a:xfrm>
            <a:off x="10464118" y="2259224"/>
            <a:ext cx="1052174" cy="48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Hongrie + Slovaquie</a:t>
            </a: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6" name="Arrow: Down 5">
            <a:extLst>
              <a:ext uri="{FF2B5EF4-FFF2-40B4-BE49-F238E27FC236}">
                <a16:creationId xmlns:a16="http://schemas.microsoft.com/office/drawing/2014/main" id="{A00823DC-EE55-1987-F5F6-27C7E83E82DF}"/>
              </a:ext>
            </a:extLst>
          </p:cNvPr>
          <p:cNvSpPr/>
          <p:nvPr/>
        </p:nvSpPr>
        <p:spPr>
          <a:xfrm>
            <a:off x="11155431" y="2790256"/>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 Box 5">
            <a:extLst>
              <a:ext uri="{FF2B5EF4-FFF2-40B4-BE49-F238E27FC236}">
                <a16:creationId xmlns:a16="http://schemas.microsoft.com/office/drawing/2014/main" id="{738175BF-9AC1-FCC1-1D5A-C71EA8CC2BDB}"/>
              </a:ext>
            </a:extLst>
          </p:cNvPr>
          <p:cNvSpPr txBox="1">
            <a:spLocks noChangeArrowheads="1"/>
          </p:cNvSpPr>
          <p:nvPr/>
        </p:nvSpPr>
        <p:spPr bwMode="auto">
          <a:xfrm>
            <a:off x="10752971" y="470896"/>
            <a:ext cx="1526641" cy="69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SAT-1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Moyen-Orient</a:t>
            </a:r>
          </a:p>
          <a:p>
            <a:pPr marL="0" marR="0" lvl="0" indent="0" algn="l" defTabSz="914400" rtl="0" eaLnBrk="0" fontAlgn="base" latinLnBrk="0" hangingPunct="0">
              <a:lnSpc>
                <a:spcPct val="100000"/>
              </a:lnSpc>
              <a:spcBef>
                <a:spcPct val="0"/>
              </a:spcBef>
              <a:spcAft>
                <a:spcPct val="0"/>
              </a:spcAft>
              <a:buClrTx/>
              <a:buSzTx/>
              <a:buFontTx/>
              <a:buNone/>
              <a:tabLst/>
            </a:pPr>
            <a:r>
              <a:rPr lang="en-CA" altLang="en-US" sz="1400" b="1" dirty="0">
                <a:latin typeface="Arial" panose="020B0604020202020204" pitchFamily="34" charset="0"/>
                <a:ea typeface="Calibri" panose="020F0502020204030204" pitchFamily="34" charset="0"/>
                <a:cs typeface="Times New Roman" panose="02020603050405020304" pitchFamily="18" charset="0"/>
              </a:rPr>
              <a:t>Corée du Sud 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1" i="0" u="none" strike="noStrike" cap="none" normalizeH="0" baseline="0" dirty="0">
              <a:ln>
                <a:noFill/>
              </a:ln>
              <a:solidFill>
                <a:schemeClr val="tx1"/>
              </a:solidFill>
              <a:effectLst/>
              <a:latin typeface="Arial" panose="020B0604020202020204" pitchFamily="34" charset="0"/>
            </a:endParaRPr>
          </a:p>
        </p:txBody>
      </p:sp>
      <p:sp>
        <p:nvSpPr>
          <p:cNvPr id="9" name="Arrow: Down 8">
            <a:extLst>
              <a:ext uri="{FF2B5EF4-FFF2-40B4-BE49-F238E27FC236}">
                <a16:creationId xmlns:a16="http://schemas.microsoft.com/office/drawing/2014/main" id="{F0EF7086-6A15-B52C-CD2A-9DEF358006B1}"/>
              </a:ext>
            </a:extLst>
          </p:cNvPr>
          <p:cNvSpPr/>
          <p:nvPr/>
        </p:nvSpPr>
        <p:spPr>
          <a:xfrm>
            <a:off x="11344223" y="1243365"/>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692444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170257"/>
            <a:ext cx="10515600" cy="409376"/>
          </a:xfrm>
        </p:spPr>
        <p:txBody>
          <a:bodyPr>
            <a:normAutofit fontScale="90000"/>
          </a:bodyPr>
          <a:lstStyle/>
          <a:p>
            <a:pPr>
              <a:defRPr/>
            </a:pPr>
            <a:r>
              <a:rPr lang="en-US" sz="3200" dirty="0"/>
              <a:t>La fièvre aphteuse en Allemagne</a:t>
            </a:r>
            <a:endParaRPr lang="en-CA" sz="3200" dirty="0"/>
          </a:p>
        </p:txBody>
      </p:sp>
      <p:sp>
        <p:nvSpPr>
          <p:cNvPr id="16387" name="Content Placeholder 9">
            <a:extLst>
              <a:ext uri="{FF2B5EF4-FFF2-40B4-BE49-F238E27FC236}">
                <a16:creationId xmlns:a16="http://schemas.microsoft.com/office/drawing/2014/main" id="{736F6ADF-BBEE-118C-6CC0-ED5E4B3F90EF}"/>
              </a:ext>
            </a:extLst>
          </p:cNvPr>
          <p:cNvSpPr>
            <a:spLocks noGrp="1"/>
          </p:cNvSpPr>
          <p:nvPr>
            <p:ph type="body" sz="quarter" idx="13"/>
          </p:nvPr>
        </p:nvSpPr>
        <p:spPr>
          <a:xfrm>
            <a:off x="169697" y="749889"/>
            <a:ext cx="6106419" cy="4999347"/>
          </a:xfrm>
        </p:spPr>
        <p:txBody>
          <a:bodyPr>
            <a:normAutofit fontScale="77500" lnSpcReduction="20000"/>
          </a:bodyPr>
          <a:lstStyle/>
          <a:p>
            <a:pPr>
              <a:lnSpc>
                <a:spcPct val="120000"/>
              </a:lnSpc>
              <a:spcBef>
                <a:spcPts val="600"/>
              </a:spcBef>
            </a:pPr>
            <a:r>
              <a:rPr lang="en-US" altLang="en-US" sz="3400" b="1" dirty="0">
                <a:hlinkClick r:id="rId3"/>
              </a:rPr>
              <a:t>L'Allemagne </a:t>
            </a:r>
            <a:r>
              <a:rPr lang="en-US" altLang="en-US" sz="3400" dirty="0"/>
              <a:t>a signalé un cas de fièvre aphteuse chez un buffle d'eau dans le Brandebourg (10 janvier)</a:t>
            </a:r>
          </a:p>
          <a:p>
            <a:pPr lvl="1">
              <a:spcBef>
                <a:spcPts val="600"/>
              </a:spcBef>
              <a:spcAft>
                <a:spcPts val="600"/>
              </a:spcAft>
            </a:pPr>
            <a:endParaRPr lang="en-US" altLang="en-US" sz="2200" dirty="0"/>
          </a:p>
          <a:p>
            <a:pPr lvl="1">
              <a:lnSpc>
                <a:spcPct val="120000"/>
              </a:lnSpc>
              <a:spcBef>
                <a:spcPts val="600"/>
              </a:spcBef>
              <a:spcAft>
                <a:spcPts val="600"/>
              </a:spcAft>
            </a:pPr>
            <a:r>
              <a:rPr lang="en-US" altLang="en-US" sz="2600" b="1" dirty="0">
                <a:hlinkClick r:id="rId4"/>
              </a:rPr>
              <a:t>Sérotype O </a:t>
            </a:r>
            <a:r>
              <a:rPr lang="en-US" altLang="en-US" sz="2600" dirty="0"/>
              <a:t>Le plus proche de la souche de Türkiye en décembre 2024</a:t>
            </a:r>
          </a:p>
          <a:p>
            <a:pPr lvl="1">
              <a:spcBef>
                <a:spcPts val="600"/>
              </a:spcBef>
              <a:spcAft>
                <a:spcPts val="600"/>
              </a:spcAft>
            </a:pPr>
            <a:r>
              <a:rPr lang="en-US" altLang="en-US" sz="2600" b="1" dirty="0">
                <a:hlinkClick r:id="rId5"/>
              </a:rPr>
              <a:t>Le vaccin a été fabriqué </a:t>
            </a:r>
            <a:r>
              <a:rPr lang="en-US" altLang="en-US" sz="2600" dirty="0"/>
              <a:t>mais n'a pas été utilisé</a:t>
            </a:r>
          </a:p>
          <a:p>
            <a:pPr lvl="1">
              <a:spcBef>
                <a:spcPts val="600"/>
              </a:spcBef>
              <a:spcAft>
                <a:spcPts val="600"/>
              </a:spcAft>
            </a:pPr>
            <a:r>
              <a:rPr lang="en-US" altLang="en-US" sz="2600" dirty="0"/>
              <a:t>La source de l'infection est encore inconnue</a:t>
            </a:r>
          </a:p>
          <a:p>
            <a:pPr lvl="1">
              <a:lnSpc>
                <a:spcPct val="120000"/>
              </a:lnSpc>
              <a:spcBef>
                <a:spcPts val="600"/>
              </a:spcBef>
              <a:spcAft>
                <a:spcPts val="600"/>
              </a:spcAft>
            </a:pPr>
            <a:r>
              <a:rPr lang="en-US" altLang="en-US" sz="2600" dirty="0"/>
              <a:t>Pas d'échanges au cours d'une période épidémiologiquement significative</a:t>
            </a:r>
          </a:p>
          <a:p>
            <a:pPr marL="457200" lvl="1" indent="0">
              <a:buNone/>
            </a:pPr>
            <a:endParaRPr lang="en-US" dirty="0">
              <a:hlinkClick r:id="" action="ppaction://noaction"/>
            </a:endParaRPr>
          </a:p>
          <a:p>
            <a:pPr marL="457200" lvl="1" indent="0">
              <a:buNone/>
            </a:pPr>
            <a:endParaRPr lang="en-US" dirty="0">
              <a:hlinkClick r:id="" action="ppaction://noaction"/>
            </a:endParaRPr>
          </a:p>
          <a:p>
            <a:pPr marL="457200" lvl="1" indent="0">
              <a:lnSpc>
                <a:spcPct val="120000"/>
              </a:lnSpc>
              <a:buNone/>
            </a:pPr>
            <a:r>
              <a:rPr lang="en-US" dirty="0">
                <a:hlinkClick r:id="" action="ppaction://noaction"/>
              </a:rPr>
              <a:t>Fièvre aphteuse - Commission européenne</a:t>
            </a:r>
            <a:endParaRPr lang="en-US" altLang="en-US" dirty="0"/>
          </a:p>
          <a:p>
            <a:pPr marL="0" indent="0">
              <a:buNone/>
            </a:pPr>
            <a:endPar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endParaRPr>
          </a:p>
          <a:p>
            <a:pPr marL="0" indent="0">
              <a:buNone/>
            </a:pPr>
            <a:endParaRPr lang="en-US" altLang="en-US" dirty="0"/>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pic>
        <p:nvPicPr>
          <p:cNvPr id="2" name="Picture 4">
            <a:extLst>
              <a:ext uri="{FF2B5EF4-FFF2-40B4-BE49-F238E27FC236}">
                <a16:creationId xmlns:a16="http://schemas.microsoft.com/office/drawing/2014/main" id="{6C50C5F0-6904-ABF4-F77C-78E78B41775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76116" y="3884415"/>
            <a:ext cx="5915884" cy="281004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6EF8D92B-ED51-9FA6-249D-59C77FAAB827}"/>
              </a:ext>
            </a:extLst>
          </p:cNvPr>
          <p:cNvSpPr txBox="1">
            <a:spLocks noChangeArrowheads="1"/>
          </p:cNvSpPr>
          <p:nvPr/>
        </p:nvSpPr>
        <p:spPr bwMode="auto">
          <a:xfrm>
            <a:off x="8229600" y="6376987"/>
            <a:ext cx="4816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200" b="1" dirty="0">
                <a:ea typeface="Calibri" panose="020F0502020204030204" pitchFamily="34" charset="0"/>
                <a:cs typeface="Times New Roman" panose="02020603050405020304" pitchFamily="18" charset="0"/>
                <a:hlinkClick r:id="rId8"/>
              </a:rPr>
              <a:t>Répartition mondiale de la fièvre aphteuse - Manuel vétérinaire Merck</a:t>
            </a:r>
            <a:endParaRPr lang="en-CA" altLang="en-US" sz="1200" b="1" dirty="0">
              <a:ea typeface="Calibri" panose="020F0502020204030204" pitchFamily="34" charset="0"/>
              <a:cs typeface="Times New Roman" panose="02020603050405020304" pitchFamily="18" charset="0"/>
            </a:endParaRPr>
          </a:p>
          <a:p>
            <a:pPr>
              <a:lnSpc>
                <a:spcPct val="100000"/>
              </a:lnSpc>
              <a:spcBef>
                <a:spcPct val="0"/>
              </a:spcBef>
              <a:buFontTx/>
              <a:buNone/>
            </a:pPr>
            <a:endParaRPr lang="en-CA" altLang="en-US" sz="1200" b="1" dirty="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32B8F29-BC6E-52C7-B432-623CB2C9E5CA}"/>
              </a:ext>
            </a:extLst>
          </p:cNvPr>
          <p:cNvPicPr>
            <a:picLocks noChangeAspect="1"/>
          </p:cNvPicPr>
          <p:nvPr/>
        </p:nvPicPr>
        <p:blipFill>
          <a:blip r:embed="rId9"/>
          <a:stretch>
            <a:fillRect/>
          </a:stretch>
        </p:blipFill>
        <p:spPr>
          <a:xfrm>
            <a:off x="7292898" y="622431"/>
            <a:ext cx="4899102" cy="3219186"/>
          </a:xfrm>
          <a:prstGeom prst="rect">
            <a:avLst/>
          </a:prstGeom>
          <a:ln>
            <a:solidFill>
              <a:schemeClr val="tx1"/>
            </a:solidFill>
          </a:ln>
        </p:spPr>
      </p:pic>
    </p:spTree>
  </p:cSld>
  <p:clrMapOvr>
    <a:masterClrMapping/>
  </p:clrMapOvr>
  <p:transition spd="slow"/>
</p:sld>
</file>

<file path=ppt/theme/theme1.xml><?xml version="1.0" encoding="utf-8"?>
<a:theme xmlns:a="http://schemas.openxmlformats.org/drawingml/2006/main" name="1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6058f46eb4109d39f0e5235ec470b7a2">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abcc772abb0cc11166fed61406432b1d"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6CD25EF-8F68-4200-B38F-64AA5E020673}">
  <ds:schemaRefs>
    <ds:schemaRef ds:uri="http://schemas.microsoft.com/sharepoint/v3/contenttype/forms"/>
  </ds:schemaRefs>
</ds:datastoreItem>
</file>

<file path=customXml/itemProps2.xml><?xml version="1.0" encoding="utf-8"?>
<ds:datastoreItem xmlns:ds="http://schemas.openxmlformats.org/officeDocument/2006/customXml" ds:itemID="{2A0D8A1F-E3BD-4B61-8F8B-2FB4F8EC5B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b7ed99-b5df-4a34-ab63-5ec2159bb241"/>
    <ds:schemaRef ds:uri="894e992d-1f5f-43c5-970b-dde96d23e5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925ED6-64C0-42F0-B7A8-40E8650B783C}">
  <ds:schemaRefs>
    <ds:schemaRef ds:uri="http://schemas.microsoft.com/office/2006/metadata/properties"/>
    <ds:schemaRef ds:uri="http://schemas.microsoft.com/office/infopath/2007/PartnerControls"/>
    <ds:schemaRef ds:uri="894e992d-1f5f-43c5-970b-dde96d23e5c3"/>
    <ds:schemaRef ds:uri="15b7ed99-b5df-4a34-ab63-5ec2159bb241"/>
  </ds:schemaRefs>
</ds:datastoreItem>
</file>

<file path=docProps/app.xml><?xml version="1.0" encoding="utf-8"?>
<Properties xmlns="http://schemas.openxmlformats.org/officeDocument/2006/extended-properties" xmlns:vt="http://schemas.openxmlformats.org/officeDocument/2006/docPropsVTypes">
  <Template/>
  <TotalTime>20451</TotalTime>
  <Words>1834</Words>
  <Application>Microsoft Office PowerPoint</Application>
  <PresentationFormat>Widescreen</PresentationFormat>
  <Paragraphs>210</Paragraphs>
  <Slides>25</Slides>
  <Notes>20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1_Office Theme</vt:lpstr>
      <vt:lpstr>Communauté des maladies émergentes et zoonotiques Signaux d'intérêt du T1 pour le CSHIN </vt:lpstr>
      <vt:lpstr>Tendances de la peste porcine africaine</vt:lpstr>
      <vt:lpstr>Cas de peste porcine africaine - Europe</vt:lpstr>
      <vt:lpstr>Cas de peste porcine africaine - Asie</vt:lpstr>
      <vt:lpstr>Confirmation d'un cas de peste porcine africaine à Dajabón</vt:lpstr>
      <vt:lpstr>Une variante vaccinale de la peste porcine africaine comportant de multiples délétions génétiques a provoqué un échec de la reproduction dans un troupeau d'élevage vietnamien | Scientific Reports</vt:lpstr>
      <vt:lpstr>PowerPoint Presentation</vt:lpstr>
      <vt:lpstr>Fièvre aphteuse - Tendance des risques</vt:lpstr>
      <vt:lpstr>La fièvre aphteuse en Allemagne</vt:lpstr>
      <vt:lpstr>Fièvre aphteuse - Allemagne</vt:lpstr>
      <vt:lpstr>Fièvre aphteuse en Hongrie - Signalée le 6 mars 2025</vt:lpstr>
      <vt:lpstr>Fièvre aphteuse Hongrie et Slovaquie 21 mars</vt:lpstr>
      <vt:lpstr>25 mars - Slovaquie</vt:lpstr>
      <vt:lpstr>Hongrie - 26 mars 2eme cas</vt:lpstr>
      <vt:lpstr>Slovaquie - 30 mars</vt:lpstr>
      <vt:lpstr>Hongrie 2 nouveaux cas le 2 avril</vt:lpstr>
      <vt:lpstr>Slovaquie – Cas #6 4 avril</vt:lpstr>
      <vt:lpstr>PowerPoint Presentation</vt:lpstr>
      <vt:lpstr>PowerPoint Presentation</vt:lpstr>
      <vt:lpstr>5eme Épidémie hongroise du 17 avril</vt:lpstr>
      <vt:lpstr>Aucun nouveau cas depuis le 17 avril</vt:lpstr>
      <vt:lpstr>Incursion de la fièvre aphteuse SAT-1 au Moyen-Orient</vt:lpstr>
      <vt:lpstr>Ver du nouveau monde en Amérique centrale et au Mexique</vt:lpstr>
      <vt:lpstr>Résultats scientifiques</vt:lpstr>
      <vt:lpstr>Résultats scientifiques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keywords>, docId:4A427AAAC65E065B3C6AFFB6D633B2E6</cp:keywords>
  <cp:lastModifiedBy>Osborn, Andrea (CFIA/ACIA)</cp:lastModifiedBy>
  <cp:revision>335</cp:revision>
  <dcterms:created xsi:type="dcterms:W3CDTF">2020-02-07T23:34:08Z</dcterms:created>
  <dcterms:modified xsi:type="dcterms:W3CDTF">2025-06-16T15:57:56Z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y fmtid="{D5CDD505-2E9C-101B-9397-08002B2CF9AE}" pid="3" name="MediaServiceImageTags">
    <vt:lpwstr/>
  </property>
</Properties>
</file>