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344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324" r:id="rId8"/>
    <p:sldId id="325" r:id="rId9"/>
    <p:sldId id="308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88" autoAdjust="0"/>
    <p:restoredTop sz="68445" autoAdjust="0"/>
  </p:normalViewPr>
  <p:slideViewPr>
    <p:cSldViewPr snapToGrid="0">
      <p:cViewPr varScale="1">
        <p:scale>
          <a:sx n="50" d="100"/>
          <a:sy n="50" d="100"/>
        </p:scale>
        <p:origin x="8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Modifier les styles du texte maître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uk-england-somerset-6850690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9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5593F3C5-3889-0BDF-D644-FA77F679D2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1BAF6FB-D0CE-D5D8-7589-D677C4ACFC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  <a:p>
            <a:r>
              <a:rPr lang="en-US" altLang="en-US" dirty="0"/>
              <a:t>Les Pays-Bas ont signalé pour la première fois un foyer de BTV-3 en septembre 2023.</a:t>
            </a:r>
          </a:p>
          <a:p>
            <a:r>
              <a:rPr lang="en-US" altLang="en-US" dirty="0"/>
              <a:t>Le décompte le plus récent, en date du 3 juin, fait état de 1563 cas cliniquement positifs et de 4463 cas PCR BTV-3 positifs Plus de 6000 cas</a:t>
            </a:r>
          </a:p>
          <a:p>
            <a:endParaRPr lang="en-CA" altLang="en-US" dirty="0"/>
          </a:p>
          <a:p>
            <a:r>
              <a:rPr lang="en-CA" altLang="en-US" dirty="0"/>
              <a:t>Des cas ont été signalés chez des bovins et des ovins, un cas chez un chien et quelques cas chez des alpagas/lamas.</a:t>
            </a:r>
          </a:p>
          <a:p>
            <a:endParaRPr lang="en-CA" altLang="en-US" dirty="0"/>
          </a:p>
          <a:p>
            <a:r>
              <a:rPr lang="en-CA" altLang="en-US" dirty="0"/>
              <a:t>Récemment, deux vaccins ont été mis à disposition, l'un en espagnol et l'autre en allemand.</a:t>
            </a:r>
          </a:p>
          <a:p>
            <a:endParaRPr lang="en-CA" altLang="en-US" dirty="0"/>
          </a:p>
          <a:p>
            <a:r>
              <a:rPr lang="en-CA" altLang="en-US" dirty="0"/>
              <a:t>En ce qui concerne l'espagnol, </a:t>
            </a:r>
            <a:r>
              <a:rPr lang="en-US" altLang="en-US" dirty="0"/>
              <a:t>qui a été approuvé dans le cadre d'une procédure accélérée, un total de deux millions de doses sera mis à la disposition des agriculteurs néerlandais d'ici à la fin du mois d'avril.</a:t>
            </a:r>
          </a:p>
          <a:p>
            <a:endParaRPr lang="en-US" altLang="en-US" dirty="0"/>
          </a:p>
          <a:p>
            <a:r>
              <a:rPr lang="en-US" altLang="en-US" dirty="0"/>
              <a:t>Les ovins auront besoin d'une dose et les bovins de deux doses administrées à trois semaines d'intervalle. Les animaux seront protégés environ 28 jours après la vaccination, la durée de l'immunité restant à déterminer.</a:t>
            </a:r>
          </a:p>
          <a:p>
            <a:br>
              <a:rPr lang="en-US" altLang="en-US" dirty="0"/>
            </a:br>
            <a:endParaRPr lang="en-CA" altLang="en-US" dirty="0"/>
          </a:p>
          <a:p>
            <a:endParaRPr lang="en-CA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76550-D6E5-398B-846D-3483F06E6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F5922EA-1037-4A62-90BD-8126611DC263}" type="slidenum">
              <a:rPr lang="en-US" altLang="en-US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1D7B75F-B289-F1C0-509F-51C41F55D3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3C4E397-14A4-5B3C-E974-368CFD51EF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dirty="0"/>
              <a:t>Passons maintenant aux autres pays d'Europe : la Belgique, l'Allemagne et le Royaume-Uni ont signalé des cas de BTV-3.</a:t>
            </a:r>
          </a:p>
          <a:p>
            <a:endParaRPr lang="en-CA" altLang="en-US" dirty="0"/>
          </a:p>
          <a:p>
            <a:r>
              <a:rPr lang="en-US" altLang="en-US" dirty="0"/>
              <a:t>Dans cette mise à jour, la Belgique a signalé 1 cas supplémentaire à la fin du mois d'avril 2024, soit un total de 8 cas.</a:t>
            </a:r>
          </a:p>
          <a:p>
            <a:r>
              <a:rPr lang="en-US" altLang="en-US" dirty="0"/>
              <a:t>L'Allemagne a signalé de nouveaux cas, mais les totaux diffèrent selon les systèmes, de sorte qu'il y a eu entre 40 et 56 foyers au total, avec de nouveaux cas au cours des deux dernières semaines.</a:t>
            </a:r>
          </a:p>
          <a:p>
            <a:endParaRPr lang="en-US" altLang="en-US" dirty="0"/>
          </a:p>
          <a:p>
            <a:r>
              <a:rPr lang="en-US" altLang="en-US" dirty="0"/>
              <a:t>Le Royaume-Uni n'a signalé aucun cas supplémentaire au cours des trois derniers mois et a publié une évaluation des risques.</a:t>
            </a:r>
            <a:endParaRPr lang="en-CA" altLang="en-US" dirty="0"/>
          </a:p>
          <a:p>
            <a:endParaRPr lang="en-US" altLang="en-US" dirty="0"/>
          </a:p>
          <a:p>
            <a:r>
              <a:rPr lang="en-US" altLang="en-US" dirty="0"/>
              <a:t>Et comme mentionné dans la dernière mise à jour, d'autres pays européens ne </a:t>
            </a:r>
            <a:r>
              <a:rPr lang="en-CA" altLang="en-US" dirty="0"/>
              <a:t>font </a:t>
            </a:r>
            <a:r>
              <a:rPr lang="en-US" altLang="en-US" dirty="0"/>
              <a:t>pas vraiment </a:t>
            </a:r>
            <a:r>
              <a:rPr lang="en-CA" altLang="en-US" dirty="0"/>
              <a:t>de surveillance s'ils n'ont pas un marché qui l'exige. Il y a donc encore beaucoup d'inconnues autour de la distribution du BTV-3 en Europe.</a:t>
            </a:r>
          </a:p>
          <a:p>
            <a:endParaRPr lang="en-CA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B5A97-BE81-E3AE-0E87-2C8423566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175361-B816-4AF7-B933-34C6D4CC67E2}" type="slidenum">
              <a:rPr lang="en-US" altLang="en-US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8FF9CAC-52E4-1278-2E35-B3FA6CFDCE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D093347-EFD5-C360-52FF-2120AA1F97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/>
            <a:endParaRPr lang="en-CA" altLang="en-US" dirty="0"/>
          </a:p>
          <a:p>
            <a:pPr defTabSz="931863"/>
            <a:r>
              <a:rPr lang="en-US" altLang="en-US" dirty="0"/>
              <a:t>L'évaluation des risques au Royaume-Uni a porté sur le BTV-3 et un peu sur le BTV-8.</a:t>
            </a:r>
          </a:p>
          <a:p>
            <a:pPr defTabSz="931863"/>
            <a:endParaRPr lang="en-US" altLang="en-US" dirty="0"/>
          </a:p>
          <a:p>
            <a:pPr defTabSz="931863"/>
            <a:r>
              <a:rPr lang="en-US" altLang="en-US" dirty="0"/>
              <a:t>Ils ont conclu à une très forte probabilité d'introduction d'animaux d'élevage en Grande-Bretagne par le biais de moucherons infectés provenant d'Europe du Nord, avec toutefois une forte incertitude.</a:t>
            </a:r>
          </a:p>
          <a:p>
            <a:pPr defTabSz="931863"/>
            <a:endParaRPr lang="en-US" altLang="en-US" dirty="0"/>
          </a:p>
          <a:p>
            <a:pPr defTabSz="931863"/>
            <a:r>
              <a:rPr lang="en-US" altLang="en-US" dirty="0"/>
              <a:t>Une probabilité moyenne pour le BTV-8, par le biais d'une incursion éolienne, avec là encore une forte incertitude.</a:t>
            </a:r>
          </a:p>
          <a:p>
            <a:pPr defTabSz="931863"/>
            <a:endParaRPr lang="en-US" altLang="en-US" dirty="0"/>
          </a:p>
          <a:p>
            <a:pPr defTabSz="931863"/>
            <a:r>
              <a:rPr lang="en-US" altLang="en-US" dirty="0"/>
              <a:t>Une très faible probabilité d'hivernage du BTV-3 dans les culicoïdes, mais avec une forte incertitude.</a:t>
            </a:r>
          </a:p>
          <a:p>
            <a:pPr defTabSz="931863"/>
            <a:endParaRPr lang="en-US" altLang="en-US" dirty="0"/>
          </a:p>
          <a:p>
            <a:pPr defTabSz="931863"/>
            <a:r>
              <a:rPr lang="en-US" altLang="en-US" dirty="0"/>
              <a:t> et une très faible probabilité pour les animaux vivants importés ainsi que pour l'hivernage dans le bétail.</a:t>
            </a:r>
            <a:endParaRPr lang="en-CA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50540-3215-63E8-D30D-B9D7E9750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6A80604-D188-4F4A-A3B2-4B89872955CE}" type="slidenum">
              <a:rPr lang="en-US" altLang="en-US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7D11268-CE67-C4ED-D7BF-2DC198C209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A2249EF-CD83-39CD-755A-0CD20FA63A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Propagé par les culicoïdes - Le virus de Schmallenberg a touché des exploitations agricoles dans le </a:t>
            </a:r>
            <a:r>
              <a:rPr lang="en-US" altLang="en-US" u="sng" dirty="0">
                <a:hlinkClick r:id="rId3"/>
              </a:rPr>
              <a:t>Somerset, </a:t>
            </a:r>
            <a:r>
              <a:rPr lang="en-US" altLang="en-US" dirty="0"/>
              <a:t>les cas augmentant dans tout le sud-ouest. Les éleveurs signalent un nombre élevé de cas dans le sud-ouest de l'Angleterre, depuis le Devon et le Somerset jusqu'au Herefordshire et au Gloucestershire, certains d'entre eux déclarant que 40 % de leur cheptel est infecté. Les symptômes sont les suivants : avortements, mortinatalité, anomalies fœtales, réduction de la production laitière, fièvre et diarrhée.</a:t>
            </a:r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8DA7D-7CF3-4329-8601-572284CDF0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71A22F-2380-4B82-8FFA-D683F736FE92}" type="slidenum">
              <a:rPr lang="en-US" altLang="en-US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1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5289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102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B8BF-0D2C-4C21-BE06-B5EAB2CC2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46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61C27-E525-4936-AB17-CC70CAE11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2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5005-A2BD-4EA7-A4F2-ECC9917BD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2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88CC-3724-4177-8A10-A07FEA90F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0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B11BD-7F14-4F91-8947-B0C10C466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FC7B-1F01-47C1-94B2-1DD2E7ECA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6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8BC0-E079-4D64-A772-7AD61B370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98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C8FD-AE25-47E3-9686-7FB76AAFB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02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0F54-C0E7-40D7-B72E-A83781454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4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 principal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Modifier les styles du texte maître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 principal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Modifier les styles du texte maître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45D205-F469-44CF-AE36-008120FB9082}" type="datetime1">
              <a:rPr lang="en-US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C433E2-722F-4EA6-B9E2-443B5DE69A9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nvwa.nl/onderwerpen/blauwtong/documenten/dier/dierziekten/overige-dierziekten/publicaties/index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utchnews.nl/2024/05/second-vaccine-against-bluetongue-welcomed-by-sheep-farmers/" TargetMode="External"/><Relationship Id="rId5" Type="http://schemas.openxmlformats.org/officeDocument/2006/relationships/hyperlink" Target="https://www.farminguk.com/news/questions-for-uk-as-new-bluetongue-vaccine-approved-in-holland_64601.html" TargetMode="External"/><Relationship Id="rId4" Type="http://schemas.openxmlformats.org/officeDocument/2006/relationships/hyperlink" Target="https://www.wur.nl/en/research-results/research-institutes/bioveterinary-research/show-bvr/bluetongue-found-in-dutch-dog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.de/en/news/short-messages/short-message/first-outbreak-of-bluetongue-serotype-3-in-germany-confirmed/" TargetMode="External"/><Relationship Id="rId3" Type="http://schemas.openxmlformats.org/officeDocument/2006/relationships/hyperlink" Target="https://wahis.woah.org/#/in-review/5330" TargetMode="External"/><Relationship Id="rId7" Type="http://schemas.openxmlformats.org/officeDocument/2006/relationships/hyperlink" Target="https://wahis.woah.org/#/in-review/527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oriskin.sciensano.be/shiny/bluetongue/" TargetMode="External"/><Relationship Id="rId5" Type="http://schemas.openxmlformats.org/officeDocument/2006/relationships/hyperlink" Target="https://wahis.woah.org/#/in-review/5265" TargetMode="External"/><Relationship Id="rId4" Type="http://schemas.openxmlformats.org/officeDocument/2006/relationships/hyperlink" Target="https://www.gov.uk/guidance/bluetongu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ssets.publishing.service.gov.uk/media/664dcb7eae748c43d3794018/Risk_assessment_for_entry_of_bluetongue_virus__BTV-3_and_BTV-8__into_Great_Britain.pdf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uk-england-somerset-685069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https://www.nadis.org.uk/disease-a-z/cattle/schmallenberg-virus-sbv/" TargetMode="External"/><Relationship Id="rId4" Type="http://schemas.openxmlformats.org/officeDocument/2006/relationships/hyperlink" Target="https://www.nfuonline.com/updates-and-information/schmallenberg-what-you-need-to-know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utchnews.nl/2024/04/q-fever-found-on-sheep-farm-in-brabant-first-case-in-8-years/#:~:text=The%20highly%20infectious%20sheep%20and,in%20the%20Netherlands%20since%202016.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wnfieldagnews.com/news/asian-longhorned-tick-confirmed-in-illinois/#:~:text=Asian%20longhorned%20ticks%20have%20been,carry%20diseases%20that%20affect%20cattle.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c.cdc.gov/eid/article/30/4/22-1604_article" TargetMode="External"/><Relationship Id="rId2" Type="http://schemas.openxmlformats.org/officeDocument/2006/relationships/hyperlink" Target="https://www.mdpi.com/1422-0067/25/5/3063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err="1"/>
              <a:t>Communauté pour </a:t>
            </a:r>
            <a:r>
              <a:rPr lang="fr-FR" sz="2800" dirty="0"/>
              <a:t>les </a:t>
            </a:r>
            <a:r>
              <a:rPr lang="fr-FR" sz="2800" dirty="0" err="1"/>
              <a:t>maladies émergentes </a:t>
            </a:r>
            <a:r>
              <a:rPr lang="fr-FR" sz="2800" dirty="0"/>
              <a:t>et </a:t>
            </a:r>
            <a:r>
              <a:rPr lang="fr-FR" sz="2800" dirty="0" err="1"/>
              <a:t>zoonotiques</a:t>
            </a:r>
            <a:br>
              <a:rPr lang="fr-FR" sz="2800" dirty="0"/>
            </a:br>
            <a:r>
              <a:rPr lang="fr-FR" sz="2000" i="1" dirty="0" err="1"/>
              <a:t>Identifier les risques émergents grâce à l'</a:t>
            </a:r>
            <a:r>
              <a:rPr lang="fr-FR" sz="2000" i="1" dirty="0"/>
              <a:t>intelligence collective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/>
              <a:t>CEZD - Mise à jour du réseau des petits ruminants du CAHSS</a:t>
            </a:r>
          </a:p>
          <a:p>
            <a:pPr eaLnBrk="1" hangingPunct="1"/>
            <a:r>
              <a:rPr lang="en-CA" altLang="en-US" dirty="0"/>
              <a:t>19 juin 2024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82483"/>
      </p:ext>
    </p:extLst>
  </p:cSld>
  <p:clrMapOvr>
    <a:masterClrMapping/>
  </p:clrMapOvr>
  <p:transition spd="slow" advTm="2644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C8C173-5B06-A80A-5298-3D9645DA4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813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Virus de la fièvre catarrhale du mouton (BTV-3) en Europe</a:t>
            </a:r>
            <a:endParaRPr lang="en-CA" sz="3200" dirty="0"/>
          </a:p>
        </p:txBody>
      </p:sp>
      <p:sp>
        <p:nvSpPr>
          <p:cNvPr id="18435" name="Content Placeholder 9">
            <a:extLst>
              <a:ext uri="{FF2B5EF4-FFF2-40B4-BE49-F238E27FC236}">
                <a16:creationId xmlns:a16="http://schemas.microsoft.com/office/drawing/2014/main" id="{97BEC4E1-DED2-4300-C6FE-961E86032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965200"/>
            <a:ext cx="6165850" cy="5892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altLang="en-US" b="1" dirty="0"/>
              <a:t>Pays-Bas</a:t>
            </a:r>
          </a:p>
          <a:p>
            <a:pPr>
              <a:defRPr/>
            </a:pPr>
            <a:r>
              <a:rPr lang="en-CA" altLang="en-US" dirty="0"/>
              <a:t>Premier rapport le 5 septembre 2023</a:t>
            </a:r>
          </a:p>
          <a:p>
            <a:pPr>
              <a:defRPr/>
            </a:pPr>
            <a:r>
              <a:rPr lang="en-CA" altLang="en-US" dirty="0">
                <a:hlinkClick r:id="rId3"/>
              </a:rPr>
              <a:t>Rapports </a:t>
            </a:r>
            <a:r>
              <a:rPr lang="en-CA" altLang="en-US" dirty="0"/>
              <a:t>les plus </a:t>
            </a:r>
            <a:r>
              <a:rPr lang="en-CA" altLang="en-US" dirty="0">
                <a:hlinkClick r:id="rId3"/>
              </a:rPr>
              <a:t>récents</a:t>
            </a:r>
            <a:endParaRPr lang="en-CA" altLang="en-US" dirty="0"/>
          </a:p>
          <a:p>
            <a:pPr lvl="1">
              <a:defRPr/>
            </a:pPr>
            <a:r>
              <a:rPr lang="en-CA" altLang="en-US" b="1" dirty="0"/>
              <a:t>Nouvelle carte pour 2024, 1 seul cas confirmé</a:t>
            </a:r>
          </a:p>
          <a:p>
            <a:pPr marL="0" indent="0">
              <a:buNone/>
              <a:defRPr/>
            </a:pPr>
            <a:r>
              <a:rPr lang="en-CA" altLang="en-US" dirty="0"/>
              <a:t>2023</a:t>
            </a:r>
          </a:p>
          <a:p>
            <a:pPr>
              <a:defRPr/>
            </a:pPr>
            <a:r>
              <a:rPr lang="en-CA" altLang="en-US" dirty="0"/>
              <a:t>Cas chez les bovins et les ovins</a:t>
            </a:r>
          </a:p>
          <a:p>
            <a:pPr>
              <a:defRPr/>
            </a:pPr>
            <a:r>
              <a:rPr lang="en-CA" altLang="en-US" dirty="0"/>
              <a:t>Cas rare : Une </a:t>
            </a:r>
            <a:r>
              <a:rPr lang="en-CA" altLang="en-US" dirty="0">
                <a:hlinkClick r:id="rId4"/>
              </a:rPr>
              <a:t>chienne </a:t>
            </a:r>
            <a:r>
              <a:rPr lang="en-CA" altLang="en-US" dirty="0"/>
              <a:t>enceinte de 3,5 ans a également été testée positive.</a:t>
            </a:r>
          </a:p>
          <a:p>
            <a:pPr>
              <a:defRPr/>
            </a:pPr>
            <a:r>
              <a:rPr lang="en-CA" altLang="en-US" dirty="0"/>
              <a:t>Quelques cas chez les lamas/alpagas</a:t>
            </a:r>
          </a:p>
          <a:p>
            <a:pPr>
              <a:defRPr/>
            </a:pPr>
            <a:r>
              <a:rPr lang="en-CA" altLang="en-US" b="1" dirty="0">
                <a:solidFill>
                  <a:srgbClr val="7030A0"/>
                </a:solidFill>
              </a:rPr>
              <a:t>Deux vaccins contre le BTV-3 désormais disponibles</a:t>
            </a:r>
          </a:p>
          <a:p>
            <a:pPr lvl="1">
              <a:defRPr/>
            </a:pPr>
            <a:r>
              <a:rPr lang="en-CA" altLang="en-US" dirty="0">
                <a:hlinkClick r:id="rId5"/>
              </a:rPr>
              <a:t>Espagnol </a:t>
            </a:r>
            <a:r>
              <a:rPr lang="en-CA" altLang="en-US" dirty="0"/>
              <a:t>et </a:t>
            </a:r>
            <a:r>
              <a:rPr lang="en-CA" altLang="en-US" dirty="0">
                <a:hlinkClick r:id="rId6"/>
              </a:rPr>
              <a:t>allemand</a:t>
            </a:r>
            <a:endParaRPr lang="en-CA" altLang="en-US" dirty="0"/>
          </a:p>
          <a:p>
            <a:pPr>
              <a:defRPr/>
            </a:pPr>
            <a:endParaRPr lang="en-CA" altLang="en-US" dirty="0"/>
          </a:p>
          <a:p>
            <a:pPr>
              <a:defRPr/>
            </a:pPr>
            <a:endParaRPr lang="en-CA" altLang="en-US" dirty="0"/>
          </a:p>
          <a:p>
            <a:pPr lvl="1">
              <a:defRPr/>
            </a:pPr>
            <a:endParaRPr lang="en-CA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46270-9917-AE13-C93D-959B677126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169" y="0"/>
            <a:ext cx="488383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B0FE3D-253A-24AB-9E38-BC03C2B1D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9391" y="23813"/>
            <a:ext cx="54526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BD021F-E1CA-45B1-58EA-B5ADF439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Virus de la fièvre catarrhale du mouton (BTV-3) en Europe</a:t>
            </a:r>
            <a:endParaRPr lang="en-CA" sz="3200" dirty="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C0B0DB72-60A2-A0B8-BC5D-D43C10E9F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4800" y="1087438"/>
            <a:ext cx="5380038" cy="51863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altLang="en-US" b="1" dirty="0">
                <a:hlinkClick r:id="rId3"/>
              </a:rPr>
              <a:t>ROYAUME-UNI</a:t>
            </a:r>
            <a:endParaRPr lang="en-CA" altLang="en-US" dirty="0"/>
          </a:p>
          <a:p>
            <a:pPr>
              <a:defRPr/>
            </a:pPr>
            <a:r>
              <a:rPr lang="en-CA" altLang="en-US" dirty="0"/>
              <a:t>Nov 10, 2023 cas de sérotype 3 du virus de la fièvre catarrhale du mouton chez des bovins dans le </a:t>
            </a:r>
            <a:r>
              <a:rPr lang="en-CA" altLang="en-US" dirty="0">
                <a:hlinkClick r:id="rId3"/>
              </a:rPr>
              <a:t>Kent</a:t>
            </a:r>
            <a:endParaRPr lang="en-CA" altLang="en-US" dirty="0"/>
          </a:p>
          <a:p>
            <a:pPr>
              <a:defRPr/>
            </a:pPr>
            <a:r>
              <a:rPr lang="en-US" altLang="en-US" dirty="0"/>
              <a:t>Au 1er mars, </a:t>
            </a:r>
            <a:r>
              <a:rPr lang="en-CA" dirty="0"/>
              <a:t>123 cas de BTV ont été confirmés en </a:t>
            </a:r>
            <a:r>
              <a:rPr lang="en-CA" dirty="0">
                <a:hlinkClick r:id="rId4"/>
              </a:rPr>
              <a:t>Angleterre </a:t>
            </a:r>
            <a:r>
              <a:rPr lang="en-CA" dirty="0"/>
              <a:t>sur 73 sites dans 4 comtés.</a:t>
            </a:r>
          </a:p>
          <a:p>
            <a:pPr lvl="1">
              <a:defRPr/>
            </a:pPr>
            <a:r>
              <a:rPr lang="en-CA" dirty="0"/>
              <a:t>116 cas chez les bovins, 7 cas chez les ovins </a:t>
            </a:r>
          </a:p>
          <a:p>
            <a:pPr lvl="1">
              <a:defRPr/>
            </a:pPr>
            <a:r>
              <a:rPr lang="en-CA" dirty="0"/>
              <a:t>Le sérotype 3 du virus de la fièvre catarrhale ovine a été détecté dans le Kent, le Suffolk, le Norfolk et la région de l'Oregon.</a:t>
            </a:r>
          </a:p>
          <a:p>
            <a:pPr>
              <a:defRPr/>
            </a:pPr>
            <a:r>
              <a:rPr lang="en-CA" b="1" dirty="0">
                <a:solidFill>
                  <a:srgbClr val="7030A0"/>
                </a:solidFill>
              </a:rPr>
              <a:t>Pas de rapport supplémentaire à l'OMAH depuis la fin du mois de mars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CA" altLang="en-US" dirty="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60DE55F8-381B-6800-69B9-C0CA726D7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613" y="383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EF69CC88-CDFD-D32D-A806-AD07293E4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00" y="1087438"/>
            <a:ext cx="5994400" cy="52054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altLang="en-US" b="1" dirty="0">
                <a:hlinkClick r:id="rId5"/>
              </a:rPr>
              <a:t>Belgique</a:t>
            </a:r>
            <a:endParaRPr lang="en-CA" altLang="en-US" dirty="0"/>
          </a:p>
          <a:p>
            <a:pPr>
              <a:defRPr/>
            </a:pPr>
            <a:r>
              <a:rPr lang="en-CA" altLang="en-US" dirty="0"/>
              <a:t>10 octobre 2023 cas de sérotype 3 du virus de la fièvre catarrhale ovine chez des moutons à </a:t>
            </a:r>
            <a:r>
              <a:rPr lang="en-CA" altLang="en-US" dirty="0">
                <a:hlinkClick r:id="rId5"/>
              </a:rPr>
              <a:t>Merksplas</a:t>
            </a:r>
            <a:endParaRPr lang="en-CA" altLang="en-US" dirty="0"/>
          </a:p>
          <a:p>
            <a:pPr>
              <a:defRPr/>
            </a:pPr>
            <a:r>
              <a:rPr lang="en-CA" altLang="en-US" dirty="0"/>
              <a:t>Aucun cas supplémentaire n'a été signalé au WOAH, mais un total de </a:t>
            </a:r>
            <a:r>
              <a:rPr lang="en-CA" altLang="en-US" b="1" dirty="0"/>
              <a:t>8 </a:t>
            </a:r>
            <a:r>
              <a:rPr lang="en-CA" altLang="en-US" dirty="0"/>
              <a:t>sur le </a:t>
            </a:r>
            <a:r>
              <a:rPr lang="en-CA" altLang="en-US" dirty="0">
                <a:hlinkClick r:id="rId6"/>
              </a:rPr>
              <a:t>tableau de bord.</a:t>
            </a:r>
            <a:endParaRPr lang="en-CA" altLang="en-US" dirty="0"/>
          </a:p>
          <a:p>
            <a:pPr>
              <a:defRPr/>
            </a:pPr>
            <a:r>
              <a:rPr lang="en-CA" altLang="en-US" b="1" dirty="0">
                <a:solidFill>
                  <a:srgbClr val="7030A0"/>
                </a:solidFill>
              </a:rPr>
              <a:t>1 cas supplémentaire fin avril 2024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altLang="en-US" b="1" dirty="0">
                <a:hlinkClick r:id="rId7"/>
              </a:rPr>
              <a:t>Allemagne</a:t>
            </a:r>
            <a:endParaRPr lang="en-CA" altLang="en-US" b="1" dirty="0"/>
          </a:p>
          <a:p>
            <a:pPr>
              <a:defRPr/>
            </a:pPr>
            <a:r>
              <a:rPr lang="en-CA" altLang="en-US" dirty="0"/>
              <a:t>13 oct. 2023 cas de sérotype 3 du virus de la fièvre catarrhale ovine à </a:t>
            </a:r>
            <a:r>
              <a:rPr lang="en-CA" altLang="en-US" dirty="0">
                <a:hlinkClick r:id="rId8"/>
              </a:rPr>
              <a:t>Clèves</a:t>
            </a:r>
            <a:endParaRPr lang="en-CA" altLang="en-US" dirty="0"/>
          </a:p>
          <a:p>
            <a:pPr>
              <a:defRPr/>
            </a:pPr>
            <a:r>
              <a:rPr lang="en-CA" altLang="en-US" dirty="0"/>
              <a:t>Cas chez les bovins et les ovins</a:t>
            </a:r>
          </a:p>
          <a:p>
            <a:pPr>
              <a:defRPr/>
            </a:pPr>
            <a:r>
              <a:rPr lang="en-CA" altLang="en-US" b="1" dirty="0">
                <a:solidFill>
                  <a:srgbClr val="7030A0"/>
                </a:solidFill>
              </a:rPr>
              <a:t>Au 17 juin, 40 foyers ont été signalés à WOAH, RA mentionne 56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6EBBAF-62D1-6042-E33C-30F785D4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-14288"/>
            <a:ext cx="6180137" cy="132556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Virus de la fièvre catarrhale du mouton - Évaluation des risques au Royaume-Uni (BTV-3 et BTV-8)</a:t>
            </a:r>
            <a:endParaRPr lang="en-CA" sz="3200" dirty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DC2334C-96D2-9F49-22A2-7ABA6D38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613" y="383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974F0F52-70DA-FA14-67A3-83E3C5578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82613"/>
            <a:ext cx="62103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98AE8773-E837-030F-25B2-C1323DFB0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14750"/>
            <a:ext cx="62103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51326E-DD9B-4619-0DEE-C4EBAFED03F3}"/>
              </a:ext>
            </a:extLst>
          </p:cNvPr>
          <p:cNvSpPr/>
          <p:nvPr/>
        </p:nvSpPr>
        <p:spPr>
          <a:xfrm>
            <a:off x="360363" y="1190625"/>
            <a:ext cx="535463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Calibri" panose="020F0502020204030204" pitchFamily="34" charset="0"/>
              </a:rPr>
              <a:t>La probabilité d'une nouvelle introduction du BTV-3 dans le bétail en Grande-Bretagne par le biais de moucherons piqueurs infectés provenant d'Europe du Nord est </a:t>
            </a:r>
            <a:r>
              <a:rPr lang="en-US" sz="2000" b="1" u="sng" dirty="0">
                <a:ea typeface="Calibri" panose="020F0502020204030204" pitchFamily="34" charset="0"/>
              </a:rPr>
              <a:t>très élevée.</a:t>
            </a:r>
          </a:p>
          <a:p>
            <a:pPr>
              <a:defRPr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Calibri" panose="020F0502020204030204" pitchFamily="34" charset="0"/>
              </a:rPr>
              <a:t>Probabilité </a:t>
            </a:r>
            <a:r>
              <a:rPr lang="en-US" sz="2000" b="1" u="sng" dirty="0">
                <a:ea typeface="Calibri" panose="020F0502020204030204" pitchFamily="34" charset="0"/>
              </a:rPr>
              <a:t>moyenne </a:t>
            </a:r>
            <a:r>
              <a:rPr lang="en-US" sz="2000" dirty="0">
                <a:ea typeface="Calibri" panose="020F0502020204030204" pitchFamily="34" charset="0"/>
              </a:rPr>
              <a:t>pour le BTV-8 par incursion éolienne</a:t>
            </a:r>
          </a:p>
          <a:p>
            <a:pPr>
              <a:defRPr/>
            </a:pPr>
            <a:endParaRPr lang="en-US" sz="20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u="sng" dirty="0">
                <a:ea typeface="Calibri" panose="020F0502020204030204" pitchFamily="34" charset="0"/>
              </a:rPr>
              <a:t>Très faible </a:t>
            </a:r>
            <a:r>
              <a:rPr lang="en-US" sz="2000" dirty="0">
                <a:ea typeface="Calibri" panose="020F0502020204030204" pitchFamily="34" charset="0"/>
              </a:rPr>
              <a:t>probabilité d'hivernage du BTV-3 dans le bétail et dans les culicoïdes - toutefois, l'incertitude concernant les culicoïdes est élevée.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u="sng" dirty="0">
                <a:ea typeface="Calibri" panose="020F0502020204030204" pitchFamily="34" charset="0"/>
              </a:rPr>
              <a:t>Très faible </a:t>
            </a:r>
            <a:r>
              <a:rPr lang="en-US" sz="2000" dirty="0">
                <a:ea typeface="Calibri" panose="020F0502020204030204" pitchFamily="34" charset="0"/>
              </a:rPr>
              <a:t>probabilité d'importation d'animaux vivants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hlinkClick r:id="rId5"/>
              </a:rPr>
              <a:t>Évaluation des risques liés au virus de la fièvre catarrhale du mouton (BTV-3 et BTV-8) : Risk assessment of entry into Great Britain (publishing.service.gov.uk)</a:t>
            </a:r>
            <a:endParaRPr lang="en-US" sz="20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F99B8-6670-DE0D-DE2B-E34FBB1C62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49680"/>
            <a:ext cx="5089525" cy="482250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sz="3200" b="1" dirty="0"/>
              <a:t>Le virus de Schmallenberg au Royaume-Uni</a:t>
            </a:r>
          </a:p>
          <a:p>
            <a:pPr>
              <a:defRPr/>
            </a:pPr>
            <a:r>
              <a:rPr lang="en-US" dirty="0"/>
              <a:t>mars 2024</a:t>
            </a:r>
          </a:p>
          <a:p>
            <a:pPr>
              <a:defRPr/>
            </a:pPr>
            <a:r>
              <a:rPr lang="en-US" dirty="0"/>
              <a:t>Exploitations touchées dans le </a:t>
            </a:r>
            <a:r>
              <a:rPr lang="en-US" u="sng" dirty="0">
                <a:hlinkClick r:id="rId3"/>
              </a:rPr>
              <a:t>Somerset</a:t>
            </a:r>
            <a:endParaRPr lang="en-US" dirty="0"/>
          </a:p>
          <a:p>
            <a:pPr>
              <a:defRPr/>
            </a:pPr>
            <a:r>
              <a:rPr lang="en-US" dirty="0"/>
              <a:t>Nombre élevé de cas dans la ceinture sud-ouest de l'Angleterre, du Devon et du Somerset jusqu'au Herefordshire et au Gloucestershire. </a:t>
            </a:r>
          </a:p>
          <a:p>
            <a:pPr>
              <a:defRPr/>
            </a:pPr>
            <a:r>
              <a:rPr lang="en-US" dirty="0"/>
              <a:t>Certains éleveurs déclarent que 40 % de leur cheptel est infecté.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7EABE-C78F-2B65-6925-D40D09E5D38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242176F-50BF-4F13-8AF1-77A6E2EC48D1}" type="slidenum">
              <a:rPr lang="en-US" altLang="en-US">
                <a:solidFill>
                  <a:srgbClr val="898989"/>
                </a:solidFill>
              </a:rPr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DF8975-E5CA-4953-084D-32D012A35506}"/>
              </a:ext>
            </a:extLst>
          </p:cNvPr>
          <p:cNvSpPr txBox="1">
            <a:spLocks/>
          </p:cNvSpPr>
          <p:nvPr/>
        </p:nvSpPr>
        <p:spPr bwMode="auto">
          <a:xfrm>
            <a:off x="6532728" y="645359"/>
            <a:ext cx="5851525" cy="200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hlinkClick r:id="rId4"/>
              </a:rPr>
              <a:t>Informations et conseils sur le virus de Schmallenberg de la part de la NFU - </a:t>
            </a:r>
            <a:r>
              <a:rPr lang="en-US" dirty="0" err="1">
                <a:hlinkClick r:id="rId4"/>
              </a:rPr>
              <a:t>NFUonline</a:t>
            </a:r>
            <a:endParaRPr lang="en-CA" dirty="0"/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28D65618-AB05-FF24-AD64-9ED14E346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277" y="2143774"/>
            <a:ext cx="5660002" cy="439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3366D-E2B0-28D4-8BE2-B1D5ED20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La fièvre Q découverte dans une ferme ovine du Brabant, premier cas en 8 ans - DutchNews.nl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DDF5-11E0-0CF0-1C5E-F08F05CA8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051" y="1825625"/>
            <a:ext cx="5619750" cy="4351338"/>
          </a:xfrm>
        </p:spPr>
        <p:txBody>
          <a:bodyPr/>
          <a:lstStyle/>
          <a:p>
            <a:r>
              <a:rPr lang="en-CA" i="1" dirty="0"/>
              <a:t>Coxiella </a:t>
            </a:r>
            <a:r>
              <a:rPr lang="en-CA" i="1" dirty="0" err="1"/>
              <a:t>burnetti </a:t>
            </a:r>
            <a:r>
              <a:rPr lang="en-CA" dirty="0"/>
              <a:t>détectée dans des échantillons provenant du réservoir à lait d'une ferme ovine (avril 2024)</a:t>
            </a:r>
          </a:p>
          <a:p>
            <a:r>
              <a:rPr lang="en-CA" dirty="0"/>
              <a:t>25 jeunes animaux, récemment agnelés, n'avaient pas encore été vaccinés</a:t>
            </a:r>
          </a:p>
          <a:p>
            <a:r>
              <a:rPr lang="en-US" b="0" i="0" dirty="0">
                <a:solidFill>
                  <a:srgbClr val="131920"/>
                </a:solidFill>
                <a:effectLst/>
              </a:rPr>
              <a:t>Les exploitations agricoles comptant au moins 50 ovins ou caprins sont tenues par la loi de vacciner leurs animaux.</a:t>
            </a:r>
          </a:p>
          <a:p>
            <a:r>
              <a:rPr lang="en-CA" dirty="0"/>
              <a:t>D'autres pays européens (Bulgarie) ont signalé une augmentation du nombre de cas chez l'homme et chez l'animal.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DFAFD-F1CE-127F-1AC5-D010B2CCEE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Les Pays-Bas ont connu une importante épidémie de fièvre Q entre 2007 et 2011</a:t>
            </a:r>
          </a:p>
          <a:p>
            <a:pPr lvl="1"/>
            <a:r>
              <a:rPr lang="en-CA" dirty="0"/>
              <a:t>74 personnes sont décédées</a:t>
            </a:r>
          </a:p>
          <a:p>
            <a:pPr lvl="1"/>
            <a:r>
              <a:rPr lang="en-CA" dirty="0"/>
              <a:t>50 000 à 100 000 personnes infectées selon les estimations</a:t>
            </a:r>
          </a:p>
          <a:p>
            <a:pPr lvl="1"/>
            <a:r>
              <a:rPr lang="en-CA" dirty="0"/>
              <a:t>1/5 personnes développent une forme chronique de fièvre Q similaire à la fièvre longue ou à l'encéphalite myalgique.</a:t>
            </a:r>
          </a:p>
          <a:p>
            <a:pPr lvl="1"/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43E8C-C9C0-79CC-6FA1-8A3729A1A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8B8BF-0D2C-4C21-BE06-B5EAB2CC26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2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B3E4-3080-94AC-ADD6-F854F5FA3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0801"/>
          </a:xfrm>
        </p:spPr>
        <p:txBody>
          <a:bodyPr/>
          <a:lstStyle/>
          <a:p>
            <a:r>
              <a:rPr lang="en-US" dirty="0">
                <a:hlinkClick r:id="rId3"/>
              </a:rPr>
              <a:t>La </a:t>
            </a:r>
            <a:r>
              <a:rPr lang="en-US" dirty="0" err="1">
                <a:hlinkClick r:id="rId3"/>
              </a:rPr>
              <a:t>présence</a:t>
            </a:r>
            <a:r>
              <a:rPr lang="en-US" dirty="0">
                <a:hlinkClick r:id="rId3"/>
              </a:rPr>
              <a:t> du tique asiatique est confirmée dans l'Illinois - Brownfield Ag News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CE64F-D9D2-2722-D379-063B3CB08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420" y="3208338"/>
            <a:ext cx="4729163" cy="1577976"/>
          </a:xfrm>
        </p:spPr>
        <p:txBody>
          <a:bodyPr/>
          <a:lstStyle/>
          <a:p>
            <a:r>
              <a:rPr lang="en-CA" dirty="0"/>
              <a:t>Comté de Morgan Illinois</a:t>
            </a:r>
          </a:p>
          <a:p>
            <a:r>
              <a:rPr lang="en-CA" dirty="0"/>
              <a:t>20</a:t>
            </a:r>
            <a:r>
              <a:rPr lang="en-CA" baseline="30000" dirty="0"/>
              <a:t>th</a:t>
            </a:r>
            <a:r>
              <a:rPr lang="en-CA" dirty="0"/>
              <a:t> État de notification de l'ALHT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E08B5-7C94-4A47-3E19-7C5B19B171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8B8BF-0D2C-4C21-BE06-B5EAB2CC2619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2F3A7486-1434-4AC2-4DAF-61927F700F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292028"/>
            <a:ext cx="5991225" cy="5246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9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Résultats scientifiques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IJMS | Free Full-Text | Évaluation des effets de la température sur la co-infection par les sérotypes 10 et 17 du virus de la fièvre catarrhale du mouton chez </a:t>
            </a:r>
            <a:r>
              <a:rPr lang="en-US" i="1" dirty="0">
                <a:hlinkClick r:id="rId2"/>
              </a:rPr>
              <a:t>Culicoides </a:t>
            </a:r>
            <a:r>
              <a:rPr lang="en-US" i="1" dirty="0" err="1">
                <a:hlinkClick r:id="rId2"/>
              </a:rPr>
              <a:t>sonorensis </a:t>
            </a:r>
            <a:r>
              <a:rPr lang="en-US" dirty="0">
                <a:hlinkClick r:id="rId2"/>
              </a:rPr>
              <a:t>(mdpi.com)</a:t>
            </a:r>
            <a:endParaRPr lang="en-US" dirty="0"/>
          </a:p>
          <a:p>
            <a:r>
              <a:rPr lang="en-US" dirty="0">
                <a:hlinkClick r:id="rId3"/>
              </a:rPr>
              <a:t>Modèle d'exposition animale pour la cartographie du risque d'émergence du virus de la fièvre hémorragique de Crimée-Congo - Volume 30, Numéro 4-Avril 2024 - Revue Emerging Infectious Diseases - CDC</a:t>
            </a:r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5F12CC5-A507-4028-B3C9-257C8E7073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765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21825</TotalTime>
  <Words>1233</Words>
  <Application>Microsoft Office PowerPoint</Application>
  <PresentationFormat>Widescreen</PresentationFormat>
  <Paragraphs>106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2_Office Theme</vt:lpstr>
      <vt:lpstr>3_Office Theme</vt:lpstr>
      <vt:lpstr>Communauté pour les maladies émergentes et zoonotiques Identifier les risques émergents grâce à l'intelligence collective</vt:lpstr>
      <vt:lpstr>Virus de la fièvre catarrhale du mouton (BTV-3) en Europe</vt:lpstr>
      <vt:lpstr>Virus de la fièvre catarrhale du mouton (BTV-3) en Europe</vt:lpstr>
      <vt:lpstr>Virus de la fièvre catarrhale du mouton - Évaluation des risques au Royaume-Uni (BTV-3 et BTV-8)</vt:lpstr>
      <vt:lpstr>PowerPoint Presentation</vt:lpstr>
      <vt:lpstr>La fièvre Q découverte dans une ferme ovine du Brabant, premier cas en 8 ans - DutchNews.nl</vt:lpstr>
      <vt:lpstr>La présence du tique asiatique est confirmée dans l'Illinois - Brownfield Ag News</vt:lpstr>
      <vt:lpstr>Résultats scientifiques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keywords>, docId:FDFE578E6F2F8384E86E0F7826190C3A</cp:keywords>
  <cp:lastModifiedBy>Murray Gillies</cp:lastModifiedBy>
  <cp:revision>459</cp:revision>
  <dcterms:created xsi:type="dcterms:W3CDTF">2020-02-07T23:34:08Z</dcterms:created>
  <dcterms:modified xsi:type="dcterms:W3CDTF">2024-06-21T12:36:00Z</dcterms:modified>
</cp:coreProperties>
</file>