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5"/>
  </p:notesMasterIdLst>
  <p:sldIdLst>
    <p:sldId id="256" r:id="rId2"/>
    <p:sldId id="257" r:id="rId3"/>
    <p:sldId id="258" r:id="rId4"/>
    <p:sldId id="259" r:id="rId5"/>
    <p:sldId id="269" r:id="rId6"/>
    <p:sldId id="332" r:id="rId7"/>
    <p:sldId id="309" r:id="rId8"/>
    <p:sldId id="310" r:id="rId9"/>
    <p:sldId id="329" r:id="rId10"/>
    <p:sldId id="262" r:id="rId11"/>
    <p:sldId id="272" r:id="rId12"/>
    <p:sldId id="330" r:id="rId13"/>
    <p:sldId id="331" r:id="rId14"/>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7088" autoAdjust="0"/>
    <p:restoredTop sz="68445" autoAdjust="0"/>
  </p:normalViewPr>
  <p:slideViewPr>
    <p:cSldViewPr snapToGrid="0">
      <p:cViewPr varScale="1">
        <p:scale>
          <a:sx n="50" d="100"/>
          <a:sy n="50" d="100"/>
        </p:scale>
        <p:origin x="820" y="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F67F6BD8-1A18-4180-A3DF-28807FE1821A}" type="datetimeFigureOut">
              <a:rPr lang="en-US"/>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ACF894DF-86D1-411C-9BC2-D3E9C3EA92A3}" type="slidenum">
              <a:rPr lang="en-US"/>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pubmed.ncbi.nlm.nih.gov/39010957/"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pubmed.ncbi.nlm.nih.gov/39189735/"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bc.com/news/articles/c1w7yyz3xlzo"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rfi.fr/en/france/20240820-france-hopes-vaccine-blitz-will-contain-bluetongue-threat-worrying-farmers" TargetMode="External"/><Relationship Id="rId4" Type="http://schemas.openxmlformats.org/officeDocument/2006/relationships/hyperlink" Target="https://wahis.woah.org/#/in-review/5797"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6649813-F59C-4C61-9890-20F019F245F2}" type="slidenum">
              <a:rPr lang="en-US" altLang="en-US" smtClean="0">
                <a:solidFill>
                  <a:srgbClr val="000000"/>
                </a:solidFill>
              </a:rPr>
              <a:t>1</a:t>
            </a:fld>
            <a:endParaRPr lang="en-US" altLang="en-US">
              <a:solidFill>
                <a:srgbClr val="000000"/>
              </a:solidFill>
            </a:endParaRPr>
          </a:p>
        </p:txBody>
      </p:sp>
    </p:spTree>
    <p:extLst>
      <p:ext uri="{BB962C8B-B14F-4D97-AF65-F5344CB8AC3E}">
        <p14:creationId xmlns:p14="http://schemas.microsoft.com/office/powerpoint/2010/main" val="2909490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87E267C3-F7D7-A047-C559-D02494429F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58D4CB0-6E75-01CD-B4E9-7B838620C1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L'Oklahoma est désormais le 21e État à déclarer l'ALHT.</a:t>
            </a:r>
          </a:p>
          <a:p>
            <a:endParaRPr lang="en-US" altLang="en-US" dirty="0"/>
          </a:p>
          <a:p>
            <a:r>
              <a:rPr lang="en-US" altLang="en-US" dirty="0" err="1"/>
              <a:t>R. Rickettis </a:t>
            </a:r>
            <a:r>
              <a:rPr lang="en-US" altLang="en-US" dirty="0"/>
              <a:t>a été trouvée dans une tique collectée sur le terrain dans le New Jersey (ils ont </a:t>
            </a:r>
            <a:r>
              <a:rPr lang="en-CA" sz="1800" dirty="0">
                <a:effectLst/>
                <a:latin typeface="Calibri" panose="020F0502020204030204" pitchFamily="34" charset="0"/>
              </a:rPr>
              <a:t>testé 187 bassins, 1248 tiques - 1 tique était positive pour R. rickettsia).</a:t>
            </a:r>
          </a:p>
          <a:p>
            <a:endParaRPr lang="en-CA" altLang="en-US" sz="1800" dirty="0">
              <a:effectLst/>
              <a:latin typeface="Calibri" panose="020F0502020204030204" pitchFamily="34" charset="0"/>
            </a:endParaRPr>
          </a:p>
          <a:p>
            <a:r>
              <a:rPr lang="en-CA" altLang="en-US" sz="1800" dirty="0">
                <a:effectLst/>
                <a:latin typeface="Calibri" panose="020F0502020204030204" pitchFamily="34" charset="0"/>
              </a:rPr>
              <a:t>Par ailleurs, une découverte récente a montré que la LHT ne transmet pas Babesia bovis</a:t>
            </a:r>
            <a:endParaRPr lang="en-US" altLang="en-US" dirty="0"/>
          </a:p>
        </p:txBody>
      </p:sp>
      <p:sp>
        <p:nvSpPr>
          <p:cNvPr id="4" name="Slide Number Placeholder 3">
            <a:extLst>
              <a:ext uri="{FF2B5EF4-FFF2-40B4-BE49-F238E27FC236}">
                <a16:creationId xmlns:a16="http://schemas.microsoft.com/office/drawing/2014/main" id="{CC38A394-E7BC-36A7-8519-B770D65F46FC}"/>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0110026-9F4A-4FB4-A86D-073BEFBFBD69}" type="slidenum">
              <a:rPr lang="en-US" altLang="en-US"/>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0908F8F-29FC-8560-F296-C6BB5E80AE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058E9944-9083-53B1-6FB8-3C62E056BF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En ce qui concerne le ver du Nouveau Monde, je ne sais pas si nous l'avons déjà mentionné dans ce rapport de réseau, mais il possède une large gamme d'hôtes qui peut inclure les petits ruminants.</a:t>
            </a:r>
          </a:p>
          <a:p>
            <a:endParaRPr lang="en-CA" altLang="en-US" dirty="0"/>
          </a:p>
          <a:p>
            <a:r>
              <a:rPr lang="en-CA" altLang="en-US" dirty="0"/>
              <a:t>Il s'est donc répandu en Amérique centrale, se déplaçant vers le nord, du Panama au Costa Rica et au </a:t>
            </a:r>
            <a:r>
              <a:rPr lang="en-CA" altLang="en-US" dirty="0" err="1"/>
              <a:t>Niaragua</a:t>
            </a:r>
            <a:r>
              <a:rPr lang="en-CA" altLang="en-US" dirty="0"/>
              <a:t>. </a:t>
            </a:r>
          </a:p>
          <a:p>
            <a:endParaRPr lang="en-CA" altLang="en-US" dirty="0"/>
          </a:p>
          <a:p>
            <a:r>
              <a:rPr lang="en-CA" altLang="en-US" dirty="0"/>
              <a:t>En février 2024, le Costa Rica a déclaré une urgence sanitaire en raison de </a:t>
            </a:r>
            <a:r>
              <a:rPr lang="en-CA" altLang="en-US" dirty="0" err="1"/>
              <a:t>la </a:t>
            </a:r>
            <a:r>
              <a:rPr lang="en-CA" altLang="en-US" dirty="0"/>
              <a:t>présence du ver de terre, puis en mars 2024, il a signalé son premier cas humain.</a:t>
            </a:r>
          </a:p>
          <a:p>
            <a:endParaRPr lang="en-CA" altLang="en-US" dirty="0"/>
          </a:p>
          <a:p>
            <a:r>
              <a:rPr lang="en-CA" altLang="en-US" dirty="0"/>
              <a:t>Au 31 août 2024 :</a:t>
            </a:r>
          </a:p>
          <a:p>
            <a:pPr lvl="1"/>
            <a:r>
              <a:rPr lang="en-US" altLang="en-US" dirty="0"/>
              <a:t>Le Panama a signalé 15 785 cas</a:t>
            </a:r>
          </a:p>
          <a:p>
            <a:pPr lvl="1"/>
            <a:r>
              <a:rPr lang="en-US" altLang="en-US" dirty="0"/>
              <a:t>Costa Rica - 5 926 cas </a:t>
            </a:r>
          </a:p>
          <a:p>
            <a:pPr lvl="1"/>
            <a:r>
              <a:rPr lang="en-US" altLang="en-US" dirty="0"/>
              <a:t>Nicaragua - 2 291 cas</a:t>
            </a:r>
          </a:p>
          <a:p>
            <a:endParaRPr lang="en-CA" altLang="en-US" dirty="0"/>
          </a:p>
          <a:p>
            <a:r>
              <a:rPr lang="en-CA" altLang="en-US" dirty="0"/>
              <a:t>Note : Cas </a:t>
            </a:r>
            <a:r>
              <a:rPr lang="en-CA" altLang="en-US" dirty="0" err="1"/>
              <a:t>Copeg </a:t>
            </a:r>
            <a:r>
              <a:rPr lang="en-CA" altLang="en-US" dirty="0"/>
              <a:t>- on ne sait pas si cela inclut les cas humains en même temps que les cas animaux ou seulement les cas animaux.</a:t>
            </a:r>
          </a:p>
          <a:p>
            <a:endParaRPr lang="en-CA" altLang="en-US" dirty="0"/>
          </a:p>
          <a:p>
            <a:r>
              <a:rPr lang="en-CA" altLang="en-US" dirty="0"/>
              <a:t>Au 29 juillet 2024, le Costa Rica a signalé 22 cas humains et le Panama 49 cas humains (</a:t>
            </a:r>
            <a:r>
              <a:rPr lang="en-CA" dirty="0"/>
              <a:t>âge compris entre 1 an et 95 ans). </a:t>
            </a:r>
          </a:p>
          <a:p>
            <a:endParaRPr lang="en-CA" dirty="0"/>
          </a:p>
          <a:p>
            <a:r>
              <a:rPr lang="en-CA" dirty="0"/>
              <a:t>Le Nicaragua a signalé, le 9 septembre, ses deux premiers cas humains de tordeuse de la vigne.</a:t>
            </a:r>
          </a:p>
          <a:p>
            <a:endParaRPr lang="en-CA" altLang="en-US" dirty="0"/>
          </a:p>
          <a:p>
            <a:r>
              <a:rPr lang="en-CA" altLang="en-US" dirty="0"/>
              <a:t>L'augmentation du nombre de cas au Costa Rica peut être due à une </a:t>
            </a:r>
            <a:r>
              <a:rPr lang="en-CA" dirty="0"/>
              <a:t>souche de mouche plus agressive, qui se déplace plus rapidement et préfère s'accoupler avec des mouches des champs (par opposition aux mouches stériles), ce qui a réduit l'efficacité du programme de lutte contre les mouches stériles.</a:t>
            </a:r>
          </a:p>
          <a:p>
            <a:endParaRPr lang="en-CA" dirty="0"/>
          </a:p>
          <a:p>
            <a:r>
              <a:rPr lang="en-CA" dirty="0"/>
              <a:t>L'augmentation des précipitations a également été mise en cause, car elle peut favoriser l'activité parasitaire.</a:t>
            </a:r>
          </a:p>
          <a:p>
            <a:endParaRPr lang="en-CA" altLang="en-US" dirty="0"/>
          </a:p>
          <a:p>
            <a:r>
              <a:rPr lang="en-CA" altLang="en-US" dirty="0"/>
              <a:t>La faune sauvage (cerfs, sangliers, coyotes...) est également concernée dans ces pays, mais en raison de leurs habitats, il est difficile de déterminer le nombre exact d'animaux touchés.</a:t>
            </a:r>
          </a:p>
        </p:txBody>
      </p:sp>
      <p:sp>
        <p:nvSpPr>
          <p:cNvPr id="4" name="Slide Number Placeholder 3">
            <a:extLst>
              <a:ext uri="{FF2B5EF4-FFF2-40B4-BE49-F238E27FC236}">
                <a16:creationId xmlns:a16="http://schemas.microsoft.com/office/drawing/2014/main" id="{F3515A62-B479-45FE-670E-ACEBF7FF18A4}"/>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DC24BA1-6EE3-470E-9119-7F7BBCDD5920}" type="slidenum">
              <a:rPr lang="en-US" altLang="en-US"/>
              <a:t>11</a:t>
            </a:fld>
            <a:endParaRPr lang="en-US" altLang="en-US"/>
          </a:p>
        </p:txBody>
      </p:sp>
    </p:spTree>
    <p:extLst>
      <p:ext uri="{BB962C8B-B14F-4D97-AF65-F5344CB8AC3E}">
        <p14:creationId xmlns:p14="http://schemas.microsoft.com/office/powerpoint/2010/main" val="3601472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b="0" dirty="0"/>
              <a:t>La fièvre Q.</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b="1"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b="1" dirty="0"/>
              <a:t>Le premier cas de fièvre Q transmissible à l'homme chez des chèvres importées des États-Unis a été confirmé le 19 juin 2024 aux Philippines, sur l'île de Marinduque.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b="0" i="0" dirty="0">
                <a:solidFill>
                  <a:srgbClr val="000000"/>
                </a:solidFill>
                <a:effectLst/>
                <a:latin typeface="Lora" pitchFamily="2" charset="0"/>
              </a:rPr>
              <a:t>Le ministère de l'agriculture - Bureau de l'industrie animale (DA-BAI) a confirmé la présence de la fièvre Q sur des dizaines de chèvres importées des États-Unis, qui ont été achetées dans une ferme d'élevage gouvernementale à Marinduque et dans une installation de quarantaine à Pampanga. Sur les 94 chèvres arrivées dans le pays, 19 échantillons ont été testés positifs à la fièvre Q.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b="0" i="0" dirty="0">
              <a:solidFill>
                <a:srgbClr val="000000"/>
              </a:solidFill>
              <a:effectLst/>
              <a:latin typeface="Lora" pitchFamily="2"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b="0" i="0" dirty="0">
                <a:solidFill>
                  <a:srgbClr val="000000"/>
                </a:solidFill>
                <a:effectLst/>
                <a:latin typeface="Lora" pitchFamily="2" charset="0"/>
              </a:rPr>
              <a:t>(Plus précisément, la population touchée comprenait </a:t>
            </a:r>
            <a:r>
              <a:rPr lang="en-CA" b="0" i="0" dirty="0">
                <a:effectLst/>
                <a:latin typeface="Poppins-Regular"/>
              </a:rPr>
              <a:t>67 chèvres anglo-nubiennes importées (57 femelles et 10 boucs) et sept chevreaux. Trois femelles sont mortes. 10 chèvres locales. Six bovins adultes et un veau, bien qu'aucun cas positif n'ait été signalé chez les bovins).</a:t>
            </a:r>
            <a:endParaRPr lang="en-CA" b="0" i="0" dirty="0">
              <a:effectLst/>
              <a:latin typeface="Poppins-Medium"/>
            </a:endParaRPr>
          </a:p>
          <a:p>
            <a:r>
              <a:rPr lang="en-CA" b="0" i="0" dirty="0">
                <a:effectLst/>
                <a:latin typeface="Poppins-Regular"/>
              </a:rPr>
              <a:t>(Article de presse complémentaire </a:t>
            </a:r>
            <a:r>
              <a:rPr lang="en-CA" dirty="0"/>
              <a:t>: </a:t>
            </a:r>
            <a:r>
              <a:rPr lang="en-CA" b="0" i="0" dirty="0">
                <a:effectLst/>
                <a:latin typeface="Poppins-Regular"/>
              </a:rPr>
              <a:t>https://www.gmanetwork.com/news/topstories/nation/910792/da-bai-confirms-first-case-of-human-transmissible-q-fever-in-us-imported-goats/story/#:~:text=Upon%20receiving%20information%20of%20the,importation%20of%20goats%20from%20the)</a:t>
            </a:r>
          </a:p>
          <a:p>
            <a:endParaRPr lang="en-CA" b="0" i="0" dirty="0">
              <a:effectLst/>
              <a:latin typeface="Poppins-Regular"/>
            </a:endParaRPr>
          </a:p>
          <a:p>
            <a:endParaRPr lang="en-CA" b="0" i="0" dirty="0">
              <a:effectLst/>
              <a:latin typeface="Poppins-Regular"/>
            </a:endParaRPr>
          </a:p>
          <a:p>
            <a:r>
              <a:rPr lang="en-CA" b="1" i="0" dirty="0">
                <a:effectLst/>
                <a:latin typeface="Poppins-Regular"/>
              </a:rPr>
              <a:t>Deux résultats scientifiques sont mentionnés ici</a:t>
            </a:r>
            <a:r>
              <a:rPr lang="en-CA" b="0" i="0" dirty="0">
                <a:effectLst/>
                <a:latin typeface="Poppins-Regular"/>
              </a:rPr>
              <a:t>. </a:t>
            </a:r>
          </a:p>
          <a:p>
            <a:r>
              <a:rPr lang="en-CA" b="0" i="0" dirty="0">
                <a:effectLst/>
                <a:latin typeface="Poppins-Regular"/>
              </a:rPr>
              <a:t>First </a:t>
            </a:r>
            <a:r>
              <a:rPr lang="en-CA" dirty="0">
                <a:hlinkClick r:id="rId3"/>
              </a:rPr>
              <a:t>A systematic review of global Q fever outbreaks - PubMed (nih.gov)</a:t>
            </a:r>
            <a:endParaRPr lang="en-CA" dirty="0"/>
          </a:p>
          <a:p>
            <a:pPr marL="171450" indent="-171450">
              <a:buFont typeface="Arial" panose="020B0604020202020204" pitchFamily="34" charset="0"/>
              <a:buChar char="•"/>
            </a:pPr>
            <a:r>
              <a:rPr lang="en-CA" b="0" i="0" dirty="0">
                <a:solidFill>
                  <a:srgbClr val="212121"/>
                </a:solidFill>
                <a:effectLst/>
                <a:latin typeface="BlinkMacSystemFont"/>
              </a:rPr>
              <a:t>L'objectif de cette étude était d'examiner systématiquement les enquêtes antérieures sur les </a:t>
            </a:r>
            <a:r>
              <a:rPr lang="en-CA" b="0" i="0" dirty="0" err="1">
                <a:solidFill>
                  <a:srgbClr val="212121"/>
                </a:solidFill>
                <a:effectLst/>
                <a:latin typeface="BlinkMacSystemFont"/>
              </a:rPr>
              <a:t>cas</a:t>
            </a:r>
            <a:r>
              <a:rPr lang="en-CA" b="0" i="0" dirty="0">
                <a:solidFill>
                  <a:srgbClr val="212121"/>
                </a:solidFill>
                <a:effectLst/>
                <a:latin typeface="BlinkMacSystemFont"/>
              </a:rPr>
              <a:t> et de résumer les caractéristiques épidémiologiques importantes afin d'améliorer la connaissance des facteurs qui déterminent l'apparition des </a:t>
            </a:r>
            <a:r>
              <a:rPr lang="en-CA" b="0" i="0" dirty="0" err="1">
                <a:solidFill>
                  <a:srgbClr val="212121"/>
                </a:solidFill>
                <a:effectLst/>
                <a:latin typeface="BlinkMacSystemFont"/>
              </a:rPr>
              <a:t>cas</a:t>
            </a:r>
            <a:r>
              <a:rPr lang="en-CA" b="0" i="0" dirty="0">
                <a:solidFill>
                  <a:srgbClr val="212121"/>
                </a:solidFill>
                <a:effectLst/>
                <a:latin typeface="BlinkMacSystemFont"/>
              </a:rPr>
              <a:t> de fièvre Q et d'aider les décideurs à mettre en œuvre des stratégies d'atténuation. </a:t>
            </a:r>
          </a:p>
          <a:p>
            <a:pPr marL="171450" indent="-171450">
              <a:buFont typeface="Arial" panose="020B0604020202020204" pitchFamily="34" charset="0"/>
              <a:buChar char="•"/>
            </a:pPr>
            <a:r>
              <a:rPr lang="en-CA" b="0" i="0" dirty="0">
                <a:solidFill>
                  <a:srgbClr val="212121"/>
                </a:solidFill>
                <a:effectLst/>
                <a:latin typeface="BlinkMacSystemFont"/>
              </a:rPr>
              <a:t>Des </a:t>
            </a:r>
            <a:r>
              <a:rPr lang="en-CA" b="0" i="0" dirty="0" err="1">
                <a:solidFill>
                  <a:srgbClr val="212121"/>
                </a:solidFill>
                <a:effectLst/>
                <a:latin typeface="BlinkMacSystemFont"/>
              </a:rPr>
              <a:t>cas</a:t>
            </a:r>
            <a:r>
              <a:rPr lang="en-CA" b="0" i="0" dirty="0">
                <a:solidFill>
                  <a:srgbClr val="212121"/>
                </a:solidFill>
                <a:effectLst/>
                <a:latin typeface="BlinkMacSystemFont"/>
              </a:rPr>
              <a:t> ont été signalés dans 27 pays, principalement dans les pays industrialisés. </a:t>
            </a:r>
          </a:p>
          <a:p>
            <a:pPr marL="171450" indent="-171450">
              <a:buFont typeface="Arial" panose="020B0604020202020204" pitchFamily="34" charset="0"/>
              <a:buChar char="•"/>
            </a:pPr>
            <a:r>
              <a:rPr lang="en-CA" b="0" i="0" dirty="0">
                <a:solidFill>
                  <a:srgbClr val="212121"/>
                </a:solidFill>
                <a:effectLst/>
                <a:latin typeface="BlinkMacSystemFont"/>
              </a:rPr>
              <a:t>Les </a:t>
            </a:r>
            <a:r>
              <a:rPr lang="en-CA" b="0" i="0" dirty="0" err="1">
                <a:solidFill>
                  <a:srgbClr val="212121"/>
                </a:solidFill>
                <a:effectLst/>
                <a:latin typeface="BlinkMacSystemFont"/>
              </a:rPr>
              <a:t>cas</a:t>
            </a:r>
            <a:r>
              <a:rPr lang="en-CA" b="0" i="0" dirty="0">
                <a:solidFill>
                  <a:srgbClr val="212121"/>
                </a:solidFill>
                <a:effectLst/>
                <a:latin typeface="BlinkMacSystemFont"/>
              </a:rPr>
              <a:t> de fièvre Q varient en taille (2 à 4107 cas) et en durée (4 à 1722 jours). </a:t>
            </a:r>
          </a:p>
          <a:p>
            <a:pPr marL="171450" indent="-171450">
              <a:buFont typeface="Arial" panose="020B0604020202020204" pitchFamily="34" charset="0"/>
              <a:buChar char="•"/>
            </a:pPr>
            <a:r>
              <a:rPr lang="en-CA" b="0" i="0" dirty="0">
                <a:solidFill>
                  <a:srgbClr val="212121"/>
                </a:solidFill>
                <a:effectLst/>
                <a:latin typeface="BlinkMacSystemFont"/>
              </a:rPr>
              <a:t>La plupart des </a:t>
            </a:r>
            <a:r>
              <a:rPr lang="en-CA" b="0" i="0" dirty="0" err="1">
                <a:solidFill>
                  <a:srgbClr val="212121"/>
                </a:solidFill>
                <a:effectLst/>
                <a:latin typeface="BlinkMacSystemFont"/>
              </a:rPr>
              <a:t>cas</a:t>
            </a:r>
            <a:r>
              <a:rPr lang="en-CA" b="0" i="0" dirty="0">
                <a:solidFill>
                  <a:srgbClr val="212121"/>
                </a:solidFill>
                <a:effectLst/>
                <a:latin typeface="BlinkMacSystemFont"/>
              </a:rPr>
              <a:t> (43/81) sont apparus dans des communautés situées en dehors des milieux professionnels traditionnellement à risque et ont été fréquemment associés à la proximité d'exploitations d'élevage (21/43). </a:t>
            </a:r>
          </a:p>
          <a:p>
            <a:pPr marL="171450" indent="-171450">
              <a:buFont typeface="Arial" panose="020B0604020202020204" pitchFamily="34" charset="0"/>
              <a:buChar char="•"/>
            </a:pPr>
            <a:r>
              <a:rPr lang="en-CA" b="0" i="0" dirty="0">
                <a:solidFill>
                  <a:srgbClr val="212121"/>
                </a:solidFill>
                <a:effectLst/>
                <a:latin typeface="BlinkMacSystemFont"/>
              </a:rPr>
              <a:t>La transmission indirecte par la contamination de l'environnement, la propagation par le vent ou les fomites était la voie d'infection la plus courante, en particulier pour les grands </a:t>
            </a:r>
            <a:r>
              <a:rPr lang="en-CA" b="0" i="0" dirty="0" err="1">
                <a:solidFill>
                  <a:srgbClr val="212121"/>
                </a:solidFill>
                <a:effectLst/>
                <a:latin typeface="BlinkMacSystemFont"/>
              </a:rPr>
              <a:t>cas</a:t>
            </a:r>
            <a:r>
              <a:rPr lang="en-CA" b="0" i="0" dirty="0">
                <a:solidFill>
                  <a:srgbClr val="212121"/>
                </a:solidFill>
                <a:effectLst/>
                <a:latin typeface="BlinkMacSystemFont"/>
              </a:rPr>
              <a:t> communautaires. L'exposition aux ruminants et/ou à leurs produits a été confirmée comme étant le principal facteur de risque d'infection, les ovins (28/81) étant la source la plus fréquente, suivis par les caprins (12/81) et les bovins (7/81). </a:t>
            </a:r>
            <a:endParaRPr lang="en-CA" dirty="0"/>
          </a:p>
          <a:p>
            <a:endParaRPr lang="en-CA" dirty="0"/>
          </a:p>
          <a:p>
            <a:r>
              <a:rPr lang="en-CA" dirty="0"/>
              <a:t>Le deuxième résultat scientifique concerne La </a:t>
            </a:r>
            <a:r>
              <a:rPr lang="en-CA" dirty="0" err="1">
                <a:hlinkClick r:id="rId4"/>
              </a:rPr>
              <a:t>sérosurveillance </a:t>
            </a:r>
            <a:r>
              <a:rPr lang="en-CA" dirty="0">
                <a:hlinkClick r:id="rId4"/>
              </a:rPr>
              <a:t>de Coxiella </a:t>
            </a:r>
            <a:r>
              <a:rPr lang="en-CA" dirty="0" err="1">
                <a:hlinkClick r:id="rId4"/>
              </a:rPr>
              <a:t>burnetii </a:t>
            </a:r>
            <a:r>
              <a:rPr lang="en-CA" dirty="0">
                <a:hlinkClick r:id="rId4"/>
              </a:rPr>
              <a:t>dans les populations de porcs sauvages d'Hawaï et du Texas identifie un chevauchement avec l'incidence de la fièvre Q chez l'homme - PubMed (nih.gov)</a:t>
            </a:r>
            <a:endParaRPr lang="en-CA" dirty="0"/>
          </a:p>
          <a:p>
            <a:pPr marL="171450" indent="-171450">
              <a:buFont typeface="Arial" panose="020B0604020202020204" pitchFamily="34" charset="0"/>
              <a:buChar char="•"/>
            </a:pPr>
            <a:r>
              <a:rPr lang="en-CA" b="0" i="0" dirty="0">
                <a:solidFill>
                  <a:srgbClr val="212121"/>
                </a:solidFill>
                <a:effectLst/>
                <a:latin typeface="BlinkMacSystemFont"/>
              </a:rPr>
              <a:t>Les porcs sauvages sont envahissants aux États-Unis et constituent un réservoir de maladies infectieuses. </a:t>
            </a:r>
          </a:p>
          <a:p>
            <a:pPr marL="171450" indent="-171450">
              <a:buFont typeface="Arial" panose="020B0604020202020204" pitchFamily="34" charset="0"/>
              <a:buChar char="•"/>
            </a:pPr>
            <a:r>
              <a:rPr lang="en-CA" b="0" i="0" dirty="0">
                <a:solidFill>
                  <a:srgbClr val="212121"/>
                </a:solidFill>
                <a:effectLst/>
                <a:latin typeface="BlinkMacSystemFont"/>
              </a:rPr>
              <a:t>L'augmentation de la population de porcs sauvages et de leur aire de répartition géographique est un sujet de préoccupation pour la propagation de maladies zoonotiques chez l'homme et le bétail. </a:t>
            </a:r>
          </a:p>
          <a:p>
            <a:pPr marL="171450" indent="-171450">
              <a:buFont typeface="Arial" panose="020B0604020202020204" pitchFamily="34" charset="0"/>
              <a:buChar char="•"/>
            </a:pPr>
            <a:r>
              <a:rPr lang="en-CA" b="0" i="0" dirty="0">
                <a:solidFill>
                  <a:srgbClr val="212121"/>
                </a:solidFill>
                <a:effectLst/>
                <a:latin typeface="BlinkMacSystemFont"/>
              </a:rPr>
              <a:t>Les porcs sauvages pourraient contribuer à la propagation de </a:t>
            </a:r>
            <a:r>
              <a:rPr lang="en-CA" b="0" i="1" dirty="0">
                <a:solidFill>
                  <a:srgbClr val="212121"/>
                </a:solidFill>
                <a:effectLst/>
                <a:latin typeface="BlinkMacSystemFont"/>
              </a:rPr>
              <a:t>Coxiella </a:t>
            </a:r>
            <a:r>
              <a:rPr lang="en-CA" b="0" i="1" dirty="0" err="1">
                <a:solidFill>
                  <a:srgbClr val="212121"/>
                </a:solidFill>
                <a:effectLst/>
                <a:latin typeface="BlinkMacSystemFont"/>
              </a:rPr>
              <a:t>burnetii</a:t>
            </a:r>
            <a:endParaRPr lang="en-CA" b="0" i="0" dirty="0">
              <a:solidFill>
                <a:srgbClr val="212121"/>
              </a:solidFill>
              <a:effectLst/>
              <a:latin typeface="BlinkMacSystemFont"/>
            </a:endParaRPr>
          </a:p>
          <a:p>
            <a:pPr marL="171450" indent="-171450">
              <a:buFont typeface="Arial" panose="020B0604020202020204" pitchFamily="34" charset="0"/>
              <a:buChar char="•"/>
            </a:pPr>
            <a:r>
              <a:rPr lang="en-CA" b="0" i="0" dirty="0">
                <a:solidFill>
                  <a:srgbClr val="212121"/>
                </a:solidFill>
                <a:effectLst/>
                <a:latin typeface="BlinkMacSystemFont"/>
              </a:rPr>
              <a:t>Les taux de séropositivité atteignaient 0,19 % et 6,03 % à Hawaï et au Texas, respectivement.</a:t>
            </a:r>
          </a:p>
          <a:p>
            <a:pPr marL="171450" indent="-171450">
              <a:buFont typeface="Arial" panose="020B0604020202020204" pitchFamily="34" charset="0"/>
              <a:buChar char="•"/>
            </a:pPr>
            <a:r>
              <a:rPr lang="en-CA" b="0" i="0" dirty="0">
                <a:solidFill>
                  <a:srgbClr val="212121"/>
                </a:solidFill>
                <a:effectLst/>
                <a:latin typeface="BlinkMacSystemFont"/>
              </a:rPr>
              <a:t>Il n'est pas exclu que les porcs sauvages constituent un réservoir potentiel pour la transmission et la propagation des maladies. </a:t>
            </a:r>
          </a:p>
          <a:p>
            <a:pPr marL="171450" indent="-171450">
              <a:buFont typeface="Arial" panose="020B0604020202020204" pitchFamily="34" charset="0"/>
              <a:buChar char="•"/>
            </a:pPr>
            <a:r>
              <a:rPr lang="en-CA" b="0" i="0" dirty="0">
                <a:solidFill>
                  <a:srgbClr val="212121"/>
                </a:solidFill>
                <a:effectLst/>
                <a:latin typeface="BlinkMacSystemFont"/>
              </a:rPr>
              <a:t>Au Texas, nous avons identifié le chevauchement entre la séropositivité des porcs sauvages et l'incidence de la fièvre Q chez l'homme. </a:t>
            </a:r>
          </a:p>
          <a:p>
            <a:pPr marL="171450" indent="-171450">
              <a:buFont typeface="Arial" panose="020B0604020202020204" pitchFamily="34" charset="0"/>
              <a:buChar char="•"/>
            </a:pPr>
            <a:r>
              <a:rPr lang="en-CA" b="0" i="0" dirty="0">
                <a:solidFill>
                  <a:srgbClr val="212121"/>
                </a:solidFill>
                <a:effectLst/>
                <a:latin typeface="BlinkMacSystemFont"/>
              </a:rPr>
              <a:t>Les résultats indiquent qu'il existe un risque potentiellement faible mais détectable d'exposition à </a:t>
            </a:r>
            <a:r>
              <a:rPr lang="en-CA" b="0" i="1" dirty="0">
                <a:solidFill>
                  <a:srgbClr val="212121"/>
                </a:solidFill>
                <a:effectLst/>
                <a:latin typeface="BlinkMacSystemFont"/>
              </a:rPr>
              <a:t>C. </a:t>
            </a:r>
            <a:r>
              <a:rPr lang="en-CA" b="0" i="1" dirty="0" err="1">
                <a:solidFill>
                  <a:srgbClr val="212121"/>
                </a:solidFill>
                <a:effectLst/>
                <a:latin typeface="BlinkMacSystemFont"/>
              </a:rPr>
              <a:t>burnetii </a:t>
            </a:r>
            <a:r>
              <a:rPr lang="en-CA" b="0" i="0" dirty="0">
                <a:solidFill>
                  <a:srgbClr val="212121"/>
                </a:solidFill>
                <a:effectLst/>
                <a:latin typeface="BlinkMacSystemFont"/>
              </a:rPr>
              <a:t>associé aux populations de porcs sauvages à Hawaï et au Texas.</a:t>
            </a:r>
            <a:endParaRPr lang="en-CA" dirty="0"/>
          </a:p>
          <a:p>
            <a:endParaRPr lang="en-CA" b="0" i="0" dirty="0">
              <a:effectLst/>
              <a:latin typeface="Poppins-Regular"/>
            </a:endParaRPr>
          </a:p>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12</a:t>
            </a:fld>
            <a:endParaRPr lang="en-US"/>
          </a:p>
        </p:txBody>
      </p:sp>
    </p:spTree>
    <p:extLst>
      <p:ext uri="{BB962C8B-B14F-4D97-AF65-F5344CB8AC3E}">
        <p14:creationId xmlns:p14="http://schemas.microsoft.com/office/powerpoint/2010/main" val="39945692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13</a:t>
            </a:fld>
            <a:endParaRPr lang="en-US"/>
          </a:p>
        </p:txBody>
      </p:sp>
    </p:spTree>
    <p:extLst>
      <p:ext uri="{BB962C8B-B14F-4D97-AF65-F5344CB8AC3E}">
        <p14:creationId xmlns:p14="http://schemas.microsoft.com/office/powerpoint/2010/main" val="3521510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2CB9B81-17CA-AE88-74DD-50F0F2652C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703D0CC-9D3A-C180-A5F8-D5AFD1F57B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a:p>
            <a:r>
              <a:rPr lang="en-US" altLang="en-US" dirty="0"/>
              <a:t>Les Pays-Bas ont signalé pour la première fois un </a:t>
            </a:r>
            <a:r>
              <a:rPr lang="en-US" altLang="en-US" dirty="0" err="1"/>
              <a:t>cas</a:t>
            </a:r>
            <a:r>
              <a:rPr lang="en-US" altLang="en-US" dirty="0"/>
              <a:t> de BTV-3 en septembre 2023.</a:t>
            </a:r>
          </a:p>
          <a:p>
            <a:endParaRPr lang="en-US" altLang="en-US" dirty="0"/>
          </a:p>
          <a:p>
            <a:r>
              <a:rPr lang="en-US" altLang="en-US" dirty="0"/>
              <a:t>Pour 2024, au 5 septembre, les chiffres récents font état de 1970 cas cliniquement positifs et de 5328 cas PCR positifs (soit un total d'environ 7200 cas).</a:t>
            </a:r>
          </a:p>
          <a:p>
            <a:endParaRPr lang="en-CA" altLang="en-US" dirty="0"/>
          </a:p>
          <a:p>
            <a:r>
              <a:rPr lang="en-CA" altLang="en-US" dirty="0"/>
              <a:t>Des cas ont été signalés chez des bovins et des ovins ; des cas antérieurs ont également été signalés, notamment chez un chien et chez des alpagas/lamas.</a:t>
            </a:r>
          </a:p>
          <a:p>
            <a:endParaRPr lang="en-CA" altLang="en-US" dirty="0"/>
          </a:p>
          <a:p>
            <a:r>
              <a:rPr lang="en-CA" altLang="en-US" dirty="0"/>
              <a:t>Deux vaccins sont disponibles depuis le début de l'année, l'un en espagnol et l'autre en allemand.</a:t>
            </a:r>
          </a:p>
          <a:p>
            <a:endParaRPr lang="en-CA" altLang="en-US" dirty="0"/>
          </a:p>
          <a:p>
            <a:r>
              <a:rPr lang="en-US" altLang="en-US" dirty="0"/>
              <a:t>Cependant, même avec la vaccination, la maladie semble toujours se propager. </a:t>
            </a:r>
          </a:p>
          <a:p>
            <a:endParaRPr lang="en-US" altLang="en-US" dirty="0"/>
          </a:p>
          <a:p>
            <a:r>
              <a:rPr lang="en-US" altLang="en-US" dirty="0"/>
              <a:t>Un article a également été publié récemment sur l'impact du BTV-3 sur la mortalité des ovins et des caprins aux Pays-Bas. Lien dans la diapositive.</a:t>
            </a:r>
          </a:p>
          <a:p>
            <a:endParaRPr lang="en-US" altLang="en-US" dirty="0"/>
          </a:p>
          <a:p>
            <a:r>
              <a:rPr lang="en-US" altLang="en-US" dirty="0"/>
              <a:t>Passons à d'autres pays européens qui ont signalé des </a:t>
            </a:r>
            <a:r>
              <a:rPr lang="en-US" altLang="en-US" dirty="0" err="1"/>
              <a:t>cas</a:t>
            </a:r>
            <a:r>
              <a:rPr lang="en-US" altLang="en-US" dirty="0"/>
              <a:t> de BTV-3.</a:t>
            </a:r>
            <a:br>
              <a:rPr lang="en-US" altLang="en-US" dirty="0"/>
            </a:br>
            <a:endParaRPr lang="en-CA" altLang="en-US" dirty="0"/>
          </a:p>
          <a:p>
            <a:endParaRPr lang="en-CA" altLang="en-US" dirty="0"/>
          </a:p>
        </p:txBody>
      </p:sp>
      <p:sp>
        <p:nvSpPr>
          <p:cNvPr id="4" name="Slide Number Placeholder 3">
            <a:extLst>
              <a:ext uri="{FF2B5EF4-FFF2-40B4-BE49-F238E27FC236}">
                <a16:creationId xmlns:a16="http://schemas.microsoft.com/office/drawing/2014/main" id="{5C5B0BC0-B674-D316-6FA4-2BBD62224D70}"/>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2AE01C0-90C6-4DCF-806F-16ADF484E5D0}" type="slidenum">
              <a:rPr lang="en-US" altLang="en-US"/>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E8AF0048-6D19-053C-CCAC-D94C8F4AD3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A7F7119-9BA7-DC71-3800-0D75F8566B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La Belgique a signalé 1 cas supplémentaire fin avril 2024 pour un total de 8, mais en regardant maintenant leur tableau de bord, il semble que des cas soient signalés dans tout le pays. Des rapports récents des médias suggèrent qu'il y a 1 192 fermes affectées (ce qui est 3 fois plus que ce qui a été rapporté ~3 semaines auparavant).</a:t>
            </a:r>
          </a:p>
          <a:p>
            <a:endParaRPr lang="en-US" altLang="en-US" dirty="0"/>
          </a:p>
          <a:p>
            <a:endParaRPr lang="en-US" altLang="en-US" dirty="0"/>
          </a:p>
          <a:p>
            <a:r>
              <a:rPr lang="en-US" altLang="en-US" dirty="0"/>
              <a:t>L'Allemagne a signalé des cas supplémentaires chez les bovins et les ovins, mais les totaux diffèrent d'un système de notification à l'autre. Il n'y a pas eu beaucoup de rapports WOAH/WAHIS, mais les médias suggèrent que la maladie est répandue dans tout le pays, seul l'État de Berlin étant actuellement épargné.</a:t>
            </a:r>
          </a:p>
          <a:p>
            <a:endParaRPr lang="en-US" altLang="en-US" dirty="0"/>
          </a:p>
          <a:p>
            <a:endParaRPr lang="en-CA" altLang="en-US" dirty="0"/>
          </a:p>
          <a:p>
            <a:endParaRPr lang="en-CA" altLang="en-US" dirty="0"/>
          </a:p>
          <a:p>
            <a:endParaRPr lang="en-CA" altLang="en-US" dirty="0"/>
          </a:p>
        </p:txBody>
      </p:sp>
      <p:sp>
        <p:nvSpPr>
          <p:cNvPr id="4" name="Slide Number Placeholder 3">
            <a:extLst>
              <a:ext uri="{FF2B5EF4-FFF2-40B4-BE49-F238E27FC236}">
                <a16:creationId xmlns:a16="http://schemas.microsoft.com/office/drawing/2014/main" id="{631C0A6A-3DF1-37E6-5F86-75D15C0D988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F715F3-964D-4059-837D-A3E46F05937A}" type="slidenum">
              <a:rPr lang="en-US" altLang="en-US"/>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4A38976-E0BF-9F95-AF7A-73F38229BD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1DF1BB2E-F2A3-E058-804B-5659BA25C6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a:endParaRPr lang="en-CA" altLang="en-US" dirty="0"/>
          </a:p>
          <a:p>
            <a:pPr defTabSz="931863"/>
            <a:r>
              <a:rPr lang="en-US" altLang="en-US" dirty="0"/>
              <a:t>ROYAUME-UNI :</a:t>
            </a:r>
          </a:p>
          <a:p>
            <a:pPr defTabSz="931863"/>
            <a:endParaRPr lang="en-US" altLang="en-US" dirty="0"/>
          </a:p>
          <a:p>
            <a:pPr defTabSz="931863"/>
            <a:r>
              <a:rPr lang="en-US" altLang="en-US" dirty="0"/>
              <a:t>Lors de la dernière mise à jour, nous avons discuté de l'évaluation des risques au Royaume-Uni, qui portait sur l'incursion du BTV-3 et du BTV-8 dans le pays. Le Royaume-Uni a signalé des cas de BTV-3 en 2023, mais semble avoir maîtrisé la situation pendant l'hiver. </a:t>
            </a:r>
          </a:p>
          <a:p>
            <a:pPr defTabSz="931863"/>
            <a:endParaRPr lang="en-US" altLang="en-US" dirty="0"/>
          </a:p>
          <a:p>
            <a:pPr defTabSz="931863"/>
            <a:r>
              <a:rPr lang="en-US" altLang="en-US" dirty="0"/>
              <a:t>L'une de leurs conclusions est qu'il existe une très forte probabilité d'introduction du BTV-3 dans le bétail en Grande-Bretagne par l'intermédiaire de moucherons infectés provenant d'Europe du Nord, avec toutefois une grande incertitude.</a:t>
            </a:r>
          </a:p>
          <a:p>
            <a:pPr defTabSz="931863"/>
            <a:endParaRPr lang="en-US" altLang="en-US" dirty="0"/>
          </a:p>
          <a:p>
            <a:pPr marL="0" marR="0" lvl="0" indent="0" algn="l" defTabSz="931863" rtl="0" eaLnBrk="0" fontAlgn="base" latinLnBrk="0" hangingPunct="0">
              <a:lnSpc>
                <a:spcPct val="100000"/>
              </a:lnSpc>
              <a:spcBef>
                <a:spcPct val="30000"/>
              </a:spcBef>
              <a:spcAft>
                <a:spcPct val="0"/>
              </a:spcAft>
              <a:buClrTx/>
              <a:buSzTx/>
              <a:buFontTx/>
              <a:buNone/>
              <a:tabLst/>
              <a:defRPr/>
            </a:pPr>
            <a:r>
              <a:rPr lang="en-US" altLang="en-US" dirty="0"/>
              <a:t>Le Royaume-Uni a maintenant signalé une réapparition du virus. </a:t>
            </a:r>
            <a:r>
              <a:rPr lang="en-CA" sz="1200" b="0" kern="0" dirty="0">
                <a:solidFill>
                  <a:srgbClr val="365F91"/>
                </a:solidFill>
                <a:effectLst/>
                <a:latin typeface="Calibri" panose="020F0502020204030204" pitchFamily="34" charset="0"/>
                <a:cs typeface="Times New Roman" panose="02020603050405020304" pitchFamily="18" charset="0"/>
              </a:rPr>
              <a:t>Au 8 septembre 2024, 34 établissements étaient touchés et trois vaccins ont reçu une </a:t>
            </a:r>
            <a:r>
              <a:rPr lang="en-CA" sz="1200" b="0" u="sng" kern="0" dirty="0">
                <a:solidFill>
                  <a:srgbClr val="365F91"/>
                </a:solidFill>
                <a:effectLst/>
                <a:latin typeface="Calibri" panose="020F0502020204030204" pitchFamily="34" charset="0"/>
                <a:cs typeface="Times New Roman" panose="02020603050405020304" pitchFamily="18" charset="0"/>
                <a:hlinkClick r:id="rId3"/>
              </a:rPr>
              <a:t>autorisation spéciale pour être utilisés </a:t>
            </a:r>
            <a:r>
              <a:rPr lang="en-CA" sz="1200" b="0" kern="0" dirty="0">
                <a:solidFill>
                  <a:srgbClr val="365F91"/>
                </a:solidFill>
                <a:effectLst/>
                <a:latin typeface="Calibri" panose="020F0502020204030204" pitchFamily="34" charset="0"/>
                <a:cs typeface="Times New Roman" panose="02020603050405020304" pitchFamily="18" charset="0"/>
              </a:rPr>
              <a:t>sous licence au Royaume-Uni.</a:t>
            </a:r>
            <a:endParaRPr lang="en-CA" sz="1200" b="0" kern="0" dirty="0">
              <a:solidFill>
                <a:srgbClr val="365F91"/>
              </a:solidFill>
              <a:effectLst/>
              <a:latin typeface="Cambria" panose="02040503050406030204" pitchFamily="18" charset="0"/>
            </a:endParaRPr>
          </a:p>
          <a:p>
            <a:pPr defTabSz="931863"/>
            <a:endParaRPr lang="en-US" altLang="en-US" dirty="0"/>
          </a:p>
          <a:p>
            <a:pPr defTabSz="931863"/>
            <a:r>
              <a:rPr lang="en-US" altLang="en-US" dirty="0"/>
              <a:t>La carte ci-contre renvoie au tableau de bord britannique des cas de fièvre catarrhale ovine et aux zones établies.</a:t>
            </a:r>
          </a:p>
          <a:p>
            <a:pPr defTabSz="931863"/>
            <a:endParaRPr lang="en-US" altLang="en-US" dirty="0"/>
          </a:p>
          <a:p>
            <a:pPr defTabSz="931863"/>
            <a:r>
              <a:rPr lang="en-US" altLang="en-US" dirty="0"/>
              <a:t>France :</a:t>
            </a:r>
          </a:p>
          <a:p>
            <a:pPr defTabSz="931863"/>
            <a:endParaRPr lang="en-US" altLang="en-US" dirty="0"/>
          </a:p>
          <a:p>
            <a:pPr marL="0" marR="288290" lvl="0" indent="0">
              <a:spcBef>
                <a:spcPts val="1200"/>
              </a:spcBef>
              <a:spcAft>
                <a:spcPts val="0"/>
              </a:spcAft>
              <a:buFont typeface="Symbol" panose="05050102010706020507" pitchFamily="18" charset="2"/>
              <a:buNone/>
            </a:pPr>
            <a:r>
              <a:rPr lang="en-CA" sz="1200" b="0" kern="0" dirty="0">
                <a:solidFill>
                  <a:srgbClr val="365F91"/>
                </a:solidFill>
                <a:effectLst/>
                <a:latin typeface="Calibri" panose="020F0502020204030204" pitchFamily="34" charset="0"/>
                <a:cs typeface="Times New Roman" panose="02020603050405020304" pitchFamily="18" charset="0"/>
              </a:rPr>
              <a:t>Depuis les premiers signalements du BTV-3 en </a:t>
            </a:r>
            <a:r>
              <a:rPr lang="en-CA" sz="1200" b="0" u="sng" kern="0" dirty="0">
                <a:solidFill>
                  <a:srgbClr val="365F91"/>
                </a:solidFill>
                <a:effectLst/>
                <a:latin typeface="Calibri" panose="020F0502020204030204" pitchFamily="34" charset="0"/>
                <a:cs typeface="Times New Roman" panose="02020603050405020304" pitchFamily="18" charset="0"/>
                <a:hlinkClick r:id="rId4"/>
              </a:rPr>
              <a:t>France </a:t>
            </a:r>
            <a:r>
              <a:rPr lang="en-CA" sz="1200" b="0" kern="0" dirty="0">
                <a:solidFill>
                  <a:srgbClr val="365F91"/>
                </a:solidFill>
                <a:effectLst/>
                <a:latin typeface="Calibri" panose="020F0502020204030204" pitchFamily="34" charset="0"/>
                <a:cs typeface="Times New Roman" panose="02020603050405020304" pitchFamily="18" charset="0"/>
              </a:rPr>
              <a:t>à la fin du mois de juillet 2023, le pays a signalé un total de 185 </a:t>
            </a:r>
            <a:r>
              <a:rPr lang="en-CA" sz="1200" b="0" kern="0" dirty="0" err="1">
                <a:solidFill>
                  <a:srgbClr val="365F91"/>
                </a:solidFill>
                <a:effectLst/>
                <a:latin typeface="Calibri" panose="020F0502020204030204" pitchFamily="34" charset="0"/>
                <a:cs typeface="Times New Roman" panose="02020603050405020304" pitchFamily="18" charset="0"/>
              </a:rPr>
              <a:t>cas</a:t>
            </a:r>
            <a:r>
              <a:rPr lang="en-CA" sz="1200" b="0" kern="0" dirty="0">
                <a:solidFill>
                  <a:srgbClr val="365F91"/>
                </a:solidFill>
                <a:effectLst/>
                <a:latin typeface="Calibri" panose="020F0502020204030204" pitchFamily="34" charset="0"/>
                <a:cs typeface="Times New Roman" panose="02020603050405020304" pitchFamily="18" charset="0"/>
              </a:rPr>
              <a:t> de BTV-3 chez les ovins et les bovins, dont 122 au cours de la semaine dernière ; les </a:t>
            </a:r>
            <a:r>
              <a:rPr lang="en-CA" sz="1200" b="0" kern="0" dirty="0" err="1">
                <a:solidFill>
                  <a:srgbClr val="365F91"/>
                </a:solidFill>
                <a:effectLst/>
                <a:latin typeface="Calibri" panose="020F0502020204030204" pitchFamily="34" charset="0"/>
                <a:cs typeface="Times New Roman" panose="02020603050405020304" pitchFamily="18" charset="0"/>
              </a:rPr>
              <a:t>cas</a:t>
            </a:r>
            <a:r>
              <a:rPr lang="en-CA" sz="1200" b="0" kern="0" dirty="0">
                <a:solidFill>
                  <a:srgbClr val="365F91"/>
                </a:solidFill>
                <a:effectLst/>
                <a:latin typeface="Calibri" panose="020F0502020204030204" pitchFamily="34" charset="0"/>
                <a:cs typeface="Times New Roman" panose="02020603050405020304" pitchFamily="18" charset="0"/>
              </a:rPr>
              <a:t> sont toujours localisés dans le nord-est de la France, le long des frontières de la France avec la Belgique et le Luxembourg.</a:t>
            </a:r>
            <a:endParaRPr lang="en-CA" sz="1200" b="0" kern="0" dirty="0">
              <a:solidFill>
                <a:srgbClr val="365F91"/>
              </a:solidFill>
              <a:effectLst/>
              <a:latin typeface="Cambria" panose="02040503050406030204" pitchFamily="18" charset="0"/>
            </a:endParaRPr>
          </a:p>
          <a:p>
            <a:pPr marL="0" marR="288290" lvl="0" indent="0">
              <a:spcBef>
                <a:spcPts val="1200"/>
              </a:spcBef>
              <a:spcAft>
                <a:spcPts val="0"/>
              </a:spcAft>
              <a:buFont typeface="Symbol" panose="05050102010706020507" pitchFamily="18" charset="2"/>
              <a:buNone/>
            </a:pPr>
            <a:endParaRPr lang="en-CA" sz="1200" b="0" u="sng" kern="0" dirty="0">
              <a:solidFill>
                <a:srgbClr val="365F91"/>
              </a:solidFill>
              <a:effectLst/>
              <a:latin typeface="Calibri" panose="020F0502020204030204" pitchFamily="34" charset="0"/>
              <a:cs typeface="Times New Roman" panose="02020603050405020304" pitchFamily="18" charset="0"/>
              <a:hlinkClick r:id="rId5"/>
            </a:endParaRPr>
          </a:p>
          <a:p>
            <a:pPr marL="0" marR="288290" lvl="0" indent="0">
              <a:spcBef>
                <a:spcPts val="1200"/>
              </a:spcBef>
              <a:spcAft>
                <a:spcPts val="0"/>
              </a:spcAft>
              <a:buFont typeface="Symbol" panose="05050102010706020507" pitchFamily="18" charset="2"/>
              <a:buNone/>
            </a:pPr>
            <a:r>
              <a:rPr lang="en-CA" sz="1200" b="0" u="sng" kern="0" dirty="0">
                <a:solidFill>
                  <a:srgbClr val="365F91"/>
                </a:solidFill>
                <a:effectLst/>
                <a:latin typeface="Calibri" panose="020F0502020204030204" pitchFamily="34" charset="0"/>
                <a:cs typeface="Times New Roman" panose="02020603050405020304" pitchFamily="18" charset="0"/>
                <a:hlinkClick r:id="rId5"/>
              </a:rPr>
              <a:t>La France </a:t>
            </a:r>
            <a:r>
              <a:rPr lang="en-CA" sz="1200" b="0" kern="0" dirty="0">
                <a:solidFill>
                  <a:srgbClr val="365F91"/>
                </a:solidFill>
                <a:effectLst/>
                <a:latin typeface="Calibri" panose="020F0502020204030204" pitchFamily="34" charset="0"/>
                <a:cs typeface="Times New Roman" panose="02020603050405020304" pitchFamily="18" charset="0"/>
              </a:rPr>
              <a:t>distribue 6,4 millions de doses de vaccin BTV-3 aux régions les plus touchées. </a:t>
            </a:r>
          </a:p>
          <a:p>
            <a:pPr defTabSz="931863"/>
            <a:endParaRPr lang="en-CA" altLang="en-US" dirty="0"/>
          </a:p>
          <a:p>
            <a:pPr defTabSz="931863"/>
            <a:endParaRPr lang="en-CA" altLang="en-US" dirty="0"/>
          </a:p>
          <a:p>
            <a:pPr defTabSz="931863"/>
            <a:endParaRPr lang="en-CA" altLang="en-US" dirty="0"/>
          </a:p>
        </p:txBody>
      </p:sp>
      <p:sp>
        <p:nvSpPr>
          <p:cNvPr id="4" name="Slide Number Placeholder 3">
            <a:extLst>
              <a:ext uri="{FF2B5EF4-FFF2-40B4-BE49-F238E27FC236}">
                <a16:creationId xmlns:a16="http://schemas.microsoft.com/office/drawing/2014/main" id="{0D48531A-9724-8A73-42EB-67279CF66440}"/>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60E7FEE-EE5F-415F-99D4-6DC8B964A8A5}" type="slidenum">
              <a:rPr lang="en-US" altLang="en-US"/>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E8AF0048-6D19-053C-CCAC-D94C8F4AD3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A7F7119-9BA7-DC71-3800-0D75F8566B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sz="1200" dirty="0">
                <a:solidFill>
                  <a:srgbClr val="000000"/>
                </a:solidFill>
                <a:effectLst/>
                <a:latin typeface="CicleGordita"/>
                <a:ea typeface="CicleGordita"/>
                <a:cs typeface="CicleGordita"/>
              </a:rPr>
              <a:t>Peu après les premiers rapports de la France, le Luxembourg a signalé son premier </a:t>
            </a:r>
            <a:r>
              <a:rPr lang="en-CA" sz="1200" dirty="0" err="1">
                <a:solidFill>
                  <a:srgbClr val="000000"/>
                </a:solidFill>
                <a:effectLst/>
                <a:latin typeface="CicleGordita"/>
                <a:ea typeface="CicleGordita"/>
                <a:cs typeface="CicleGordita"/>
              </a:rPr>
              <a:t>cas</a:t>
            </a:r>
            <a:r>
              <a:rPr lang="en-CA" sz="1200" dirty="0">
                <a:solidFill>
                  <a:srgbClr val="000000"/>
                </a:solidFill>
                <a:effectLst/>
                <a:latin typeface="CicleGordita"/>
                <a:ea typeface="CicleGordita"/>
                <a:cs typeface="CicleGordita"/>
              </a:rPr>
              <a:t> de BTV-3. Depuis la détection initiale le 2 août 2024, un total de 339 animaux (236 bovins, 99 ovins et 4 caprins) ont été testés positifs pour le BTV-3 dans 180 fermes. Une campagne de vaccination a été lancée le 9 août 2024. 50 000 doses ont été distribuées aux vétérinaires et 190 000 doses supplémentaires ont été commandées.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Au Danemark, les premiers cas de BTV-3 ont été signalés dans un troupeau d'ovins à </a:t>
            </a:r>
            <a:r>
              <a:rPr lang="en-CA" dirty="0" err="1"/>
              <a:t>Tonder</a:t>
            </a:r>
            <a:r>
              <a:rPr lang="en-CA" dirty="0"/>
              <a:t>, qui comptait également des bovins (non cliniques). Le BTV-3 a été confirmé le 9 août 2024.  Le nombre total de </a:t>
            </a:r>
            <a:r>
              <a:rPr lang="en-CA" dirty="0" err="1"/>
              <a:t>cas</a:t>
            </a:r>
            <a:r>
              <a:rPr lang="en-CA" dirty="0"/>
              <a:t> signalés au Danemark est actuellement de 17, mais les médias suggèrent également que la maladie est répandue dans tout le pays. </a:t>
            </a:r>
            <a:endParaRPr lang="en-CA" alt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La Suisse a également signalé récemment son premier cas de BTV-8 sur un bovin dans le canton de Vaud.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288290" lvl="0" indent="0">
              <a:spcBef>
                <a:spcPts val="1200"/>
              </a:spcBef>
              <a:spcAft>
                <a:spcPts val="0"/>
              </a:spcAft>
              <a:buFont typeface="Symbol" panose="05050102010706020507" pitchFamily="18" charset="2"/>
              <a:buNone/>
            </a:pPr>
            <a:endParaRPr lang="en-CA" sz="1800" b="1" kern="0" dirty="0">
              <a:solidFill>
                <a:srgbClr val="365F91"/>
              </a:solidFill>
              <a:effectLst/>
              <a:latin typeface="Calibri" panose="020F0502020204030204" pitchFamily="34" charset="0"/>
              <a:cs typeface="Times New Roman" panose="02020603050405020304" pitchFamily="18" charset="0"/>
            </a:endParaRPr>
          </a:p>
          <a:p>
            <a:pPr marL="0" marR="288290" lvl="0" indent="0">
              <a:spcBef>
                <a:spcPts val="1200"/>
              </a:spcBef>
              <a:spcAft>
                <a:spcPts val="0"/>
              </a:spcAft>
              <a:buFont typeface="Symbol" panose="05050102010706020507" pitchFamily="18" charset="2"/>
              <a:buNone/>
            </a:pPr>
            <a:r>
              <a:rPr lang="en-CA" sz="1800" b="0" kern="0" dirty="0">
                <a:solidFill>
                  <a:srgbClr val="365F91"/>
                </a:solidFill>
                <a:effectLst/>
                <a:latin typeface="Calibri" panose="020F0502020204030204" pitchFamily="34" charset="0"/>
                <a:cs typeface="Times New Roman" panose="02020603050405020304" pitchFamily="18" charset="0"/>
              </a:rPr>
              <a:t>Norvège : premiers rapports sur 2 moutons à Kristiansand (sud de la Norvège), le sérotype a été confirmé comme étant le BTV-3 - pourrait-il avoir été transporté du Danemark ?</a:t>
            </a:r>
          </a:p>
          <a:p>
            <a:pPr marL="0" marR="288290" lvl="0" indent="0">
              <a:spcBef>
                <a:spcPts val="1200"/>
              </a:spcBef>
              <a:spcAft>
                <a:spcPts val="0"/>
              </a:spcAft>
              <a:buFont typeface="Symbol" panose="05050102010706020507" pitchFamily="18" charset="2"/>
              <a:buNone/>
            </a:pPr>
            <a:endParaRPr lang="en-CA" sz="1800" b="1" kern="0" dirty="0">
              <a:solidFill>
                <a:srgbClr val="365F91"/>
              </a:solidFill>
              <a:effectLst/>
              <a:latin typeface="Calibri" panose="020F0502020204030204" pitchFamily="34" charset="0"/>
              <a:cs typeface="Times New Roman" panose="02020603050405020304" pitchFamily="18" charset="0"/>
            </a:endParaRPr>
          </a:p>
          <a:p>
            <a:pPr marL="0" marR="288290" lvl="0" indent="0">
              <a:spcBef>
                <a:spcPts val="1200"/>
              </a:spcBef>
              <a:spcAft>
                <a:spcPts val="0"/>
              </a:spcAft>
              <a:buFont typeface="Symbol" panose="05050102010706020507" pitchFamily="18" charset="2"/>
              <a:buNone/>
            </a:pPr>
            <a:r>
              <a:rPr lang="en-CA" sz="1800" b="0" kern="0" dirty="0">
                <a:solidFill>
                  <a:srgbClr val="365F91"/>
                </a:solidFill>
                <a:effectLst/>
                <a:latin typeface="Calibri" panose="020F0502020204030204" pitchFamily="34" charset="0"/>
                <a:cs typeface="Times New Roman" panose="02020603050405020304" pitchFamily="18" charset="0"/>
              </a:rPr>
              <a:t>Les rapports initiaux de la République de </a:t>
            </a:r>
            <a:r>
              <a:rPr lang="en-CA" sz="1800" b="0" kern="0" dirty="0" err="1">
                <a:solidFill>
                  <a:srgbClr val="365F91"/>
                </a:solidFill>
                <a:effectLst/>
                <a:latin typeface="Calibri" panose="020F0502020204030204" pitchFamily="34" charset="0"/>
                <a:cs typeface="Times New Roman" panose="02020603050405020304" pitchFamily="18" charset="0"/>
              </a:rPr>
              <a:t>Cezch </a:t>
            </a:r>
            <a:r>
              <a:rPr lang="en-CA" sz="1800" b="0" kern="0" dirty="0">
                <a:solidFill>
                  <a:srgbClr val="365F91"/>
                </a:solidFill>
                <a:effectLst/>
                <a:latin typeface="Calibri" panose="020F0502020204030204" pitchFamily="34" charset="0"/>
                <a:cs typeface="Times New Roman" panose="02020603050405020304" pitchFamily="18" charset="0"/>
              </a:rPr>
              <a:t>sont également confirmés par le BTV-3. Un cas chez un bélier et quatre cas chez des moutons, près de la frontière allemande.</a:t>
            </a:r>
            <a:endParaRPr lang="en-CA" sz="1800" b="0" kern="0" dirty="0">
              <a:solidFill>
                <a:srgbClr val="365F91"/>
              </a:solidFill>
              <a:effectLst/>
              <a:latin typeface="Cambria" panose="020405030504060302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altLang="en-US" dirty="0"/>
          </a:p>
          <a:p>
            <a:endParaRPr lang="en-CA" altLang="en-US" dirty="0"/>
          </a:p>
        </p:txBody>
      </p:sp>
      <p:sp>
        <p:nvSpPr>
          <p:cNvPr id="4" name="Slide Number Placeholder 3">
            <a:extLst>
              <a:ext uri="{FF2B5EF4-FFF2-40B4-BE49-F238E27FC236}">
                <a16:creationId xmlns:a16="http://schemas.microsoft.com/office/drawing/2014/main" id="{631C0A6A-3DF1-37E6-5F86-75D15C0D988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F715F3-964D-4059-837D-A3E46F05937A}" type="slidenum">
              <a:rPr lang="en-US" altLang="en-US"/>
              <a:t>5</a:t>
            </a:fld>
            <a:endParaRPr lang="en-US" altLang="en-US"/>
          </a:p>
        </p:txBody>
      </p:sp>
    </p:spTree>
    <p:extLst>
      <p:ext uri="{BB962C8B-B14F-4D97-AF65-F5344CB8AC3E}">
        <p14:creationId xmlns:p14="http://schemas.microsoft.com/office/powerpoint/2010/main" val="2914210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E8AF0048-6D19-053C-CCAC-D94C8F4AD3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A7F7119-9BA7-DC71-3800-0D75F8566B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altLang="en-US" dirty="0"/>
              <a:t>L'Autriche a également signalé son premier cas de BTV-3. Un cas a été signalé le 13 septembre, avec une date de début du 10 septembre, sur du bétail à </a:t>
            </a:r>
            <a:r>
              <a:rPr lang="en-CA" altLang="en-US" dirty="0" err="1"/>
              <a:t>Bergenz</a:t>
            </a:r>
            <a:r>
              <a:rPr lang="en-CA" altLang="en-US" dirty="0"/>
              <a:t>, près des frontières de la Suisse et de l'Allemagne.</a:t>
            </a:r>
          </a:p>
          <a:p>
            <a:endParaRPr lang="en-CA" altLang="en-US" dirty="0"/>
          </a:p>
          <a:p>
            <a:endParaRPr lang="en-CA" altLang="en-US" dirty="0"/>
          </a:p>
          <a:p>
            <a:r>
              <a:rPr lang="en-CA" altLang="en-US" dirty="0"/>
              <a:t>La Suède a signalé des cas de BTV-3 le 13 septembre. Il s'agit d'une réapparition du virus, qui avait déjà été signalé en février 2009. Deux cas ont été signalés dans le sud de la Suède, l'un chez des vaches laitières et l'autre chez des bovins. Le virus pourrait-il être venu du Danemark ?</a:t>
            </a:r>
          </a:p>
          <a:p>
            <a:endParaRPr lang="en-CA" altLang="en-US" dirty="0"/>
          </a:p>
          <a:p>
            <a:r>
              <a:rPr lang="en-CA" altLang="en-US" dirty="0"/>
              <a:t>Le BTV-3 a été très actif en Europe ces derniers temps. Sept pays ont signalé des premiers cas de présence du virus, et la Suède et le Royaume-Uni ont signalé des réapparitions. On espère que les efforts de vaccination ainsi que l'automne et le temps froid qui s'annoncent permettront de réduire cette activité. </a:t>
            </a:r>
          </a:p>
        </p:txBody>
      </p:sp>
      <p:sp>
        <p:nvSpPr>
          <p:cNvPr id="4" name="Slide Number Placeholder 3">
            <a:extLst>
              <a:ext uri="{FF2B5EF4-FFF2-40B4-BE49-F238E27FC236}">
                <a16:creationId xmlns:a16="http://schemas.microsoft.com/office/drawing/2014/main" id="{631C0A6A-3DF1-37E6-5F86-75D15C0D988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F715F3-964D-4059-837D-A3E46F05937A}" type="slidenum">
              <a:rPr lang="en-US" altLang="en-US"/>
              <a:t>6</a:t>
            </a:fld>
            <a:endParaRPr lang="en-US" altLang="en-US"/>
          </a:p>
        </p:txBody>
      </p:sp>
    </p:spTree>
    <p:extLst>
      <p:ext uri="{BB962C8B-B14F-4D97-AF65-F5344CB8AC3E}">
        <p14:creationId xmlns:p14="http://schemas.microsoft.com/office/powerpoint/2010/main" val="1314869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Passons maintenant à la </a:t>
            </a:r>
            <a:r>
              <a:rPr lang="en-CA" dirty="0" err="1"/>
              <a:t>peste </a:t>
            </a:r>
            <a:r>
              <a:rPr lang="en-CA" dirty="0"/>
              <a:t>des petits ruminants, une maladie virale qui touche les moutons et les chèvres. Les porcs et les bovins peuvent être infectés mais ne présentent pas de signes cliniques et ne peuvent pas transmettre le virus.</a:t>
            </a:r>
          </a:p>
          <a:p>
            <a:endParaRPr lang="en-CA" dirty="0"/>
          </a:p>
          <a:p>
            <a:r>
              <a:rPr lang="en-CA" b="0" i="0" dirty="0">
                <a:solidFill>
                  <a:srgbClr val="474747"/>
                </a:solidFill>
                <a:effectLst/>
                <a:latin typeface="Arial" panose="020B0604020202020204" pitchFamily="34" charset="0"/>
              </a:rPr>
              <a:t>La PPR est actuellement présente en Afrique du Nord, centrale, de l'Ouest et de l'Est, au Moyen-Orient, en Asie du Sud et en Europe du Sud. En Europe, des </a:t>
            </a:r>
            <a:r>
              <a:rPr lang="en-CA" b="0" i="0" dirty="0" err="1">
                <a:solidFill>
                  <a:srgbClr val="474747"/>
                </a:solidFill>
                <a:effectLst/>
                <a:latin typeface="Arial" panose="020B0604020202020204" pitchFamily="34" charset="0"/>
              </a:rPr>
              <a:t>cas</a:t>
            </a:r>
            <a:r>
              <a:rPr lang="en-CA" b="0" i="0" dirty="0">
                <a:solidFill>
                  <a:srgbClr val="474747"/>
                </a:solidFill>
                <a:effectLst/>
                <a:latin typeface="Arial" panose="020B0604020202020204" pitchFamily="34" charset="0"/>
              </a:rPr>
              <a:t> ont déjà été signalés en </a:t>
            </a:r>
            <a:r>
              <a:rPr lang="en-CA" b="0" i="0" dirty="0" err="1">
                <a:solidFill>
                  <a:srgbClr val="474747"/>
                </a:solidFill>
                <a:effectLst/>
                <a:latin typeface="Arial" panose="020B0604020202020204" pitchFamily="34" charset="0"/>
              </a:rPr>
              <a:t>Turquie</a:t>
            </a:r>
            <a:r>
              <a:rPr lang="en-CA" b="0" i="0" dirty="0">
                <a:solidFill>
                  <a:srgbClr val="474747"/>
                </a:solidFill>
                <a:effectLst/>
                <a:latin typeface="Arial" panose="020B0604020202020204" pitchFamily="34" charset="0"/>
              </a:rPr>
              <a:t> (fin 2023, signalé comme résolu en février 2024) et en Bulgarie (derniers cas signalés par la WOAH en 2018). Mais la maladie s'est maintenant propagée à la Grèce et à la Roumanie.</a:t>
            </a:r>
            <a:endParaRPr lang="en-CA" dirty="0"/>
          </a:p>
          <a:p>
            <a:endParaRPr lang="en-CA" dirty="0"/>
          </a:p>
          <a:p>
            <a:endParaRPr lang="en-CA" dirty="0"/>
          </a:p>
          <a:p>
            <a:r>
              <a:rPr lang="en-CA" dirty="0"/>
              <a:t>Grèce :</a:t>
            </a:r>
          </a:p>
          <a:p>
            <a:pPr marL="171450" indent="-171450">
              <a:buFontTx/>
              <a:buChar char="-"/>
            </a:pPr>
            <a:r>
              <a:rPr lang="en-CA" dirty="0"/>
              <a:t>La </a:t>
            </a:r>
            <a:r>
              <a:rPr lang="en-CA" dirty="0" err="1"/>
              <a:t>peste </a:t>
            </a:r>
            <a:r>
              <a:rPr lang="en-CA" dirty="0"/>
              <a:t>des petits ruminants (PPR) a été détectée pour la première fois en Grèce le 8 juillet 2024 à </a:t>
            </a:r>
            <a:r>
              <a:rPr lang="en-CA" dirty="0" err="1"/>
              <a:t>Kastraki</a:t>
            </a:r>
            <a:r>
              <a:rPr lang="en-CA" dirty="0"/>
              <a:t>, dans la région de Thessalie et de Grèce centrale.</a:t>
            </a:r>
          </a:p>
          <a:p>
            <a:pPr marL="171450" indent="-171450">
              <a:buFontTx/>
              <a:buChar char="-"/>
            </a:pPr>
            <a:r>
              <a:rPr lang="en-CA" dirty="0"/>
              <a:t>Au 12 septembre 2024, 69 </a:t>
            </a:r>
            <a:r>
              <a:rPr lang="en-CA" dirty="0" err="1"/>
              <a:t>cas</a:t>
            </a:r>
            <a:r>
              <a:rPr lang="en-CA" dirty="0"/>
              <a:t> ont été signalés dans l'ensemble du pays (dans l'image ci-dessous, vous pouvez voir qu'il y a des </a:t>
            </a:r>
            <a:r>
              <a:rPr lang="en-CA" dirty="0" err="1"/>
              <a:t>cas</a:t>
            </a:r>
            <a:r>
              <a:rPr lang="en-CA" dirty="0"/>
              <a:t> dans les régions du nord, du centre et du sud du pays, ainsi que sur l'île de Crète).</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0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Il semble que la maladie se soit largement répandue par le biais </a:t>
            </a:r>
            <a:r>
              <a:rPr lang="en-CA" sz="1200" b="0" i="0" dirty="0">
                <a:solidFill>
                  <a:srgbClr val="444444"/>
                </a:solidFill>
                <a:effectLst/>
                <a:latin typeface="Verdana" panose="020B0604030504040204" pitchFamily="34" charset="0"/>
              </a:rPr>
              <a:t>des </a:t>
            </a:r>
            <a:r>
              <a:rPr lang="en-CA" sz="1200" b="0" i="0" dirty="0" err="1">
                <a:solidFill>
                  <a:srgbClr val="444444"/>
                </a:solidFill>
                <a:effectLst/>
                <a:latin typeface="Verdana" panose="020B0604030504040204" pitchFamily="34" charset="0"/>
              </a:rPr>
              <a:t>mouvements de </a:t>
            </a:r>
            <a:r>
              <a:rPr lang="en-CA" sz="1200" b="0" i="0" dirty="0">
                <a:solidFill>
                  <a:srgbClr val="444444"/>
                </a:solidFill>
                <a:effectLst/>
                <a:latin typeface="Verdana" panose="020B0604030504040204" pitchFamily="34" charset="0"/>
              </a:rPr>
              <a:t>bétail reproducteur à partir de l'exploitation infectée à l'origine. Et </a:t>
            </a:r>
            <a:endParaRPr lang="en-CA" dirty="0"/>
          </a:p>
          <a:p>
            <a:pPr marL="171450" indent="-171450">
              <a:buFontTx/>
              <a:buChar char="-"/>
            </a:pPr>
            <a:r>
              <a:rPr lang="en-CA" b="0" i="0" dirty="0">
                <a:solidFill>
                  <a:srgbClr val="444444"/>
                </a:solidFill>
                <a:effectLst/>
                <a:latin typeface="Verdana" panose="020B0604030504040204" pitchFamily="34" charset="0"/>
              </a:rPr>
              <a:t>Selon le WOAH, 29 463 animaux ont été exposés dans </a:t>
            </a:r>
            <a:r>
              <a:rPr lang="en-CA" b="0" i="0" dirty="0" err="1">
                <a:solidFill>
                  <a:srgbClr val="444444"/>
                </a:solidFill>
                <a:effectLst/>
                <a:latin typeface="Verdana" panose="020B0604030504040204" pitchFamily="34" charset="0"/>
              </a:rPr>
              <a:t>ces</a:t>
            </a:r>
            <a:r>
              <a:rPr lang="en-CA" b="0" i="0" dirty="0">
                <a:solidFill>
                  <a:srgbClr val="444444"/>
                </a:solidFill>
                <a:effectLst/>
                <a:latin typeface="Verdana" panose="020B0604030504040204" pitchFamily="34" charset="0"/>
              </a:rPr>
              <a:t> </a:t>
            </a:r>
            <a:r>
              <a:rPr lang="en-CA" b="0" i="0" dirty="0" err="1">
                <a:solidFill>
                  <a:srgbClr val="444444"/>
                </a:solidFill>
                <a:effectLst/>
                <a:latin typeface="Verdana" panose="020B0604030504040204" pitchFamily="34" charset="0"/>
              </a:rPr>
              <a:t>cas</a:t>
            </a:r>
            <a:r>
              <a:rPr lang="en-CA" b="0" i="0" dirty="0">
                <a:solidFill>
                  <a:srgbClr val="444444"/>
                </a:solidFill>
                <a:effectLst/>
                <a:latin typeface="Verdana" panose="020B0604030504040204" pitchFamily="34" charset="0"/>
              </a:rPr>
              <a:t>, 4 265 cas et 486 décès ont été signalés.</a:t>
            </a:r>
          </a:p>
          <a:p>
            <a:pPr marL="0" indent="0">
              <a:buFontTx/>
              <a:buNone/>
            </a:pPr>
            <a:endParaRPr lang="en-CA" b="0" i="0" dirty="0">
              <a:solidFill>
                <a:srgbClr val="444444"/>
              </a:solidFill>
              <a:effectLst/>
              <a:latin typeface="Verdana" panose="020B0604030504040204" pitchFamily="34" charset="0"/>
            </a:endParaRPr>
          </a:p>
          <a:p>
            <a:pPr marL="171450" indent="-171450">
              <a:buFontTx/>
              <a:buChar char="-"/>
            </a:pPr>
            <a:endParaRPr lang="en-CA" b="0" i="0" dirty="0">
              <a:solidFill>
                <a:srgbClr val="444444"/>
              </a:solidFill>
              <a:effectLst/>
              <a:latin typeface="Verdana" panose="020B0604030504040204" pitchFamily="34" charset="0"/>
            </a:endParaRPr>
          </a:p>
          <a:p>
            <a:pPr marL="0" indent="0">
              <a:buFontTx/>
              <a:buNone/>
            </a:pPr>
            <a:r>
              <a:rPr lang="en-CA" b="0" i="0" dirty="0">
                <a:solidFill>
                  <a:srgbClr val="444444"/>
                </a:solidFill>
                <a:effectLst/>
                <a:latin typeface="Verdana" panose="020B0604030504040204" pitchFamily="34" charset="0"/>
              </a:rPr>
              <a:t>Roumanie :</a:t>
            </a:r>
          </a:p>
          <a:p>
            <a:pPr marL="171450" indent="-171450">
              <a:buFontTx/>
              <a:buChar char="-"/>
            </a:pPr>
            <a:r>
              <a:rPr lang="en-CA" b="0" i="0" dirty="0">
                <a:solidFill>
                  <a:srgbClr val="444444"/>
                </a:solidFill>
                <a:effectLst/>
                <a:latin typeface="Verdana" panose="020B0604030504040204" pitchFamily="34" charset="0"/>
              </a:rPr>
              <a:t>Une semaine après la détection initiale en Grèce, </a:t>
            </a:r>
            <a:r>
              <a:rPr lang="en-CA" dirty="0"/>
              <a:t>le premier </a:t>
            </a:r>
            <a:r>
              <a:rPr lang="en-CA" dirty="0" err="1"/>
              <a:t>cas</a:t>
            </a:r>
            <a:r>
              <a:rPr lang="en-CA" dirty="0"/>
              <a:t> de PPR a été détecté en Roumanie le 15 juillet 2024 dans une exploitation d'engraissement de moutons à </a:t>
            </a:r>
            <a:r>
              <a:rPr lang="en-CA" dirty="0" err="1"/>
              <a:t>Tulcea</a:t>
            </a:r>
            <a:r>
              <a:rPr lang="en-CA" dirty="0"/>
              <a:t>, près de la côte de la mer Noire.</a:t>
            </a:r>
          </a:p>
          <a:p>
            <a:pPr marL="171450" indent="-171450">
              <a:buFontTx/>
              <a:buChar char="-"/>
            </a:pPr>
            <a:r>
              <a:rPr lang="en-CA" b="0" i="0" dirty="0">
                <a:solidFill>
                  <a:srgbClr val="444444"/>
                </a:solidFill>
                <a:effectLst/>
                <a:latin typeface="Verdana" panose="020B0604030504040204" pitchFamily="34" charset="0"/>
              </a:rPr>
              <a:t>Au 12 septembre 2024, 67 </a:t>
            </a:r>
            <a:r>
              <a:rPr lang="en-CA" b="0" i="0" dirty="0" err="1">
                <a:solidFill>
                  <a:srgbClr val="444444"/>
                </a:solidFill>
                <a:effectLst/>
                <a:latin typeface="Verdana" panose="020B0604030504040204" pitchFamily="34" charset="0"/>
              </a:rPr>
              <a:t>cas</a:t>
            </a:r>
            <a:r>
              <a:rPr lang="en-CA" b="0" i="0" dirty="0">
                <a:solidFill>
                  <a:srgbClr val="444444"/>
                </a:solidFill>
                <a:effectLst/>
                <a:latin typeface="Verdana" panose="020B0604030504040204" pitchFamily="34" charset="0"/>
              </a:rPr>
              <a:t> ont été signalés dans le pays, la plupart dans l'est du pays et 7 dans l'ouest, près de la frontière avec la Serbie.</a:t>
            </a:r>
          </a:p>
          <a:p>
            <a:pPr marL="171450" indent="-171450">
              <a:buFontTx/>
              <a:buChar char="-"/>
            </a:pPr>
            <a:r>
              <a:rPr lang="en-CA" b="0" i="0" dirty="0">
                <a:solidFill>
                  <a:srgbClr val="444444"/>
                </a:solidFill>
                <a:effectLst/>
                <a:latin typeface="Verdana" panose="020B0604030504040204" pitchFamily="34" charset="0"/>
              </a:rPr>
              <a:t>Selon le WOAH, 236 023 animaux ont été exposés, dont 5 656 cas et 4 944 décès, et 230 ont été tués et éliminés.</a:t>
            </a:r>
          </a:p>
          <a:p>
            <a:pPr marL="0" indent="0">
              <a:buFontTx/>
              <a:buNone/>
            </a:pPr>
            <a:endParaRPr lang="en-CA" b="0" i="0" dirty="0">
              <a:solidFill>
                <a:srgbClr val="444444"/>
              </a:solidFill>
              <a:effectLst/>
              <a:latin typeface="Verdana" panose="020B0604030504040204" pitchFamily="34" charset="0"/>
            </a:endParaRPr>
          </a:p>
          <a:p>
            <a:pPr marL="0" indent="0">
              <a:buFontTx/>
              <a:buNone/>
            </a:pPr>
            <a:r>
              <a:rPr lang="en-CA" b="0" i="0" dirty="0">
                <a:solidFill>
                  <a:srgbClr val="444444"/>
                </a:solidFill>
                <a:effectLst/>
                <a:latin typeface="Verdana" panose="020B0604030504040204" pitchFamily="34" charset="0"/>
              </a:rPr>
              <a:t>  </a:t>
            </a:r>
          </a:p>
          <a:p>
            <a:pPr marL="0" indent="0">
              <a:buFontTx/>
              <a:buNone/>
            </a:pPr>
            <a:r>
              <a:rPr lang="en-CA" b="1" i="0" u="none" dirty="0">
                <a:solidFill>
                  <a:srgbClr val="444444"/>
                </a:solidFill>
                <a:effectLst/>
                <a:latin typeface="Verdana" panose="020B0604030504040204" pitchFamily="34" charset="0"/>
              </a:rPr>
              <a:t>On ne sait pas encore quelle est la source des </a:t>
            </a:r>
            <a:r>
              <a:rPr lang="en-CA" b="1" i="0" u="none" dirty="0" err="1">
                <a:solidFill>
                  <a:srgbClr val="444444"/>
                </a:solidFill>
                <a:effectLst/>
                <a:latin typeface="Verdana" panose="020B0604030504040204" pitchFamily="34" charset="0"/>
              </a:rPr>
              <a:t>cas</a:t>
            </a:r>
            <a:r>
              <a:rPr lang="en-CA" b="1" i="0" u="none" dirty="0">
                <a:solidFill>
                  <a:srgbClr val="444444"/>
                </a:solidFill>
                <a:effectLst/>
                <a:latin typeface="Verdana" panose="020B0604030504040204" pitchFamily="34" charset="0"/>
              </a:rPr>
              <a:t> en Grèce et en Roumanie.</a:t>
            </a:r>
          </a:p>
          <a:p>
            <a:pPr marL="0" indent="0">
              <a:buFontTx/>
              <a:buNone/>
            </a:pPr>
            <a:endParaRPr lang="en-CA" b="1" i="0" dirty="0">
              <a:solidFill>
                <a:srgbClr val="444444"/>
              </a:solidFill>
              <a:effectLst/>
              <a:latin typeface="Verdana" panose="020B0604030504040204" pitchFamily="34" charset="0"/>
            </a:endParaRPr>
          </a:p>
          <a:p>
            <a:pPr marL="0" indent="0">
              <a:buFontTx/>
              <a:buNone/>
            </a:pPr>
            <a:r>
              <a:rPr lang="en-CA" b="0" i="0" dirty="0">
                <a:solidFill>
                  <a:srgbClr val="444444"/>
                </a:solidFill>
                <a:effectLst/>
                <a:latin typeface="Verdana" panose="020B0604030504040204" pitchFamily="34" charset="0"/>
              </a:rPr>
              <a:t>Toutefois, </a:t>
            </a:r>
            <a:r>
              <a:rPr lang="en-US" sz="1800" dirty="0">
                <a:solidFill>
                  <a:srgbClr val="000000"/>
                </a:solidFill>
                <a:effectLst/>
                <a:latin typeface="Candara" panose="020E0502030303020204" pitchFamily="34" charset="0"/>
                <a:ea typeface="Calibri" panose="020F0502020204030204" pitchFamily="34" charset="0"/>
                <a:cs typeface="Calibri" panose="020F0502020204030204" pitchFamily="34" charset="0"/>
              </a:rPr>
              <a:t>certains craignent que la PPR en Roumanie provienne de la Turquie par le biais de mouvements illégaux d'agneaux pour satisfaire les besoins du marché. Le typage moléculaire des isolats de PPR provenant de Grèce et de Roumanie nous permettrait d'en savoir plus.</a:t>
            </a:r>
          </a:p>
          <a:p>
            <a:pPr marL="0" indent="0">
              <a:buFontTx/>
              <a:buNone/>
            </a:pPr>
            <a:endParaRPr lang="en-US" sz="1800" dirty="0">
              <a:solidFill>
                <a:srgbClr val="000000"/>
              </a:solidFill>
              <a:effectLst/>
              <a:latin typeface="Candara" panose="020E0502030303020204" pitchFamily="34" charset="0"/>
              <a:ea typeface="Calibri" panose="020F0502020204030204" pitchFamily="34" charset="0"/>
              <a:cs typeface="Calibri" panose="020F0502020204030204" pitchFamily="34" charset="0"/>
            </a:endParaRPr>
          </a:p>
          <a:p>
            <a:pPr marL="0" indent="0">
              <a:buFontTx/>
              <a:buNone/>
            </a:pPr>
            <a:endParaRPr lang="en-US" sz="1800" b="0" i="0" dirty="0">
              <a:solidFill>
                <a:srgbClr val="000000"/>
              </a:solidFill>
              <a:effectLst/>
              <a:latin typeface="Candara" panose="020E0502030303020204" pitchFamily="34" charset="0"/>
              <a:cs typeface="Calibri" panose="020F0502020204030204" pitchFamily="34" charset="0"/>
            </a:endParaRPr>
          </a:p>
          <a:p>
            <a:pPr marL="171450" indent="-171450">
              <a:buFontTx/>
              <a:buChar char="-"/>
            </a:pPr>
            <a:endParaRPr lang="en-CA" b="0" i="0" dirty="0">
              <a:solidFill>
                <a:srgbClr val="444444"/>
              </a:solidFill>
              <a:effectLst/>
              <a:latin typeface="Verdana" panose="020B0604030504040204" pitchFamily="34" charset="0"/>
            </a:endParaRPr>
          </a:p>
          <a:p>
            <a:pPr marL="171450" indent="-171450">
              <a:buFontTx/>
              <a:buChar char="-"/>
            </a:pPr>
            <a:endParaRPr lang="en-CA" dirty="0"/>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7</a:t>
            </a:fld>
            <a:endParaRPr lang="en-US"/>
          </a:p>
        </p:txBody>
      </p:sp>
    </p:spTree>
    <p:extLst>
      <p:ext uri="{BB962C8B-B14F-4D97-AF65-F5344CB8AC3E}">
        <p14:creationId xmlns:p14="http://schemas.microsoft.com/office/powerpoint/2010/main" val="3976641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 Royaume-Uni a publié une évaluation des </a:t>
            </a:r>
            <a:r>
              <a:rPr lang="en-CA" dirty="0" err="1"/>
              <a:t>cas</a:t>
            </a:r>
            <a:r>
              <a:rPr lang="en-CA" dirty="0"/>
              <a:t> - dont le lien figure dans la diapositive - qui conclut que "le risque d'introduction de la PPR en Grande-Bretagne à la suite de l'apparition de </a:t>
            </a:r>
            <a:r>
              <a:rPr lang="en-CA" dirty="0" err="1"/>
              <a:t>ces</a:t>
            </a:r>
            <a:r>
              <a:rPr lang="en-CA" dirty="0"/>
              <a:t> </a:t>
            </a:r>
            <a:r>
              <a:rPr lang="en-CA" dirty="0" err="1"/>
              <a:t>cas</a:t>
            </a:r>
            <a:r>
              <a:rPr lang="en-CA" dirty="0"/>
              <a:t> en Roumanie et en Grèce est désormais considéré comme étant passé de négligeable à très faible".</a:t>
            </a:r>
          </a:p>
          <a:p>
            <a:endParaRPr lang="en-CA" dirty="0"/>
          </a:p>
          <a:p>
            <a:r>
              <a:rPr lang="en-CA" dirty="0"/>
              <a:t>Question pour le réseau : Y a-t-il un risque pour le Canada ? Étant donné que nous avons une population croissante de petits ruminants.</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8</a:t>
            </a:fld>
            <a:endParaRPr lang="en-US"/>
          </a:p>
        </p:txBody>
      </p:sp>
    </p:spTree>
    <p:extLst>
      <p:ext uri="{BB962C8B-B14F-4D97-AF65-F5344CB8AC3E}">
        <p14:creationId xmlns:p14="http://schemas.microsoft.com/office/powerpoint/2010/main" val="238211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La variole ovine et caprine a été confirmée en Bulgarie le 4 septembre 2024. Il s'agit du premier cas, qui consistait en 3 cas dans la région de Yambol (comme indiqué sur la carte).</a:t>
            </a:r>
          </a:p>
          <a:p>
            <a:endParaRPr lang="en-CA" dirty="0"/>
          </a:p>
          <a:p>
            <a:r>
              <a:rPr lang="en-CA" dirty="0"/>
              <a:t>Il a également été signalé à trois reprises en août et septembre en Grèce (dans la région indiquée sur la carte).</a:t>
            </a: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9</a:t>
            </a:fld>
            <a:endParaRPr lang="en-US"/>
          </a:p>
        </p:txBody>
      </p:sp>
    </p:spTree>
    <p:extLst>
      <p:ext uri="{BB962C8B-B14F-4D97-AF65-F5344CB8AC3E}">
        <p14:creationId xmlns:p14="http://schemas.microsoft.com/office/powerpoint/2010/main" val="17253012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8012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4C61C98A-C5DC-4C78-BD0D-CF5DC7D5F5B8}" type="slidenum">
              <a:rPr lang="en-US"/>
              <a:pPr>
                <a:defRPr/>
              </a:pPr>
              <a:t>‹#›</a:t>
            </a:fld>
            <a:endParaRPr lang="en-US"/>
          </a:p>
        </p:txBody>
      </p:sp>
    </p:spTree>
    <p:extLst>
      <p:ext uri="{BB962C8B-B14F-4D97-AF65-F5344CB8AC3E}">
        <p14:creationId xmlns:p14="http://schemas.microsoft.com/office/powerpoint/2010/main" val="26908001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p:txBody>
          <a:bodyPr/>
          <a:lstStyle>
            <a:lvl1pPr>
              <a:defRPr/>
            </a:lvl1pPr>
          </a:lstStyle>
          <a:p>
            <a:pPr>
              <a:defRPr/>
            </a:pPr>
            <a:fld id="{D54BD4FB-196E-454C-890F-574374854696}" type="slidenum">
              <a:rPr lang="en-US"/>
              <a:pPr>
                <a:defRPr/>
              </a:pPr>
              <a:t>‹#›</a:t>
            </a:fld>
            <a:endParaRPr lang="en-US"/>
          </a:p>
        </p:txBody>
      </p:sp>
    </p:spTree>
    <p:extLst>
      <p:ext uri="{BB962C8B-B14F-4D97-AF65-F5344CB8AC3E}">
        <p14:creationId xmlns:p14="http://schemas.microsoft.com/office/powerpoint/2010/main" val="8471869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2752208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p:cNvSpPr>
            <a:spLocks noGrp="1"/>
          </p:cNvSpPr>
          <p:nvPr>
            <p:ph type="sldNum" sz="quarter" idx="10"/>
          </p:nvPr>
        </p:nvSpPr>
        <p:spPr/>
        <p:txBody>
          <a:bodyPr/>
          <a:lstStyle>
            <a:lvl1pPr>
              <a:defRPr/>
            </a:lvl1pPr>
          </a:lstStyle>
          <a:p>
            <a:pPr>
              <a:defRPr/>
            </a:pPr>
            <a:fld id="{222C2B47-41F2-42A5-AA41-34CCD9669551}" type="slidenum">
              <a:rPr lang="en-US"/>
              <a:pPr>
                <a:defRPr/>
              </a:pPr>
              <a:t>‹#›</a:t>
            </a:fld>
            <a:endParaRPr lang="en-US"/>
          </a:p>
        </p:txBody>
      </p:sp>
    </p:spTree>
    <p:extLst>
      <p:ext uri="{BB962C8B-B14F-4D97-AF65-F5344CB8AC3E}">
        <p14:creationId xmlns:p14="http://schemas.microsoft.com/office/powerpoint/2010/main" val="53325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p:cNvSpPr>
            <a:spLocks noGrp="1"/>
          </p:cNvSpPr>
          <p:nvPr>
            <p:ph type="sldNum" sz="quarter" idx="10"/>
          </p:nvPr>
        </p:nvSpPr>
        <p:spPr/>
        <p:txBody>
          <a:bodyPr/>
          <a:lstStyle>
            <a:lvl1pPr>
              <a:defRPr/>
            </a:lvl1pPr>
          </a:lstStyle>
          <a:p>
            <a:pPr>
              <a:defRPr/>
            </a:pPr>
            <a:fld id="{B48FB889-B1E1-40D0-9118-58010DD0FC49}" type="slidenum">
              <a:rPr lang="en-US"/>
              <a:pPr>
                <a:defRPr/>
              </a:pPr>
              <a:t>‹#›</a:t>
            </a:fld>
            <a:endParaRPr lang="en-US"/>
          </a:p>
        </p:txBody>
      </p:sp>
    </p:spTree>
    <p:extLst>
      <p:ext uri="{BB962C8B-B14F-4D97-AF65-F5344CB8AC3E}">
        <p14:creationId xmlns:p14="http://schemas.microsoft.com/office/powerpoint/2010/main" val="26318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4"/>
          <p:cNvSpPr>
            <a:spLocks noGrp="1"/>
          </p:cNvSpPr>
          <p:nvPr>
            <p:ph type="sldNum" sz="quarter" idx="14"/>
          </p:nvPr>
        </p:nvSpPr>
        <p:spPr/>
        <p:txBody>
          <a:bodyPr/>
          <a:lstStyle>
            <a:lvl1pPr>
              <a:defRPr/>
            </a:lvl1pPr>
          </a:lstStyle>
          <a:p>
            <a:pPr>
              <a:defRPr/>
            </a:pPr>
            <a:fld id="{A5F12CC5-A507-4028-B3C9-257C8E707382}" type="slidenum">
              <a:rPr lang="en-US"/>
              <a:pPr>
                <a:defRPr/>
              </a:pPr>
              <a:t>‹#›</a:t>
            </a:fld>
            <a:endParaRPr lang="en-US"/>
          </a:p>
        </p:txBody>
      </p:sp>
    </p:spTree>
    <p:extLst>
      <p:ext uri="{BB962C8B-B14F-4D97-AF65-F5344CB8AC3E}">
        <p14:creationId xmlns:p14="http://schemas.microsoft.com/office/powerpoint/2010/main" val="1826710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5" name="Slide Number Placeholder 4"/>
          <p:cNvSpPr>
            <a:spLocks noGrp="1"/>
          </p:cNvSpPr>
          <p:nvPr>
            <p:ph type="sldNum" sz="quarter" idx="15"/>
          </p:nvPr>
        </p:nvSpPr>
        <p:spPr/>
        <p:txBody>
          <a:bodyPr/>
          <a:lstStyle>
            <a:lvl1pPr>
              <a:defRPr/>
            </a:lvl1pPr>
          </a:lstStyle>
          <a:p>
            <a:pPr>
              <a:defRPr/>
            </a:pPr>
            <a:fld id="{9F81C94A-5837-4538-A85E-3BC9A11D4007}" type="slidenum">
              <a:rPr lang="en-US"/>
              <a:pPr>
                <a:defRPr/>
              </a:pPr>
              <a:t>‹#›</a:t>
            </a:fld>
            <a:endParaRPr lang="en-US"/>
          </a:p>
        </p:txBody>
      </p:sp>
    </p:spTree>
    <p:extLst>
      <p:ext uri="{BB962C8B-B14F-4D97-AF65-F5344CB8AC3E}">
        <p14:creationId xmlns:p14="http://schemas.microsoft.com/office/powerpoint/2010/main" val="4000805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a:lvl1pPr>
          </a:lstStyle>
          <a:p>
            <a:pPr>
              <a:defRPr/>
            </a:pPr>
            <a:fld id="{8B18459C-5D3F-466B-B70D-EFCCECAFA19D}" type="slidenum">
              <a:rPr lang="en-US"/>
              <a:pPr>
                <a:defRPr/>
              </a:pPr>
              <a:t>‹#›</a:t>
            </a:fld>
            <a:endParaRPr lang="en-US"/>
          </a:p>
        </p:txBody>
      </p:sp>
    </p:spTree>
    <p:extLst>
      <p:ext uri="{BB962C8B-B14F-4D97-AF65-F5344CB8AC3E}">
        <p14:creationId xmlns:p14="http://schemas.microsoft.com/office/powerpoint/2010/main" val="903924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F78FD813-48F2-42F0-8FCF-ACF9E1873146}" type="slidenum">
              <a:rPr lang="en-US"/>
              <a:pPr>
                <a:defRPr/>
              </a:pPr>
              <a:t>‹#›</a:t>
            </a:fld>
            <a:endParaRPr lang="en-US"/>
          </a:p>
        </p:txBody>
      </p:sp>
    </p:spTree>
    <p:extLst>
      <p:ext uri="{BB962C8B-B14F-4D97-AF65-F5344CB8AC3E}">
        <p14:creationId xmlns:p14="http://schemas.microsoft.com/office/powerpoint/2010/main" val="2552455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p:cNvSpPr>
            <a:spLocks noGrp="1"/>
          </p:cNvSpPr>
          <p:nvPr>
            <p:ph type="sldNum" sz="quarter" idx="10"/>
          </p:nvPr>
        </p:nvSpPr>
        <p:spPr/>
        <p:txBody>
          <a:bodyPr/>
          <a:lstStyle>
            <a:lvl1pPr>
              <a:defRPr/>
            </a:lvl1pPr>
          </a:lstStyle>
          <a:p>
            <a:pPr>
              <a:defRPr/>
            </a:pPr>
            <a:fld id="{461ACA56-2288-4290-B789-2225FFBF1474}" type="slidenum">
              <a:rPr lang="en-US"/>
              <a:pPr>
                <a:defRPr/>
              </a:pPr>
              <a:t>‹#›</a:t>
            </a:fld>
            <a:endParaRPr lang="en-US"/>
          </a:p>
        </p:txBody>
      </p:sp>
    </p:spTree>
    <p:extLst>
      <p:ext uri="{BB962C8B-B14F-4D97-AF65-F5344CB8AC3E}">
        <p14:creationId xmlns:p14="http://schemas.microsoft.com/office/powerpoint/2010/main" val="11840890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5195B727-CB92-4FD5-AF0D-B54F541D4673}" type="datetime1">
              <a:rPr lang="en-US"/>
              <a:t>9/19/2024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90D9DBF5-9739-45F5-BA36-F9FB46B79EF0}" type="slidenum">
              <a:rPr lang="en-US"/>
              <a:t>‹#›</a:t>
            </a:fld>
            <a:endParaRPr lang="en-US"/>
          </a:p>
        </p:txBody>
      </p:sp>
    </p:spTree>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ublicradiotulsa.org/local-regional/2024-08-07/invasive-tick-species-confirmed-in-oklahoma-for-the-first-time"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hyperlink" Target="https://pubmed.ncbi.nlm.nih.gov/38971081/"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minsa.gob.pa/noticia/minsa-publica-informe-epidemiologico-y-cantidad-de-casos-0" TargetMode="External"/><Relationship Id="rId3" Type="http://schemas.openxmlformats.org/officeDocument/2006/relationships/image" Target="../media/image10.png"/><Relationship Id="rId7" Type="http://schemas.openxmlformats.org/officeDocument/2006/relationships/hyperlink" Target="https://ticotimes.net/2024/08/12/increased-rainfall-may-lead-to-surge-in-screwworm-infections-in-costa-rica" TargetMode="External"/><Relationship Id="rId12"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copeg.org/" TargetMode="External"/><Relationship Id="rId11" Type="http://schemas.openxmlformats.org/officeDocument/2006/relationships/hyperlink" Target="https://www.ars.usda.gov/oc/images/photos/k7576-1/" TargetMode="External"/><Relationship Id="rId5" Type="http://schemas.openxmlformats.org/officeDocument/2006/relationships/hyperlink" Target="https://efeverde.com/parasitos-gusano-barrenador-en-humanos/#:~:text=La%20ministra%20de%20Salud%2C%20Mary,una%20%C3%BAlcera%20en%20una%20pierna." TargetMode="External"/><Relationship Id="rId10" Type="http://schemas.openxmlformats.org/officeDocument/2006/relationships/hyperlink" Target="https://www.nacion.com/economia/agro/casos-de-gusano-barrenador-se-duplican-en-un-mes/WLBYPKQASFD7LJEUE3CR3C2ZYA/story/#:~:text=Por%20Gustavo%20Ortega%2018%20de,las%20autoridades%20de%20salud%20animal." TargetMode="External"/><Relationship Id="rId4" Type="http://schemas.openxmlformats.org/officeDocument/2006/relationships/hyperlink" Target="https://www.plenglish.com/news/2024/02/07/costa-rica-declares-sanitary-emergency-for-animal-parasites/" TargetMode="External"/><Relationship Id="rId9" Type="http://schemas.openxmlformats.org/officeDocument/2006/relationships/hyperlink" Target="https://republica18.com/ahora/42721-contagios-humanos-gusano-barrenador/"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ahis.woah.org/#/in-review/5738?fromPage=event-dashboard-url"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hyperlink" Target="https://pubmed.ncbi.nlm.nih.gov/39189735/" TargetMode="External"/><Relationship Id="rId5" Type="http://schemas.openxmlformats.org/officeDocument/2006/relationships/hyperlink" Target="https://pubmed.ncbi.nlm.nih.gov/39010957/" TargetMode="External"/><Relationship Id="rId4" Type="http://schemas.openxmlformats.org/officeDocument/2006/relationships/hyperlink" Target="https://wahis.woah.org/#/in-review/5823"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nature.com/articles/s41467-024-50536-1" TargetMode="External"/><Relationship Id="rId3" Type="http://schemas.openxmlformats.org/officeDocument/2006/relationships/hyperlink" Target="https://www.cdc.gov/mmwr/volumes/73/wr/mm7322a2.htm?s_cid=mm7322a2_w" TargetMode="External"/><Relationship Id="rId7" Type="http://schemas.openxmlformats.org/officeDocument/2006/relationships/hyperlink" Target="https://wwwnc.cdc.gov/eid/article/30/8/24-0007_article?ACSTrackingID=USCDC_331-DM132606&amp;ACSTrackingLabel=Emerging%20Infectious%20Diseases%20Journal%20-%20Volume%2030%2C%20Issue%208%20-%20August%202024%20Issue%20Now%20Online&amp;deliveryName=USCDC_331-DM132606"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s://www.sciencedirect.com/science/article/pii/S2405844024099377?via%3Dihub" TargetMode="External"/><Relationship Id="rId5" Type="http://schemas.openxmlformats.org/officeDocument/2006/relationships/hyperlink" Target="https://pubmed.ncbi.nlm.nih.gov/38909489/" TargetMode="External"/><Relationship Id="rId10" Type="http://schemas.openxmlformats.org/officeDocument/2006/relationships/hyperlink" Target="https://www.sciencedirect.com/science/article/pii/S0167587724001752" TargetMode="External"/><Relationship Id="rId4" Type="http://schemas.openxmlformats.org/officeDocument/2006/relationships/hyperlink" Target="https://pubmed.ncbi.nlm.nih.gov/38902842/" TargetMode="External"/><Relationship Id="rId9" Type="http://schemas.openxmlformats.org/officeDocument/2006/relationships/hyperlink" Target="https://pubmed.ncbi.nlm.nih.gov/39065159/"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vwa.nl/onderwerpen/blauwtong/documenten/dier/dierziekten/overige-dierziekten/publicaties/index"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sciencedirect.com/science/article/pii/S0167587724001752" TargetMode="External"/><Relationship Id="rId5" Type="http://schemas.openxmlformats.org/officeDocument/2006/relationships/hyperlink" Target="https://www.dutchnews.nl/2024/05/second-vaccine-against-bluetongue-welcomed-by-sheep-farmers/" TargetMode="External"/><Relationship Id="rId4" Type="http://schemas.openxmlformats.org/officeDocument/2006/relationships/hyperlink" Target="https://www.farminguk.com/news/questions-for-uk-as-new-bluetongue-vaccine-approved-in-holland_64601.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ahis.woah.org/#/in-review/5265" TargetMode="External"/><Relationship Id="rId7" Type="http://schemas.openxmlformats.org/officeDocument/2006/relationships/hyperlink" Target="https://www.fli.de/en/news/short-messages/short-message/first-outbreak-of-bluetongue-serotype-3-in-germany-confirmed/"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ahis.woah.org/#/in-review/5274" TargetMode="External"/><Relationship Id="rId5" Type="http://schemas.openxmlformats.org/officeDocument/2006/relationships/hyperlink" Target="https://www.europe1.fr/sante/fievre-catarrhale-plus-dun-millier-dexploitations-touchees-en-belgique-4264193" TargetMode="External"/><Relationship Id="rId4" Type="http://schemas.openxmlformats.org/officeDocument/2006/relationships/hyperlink" Target="https://moriskin.sciensano.be/shiny/bluetongue/" TargetMode="External"/><Relationship Id="rId9" Type="http://schemas.openxmlformats.org/officeDocument/2006/relationships/hyperlink" Target="https://www.zdf.de/nachrichten/wissen/blauzungenkrankheit-schaf-rind-virus-mensch-100.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ahis.woah.org/#/in-review/5330"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defra.maps.arcgis.com/apps/webappviewer/index.html?id=514ec88edec74575958d860f0196d2ea" TargetMode="External"/><Relationship Id="rId5" Type="http://schemas.openxmlformats.org/officeDocument/2006/relationships/image" Target="../media/image5.png"/><Relationship Id="rId4" Type="http://schemas.openxmlformats.org/officeDocument/2006/relationships/hyperlink" Target="https://wahis.woah.org/#/in-review/5797"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oday.rtl.lu/news/luxembourg/a/2225028.html" TargetMode="External"/><Relationship Id="rId7" Type="http://schemas.openxmlformats.org/officeDocument/2006/relationships/hyperlink" Target="https://wahis.woah.org/#/in-review/5861"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ahis.woah.org/#/in-review/5856" TargetMode="External"/><Relationship Id="rId5" Type="http://schemas.openxmlformats.org/officeDocument/2006/relationships/hyperlink" Target="https://wahis.woah.org/#/in-review/5840" TargetMode="External"/><Relationship Id="rId4" Type="http://schemas.openxmlformats.org/officeDocument/2006/relationships/hyperlink" Target="https://wahis.woah.org/#/in-review/580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ahis.woah.org/#/in-review/5869"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s://wahis.woah.org/#/in-review/5871"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ahis.woah.org/#/in-review/5759"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ahis.woah.org/#/in-review/5776" TargetMode="Externa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https://www.nature.com/articles/s42003-024-06619-2"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hyperlink" Target="https://assets.publishing.service.gov.uk/media/66ba2f94ce1fd0da7b59365a/PPR_in_Europe_August_2024__3_FINAL.pdf"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empres-i.fao.org/eipws3g/2/obd?idOutbreak=385236&amp;rss=t" TargetMode="External"/><Relationship Id="rId7"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wahis.woah.org/#/in-review/5848" TargetMode="External"/><Relationship Id="rId5" Type="http://schemas.openxmlformats.org/officeDocument/2006/relationships/hyperlink" Target="http://empres-i.fao.org/eipws3g/2/obd?idOutbreak=385861&amp;rss=t" TargetMode="External"/><Relationship Id="rId4" Type="http://schemas.openxmlformats.org/officeDocument/2006/relationships/hyperlink" Target="http://empres-i.fao.org/eipws3g/2/obd?idOutbreak=385617&amp;rs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p:cNvSpPr>
            <a:spLocks noGrp="1"/>
          </p:cNvSpPr>
          <p:nvPr>
            <p:ph type="subTitle" idx="1"/>
          </p:nvPr>
        </p:nvSpPr>
        <p:spPr>
          <a:xfrm>
            <a:off x="3048000" y="3101975"/>
            <a:ext cx="9144000" cy="1123950"/>
          </a:xfrm>
        </p:spPr>
        <p:txBody>
          <a:bodyPr/>
          <a:lstStyle/>
          <a:p>
            <a:pPr eaLnBrk="1" hangingPunct="1"/>
            <a:r>
              <a:rPr lang="en-CA" altLang="en-US" dirty="0"/>
              <a:t>CMEZ- Mise à jour du réseau des petits ruminants de la SCSSA</a:t>
            </a:r>
          </a:p>
          <a:p>
            <a:pPr eaLnBrk="1" hangingPunct="1"/>
            <a:r>
              <a:rPr lang="en-CA" altLang="en-US" dirty="0"/>
              <a:t>18 septembre 2024</a:t>
            </a:r>
          </a:p>
        </p:txBody>
      </p:sp>
      <p:sp>
        <p:nvSpPr>
          <p:cNvPr id="14340" name="Slide Number Placeholder 3"/>
          <p:cNvSpPr>
            <a:spLocks noGrp="1"/>
          </p:cNvSpPr>
          <p:nvPr>
            <p:ph type="sldNum" sz="quarter" idx="4294967295"/>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0000"/>
              </a:lnSpc>
              <a:spcBef>
                <a:spcPct val="0"/>
              </a:spcBef>
              <a:spcAft>
                <a:spcPct val="0"/>
              </a:spcAft>
              <a:buFontTx/>
              <a:buNone/>
            </a:pPr>
            <a:fld id="{65D84322-D45D-4E35-B089-2601BE7D71B2}" type="slidenum">
              <a:rPr lang="en-US" altLang="en-US" sz="1200" smtClean="0">
                <a:solidFill>
                  <a:srgbClr val="898989"/>
                </a:solidFill>
              </a:rPr>
              <a:t>1</a:t>
            </a:fld>
            <a:endParaRPr lang="en-US" altLang="en-US" sz="1200">
              <a:solidFill>
                <a:srgbClr val="898989"/>
              </a:solidFill>
            </a:endParaRPr>
          </a:p>
        </p:txBody>
      </p:sp>
      <p:sp>
        <p:nvSpPr>
          <p:cNvPr id="14341" name="TextBox 4"/>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Tree>
    <p:extLst>
      <p:ext uri="{BB962C8B-B14F-4D97-AF65-F5344CB8AC3E}">
        <p14:creationId xmlns:p14="http://schemas.microsoft.com/office/powerpoint/2010/main" val="1644282483"/>
      </p:ext>
    </p:extLst>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F03A-FF92-A237-CBC1-C4C8BC10950E}"/>
              </a:ext>
            </a:extLst>
          </p:cNvPr>
          <p:cNvSpPr>
            <a:spLocks noGrp="1"/>
          </p:cNvSpPr>
          <p:nvPr>
            <p:ph type="title"/>
          </p:nvPr>
        </p:nvSpPr>
        <p:spPr>
          <a:xfrm>
            <a:off x="211138" y="144463"/>
            <a:ext cx="10515600" cy="1325562"/>
          </a:xfrm>
        </p:spPr>
        <p:txBody>
          <a:bodyPr/>
          <a:lstStyle/>
          <a:p>
            <a:pPr>
              <a:defRPr/>
            </a:pPr>
            <a:r>
              <a:rPr lang="en-US" sz="3200" dirty="0"/>
              <a:t>Tique Longhorn et Theileriosis aux Etats-Unis</a:t>
            </a:r>
            <a:endParaRPr lang="en-CA" sz="3200" dirty="0"/>
          </a:p>
        </p:txBody>
      </p:sp>
      <p:sp>
        <p:nvSpPr>
          <p:cNvPr id="24579" name="Text Placeholder 2">
            <a:extLst>
              <a:ext uri="{FF2B5EF4-FFF2-40B4-BE49-F238E27FC236}">
                <a16:creationId xmlns:a16="http://schemas.microsoft.com/office/drawing/2014/main" id="{223AF907-D4D2-AC65-B93A-DCC78776EE24}"/>
              </a:ext>
            </a:extLst>
          </p:cNvPr>
          <p:cNvSpPr>
            <a:spLocks noGrp="1"/>
          </p:cNvSpPr>
          <p:nvPr>
            <p:ph type="body" sz="quarter" idx="13"/>
          </p:nvPr>
        </p:nvSpPr>
        <p:spPr>
          <a:xfrm>
            <a:off x="366713" y="1236663"/>
            <a:ext cx="6230937" cy="5514975"/>
          </a:xfrm>
        </p:spPr>
        <p:txBody>
          <a:bodyPr/>
          <a:lstStyle/>
          <a:p>
            <a:r>
              <a:rPr lang="en-US" altLang="en-US" sz="2400" dirty="0">
                <a:hlinkClick r:id="rId3"/>
              </a:rPr>
              <a:t>Oklahoma </a:t>
            </a:r>
            <a:r>
              <a:rPr lang="en-US" altLang="en-US" sz="2400" dirty="0"/>
              <a:t>- un nouvel état qui déclare avoir trouvé l'ALHT</a:t>
            </a:r>
          </a:p>
          <a:p>
            <a:pPr lvl="1"/>
            <a:r>
              <a:rPr lang="en-US" altLang="en-US" dirty="0"/>
              <a:t>Le comté de Mayes a été signalé à l'origine, mais c'est là que se trouve le bureau. Le pâturage se trouve dans le comté de Craig.</a:t>
            </a:r>
          </a:p>
          <a:p>
            <a:pPr lvl="1"/>
            <a:r>
              <a:rPr lang="en-US" altLang="en-US" dirty="0"/>
              <a:t>31 juillet 2024 - 13 tiques femelles prélevées sur 22 vaches chargées dans une étable du Missouri, toutes les tiques étaient engorgées.</a:t>
            </a:r>
          </a:p>
          <a:p>
            <a:r>
              <a:rPr lang="en-US" altLang="en-US" sz="2400" i="1" dirty="0"/>
              <a:t>R. </a:t>
            </a:r>
            <a:r>
              <a:rPr lang="en-US" altLang="en-US" sz="2400" i="1" dirty="0" err="1"/>
              <a:t>rickettsi</a:t>
            </a:r>
            <a:r>
              <a:rPr lang="en-US" altLang="en-US" sz="2400" i="1" dirty="0"/>
              <a:t> </a:t>
            </a:r>
            <a:r>
              <a:rPr lang="en-US" altLang="en-US" sz="2400" dirty="0"/>
              <a:t>a été trouvé dans une tique collectée sur le terrain dans le New Jersey (1</a:t>
            </a:r>
            <a:r>
              <a:rPr lang="en-US" altLang="en-US" sz="2400" baseline="30000" dirty="0"/>
              <a:t>iere</a:t>
            </a:r>
            <a:r>
              <a:rPr lang="en-US" altLang="en-US" sz="2400" dirty="0"/>
              <a:t> découverte de ce pathogène).</a:t>
            </a:r>
            <a:endParaRPr lang="en-CA" altLang="en-US" sz="2400" dirty="0"/>
          </a:p>
          <a:p>
            <a:r>
              <a:rPr lang="en-CA" sz="2400" i="0" dirty="0">
                <a:effectLst/>
                <a:hlinkClick r:id="rId4"/>
              </a:rPr>
              <a:t>Haemaphysalis longicornis (Acari : Ixodidae) ne transmet pas Babesia bovis, agent responsable de la fièvre bovine</a:t>
            </a:r>
            <a:endParaRPr lang="en-CA" sz="2400" i="0" dirty="0">
              <a:effectLst/>
            </a:endParaRPr>
          </a:p>
          <a:p>
            <a:endParaRPr lang="en-CA" altLang="en-US" sz="2400" dirty="0"/>
          </a:p>
        </p:txBody>
      </p:sp>
      <p:sp>
        <p:nvSpPr>
          <p:cNvPr id="24580" name="Rectangle 2">
            <a:extLst>
              <a:ext uri="{FF2B5EF4-FFF2-40B4-BE49-F238E27FC236}">
                <a16:creationId xmlns:a16="http://schemas.microsoft.com/office/drawing/2014/main" id="{1E581E6E-5E51-F34E-41A4-EA3A4D9CD540}"/>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4582" name="TextBox 6">
            <a:extLst>
              <a:ext uri="{FF2B5EF4-FFF2-40B4-BE49-F238E27FC236}">
                <a16:creationId xmlns:a16="http://schemas.microsoft.com/office/drawing/2014/main" id="{2B3AE668-022A-4C80-6F1B-617F05C5C601}"/>
              </a:ext>
            </a:extLst>
          </p:cNvPr>
          <p:cNvSpPr txBox="1">
            <a:spLocks noChangeArrowheads="1"/>
          </p:cNvSpPr>
          <p:nvPr/>
        </p:nvSpPr>
        <p:spPr bwMode="auto">
          <a:xfrm>
            <a:off x="7621588" y="5718175"/>
            <a:ext cx="45704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a:t>USDA </a:t>
            </a:r>
            <a:r>
              <a:rPr lang="en-CA" altLang="en-US" sz="1400" b="1" i="1"/>
              <a:t>Haemaphysalis longicornis </a:t>
            </a:r>
            <a:r>
              <a:rPr lang="en-CA" altLang="en-US" sz="1400" b="1"/>
              <a:t>(Asian longhorned tick) Rapport de situation</a:t>
            </a:r>
          </a:p>
        </p:txBody>
      </p:sp>
      <p:pic>
        <p:nvPicPr>
          <p:cNvPr id="4" name="Picture 3">
            <a:extLst>
              <a:ext uri="{FF2B5EF4-FFF2-40B4-BE49-F238E27FC236}">
                <a16:creationId xmlns:a16="http://schemas.microsoft.com/office/drawing/2014/main" id="{BF99286F-1365-96BE-BEEF-92BA2D4D9B83}"/>
              </a:ext>
            </a:extLst>
          </p:cNvPr>
          <p:cNvPicPr>
            <a:picLocks noChangeAspect="1"/>
          </p:cNvPicPr>
          <p:nvPr/>
        </p:nvPicPr>
        <p:blipFill>
          <a:blip r:embed="rId5"/>
          <a:stretch>
            <a:fillRect/>
          </a:stretch>
        </p:blipFill>
        <p:spPr>
          <a:xfrm>
            <a:off x="6881813" y="1317172"/>
            <a:ext cx="5148090" cy="4344849"/>
          </a:xfrm>
          <a:prstGeom prst="rect">
            <a:avLst/>
          </a:prstGeom>
          <a:ln w="19050">
            <a:solidFill>
              <a:schemeClr val="tx1"/>
            </a:solidFill>
          </a:ln>
        </p:spPr>
      </p:pic>
      <p:sp>
        <p:nvSpPr>
          <p:cNvPr id="5" name="Oval 4">
            <a:extLst>
              <a:ext uri="{FF2B5EF4-FFF2-40B4-BE49-F238E27FC236}">
                <a16:creationId xmlns:a16="http://schemas.microsoft.com/office/drawing/2014/main" id="{218F94ED-A70E-389A-5331-3A23F5B72F32}"/>
              </a:ext>
            </a:extLst>
          </p:cNvPr>
          <p:cNvSpPr/>
          <p:nvPr/>
        </p:nvSpPr>
        <p:spPr>
          <a:xfrm>
            <a:off x="7260772" y="3799114"/>
            <a:ext cx="293914" cy="250364"/>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6ECFA9-E8B2-D28D-ED5E-94AF93ED99B1}"/>
              </a:ext>
            </a:extLst>
          </p:cNvPr>
          <p:cNvPicPr>
            <a:picLocks noChangeAspect="1"/>
          </p:cNvPicPr>
          <p:nvPr/>
        </p:nvPicPr>
        <p:blipFill>
          <a:blip r:embed="rId3"/>
          <a:stretch>
            <a:fillRect/>
          </a:stretch>
        </p:blipFill>
        <p:spPr>
          <a:xfrm>
            <a:off x="7729156" y="1016048"/>
            <a:ext cx="4370769" cy="5213299"/>
          </a:xfrm>
          <a:prstGeom prst="rect">
            <a:avLst/>
          </a:prstGeom>
          <a:ln w="19050">
            <a:solidFill>
              <a:schemeClr val="tx1"/>
            </a:solidFill>
          </a:ln>
        </p:spPr>
      </p:pic>
      <p:sp>
        <p:nvSpPr>
          <p:cNvPr id="2" name="Title 1">
            <a:extLst>
              <a:ext uri="{FF2B5EF4-FFF2-40B4-BE49-F238E27FC236}">
                <a16:creationId xmlns:a16="http://schemas.microsoft.com/office/drawing/2014/main" id="{9BBE144E-4AF5-BF34-F931-F21C0CAD6947}"/>
              </a:ext>
            </a:extLst>
          </p:cNvPr>
          <p:cNvSpPr>
            <a:spLocks noGrp="1"/>
          </p:cNvSpPr>
          <p:nvPr>
            <p:ph type="title"/>
          </p:nvPr>
        </p:nvSpPr>
        <p:spPr>
          <a:xfrm>
            <a:off x="136525" y="-87313"/>
            <a:ext cx="10515600" cy="1323976"/>
          </a:xfrm>
        </p:spPr>
        <p:txBody>
          <a:bodyPr/>
          <a:lstStyle/>
          <a:p>
            <a:pPr>
              <a:defRPr/>
            </a:pPr>
            <a:r>
              <a:rPr lang="en-US" sz="3200" dirty="0"/>
              <a:t>“New World Screwworm” en Amérique du Sud</a:t>
            </a:r>
            <a:endParaRPr lang="en-CA" sz="3200" dirty="0"/>
          </a:p>
        </p:txBody>
      </p:sp>
      <p:sp>
        <p:nvSpPr>
          <p:cNvPr id="26628" name="Text Placeholder 2">
            <a:extLst>
              <a:ext uri="{FF2B5EF4-FFF2-40B4-BE49-F238E27FC236}">
                <a16:creationId xmlns:a16="http://schemas.microsoft.com/office/drawing/2014/main" id="{2F9A3B65-AF79-E3F4-9454-71D8DBCBC524}"/>
              </a:ext>
            </a:extLst>
          </p:cNvPr>
          <p:cNvSpPr>
            <a:spLocks noGrp="1"/>
          </p:cNvSpPr>
          <p:nvPr>
            <p:ph type="body" sz="quarter" idx="13"/>
          </p:nvPr>
        </p:nvSpPr>
        <p:spPr>
          <a:xfrm>
            <a:off x="188093" y="865187"/>
            <a:ext cx="7541063" cy="5735637"/>
          </a:xfrm>
        </p:spPr>
        <p:txBody>
          <a:bodyPr/>
          <a:lstStyle/>
          <a:p>
            <a:r>
              <a:rPr lang="en-US" altLang="en-US" sz="2200" dirty="0"/>
              <a:t>Larve de mouche parasite - </a:t>
            </a:r>
            <a:r>
              <a:rPr lang="en-CA" altLang="en-US" sz="2200" i="1" dirty="0" err="1"/>
              <a:t>Cochliomyia hominivorax </a:t>
            </a:r>
            <a:r>
              <a:rPr lang="en-CA" altLang="en-US" sz="2200" dirty="0"/>
              <a:t>causant la myiase des plaies</a:t>
            </a:r>
            <a:endParaRPr lang="en-US" altLang="en-US" sz="2200" dirty="0"/>
          </a:p>
          <a:p>
            <a:r>
              <a:rPr lang="en-US" altLang="en-US" sz="2200" dirty="0"/>
              <a:t>Février 2024 - Le </a:t>
            </a:r>
            <a:r>
              <a:rPr lang="en-US" altLang="en-US" sz="2200" u="sng" dirty="0">
                <a:hlinkClick r:id="rId4"/>
              </a:rPr>
              <a:t>Costa Rica </a:t>
            </a:r>
            <a:r>
              <a:rPr lang="en-US" altLang="en-US" sz="2200" dirty="0"/>
              <a:t>déclare une urgence sanitaire en raison de la présence ou de la propagation du ver de terre.</a:t>
            </a:r>
          </a:p>
          <a:p>
            <a:r>
              <a:rPr lang="en-US" altLang="en-US" sz="2200" dirty="0"/>
              <a:t>Mars 2024 - Le </a:t>
            </a:r>
            <a:r>
              <a:rPr lang="en-US" altLang="en-US" sz="2200" dirty="0">
                <a:hlinkClick r:id="rId5"/>
              </a:rPr>
              <a:t>Costa Rica </a:t>
            </a:r>
            <a:r>
              <a:rPr lang="en-US" altLang="en-US" sz="2200" dirty="0"/>
              <a:t>a signalé 1 cas humain</a:t>
            </a:r>
            <a:r>
              <a:rPr lang="en-US" altLang="en-US" sz="2200" baseline="30000" dirty="0"/>
              <a:t>st</a:t>
            </a:r>
            <a:r>
              <a:rPr lang="en-US" altLang="en-US" sz="2200" dirty="0"/>
              <a:t> </a:t>
            </a:r>
          </a:p>
          <a:p>
            <a:r>
              <a:rPr lang="en-US" altLang="en-US" sz="2200" dirty="0"/>
              <a:t>Au 31 août 2024, selon la </a:t>
            </a:r>
            <a:r>
              <a:rPr lang="en-US" altLang="en-US" sz="2200" dirty="0">
                <a:hlinkClick r:id="rId6"/>
              </a:rPr>
              <a:t>COPEG </a:t>
            </a:r>
            <a:r>
              <a:rPr lang="en-US" altLang="en-US" sz="2200" dirty="0"/>
              <a:t>: </a:t>
            </a:r>
          </a:p>
          <a:p>
            <a:pPr lvl="1"/>
            <a:r>
              <a:rPr lang="en-US" altLang="en-US" sz="2200" dirty="0"/>
              <a:t>Panama - 15 785 cas</a:t>
            </a:r>
          </a:p>
          <a:p>
            <a:pPr lvl="1"/>
            <a:r>
              <a:rPr lang="en-US" altLang="en-US" sz="2200" dirty="0"/>
              <a:t>Costa Rica - 5 926 cas </a:t>
            </a:r>
          </a:p>
          <a:p>
            <a:pPr lvl="1"/>
            <a:r>
              <a:rPr lang="en-US" altLang="en-US" sz="2200" dirty="0"/>
              <a:t>Nicaragua - 2 291 cas</a:t>
            </a:r>
          </a:p>
          <a:p>
            <a:r>
              <a:rPr lang="en-US" altLang="en-US" sz="2200" dirty="0"/>
              <a:t>29 juillet 2024 - Le </a:t>
            </a:r>
            <a:r>
              <a:rPr lang="en-US" altLang="en-US" sz="2200" dirty="0">
                <a:hlinkClick r:id="rId7"/>
              </a:rPr>
              <a:t>Costa Rica </a:t>
            </a:r>
            <a:r>
              <a:rPr lang="en-US" altLang="en-US" sz="2200" dirty="0"/>
              <a:t>a signalé 22 cas humains</a:t>
            </a:r>
          </a:p>
          <a:p>
            <a:r>
              <a:rPr lang="en-US" altLang="en-US" sz="2200" dirty="0"/>
              <a:t>29 juillet 2024 - Le </a:t>
            </a:r>
            <a:r>
              <a:rPr lang="en-US" altLang="en-US" sz="2200" dirty="0">
                <a:hlinkClick r:id="rId8"/>
              </a:rPr>
              <a:t>Panama </a:t>
            </a:r>
            <a:r>
              <a:rPr lang="en-US" altLang="en-US" sz="2200" dirty="0"/>
              <a:t>a signalé 49 cas humains</a:t>
            </a:r>
          </a:p>
          <a:p>
            <a:r>
              <a:rPr lang="en-US" altLang="en-US" sz="2200" dirty="0"/>
              <a:t>9 septembre 2024 - Le </a:t>
            </a:r>
            <a:r>
              <a:rPr lang="en-US" altLang="en-US" sz="2200" dirty="0">
                <a:hlinkClick r:id="rId9"/>
              </a:rPr>
              <a:t>Nicaragua </a:t>
            </a:r>
            <a:r>
              <a:rPr lang="en-US" altLang="en-US" sz="2200" dirty="0"/>
              <a:t>a signalé au moins 2 cas humains</a:t>
            </a:r>
          </a:p>
          <a:p>
            <a:r>
              <a:rPr lang="en-US" altLang="en-US" sz="2200" dirty="0"/>
              <a:t>L'augmentation du nombre de cas peut être due à une </a:t>
            </a:r>
            <a:r>
              <a:rPr lang="en-US" altLang="en-US" sz="2200" dirty="0">
                <a:hlinkClick r:id="rId10"/>
              </a:rPr>
              <a:t>mouche </a:t>
            </a:r>
            <a:r>
              <a:rPr lang="en-US" altLang="en-US" sz="2200" dirty="0"/>
              <a:t>plus </a:t>
            </a:r>
            <a:r>
              <a:rPr lang="en-US" altLang="en-US" sz="2200" dirty="0">
                <a:hlinkClick r:id="rId10"/>
              </a:rPr>
              <a:t>agressive </a:t>
            </a:r>
            <a:r>
              <a:rPr lang="en-US" altLang="en-US" sz="2200" dirty="0"/>
              <a:t>ainsi qu'à une </a:t>
            </a:r>
            <a:r>
              <a:rPr lang="en-US" altLang="en-US" sz="2200" dirty="0">
                <a:hlinkClick r:id="rId7"/>
              </a:rPr>
              <a:t>pluviométrie accrue.</a:t>
            </a:r>
            <a:endParaRPr lang="en-US" altLang="en-US" sz="2200" dirty="0"/>
          </a:p>
          <a:p>
            <a:pPr lvl="1"/>
            <a:endParaRPr lang="en-US" altLang="en-US" sz="2000" dirty="0"/>
          </a:p>
        </p:txBody>
      </p:sp>
      <p:sp>
        <p:nvSpPr>
          <p:cNvPr id="4" name="Slide Number Placeholder 3">
            <a:extLst>
              <a:ext uri="{FF2B5EF4-FFF2-40B4-BE49-F238E27FC236}">
                <a16:creationId xmlns:a16="http://schemas.microsoft.com/office/drawing/2014/main" id="{53A81E06-F040-92F7-5528-44272E3048E7}"/>
              </a:ext>
            </a:extLst>
          </p:cNvPr>
          <p:cNvSpPr>
            <a:spLocks noGrp="1"/>
          </p:cNvSpPr>
          <p:nvPr>
            <p:ph type="sldNum" sz="quarter" idx="14"/>
          </p:nvPr>
        </p:nvSpPr>
        <p:spPr>
          <a:xfrm>
            <a:off x="10286919" y="1016048"/>
            <a:ext cx="1447800" cy="365125"/>
          </a:xfrm>
        </p:spPr>
        <p:txBody>
          <a:bodyPr rtlCol="0"/>
          <a:lstStyle/>
          <a:p>
            <a:pPr fontAlgn="auto">
              <a:spcBef>
                <a:spcPts val="0"/>
              </a:spcBef>
              <a:spcAft>
                <a:spcPts val="0"/>
              </a:spcAft>
              <a:defRPr/>
            </a:pPr>
            <a:r>
              <a:rPr lang="en-CA" dirty="0">
                <a:solidFill>
                  <a:schemeClr val="tx1">
                    <a:tint val="75000"/>
                  </a:schemeClr>
                </a:solidFill>
                <a:latin typeface="+mn-lt"/>
                <a:hlinkClick r:id="rId11"/>
              </a:rPr>
              <a:t>k7576-1 : USDA ARS</a:t>
            </a:r>
            <a:endParaRPr lang="en-US" dirty="0">
              <a:solidFill>
                <a:schemeClr val="tx1">
                  <a:tint val="75000"/>
                </a:schemeClr>
              </a:solidFill>
              <a:latin typeface="+mn-lt"/>
            </a:endParaRPr>
          </a:p>
        </p:txBody>
      </p:sp>
      <p:pic>
        <p:nvPicPr>
          <p:cNvPr id="26631" name="Picture 2">
            <a:extLst>
              <a:ext uri="{FF2B5EF4-FFF2-40B4-BE49-F238E27FC236}">
                <a16:creationId xmlns:a16="http://schemas.microsoft.com/office/drawing/2014/main" id="{E6605181-E1D2-BB8F-031A-D98CDBB18A36}"/>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661223" y="1298222"/>
            <a:ext cx="1981803" cy="17569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hlinkClick r:id="rId6"/>
            <a:extLst>
              <a:ext uri="{FF2B5EF4-FFF2-40B4-BE49-F238E27FC236}">
                <a16:creationId xmlns:a16="http://schemas.microsoft.com/office/drawing/2014/main" id="{EC36C2B8-4BED-35AE-3A0E-048A3B7C5897}"/>
              </a:ext>
            </a:extLst>
          </p:cNvPr>
          <p:cNvSpPr txBox="1"/>
          <p:nvPr/>
        </p:nvSpPr>
        <p:spPr>
          <a:xfrm>
            <a:off x="11225966" y="5888317"/>
            <a:ext cx="1932067" cy="369332"/>
          </a:xfrm>
          <a:prstGeom prst="rect">
            <a:avLst/>
          </a:prstGeom>
          <a:noFill/>
        </p:spPr>
        <p:txBody>
          <a:bodyPr wrap="square" rtlCol="0">
            <a:spAutoFit/>
          </a:bodyPr>
          <a:lstStyle/>
          <a:p>
            <a:r>
              <a:rPr lang="en-CA" dirty="0">
                <a:hlinkClick r:id="rId6"/>
              </a:rPr>
              <a:t>COPEG</a:t>
            </a:r>
            <a:endParaRPr lang="en-CA" dirty="0"/>
          </a:p>
        </p:txBody>
      </p:sp>
    </p:spTree>
    <p:extLst>
      <p:ext uri="{BB962C8B-B14F-4D97-AF65-F5344CB8AC3E}">
        <p14:creationId xmlns:p14="http://schemas.microsoft.com/office/powerpoint/2010/main" val="35162586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611C0-10F4-B418-150B-E6B9436B18FC}"/>
              </a:ext>
            </a:extLst>
          </p:cNvPr>
          <p:cNvSpPr>
            <a:spLocks noGrp="1"/>
          </p:cNvSpPr>
          <p:nvPr>
            <p:ph type="title"/>
          </p:nvPr>
        </p:nvSpPr>
        <p:spPr>
          <a:xfrm>
            <a:off x="186559" y="0"/>
            <a:ext cx="10515600" cy="1325563"/>
          </a:xfrm>
        </p:spPr>
        <p:txBody>
          <a:bodyPr/>
          <a:lstStyle/>
          <a:p>
            <a:r>
              <a:rPr lang="en-CA" dirty="0"/>
              <a:t>Fièvre Q</a:t>
            </a:r>
          </a:p>
        </p:txBody>
      </p:sp>
      <p:sp>
        <p:nvSpPr>
          <p:cNvPr id="3" name="Content Placeholder 2">
            <a:extLst>
              <a:ext uri="{FF2B5EF4-FFF2-40B4-BE49-F238E27FC236}">
                <a16:creationId xmlns:a16="http://schemas.microsoft.com/office/drawing/2014/main" id="{74C6D072-1A0B-7C6D-6019-6D325ED2773B}"/>
              </a:ext>
            </a:extLst>
          </p:cNvPr>
          <p:cNvSpPr>
            <a:spLocks noGrp="1"/>
          </p:cNvSpPr>
          <p:nvPr>
            <p:ph sz="half" idx="1"/>
          </p:nvPr>
        </p:nvSpPr>
        <p:spPr>
          <a:xfrm>
            <a:off x="464070" y="1253331"/>
            <a:ext cx="4675490" cy="4351338"/>
          </a:xfrm>
        </p:spPr>
        <p:txBody>
          <a:bodyPr/>
          <a:lstStyle/>
          <a:p>
            <a:r>
              <a:rPr lang="en-CA" sz="2400" dirty="0">
                <a:latin typeface="Arial" panose="020B0604020202020204" pitchFamily="34" charset="0"/>
                <a:cs typeface="Arial" panose="020B0604020202020204" pitchFamily="34" charset="0"/>
              </a:rPr>
              <a:t>Causée par </a:t>
            </a:r>
            <a:r>
              <a:rPr lang="en-CA" sz="2400" i="1" dirty="0"/>
              <a:t>Coxiella burnetti </a:t>
            </a:r>
            <a:endParaRPr lang="en-CA" sz="2400" dirty="0">
              <a:latin typeface="Arial" panose="020B0604020202020204" pitchFamily="34" charset="0"/>
              <a:cs typeface="Arial" panose="020B0604020202020204" pitchFamily="34" charset="0"/>
            </a:endParaRPr>
          </a:p>
          <a:p>
            <a:r>
              <a:rPr lang="en-CA" sz="2400" dirty="0">
                <a:latin typeface="Arial" panose="020B0604020202020204" pitchFamily="34" charset="0"/>
                <a:cs typeface="Arial" panose="020B0604020202020204" pitchFamily="34" charset="0"/>
              </a:rPr>
              <a:t>Premier cas de fièvre Q transmissible à l'homme aux </a:t>
            </a:r>
            <a:r>
              <a:rPr lang="en-CA" sz="2400" dirty="0">
                <a:latin typeface="Arial" panose="020B0604020202020204" pitchFamily="34" charset="0"/>
                <a:cs typeface="Arial" panose="020B0604020202020204" pitchFamily="34" charset="0"/>
                <a:hlinkClick r:id="rId3"/>
              </a:rPr>
              <a:t>Philippines </a:t>
            </a:r>
            <a:r>
              <a:rPr lang="en-CA" sz="2400" dirty="0">
                <a:latin typeface="Arial" panose="020B0604020202020204" pitchFamily="34" charset="0"/>
                <a:cs typeface="Arial" panose="020B0604020202020204" pitchFamily="34" charset="0"/>
              </a:rPr>
              <a:t>(Marinduque) à partir de chèvres importées des États-Unis (confirmé le 19 juin 2024)</a:t>
            </a:r>
          </a:p>
          <a:p>
            <a:r>
              <a:rPr lang="en-CA" sz="2400" dirty="0">
                <a:latin typeface="Arial" panose="020B0604020202020204" pitchFamily="34" charset="0"/>
                <a:cs typeface="Arial" panose="020B0604020202020204" pitchFamily="34" charset="0"/>
              </a:rPr>
              <a:t>Récurrence au </a:t>
            </a:r>
            <a:r>
              <a:rPr lang="en-CA" sz="2400" dirty="0">
                <a:latin typeface="Arial" panose="020B0604020202020204" pitchFamily="34" charset="0"/>
                <a:cs typeface="Arial" panose="020B0604020202020204" pitchFamily="34" charset="0"/>
                <a:hlinkClick r:id="rId4"/>
              </a:rPr>
              <a:t>Monténégro </a:t>
            </a:r>
            <a:r>
              <a:rPr lang="en-CA" sz="2400" dirty="0">
                <a:latin typeface="Arial" panose="020B0604020202020204" pitchFamily="34" charset="0"/>
                <a:cs typeface="Arial" panose="020B0604020202020204" pitchFamily="34" charset="0"/>
              </a:rPr>
              <a:t>dans le bétail (19 juil. 2024)</a:t>
            </a:r>
          </a:p>
          <a:p>
            <a:endParaRPr lang="en-CA" sz="2400" dirty="0">
              <a:latin typeface="Arial" panose="020B0604020202020204" pitchFamily="34" charset="0"/>
              <a:cs typeface="Arial" panose="020B0604020202020204" pitchFamily="34" charset="0"/>
            </a:endParaRPr>
          </a:p>
          <a:p>
            <a:endParaRPr lang="en-CA" sz="2400" dirty="0">
              <a:latin typeface="Arial" panose="020B0604020202020204" pitchFamily="34" charset="0"/>
              <a:cs typeface="Arial" panose="020B0604020202020204" pitchFamily="34" charset="0"/>
            </a:endParaRPr>
          </a:p>
        </p:txBody>
      </p:sp>
      <p:sp>
        <p:nvSpPr>
          <p:cNvPr id="4" name="Content Placeholder 3">
            <a:extLst>
              <a:ext uri="{FF2B5EF4-FFF2-40B4-BE49-F238E27FC236}">
                <a16:creationId xmlns:a16="http://schemas.microsoft.com/office/drawing/2014/main" id="{2CB49BE9-A715-03A1-A70E-8C8DF13B36E4}"/>
              </a:ext>
            </a:extLst>
          </p:cNvPr>
          <p:cNvSpPr>
            <a:spLocks noGrp="1"/>
          </p:cNvSpPr>
          <p:nvPr>
            <p:ph sz="half" idx="2"/>
          </p:nvPr>
        </p:nvSpPr>
        <p:spPr>
          <a:xfrm>
            <a:off x="5080099" y="557045"/>
            <a:ext cx="7027818" cy="7183755"/>
          </a:xfrm>
        </p:spPr>
        <p:txBody>
          <a:bodyPr/>
          <a:lstStyle/>
          <a:p>
            <a:pPr marL="0" indent="0">
              <a:buNone/>
            </a:pPr>
            <a:r>
              <a:rPr lang="en-CA" sz="2400" b="1" dirty="0">
                <a:latin typeface="Arial" panose="020B0604020202020204" pitchFamily="34" charset="0"/>
                <a:cs typeface="Arial" panose="020B0604020202020204" pitchFamily="34" charset="0"/>
              </a:rPr>
              <a:t>Résultats scientifiques</a:t>
            </a:r>
          </a:p>
          <a:p>
            <a:r>
              <a:rPr lang="en-CA" sz="2000" dirty="0">
                <a:latin typeface="Arial" panose="020B0604020202020204" pitchFamily="34" charset="0"/>
                <a:cs typeface="Arial" panose="020B0604020202020204" pitchFamily="34" charset="0"/>
                <a:hlinkClick r:id="rId5"/>
              </a:rPr>
              <a:t>Examen systématique des épidémies de fièvre Q dans le monde</a:t>
            </a:r>
            <a:endParaRPr lang="en-CA" sz="2000" dirty="0">
              <a:latin typeface="Arial" panose="020B0604020202020204" pitchFamily="34" charset="0"/>
              <a:cs typeface="Arial" panose="020B0604020202020204" pitchFamily="34" charset="0"/>
            </a:endParaRPr>
          </a:p>
          <a:p>
            <a:pPr lvl="1"/>
            <a:r>
              <a:rPr lang="en-CA" sz="1800" dirty="0">
                <a:latin typeface="Arial" panose="020B0604020202020204" pitchFamily="34" charset="0"/>
                <a:cs typeface="Arial" panose="020B0604020202020204" pitchFamily="34" charset="0"/>
              </a:rPr>
              <a:t>Ca</a:t>
            </a:r>
            <a:r>
              <a:rPr lang="en-CA" sz="1800" b="0" i="0" dirty="0">
                <a:effectLst/>
                <a:latin typeface="Arial" panose="020B0604020202020204" pitchFamily="34" charset="0"/>
                <a:cs typeface="Arial" panose="020B0604020202020204" pitchFamily="34" charset="0"/>
              </a:rPr>
              <a:t>s principalement dans les pays industrialisés</a:t>
            </a:r>
          </a:p>
          <a:p>
            <a:pPr lvl="1"/>
            <a:r>
              <a:rPr lang="en-CA" sz="1800" b="0" i="0" dirty="0">
                <a:effectLst/>
                <a:latin typeface="Arial" panose="020B0604020202020204" pitchFamily="34" charset="0"/>
                <a:cs typeface="Arial" panose="020B0604020202020204" pitchFamily="34" charset="0"/>
              </a:rPr>
              <a:t>La plupart des </a:t>
            </a:r>
            <a:r>
              <a:rPr lang="en-CA" sz="1800" dirty="0" err="1">
                <a:latin typeface="Arial" panose="020B0604020202020204" pitchFamily="34" charset="0"/>
                <a:cs typeface="Arial" panose="020B0604020202020204" pitchFamily="34" charset="0"/>
              </a:rPr>
              <a:t>cas</a:t>
            </a:r>
            <a:r>
              <a:rPr lang="en-CA" sz="1800" b="0" i="0" dirty="0">
                <a:effectLst/>
                <a:latin typeface="Arial" panose="020B0604020202020204" pitchFamily="34" charset="0"/>
                <a:cs typeface="Arial" panose="020B0604020202020204" pitchFamily="34" charset="0"/>
              </a:rPr>
              <a:t> sont associés à la proximité d'exploitations d'élevage. </a:t>
            </a:r>
          </a:p>
          <a:p>
            <a:pPr lvl="1"/>
            <a:r>
              <a:rPr lang="en-CA" sz="1800" b="0" i="0" dirty="0">
                <a:effectLst/>
                <a:latin typeface="Arial" panose="020B0604020202020204" pitchFamily="34" charset="0"/>
                <a:cs typeface="Arial" panose="020B0604020202020204" pitchFamily="34" charset="0"/>
              </a:rPr>
              <a:t>Voie d'infection la plus courante : Transmission indirecte</a:t>
            </a:r>
          </a:p>
          <a:p>
            <a:pPr lvl="1"/>
            <a:r>
              <a:rPr lang="en-CA" sz="1800" b="0" i="0" dirty="0">
                <a:effectLst/>
                <a:latin typeface="Arial" panose="020B0604020202020204" pitchFamily="34" charset="0"/>
                <a:cs typeface="Arial" panose="020B0604020202020204" pitchFamily="34" charset="0"/>
              </a:rPr>
              <a:t>Principaux facteurs de risque d'infection : Exposition aux ruminants et/ou à leurs produits (ovins&gt;caprins&gt;bovins) </a:t>
            </a:r>
          </a:p>
          <a:p>
            <a:r>
              <a:rPr lang="en-CA" sz="2000" dirty="0">
                <a:latin typeface="Arial" panose="020B0604020202020204" pitchFamily="34" charset="0"/>
                <a:cs typeface="Arial" panose="020B0604020202020204" pitchFamily="34" charset="0"/>
                <a:hlinkClick r:id="rId6"/>
              </a:rPr>
              <a:t>La </a:t>
            </a:r>
            <a:r>
              <a:rPr lang="en-CA" sz="2000" dirty="0" err="1">
                <a:latin typeface="Arial" panose="020B0604020202020204" pitchFamily="34" charset="0"/>
                <a:cs typeface="Arial" panose="020B0604020202020204" pitchFamily="34" charset="0"/>
                <a:hlinkClick r:id="rId6"/>
              </a:rPr>
              <a:t>sérosurveillance </a:t>
            </a:r>
            <a:r>
              <a:rPr lang="en-CA" sz="2000" dirty="0">
                <a:latin typeface="Arial" panose="020B0604020202020204" pitchFamily="34" charset="0"/>
                <a:cs typeface="Arial" panose="020B0604020202020204" pitchFamily="34" charset="0"/>
                <a:hlinkClick r:id="rId6"/>
              </a:rPr>
              <a:t>de Coxiella </a:t>
            </a:r>
            <a:r>
              <a:rPr lang="en-CA" sz="2000" dirty="0" err="1">
                <a:latin typeface="Arial" panose="020B0604020202020204" pitchFamily="34" charset="0"/>
                <a:cs typeface="Arial" panose="020B0604020202020204" pitchFamily="34" charset="0"/>
                <a:hlinkClick r:id="rId6"/>
              </a:rPr>
              <a:t>burnetii </a:t>
            </a:r>
            <a:r>
              <a:rPr lang="en-CA" sz="2000" dirty="0">
                <a:latin typeface="Arial" panose="020B0604020202020204" pitchFamily="34" charset="0"/>
                <a:cs typeface="Arial" panose="020B0604020202020204" pitchFamily="34" charset="0"/>
                <a:hlinkClick r:id="rId6"/>
              </a:rPr>
              <a:t>dans les populations de porcs sauvages d'Hawaï et du Texas identifie un chevauchement avec l'incidence de la fièvre Q chez l'homme.</a:t>
            </a:r>
            <a:endParaRPr lang="en-CA" sz="2000" dirty="0">
              <a:latin typeface="Arial" panose="020B0604020202020204" pitchFamily="34" charset="0"/>
              <a:cs typeface="Arial" panose="020B0604020202020204" pitchFamily="34" charset="0"/>
            </a:endParaRPr>
          </a:p>
          <a:p>
            <a:pPr lvl="1"/>
            <a:r>
              <a:rPr lang="en-CA" sz="1800" b="0" i="0" dirty="0">
                <a:effectLst/>
                <a:latin typeface="Arial" panose="020B0604020202020204" pitchFamily="34" charset="0"/>
                <a:cs typeface="Arial" panose="020B0604020202020204" pitchFamily="34" charset="0"/>
              </a:rPr>
              <a:t>Les porcs sauvages sont envahissants aux États-Unis et pourraient contribuer à la propagation de </a:t>
            </a:r>
            <a:r>
              <a:rPr lang="en-CA" sz="1800" b="0" i="1" dirty="0">
                <a:effectLst/>
                <a:latin typeface="Arial" panose="020B0604020202020204" pitchFamily="34" charset="0"/>
                <a:cs typeface="Arial" panose="020B0604020202020204" pitchFamily="34" charset="0"/>
              </a:rPr>
              <a:t>Coxiella </a:t>
            </a:r>
            <a:r>
              <a:rPr lang="en-CA" sz="1800" b="0" i="1" dirty="0" err="1">
                <a:effectLst/>
                <a:latin typeface="Arial" panose="020B0604020202020204" pitchFamily="34" charset="0"/>
                <a:cs typeface="Arial" panose="020B0604020202020204" pitchFamily="34" charset="0"/>
              </a:rPr>
              <a:t>burnetii.</a:t>
            </a:r>
            <a:endParaRPr lang="en-CA" sz="1800" i="1" dirty="0">
              <a:latin typeface="Arial" panose="020B0604020202020204" pitchFamily="34" charset="0"/>
              <a:cs typeface="Arial" panose="020B0604020202020204" pitchFamily="34" charset="0"/>
            </a:endParaRPr>
          </a:p>
          <a:p>
            <a:pPr lvl="1"/>
            <a:r>
              <a:rPr lang="en-CA" sz="1800" dirty="0">
                <a:latin typeface="Arial" panose="020B0604020202020204" pitchFamily="34" charset="0"/>
                <a:cs typeface="Arial" panose="020B0604020202020204" pitchFamily="34" charset="0"/>
              </a:rPr>
              <a:t>Taux de séropositivité : 0,19 % à Hawai'i ; 6,03 % au Texas</a:t>
            </a:r>
          </a:p>
          <a:p>
            <a:pPr lvl="1"/>
            <a:r>
              <a:rPr lang="en-CA" sz="1800" dirty="0">
                <a:latin typeface="Arial" panose="020B0604020202020204" pitchFamily="34" charset="0"/>
                <a:cs typeface="Arial" panose="020B0604020202020204" pitchFamily="34" charset="0"/>
              </a:rPr>
              <a:t>Identification d'un chevauchement entre la séropositivité des porcs sauvages et l'incidence de la fièvre Q chez l'homme au Texas</a:t>
            </a:r>
          </a:p>
          <a:p>
            <a:endParaRPr lang="en-CA" sz="20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398B7E8E-650B-B368-149F-4234FC6F316D}"/>
              </a:ext>
            </a:extLst>
          </p:cNvPr>
          <p:cNvSpPr>
            <a:spLocks noGrp="1"/>
          </p:cNvSpPr>
          <p:nvPr>
            <p:ph type="sldNum" sz="quarter" idx="10"/>
          </p:nvPr>
        </p:nvSpPr>
        <p:spPr/>
        <p:txBody>
          <a:bodyPr/>
          <a:lstStyle/>
          <a:p>
            <a:pPr>
              <a:defRPr/>
            </a:pPr>
            <a:fld id="{222C2B47-41F2-42A5-AA41-34CCD9669551}" type="slidenum">
              <a:rPr lang="en-US" smtClean="0"/>
              <a:t>12</a:t>
            </a:fld>
            <a:endParaRPr lang="en-US" dirty="0"/>
          </a:p>
        </p:txBody>
      </p:sp>
    </p:spTree>
    <p:extLst>
      <p:ext uri="{BB962C8B-B14F-4D97-AF65-F5344CB8AC3E}">
        <p14:creationId xmlns:p14="http://schemas.microsoft.com/office/powerpoint/2010/main" val="2935595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1F9A8-D02B-357F-9B5D-6BB39C18A595}"/>
              </a:ext>
            </a:extLst>
          </p:cNvPr>
          <p:cNvSpPr>
            <a:spLocks noGrp="1"/>
          </p:cNvSpPr>
          <p:nvPr>
            <p:ph type="title"/>
          </p:nvPr>
        </p:nvSpPr>
        <p:spPr>
          <a:xfrm>
            <a:off x="91965" y="136525"/>
            <a:ext cx="10515600" cy="1325563"/>
          </a:xfrm>
        </p:spPr>
        <p:txBody>
          <a:bodyPr/>
          <a:lstStyle/>
          <a:p>
            <a:r>
              <a:rPr lang="en-CA" dirty="0"/>
              <a:t>Résultats scientifiques</a:t>
            </a:r>
          </a:p>
        </p:txBody>
      </p:sp>
      <p:sp>
        <p:nvSpPr>
          <p:cNvPr id="3" name="Content Placeholder 2">
            <a:extLst>
              <a:ext uri="{FF2B5EF4-FFF2-40B4-BE49-F238E27FC236}">
                <a16:creationId xmlns:a16="http://schemas.microsoft.com/office/drawing/2014/main" id="{37BDDF0C-F23B-2E19-C421-1C377E5BC4EC}"/>
              </a:ext>
            </a:extLst>
          </p:cNvPr>
          <p:cNvSpPr>
            <a:spLocks noGrp="1"/>
          </p:cNvSpPr>
          <p:nvPr>
            <p:ph sz="half" idx="1"/>
          </p:nvPr>
        </p:nvSpPr>
        <p:spPr>
          <a:xfrm>
            <a:off x="554421" y="1173982"/>
            <a:ext cx="11353800" cy="5182367"/>
          </a:xfrm>
        </p:spPr>
        <p:txBody>
          <a:bodyPr/>
          <a:lstStyle/>
          <a:p>
            <a:r>
              <a:rPr lang="en-CA" sz="2000" dirty="0">
                <a:latin typeface="Arial" panose="020B0604020202020204" pitchFamily="34" charset="0"/>
                <a:cs typeface="Arial" panose="020B0604020202020204" pitchFamily="34" charset="0"/>
                <a:hlinkClick r:id="rId3"/>
              </a:rPr>
              <a:t>Notes de terrain : Anthrax dans une ferme ovine en hiver - Texas, décembre 2023-janvier 2024 | MMWR (cdc.gov)</a:t>
            </a: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hlinkClick r:id="rId4"/>
              </a:rPr>
              <a:t>Méta-analyse complète des infections par le virus de la fièvre sévère avec syndrome de thrombocytopénie chez l'homme, les hôtes vertébrés et les tiques - PubMed (nih.gov)</a:t>
            </a: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hlinkClick r:id="rId5"/>
              </a:rPr>
              <a:t>Premières découvertes d'espèces de </a:t>
            </a:r>
            <a:r>
              <a:rPr lang="en-CA" sz="2000" dirty="0" err="1">
                <a:latin typeface="Arial" panose="020B0604020202020204" pitchFamily="34" charset="0"/>
                <a:cs typeface="Arial" panose="020B0604020202020204" pitchFamily="34" charset="0"/>
                <a:hlinkClick r:id="rId5"/>
              </a:rPr>
              <a:t>Sarcocystis </a:t>
            </a:r>
            <a:r>
              <a:rPr lang="en-CA" sz="2000" dirty="0">
                <a:latin typeface="Arial" panose="020B0604020202020204" pitchFamily="34" charset="0"/>
                <a:cs typeface="Arial" panose="020B0604020202020204" pitchFamily="34" charset="0"/>
                <a:hlinkClick r:id="rId5"/>
              </a:rPr>
              <a:t>chez des cerfs et des porcs sauvages en Australie - PubMed (nih.gov)</a:t>
            </a: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hlinkClick r:id="rId6"/>
              </a:rPr>
              <a:t>Circulation du lentivirus des petits ruminants dans les races de chèvres et de moutons menacées du sud de l'Italie </a:t>
            </a:r>
            <a:r>
              <a:rPr lang="en-CA" sz="2000" dirty="0">
                <a:latin typeface="Arial" panose="020B0604020202020204" pitchFamily="34" charset="0"/>
                <a:cs typeface="Arial" panose="020B0604020202020204" pitchFamily="34" charset="0"/>
                <a:hlinkClick r:id="rId7"/>
              </a:rPr>
              <a:t>- </a:t>
            </a:r>
            <a:r>
              <a:rPr lang="en-CA" sz="2000" dirty="0">
                <a:latin typeface="Arial" panose="020B0604020202020204" pitchFamily="34" charset="0"/>
                <a:cs typeface="Arial" panose="020B0604020202020204" pitchFamily="34" charset="0"/>
                <a:hlinkClick r:id="rId6"/>
              </a:rPr>
              <a:t>ScienceDirect</a:t>
            </a: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hlinkClick r:id="rId8"/>
              </a:rPr>
              <a:t>Un génome vieux de 8000 ans révèle l'origine néolithique de la zoonose Brucella </a:t>
            </a:r>
            <a:r>
              <a:rPr lang="en-CA" sz="2000" dirty="0" err="1">
                <a:latin typeface="Arial" panose="020B0604020202020204" pitchFamily="34" charset="0"/>
                <a:cs typeface="Arial" panose="020B0604020202020204" pitchFamily="34" charset="0"/>
                <a:hlinkClick r:id="rId8"/>
              </a:rPr>
              <a:t>melitensis </a:t>
            </a:r>
            <a:r>
              <a:rPr lang="en-CA" sz="2000" dirty="0">
                <a:latin typeface="Arial" panose="020B0604020202020204" pitchFamily="34" charset="0"/>
                <a:cs typeface="Arial" panose="020B0604020202020204" pitchFamily="34" charset="0"/>
                <a:hlinkClick r:id="rId8"/>
              </a:rPr>
              <a:t>| Nature Communications</a:t>
            </a: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hlinkClick r:id="rId7"/>
              </a:rPr>
              <a:t>La tremblante et la maladie du dépérissement chronique chez le cerf de Virginie - Volume 30, Numéro 8-Août 2024 - Revue des maladies infectieuses émergentes - CDC</a:t>
            </a: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hlinkClick r:id="rId9"/>
              </a:rPr>
              <a:t>Première description de la localisation anatomique de Mycoplasma agalactiae chez des tiques dures (Rhipicephalus bursa) naturellement infectées - PubMed (nih.gov)</a:t>
            </a:r>
            <a:endParaRPr lang="en-CA" sz="2000" dirty="0">
              <a:latin typeface="Arial" panose="020B0604020202020204" pitchFamily="34" charset="0"/>
              <a:cs typeface="Arial" panose="020B0604020202020204" pitchFamily="34" charset="0"/>
            </a:endParaRPr>
          </a:p>
          <a:p>
            <a:r>
              <a:rPr lang="en-CA" sz="2000" dirty="0">
                <a:latin typeface="Arial" panose="020B0604020202020204" pitchFamily="34" charset="0"/>
                <a:cs typeface="Arial" panose="020B0604020202020204" pitchFamily="34" charset="0"/>
                <a:hlinkClick r:id="rId10"/>
              </a:rPr>
              <a:t>Impact de l'épidémie de fièvre catarrhale ovine de sérotype 3 sur la mortalité des ovins et des caprins aux Pays-Bas en 2023 - ScienceDirect</a:t>
            </a:r>
            <a:endParaRPr lang="en-CA" sz="2000" dirty="0">
              <a:latin typeface="Arial" panose="020B0604020202020204" pitchFamily="34" charset="0"/>
              <a:cs typeface="Arial" panose="020B0604020202020204" pitchFamily="34" charset="0"/>
            </a:endParaRPr>
          </a:p>
          <a:p>
            <a:pPr marL="0" indent="0">
              <a:buNone/>
            </a:pPr>
            <a:endParaRPr lang="en-CA" sz="2400" dirty="0">
              <a:latin typeface="Arial" panose="020B0604020202020204" pitchFamily="34" charset="0"/>
              <a:cs typeface="Arial" panose="020B0604020202020204" pitchFamily="34" charset="0"/>
            </a:endParaRPr>
          </a:p>
          <a:p>
            <a:endParaRPr lang="en-CA" sz="2400" dirty="0">
              <a:latin typeface="Arial" panose="020B0604020202020204" pitchFamily="34" charset="0"/>
              <a:cs typeface="Arial" panose="020B0604020202020204" pitchFamily="34" charset="0"/>
            </a:endParaRPr>
          </a:p>
          <a:p>
            <a:pPr marL="0" indent="0">
              <a:buNone/>
            </a:pPr>
            <a:endParaRPr lang="en-CA" sz="2400" dirty="0">
              <a:latin typeface="Arial" panose="020B060402020202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6186A9FD-F375-4202-71F3-C7E0EC073C56}"/>
              </a:ext>
            </a:extLst>
          </p:cNvPr>
          <p:cNvSpPr>
            <a:spLocks noGrp="1"/>
          </p:cNvSpPr>
          <p:nvPr>
            <p:ph type="sldNum" sz="quarter" idx="10"/>
          </p:nvPr>
        </p:nvSpPr>
        <p:spPr/>
        <p:txBody>
          <a:bodyPr/>
          <a:lstStyle/>
          <a:p>
            <a:pPr>
              <a:defRPr/>
            </a:pPr>
            <a:fld id="{222C2B47-41F2-42A5-AA41-34CCD9669551}" type="slidenum">
              <a:rPr lang="en-US" smtClean="0"/>
              <a:t>13</a:t>
            </a:fld>
            <a:endParaRPr lang="en-US"/>
          </a:p>
        </p:txBody>
      </p:sp>
    </p:spTree>
    <p:extLst>
      <p:ext uri="{BB962C8B-B14F-4D97-AF65-F5344CB8AC3E}">
        <p14:creationId xmlns:p14="http://schemas.microsoft.com/office/powerpoint/2010/main" val="2163489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CA081E-B829-E7BA-9104-85EC51FE73A0}"/>
              </a:ext>
            </a:extLst>
          </p:cNvPr>
          <p:cNvSpPr>
            <a:spLocks noGrp="1"/>
          </p:cNvSpPr>
          <p:nvPr>
            <p:ph type="title"/>
          </p:nvPr>
        </p:nvSpPr>
        <p:spPr>
          <a:xfrm>
            <a:off x="130628" y="-183015"/>
            <a:ext cx="7184572" cy="1325562"/>
          </a:xfrm>
        </p:spPr>
        <p:txBody>
          <a:bodyPr/>
          <a:lstStyle/>
          <a:p>
            <a:pPr>
              <a:defRPr/>
            </a:pPr>
            <a:r>
              <a:rPr lang="en-US" sz="3200" dirty="0"/>
              <a:t>Virus de la fièvre catarrhale du mouton serotype 3 </a:t>
            </a:r>
            <a:r>
              <a:rPr lang="en-US" sz="3200" dirty="0" err="1"/>
              <a:t>en</a:t>
            </a:r>
            <a:r>
              <a:rPr lang="en-US" sz="3200" dirty="0"/>
              <a:t> Europe</a:t>
            </a:r>
            <a:endParaRPr lang="en-CA" sz="3200" dirty="0"/>
          </a:p>
        </p:txBody>
      </p:sp>
      <p:sp>
        <p:nvSpPr>
          <p:cNvPr id="18435" name="Content Placeholder 9">
            <a:extLst>
              <a:ext uri="{FF2B5EF4-FFF2-40B4-BE49-F238E27FC236}">
                <a16:creationId xmlns:a16="http://schemas.microsoft.com/office/drawing/2014/main" id="{AF04A97E-368E-6495-EAEA-6C55A9AAC1D3}"/>
              </a:ext>
            </a:extLst>
          </p:cNvPr>
          <p:cNvSpPr>
            <a:spLocks noGrp="1"/>
          </p:cNvSpPr>
          <p:nvPr>
            <p:ph sz="half" idx="1"/>
          </p:nvPr>
        </p:nvSpPr>
        <p:spPr>
          <a:xfrm>
            <a:off x="290777" y="1037649"/>
            <a:ext cx="7078360" cy="5675767"/>
          </a:xfrm>
        </p:spPr>
        <p:txBody>
          <a:bodyPr/>
          <a:lstStyle/>
          <a:p>
            <a:pPr marL="0" indent="0">
              <a:buFont typeface="Arial" panose="020B0604020202020204" pitchFamily="34" charset="0"/>
              <a:buNone/>
              <a:defRPr/>
            </a:pPr>
            <a:r>
              <a:rPr lang="en-CA" altLang="en-US" b="1" dirty="0"/>
              <a:t>Pays-Bas</a:t>
            </a:r>
          </a:p>
          <a:p>
            <a:pPr>
              <a:defRPr/>
            </a:pPr>
            <a:r>
              <a:rPr lang="en-CA" altLang="en-US" dirty="0"/>
              <a:t>Premier rapport le 5 septembre 2023</a:t>
            </a:r>
          </a:p>
          <a:p>
            <a:pPr>
              <a:defRPr/>
            </a:pPr>
            <a:r>
              <a:rPr lang="en-CA" altLang="en-US" dirty="0">
                <a:hlinkClick r:id="rId3"/>
              </a:rPr>
              <a:t>Rapports </a:t>
            </a:r>
            <a:r>
              <a:rPr lang="en-CA" altLang="en-US" dirty="0"/>
              <a:t>les plus </a:t>
            </a:r>
            <a:r>
              <a:rPr lang="en-CA" altLang="en-US" dirty="0">
                <a:hlinkClick r:id="rId3"/>
              </a:rPr>
              <a:t>récents</a:t>
            </a:r>
            <a:endParaRPr lang="en-CA" altLang="en-US" dirty="0"/>
          </a:p>
          <a:p>
            <a:pPr lvl="1">
              <a:defRPr/>
            </a:pPr>
            <a:r>
              <a:rPr lang="en-CA" altLang="en-US" dirty="0"/>
              <a:t>PCR BTV-3 positives - (5318)</a:t>
            </a:r>
          </a:p>
          <a:p>
            <a:pPr lvl="1">
              <a:defRPr/>
            </a:pPr>
            <a:r>
              <a:rPr lang="en-CA" altLang="en-US" dirty="0"/>
              <a:t>Cliniquement positif - 1970 (pas de PCR)</a:t>
            </a:r>
          </a:p>
          <a:p>
            <a:pPr lvl="1">
              <a:defRPr/>
            </a:pPr>
            <a:r>
              <a:rPr lang="en-CA" altLang="en-US" dirty="0"/>
              <a:t>S'étend à l'ensemble du pays, aux 12 provinces</a:t>
            </a:r>
          </a:p>
          <a:p>
            <a:pPr>
              <a:defRPr/>
            </a:pPr>
            <a:r>
              <a:rPr lang="en-CA" altLang="en-US" dirty="0"/>
              <a:t>Cas chez les bovins et les ovins</a:t>
            </a:r>
          </a:p>
          <a:p>
            <a:pPr>
              <a:defRPr/>
            </a:pPr>
            <a:r>
              <a:rPr lang="en-CA" altLang="en-US" dirty="0"/>
              <a:t>Deux vaccins contre le FCM-3 désormais disponibles</a:t>
            </a:r>
          </a:p>
          <a:p>
            <a:pPr lvl="1">
              <a:defRPr/>
            </a:pPr>
            <a:r>
              <a:rPr lang="en-CA" altLang="en-US" dirty="0">
                <a:hlinkClick r:id="rId4"/>
              </a:rPr>
              <a:t>Espagnol </a:t>
            </a:r>
            <a:r>
              <a:rPr lang="en-CA" altLang="en-US" dirty="0"/>
              <a:t>et </a:t>
            </a:r>
            <a:r>
              <a:rPr lang="en-CA" altLang="en-US" dirty="0">
                <a:hlinkClick r:id="rId5"/>
              </a:rPr>
              <a:t>allemand</a:t>
            </a:r>
            <a:endParaRPr lang="en-CA" altLang="en-US" dirty="0"/>
          </a:p>
          <a:p>
            <a:pPr>
              <a:defRPr/>
            </a:pPr>
            <a:r>
              <a:rPr lang="en-CA" b="0" i="0" dirty="0">
                <a:solidFill>
                  <a:srgbClr val="1F1F1F"/>
                </a:solidFill>
                <a:effectLst/>
                <a:latin typeface="ElsevierGulliver"/>
                <a:hlinkClick r:id="rId6"/>
              </a:rPr>
              <a:t>Incidence de l'épidémie de fièvre catarrhale du mouton de sérotype 3 sur la mortalité des ovins et des caprins aux Pays-Bas en 2023</a:t>
            </a:r>
            <a:endParaRPr lang="en-CA" b="0" i="0" dirty="0">
              <a:solidFill>
                <a:srgbClr val="1F1F1F"/>
              </a:solidFill>
              <a:effectLst/>
              <a:latin typeface="ElsevierGulliver"/>
            </a:endParaRPr>
          </a:p>
          <a:p>
            <a:pPr marL="0" indent="0">
              <a:buNone/>
              <a:defRPr/>
            </a:pPr>
            <a:endParaRPr lang="en-CA" altLang="en-US" dirty="0"/>
          </a:p>
          <a:p>
            <a:pPr>
              <a:defRPr/>
            </a:pPr>
            <a:endParaRPr lang="en-CA" altLang="en-US" dirty="0"/>
          </a:p>
          <a:p>
            <a:pPr>
              <a:defRPr/>
            </a:pPr>
            <a:endParaRPr lang="en-CA" altLang="en-US" dirty="0"/>
          </a:p>
          <a:p>
            <a:pPr lvl="1">
              <a:defRPr/>
            </a:pPr>
            <a:endParaRPr lang="en-CA" altLang="en-US" dirty="0"/>
          </a:p>
        </p:txBody>
      </p:sp>
      <p:pic>
        <p:nvPicPr>
          <p:cNvPr id="3" name="Picture 2">
            <a:extLst>
              <a:ext uri="{FF2B5EF4-FFF2-40B4-BE49-F238E27FC236}">
                <a16:creationId xmlns:a16="http://schemas.microsoft.com/office/drawing/2014/main" id="{2E892AC2-2E27-D2C0-A871-37D55D1659F5}"/>
              </a:ext>
            </a:extLst>
          </p:cNvPr>
          <p:cNvPicPr>
            <a:picLocks noChangeAspect="1"/>
          </p:cNvPicPr>
          <p:nvPr/>
        </p:nvPicPr>
        <p:blipFill>
          <a:blip r:embed="rId7"/>
          <a:stretch>
            <a:fillRect/>
          </a:stretch>
        </p:blipFill>
        <p:spPr>
          <a:xfrm>
            <a:off x="7423074" y="144583"/>
            <a:ext cx="4638298" cy="6568833"/>
          </a:xfrm>
          <a:prstGeom prst="rect">
            <a:avLst/>
          </a:prstGeom>
          <a:ln w="19050">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A6A6F-1341-78D3-1C87-84814391AF51}"/>
              </a:ext>
            </a:extLst>
          </p:cNvPr>
          <p:cNvSpPr>
            <a:spLocks noGrp="1"/>
          </p:cNvSpPr>
          <p:nvPr>
            <p:ph type="title"/>
          </p:nvPr>
        </p:nvSpPr>
        <p:spPr>
          <a:xfrm>
            <a:off x="98480" y="-13199"/>
            <a:ext cx="10515600" cy="1325563"/>
          </a:xfrm>
        </p:spPr>
        <p:txBody>
          <a:bodyPr/>
          <a:lstStyle/>
          <a:p>
            <a:pPr>
              <a:defRPr/>
            </a:pPr>
            <a:r>
              <a:rPr lang="en-US" sz="3200" dirty="0"/>
              <a:t>Virus de la fièvre </a:t>
            </a:r>
            <a:r>
              <a:rPr lang="en-US" sz="3200" dirty="0" err="1"/>
              <a:t>catarrhale</a:t>
            </a:r>
            <a:r>
              <a:rPr lang="en-US" sz="3200" dirty="0"/>
              <a:t> du mouton (FCM-3) en Europe</a:t>
            </a:r>
            <a:endParaRPr lang="en-CA" sz="3200" dirty="0"/>
          </a:p>
        </p:txBody>
      </p:sp>
      <p:sp>
        <p:nvSpPr>
          <p:cNvPr id="18436" name="Rectangle 2">
            <a:extLst>
              <a:ext uri="{FF2B5EF4-FFF2-40B4-BE49-F238E27FC236}">
                <a16:creationId xmlns:a16="http://schemas.microsoft.com/office/drawing/2014/main" id="{29972E90-510E-48FC-838C-C99A2A668399}"/>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8" name="Content Placeholder 9">
            <a:extLst>
              <a:ext uri="{FF2B5EF4-FFF2-40B4-BE49-F238E27FC236}">
                <a16:creationId xmlns:a16="http://schemas.microsoft.com/office/drawing/2014/main" id="{8087B0A9-28AF-1C28-CA6F-8182F3B8DB0A}"/>
              </a:ext>
            </a:extLst>
          </p:cNvPr>
          <p:cNvSpPr>
            <a:spLocks noGrp="1"/>
          </p:cNvSpPr>
          <p:nvPr>
            <p:ph sz="half" idx="1"/>
          </p:nvPr>
        </p:nvSpPr>
        <p:spPr>
          <a:xfrm>
            <a:off x="555299" y="893435"/>
            <a:ext cx="6670399" cy="4683124"/>
          </a:xfrm>
        </p:spPr>
        <p:txBody>
          <a:bodyPr/>
          <a:lstStyle/>
          <a:p>
            <a:pPr marL="0" indent="0">
              <a:buFont typeface="Arial" panose="020B0604020202020204" pitchFamily="34" charset="0"/>
              <a:buNone/>
              <a:defRPr/>
            </a:pPr>
            <a:r>
              <a:rPr lang="en-CA" altLang="en-US" b="1" dirty="0">
                <a:hlinkClick r:id="rId3"/>
              </a:rPr>
              <a:t>Belgique</a:t>
            </a:r>
            <a:endParaRPr lang="en-CA" altLang="en-US" dirty="0"/>
          </a:p>
          <a:p>
            <a:pPr>
              <a:defRPr/>
            </a:pPr>
            <a:r>
              <a:rPr lang="en-CA" altLang="en-US" dirty="0"/>
              <a:t>10 octobre 2023 cas de FCM-3 chez des moutons à </a:t>
            </a:r>
            <a:r>
              <a:rPr lang="en-CA" altLang="en-US" dirty="0" err="1">
                <a:hlinkClick r:id="rId3"/>
              </a:rPr>
              <a:t>Merksplas</a:t>
            </a:r>
            <a:endParaRPr lang="en-CA" altLang="en-US" dirty="0"/>
          </a:p>
          <a:p>
            <a:pPr>
              <a:defRPr/>
            </a:pPr>
            <a:r>
              <a:rPr lang="en-CA" altLang="en-US" dirty="0"/>
              <a:t>Le </a:t>
            </a:r>
            <a:r>
              <a:rPr lang="en-CA" altLang="en-US" dirty="0">
                <a:hlinkClick r:id="rId4"/>
              </a:rPr>
              <a:t>tableau de bord </a:t>
            </a:r>
            <a:r>
              <a:rPr lang="en-CA" altLang="en-US" dirty="0"/>
              <a:t>affiche désormais les cas dans l'ensemble du pays</a:t>
            </a:r>
          </a:p>
          <a:p>
            <a:pPr>
              <a:defRPr/>
            </a:pPr>
            <a:r>
              <a:rPr lang="en-CA" dirty="0"/>
              <a:t>~1 </a:t>
            </a:r>
            <a:r>
              <a:rPr lang="en-CA" dirty="0">
                <a:hlinkClick r:id="rId5"/>
              </a:rPr>
              <a:t>192 exploitations </a:t>
            </a:r>
            <a:r>
              <a:rPr lang="en-CA" dirty="0"/>
              <a:t>touchées aujourd'hui, soit 3 fois plus qu'il y a trois semaines</a:t>
            </a:r>
          </a:p>
          <a:p>
            <a:pPr marL="0" indent="0">
              <a:buNone/>
              <a:defRPr/>
            </a:pPr>
            <a:r>
              <a:rPr lang="en-CA" altLang="en-US" b="1" dirty="0">
                <a:hlinkClick r:id="rId6"/>
              </a:rPr>
              <a:t>Allemagne</a:t>
            </a:r>
            <a:endParaRPr lang="en-CA" altLang="en-US" b="1" dirty="0"/>
          </a:p>
          <a:p>
            <a:pPr>
              <a:defRPr/>
            </a:pPr>
            <a:r>
              <a:rPr lang="en-CA" altLang="en-US" dirty="0"/>
              <a:t>13 oct. 2023 cas de sérotype 3 du virus de la fièvre </a:t>
            </a:r>
            <a:r>
              <a:rPr lang="en-CA" altLang="en-US" dirty="0" err="1"/>
              <a:t>catarrhale</a:t>
            </a:r>
            <a:r>
              <a:rPr lang="en-CA" altLang="en-US" dirty="0"/>
              <a:t> du mouton à </a:t>
            </a:r>
            <a:r>
              <a:rPr lang="en-CA" altLang="en-US" dirty="0">
                <a:hlinkClick r:id="rId7"/>
              </a:rPr>
              <a:t>Clèves</a:t>
            </a:r>
            <a:endParaRPr lang="en-CA" altLang="en-US" dirty="0"/>
          </a:p>
        </p:txBody>
      </p:sp>
      <p:pic>
        <p:nvPicPr>
          <p:cNvPr id="3" name="Picture 2">
            <a:extLst>
              <a:ext uri="{FF2B5EF4-FFF2-40B4-BE49-F238E27FC236}">
                <a16:creationId xmlns:a16="http://schemas.microsoft.com/office/drawing/2014/main" id="{BEE6A01C-18D7-6F8F-77EE-18D45AB66E3E}"/>
              </a:ext>
            </a:extLst>
          </p:cNvPr>
          <p:cNvPicPr>
            <a:picLocks noChangeAspect="1"/>
          </p:cNvPicPr>
          <p:nvPr/>
        </p:nvPicPr>
        <p:blipFill>
          <a:blip r:embed="rId8"/>
          <a:stretch>
            <a:fillRect/>
          </a:stretch>
        </p:blipFill>
        <p:spPr>
          <a:xfrm>
            <a:off x="7330799" y="1036639"/>
            <a:ext cx="4275415" cy="3459162"/>
          </a:xfrm>
          <a:prstGeom prst="rect">
            <a:avLst/>
          </a:prstGeom>
          <a:ln w="19050">
            <a:solidFill>
              <a:schemeClr val="tx1"/>
            </a:solidFill>
          </a:ln>
        </p:spPr>
      </p:pic>
      <p:cxnSp>
        <p:nvCxnSpPr>
          <p:cNvPr id="5" name="Straight Arrow Connector 4">
            <a:extLst>
              <a:ext uri="{FF2B5EF4-FFF2-40B4-BE49-F238E27FC236}">
                <a16:creationId xmlns:a16="http://schemas.microsoft.com/office/drawing/2014/main" id="{DA193263-BB09-17F0-B071-68F1BB81D242}"/>
              </a:ext>
            </a:extLst>
          </p:cNvPr>
          <p:cNvCxnSpPr>
            <a:cxnSpLocks/>
          </p:cNvCxnSpPr>
          <p:nvPr/>
        </p:nvCxnSpPr>
        <p:spPr>
          <a:xfrm>
            <a:off x="5035353" y="2925052"/>
            <a:ext cx="2505652"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ED88FED-A5DA-E26B-6E21-2F1EF97E17EC}"/>
              </a:ext>
            </a:extLst>
          </p:cNvPr>
          <p:cNvSpPr txBox="1"/>
          <p:nvPr/>
        </p:nvSpPr>
        <p:spPr>
          <a:xfrm>
            <a:off x="555299" y="5358650"/>
            <a:ext cx="11391900" cy="1384995"/>
          </a:xfrm>
          <a:prstGeom prst="rect">
            <a:avLst/>
          </a:prstGeom>
          <a:noFill/>
        </p:spPr>
        <p:txBody>
          <a:bodyPr wrap="square">
            <a:spAutoFit/>
          </a:bodyPr>
          <a:lstStyle/>
          <a:p>
            <a:pPr marL="285750" indent="-285750">
              <a:buFont typeface="Arial" panose="020B0604020202020204" pitchFamily="34" charset="0"/>
              <a:buChar char="•"/>
              <a:defRPr/>
            </a:pPr>
            <a:r>
              <a:rPr lang="en-CA" altLang="en-US" sz="2800" dirty="0"/>
              <a:t>Cas chez les bovins et les ovins</a:t>
            </a:r>
          </a:p>
          <a:p>
            <a:pPr marL="285750" indent="-285750">
              <a:buFont typeface="Arial" panose="020B0604020202020204" pitchFamily="34" charset="0"/>
              <a:buChar char="•"/>
              <a:defRPr/>
            </a:pPr>
            <a:r>
              <a:rPr lang="en-CA" altLang="en-US" sz="2800" dirty="0"/>
              <a:t>Peu de rapports WOAH, mais </a:t>
            </a:r>
            <a:r>
              <a:rPr lang="en-CA" altLang="en-US" sz="2800" dirty="0">
                <a:hlinkClick r:id="rId9"/>
              </a:rPr>
              <a:t>les médias </a:t>
            </a:r>
            <a:r>
              <a:rPr lang="en-CA" altLang="en-US" sz="2800" dirty="0"/>
              <a:t>suggèrent que la maladie est répandue (seul un État, Berlin, n'a pas été touché)</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C0CD87-480A-BCDE-E4F2-92FFA081B5E0}"/>
              </a:ext>
            </a:extLst>
          </p:cNvPr>
          <p:cNvSpPr>
            <a:spLocks noGrp="1"/>
          </p:cNvSpPr>
          <p:nvPr>
            <p:ph type="title"/>
          </p:nvPr>
        </p:nvSpPr>
        <p:spPr>
          <a:xfrm>
            <a:off x="175994" y="0"/>
            <a:ext cx="11152188" cy="1325563"/>
          </a:xfrm>
        </p:spPr>
        <p:txBody>
          <a:bodyPr/>
          <a:lstStyle/>
          <a:p>
            <a:pPr>
              <a:defRPr/>
            </a:pPr>
            <a:r>
              <a:rPr lang="en-US" sz="3200" dirty="0"/>
              <a:t>Le virus de la fièvre catarrhale du mouton (FCM-3) en Europe (*nouveau pays)</a:t>
            </a:r>
            <a:endParaRPr lang="en-CA" sz="3200" dirty="0"/>
          </a:p>
        </p:txBody>
      </p:sp>
      <p:sp>
        <p:nvSpPr>
          <p:cNvPr id="20483" name="Rectangle 2">
            <a:extLst>
              <a:ext uri="{FF2B5EF4-FFF2-40B4-BE49-F238E27FC236}">
                <a16:creationId xmlns:a16="http://schemas.microsoft.com/office/drawing/2014/main" id="{DE98966E-6BD2-E0F9-E7CE-07DE34B4B261}"/>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6" name="Content Placeholder 9">
            <a:extLst>
              <a:ext uri="{FF2B5EF4-FFF2-40B4-BE49-F238E27FC236}">
                <a16:creationId xmlns:a16="http://schemas.microsoft.com/office/drawing/2014/main" id="{DEB57F0A-A549-5BB9-3710-5F2CE42DCC7D}"/>
              </a:ext>
            </a:extLst>
          </p:cNvPr>
          <p:cNvSpPr>
            <a:spLocks noGrp="1"/>
          </p:cNvSpPr>
          <p:nvPr>
            <p:ph sz="half" idx="1"/>
          </p:nvPr>
        </p:nvSpPr>
        <p:spPr>
          <a:xfrm>
            <a:off x="264730" y="1091519"/>
            <a:ext cx="6398830" cy="5487958"/>
          </a:xfrm>
        </p:spPr>
        <p:txBody>
          <a:bodyPr/>
          <a:lstStyle/>
          <a:p>
            <a:pPr marL="0" indent="0">
              <a:buFont typeface="Arial" panose="020B0604020202020204" pitchFamily="34" charset="0"/>
              <a:buNone/>
              <a:defRPr/>
            </a:pPr>
            <a:r>
              <a:rPr lang="en-CA" altLang="en-US" b="1" dirty="0" err="1">
                <a:solidFill>
                  <a:srgbClr val="0563C1"/>
                </a:solidFill>
                <a:hlinkClick r:id="rId3">
                  <a:extLst>
                    <a:ext uri="{A12FA001-AC4F-418D-AE19-62706E023703}">
                      <ahyp:hlinkClr xmlns:ahyp="http://schemas.microsoft.com/office/drawing/2018/hyperlinkcolor" val="tx"/>
                    </a:ext>
                  </a:extLst>
                </a:hlinkClick>
              </a:rPr>
              <a:t>Royaume-uni</a:t>
            </a:r>
            <a:endParaRPr lang="en-CA" altLang="en-US" b="1" dirty="0"/>
          </a:p>
          <a:p>
            <a:pPr>
              <a:defRPr/>
            </a:pPr>
            <a:r>
              <a:rPr lang="en-CA" altLang="en-US" sz="2400" dirty="0"/>
              <a:t>Nov 10, 2023 cas de sérotype 3 du virus de la fièvre catarrhale du mouton chez des bovins dans le </a:t>
            </a:r>
            <a:r>
              <a:rPr lang="en-CA" altLang="en-US" sz="2400" dirty="0">
                <a:hlinkClick r:id="rId3"/>
              </a:rPr>
              <a:t>Kent</a:t>
            </a:r>
            <a:endParaRPr lang="en-CA" altLang="en-US" sz="2400" dirty="0"/>
          </a:p>
          <a:p>
            <a:pPr>
              <a:defRPr/>
            </a:pPr>
            <a:r>
              <a:rPr lang="en-CA" altLang="en-US" sz="2400" dirty="0"/>
              <a:t>Réapparition à la fin du mois d'août 2024</a:t>
            </a:r>
          </a:p>
          <a:p>
            <a:pPr>
              <a:defRPr/>
            </a:pPr>
            <a:r>
              <a:rPr lang="en-CA" altLang="en-US" sz="2400" dirty="0"/>
              <a:t>À la date du 8 septembre, 34 locaux étaient touchés dans les États du Norfolk, du Suffolk et de </a:t>
            </a:r>
            <a:r>
              <a:rPr lang="en-CA" altLang="en-US" sz="2400" dirty="0" err="1"/>
              <a:t>l'Essex</a:t>
            </a:r>
            <a:endParaRPr lang="en-CA" altLang="en-US" sz="2400" dirty="0"/>
          </a:p>
          <a:p>
            <a:pPr marL="0" indent="0">
              <a:buFont typeface="Arial" panose="020B0604020202020204" pitchFamily="34" charset="0"/>
              <a:buNone/>
              <a:defRPr/>
            </a:pPr>
            <a:r>
              <a:rPr lang="en-CA" altLang="en-US" b="1" dirty="0">
                <a:hlinkClick r:id="rId4"/>
              </a:rPr>
              <a:t>France </a:t>
            </a:r>
            <a:r>
              <a:rPr lang="en-CA" altLang="en-US" b="1" dirty="0"/>
              <a:t>*</a:t>
            </a:r>
            <a:endParaRPr lang="en-CA" altLang="en-US" b="1" dirty="0">
              <a:hlinkClick r:id="rId3"/>
            </a:endParaRPr>
          </a:p>
          <a:p>
            <a:pPr>
              <a:defRPr/>
            </a:pPr>
            <a:r>
              <a:rPr lang="en-CA" altLang="en-US" sz="2400" dirty="0"/>
              <a:t>Première affaire le 30 juillet 2024</a:t>
            </a:r>
          </a:p>
          <a:p>
            <a:pPr>
              <a:defRPr/>
            </a:pPr>
            <a:r>
              <a:rPr lang="en-CA" sz="2400" kern="0" dirty="0">
                <a:effectLst/>
                <a:latin typeface="Calibri" panose="020F0502020204030204" pitchFamily="34" charset="0"/>
                <a:cs typeface="Times New Roman" panose="02020603050405020304" pitchFamily="18" charset="0"/>
              </a:rPr>
              <a:t>Le dernier rapport du WOAH fait état de 185 </a:t>
            </a:r>
            <a:r>
              <a:rPr lang="en-CA" sz="2400" kern="0" dirty="0" err="1">
                <a:latin typeface="Calibri" panose="020F0502020204030204" pitchFamily="34" charset="0"/>
                <a:cs typeface="Times New Roman" panose="02020603050405020304" pitchFamily="18" charset="0"/>
              </a:rPr>
              <a:t>ca</a:t>
            </a:r>
            <a:r>
              <a:rPr lang="en-CA" sz="2400" kern="0" dirty="0" err="1">
                <a:effectLst/>
                <a:latin typeface="Calibri" panose="020F0502020204030204" pitchFamily="34" charset="0"/>
                <a:cs typeface="Times New Roman" panose="02020603050405020304" pitchFamily="18" charset="0"/>
              </a:rPr>
              <a:t>s</a:t>
            </a:r>
            <a:r>
              <a:rPr lang="en-CA" sz="2400" kern="0" dirty="0">
                <a:effectLst/>
                <a:latin typeface="Calibri" panose="020F0502020204030204" pitchFamily="34" charset="0"/>
                <a:cs typeface="Times New Roman" panose="02020603050405020304" pitchFamily="18" charset="0"/>
              </a:rPr>
              <a:t> chez les ovins et les </a:t>
            </a:r>
            <a:r>
              <a:rPr lang="en-CA" sz="2400" kern="0" dirty="0" err="1">
                <a:effectLst/>
                <a:latin typeface="Calibri" panose="020F0502020204030204" pitchFamily="34" charset="0"/>
                <a:cs typeface="Times New Roman" panose="02020603050405020304" pitchFamily="18" charset="0"/>
              </a:rPr>
              <a:t>bovins</a:t>
            </a:r>
            <a:endParaRPr lang="en-CA" sz="2400" kern="0" dirty="0">
              <a:effectLst/>
              <a:latin typeface="Calibri" panose="020F0502020204030204" pitchFamily="34" charset="0"/>
              <a:cs typeface="Times New Roman" panose="02020603050405020304" pitchFamily="18" charset="0"/>
            </a:endParaRPr>
          </a:p>
          <a:p>
            <a:pPr>
              <a:defRPr/>
            </a:pPr>
            <a:r>
              <a:rPr lang="en-CA" sz="2400" kern="0" dirty="0">
                <a:effectLst/>
                <a:latin typeface="Calibri" panose="020F0502020204030204" pitchFamily="34" charset="0"/>
                <a:cs typeface="Times New Roman" panose="02020603050405020304" pitchFamily="18" charset="0"/>
              </a:rPr>
              <a:t>Distribution de vaccins prévue, 6,4 millions de doses</a:t>
            </a:r>
            <a:endParaRPr lang="en-CA" altLang="en-US" sz="2400" dirty="0">
              <a:hlinkClick r:id="rId3">
                <a:extLst>
                  <a:ext uri="{A12FA001-AC4F-418D-AE19-62706E023703}">
                    <ahyp:hlinkClr xmlns:ahyp="http://schemas.microsoft.com/office/drawing/2018/hyperlinkcolor" val="tx"/>
                  </a:ext>
                </a:extLst>
              </a:hlinkClick>
            </a:endParaRPr>
          </a:p>
          <a:p>
            <a:pPr>
              <a:defRPr/>
            </a:pPr>
            <a:endParaRPr lang="en-CA" altLang="en-US" dirty="0"/>
          </a:p>
        </p:txBody>
      </p:sp>
      <p:pic>
        <p:nvPicPr>
          <p:cNvPr id="7" name="Picture 6">
            <a:extLst>
              <a:ext uri="{FF2B5EF4-FFF2-40B4-BE49-F238E27FC236}">
                <a16:creationId xmlns:a16="http://schemas.microsoft.com/office/drawing/2014/main" id="{8A87FD06-8243-F3E6-5197-1F1A2FE048BF}"/>
              </a:ext>
            </a:extLst>
          </p:cNvPr>
          <p:cNvPicPr>
            <a:picLocks noChangeAspect="1"/>
          </p:cNvPicPr>
          <p:nvPr/>
        </p:nvPicPr>
        <p:blipFill>
          <a:blip r:embed="rId5"/>
          <a:stretch>
            <a:fillRect/>
          </a:stretch>
        </p:blipFill>
        <p:spPr>
          <a:xfrm>
            <a:off x="6763246" y="1152522"/>
            <a:ext cx="4996954" cy="3638556"/>
          </a:xfrm>
          <a:prstGeom prst="rect">
            <a:avLst/>
          </a:prstGeom>
          <a:ln w="19050">
            <a:solidFill>
              <a:schemeClr val="tx1"/>
            </a:solidFill>
          </a:ln>
        </p:spPr>
      </p:pic>
      <p:sp>
        <p:nvSpPr>
          <p:cNvPr id="9" name="TextBox 8">
            <a:extLst>
              <a:ext uri="{FF2B5EF4-FFF2-40B4-BE49-F238E27FC236}">
                <a16:creationId xmlns:a16="http://schemas.microsoft.com/office/drawing/2014/main" id="{BB0A5BD7-A176-BB51-2B42-E44D17E1EA71}"/>
              </a:ext>
            </a:extLst>
          </p:cNvPr>
          <p:cNvSpPr txBox="1"/>
          <p:nvPr/>
        </p:nvSpPr>
        <p:spPr>
          <a:xfrm>
            <a:off x="6757986" y="4809227"/>
            <a:ext cx="3739654" cy="369332"/>
          </a:xfrm>
          <a:prstGeom prst="rect">
            <a:avLst/>
          </a:prstGeom>
          <a:noFill/>
        </p:spPr>
        <p:txBody>
          <a:bodyPr wrap="square" rtlCol="0">
            <a:spAutoFit/>
          </a:bodyPr>
          <a:lstStyle/>
          <a:p>
            <a:r>
              <a:rPr lang="en-CA" b="1" dirty="0">
                <a:hlinkClick r:id="rId6"/>
              </a:rPr>
              <a:t>Carte interactive de la TVB au Royaume-Uni</a:t>
            </a:r>
            <a:endParaRPr lang="en-CA" b="1"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A6A6F-1341-78D3-1C87-84814391AF51}"/>
              </a:ext>
            </a:extLst>
          </p:cNvPr>
          <p:cNvSpPr>
            <a:spLocks noGrp="1"/>
          </p:cNvSpPr>
          <p:nvPr>
            <p:ph type="title"/>
          </p:nvPr>
        </p:nvSpPr>
        <p:spPr>
          <a:xfrm>
            <a:off x="487363" y="0"/>
            <a:ext cx="10515600" cy="1325563"/>
          </a:xfrm>
        </p:spPr>
        <p:txBody>
          <a:bodyPr/>
          <a:lstStyle/>
          <a:p>
            <a:pPr>
              <a:defRPr/>
            </a:pPr>
            <a:r>
              <a:rPr lang="en-US" sz="3200" dirty="0"/>
              <a:t>Le virus de la fièvre catarrhale du mouton (FCM-3) en Europe (*nouveau pays)</a:t>
            </a:r>
            <a:endParaRPr lang="en-CA" sz="3200" dirty="0"/>
          </a:p>
        </p:txBody>
      </p:sp>
      <p:sp>
        <p:nvSpPr>
          <p:cNvPr id="6" name="Content Placeholder 9">
            <a:extLst>
              <a:ext uri="{FF2B5EF4-FFF2-40B4-BE49-F238E27FC236}">
                <a16:creationId xmlns:a16="http://schemas.microsoft.com/office/drawing/2014/main" id="{DEB57F0A-A549-5BB9-3710-5F2CE42DCC7D}"/>
              </a:ext>
            </a:extLst>
          </p:cNvPr>
          <p:cNvSpPr>
            <a:spLocks noGrp="1"/>
          </p:cNvSpPr>
          <p:nvPr>
            <p:ph sz="half" idx="1"/>
          </p:nvPr>
        </p:nvSpPr>
        <p:spPr>
          <a:xfrm>
            <a:off x="359568" y="1089818"/>
            <a:ext cx="5838032" cy="5768181"/>
          </a:xfrm>
        </p:spPr>
        <p:txBody>
          <a:bodyPr/>
          <a:lstStyle/>
          <a:p>
            <a:pPr marL="0" indent="0">
              <a:buFont typeface="Arial" panose="020B0604020202020204" pitchFamily="34" charset="0"/>
              <a:buNone/>
              <a:defRPr/>
            </a:pPr>
            <a:r>
              <a:rPr lang="en-CA" altLang="en-US" b="1" dirty="0">
                <a:hlinkClick r:id="rId3"/>
              </a:rPr>
              <a:t>Luxembourg</a:t>
            </a:r>
            <a:r>
              <a:rPr lang="en-CA" altLang="en-US" b="1" dirty="0"/>
              <a:t>*</a:t>
            </a:r>
            <a:endParaRPr lang="en-CA" altLang="en-US" dirty="0"/>
          </a:p>
          <a:p>
            <a:pPr>
              <a:defRPr/>
            </a:pPr>
            <a:r>
              <a:rPr lang="en-CA" altLang="en-US" sz="2000" dirty="0"/>
              <a:t>Première affaire 2 août 2024</a:t>
            </a:r>
          </a:p>
          <a:p>
            <a:pPr>
              <a:defRPr/>
            </a:pPr>
            <a:r>
              <a:rPr lang="en-CA" altLang="en-US" sz="2000" dirty="0"/>
              <a:t>Au 21 août, 339 animaux, dont 236 bovins, 99 ovins et 4 caprins, répartis dans 180 exploitations au Luxembourg, étaient </a:t>
            </a:r>
            <a:r>
              <a:rPr lang="en-CA" altLang="en-US" sz="2000" dirty="0" err="1"/>
              <a:t>actuellement</a:t>
            </a:r>
            <a:r>
              <a:rPr lang="en-CA" altLang="en-US" sz="2000" dirty="0"/>
              <a:t> </a:t>
            </a:r>
            <a:r>
              <a:rPr lang="en-CA" altLang="en-US" sz="2000" dirty="0" err="1"/>
              <a:t>infectés</a:t>
            </a:r>
            <a:endParaRPr lang="en-CA" altLang="en-US" sz="2000" dirty="0"/>
          </a:p>
          <a:p>
            <a:pPr>
              <a:defRPr/>
            </a:pPr>
            <a:r>
              <a:rPr lang="en-CA" altLang="en-US" sz="2000" dirty="0"/>
              <a:t>Vaccination en cours depuis le 9 août 2024</a:t>
            </a:r>
          </a:p>
          <a:p>
            <a:pPr marL="0" indent="0">
              <a:buNone/>
              <a:defRPr/>
            </a:pPr>
            <a:r>
              <a:rPr lang="en-CA" altLang="en-US" b="1" dirty="0">
                <a:hlinkClick r:id="rId4"/>
              </a:rPr>
              <a:t>Danemark</a:t>
            </a:r>
            <a:r>
              <a:rPr lang="en-CA" altLang="en-US" b="1" dirty="0"/>
              <a:t>*</a:t>
            </a:r>
          </a:p>
          <a:p>
            <a:pPr>
              <a:defRPr/>
            </a:pPr>
            <a:r>
              <a:rPr lang="en-CA" altLang="en-US" sz="2000" dirty="0"/>
              <a:t>Premiers cas de FCM-3 confirmés le 9 août 2024</a:t>
            </a:r>
          </a:p>
          <a:p>
            <a:pPr lvl="1">
              <a:defRPr/>
            </a:pPr>
            <a:r>
              <a:rPr lang="en-CA" altLang="en-US" sz="2000" dirty="0"/>
              <a:t>Troupeau de moutons à </a:t>
            </a:r>
            <a:r>
              <a:rPr lang="en-CA" altLang="en-US" sz="2000" dirty="0" err="1"/>
              <a:t>Tonder</a:t>
            </a:r>
            <a:endParaRPr lang="en-CA" altLang="en-US" sz="2000" dirty="0"/>
          </a:p>
          <a:p>
            <a:pPr lvl="1">
              <a:defRPr/>
            </a:pPr>
            <a:r>
              <a:rPr lang="en-CA" altLang="en-US" sz="2000" dirty="0"/>
              <a:t>L'établissement a également retenu du bétail, mais aucun symptôme n'est apparu jusqu'à présent.</a:t>
            </a:r>
          </a:p>
          <a:p>
            <a:pPr>
              <a:defRPr/>
            </a:pPr>
            <a:r>
              <a:rPr lang="en-CA" altLang="en-US" sz="2000" dirty="0"/>
              <a:t>Le nombre total des </a:t>
            </a:r>
            <a:r>
              <a:rPr lang="en-CA" altLang="en-US" sz="2000" dirty="0" err="1"/>
              <a:t>cas</a:t>
            </a:r>
            <a:r>
              <a:rPr lang="en-CA" altLang="en-US" sz="2000" dirty="0"/>
              <a:t> s'élève désormais à 17</a:t>
            </a:r>
          </a:p>
        </p:txBody>
      </p:sp>
      <p:sp>
        <p:nvSpPr>
          <p:cNvPr id="18436" name="Rectangle 2">
            <a:extLst>
              <a:ext uri="{FF2B5EF4-FFF2-40B4-BE49-F238E27FC236}">
                <a16:creationId xmlns:a16="http://schemas.microsoft.com/office/drawing/2014/main" id="{29972E90-510E-48FC-838C-C99A2A668399}"/>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8" name="Content Placeholder 9">
            <a:extLst>
              <a:ext uri="{FF2B5EF4-FFF2-40B4-BE49-F238E27FC236}">
                <a16:creationId xmlns:a16="http://schemas.microsoft.com/office/drawing/2014/main" id="{8087B0A9-28AF-1C28-CA6F-8182F3B8DB0A}"/>
              </a:ext>
            </a:extLst>
          </p:cNvPr>
          <p:cNvSpPr>
            <a:spLocks noGrp="1"/>
          </p:cNvSpPr>
          <p:nvPr>
            <p:ph sz="half" idx="1"/>
          </p:nvPr>
        </p:nvSpPr>
        <p:spPr>
          <a:xfrm>
            <a:off x="6197600" y="1070768"/>
            <a:ext cx="5994400" cy="5676865"/>
          </a:xfrm>
        </p:spPr>
        <p:txBody>
          <a:bodyPr/>
          <a:lstStyle/>
          <a:p>
            <a:pPr marL="0" indent="0">
              <a:buFont typeface="Arial" panose="020B0604020202020204" pitchFamily="34" charset="0"/>
              <a:buNone/>
              <a:defRPr/>
            </a:pPr>
            <a:r>
              <a:rPr lang="en-CA" altLang="en-US" b="1" dirty="0">
                <a:hlinkClick r:id="rId5"/>
              </a:rPr>
              <a:t>Suisse</a:t>
            </a:r>
            <a:r>
              <a:rPr lang="en-CA" altLang="en-US" b="1" dirty="0"/>
              <a:t>*</a:t>
            </a:r>
            <a:endParaRPr lang="en-CA" altLang="en-US" dirty="0"/>
          </a:p>
          <a:p>
            <a:pPr>
              <a:defRPr/>
            </a:pPr>
            <a:r>
              <a:rPr lang="en-CA" sz="2000" dirty="0"/>
              <a:t>Premiers cas de BTV-3 28/29 août 2024</a:t>
            </a:r>
          </a:p>
          <a:p>
            <a:pPr lvl="1">
              <a:defRPr/>
            </a:pPr>
            <a:r>
              <a:rPr lang="en-CA" sz="2000" dirty="0"/>
              <a:t>Trois cas (un mouton à Soleure et deux moutons dans une ferme du Jura)</a:t>
            </a:r>
          </a:p>
          <a:p>
            <a:pPr lvl="1">
              <a:defRPr/>
            </a:pPr>
            <a:r>
              <a:rPr lang="en-CA" sz="2000" dirty="0"/>
              <a:t>Aucun vaccin contre le BTV-3 n'est actuellement autorisé </a:t>
            </a:r>
            <a:r>
              <a:rPr lang="en-CA" sz="2000" dirty="0" err="1"/>
              <a:t>en</a:t>
            </a:r>
            <a:r>
              <a:rPr lang="en-CA" sz="2000" dirty="0"/>
              <a:t> Suisse</a:t>
            </a:r>
          </a:p>
          <a:p>
            <a:pPr marL="457200" lvl="1" indent="0">
              <a:buNone/>
              <a:defRPr/>
            </a:pPr>
            <a:endParaRPr lang="en-CA" sz="1000" dirty="0"/>
          </a:p>
          <a:p>
            <a:pPr marL="0" indent="0">
              <a:buNone/>
              <a:defRPr/>
            </a:pPr>
            <a:r>
              <a:rPr lang="en-CA" altLang="en-US" b="1" dirty="0">
                <a:hlinkClick r:id="rId6"/>
              </a:rPr>
              <a:t>Norvège* </a:t>
            </a:r>
            <a:r>
              <a:rPr lang="en-CA" altLang="en-US" b="1" dirty="0"/>
              <a:t>- confirmé </a:t>
            </a:r>
            <a:r>
              <a:rPr lang="en-CA" altLang="en-US" b="1" dirty="0" err="1"/>
              <a:t>comme</a:t>
            </a:r>
            <a:r>
              <a:rPr lang="en-CA" altLang="en-US" b="1" dirty="0"/>
              <a:t> FCM-3 </a:t>
            </a:r>
          </a:p>
          <a:p>
            <a:pPr>
              <a:defRPr/>
            </a:pPr>
            <a:r>
              <a:rPr lang="en-CA" altLang="en-US" sz="2000" dirty="0"/>
              <a:t>Deux moutons à Kristiansand (sud de la Norvège)</a:t>
            </a:r>
          </a:p>
          <a:p>
            <a:pPr lvl="1">
              <a:defRPr/>
            </a:pPr>
            <a:r>
              <a:rPr lang="en-CA" altLang="en-US" sz="2000" dirty="0"/>
              <a:t> venu du Danemark ?</a:t>
            </a:r>
          </a:p>
          <a:p>
            <a:pPr marL="0" indent="0">
              <a:buNone/>
              <a:defRPr/>
            </a:pPr>
            <a:r>
              <a:rPr lang="en-CA" altLang="en-US" b="1" dirty="0">
                <a:hlinkClick r:id="rId7"/>
              </a:rPr>
              <a:t>République tchèque* </a:t>
            </a:r>
            <a:r>
              <a:rPr lang="en-CA" altLang="en-US" b="1" dirty="0"/>
              <a:t>- confirmé </a:t>
            </a:r>
            <a:r>
              <a:rPr lang="en-CA" altLang="en-US" b="1" dirty="0" err="1"/>
              <a:t>comme</a:t>
            </a:r>
            <a:r>
              <a:rPr lang="en-CA" altLang="en-US" b="1" dirty="0"/>
              <a:t> FCM-3</a:t>
            </a:r>
          </a:p>
          <a:p>
            <a:pPr>
              <a:defRPr/>
            </a:pPr>
            <a:r>
              <a:rPr lang="en-CA" altLang="en-US" sz="2000" dirty="0"/>
              <a:t>Deux premiers </a:t>
            </a:r>
            <a:r>
              <a:rPr lang="en-CA" altLang="en-US" sz="2000" dirty="0" err="1"/>
              <a:t>cas</a:t>
            </a:r>
            <a:r>
              <a:rPr lang="en-CA" altLang="en-US" sz="2000" dirty="0"/>
              <a:t> près de la frontière allemande</a:t>
            </a:r>
          </a:p>
          <a:p>
            <a:pPr lvl="1">
              <a:defRPr/>
            </a:pPr>
            <a:endParaRPr lang="en-CA" dirty="0"/>
          </a:p>
        </p:txBody>
      </p:sp>
    </p:spTree>
    <p:extLst>
      <p:ext uri="{BB962C8B-B14F-4D97-AF65-F5344CB8AC3E}">
        <p14:creationId xmlns:p14="http://schemas.microsoft.com/office/powerpoint/2010/main" val="4134568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A6A6F-1341-78D3-1C87-84814391AF51}"/>
              </a:ext>
            </a:extLst>
          </p:cNvPr>
          <p:cNvSpPr>
            <a:spLocks noGrp="1"/>
          </p:cNvSpPr>
          <p:nvPr>
            <p:ph type="title"/>
          </p:nvPr>
        </p:nvSpPr>
        <p:spPr>
          <a:xfrm>
            <a:off x="487363" y="0"/>
            <a:ext cx="10515600" cy="1325563"/>
          </a:xfrm>
        </p:spPr>
        <p:txBody>
          <a:bodyPr/>
          <a:lstStyle/>
          <a:p>
            <a:pPr>
              <a:defRPr/>
            </a:pPr>
            <a:r>
              <a:rPr lang="en-US" sz="3200" dirty="0"/>
              <a:t>Le virus de la fièvre catarrhale du mouton (FCM-3) en Europe (*nouveau pays)</a:t>
            </a:r>
            <a:endParaRPr lang="en-CA" sz="3200" dirty="0"/>
          </a:p>
        </p:txBody>
      </p:sp>
      <p:sp>
        <p:nvSpPr>
          <p:cNvPr id="6" name="Content Placeholder 9">
            <a:extLst>
              <a:ext uri="{FF2B5EF4-FFF2-40B4-BE49-F238E27FC236}">
                <a16:creationId xmlns:a16="http://schemas.microsoft.com/office/drawing/2014/main" id="{DEB57F0A-A549-5BB9-3710-5F2CE42DCC7D}"/>
              </a:ext>
            </a:extLst>
          </p:cNvPr>
          <p:cNvSpPr>
            <a:spLocks noGrp="1"/>
          </p:cNvSpPr>
          <p:nvPr>
            <p:ph sz="half" idx="1"/>
          </p:nvPr>
        </p:nvSpPr>
        <p:spPr>
          <a:xfrm>
            <a:off x="748451" y="1426150"/>
            <a:ext cx="5746943" cy="5186362"/>
          </a:xfrm>
        </p:spPr>
        <p:txBody>
          <a:bodyPr/>
          <a:lstStyle/>
          <a:p>
            <a:pPr marL="0" indent="0">
              <a:buFont typeface="Arial" panose="020B0604020202020204" pitchFamily="34" charset="0"/>
              <a:buNone/>
              <a:defRPr/>
            </a:pPr>
            <a:r>
              <a:rPr lang="en-CA" altLang="en-US" b="1" dirty="0">
                <a:hlinkClick r:id="rId3"/>
              </a:rPr>
              <a:t>Autriche</a:t>
            </a:r>
            <a:r>
              <a:rPr lang="en-CA" altLang="en-US" b="1" dirty="0"/>
              <a:t>*</a:t>
            </a:r>
            <a:endParaRPr lang="en-CA" altLang="en-US" sz="2400" dirty="0"/>
          </a:p>
          <a:p>
            <a:pPr>
              <a:defRPr/>
            </a:pPr>
            <a:r>
              <a:rPr lang="en-CA" altLang="en-US" sz="2400" dirty="0"/>
              <a:t>Un cas signalé le 13 septembre 2024, chez des bovins</a:t>
            </a:r>
          </a:p>
          <a:p>
            <a:pPr>
              <a:defRPr/>
            </a:pPr>
            <a:r>
              <a:rPr lang="en-CA" altLang="en-US" sz="2400" dirty="0"/>
              <a:t>Près des frontières de la Suisse et de l'Allemagne</a:t>
            </a:r>
          </a:p>
          <a:p>
            <a:pPr marL="0" indent="0">
              <a:buNone/>
              <a:defRPr/>
            </a:pPr>
            <a:r>
              <a:rPr lang="en-CA" altLang="en-US" b="1" dirty="0">
                <a:hlinkClick r:id="rId4"/>
              </a:rPr>
              <a:t>Suède</a:t>
            </a:r>
            <a:endParaRPr lang="en-CA" altLang="en-US" b="1" dirty="0"/>
          </a:p>
          <a:p>
            <a:pPr>
              <a:defRPr/>
            </a:pPr>
            <a:r>
              <a:rPr lang="en-CA" altLang="en-US" sz="2400" dirty="0"/>
              <a:t>Réapparition du FCM-3</a:t>
            </a:r>
          </a:p>
          <a:p>
            <a:pPr lvl="1">
              <a:defRPr/>
            </a:pPr>
            <a:r>
              <a:rPr lang="en-CA" altLang="en-US" dirty="0"/>
              <a:t>Dernier rapport en 2009</a:t>
            </a:r>
          </a:p>
          <a:p>
            <a:pPr lvl="1">
              <a:defRPr/>
            </a:pPr>
            <a:r>
              <a:rPr lang="en-CA" altLang="en-US" dirty="0"/>
              <a:t>Deux cas ont été signalés chez des bovins dans le sud du pays</a:t>
            </a:r>
          </a:p>
          <a:p>
            <a:pPr lvl="1">
              <a:defRPr/>
            </a:pPr>
            <a:r>
              <a:rPr lang="en-CA" altLang="en-US" dirty="0"/>
              <a:t>Du Danemark ?</a:t>
            </a:r>
          </a:p>
        </p:txBody>
      </p:sp>
      <p:sp>
        <p:nvSpPr>
          <p:cNvPr id="18436" name="Rectangle 2">
            <a:extLst>
              <a:ext uri="{FF2B5EF4-FFF2-40B4-BE49-F238E27FC236}">
                <a16:creationId xmlns:a16="http://schemas.microsoft.com/office/drawing/2014/main" id="{29972E90-510E-48FC-838C-C99A2A668399}"/>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Tree>
    <p:extLst>
      <p:ext uri="{BB962C8B-B14F-4D97-AF65-F5344CB8AC3E}">
        <p14:creationId xmlns:p14="http://schemas.microsoft.com/office/powerpoint/2010/main" val="370513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90EE-0999-1D74-13EB-3EDEA44E701D}"/>
              </a:ext>
            </a:extLst>
          </p:cNvPr>
          <p:cNvSpPr>
            <a:spLocks noGrp="1"/>
          </p:cNvSpPr>
          <p:nvPr>
            <p:ph type="title"/>
          </p:nvPr>
        </p:nvSpPr>
        <p:spPr>
          <a:xfrm>
            <a:off x="218090" y="136525"/>
            <a:ext cx="10515600" cy="1325563"/>
          </a:xfrm>
        </p:spPr>
        <p:txBody>
          <a:bodyPr/>
          <a:lstStyle/>
          <a:p>
            <a:r>
              <a:rPr lang="fr-CA" dirty="0"/>
              <a:t>Peste des petits ruminants - Europe</a:t>
            </a:r>
            <a:endParaRPr lang="en-CA" dirty="0"/>
          </a:p>
        </p:txBody>
      </p:sp>
      <p:sp>
        <p:nvSpPr>
          <p:cNvPr id="3" name="Content Placeholder 2">
            <a:extLst>
              <a:ext uri="{FF2B5EF4-FFF2-40B4-BE49-F238E27FC236}">
                <a16:creationId xmlns:a16="http://schemas.microsoft.com/office/drawing/2014/main" id="{70C1F321-F6BC-AC7F-1A6F-48690D8DE14B}"/>
              </a:ext>
            </a:extLst>
          </p:cNvPr>
          <p:cNvSpPr>
            <a:spLocks noGrp="1"/>
          </p:cNvSpPr>
          <p:nvPr>
            <p:ph sz="half" idx="1"/>
          </p:nvPr>
        </p:nvSpPr>
        <p:spPr>
          <a:xfrm>
            <a:off x="480848" y="1262341"/>
            <a:ext cx="5089635" cy="4351338"/>
          </a:xfrm>
        </p:spPr>
        <p:txBody>
          <a:bodyPr/>
          <a:lstStyle/>
          <a:p>
            <a:pPr marL="0" indent="0">
              <a:buNone/>
            </a:pPr>
            <a:r>
              <a:rPr lang="fr-CA" dirty="0" err="1">
                <a:hlinkClick r:id="rId3"/>
              </a:rPr>
              <a:t>Grèce</a:t>
            </a:r>
            <a:endParaRPr lang="fr-CA" dirty="0"/>
          </a:p>
          <a:p>
            <a:r>
              <a:rPr lang="fr-CA" sz="2000" dirty="0"/>
              <a:t>Premier cas </a:t>
            </a:r>
            <a:r>
              <a:rPr lang="fr-CA" sz="2000" dirty="0" err="1"/>
              <a:t>détecté </a:t>
            </a:r>
            <a:r>
              <a:rPr lang="fr-CA" sz="2000" dirty="0"/>
              <a:t>le 8 juillet 2024</a:t>
            </a:r>
          </a:p>
          <a:p>
            <a:r>
              <a:rPr lang="fr-CA" sz="2000" dirty="0"/>
              <a:t>Au 12 septembre 2024 - 69 cas signalés dans tout le pays</a:t>
            </a:r>
          </a:p>
          <a:p>
            <a:r>
              <a:rPr lang="en-CA" sz="2000" dirty="0"/>
              <a:t>29, 463 animaux exposés, 4 265 cas et 486 décès signalés</a:t>
            </a:r>
          </a:p>
          <a:p>
            <a:endParaRPr lang="en-CA" sz="2400" dirty="0"/>
          </a:p>
        </p:txBody>
      </p:sp>
      <p:sp>
        <p:nvSpPr>
          <p:cNvPr id="5" name="Slide Number Placeholder 4">
            <a:extLst>
              <a:ext uri="{FF2B5EF4-FFF2-40B4-BE49-F238E27FC236}">
                <a16:creationId xmlns:a16="http://schemas.microsoft.com/office/drawing/2014/main" id="{E027F62E-E65C-E759-95D3-C14DF5F793E0}"/>
              </a:ext>
            </a:extLst>
          </p:cNvPr>
          <p:cNvSpPr>
            <a:spLocks noGrp="1"/>
          </p:cNvSpPr>
          <p:nvPr>
            <p:ph type="sldNum" sz="quarter" idx="10"/>
          </p:nvPr>
        </p:nvSpPr>
        <p:spPr/>
        <p:txBody>
          <a:bodyPr/>
          <a:lstStyle/>
          <a:p>
            <a:pPr>
              <a:defRPr/>
            </a:pPr>
            <a:fld id="{222C2B47-41F2-42A5-AA41-34CCD9669551}" type="slidenum">
              <a:rPr lang="en-US" smtClean="0"/>
              <a:t>7</a:t>
            </a:fld>
            <a:endParaRPr lang="en-US"/>
          </a:p>
        </p:txBody>
      </p:sp>
      <p:pic>
        <p:nvPicPr>
          <p:cNvPr id="7" name="Picture 6">
            <a:extLst>
              <a:ext uri="{FF2B5EF4-FFF2-40B4-BE49-F238E27FC236}">
                <a16:creationId xmlns:a16="http://schemas.microsoft.com/office/drawing/2014/main" id="{9AFE58B8-27FB-42E0-92FA-6FA71D6D4EAE}"/>
              </a:ext>
            </a:extLst>
          </p:cNvPr>
          <p:cNvPicPr>
            <a:picLocks noChangeAspect="1"/>
          </p:cNvPicPr>
          <p:nvPr/>
        </p:nvPicPr>
        <p:blipFill>
          <a:blip r:embed="rId4"/>
          <a:stretch>
            <a:fillRect/>
          </a:stretch>
        </p:blipFill>
        <p:spPr>
          <a:xfrm>
            <a:off x="7602504" y="3764451"/>
            <a:ext cx="3493034" cy="2685231"/>
          </a:xfrm>
          <a:prstGeom prst="rect">
            <a:avLst/>
          </a:prstGeom>
          <a:ln w="19050">
            <a:solidFill>
              <a:schemeClr val="tx1"/>
            </a:solidFill>
          </a:ln>
        </p:spPr>
      </p:pic>
      <p:pic>
        <p:nvPicPr>
          <p:cNvPr id="9" name="Picture 8">
            <a:extLst>
              <a:ext uri="{FF2B5EF4-FFF2-40B4-BE49-F238E27FC236}">
                <a16:creationId xmlns:a16="http://schemas.microsoft.com/office/drawing/2014/main" id="{6C226528-380B-E0EA-F45B-691D3F3A4D90}"/>
              </a:ext>
            </a:extLst>
          </p:cNvPr>
          <p:cNvPicPr>
            <a:picLocks noChangeAspect="1"/>
          </p:cNvPicPr>
          <p:nvPr/>
        </p:nvPicPr>
        <p:blipFill>
          <a:blip r:embed="rId5"/>
          <a:stretch>
            <a:fillRect/>
          </a:stretch>
        </p:blipFill>
        <p:spPr>
          <a:xfrm>
            <a:off x="701628" y="3784358"/>
            <a:ext cx="3493034" cy="2685231"/>
          </a:xfrm>
          <a:prstGeom prst="rect">
            <a:avLst/>
          </a:prstGeom>
          <a:ln w="19050">
            <a:solidFill>
              <a:schemeClr val="tx1"/>
            </a:solidFill>
          </a:ln>
        </p:spPr>
      </p:pic>
      <p:sp>
        <p:nvSpPr>
          <p:cNvPr id="10" name="TextBox 9">
            <a:extLst>
              <a:ext uri="{FF2B5EF4-FFF2-40B4-BE49-F238E27FC236}">
                <a16:creationId xmlns:a16="http://schemas.microsoft.com/office/drawing/2014/main" id="{D04AB7DA-4ACF-DBC1-C94D-0875E78EA76B}"/>
              </a:ext>
            </a:extLst>
          </p:cNvPr>
          <p:cNvSpPr txBox="1"/>
          <p:nvPr/>
        </p:nvSpPr>
        <p:spPr>
          <a:xfrm>
            <a:off x="6311875" y="1102943"/>
            <a:ext cx="5880125" cy="3262432"/>
          </a:xfrm>
          <a:prstGeom prst="rect">
            <a:avLst/>
          </a:prstGeom>
          <a:noFill/>
        </p:spPr>
        <p:txBody>
          <a:bodyPr wrap="square" rtlCol="0">
            <a:spAutoFit/>
          </a:bodyPr>
          <a:lstStyle/>
          <a:p>
            <a:pPr marL="0" indent="0">
              <a:buNone/>
            </a:pPr>
            <a:r>
              <a:rPr lang="fr-CA" sz="2800" dirty="0">
                <a:hlinkClick r:id="rId6"/>
              </a:rPr>
              <a:t>Roumanie</a:t>
            </a:r>
            <a:endParaRPr lang="fr-CA" sz="2800" dirty="0"/>
          </a:p>
          <a:p>
            <a:pPr marL="285750" indent="-285750">
              <a:buFont typeface="Arial" panose="020B0604020202020204" pitchFamily="34" charset="0"/>
              <a:buChar char="•"/>
            </a:pPr>
            <a:r>
              <a:rPr lang="fr-CA" sz="2000" dirty="0"/>
              <a:t>Premier cas </a:t>
            </a:r>
            <a:r>
              <a:rPr lang="fr-CA" sz="2000" dirty="0" err="1"/>
              <a:t>détecté </a:t>
            </a:r>
            <a:r>
              <a:rPr lang="fr-CA" sz="2000" dirty="0"/>
              <a:t>le 15 juillet 2024</a:t>
            </a:r>
          </a:p>
          <a:p>
            <a:pPr marL="285750" indent="-285750">
              <a:buFont typeface="Arial" panose="020B0604020202020204" pitchFamily="34" charset="0"/>
              <a:buChar char="•"/>
            </a:pPr>
            <a:r>
              <a:rPr lang="fr-CA" sz="2000" dirty="0"/>
              <a:t>Au 12 septembre 2024 - 67 cas déclarés</a:t>
            </a:r>
          </a:p>
          <a:p>
            <a:pPr marL="285750" indent="-285750">
              <a:buFont typeface="Arial" panose="020B0604020202020204" pitchFamily="34" charset="0"/>
              <a:buChar char="•"/>
            </a:pPr>
            <a:r>
              <a:rPr lang="fr-CA" sz="2000" dirty="0"/>
              <a:t>La majorité des cas sont situés dans l'est du pays, quelques-uns à l'ouest près de la frontière avec la Serbie</a:t>
            </a:r>
          </a:p>
          <a:p>
            <a:pPr marL="285750" indent="-285750">
              <a:buFont typeface="Arial" panose="020B0604020202020204" pitchFamily="34" charset="0"/>
              <a:buChar char="•"/>
            </a:pPr>
            <a:r>
              <a:rPr lang="en-CA" sz="2000" dirty="0"/>
              <a:t>236 023 animaux exposés, 5 656 cas, 4 944 décès et 230 animaux tués/éliminés</a:t>
            </a:r>
          </a:p>
          <a:p>
            <a:pPr marL="285750" indent="-285750">
              <a:buFont typeface="Arial" panose="020B0604020202020204" pitchFamily="34" charset="0"/>
              <a:buChar char="•"/>
            </a:pPr>
            <a:endParaRPr lang="en-CA" sz="2000" dirty="0"/>
          </a:p>
          <a:p>
            <a:endParaRPr lang="en-CA" dirty="0"/>
          </a:p>
        </p:txBody>
      </p:sp>
      <p:sp>
        <p:nvSpPr>
          <p:cNvPr id="11" name="TextBox 10">
            <a:extLst>
              <a:ext uri="{FF2B5EF4-FFF2-40B4-BE49-F238E27FC236}">
                <a16:creationId xmlns:a16="http://schemas.microsoft.com/office/drawing/2014/main" id="{93C33A79-460C-453A-27B0-CF0701A747D3}"/>
              </a:ext>
            </a:extLst>
          </p:cNvPr>
          <p:cNvSpPr txBox="1"/>
          <p:nvPr/>
        </p:nvSpPr>
        <p:spPr>
          <a:xfrm>
            <a:off x="4699370" y="4116148"/>
            <a:ext cx="2575034" cy="1846659"/>
          </a:xfrm>
          <a:prstGeom prst="rect">
            <a:avLst/>
          </a:prstGeom>
          <a:noFill/>
        </p:spPr>
        <p:txBody>
          <a:bodyPr wrap="square" rtlCol="0">
            <a:spAutoFit/>
          </a:bodyPr>
          <a:lstStyle/>
          <a:p>
            <a:pPr algn="ctr"/>
            <a:r>
              <a:rPr lang="en-CA" sz="2000" b="1" dirty="0"/>
              <a:t>Aucune information officielle sur l'origine des épidémies</a:t>
            </a:r>
          </a:p>
          <a:p>
            <a:pPr algn="ctr"/>
            <a:endParaRPr lang="en-CA" sz="2000" b="1" dirty="0"/>
          </a:p>
          <a:p>
            <a:pPr algn="ctr"/>
            <a:r>
              <a:rPr lang="en-US" sz="1800" b="1" dirty="0">
                <a:solidFill>
                  <a:srgbClr val="000000"/>
                </a:solidFill>
                <a:effectLst/>
                <a:latin typeface="+mn-lt"/>
                <a:ea typeface="Calibri" panose="020F0502020204030204" pitchFamily="34" charset="0"/>
                <a:cs typeface="Calibri" panose="020F0502020204030204" pitchFamily="34" charset="0"/>
              </a:rPr>
              <a:t>Le typage </a:t>
            </a:r>
            <a:r>
              <a:rPr lang="en-US" b="1" dirty="0">
                <a:solidFill>
                  <a:srgbClr val="000000"/>
                </a:solidFill>
                <a:latin typeface="+mn-lt"/>
                <a:ea typeface="Calibri" panose="020F0502020204030204" pitchFamily="34" charset="0"/>
                <a:cs typeface="Calibri" panose="020F0502020204030204" pitchFamily="34" charset="0"/>
              </a:rPr>
              <a:t>moléculaire </a:t>
            </a:r>
            <a:r>
              <a:rPr lang="en-US" sz="1800" b="1" dirty="0">
                <a:solidFill>
                  <a:srgbClr val="000000"/>
                </a:solidFill>
                <a:effectLst/>
                <a:latin typeface="+mn-lt"/>
                <a:ea typeface="Calibri" panose="020F0502020204030204" pitchFamily="34" charset="0"/>
                <a:cs typeface="Calibri" panose="020F0502020204030204" pitchFamily="34" charset="0"/>
              </a:rPr>
              <a:t>des isolats nous donnerait plus d'informations.</a:t>
            </a:r>
            <a:endParaRPr lang="en-CA" sz="2000" b="1" dirty="0">
              <a:latin typeface="+mn-lt"/>
            </a:endParaRPr>
          </a:p>
        </p:txBody>
      </p:sp>
    </p:spTree>
    <p:extLst>
      <p:ext uri="{BB962C8B-B14F-4D97-AF65-F5344CB8AC3E}">
        <p14:creationId xmlns:p14="http://schemas.microsoft.com/office/powerpoint/2010/main" val="3060204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B90EE-0999-1D74-13EB-3EDEA44E701D}"/>
              </a:ext>
            </a:extLst>
          </p:cNvPr>
          <p:cNvSpPr>
            <a:spLocks noGrp="1"/>
          </p:cNvSpPr>
          <p:nvPr>
            <p:ph type="title"/>
          </p:nvPr>
        </p:nvSpPr>
        <p:spPr>
          <a:xfrm>
            <a:off x="218090" y="136525"/>
            <a:ext cx="10515600" cy="1325563"/>
          </a:xfrm>
        </p:spPr>
        <p:txBody>
          <a:bodyPr/>
          <a:lstStyle/>
          <a:p>
            <a:r>
              <a:rPr lang="fr-CA" dirty="0"/>
              <a:t>Peste des petits ruminants - Europe</a:t>
            </a:r>
            <a:endParaRPr lang="en-CA" dirty="0"/>
          </a:p>
        </p:txBody>
      </p:sp>
      <p:sp>
        <p:nvSpPr>
          <p:cNvPr id="3" name="Content Placeholder 2">
            <a:extLst>
              <a:ext uri="{FF2B5EF4-FFF2-40B4-BE49-F238E27FC236}">
                <a16:creationId xmlns:a16="http://schemas.microsoft.com/office/drawing/2014/main" id="{70C1F321-F6BC-AC7F-1A6F-48690D8DE14B}"/>
              </a:ext>
            </a:extLst>
          </p:cNvPr>
          <p:cNvSpPr>
            <a:spLocks noGrp="1"/>
          </p:cNvSpPr>
          <p:nvPr>
            <p:ph sz="half" idx="1"/>
          </p:nvPr>
        </p:nvSpPr>
        <p:spPr>
          <a:xfrm>
            <a:off x="6172200" y="1521975"/>
            <a:ext cx="5181600" cy="4351338"/>
          </a:xfrm>
        </p:spPr>
        <p:txBody>
          <a:bodyPr/>
          <a:lstStyle/>
          <a:p>
            <a:pPr marL="0" indent="0">
              <a:buNone/>
            </a:pPr>
            <a:r>
              <a:rPr lang="en-CA" b="1" dirty="0"/>
              <a:t>Canada</a:t>
            </a:r>
          </a:p>
          <a:p>
            <a:r>
              <a:rPr lang="en-CA" dirty="0"/>
              <a:t>Y a-t-il/quel est le risque pour le Canada ? </a:t>
            </a:r>
          </a:p>
        </p:txBody>
      </p:sp>
      <p:sp>
        <p:nvSpPr>
          <p:cNvPr id="4" name="Content Placeholder 3">
            <a:extLst>
              <a:ext uri="{FF2B5EF4-FFF2-40B4-BE49-F238E27FC236}">
                <a16:creationId xmlns:a16="http://schemas.microsoft.com/office/drawing/2014/main" id="{9DF2B667-1203-C438-D264-7158CC971512}"/>
              </a:ext>
            </a:extLst>
          </p:cNvPr>
          <p:cNvSpPr>
            <a:spLocks noGrp="1"/>
          </p:cNvSpPr>
          <p:nvPr>
            <p:ph sz="half" idx="2"/>
          </p:nvPr>
        </p:nvSpPr>
        <p:spPr>
          <a:xfrm>
            <a:off x="664779" y="1454643"/>
            <a:ext cx="5181600" cy="4351338"/>
          </a:xfrm>
        </p:spPr>
        <p:txBody>
          <a:bodyPr/>
          <a:lstStyle/>
          <a:p>
            <a:pPr marL="0" indent="0">
              <a:buNone/>
            </a:pPr>
            <a:r>
              <a:rPr lang="en-CA" b="1" dirty="0"/>
              <a:t>Résultats/rapports scientifiques</a:t>
            </a:r>
            <a:endParaRPr lang="en-CA" b="1" i="0" dirty="0">
              <a:solidFill>
                <a:srgbClr val="222222"/>
              </a:solidFill>
              <a:effectLst/>
              <a:latin typeface="-apple-system"/>
              <a:hlinkClick r:id="rId3"/>
            </a:endParaRPr>
          </a:p>
          <a:p>
            <a:r>
              <a:rPr lang="en-CA" i="0" dirty="0">
                <a:solidFill>
                  <a:srgbClr val="222222"/>
                </a:solidFill>
                <a:effectLst/>
                <a:latin typeface="-apple-system"/>
                <a:hlinkClick r:id="rId3"/>
              </a:rPr>
              <a:t>Preuves empiriques et modélisées du rôle négligeable des bovins dans la transmission et l'éradication du virus de la </a:t>
            </a:r>
            <a:r>
              <a:rPr lang="en-CA" i="0" dirty="0" err="1">
                <a:solidFill>
                  <a:srgbClr val="222222"/>
                </a:solidFill>
                <a:effectLst/>
                <a:latin typeface="-apple-system"/>
                <a:hlinkClick r:id="rId3"/>
              </a:rPr>
              <a:t>peste des </a:t>
            </a:r>
            <a:r>
              <a:rPr lang="en-CA" i="0" dirty="0">
                <a:solidFill>
                  <a:srgbClr val="222222"/>
                </a:solidFill>
                <a:effectLst/>
                <a:latin typeface="-apple-system"/>
                <a:hlinkClick r:id="rId3"/>
              </a:rPr>
              <a:t>petits ruminants</a:t>
            </a:r>
            <a:endParaRPr lang="en-CA" dirty="0">
              <a:solidFill>
                <a:srgbClr val="222222"/>
              </a:solidFill>
              <a:latin typeface="-apple-system"/>
            </a:endParaRPr>
          </a:p>
          <a:p>
            <a:r>
              <a:rPr lang="en-CA" dirty="0">
                <a:hlinkClick r:id="rId4"/>
              </a:rPr>
              <a:t>PPR en Bulgarie juin 2018 (publishing.service.gov.uk)</a:t>
            </a:r>
            <a:endParaRPr lang="en-CA" dirty="0"/>
          </a:p>
          <a:p>
            <a:pPr lvl="1"/>
            <a:r>
              <a:rPr lang="en-CA" dirty="0"/>
              <a:t>Le risque d'introduction au Royaume-Uni est passé de négligeable à </a:t>
            </a:r>
            <a:r>
              <a:rPr lang="en-CA" b="1" dirty="0"/>
              <a:t>très </a:t>
            </a:r>
            <a:r>
              <a:rPr lang="en-CA" b="1" dirty="0" err="1"/>
              <a:t>faible</a:t>
            </a:r>
            <a:endParaRPr lang="en-CA" dirty="0"/>
          </a:p>
        </p:txBody>
      </p:sp>
      <p:sp>
        <p:nvSpPr>
          <p:cNvPr id="5" name="Slide Number Placeholder 4">
            <a:extLst>
              <a:ext uri="{FF2B5EF4-FFF2-40B4-BE49-F238E27FC236}">
                <a16:creationId xmlns:a16="http://schemas.microsoft.com/office/drawing/2014/main" id="{E027F62E-E65C-E759-95D3-C14DF5F793E0}"/>
              </a:ext>
            </a:extLst>
          </p:cNvPr>
          <p:cNvSpPr>
            <a:spLocks noGrp="1"/>
          </p:cNvSpPr>
          <p:nvPr>
            <p:ph type="sldNum" sz="quarter" idx="10"/>
          </p:nvPr>
        </p:nvSpPr>
        <p:spPr/>
        <p:txBody>
          <a:bodyPr/>
          <a:lstStyle/>
          <a:p>
            <a:pPr>
              <a:defRPr/>
            </a:pPr>
            <a:fld id="{222C2B47-41F2-42A5-AA41-34CCD9669551}" type="slidenum">
              <a:rPr lang="en-US" smtClean="0"/>
              <a:t>8</a:t>
            </a:fld>
            <a:endParaRPr lang="en-US"/>
          </a:p>
        </p:txBody>
      </p:sp>
    </p:spTree>
    <p:extLst>
      <p:ext uri="{BB962C8B-B14F-4D97-AF65-F5344CB8AC3E}">
        <p14:creationId xmlns:p14="http://schemas.microsoft.com/office/powerpoint/2010/main" val="41000049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7D7A4-73BF-870B-5AA4-16BA2237D177}"/>
              </a:ext>
            </a:extLst>
          </p:cNvPr>
          <p:cNvSpPr>
            <a:spLocks noGrp="1"/>
          </p:cNvSpPr>
          <p:nvPr>
            <p:ph type="title"/>
          </p:nvPr>
        </p:nvSpPr>
        <p:spPr>
          <a:xfrm>
            <a:off x="141069" y="40488"/>
            <a:ext cx="10515600" cy="1325563"/>
          </a:xfrm>
        </p:spPr>
        <p:txBody>
          <a:bodyPr/>
          <a:lstStyle/>
          <a:p>
            <a:r>
              <a:rPr lang="en-CA" dirty="0"/>
              <a:t>Variole du mouton et de la chèvre</a:t>
            </a:r>
          </a:p>
        </p:txBody>
      </p:sp>
      <p:sp>
        <p:nvSpPr>
          <p:cNvPr id="3" name="Content Placeholder 2">
            <a:extLst>
              <a:ext uri="{FF2B5EF4-FFF2-40B4-BE49-F238E27FC236}">
                <a16:creationId xmlns:a16="http://schemas.microsoft.com/office/drawing/2014/main" id="{6BE52219-CDE6-83CD-DCF4-BDB2EFD31A06}"/>
              </a:ext>
            </a:extLst>
          </p:cNvPr>
          <p:cNvSpPr>
            <a:spLocks noGrp="1"/>
          </p:cNvSpPr>
          <p:nvPr>
            <p:ph sz="half" idx="1"/>
          </p:nvPr>
        </p:nvSpPr>
        <p:spPr>
          <a:xfrm>
            <a:off x="7087428" y="1018025"/>
            <a:ext cx="5181600" cy="4351338"/>
          </a:xfrm>
        </p:spPr>
        <p:txBody>
          <a:bodyPr/>
          <a:lstStyle/>
          <a:p>
            <a:pPr marL="0" indent="0">
              <a:buNone/>
            </a:pPr>
            <a:r>
              <a:rPr lang="en-CA" b="1" dirty="0"/>
              <a:t>Grèce</a:t>
            </a:r>
          </a:p>
          <a:p>
            <a:r>
              <a:rPr lang="fi-FI" dirty="0"/>
              <a:t>Continue à signaler des cas</a:t>
            </a:r>
          </a:p>
          <a:p>
            <a:r>
              <a:rPr lang="fi-FI" dirty="0"/>
              <a:t>Anatoliki Makedonia Kai </a:t>
            </a:r>
            <a:r>
              <a:rPr lang="en-CA" dirty="0"/>
              <a:t>Thraki </a:t>
            </a:r>
          </a:p>
          <a:p>
            <a:pPr lvl="1"/>
            <a:r>
              <a:rPr lang="en-CA" dirty="0">
                <a:hlinkClick r:id="rId3"/>
              </a:rPr>
              <a:t>21 août 2024</a:t>
            </a:r>
            <a:endParaRPr lang="en-CA" dirty="0"/>
          </a:p>
          <a:p>
            <a:pPr lvl="1"/>
            <a:r>
              <a:rPr lang="en-CA" dirty="0">
                <a:hlinkClick r:id="rId4"/>
              </a:rPr>
              <a:t>30 août 2024</a:t>
            </a:r>
            <a:endParaRPr lang="en-CA" dirty="0"/>
          </a:p>
          <a:p>
            <a:pPr lvl="1"/>
            <a:r>
              <a:rPr lang="en-CA" dirty="0">
                <a:hlinkClick r:id="rId5"/>
              </a:rPr>
              <a:t>5 septembre 2024</a:t>
            </a:r>
            <a:endParaRPr lang="en-CA" dirty="0"/>
          </a:p>
          <a:p>
            <a:endParaRPr lang="en-CA" dirty="0"/>
          </a:p>
          <a:p>
            <a:endParaRPr lang="en-CA" dirty="0"/>
          </a:p>
        </p:txBody>
      </p:sp>
      <p:sp>
        <p:nvSpPr>
          <p:cNvPr id="4" name="Content Placeholder 3">
            <a:extLst>
              <a:ext uri="{FF2B5EF4-FFF2-40B4-BE49-F238E27FC236}">
                <a16:creationId xmlns:a16="http://schemas.microsoft.com/office/drawing/2014/main" id="{9DD7FDB8-AA44-887B-BC47-C5C292304695}"/>
              </a:ext>
            </a:extLst>
          </p:cNvPr>
          <p:cNvSpPr>
            <a:spLocks noGrp="1"/>
          </p:cNvSpPr>
          <p:nvPr>
            <p:ph sz="half" idx="2"/>
          </p:nvPr>
        </p:nvSpPr>
        <p:spPr>
          <a:xfrm>
            <a:off x="914400" y="1108933"/>
            <a:ext cx="5181600" cy="4351338"/>
          </a:xfrm>
        </p:spPr>
        <p:txBody>
          <a:bodyPr/>
          <a:lstStyle/>
          <a:p>
            <a:pPr marL="0" indent="0">
              <a:buNone/>
            </a:pPr>
            <a:r>
              <a:rPr lang="en-CA" b="1" dirty="0"/>
              <a:t>Bulgarie</a:t>
            </a:r>
          </a:p>
          <a:p>
            <a:r>
              <a:rPr lang="en-CA" dirty="0"/>
              <a:t>Première confirmation (4 septembre 2024)</a:t>
            </a:r>
          </a:p>
          <a:p>
            <a:pPr lvl="1"/>
            <a:r>
              <a:rPr lang="en-CA" dirty="0"/>
              <a:t>3 cas à </a:t>
            </a:r>
            <a:r>
              <a:rPr lang="en-CA" dirty="0">
                <a:hlinkClick r:id="rId6"/>
              </a:rPr>
              <a:t>Straldzha, région de Yambol</a:t>
            </a:r>
            <a:endParaRPr lang="en-CA" dirty="0"/>
          </a:p>
        </p:txBody>
      </p:sp>
      <p:sp>
        <p:nvSpPr>
          <p:cNvPr id="5" name="Slide Number Placeholder 4">
            <a:extLst>
              <a:ext uri="{FF2B5EF4-FFF2-40B4-BE49-F238E27FC236}">
                <a16:creationId xmlns:a16="http://schemas.microsoft.com/office/drawing/2014/main" id="{94549DB5-9EB0-C27B-2D52-8CB20BC5F415}"/>
              </a:ext>
            </a:extLst>
          </p:cNvPr>
          <p:cNvSpPr>
            <a:spLocks noGrp="1"/>
          </p:cNvSpPr>
          <p:nvPr>
            <p:ph type="sldNum" sz="quarter" idx="10"/>
          </p:nvPr>
        </p:nvSpPr>
        <p:spPr/>
        <p:txBody>
          <a:bodyPr/>
          <a:lstStyle/>
          <a:p>
            <a:pPr>
              <a:defRPr/>
            </a:pPr>
            <a:fld id="{222C2B47-41F2-42A5-AA41-34CCD9669551}" type="slidenum">
              <a:rPr lang="en-US" smtClean="0"/>
              <a:t>9</a:t>
            </a:fld>
            <a:endParaRPr lang="en-US"/>
          </a:p>
        </p:txBody>
      </p:sp>
      <p:pic>
        <p:nvPicPr>
          <p:cNvPr id="9" name="Picture 8">
            <a:extLst>
              <a:ext uri="{FF2B5EF4-FFF2-40B4-BE49-F238E27FC236}">
                <a16:creationId xmlns:a16="http://schemas.microsoft.com/office/drawing/2014/main" id="{5483D6DC-9A3C-7711-6CC9-16BB45C28E30}"/>
              </a:ext>
            </a:extLst>
          </p:cNvPr>
          <p:cNvPicPr>
            <a:picLocks noChangeAspect="1"/>
          </p:cNvPicPr>
          <p:nvPr/>
        </p:nvPicPr>
        <p:blipFill>
          <a:blip r:embed="rId7"/>
          <a:stretch>
            <a:fillRect/>
          </a:stretch>
        </p:blipFill>
        <p:spPr>
          <a:xfrm>
            <a:off x="1030938" y="3284602"/>
            <a:ext cx="5779765" cy="3254310"/>
          </a:xfrm>
          <a:prstGeom prst="rect">
            <a:avLst/>
          </a:prstGeom>
          <a:ln w="19050">
            <a:solidFill>
              <a:schemeClr val="tx1"/>
            </a:solidFill>
          </a:ln>
        </p:spPr>
      </p:pic>
    </p:spTree>
    <p:extLst>
      <p:ext uri="{BB962C8B-B14F-4D97-AF65-F5344CB8AC3E}">
        <p14:creationId xmlns:p14="http://schemas.microsoft.com/office/powerpoint/2010/main" val="877958551"/>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27516</TotalTime>
  <Words>3886</Words>
  <Application>Microsoft Office PowerPoint</Application>
  <PresentationFormat>Widescreen</PresentationFormat>
  <Paragraphs>294</Paragraphs>
  <Slides>13</Slides>
  <Notes>13</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13</vt:i4>
      </vt:variant>
    </vt:vector>
  </HeadingPairs>
  <TitlesOfParts>
    <vt:vector size="28" baseType="lpstr">
      <vt:lpstr>-apple-system</vt:lpstr>
      <vt:lpstr>Arial</vt:lpstr>
      <vt:lpstr>BlinkMacSystemFont</vt:lpstr>
      <vt:lpstr>Calibri</vt:lpstr>
      <vt:lpstr>Calibri Light</vt:lpstr>
      <vt:lpstr>Cambria</vt:lpstr>
      <vt:lpstr>Candara</vt:lpstr>
      <vt:lpstr>CicleGordita</vt:lpstr>
      <vt:lpstr>ElsevierGulliver</vt:lpstr>
      <vt:lpstr>Lora</vt:lpstr>
      <vt:lpstr>Poppins-Medium</vt:lpstr>
      <vt:lpstr>Poppins-Regular</vt:lpstr>
      <vt:lpstr>Symbol</vt:lpstr>
      <vt:lpstr>Verdana</vt:lpstr>
      <vt:lpstr>2_Office Theme</vt:lpstr>
      <vt:lpstr>Communauté des maladies émergentes et zoonotiques Identifier les risques émergents grâce à l'intelligence collective</vt:lpstr>
      <vt:lpstr>Virus de la fièvre catarrhale du mouton serotype 3 en Europe</vt:lpstr>
      <vt:lpstr>Virus de la fièvre catarrhale du mouton (FCM-3) en Europe</vt:lpstr>
      <vt:lpstr>Le virus de la fièvre catarrhale du mouton (FCM-3) en Europe (*nouveau pays)</vt:lpstr>
      <vt:lpstr>Le virus de la fièvre catarrhale du mouton (FCM-3) en Europe (*nouveau pays)</vt:lpstr>
      <vt:lpstr>Le virus de la fièvre catarrhale du mouton (FCM-3) en Europe (*nouveau pays)</vt:lpstr>
      <vt:lpstr>Peste des petits ruminants - Europe</vt:lpstr>
      <vt:lpstr>Peste des petits ruminants - Europe</vt:lpstr>
      <vt:lpstr>Variole du mouton et de la chèvre</vt:lpstr>
      <vt:lpstr>Tique Longhorn et Theileriosis aux Etats-Unis</vt:lpstr>
      <vt:lpstr>“New World Screwworm” en Amérique du Sud</vt:lpstr>
      <vt:lpstr>Fièvre Q</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docId:A1217EFF94D749EB7F93C8C0E63F34D7</cp:keywords>
  <cp:lastModifiedBy>Murray Gillies</cp:lastModifiedBy>
  <cp:revision>472</cp:revision>
  <dcterms:created xsi:type="dcterms:W3CDTF">2020-02-07T23:34:08Z</dcterms:created>
  <dcterms:modified xsi:type="dcterms:W3CDTF">2024-09-19T14:13:54Z</dcterms:modified>
</cp:coreProperties>
</file>