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56" r:id="rId5"/>
    <p:sldId id="340" r:id="rId6"/>
    <p:sldId id="508" r:id="rId7"/>
    <p:sldId id="426" r:id="rId8"/>
    <p:sldId id="511" r:id="rId9"/>
    <p:sldId id="512" r:id="rId10"/>
    <p:sldId id="513" r:id="rId11"/>
    <p:sldId id="427" r:id="rId12"/>
    <p:sldId id="517" r:id="rId13"/>
    <p:sldId id="518" r:id="rId14"/>
    <p:sldId id="515" r:id="rId15"/>
    <p:sldId id="516" r:id="rId16"/>
    <p:sldId id="414"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BA0F9-3D2B-BD70-D1B9-91248771DC8D}" v="4" dt="2025-08-01T16:05:34.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90" autoAdjust="0"/>
    <p:restoredTop sz="85488" autoAdjust="0"/>
  </p:normalViewPr>
  <p:slideViewPr>
    <p:cSldViewPr snapToGrid="0">
      <p:cViewPr varScale="1">
        <p:scale>
          <a:sx n="66" d="100"/>
          <a:sy n="66" d="100"/>
        </p:scale>
        <p:origin x="56"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Gillies" userId="S::mgillies@animalhealthcanada.ca::1cd6b1ce-44ca-4ba9-a610-e2ff726d2f20" providerId="AD" clId="Web-{53FBA0F9-3D2B-BD70-D1B9-91248771DC8D}"/>
    <pc:docChg chg="modSld">
      <pc:chgData name="Murray Gillies" userId="S::mgillies@animalhealthcanada.ca::1cd6b1ce-44ca-4ba9-a610-e2ff726d2f20" providerId="AD" clId="Web-{53FBA0F9-3D2B-BD70-D1B9-91248771DC8D}" dt="2025-08-01T16:05:34.604" v="3" actId="1076"/>
      <pc:docMkLst>
        <pc:docMk/>
      </pc:docMkLst>
      <pc:sldChg chg="modSp">
        <pc:chgData name="Murray Gillies" userId="S::mgillies@animalhealthcanada.ca::1cd6b1ce-44ca-4ba9-a610-e2ff726d2f20" providerId="AD" clId="Web-{53FBA0F9-3D2B-BD70-D1B9-91248771DC8D}" dt="2025-08-01T16:05:34.604" v="3" actId="1076"/>
        <pc:sldMkLst>
          <pc:docMk/>
          <pc:sldMk cId="1824984559" sldId="511"/>
        </pc:sldMkLst>
        <pc:spChg chg="mod">
          <ac:chgData name="Murray Gillies" userId="S::mgillies@animalhealthcanada.ca::1cd6b1ce-44ca-4ba9-a610-e2ff726d2f20" providerId="AD" clId="Web-{53FBA0F9-3D2B-BD70-D1B9-91248771DC8D}" dt="2025-08-01T16:05:34.604" v="3" actId="1076"/>
          <ac:spMkLst>
            <pc:docMk/>
            <pc:sldMk cId="1824984559" sldId="511"/>
            <ac:spMk id="2" creationId="{C3A22D4F-EA17-692A-36D0-FBA628EF4E80}"/>
          </ac:spMkLst>
        </pc:spChg>
      </pc:sldChg>
      <pc:sldChg chg="modSp">
        <pc:chgData name="Murray Gillies" userId="S::mgillies@animalhealthcanada.ca::1cd6b1ce-44ca-4ba9-a610-e2ff726d2f20" providerId="AD" clId="Web-{53FBA0F9-3D2B-BD70-D1B9-91248771DC8D}" dt="2025-08-01T16:05:01.618" v="2" actId="20577"/>
        <pc:sldMkLst>
          <pc:docMk/>
          <pc:sldMk cId="2206488396" sldId="515"/>
        </pc:sldMkLst>
        <pc:spChg chg="mod">
          <ac:chgData name="Murray Gillies" userId="S::mgillies@animalhealthcanada.ca::1cd6b1ce-44ca-4ba9-a610-e2ff726d2f20" providerId="AD" clId="Web-{53FBA0F9-3D2B-BD70-D1B9-91248771DC8D}" dt="2025-08-01T16:05:01.618" v="2" actId="20577"/>
          <ac:spMkLst>
            <pc:docMk/>
            <pc:sldMk cId="2206488396" sldId="515"/>
            <ac:spMk id="4" creationId="{5B8B8488-525C-D51B-1CA7-C4C139038C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CEZD ~ Mise à jour trimestrielle sur l'analyse de l'environnement</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10F9F4E-5F78-9882-528C-4970DCFF1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347936E-EEC4-D056-78A1-8840DD94C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424242"/>
                </a:solidFill>
                <a:latin typeface="Segoe Sans"/>
              </a:rPr>
              <a:t>En raison de ressources limitées et de priorités concurrentes, les appels de surveillance ont été suspendus jusqu'à ce qu'une autre organisation puisse prendre le relais. La carte de répartition actuelle est obsolète (dernière mise à jour en avril 2025) et ne reflète plus la situation en constante évolution. Environ 59 % des comtés touchés sont désormais considérés comme établis </a:t>
            </a:r>
            <a:r>
              <a:rPr lang="en-US" altLang="en-US"/>
              <a:t>(au moins six tiques individuelles, ou deux des trois stades de vie collectés au cours d'une seule période de collecte (un an)).</a:t>
            </a:r>
          </a:p>
          <a:p>
            <a:endParaRPr lang="en-US" altLang="en-US"/>
          </a:p>
          <a:p>
            <a:r>
              <a:rPr lang="en-CA" altLang="en-US">
                <a:solidFill>
                  <a:srgbClr val="424242"/>
                </a:solidFill>
                <a:latin typeface="Segoe Sans"/>
              </a:rPr>
              <a:t>Le Michigan a confirmé sa première détection d'ALHT le 11 juin 2025, avec deux nymphes trouvées dans le comté de Berrien, à seulement 400 km de la frontière canadienne. Parallèlement, l'Iowa a signalé deux cas de </a:t>
            </a:r>
            <a:r>
              <a:rPr lang="en-CA" altLang="en-US" i="1">
                <a:solidFill>
                  <a:srgbClr val="424242"/>
                </a:solidFill>
                <a:latin typeface="Segoe Sans"/>
              </a:rPr>
              <a:t>Theileria orientalis Ikeda </a:t>
            </a:r>
            <a:r>
              <a:rPr lang="en-CA" altLang="en-US">
                <a:solidFill>
                  <a:srgbClr val="424242"/>
                </a:solidFill>
                <a:latin typeface="Segoe Sans"/>
              </a:rPr>
              <a:t>chez des bovins dans le sud-est, notamment dans le comté de Van Buren. La modélisation de l'habitat suggère que la majeure partie de l'Iowa est impropre à la tique, le risque étant concentré dans le sud-est.</a:t>
            </a:r>
          </a:p>
          <a:p>
            <a:endParaRPr lang="en-CA" altLang="en-US">
              <a:solidFill>
                <a:srgbClr val="424242"/>
              </a:solidFill>
              <a:latin typeface="Segoe Sans"/>
            </a:endParaRPr>
          </a:p>
          <a:p>
            <a:r>
              <a:rPr lang="en-CA" altLang="en-US">
                <a:solidFill>
                  <a:srgbClr val="424242"/>
                </a:solidFill>
                <a:latin typeface="Segoe Sans"/>
              </a:rPr>
              <a:t>Une publication récente a également signalé la présence d'ADN</a:t>
            </a:r>
            <a:r>
              <a:rPr lang="en-CA" altLang="en-US" i="1">
                <a:solidFill>
                  <a:srgbClr val="424242"/>
                </a:solidFill>
                <a:latin typeface="Segoe Sans"/>
              </a:rPr>
              <a:t> d'Ehrlichia chaffeensis </a:t>
            </a:r>
            <a:r>
              <a:rPr lang="en-CA" altLang="en-US">
                <a:solidFill>
                  <a:srgbClr val="424242"/>
                </a:solidFill>
                <a:latin typeface="Segoe Sans"/>
              </a:rPr>
              <a:t>dans un ALHT dans le Connecticut. </a:t>
            </a:r>
            <a:r>
              <a:rPr lang="en-CA" altLang="en-US" i="1">
                <a:solidFill>
                  <a:srgbClr val="424242"/>
                </a:solidFill>
                <a:latin typeface="Segoe Sans"/>
              </a:rPr>
              <a:t>E. chaffeensis </a:t>
            </a:r>
            <a:r>
              <a:rPr lang="en-CA" altLang="en-US">
                <a:solidFill>
                  <a:srgbClr val="424242"/>
                </a:solidFill>
                <a:latin typeface="Segoe Sans"/>
              </a:rPr>
              <a:t>est le principal agent de l'ehrlichiose monocytaire humaine (HME), généralement transmise par la tique étoilée. </a:t>
            </a:r>
          </a:p>
          <a:p>
            <a:r>
              <a:rPr lang="en-CA" altLang="en-US">
                <a:solidFill>
                  <a:srgbClr val="424242"/>
                </a:solidFill>
                <a:latin typeface="Segoe Sans"/>
              </a:rPr>
              <a:t>Les chercheurs ont également trouvé de l'ADN </a:t>
            </a:r>
            <a:r>
              <a:rPr lang="en-CA" altLang="en-US" i="1">
                <a:solidFill>
                  <a:srgbClr val="424242"/>
                </a:solidFill>
                <a:latin typeface="Segoe Sans"/>
              </a:rPr>
              <a:t>de Borrelia burgdorferi </a:t>
            </a:r>
            <a:r>
              <a:rPr lang="en-CA" altLang="en-US">
                <a:solidFill>
                  <a:srgbClr val="424242"/>
                </a:solidFill>
                <a:latin typeface="Segoe Sans"/>
              </a:rPr>
              <a:t>dans deux autres ALHT, mais des études en laboratoire ont montré que l'ALHT ne transmet pas la maladie de Lyme. On ne sait pas encore si elle peut également transmettre Ehrlichia.</a:t>
            </a:r>
            <a:endParaRPr lang="en-US" altLang="en-US"/>
          </a:p>
        </p:txBody>
      </p:sp>
      <p:sp>
        <p:nvSpPr>
          <p:cNvPr id="37892" name="Slide Number Placeholder 3">
            <a:extLst>
              <a:ext uri="{FF2B5EF4-FFF2-40B4-BE49-F238E27FC236}">
                <a16:creationId xmlns:a16="http://schemas.microsoft.com/office/drawing/2014/main" id="{526EE379-4D4A-08FC-E8BE-1225650EC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9F20E3-08A0-4DF8-AE17-3F715068F51A}" type="slidenum">
              <a:rPr lang="en-US" altLang="en-US" smtClean="0"/>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Augmentation du nombre de reportages, mais aucune source fiable d'informations épidémiologiques solides sur les cas. Le tableau de bord de l'UE ne va que jusqu'en 2022, le CDC ne mentionne que les cas humains.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127985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err="1">
                <a:solidFill>
                  <a:srgbClr val="0F7C54"/>
                </a:solidFill>
                <a:effectLst/>
                <a:latin typeface="Open Sans" panose="020B0606030504020204" pitchFamily="34" charset="0"/>
              </a:rPr>
              <a:t>La cytauxzoonose </a:t>
            </a:r>
            <a:r>
              <a:rPr lang="en-US" b="0" i="0" dirty="0">
                <a:solidFill>
                  <a:srgbClr val="0F7C54"/>
                </a:solidFill>
                <a:effectLst/>
                <a:latin typeface="Open Sans" panose="020B0606030504020204" pitchFamily="34" charset="0"/>
              </a:rPr>
              <a:t>est une maladie infectieuse mortelle qui touche les chats domestiques dans le centre-sud et le sud-est des États-Unis. Elle est causée par une infection par </a:t>
            </a:r>
            <a:r>
              <a:rPr lang="en-US" b="0" i="1" dirty="0" err="1">
                <a:solidFill>
                  <a:srgbClr val="0F7C54"/>
                </a:solidFill>
                <a:effectLst/>
                <a:latin typeface="Open Sans" panose="020B0606030504020204" pitchFamily="34" charset="0"/>
              </a:rPr>
              <a:t>Cytauxzoon felis</a:t>
            </a:r>
            <a:r>
              <a:rPr lang="en-US" b="0" i="0" dirty="0">
                <a:solidFill>
                  <a:srgbClr val="0F7C54"/>
                </a:solidFill>
                <a:effectLst/>
                <a:latin typeface="Open Sans" panose="020B0606030504020204" pitchFamily="34" charset="0"/>
              </a:rPr>
              <a:t>, transmis par la tique </a:t>
            </a:r>
            <a:r>
              <a:rPr lang="en-US" b="0" i="1" dirty="0" err="1">
                <a:solidFill>
                  <a:srgbClr val="0F7C54"/>
                </a:solidFill>
                <a:effectLst/>
                <a:latin typeface="Open Sans" panose="020B0606030504020204" pitchFamily="34" charset="0"/>
              </a:rPr>
              <a:t>Amblyomma </a:t>
            </a:r>
            <a:r>
              <a:rPr lang="en-US" b="0" i="1" dirty="0">
                <a:solidFill>
                  <a:srgbClr val="0F7C54"/>
                </a:solidFill>
                <a:effectLst/>
                <a:latin typeface="Open Sans" panose="020B0606030504020204" pitchFamily="34" charset="0"/>
              </a:rPr>
              <a:t>americanum</a:t>
            </a:r>
            <a:r>
              <a:rPr lang="en-US" b="0" i="0" dirty="0">
                <a:solidFill>
                  <a:srgbClr val="0F7C54"/>
                </a:solidFill>
                <a:effectLst/>
                <a:latin typeface="Open Sans" panose="020B0606030504020204" pitchFamily="34" charset="0"/>
              </a:rPr>
              <a:t>.</a:t>
            </a:r>
          </a:p>
          <a:p>
            <a:pPr algn="l">
              <a:buFont typeface="Arial" panose="020B0604020202020204" pitchFamily="34" charset="0"/>
              <a:buChar char="•"/>
            </a:pPr>
            <a:r>
              <a:rPr lang="en-US" b="0" i="0" dirty="0">
                <a:solidFill>
                  <a:srgbClr val="0F7C54"/>
                </a:solidFill>
                <a:effectLst/>
                <a:latin typeface="Open Sans" panose="020B0606030504020204" pitchFamily="34" charset="0"/>
              </a:rPr>
              <a:t>Les chats infectés présentent souvent une dépression, une léthargie, une anorexie et une fièvre pouvant atteindre 41 °C (106 °F). D'autres symptômes peuvent inclure un ictère, une lymphadénopathie, une hépatosplénomégalie et une dyspnée.</a:t>
            </a:r>
          </a:p>
          <a:p>
            <a:pPr algn="l">
              <a:buFont typeface="Arial" panose="020B0604020202020204" pitchFamily="34" charset="0"/>
              <a:buChar char="•"/>
            </a:pPr>
            <a:r>
              <a:rPr lang="en-US" b="0" i="0" dirty="0">
                <a:solidFill>
                  <a:srgbClr val="0F7C54"/>
                </a:solidFill>
                <a:effectLst/>
                <a:latin typeface="Open Sans" panose="020B0606030504020204" pitchFamily="34" charset="0"/>
              </a:rPr>
              <a:t>Le diagnostic repose sur l'identification de </a:t>
            </a:r>
            <a:r>
              <a:rPr lang="en-US" b="0" i="1" dirty="0" err="1">
                <a:solidFill>
                  <a:srgbClr val="0F7C54"/>
                </a:solidFill>
                <a:effectLst/>
                <a:latin typeface="Open Sans" panose="020B0606030504020204" pitchFamily="34" charset="0"/>
              </a:rPr>
              <a:t>Cytauxzoon </a:t>
            </a:r>
            <a:r>
              <a:rPr lang="en-US" b="0" i="0" dirty="0" err="1">
                <a:solidFill>
                  <a:srgbClr val="0F7C54"/>
                </a:solidFill>
                <a:effectLst/>
                <a:latin typeface="Open Sans" panose="020B0606030504020204" pitchFamily="34" charset="0"/>
              </a:rPr>
              <a:t>piroplasms </a:t>
            </a:r>
            <a:r>
              <a:rPr lang="en-US" b="0" i="0" dirty="0">
                <a:solidFill>
                  <a:srgbClr val="0F7C54"/>
                </a:solidFill>
                <a:effectLst/>
                <a:latin typeface="Open Sans" panose="020B0606030504020204" pitchFamily="34" charset="0"/>
              </a:rPr>
              <a:t>dans un frottis sanguin périphérique ou de schizontes dans la cytologie des tissus infectés et par PCR.</a:t>
            </a:r>
          </a:p>
          <a:p>
            <a:pPr algn="l">
              <a:buFont typeface="Arial" panose="020B0604020202020204" pitchFamily="34" charset="0"/>
              <a:buChar char="•"/>
            </a:pPr>
            <a:r>
              <a:rPr lang="en-US" b="0" i="0" dirty="0">
                <a:solidFill>
                  <a:srgbClr val="0F7C54"/>
                </a:solidFill>
                <a:effectLst/>
                <a:latin typeface="Open Sans" panose="020B0606030504020204" pitchFamily="34" charset="0"/>
              </a:rPr>
              <a:t>Le traitement recommandé comprend une association d'atovaquone et d'azithromycine, une héparinothérapie et des soins de soutien avec un minimum de stress et de manipulations.</a:t>
            </a:r>
          </a:p>
          <a:p>
            <a:pPr algn="l">
              <a:buFont typeface="Arial" panose="020B0604020202020204" pitchFamily="34" charset="0"/>
              <a:buChar char="•"/>
            </a:pPr>
            <a:r>
              <a:rPr lang="en-US" b="0" i="0" dirty="0">
                <a:solidFill>
                  <a:srgbClr val="0F7C54"/>
                </a:solidFill>
                <a:effectLst/>
                <a:latin typeface="Open Sans" panose="020B0606030504020204" pitchFamily="34" charset="0"/>
              </a:rPr>
              <a:t>Deux produits </a:t>
            </a:r>
            <a:r>
              <a:rPr lang="en-US" b="0" i="0" dirty="0" err="1">
                <a:solidFill>
                  <a:srgbClr val="0F7C54"/>
                </a:solidFill>
                <a:effectLst/>
                <a:latin typeface="Open Sans" panose="020B0606030504020204" pitchFamily="34" charset="0"/>
              </a:rPr>
              <a:t>acaricides </a:t>
            </a:r>
            <a:r>
              <a:rPr lang="en-US" b="0" i="0" dirty="0">
                <a:solidFill>
                  <a:srgbClr val="0F7C54"/>
                </a:solidFill>
                <a:effectLst/>
                <a:latin typeface="Open Sans" panose="020B0606030504020204" pitchFamily="34" charset="0"/>
              </a:rPr>
              <a:t>ont donné des résultats préliminaires prometteurs dans la prévention de la transmission de </a:t>
            </a:r>
            <a:r>
              <a:rPr lang="en-US" b="0" i="1" dirty="0">
                <a:solidFill>
                  <a:srgbClr val="0F7C54"/>
                </a:solidFill>
                <a:effectLst/>
                <a:latin typeface="Open Sans" panose="020B0606030504020204" pitchFamily="34" charset="0"/>
              </a:rPr>
              <a:t>C </a:t>
            </a:r>
            <a:r>
              <a:rPr lang="en-US" b="0" i="1" dirty="0" err="1">
                <a:solidFill>
                  <a:srgbClr val="0F7C54"/>
                </a:solidFill>
                <a:effectLst/>
                <a:latin typeface="Open Sans" panose="020B0606030504020204" pitchFamily="34" charset="0"/>
              </a:rPr>
              <a:t>felis </a:t>
            </a:r>
            <a:r>
              <a:rPr lang="en-US" b="0" i="0" dirty="0">
                <a:solidFill>
                  <a:srgbClr val="0F7C54"/>
                </a:solidFill>
                <a:effectLst/>
                <a:latin typeface="Open Sans" panose="020B0606030504020204" pitchFamily="34" charset="0"/>
              </a:rPr>
              <a:t>; toutefois, des études supplémentaires sont nécessaires.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278062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13</a:t>
            </a:fld>
            <a:endParaRPr lang="en-US"/>
          </a:p>
        </p:txBody>
      </p:sp>
    </p:spTree>
    <p:extLst>
      <p:ext uri="{BB962C8B-B14F-4D97-AF65-F5344CB8AC3E}">
        <p14:creationId xmlns:p14="http://schemas.microsoft.com/office/powerpoint/2010/main" val="2598551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8/1/2025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uardian.com/us-news/2025/jun/29/lone-star-ticks-increase-climate-crisi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journals.plos.org/plosone/article?id=10.1371%2Fjournal.pone.0209082" TargetMode="External"/><Relationship Id="rId5" Type="http://schemas.openxmlformats.org/officeDocument/2006/relationships/image" Target="../media/image10.png"/><Relationship Id="rId4" Type="http://schemas.openxmlformats.org/officeDocument/2006/relationships/hyperlink" Target="https://www.waff.com/2025/06/12/bobcat-fever-confirmed-case-deadly-feline-disease-tennessee-valle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dpi.com/1999-4915/17/6/855" TargetMode="External"/><Relationship Id="rId2" Type="http://schemas.openxmlformats.org/officeDocument/2006/relationships/hyperlink" Target="https://academic.oup.com/ofid/article/12/5/ofaf261/8123920" TargetMode="External"/><Relationship Id="rId1" Type="http://schemas.openxmlformats.org/officeDocument/2006/relationships/slideLayout" Target="../slideLayouts/slideLayout3.xml"/><Relationship Id="rId6" Type="http://schemas.openxmlformats.org/officeDocument/2006/relationships/hyperlink" Target="https://onlinelibrary.wiley.com/doi/10.1002/vms3.70358" TargetMode="External"/><Relationship Id="rId5" Type="http://schemas.openxmlformats.org/officeDocument/2006/relationships/hyperlink" Target="https://onlinelibrary.wiley.com/doi/10.1111/zph.13222" TargetMode="External"/><Relationship Id="rId4" Type="http://schemas.openxmlformats.org/officeDocument/2006/relationships/hyperlink" Target="https://journals.plos.org/plosone/article?id=10.1371/journal.pone.031688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c.cdc.gov/eid/article/31/6/24-1776_article" TargetMode="External"/><Relationship Id="rId2" Type="http://schemas.openxmlformats.org/officeDocument/2006/relationships/hyperlink" Target="https://academic.oup.com/jme/advance-article/doi/10.1093/jme/tjaf054/8117626" TargetMode="External"/><Relationship Id="rId1" Type="http://schemas.openxmlformats.org/officeDocument/2006/relationships/slideLayout" Target="../slideLayouts/slideLayout3.xml"/><Relationship Id="rId5" Type="http://schemas.openxmlformats.org/officeDocument/2006/relationships/hyperlink" Target="https://wwwnc.cdc.gov/eid/article/31/5/24-1608_article#suggestedcitation" TargetMode="External"/><Relationship Id="rId4" Type="http://schemas.openxmlformats.org/officeDocument/2006/relationships/hyperlink" Target="https://pubmed.ncbi.nlm.nih.gov/4052800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jamanetwork.com/journals/jamanetworkopen/fullarticle/283484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pubmed.ncbi.nlm.nih.gov/40529623/" TargetMode="External"/><Relationship Id="rId5" Type="http://schemas.openxmlformats.org/officeDocument/2006/relationships/hyperlink" Target="https://www.sciencedirect.com/science/article/pii/S1877959X25000299" TargetMode="External"/><Relationship Id="rId4" Type="http://schemas.openxmlformats.org/officeDocument/2006/relationships/hyperlink" Target="https://academic.oup.com/jid/article/231/5/e986/8108831?login=tr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https://content.govdelivery.com/attachments/fancy_images/USDAAPHIS/2025/07/11942266/6300913/nws-update-map_crop.jpg" TargetMode="External"/><Relationship Id="rId4" Type="http://schemas.openxmlformats.org/officeDocument/2006/relationships/hyperlink" Target="https://www.aphis.usda.gov/livestock-poultry-disease/cattle/ticks/screwworm/outbreak-central-america"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nc.cdc.gov/eid/article/31/6/25-0034_article" TargetMode="External"/><Relationship Id="rId3" Type="http://schemas.openxmlformats.org/officeDocument/2006/relationships/hyperlink" Target="https://www.michigan.gov/mdard/about/media/pressreleases/2025/06/13/asian-longhorned-ticks-discovered-in-berrien-county"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scwds.shinyapps.io/haemaphysalis/" TargetMode="External"/><Relationship Id="rId5" Type="http://schemas.openxmlformats.org/officeDocument/2006/relationships/hyperlink" Target="https://www.unmc.edu/healthsecurity/transmission/2025/06/17/a-cattle-disease-and-the-tick-carrying-it-are-confirmed-in-iowa-for-the-first-time/" TargetMode="External"/><Relationship Id="rId4" Type="http://schemas.openxmlformats.org/officeDocument/2006/relationships/hyperlink" Target="https://www.thegazette.com/environment-nature/second-positive-case-of-beef-cattle-disease-detected-but-likely-wont-become-widespread-expert-say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c.cdc.gov/eid/article/31/6/25-0033_articl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ubmed.ncbi.nlm.nih.gov/40006914/" TargetMode="External"/><Relationship Id="rId2" Type="http://schemas.openxmlformats.org/officeDocument/2006/relationships/hyperlink" Target="https://www.mdpi.com/2306-7381/12/5/505" TargetMode="External"/><Relationship Id="rId1" Type="http://schemas.openxmlformats.org/officeDocument/2006/relationships/slideLayout" Target="../slideLayouts/slideLayout3.xml"/><Relationship Id="rId5" Type="http://schemas.openxmlformats.org/officeDocument/2006/relationships/hyperlink" Target="https://www.wur.nl/en/research-results/research-institutes/bioveterinary-research/show-bvr/bluetongue-found-in-dutch-dog.htm" TargetMode="External"/><Relationship Id="rId4" Type="http://schemas.openxmlformats.org/officeDocument/2006/relationships/hyperlink" Target="https://onlinelibrary.wiley.com/doi/10.1155/2024/244639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dpi.com/2306-7381/12/5/505#B41-vetsci-12-00505"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alpenanews.com/news/local-news/2025/05/lyme-disease-increases-by-165-in-michigan-according-to-mdhhs/" TargetMode="External"/><Relationship Id="rId2" Type="http://schemas.openxmlformats.org/officeDocument/2006/relationships/hyperlink" Target="https://www.ledevoir.com/societe/sante/881416/encore-nombreux-cas-maladie-lyme-attendus-quebec-2025"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wormsandgermsblog.com/2025/06/articles/animals/dogs/rocky-mountain-spotted-fever-ontario/" TargetMode="External"/><Relationship Id="rId7" Type="http://schemas.openxmlformats.org/officeDocument/2006/relationships/image" Target="../media/image9.png"/><Relationship Id="rId2" Type="http://schemas.openxmlformats.org/officeDocument/2006/relationships/hyperlink" Target="https://www.google.ca/maps/place/Long+Point,+ON+N0E+1M0/@43.7800355,-84.2743708,6.5z/data=!4m6!3m5!1s0x882db8f56b5328c5:0xe4b75d99a3dfd20e!8m2!3d42.579197!4d-80.430945!16zL20vMDFqaGdm!5m1!1e2?entry=ttu&amp;g_ep=EgoyMDI1MDcwNy4wIKXMDSoASAFQAw%3D%3D" TargetMode="External"/><Relationship Id="rId1" Type="http://schemas.openxmlformats.org/officeDocument/2006/relationships/slideLayout" Target="../slideLayouts/slideLayout3.xml"/><Relationship Id="rId6" Type="http://schemas.openxmlformats.org/officeDocument/2006/relationships/hyperlink" Target="https://stacks.cdc.gov/view/cdc/53759" TargetMode="External"/><Relationship Id="rId5" Type="http://schemas.openxmlformats.org/officeDocument/2006/relationships/hyperlink" Target="https://www.sciencedirect.com/science/article/pii/S1877959X25000299" TargetMode="External"/><Relationship Id="rId4" Type="http://schemas.openxmlformats.org/officeDocument/2006/relationships/hyperlink" Target="https://www.wormsandgermsblog.com/2025/07/articles/animals/dogs/rocky-mountain-spotted-fever-ontario-upd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Communauté </a:t>
            </a:r>
            <a:r>
              <a:rPr lang="fr-FR" sz="2800" dirty="0"/>
              <a:t>pour </a:t>
            </a:r>
            <a:r>
              <a:rPr lang="fr-FR" sz="2800" dirty="0" err="1"/>
              <a:t>les maladies émergentes </a:t>
            </a:r>
            <a:r>
              <a:rPr lang="fr-FR" sz="2800" dirty="0"/>
              <a:t>et </a:t>
            </a:r>
            <a:r>
              <a:rPr lang="fr-FR" sz="2800" dirty="0" err="1"/>
              <a:t>zoonotiques</a:t>
            </a:r>
            <a:br>
              <a:rPr lang="fr-FR" sz="2800" dirty="0"/>
            </a:br>
            <a:r>
              <a:rPr lang="fr-FR" sz="2000" i="1" dirty="0" err="1"/>
              <a:t>Identifier les risques émergents grâce à </a:t>
            </a:r>
            <a:r>
              <a:rPr lang="fr-FR" sz="2000" i="1" dirty="0"/>
              <a:t>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SCSSA sur les animaux de compagnie</a:t>
            </a:r>
          </a:p>
          <a:p>
            <a:pPr eaLnBrk="1" hangingPunct="1"/>
            <a:r>
              <a:rPr lang="en-CA" altLang="en-US" dirty="0"/>
              <a:t>14 juillet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915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dirty="0">
                <a:solidFill>
                  <a:srgbClr val="FFFFFF"/>
                </a:solidFill>
                <a:hlinkClick r:id="rId3"/>
              </a:rPr>
              <a:t>www.cezd.ca</a:t>
            </a:r>
            <a:r>
              <a:rPr lang="en-CA" altLang="en-US" sz="3600" b="1" dirty="0">
                <a:solidFill>
                  <a:srgbClr val="FFFFFF"/>
                </a:solidFill>
              </a:rPr>
              <a:t> </a:t>
            </a:r>
            <a:r>
              <a:rPr lang="en-CA" altLang="en-US" sz="3600" dirty="0">
                <a:solidFill>
                  <a:srgbClr val="FFFFFF"/>
                </a:solidFill>
              </a:rPr>
              <a:t> </a:t>
            </a:r>
            <a:endParaRPr lang="en-US" altLang="en-US" sz="3600" dirty="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06A7-372F-8B5F-3D9F-DCCA1F5693C9}"/>
              </a:ext>
            </a:extLst>
          </p:cNvPr>
          <p:cNvSpPr>
            <a:spLocks noGrp="1"/>
          </p:cNvSpPr>
          <p:nvPr>
            <p:ph type="title"/>
          </p:nvPr>
        </p:nvSpPr>
        <p:spPr>
          <a:xfrm>
            <a:off x="838200" y="316006"/>
            <a:ext cx="10515600" cy="739002"/>
          </a:xfrm>
        </p:spPr>
        <p:txBody>
          <a:bodyPr/>
          <a:lstStyle/>
          <a:p>
            <a:r>
              <a:rPr lang="en-CA" sz="4000" dirty="0"/>
              <a:t>Augmentation des cas signalés de maladies à transmission vectorielle</a:t>
            </a:r>
          </a:p>
        </p:txBody>
      </p:sp>
      <p:sp>
        <p:nvSpPr>
          <p:cNvPr id="4" name="Content Placeholder 3">
            <a:extLst>
              <a:ext uri="{FF2B5EF4-FFF2-40B4-BE49-F238E27FC236}">
                <a16:creationId xmlns:a16="http://schemas.microsoft.com/office/drawing/2014/main" id="{C8D5E08C-0073-36F0-F624-E90927A14255}"/>
              </a:ext>
            </a:extLst>
          </p:cNvPr>
          <p:cNvSpPr>
            <a:spLocks noGrp="1"/>
          </p:cNvSpPr>
          <p:nvPr>
            <p:ph sz="half" idx="2"/>
          </p:nvPr>
        </p:nvSpPr>
        <p:spPr>
          <a:xfrm>
            <a:off x="6268280" y="1953114"/>
            <a:ext cx="5181600" cy="4351338"/>
          </a:xfrm>
        </p:spPr>
        <p:txBody>
          <a:bodyPr/>
          <a:lstStyle/>
          <a:p>
            <a:pPr marL="0" indent="0">
              <a:buNone/>
            </a:pPr>
            <a:r>
              <a:rPr lang="en-US" sz="2400" b="0" i="1" dirty="0" err="1">
                <a:solidFill>
                  <a:srgbClr val="424242"/>
                </a:solidFill>
                <a:effectLst/>
                <a:latin typeface="Segoe Sans"/>
              </a:rPr>
              <a:t>Cytauxzoon felis</a:t>
            </a:r>
            <a:endParaRPr lang="en-US" sz="2400" b="0" i="1" dirty="0">
              <a:solidFill>
                <a:srgbClr val="424242"/>
              </a:solidFill>
              <a:effectLst/>
              <a:latin typeface="Segoe Sans"/>
            </a:endParaRPr>
          </a:p>
          <a:p>
            <a:r>
              <a:rPr lang="en-US" sz="2400" dirty="0">
                <a:solidFill>
                  <a:srgbClr val="424242"/>
                </a:solidFill>
              </a:rPr>
              <a:t>Parasite apicomplexe</a:t>
            </a:r>
            <a:endParaRPr lang="en-US" sz="2400" b="0" dirty="0">
              <a:solidFill>
                <a:srgbClr val="424242"/>
              </a:solidFill>
              <a:effectLst/>
            </a:endParaRPr>
          </a:p>
          <a:p>
            <a:r>
              <a:rPr lang="en-CA" sz="2400" dirty="0"/>
              <a:t>Transmis par la tique Lonestar</a:t>
            </a:r>
          </a:p>
          <a:p>
            <a:r>
              <a:rPr lang="en-CA" sz="2400" dirty="0"/>
              <a:t>Augmentation signalée de la présence de la tique Lonestar dans </a:t>
            </a:r>
            <a:r>
              <a:rPr lang="en-CA" sz="2400" dirty="0">
                <a:hlinkClick r:id="rId3"/>
              </a:rPr>
              <a:t>le nord-est </a:t>
            </a:r>
            <a:r>
              <a:rPr lang="en-CA" sz="2400" dirty="0"/>
              <a:t>des États-Unis, cas récents dans le Massachusetts</a:t>
            </a:r>
          </a:p>
          <a:p>
            <a:r>
              <a:rPr lang="en-US" sz="2400" dirty="0">
                <a:hlinkClick r:id="rId4"/>
              </a:rPr>
              <a:t>Fièvre du lynx roux : cas confirmé de cette maladie mortelle chez les félins dans la vallée du Tennessee</a:t>
            </a:r>
            <a:endParaRPr lang="en-US" sz="2400" dirty="0"/>
          </a:p>
          <a:p>
            <a:endParaRPr lang="en-CA" sz="2400" dirty="0"/>
          </a:p>
        </p:txBody>
      </p:sp>
      <p:sp>
        <p:nvSpPr>
          <p:cNvPr id="5" name="Slide Number Placeholder 4">
            <a:extLst>
              <a:ext uri="{FF2B5EF4-FFF2-40B4-BE49-F238E27FC236}">
                <a16:creationId xmlns:a16="http://schemas.microsoft.com/office/drawing/2014/main" id="{CB228FBD-D3D7-DBB3-4D5C-25A2CE00440C}"/>
              </a:ext>
            </a:extLst>
          </p:cNvPr>
          <p:cNvSpPr>
            <a:spLocks noGrp="1"/>
          </p:cNvSpPr>
          <p:nvPr>
            <p:ph type="sldNum" sz="quarter" idx="10"/>
          </p:nvPr>
        </p:nvSpPr>
        <p:spPr/>
        <p:txBody>
          <a:bodyPr/>
          <a:lstStyle/>
          <a:p>
            <a:pPr>
              <a:defRPr/>
            </a:pPr>
            <a:fld id="{222C2B47-41F2-42A5-AA41-34CCD9669551}" type="slidenum">
              <a:rPr lang="en-US" smtClean="0"/>
              <a:t>10</a:t>
            </a:fld>
            <a:endParaRPr lang="en-US"/>
          </a:p>
        </p:txBody>
      </p:sp>
      <p:pic>
        <p:nvPicPr>
          <p:cNvPr id="8" name="Picture 7">
            <a:extLst>
              <a:ext uri="{FF2B5EF4-FFF2-40B4-BE49-F238E27FC236}">
                <a16:creationId xmlns:a16="http://schemas.microsoft.com/office/drawing/2014/main" id="{F882E129-C868-5662-646F-16A7F6F9D55C}"/>
              </a:ext>
            </a:extLst>
          </p:cNvPr>
          <p:cNvPicPr>
            <a:picLocks noChangeAspect="1"/>
          </p:cNvPicPr>
          <p:nvPr/>
        </p:nvPicPr>
        <p:blipFill>
          <a:blip r:embed="rId5"/>
          <a:stretch>
            <a:fillRect/>
          </a:stretch>
        </p:blipFill>
        <p:spPr>
          <a:xfrm>
            <a:off x="485775" y="1428372"/>
            <a:ext cx="4634866" cy="437462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B8173AA9-7A9C-3914-0163-896F6D2AE914}"/>
              </a:ext>
            </a:extLst>
          </p:cNvPr>
          <p:cNvSpPr txBox="1"/>
          <p:nvPr/>
        </p:nvSpPr>
        <p:spPr>
          <a:xfrm>
            <a:off x="170624" y="5934670"/>
            <a:ext cx="6097656" cy="923330"/>
          </a:xfrm>
          <a:prstGeom prst="rect">
            <a:avLst/>
          </a:prstGeom>
          <a:noFill/>
        </p:spPr>
        <p:txBody>
          <a:bodyPr wrap="square">
            <a:spAutoFit/>
          </a:bodyPr>
          <a:lstStyle/>
          <a:p>
            <a:r>
              <a:rPr lang="en-US" dirty="0">
                <a:hlinkClick r:id="rId6"/>
              </a:rPr>
              <a:t>Répartition actuelle et future de la tique Lone Star, </a:t>
            </a:r>
            <a:r>
              <a:rPr lang="en-US" dirty="0" err="1">
                <a:hlinkClick r:id="rId6"/>
              </a:rPr>
              <a:t>Amblyomma </a:t>
            </a:r>
            <a:r>
              <a:rPr lang="en-US" dirty="0">
                <a:hlinkClick r:id="rId6"/>
              </a:rPr>
              <a:t>americanum (L.) (Acari : Ixodidae) en Amérique du Nord | PLOS One</a:t>
            </a:r>
            <a:endParaRPr lang="en-CA" dirty="0"/>
          </a:p>
        </p:txBody>
      </p:sp>
    </p:spTree>
    <p:extLst>
      <p:ext uri="{BB962C8B-B14F-4D97-AF65-F5344CB8AC3E}">
        <p14:creationId xmlns:p14="http://schemas.microsoft.com/office/powerpoint/2010/main" val="379174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03-9E8F-7293-C7FC-E3D8346C2A6C}"/>
              </a:ext>
            </a:extLst>
          </p:cNvPr>
          <p:cNvSpPr>
            <a:spLocks noGrp="1"/>
          </p:cNvSpPr>
          <p:nvPr>
            <p:ph type="title"/>
          </p:nvPr>
        </p:nvSpPr>
        <p:spPr/>
        <p:txBody>
          <a:bodyPr/>
          <a:lstStyle/>
          <a:p>
            <a:r>
              <a:rPr lang="en-CA" dirty="0"/>
              <a:t>Résultats scientifiques</a:t>
            </a:r>
          </a:p>
        </p:txBody>
      </p:sp>
      <p:sp>
        <p:nvSpPr>
          <p:cNvPr id="3" name="Content Placeholder 2">
            <a:extLst>
              <a:ext uri="{FF2B5EF4-FFF2-40B4-BE49-F238E27FC236}">
                <a16:creationId xmlns:a16="http://schemas.microsoft.com/office/drawing/2014/main" id="{A2AF7046-26F9-8A04-9ABD-7995B2F16FEF}"/>
              </a:ext>
            </a:extLst>
          </p:cNvPr>
          <p:cNvSpPr>
            <a:spLocks noGrp="1"/>
          </p:cNvSpPr>
          <p:nvPr>
            <p:ph sz="half" idx="1"/>
          </p:nvPr>
        </p:nvSpPr>
        <p:spPr/>
        <p:txBody>
          <a:bodyPr/>
          <a:lstStyle/>
          <a:p>
            <a:pPr marL="0" indent="0">
              <a:buNone/>
            </a:pPr>
            <a:r>
              <a:rPr lang="en-CA" dirty="0"/>
              <a:t>Grippe aviaire</a:t>
            </a:r>
          </a:p>
          <a:p>
            <a:r>
              <a:rPr lang="en-US" sz="2000" dirty="0">
                <a:hlinkClick r:id="rId2"/>
              </a:rPr>
              <a:t>Infections par le virus de la grippe aviaire chez les félins : revue systématique de deux décennies de littérature | Open Forum Infectious Diseases | Oxford Academic</a:t>
            </a:r>
            <a:endParaRPr lang="en-US" sz="2000" dirty="0"/>
          </a:p>
          <a:p>
            <a:r>
              <a:rPr lang="en-US" sz="2000" dirty="0">
                <a:hlinkClick r:id="rId3"/>
              </a:rPr>
              <a:t>La séroprévalence des infections par le virus de la grippe A chez les chats polonais lors d'une épidémie de grippe H5N1 chez les chats en 2023</a:t>
            </a:r>
            <a:endParaRPr lang="en-CA" sz="3200" dirty="0"/>
          </a:p>
          <a:p>
            <a:pPr marL="0" indent="0">
              <a:buNone/>
            </a:pPr>
            <a:endParaRPr lang="en-US" sz="2000" dirty="0"/>
          </a:p>
          <a:p>
            <a:endParaRPr lang="en-CA" dirty="0"/>
          </a:p>
        </p:txBody>
      </p:sp>
      <p:sp>
        <p:nvSpPr>
          <p:cNvPr id="4" name="Content Placeholder 3">
            <a:extLst>
              <a:ext uri="{FF2B5EF4-FFF2-40B4-BE49-F238E27FC236}">
                <a16:creationId xmlns:a16="http://schemas.microsoft.com/office/drawing/2014/main" id="{5B8B8488-525C-D51B-1CA7-C4C139038CC0}"/>
              </a:ext>
            </a:extLst>
          </p:cNvPr>
          <p:cNvSpPr>
            <a:spLocks noGrp="1"/>
          </p:cNvSpPr>
          <p:nvPr>
            <p:ph sz="half" idx="2"/>
          </p:nvPr>
        </p:nvSpPr>
        <p:spPr/>
        <p:txBody>
          <a:bodyPr/>
          <a:lstStyle/>
          <a:p>
            <a:pPr marL="0" indent="0">
              <a:buNone/>
            </a:pPr>
            <a:r>
              <a:rPr lang="en-CA" dirty="0"/>
              <a:t>SARS-CoV2</a:t>
            </a:r>
          </a:p>
          <a:p>
            <a:r>
              <a:rPr lang="en-US" sz="2000" dirty="0">
                <a:hlinkClick r:id="rId4"/>
              </a:rPr>
              <a:t>Potentiel infectieux et circulation du SARS-CoV-2 chez les rats sauvages | PLOS </a:t>
            </a:r>
            <a:r>
              <a:rPr lang="en-US" sz="2000" dirty="0"/>
              <a:t>One </a:t>
            </a:r>
          </a:p>
          <a:p>
            <a:r>
              <a:rPr lang="en-US" sz="2000" dirty="0">
                <a:hlinkClick r:id="rId5"/>
              </a:rPr>
              <a:t>Enquête moléculaire et sérologique sur le SARS-CoV-2 chez les rongeurs muridés du centre du Chili - Grisolia - Zoonoses et santé publique - Wiley Online Library</a:t>
            </a:r>
            <a:endParaRPr lang="en-US" sz="2000" dirty="0"/>
          </a:p>
          <a:p>
            <a:r>
              <a:rPr lang="en-US" sz="2000" dirty="0">
                <a:hlinkClick r:id="rId6"/>
              </a:rPr>
              <a:t>Preuve d'une exposition au SARS-CoV-2 chez des chats et des chiens vivant dans des cas roumains et séroconversion spécifique à long terme chez les chats - Oslobanu - 2025 - Médecine vétérinaire et science - Wiley Online Library</a:t>
            </a:r>
            <a:endParaRPr lang="en-CA" sz="2000" dirty="0"/>
          </a:p>
          <a:p>
            <a:endParaRPr lang="en-US" sz="2000" dirty="0"/>
          </a:p>
          <a:p>
            <a:pPr marL="0" indent="0">
              <a:buNone/>
            </a:pPr>
            <a:endParaRPr lang="en-CA" dirty="0"/>
          </a:p>
        </p:txBody>
      </p:sp>
      <p:sp>
        <p:nvSpPr>
          <p:cNvPr id="5" name="Slide Number Placeholder 4">
            <a:extLst>
              <a:ext uri="{FF2B5EF4-FFF2-40B4-BE49-F238E27FC236}">
                <a16:creationId xmlns:a16="http://schemas.microsoft.com/office/drawing/2014/main" id="{CA01F906-FE88-C7F4-4DE9-19022C5269D2}"/>
              </a:ext>
            </a:extLst>
          </p:cNvPr>
          <p:cNvSpPr>
            <a:spLocks noGrp="1"/>
          </p:cNvSpPr>
          <p:nvPr>
            <p:ph type="sldNum" sz="quarter" idx="10"/>
          </p:nvPr>
        </p:nvSpPr>
        <p:spPr/>
        <p:txBody>
          <a:bodyPr/>
          <a:lstStyle/>
          <a:p>
            <a:pPr>
              <a:defRPr/>
            </a:pPr>
            <a:fld id="{222C2B47-41F2-42A5-AA41-34CCD9669551}" type="slidenum">
              <a:rPr lang="en-US" smtClean="0"/>
              <a:t>11</a:t>
            </a:fld>
            <a:endParaRPr lang="en-US"/>
          </a:p>
        </p:txBody>
      </p:sp>
    </p:spTree>
    <p:extLst>
      <p:ext uri="{BB962C8B-B14F-4D97-AF65-F5344CB8AC3E}">
        <p14:creationId xmlns:p14="http://schemas.microsoft.com/office/powerpoint/2010/main" val="220648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03-9E8F-7293-C7FC-E3D8346C2A6C}"/>
              </a:ext>
            </a:extLst>
          </p:cNvPr>
          <p:cNvSpPr>
            <a:spLocks noGrp="1"/>
          </p:cNvSpPr>
          <p:nvPr>
            <p:ph type="title"/>
          </p:nvPr>
        </p:nvSpPr>
        <p:spPr/>
        <p:txBody>
          <a:bodyPr/>
          <a:lstStyle/>
          <a:p>
            <a:r>
              <a:rPr lang="en-CA" dirty="0"/>
              <a:t>Résultats scientifiques</a:t>
            </a:r>
          </a:p>
        </p:txBody>
      </p:sp>
      <p:sp>
        <p:nvSpPr>
          <p:cNvPr id="3" name="Content Placeholder 2">
            <a:extLst>
              <a:ext uri="{FF2B5EF4-FFF2-40B4-BE49-F238E27FC236}">
                <a16:creationId xmlns:a16="http://schemas.microsoft.com/office/drawing/2014/main" id="{A2AF7046-26F9-8A04-9ABD-7995B2F16FEF}"/>
              </a:ext>
            </a:extLst>
          </p:cNvPr>
          <p:cNvSpPr>
            <a:spLocks noGrp="1"/>
          </p:cNvSpPr>
          <p:nvPr>
            <p:ph sz="half" idx="1"/>
          </p:nvPr>
        </p:nvSpPr>
        <p:spPr/>
        <p:txBody>
          <a:bodyPr/>
          <a:lstStyle/>
          <a:p>
            <a:pPr marL="0" indent="0">
              <a:buNone/>
            </a:pPr>
            <a:r>
              <a:rPr lang="en-US" sz="3600" dirty="0"/>
              <a:t>Babésiose</a:t>
            </a:r>
          </a:p>
          <a:p>
            <a:r>
              <a:rPr lang="en-US" sz="2000" dirty="0">
                <a:hlinkClick r:id="rId2"/>
              </a:rPr>
              <a:t>Babésiose émergente dans la région du centre du littoral atlantique : cas autochtones de babésiose humaine et Babesia microti (</a:t>
            </a:r>
            <a:r>
              <a:rPr lang="en-US" sz="2000" dirty="0" err="1">
                <a:hlinkClick r:id="rId2"/>
              </a:rPr>
              <a:t>Piroplasmida </a:t>
            </a:r>
            <a:r>
              <a:rPr lang="en-US" sz="2000" dirty="0">
                <a:hlinkClick r:id="rId2"/>
              </a:rPr>
              <a:t>: </a:t>
            </a:r>
            <a:r>
              <a:rPr lang="en-US" sz="2000" dirty="0" err="1">
                <a:hlinkClick r:id="rId2"/>
              </a:rPr>
              <a:t>Babesiidae</a:t>
            </a:r>
            <a:r>
              <a:rPr lang="en-US" sz="2000" dirty="0">
                <a:hlinkClick r:id="rId2"/>
              </a:rPr>
              <a:t>) chez les tiques Ixodes scapularis (Acari : Ixodidae) et Ixodes </a:t>
            </a:r>
            <a:r>
              <a:rPr lang="en-US" sz="2000" dirty="0" err="1">
                <a:hlinkClick r:id="rId2"/>
              </a:rPr>
              <a:t>keiransi </a:t>
            </a:r>
            <a:r>
              <a:rPr lang="en-US" sz="2000" dirty="0">
                <a:hlinkClick r:id="rId2"/>
              </a:rPr>
              <a:t>(Acari : Ixodidae) provenant du Delaware, du Maryland, de Virginie, de Virginie-Occidentale et du district de Columbia, 2009 à 2024 | Journal of Medical Entomology | Oxford Academic</a:t>
            </a:r>
            <a:endParaRPr lang="en-US" sz="2000" dirty="0"/>
          </a:p>
          <a:p>
            <a:r>
              <a:rPr lang="en-US" sz="2000" dirty="0">
                <a:hlinkClick r:id="rId3"/>
              </a:rPr>
              <a:t>Trois cas de babésiose humaine, Italie, 2017-2020 - Volume 31, numéro 6 — juin 2025 - Journal Emerging Infectious Diseases – </a:t>
            </a:r>
            <a:r>
              <a:rPr lang="en-US" sz="2000" dirty="0"/>
              <a:t>CDC </a:t>
            </a:r>
          </a:p>
          <a:p>
            <a:pPr marL="0" indent="0">
              <a:buNone/>
            </a:pPr>
            <a:endParaRPr lang="en-US" sz="2000" dirty="0"/>
          </a:p>
          <a:p>
            <a:endParaRPr lang="en-CA" dirty="0"/>
          </a:p>
        </p:txBody>
      </p:sp>
      <p:sp>
        <p:nvSpPr>
          <p:cNvPr id="4" name="Content Placeholder 3">
            <a:extLst>
              <a:ext uri="{FF2B5EF4-FFF2-40B4-BE49-F238E27FC236}">
                <a16:creationId xmlns:a16="http://schemas.microsoft.com/office/drawing/2014/main" id="{5B8B8488-525C-D51B-1CA7-C4C139038CC0}"/>
              </a:ext>
            </a:extLst>
          </p:cNvPr>
          <p:cNvSpPr>
            <a:spLocks noGrp="1"/>
          </p:cNvSpPr>
          <p:nvPr>
            <p:ph sz="half" idx="2"/>
          </p:nvPr>
        </p:nvSpPr>
        <p:spPr/>
        <p:txBody>
          <a:bodyPr/>
          <a:lstStyle/>
          <a:p>
            <a:pPr marL="0" indent="0">
              <a:buNone/>
            </a:pPr>
            <a:r>
              <a:rPr lang="en-CA" dirty="0"/>
              <a:t>Echinococcus</a:t>
            </a:r>
          </a:p>
          <a:p>
            <a:r>
              <a:rPr lang="en-US" sz="2000" dirty="0">
                <a:hlinkClick r:id="rId4"/>
              </a:rPr>
              <a:t>Un nouvel hôte intermédiaire d'Echinococcus </a:t>
            </a:r>
            <a:r>
              <a:rPr lang="en-US" sz="2000" dirty="0" err="1">
                <a:hlinkClick r:id="rId4"/>
              </a:rPr>
              <a:t>shiquicus </a:t>
            </a:r>
            <a:r>
              <a:rPr lang="en-US" sz="2000" dirty="0">
                <a:hlinkClick r:id="rId4"/>
              </a:rPr>
              <a:t>dans le plateau du Qinghai-Tibet, en Chine – PubMed</a:t>
            </a:r>
            <a:endParaRPr lang="en-US" sz="2000" dirty="0"/>
          </a:p>
          <a:p>
            <a:r>
              <a:rPr lang="en-US" sz="2000" dirty="0">
                <a:hlinkClick r:id="rId5"/>
              </a:rPr>
              <a:t>Analyse complète de la survie des patients atteints d'échinococcose alvéolaire, Hôpital universitaire de Zurich, Zurich, Suisse, 1973-2022 - Volume 31, numéro 5 — mai 2025 - Journal Emerging Infectious Diseases – CDC</a:t>
            </a:r>
            <a:endParaRPr lang="en-US" sz="2000" dirty="0"/>
          </a:p>
          <a:p>
            <a:endParaRPr lang="en-US" sz="2000" dirty="0"/>
          </a:p>
          <a:p>
            <a:pPr marL="0" indent="0">
              <a:buNone/>
            </a:pPr>
            <a:endParaRPr lang="en-CA" dirty="0"/>
          </a:p>
        </p:txBody>
      </p:sp>
      <p:sp>
        <p:nvSpPr>
          <p:cNvPr id="5" name="Slide Number Placeholder 4">
            <a:extLst>
              <a:ext uri="{FF2B5EF4-FFF2-40B4-BE49-F238E27FC236}">
                <a16:creationId xmlns:a16="http://schemas.microsoft.com/office/drawing/2014/main" id="{CA01F906-FE88-C7F4-4DE9-19022C5269D2}"/>
              </a:ext>
            </a:extLst>
          </p:cNvPr>
          <p:cNvSpPr>
            <a:spLocks noGrp="1"/>
          </p:cNvSpPr>
          <p:nvPr>
            <p:ph type="sldNum" sz="quarter" idx="10"/>
          </p:nvPr>
        </p:nvSpPr>
        <p:spPr/>
        <p:txBody>
          <a:bodyPr/>
          <a:lstStyle/>
          <a:p>
            <a:pPr>
              <a:defRPr/>
            </a:pPr>
            <a:fld id="{222C2B47-41F2-42A5-AA41-34CCD9669551}" type="slidenum">
              <a:rPr lang="en-US" smtClean="0"/>
              <a:t>12</a:t>
            </a:fld>
            <a:endParaRPr lang="en-US"/>
          </a:p>
        </p:txBody>
      </p:sp>
    </p:spTree>
    <p:extLst>
      <p:ext uri="{BB962C8B-B14F-4D97-AF65-F5344CB8AC3E}">
        <p14:creationId xmlns:p14="http://schemas.microsoft.com/office/powerpoint/2010/main" val="274711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p:txBody>
          <a:bodyPr/>
          <a:lstStyle/>
          <a:p>
            <a:r>
              <a:rPr lang="en-CA" dirty="0"/>
              <a:t>Résultats scientifiques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sz="half" idx="1"/>
          </p:nvPr>
        </p:nvSpPr>
        <p:spPr/>
        <p:txBody>
          <a:bodyPr/>
          <a:lstStyle/>
          <a:p>
            <a:pPr marL="0" indent="0">
              <a:buNone/>
            </a:pPr>
            <a:r>
              <a:rPr lang="en-CA" dirty="0"/>
              <a:t>Coccidioïdomycose</a:t>
            </a:r>
          </a:p>
          <a:p>
            <a:r>
              <a:rPr lang="en-US" sz="2000" dirty="0">
                <a:hlinkClick r:id="rId3"/>
              </a:rPr>
              <a:t>Estimation du fardeau de la coccidioidomycose | Maladies infectieuses | JAMA Network Open | JAMA Network</a:t>
            </a:r>
            <a:endParaRPr lang="en-US" sz="2000" dirty="0"/>
          </a:p>
          <a:p>
            <a:r>
              <a:rPr lang="en-US" sz="2000" dirty="0">
                <a:hlinkClick r:id="rId4"/>
              </a:rPr>
              <a:t>Utilisation des données sérologiques chez le chien pour une meilleure compréhension de la coccidioidomycose : une approche « One Health » | The Journal of Infectious Diseases | Oxford Academic</a:t>
            </a:r>
            <a:endParaRPr lang="en-CA" sz="2000" dirty="0">
              <a:solidFill>
                <a:srgbClr val="FF0000"/>
              </a:solidFill>
            </a:endParaRPr>
          </a:p>
          <a:p>
            <a:pPr marL="0" indent="0">
              <a:buNone/>
            </a:pPr>
            <a:endParaRPr lang="en-US" sz="1600" dirty="0">
              <a:hlinkClick r:id="rId5"/>
            </a:endParaRPr>
          </a:p>
        </p:txBody>
      </p:sp>
      <p:sp>
        <p:nvSpPr>
          <p:cNvPr id="3" name="Content Placeholder 2">
            <a:extLst>
              <a:ext uri="{FF2B5EF4-FFF2-40B4-BE49-F238E27FC236}">
                <a16:creationId xmlns:a16="http://schemas.microsoft.com/office/drawing/2014/main" id="{E0358116-4837-5B9B-CD0E-B46A3D574603}"/>
              </a:ext>
            </a:extLst>
          </p:cNvPr>
          <p:cNvSpPr>
            <a:spLocks noGrp="1"/>
          </p:cNvSpPr>
          <p:nvPr>
            <p:ph sz="half" idx="2"/>
          </p:nvPr>
        </p:nvSpPr>
        <p:spPr/>
        <p:txBody>
          <a:bodyPr/>
          <a:lstStyle/>
          <a:p>
            <a:pPr marL="0" indent="0">
              <a:buNone/>
            </a:pPr>
            <a:r>
              <a:rPr lang="en-US" sz="2800" dirty="0" err="1"/>
              <a:t>Deltacoronavirus</a:t>
            </a:r>
            <a:r>
              <a:rPr lang="en-US" sz="2800" dirty="0"/>
              <a:t> porcin</a:t>
            </a:r>
          </a:p>
          <a:p>
            <a:r>
              <a:rPr lang="en-US" sz="2000" dirty="0">
                <a:hlinkClick r:id="rId6"/>
              </a:rPr>
              <a:t>Sensibilité des furets et des chats au </a:t>
            </a:r>
            <a:r>
              <a:rPr lang="en-US" sz="2000" dirty="0" err="1">
                <a:hlinkClick r:id="rId6"/>
              </a:rPr>
              <a:t>deltacoronavirus</a:t>
            </a:r>
            <a:r>
              <a:rPr lang="en-US" sz="2000" dirty="0">
                <a:hlinkClick r:id="rId6"/>
              </a:rPr>
              <a:t> porcin : preuve d'infection chez les furets, mais pas chez les chats – PubMed</a:t>
            </a:r>
            <a:endParaRPr lang="en-US" sz="2000" dirty="0"/>
          </a:p>
          <a:p>
            <a:endParaRPr lang="en-CA"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0"/>
          </p:nvPr>
        </p:nvSpPr>
        <p:spPr/>
        <p:txBody>
          <a:bodyPr/>
          <a:lstStyle/>
          <a:p>
            <a:pPr>
              <a:defRPr/>
            </a:pPr>
            <a:fld id="{222C2B47-41F2-42A5-AA41-34CCD9669551}" type="slidenum">
              <a:rPr lang="en-US" smtClean="0"/>
              <a:t>13</a:t>
            </a:fld>
            <a:endParaRPr lang="en-US"/>
          </a:p>
        </p:txBody>
      </p:sp>
    </p:spTree>
    <p:extLst>
      <p:ext uri="{BB962C8B-B14F-4D97-AF65-F5344CB8AC3E}">
        <p14:creationId xmlns:p14="http://schemas.microsoft.com/office/powerpoint/2010/main" val="55460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3"/>
          <a:stretch>
            <a:fillRect/>
          </a:stretch>
        </p:blipFill>
        <p:spPr>
          <a:xfrm>
            <a:off x="8465907" y="3921957"/>
            <a:ext cx="3726094" cy="2876511"/>
          </a:xfrm>
          <a:prstGeom prst="rect">
            <a:avLst/>
          </a:prstGeom>
        </p:spPr>
      </p:pic>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36525" y="-87313"/>
            <a:ext cx="6206824" cy="1179844"/>
          </a:xfrm>
        </p:spPr>
        <p:txBody>
          <a:bodyPr/>
          <a:lstStyle/>
          <a:p>
            <a:pPr>
              <a:defRPr/>
            </a:pPr>
            <a:r>
              <a:rPr lang="en-US" sz="3200" dirty="0">
                <a:hlinkClick r:id="rId4"/>
              </a:rPr>
              <a:t>La </a:t>
            </a:r>
            <a:r>
              <a:rPr lang="en-US" sz="3200" dirty="0" err="1">
                <a:hlinkClick r:id="rId4"/>
              </a:rPr>
              <a:t>myiase</a:t>
            </a:r>
            <a:r>
              <a:rPr lang="en-US" sz="3200" dirty="0">
                <a:hlinkClick r:id="rId4"/>
              </a:rPr>
              <a:t> du nouveau monde </a:t>
            </a:r>
            <a:r>
              <a:rPr lang="en-US" sz="3200" dirty="0" err="1">
                <a:hlinkClick r:id="rId4"/>
              </a:rPr>
              <a:t>en</a:t>
            </a:r>
            <a:r>
              <a:rPr lang="en-US" sz="3200" dirty="0">
                <a:hlinkClick r:id="rId4"/>
              </a:rPr>
              <a:t> Amérique centrale et au Mexique</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237040" y="1467518"/>
            <a:ext cx="6448193" cy="5053263"/>
          </a:xfrm>
        </p:spPr>
        <p:txBody>
          <a:bodyPr/>
          <a:lstStyle/>
          <a:p>
            <a:r>
              <a:rPr lang="en-US" altLang="en-US" sz="2400" dirty="0"/>
              <a:t>La </a:t>
            </a:r>
            <a:r>
              <a:rPr lang="en-US" altLang="en-US" sz="2400" dirty="0" err="1"/>
              <a:t>myiase</a:t>
            </a:r>
            <a:r>
              <a:rPr lang="en-US" altLang="en-US" sz="2400" dirty="0"/>
              <a:t> du nouveau monde continue de se propager vers le nord, au-delà de la zone de lâcher de mouches stériles</a:t>
            </a:r>
          </a:p>
          <a:p>
            <a:r>
              <a:rPr lang="en-US" altLang="en-US" sz="2400" dirty="0"/>
              <a:t>10 juillet : fermeture une nouvelle fois de la frontière entre le Mexique et les États-Unis à</a:t>
            </a:r>
            <a:r>
              <a:rPr lang="en-US" altLang="en-US" sz="2400" baseline="30000" dirty="0"/>
              <a:t>th</a:t>
            </a:r>
            <a:r>
              <a:rPr lang="en-US" altLang="en-US" sz="2400" dirty="0"/>
              <a:t> </a:t>
            </a:r>
          </a:p>
          <a:p>
            <a:r>
              <a:rPr lang="en-US" altLang="en-US" sz="2400" dirty="0"/>
              <a:t>Tous les animaux à sang chaud sont sensibles à ce parasite</a:t>
            </a:r>
          </a:p>
          <a:p>
            <a:r>
              <a:rPr lang="en-US" altLang="en-US" sz="2400" dirty="0"/>
              <a:t>Il est important de mentionner tout antécédent de voyage au Mexique, en Amérique centrale et en Amérique du Sud lors de la demande de consultation pour des cas de myiase</a:t>
            </a:r>
          </a:p>
          <a:p>
            <a:r>
              <a:rPr lang="en-US" altLang="en-US" sz="2400" dirty="0"/>
              <a:t>Question : Traitements disponibles au Canada ?</a:t>
            </a:r>
          </a:p>
        </p:txBody>
      </p:sp>
      <p:pic>
        <p:nvPicPr>
          <p:cNvPr id="1026" name="Picture 2" descr="New World Screwworm update map">
            <a:extLst>
              <a:ext uri="{FF2B5EF4-FFF2-40B4-BE49-F238E27FC236}">
                <a16:creationId xmlns:a16="http://schemas.microsoft.com/office/drawing/2014/main" id="{F8560DE0-B377-8A25-520B-40075206CB09}"/>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762750" y="0"/>
            <a:ext cx="54292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4C7-8A96-3CAC-B1F8-562B70ABFD6E}"/>
              </a:ext>
            </a:extLst>
          </p:cNvPr>
          <p:cNvSpPr>
            <a:spLocks noGrp="1"/>
          </p:cNvSpPr>
          <p:nvPr>
            <p:ph type="title"/>
          </p:nvPr>
        </p:nvSpPr>
        <p:spPr>
          <a:xfrm>
            <a:off x="0" y="1"/>
            <a:ext cx="10515600" cy="777876"/>
          </a:xfrm>
        </p:spPr>
        <p:txBody>
          <a:bodyPr/>
          <a:lstStyle/>
          <a:p>
            <a:pPr>
              <a:defRPr/>
            </a:pPr>
            <a:r>
              <a:rPr lang="en-US" sz="3200" dirty="0"/>
              <a:t>Tique Longhorn aux États-Unis</a:t>
            </a:r>
            <a:endParaRPr lang="en-CA" sz="3200" dirty="0"/>
          </a:p>
        </p:txBody>
      </p:sp>
      <p:sp>
        <p:nvSpPr>
          <p:cNvPr id="36867" name="Text Placeholder 2">
            <a:extLst>
              <a:ext uri="{FF2B5EF4-FFF2-40B4-BE49-F238E27FC236}">
                <a16:creationId xmlns:a16="http://schemas.microsoft.com/office/drawing/2014/main" id="{BA390CDF-9386-CDAD-E874-CE8A35684570}"/>
              </a:ext>
            </a:extLst>
          </p:cNvPr>
          <p:cNvSpPr>
            <a:spLocks noGrp="1"/>
          </p:cNvSpPr>
          <p:nvPr>
            <p:ph type="body" sz="quarter" idx="13"/>
          </p:nvPr>
        </p:nvSpPr>
        <p:spPr>
          <a:xfrm>
            <a:off x="277812" y="777877"/>
            <a:ext cx="6453187" cy="3676650"/>
          </a:xfrm>
        </p:spPr>
        <p:txBody>
          <a:bodyPr/>
          <a:lstStyle/>
          <a:p>
            <a:r>
              <a:rPr lang="en-CA" altLang="en-US" sz="2000" dirty="0"/>
              <a:t>Les appels de mise à jour de l'USDA ALHT ont été annulés. </a:t>
            </a:r>
          </a:p>
          <a:p>
            <a:r>
              <a:rPr lang="en-CA" altLang="en-US" sz="2000" dirty="0"/>
              <a:t>La carte est obsolète – dernières données datant d'avril 2025 (ne reflète plus la situation actuelle)</a:t>
            </a:r>
          </a:p>
          <a:p>
            <a:r>
              <a:rPr lang="en-CA" altLang="en-US" sz="2000" dirty="0"/>
              <a:t>Environ 59 % des comtés touchés sont établis</a:t>
            </a:r>
          </a:p>
          <a:p>
            <a:r>
              <a:rPr lang="en-CA" altLang="en-US" sz="2000" dirty="0">
                <a:hlinkClick r:id="rId3"/>
              </a:rPr>
              <a:t>Le Michigan </a:t>
            </a:r>
            <a:r>
              <a:rPr lang="en-CA" altLang="en-US" sz="2000" dirty="0"/>
              <a:t>a signalé sa première détection de la tique ALHT dans l'État</a:t>
            </a:r>
          </a:p>
          <a:p>
            <a:pPr lvl="1"/>
            <a:r>
              <a:rPr lang="en-CA" altLang="en-US" sz="2000" dirty="0"/>
              <a:t>Deux nymphes d'ALHT ont été confirmées dans le comté de Berrien le 11 juin 2025</a:t>
            </a:r>
          </a:p>
          <a:p>
            <a:pPr lvl="1"/>
            <a:r>
              <a:rPr lang="en-CA" altLang="en-US" sz="2000" dirty="0"/>
              <a:t>À environ 400 km de la frontière canadienne</a:t>
            </a:r>
          </a:p>
          <a:p>
            <a:r>
              <a:rPr lang="en-CA" altLang="en-US" sz="2000" dirty="0"/>
              <a:t>L'Iowa a confirmé </a:t>
            </a:r>
            <a:r>
              <a:rPr lang="en-CA" altLang="en-US" sz="2000" dirty="0">
                <a:hlinkClick r:id="rId4"/>
              </a:rPr>
              <a:t>deux cas </a:t>
            </a:r>
            <a:r>
              <a:rPr lang="en-CA" altLang="en-US" sz="2000" dirty="0"/>
              <a:t>de </a:t>
            </a:r>
            <a:r>
              <a:rPr lang="en-CA" altLang="en-US" sz="2000" i="1" dirty="0" err="1"/>
              <a:t>Theileria orientalis </a:t>
            </a:r>
            <a:r>
              <a:rPr lang="en-CA" altLang="en-US" sz="2000" dirty="0"/>
              <a:t>Ikeda chez des bovins</a:t>
            </a:r>
          </a:p>
          <a:p>
            <a:pPr lvl="1"/>
            <a:r>
              <a:rPr lang="en-CA" altLang="en-US" sz="2000" dirty="0"/>
              <a:t>Tous deux situés dans le sud-est de l'Iowa (1</a:t>
            </a:r>
            <a:r>
              <a:rPr lang="en-CA" altLang="en-US" sz="2000" baseline="30000" dirty="0"/>
              <a:t>st</a:t>
            </a:r>
            <a:r>
              <a:rPr lang="en-CA" altLang="en-US" sz="2000" dirty="0"/>
              <a:t> dans </a:t>
            </a:r>
            <a:r>
              <a:rPr lang="en-CA" altLang="en-US" sz="2000" dirty="0">
                <a:hlinkClick r:id="rId5"/>
              </a:rPr>
              <a:t>le comté de Van Buren</a:t>
            </a:r>
            <a:r>
              <a:rPr lang="en-CA" altLang="en-US" sz="2000" dirty="0"/>
              <a:t>)</a:t>
            </a:r>
          </a:p>
          <a:p>
            <a:pPr lvl="1"/>
            <a:r>
              <a:rPr lang="en-CA" altLang="en-US" sz="2000" dirty="0"/>
              <a:t>Selon les modèles, la majeure partie de l'Iowa ne constitue pas un habitat propice à la tique, qui affecterait principalement le sud-est de l'État</a:t>
            </a:r>
          </a:p>
        </p:txBody>
      </p:sp>
      <p:sp>
        <p:nvSpPr>
          <p:cNvPr id="36868" name="Rectangle 2">
            <a:extLst>
              <a:ext uri="{FF2B5EF4-FFF2-40B4-BE49-F238E27FC236}">
                <a16:creationId xmlns:a16="http://schemas.microsoft.com/office/drawing/2014/main" id="{91173AA0-3EA4-B80D-BDB2-93E9F7B1213C}"/>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TextBox 6">
            <a:extLst>
              <a:ext uri="{FF2B5EF4-FFF2-40B4-BE49-F238E27FC236}">
                <a16:creationId xmlns:a16="http://schemas.microsoft.com/office/drawing/2014/main" id="{A99A603D-E6BC-74D8-8086-D18EC3911320}"/>
              </a:ext>
            </a:extLst>
          </p:cNvPr>
          <p:cNvSpPr txBox="1">
            <a:spLocks noChangeArrowheads="1"/>
          </p:cNvSpPr>
          <p:nvPr/>
        </p:nvSpPr>
        <p:spPr bwMode="auto">
          <a:xfrm>
            <a:off x="7310436" y="4454527"/>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Rapport de situation de l'USDA sur </a:t>
            </a:r>
            <a:r>
              <a:rPr lang="en-CA" altLang="en-US" sz="1400" b="1" i="1" dirty="0" err="1"/>
              <a:t>Haemaphysalis </a:t>
            </a:r>
            <a:r>
              <a:rPr lang="en-CA" altLang="en-US" sz="1400" b="1" i="1" dirty="0"/>
              <a:t>longicornis </a:t>
            </a:r>
            <a:r>
              <a:rPr lang="en-CA" altLang="en-US" sz="1400" b="1" dirty="0"/>
              <a:t>(tique </a:t>
            </a:r>
            <a:r>
              <a:rPr lang="en-CA" altLang="en-US" sz="1400" b="1" dirty="0" err="1"/>
              <a:t>à longues cornes</a:t>
            </a:r>
            <a:r>
              <a:rPr lang="en-CA" altLang="en-US" sz="1400" b="1" dirty="0"/>
              <a:t> asiatique) – avril 2025</a:t>
            </a:r>
          </a:p>
        </p:txBody>
      </p:sp>
      <p:sp>
        <p:nvSpPr>
          <p:cNvPr id="36870" name="TextBox 3">
            <a:extLst>
              <a:ext uri="{FF2B5EF4-FFF2-40B4-BE49-F238E27FC236}">
                <a16:creationId xmlns:a16="http://schemas.microsoft.com/office/drawing/2014/main" id="{B55B58B6-EB39-FBAA-249F-AD17B52E41D8}"/>
              </a:ext>
            </a:extLst>
          </p:cNvPr>
          <p:cNvSpPr txBox="1">
            <a:spLocks noChangeArrowheads="1"/>
          </p:cNvSpPr>
          <p:nvPr/>
        </p:nvSpPr>
        <p:spPr bwMode="auto">
          <a:xfrm>
            <a:off x="7850188" y="3784465"/>
            <a:ext cx="4230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6"/>
              </a:rPr>
              <a:t>https://scwds.shinyapps.</a:t>
            </a:r>
            <a:r>
              <a:rPr lang="en-CA" altLang="en-US" sz="1800" dirty="0"/>
              <a:t>io/haemaphysalis/ </a:t>
            </a:r>
          </a:p>
        </p:txBody>
      </p:sp>
      <p:pic>
        <p:nvPicPr>
          <p:cNvPr id="36871" name="Picture 3">
            <a:extLst>
              <a:ext uri="{FF2B5EF4-FFF2-40B4-BE49-F238E27FC236}">
                <a16:creationId xmlns:a16="http://schemas.microsoft.com/office/drawing/2014/main" id="{7FBAF831-1FF0-08D8-7ED7-94C24F8B59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0412" y="123554"/>
            <a:ext cx="4970463" cy="4302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02C21A-F801-7BF4-472F-A9FAD1D577C4}"/>
              </a:ext>
            </a:extLst>
          </p:cNvPr>
          <p:cNvSpPr txBox="1"/>
          <p:nvPr/>
        </p:nvSpPr>
        <p:spPr>
          <a:xfrm>
            <a:off x="6361471" y="5203555"/>
            <a:ext cx="5830529" cy="1323439"/>
          </a:xfrm>
          <a:prstGeom prst="rect">
            <a:avLst/>
          </a:prstGeom>
          <a:noFill/>
        </p:spPr>
        <p:txBody>
          <a:bodyPr wrap="square">
            <a:spAutoFit/>
          </a:bodyPr>
          <a:lstStyle/>
          <a:p>
            <a:pPr>
              <a:defRPr/>
            </a:pPr>
            <a:r>
              <a:rPr lang="en-CA" sz="1600" dirty="0">
                <a:solidFill>
                  <a:srgbClr val="222222"/>
                </a:solidFill>
                <a:latin typeface="+mn-lt"/>
                <a:hlinkClick r:id="rId8"/>
              </a:rPr>
              <a:t>ADN </a:t>
            </a:r>
            <a:r>
              <a:rPr lang="en-CA" sz="1600" i="1" dirty="0" err="1">
                <a:solidFill>
                  <a:srgbClr val="222222"/>
                </a:solidFill>
                <a:latin typeface="+mn-lt"/>
                <a:hlinkClick r:id="rId8"/>
              </a:rPr>
              <a:t>d'Ehrlichia chaffeensis </a:t>
            </a:r>
            <a:r>
              <a:rPr lang="en-CA" sz="1600" dirty="0">
                <a:solidFill>
                  <a:srgbClr val="222222"/>
                </a:solidFill>
                <a:latin typeface="+mn-lt"/>
                <a:hlinkClick r:id="rId8"/>
              </a:rPr>
              <a:t>dans des tiques </a:t>
            </a:r>
            <a:r>
              <a:rPr lang="en-CA" sz="1600" i="1" dirty="0">
                <a:solidFill>
                  <a:srgbClr val="222222"/>
                </a:solidFill>
                <a:latin typeface="+mn-lt"/>
                <a:hlinkClick r:id="rId8"/>
              </a:rPr>
              <a:t>Haemaphysalis longicornis</a:t>
            </a:r>
            <a:r>
              <a:rPr lang="en-CA" sz="1600" dirty="0">
                <a:solidFill>
                  <a:srgbClr val="222222"/>
                </a:solidFill>
                <a:latin typeface="+mn-lt"/>
                <a:hlinkClick r:id="rId8"/>
              </a:rPr>
              <a:t>, Connecticut, États-Unis</a:t>
            </a:r>
            <a:endParaRPr lang="en-CA" sz="1600" dirty="0">
              <a:solidFill>
                <a:srgbClr val="222222"/>
              </a:solidFill>
              <a:latin typeface="+mn-lt"/>
            </a:endParaRPr>
          </a:p>
          <a:p>
            <a:pPr marL="285750" indent="-285750">
              <a:buFont typeface="Arial" panose="020B0604020202020204" pitchFamily="34" charset="0"/>
              <a:buChar char="•"/>
              <a:defRPr/>
            </a:pPr>
            <a:r>
              <a:rPr lang="en-CA" sz="1600" dirty="0"/>
              <a:t>Une nymphe ALHT a été testée positive à </a:t>
            </a:r>
            <a:r>
              <a:rPr lang="en-CA" sz="1600" i="1" dirty="0"/>
              <a:t>E. </a:t>
            </a:r>
            <a:r>
              <a:rPr lang="en-CA" sz="1600" i="1" dirty="0" err="1"/>
              <a:t>chaffeensis </a:t>
            </a:r>
            <a:r>
              <a:rPr lang="en-CA" sz="1600" dirty="0"/>
              <a:t>dans le comté de Stratford, dans le Connecticut, à partir d'un échantillon prélevé en mai 2021.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7F47-D7FE-D9C8-D0F5-0DE7BCB24C92}"/>
              </a:ext>
            </a:extLst>
          </p:cNvPr>
          <p:cNvSpPr>
            <a:spLocks noGrp="1"/>
          </p:cNvSpPr>
          <p:nvPr>
            <p:ph type="title"/>
          </p:nvPr>
        </p:nvSpPr>
        <p:spPr>
          <a:xfrm>
            <a:off x="838200" y="136525"/>
            <a:ext cx="10515600" cy="881215"/>
          </a:xfrm>
        </p:spPr>
        <p:txBody>
          <a:bodyPr/>
          <a:lstStyle/>
          <a:p>
            <a:r>
              <a:rPr lang="en-CA" dirty="0"/>
              <a:t>Tularémie</a:t>
            </a:r>
          </a:p>
        </p:txBody>
      </p:sp>
      <p:sp>
        <p:nvSpPr>
          <p:cNvPr id="3" name="Content Placeholder 2">
            <a:extLst>
              <a:ext uri="{FF2B5EF4-FFF2-40B4-BE49-F238E27FC236}">
                <a16:creationId xmlns:a16="http://schemas.microsoft.com/office/drawing/2014/main" id="{9477EF72-A5C4-B3E1-A24E-807BD1E5C8F3}"/>
              </a:ext>
            </a:extLst>
          </p:cNvPr>
          <p:cNvSpPr>
            <a:spLocks noGrp="1"/>
          </p:cNvSpPr>
          <p:nvPr>
            <p:ph sz="half" idx="1"/>
          </p:nvPr>
        </p:nvSpPr>
        <p:spPr>
          <a:xfrm>
            <a:off x="109346" y="1017740"/>
            <a:ext cx="5110538" cy="5077628"/>
          </a:xfrm>
        </p:spPr>
        <p:txBody>
          <a:bodyPr/>
          <a:lstStyle/>
          <a:p>
            <a:r>
              <a:rPr lang="en-CA" sz="2400" dirty="0"/>
              <a:t>Augmentation du nombre de cas signalés depuis la dernière réunion</a:t>
            </a:r>
          </a:p>
          <a:p>
            <a:r>
              <a:rPr lang="en-CA" sz="2400" dirty="0"/>
              <a:t>Europe (11) :</a:t>
            </a:r>
          </a:p>
          <a:p>
            <a:r>
              <a:rPr lang="en-CA" sz="2400" dirty="0"/>
              <a:t>États-Unis (6)</a:t>
            </a:r>
          </a:p>
          <a:p>
            <a:pPr marL="457200" lvl="1" indent="0">
              <a:buNone/>
            </a:pPr>
            <a:endParaRPr lang="en-CA" dirty="0"/>
          </a:p>
          <a:p>
            <a:r>
              <a:rPr lang="en-CA" sz="2400" dirty="0"/>
              <a:t>Période de l'année où les cas augmentent généralement en raison d'une augmentation : </a:t>
            </a:r>
          </a:p>
          <a:p>
            <a:pPr lvl="1"/>
            <a:r>
              <a:rPr lang="en-CA" dirty="0"/>
              <a:t>abondance des vecteurs </a:t>
            </a:r>
          </a:p>
          <a:p>
            <a:pPr lvl="1"/>
            <a:r>
              <a:rPr lang="en-CA" dirty="0"/>
              <a:t>des activités de plein air</a:t>
            </a:r>
          </a:p>
          <a:p>
            <a:pPr lvl="1"/>
            <a:r>
              <a:rPr lang="en-CA" dirty="0"/>
              <a:t>Comportement et dynamique des populations animales sauvages</a:t>
            </a:r>
          </a:p>
          <a:p>
            <a:pPr lvl="1"/>
            <a:r>
              <a:rPr lang="en-CA" dirty="0"/>
              <a:t>des conditions environnementales</a:t>
            </a:r>
          </a:p>
        </p:txBody>
      </p:sp>
      <p:sp>
        <p:nvSpPr>
          <p:cNvPr id="5" name="Slide Number Placeholder 4">
            <a:extLst>
              <a:ext uri="{FF2B5EF4-FFF2-40B4-BE49-F238E27FC236}">
                <a16:creationId xmlns:a16="http://schemas.microsoft.com/office/drawing/2014/main" id="{6F7B69FA-7F32-DDE6-31FF-0AD68A0A0ED4}"/>
              </a:ext>
            </a:extLst>
          </p:cNvPr>
          <p:cNvSpPr>
            <a:spLocks noGrp="1"/>
          </p:cNvSpPr>
          <p:nvPr>
            <p:ph type="sldNum" sz="quarter" idx="10"/>
          </p:nvPr>
        </p:nvSpPr>
        <p:spPr/>
        <p:txBody>
          <a:bodyPr/>
          <a:lstStyle/>
          <a:p>
            <a:pPr>
              <a:defRPr/>
            </a:pPr>
            <a:fld id="{222C2B47-41F2-42A5-AA41-34CCD9669551}" type="slidenum">
              <a:rPr lang="en-US" smtClean="0"/>
              <a:t>4</a:t>
            </a:fld>
            <a:endParaRPr lang="en-US"/>
          </a:p>
        </p:txBody>
      </p:sp>
      <p:pic>
        <p:nvPicPr>
          <p:cNvPr id="8" name="Content Placeholder 7">
            <a:extLst>
              <a:ext uri="{FF2B5EF4-FFF2-40B4-BE49-F238E27FC236}">
                <a16:creationId xmlns:a16="http://schemas.microsoft.com/office/drawing/2014/main" id="{873AB057-9005-CA3B-D65A-6B3A5A75E7AF}"/>
              </a:ext>
            </a:extLst>
          </p:cNvPr>
          <p:cNvPicPr>
            <a:picLocks noGrp="1" noChangeAspect="1"/>
          </p:cNvPicPr>
          <p:nvPr>
            <p:ph sz="half" idx="2"/>
          </p:nvPr>
        </p:nvPicPr>
        <p:blipFill>
          <a:blip r:embed="rId3"/>
          <a:stretch>
            <a:fillRect/>
          </a:stretch>
        </p:blipFill>
        <p:spPr>
          <a:xfrm>
            <a:off x="5219884" y="1099335"/>
            <a:ext cx="6781432" cy="392502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047C979-1BC2-BB48-3339-FB6C072B6497}"/>
              </a:ext>
            </a:extLst>
          </p:cNvPr>
          <p:cNvSpPr txBox="1"/>
          <p:nvPr/>
        </p:nvSpPr>
        <p:spPr>
          <a:xfrm>
            <a:off x="5414482" y="5433020"/>
            <a:ext cx="6246686" cy="923330"/>
          </a:xfrm>
          <a:prstGeom prst="rect">
            <a:avLst/>
          </a:prstGeom>
          <a:noFill/>
        </p:spPr>
        <p:txBody>
          <a:bodyPr wrap="square">
            <a:spAutoFit/>
          </a:bodyPr>
          <a:lstStyle/>
          <a:p>
            <a:r>
              <a:rPr lang="en-US" dirty="0">
                <a:hlinkClick r:id="rId4"/>
              </a:rPr>
              <a:t>Francisella tularensis sous-espèce </a:t>
            </a:r>
            <a:r>
              <a:rPr lang="en-US" dirty="0" err="1">
                <a:hlinkClick r:id="rId4"/>
              </a:rPr>
              <a:t>holarctica </a:t>
            </a:r>
            <a:r>
              <a:rPr lang="en-US" dirty="0">
                <a:hlinkClick r:id="rId4"/>
              </a:rPr>
              <a:t>chez les bélugas échoués, Cook Inlet, Alaska, États-Unis - Volume 31, numéro 6 — juin 2025 - Revue Emerging Infectious Diseases - CDC</a:t>
            </a:r>
            <a:endParaRPr lang="en-CA" dirty="0"/>
          </a:p>
        </p:txBody>
      </p:sp>
    </p:spTree>
    <p:extLst>
      <p:ext uri="{BB962C8B-B14F-4D97-AF65-F5344CB8AC3E}">
        <p14:creationId xmlns:p14="http://schemas.microsoft.com/office/powerpoint/2010/main" val="382105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2D4F-EA17-692A-36D0-FBA628EF4E80}"/>
              </a:ext>
            </a:extLst>
          </p:cNvPr>
          <p:cNvSpPr>
            <a:spLocks noGrp="1"/>
          </p:cNvSpPr>
          <p:nvPr>
            <p:ph type="title"/>
          </p:nvPr>
        </p:nvSpPr>
        <p:spPr>
          <a:xfrm>
            <a:off x="838200" y="323431"/>
            <a:ext cx="10515600" cy="1387475"/>
          </a:xfrm>
        </p:spPr>
        <p:txBody>
          <a:bodyPr/>
          <a:lstStyle/>
          <a:p>
            <a:r>
              <a:rPr lang="en-US" sz="3600" dirty="0">
                <a:hlinkClick r:id="rId2"/>
              </a:rPr>
              <a:t>La nouvelle frontière de la fièvre catarrhale ovine : les chiens sont-ils en danger ?</a:t>
            </a:r>
            <a:br>
              <a:rPr lang="en-US" sz="6000" dirty="0"/>
            </a:br>
            <a:endParaRPr lang="en-CA" dirty="0"/>
          </a:p>
        </p:txBody>
      </p:sp>
      <p:sp>
        <p:nvSpPr>
          <p:cNvPr id="3" name="Content Placeholder 2">
            <a:extLst>
              <a:ext uri="{FF2B5EF4-FFF2-40B4-BE49-F238E27FC236}">
                <a16:creationId xmlns:a16="http://schemas.microsoft.com/office/drawing/2014/main" id="{80D8113C-D8EE-4606-C9B3-478C4405FC76}"/>
              </a:ext>
            </a:extLst>
          </p:cNvPr>
          <p:cNvSpPr>
            <a:spLocks noGrp="1"/>
          </p:cNvSpPr>
          <p:nvPr>
            <p:ph sz="half" idx="1"/>
          </p:nvPr>
        </p:nvSpPr>
        <p:spPr>
          <a:xfrm>
            <a:off x="701041" y="1434164"/>
            <a:ext cx="5181600" cy="5149516"/>
          </a:xfrm>
        </p:spPr>
        <p:txBody>
          <a:bodyPr/>
          <a:lstStyle/>
          <a:p>
            <a:r>
              <a:rPr lang="en-CA" sz="2200" dirty="0"/>
              <a:t>Une maladie qui touche principalement les ruminants domestiques et sauvages</a:t>
            </a:r>
          </a:p>
          <a:p>
            <a:r>
              <a:rPr lang="en-CA" sz="2200" dirty="0"/>
              <a:t>Cas récents signalés chez des chiennes gestantes au </a:t>
            </a:r>
            <a:r>
              <a:rPr lang="en-CA" sz="2200" dirty="0">
                <a:hlinkClick r:id="rId3"/>
              </a:rPr>
              <a:t>Portugal</a:t>
            </a:r>
            <a:r>
              <a:rPr lang="en-CA" sz="2200" dirty="0"/>
              <a:t>, </a:t>
            </a:r>
            <a:r>
              <a:rPr lang="en-CA" sz="2200" dirty="0">
                <a:hlinkClick r:id="rId4"/>
              </a:rPr>
              <a:t>en Afrique du Sud </a:t>
            </a:r>
            <a:r>
              <a:rPr lang="en-CA" sz="2200" dirty="0"/>
              <a:t>et </a:t>
            </a:r>
            <a:r>
              <a:rPr lang="en-CA" sz="2200" dirty="0">
                <a:hlinkClick r:id="rId5"/>
              </a:rPr>
              <a:t>aux Pays-Bas</a:t>
            </a:r>
            <a:endParaRPr lang="en-CA" sz="2200" dirty="0"/>
          </a:p>
          <a:p>
            <a:r>
              <a:rPr lang="en-CA" sz="2200" dirty="0"/>
              <a:t>Mécanismes de transmission :</a:t>
            </a:r>
          </a:p>
          <a:p>
            <a:pPr lvl="1"/>
            <a:r>
              <a:rPr lang="en-CA" sz="2200" dirty="0"/>
              <a:t>Ruminants : transmission par vecteurs (principalement les moucherons Culicoides, quelques cas avérés par les tiques dures)</a:t>
            </a:r>
          </a:p>
          <a:p>
            <a:pPr lvl="1"/>
            <a:r>
              <a:rPr lang="en-CA" sz="2200" dirty="0"/>
              <a:t>Carnivores : ingestion de viande crue infectée, de tissus placentaires, de fœtus avortés, transmission vectorielle également probable</a:t>
            </a:r>
          </a:p>
          <a:p>
            <a:endParaRPr lang="en-CA" sz="2200" dirty="0"/>
          </a:p>
        </p:txBody>
      </p:sp>
      <p:sp>
        <p:nvSpPr>
          <p:cNvPr id="4" name="Content Placeholder 3">
            <a:extLst>
              <a:ext uri="{FF2B5EF4-FFF2-40B4-BE49-F238E27FC236}">
                <a16:creationId xmlns:a16="http://schemas.microsoft.com/office/drawing/2014/main" id="{0B4A5E90-8769-8A73-9B48-D97744A365AB}"/>
              </a:ext>
            </a:extLst>
          </p:cNvPr>
          <p:cNvSpPr>
            <a:spLocks noGrp="1"/>
          </p:cNvSpPr>
          <p:nvPr>
            <p:ph sz="half" idx="2"/>
          </p:nvPr>
        </p:nvSpPr>
        <p:spPr>
          <a:xfrm>
            <a:off x="6363102" y="1434164"/>
            <a:ext cx="5181600" cy="4851083"/>
          </a:xfrm>
        </p:spPr>
        <p:txBody>
          <a:bodyPr/>
          <a:lstStyle/>
          <a:p>
            <a:r>
              <a:rPr lang="en-CA" sz="2200" dirty="0"/>
              <a:t>La plupart des carnivores restent asymptomatiques, avec de rares cas de maladie hémorragique grave</a:t>
            </a:r>
          </a:p>
          <a:p>
            <a:r>
              <a:rPr lang="en-CA" sz="2200" dirty="0"/>
              <a:t>Thrombocytopénie, coagulopathie, lésions vasculaires multisystémiques</a:t>
            </a:r>
          </a:p>
          <a:p>
            <a:r>
              <a:rPr lang="en-CA" sz="2200" dirty="0"/>
              <a:t>Détresse respiratoire aiguë</a:t>
            </a:r>
          </a:p>
          <a:p>
            <a:r>
              <a:rPr lang="en-CA" sz="2200" dirty="0"/>
              <a:t>Preuves de transmission transplacentaire</a:t>
            </a:r>
          </a:p>
          <a:p>
            <a:r>
              <a:rPr lang="en-CA" sz="2200" dirty="0"/>
              <a:t>Probablement sous-diagnostiquée en raison de :</a:t>
            </a:r>
          </a:p>
          <a:p>
            <a:pPr lvl="1"/>
            <a:r>
              <a:rPr lang="en-CA" sz="2200" dirty="0"/>
              <a:t>Signes cliniques non spécifiques</a:t>
            </a:r>
          </a:p>
          <a:p>
            <a:pPr lvl="1"/>
            <a:r>
              <a:rPr lang="en-CA" sz="2200" dirty="0"/>
              <a:t>Absence de protocoles diagnostiques</a:t>
            </a:r>
          </a:p>
          <a:p>
            <a:pPr lvl="1"/>
            <a:r>
              <a:rPr lang="en-CA" sz="2200" dirty="0"/>
              <a:t>Manque de sensibilisation des praticiens</a:t>
            </a:r>
          </a:p>
          <a:p>
            <a:endParaRPr lang="en-CA" sz="2200" dirty="0"/>
          </a:p>
        </p:txBody>
      </p:sp>
      <p:sp>
        <p:nvSpPr>
          <p:cNvPr id="5" name="Slide Number Placeholder 4">
            <a:extLst>
              <a:ext uri="{FF2B5EF4-FFF2-40B4-BE49-F238E27FC236}">
                <a16:creationId xmlns:a16="http://schemas.microsoft.com/office/drawing/2014/main" id="{A40CB5D5-15F5-7E6B-1891-FCD779A9438F}"/>
              </a:ext>
            </a:extLst>
          </p:cNvPr>
          <p:cNvSpPr>
            <a:spLocks noGrp="1"/>
          </p:cNvSpPr>
          <p:nvPr>
            <p:ph type="sldNum" sz="quarter" idx="10"/>
          </p:nvPr>
        </p:nvSpPr>
        <p:spPr/>
        <p:txBody>
          <a:bodyPr/>
          <a:lstStyle/>
          <a:p>
            <a:pPr>
              <a:defRPr/>
            </a:pPr>
            <a:fld id="{222C2B47-41F2-42A5-AA41-34CCD9669551}" type="slidenum">
              <a:rPr lang="en-US" smtClean="0"/>
              <a:t>5</a:t>
            </a:fld>
            <a:endParaRPr lang="en-US" dirty="0"/>
          </a:p>
        </p:txBody>
      </p:sp>
    </p:spTree>
    <p:extLst>
      <p:ext uri="{BB962C8B-B14F-4D97-AF65-F5344CB8AC3E}">
        <p14:creationId xmlns:p14="http://schemas.microsoft.com/office/powerpoint/2010/main" val="182498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20164ED-0211-15B7-6D01-8BCFE4D10282}"/>
              </a:ext>
            </a:extLst>
          </p:cNvPr>
          <p:cNvPicPr>
            <a:picLocks noGrp="1" noChangeAspect="1"/>
          </p:cNvPicPr>
          <p:nvPr>
            <p:ph sz="half" idx="1"/>
          </p:nvPr>
        </p:nvPicPr>
        <p:blipFill>
          <a:blip r:embed="rId2"/>
          <a:srcRect b="10152"/>
          <a:stretch>
            <a:fillRect/>
          </a:stretch>
        </p:blipFill>
        <p:spPr bwMode="auto">
          <a:xfrm>
            <a:off x="20" y="432"/>
            <a:ext cx="12191980" cy="4244759"/>
          </a:xfrm>
          <a:prstGeom prst="rect">
            <a:avLst/>
          </a:prstGeom>
          <a:noFill/>
        </p:spPr>
      </p:pic>
      <p:sp>
        <p:nvSpPr>
          <p:cNvPr id="8" name="TextBox 7">
            <a:extLst>
              <a:ext uri="{FF2B5EF4-FFF2-40B4-BE49-F238E27FC236}">
                <a16:creationId xmlns:a16="http://schemas.microsoft.com/office/drawing/2014/main" id="{79DCA155-2FCB-8FB0-5AE9-2788F13AC48D}"/>
              </a:ext>
            </a:extLst>
          </p:cNvPr>
          <p:cNvSpPr txBox="1"/>
          <p:nvPr/>
        </p:nvSpPr>
        <p:spPr>
          <a:xfrm>
            <a:off x="4812030" y="4583953"/>
            <a:ext cx="6922770" cy="1465973"/>
          </a:xfrm>
          <a:prstGeom prst="rect">
            <a:avLst/>
          </a:prstGeom>
        </p:spPr>
        <p:txBody>
          <a:bodyPr vert="horz" lIns="91440" tIns="45720" rIns="91440" bIns="45720" rtlCol="0">
            <a:noAutofit/>
          </a:bodyPr>
          <a:lstStyle/>
          <a:p>
            <a:pPr indent="-228600" eaLnBrk="1" hangingPunct="1">
              <a:lnSpc>
                <a:spcPct val="90000"/>
              </a:lnSpc>
              <a:spcAft>
                <a:spcPts val="600"/>
              </a:spcAft>
              <a:buFont typeface="Arial" panose="020B0604020202020204" pitchFamily="34" charset="0"/>
              <a:buChar char="•"/>
            </a:pPr>
            <a:r>
              <a:rPr lang="en-US" sz="2400" dirty="0">
                <a:latin typeface="+mn-lt"/>
              </a:rPr>
              <a:t>Répartition mondiale de la maladie de la langue bleue et espèces vectrices représentatives</a:t>
            </a:r>
          </a:p>
          <a:p>
            <a:pPr indent="-228600" eaLnBrk="1" hangingPunct="1">
              <a:lnSpc>
                <a:spcPct val="90000"/>
              </a:lnSpc>
              <a:spcAft>
                <a:spcPts val="600"/>
              </a:spcAft>
              <a:buFont typeface="Arial" panose="020B0604020202020204" pitchFamily="34" charset="0"/>
              <a:buChar char="•"/>
            </a:pPr>
            <a:r>
              <a:rPr lang="en-US" sz="2400" dirty="0">
                <a:hlinkClick r:id="rId3"/>
              </a:rPr>
              <a:t>La nouvelle frontière de la fièvre catarrhale ovine : les chiens sont-ils en danger ?</a:t>
            </a:r>
            <a:endParaRPr lang="en-US" sz="2400" dirty="0">
              <a:latin typeface="+mn-lt"/>
            </a:endParaRPr>
          </a:p>
        </p:txBody>
      </p:sp>
      <p:sp>
        <p:nvSpPr>
          <p:cNvPr id="15" name="Rectangle 14">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B7F35F8-52A8-0C12-3C12-702EAE05B56D}"/>
              </a:ext>
            </a:extLst>
          </p:cNvPr>
          <p:cNvSpPr>
            <a:spLocks noGrp="1"/>
          </p:cNvSpPr>
          <p:nvPr>
            <p:ph type="sldNum" sz="quarter" idx="10"/>
          </p:nvPr>
        </p:nvSpPr>
        <p:spPr>
          <a:xfrm>
            <a:off x="11704320" y="6452939"/>
            <a:ext cx="445394" cy="365125"/>
          </a:xfrm>
        </p:spPr>
        <p:txBody>
          <a:bodyPr vert="horz" lIns="91440" tIns="45720" rIns="91440" bIns="45720" rtlCol="0" anchor="ctr">
            <a:normAutofit/>
          </a:bodyPr>
          <a:lstStyle/>
          <a:p>
            <a:pPr>
              <a:spcAft>
                <a:spcPts val="600"/>
              </a:spcAft>
              <a:defRPr/>
            </a:pPr>
            <a:fld id="{222C2B47-41F2-42A5-AA41-34CCD9669551}" type="slidenum">
              <a:rPr lang="en-US" sz="1050">
                <a:solidFill>
                  <a:srgbClr val="FFFFFF"/>
                </a:solidFill>
                <a:latin typeface="Calibri" panose="020F0502020204030204"/>
              </a:rPr>
              <a:t>6</a:t>
            </a:fld>
            <a:endParaRPr lang="en-US" sz="1050">
              <a:solidFill>
                <a:srgbClr val="FFFFFF"/>
              </a:solidFill>
              <a:latin typeface="Calibri" panose="020F0502020204030204"/>
            </a:endParaRPr>
          </a:p>
        </p:txBody>
      </p:sp>
    </p:spTree>
    <p:extLst>
      <p:ext uri="{BB962C8B-B14F-4D97-AF65-F5344CB8AC3E}">
        <p14:creationId xmlns:p14="http://schemas.microsoft.com/office/powerpoint/2010/main" val="104147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7149-A410-F696-1CBC-23113298B605}"/>
              </a:ext>
            </a:extLst>
          </p:cNvPr>
          <p:cNvSpPr>
            <a:spLocks noGrp="1"/>
          </p:cNvSpPr>
          <p:nvPr>
            <p:ph type="title"/>
          </p:nvPr>
        </p:nvSpPr>
        <p:spPr/>
        <p:txBody>
          <a:bodyPr/>
          <a:lstStyle/>
          <a:p>
            <a:r>
              <a:rPr lang="en-CA" dirty="0"/>
              <a:t>Lacunes dans les connaissances sur le virus de la fièvre catarrhale ovine chez les carnivores</a:t>
            </a:r>
          </a:p>
        </p:txBody>
      </p:sp>
      <p:sp>
        <p:nvSpPr>
          <p:cNvPr id="3" name="Content Placeholder 2">
            <a:extLst>
              <a:ext uri="{FF2B5EF4-FFF2-40B4-BE49-F238E27FC236}">
                <a16:creationId xmlns:a16="http://schemas.microsoft.com/office/drawing/2014/main" id="{C41BE490-00E9-2A9D-8E5E-4AF6C75FFE9D}"/>
              </a:ext>
            </a:extLst>
          </p:cNvPr>
          <p:cNvSpPr>
            <a:spLocks noGrp="1"/>
          </p:cNvSpPr>
          <p:nvPr>
            <p:ph sz="half" idx="1"/>
          </p:nvPr>
        </p:nvSpPr>
        <p:spPr>
          <a:xfrm>
            <a:off x="743080" y="1978715"/>
            <a:ext cx="5181600" cy="3717542"/>
          </a:xfrm>
        </p:spPr>
        <p:txBody>
          <a:bodyPr/>
          <a:lstStyle/>
          <a:p>
            <a:r>
              <a:rPr lang="en-CA" dirty="0"/>
              <a:t>Spectre clinique de la maladie chez les carnivores</a:t>
            </a:r>
          </a:p>
          <a:p>
            <a:r>
              <a:rPr lang="en-CA" dirty="0"/>
              <a:t>Facteurs de risque</a:t>
            </a:r>
          </a:p>
          <a:p>
            <a:r>
              <a:rPr lang="en-CA" dirty="0"/>
              <a:t>Mécanismes de transmission</a:t>
            </a:r>
          </a:p>
          <a:p>
            <a:r>
              <a:rPr lang="en-CA" dirty="0"/>
              <a:t>Rôle dans l'épidémiologie de la fièvre catarrhale ovine</a:t>
            </a:r>
          </a:p>
          <a:p>
            <a:pPr lvl="1"/>
            <a:r>
              <a:rPr lang="en-CA" dirty="0"/>
              <a:t>Hôtes sans issue vs hôtes réservoirs</a:t>
            </a:r>
          </a:p>
          <a:p>
            <a:pPr lvl="1"/>
            <a:endParaRPr lang="en-CA" dirty="0"/>
          </a:p>
          <a:p>
            <a:endParaRPr lang="en-CA" dirty="0"/>
          </a:p>
        </p:txBody>
      </p:sp>
      <p:sp>
        <p:nvSpPr>
          <p:cNvPr id="5" name="Slide Number Placeholder 4">
            <a:extLst>
              <a:ext uri="{FF2B5EF4-FFF2-40B4-BE49-F238E27FC236}">
                <a16:creationId xmlns:a16="http://schemas.microsoft.com/office/drawing/2014/main" id="{4B763924-9420-5688-5D5D-0C62E9D61066}"/>
              </a:ext>
            </a:extLst>
          </p:cNvPr>
          <p:cNvSpPr>
            <a:spLocks noGrp="1"/>
          </p:cNvSpPr>
          <p:nvPr>
            <p:ph type="sldNum" sz="quarter" idx="10"/>
          </p:nvPr>
        </p:nvSpPr>
        <p:spPr/>
        <p:txBody>
          <a:bodyPr/>
          <a:lstStyle/>
          <a:p>
            <a:pPr>
              <a:defRPr/>
            </a:pPr>
            <a:fld id="{222C2B47-41F2-42A5-AA41-34CCD9669551}" type="slidenum">
              <a:rPr lang="en-US" smtClean="0"/>
              <a:t>7</a:t>
            </a:fld>
            <a:endParaRPr lang="en-US"/>
          </a:p>
        </p:txBody>
      </p:sp>
      <p:pic>
        <p:nvPicPr>
          <p:cNvPr id="9" name="Content Placeholder 8" descr="A close-up of bubbles with question marks&#10;&#10;AI-generated content may be incorrect.">
            <a:extLst>
              <a:ext uri="{FF2B5EF4-FFF2-40B4-BE49-F238E27FC236}">
                <a16:creationId xmlns:a16="http://schemas.microsoft.com/office/drawing/2014/main" id="{A57EB935-C0D5-50E5-07B0-5EB3C1C40F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7321" y="1978715"/>
            <a:ext cx="4991357" cy="4045158"/>
          </a:xfrm>
        </p:spPr>
      </p:pic>
    </p:spTree>
    <p:extLst>
      <p:ext uri="{BB962C8B-B14F-4D97-AF65-F5344CB8AC3E}">
        <p14:creationId xmlns:p14="http://schemas.microsoft.com/office/powerpoint/2010/main" val="308000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06A7-372F-8B5F-3D9F-DCCA1F5693C9}"/>
              </a:ext>
            </a:extLst>
          </p:cNvPr>
          <p:cNvSpPr>
            <a:spLocks noGrp="1"/>
          </p:cNvSpPr>
          <p:nvPr>
            <p:ph type="title"/>
          </p:nvPr>
        </p:nvSpPr>
        <p:spPr/>
        <p:txBody>
          <a:bodyPr/>
          <a:lstStyle/>
          <a:p>
            <a:r>
              <a:rPr lang="en-CA" dirty="0"/>
              <a:t>Augmentation des cas signalés de maladies à transmission vectorielle</a:t>
            </a:r>
          </a:p>
        </p:txBody>
      </p:sp>
      <p:sp>
        <p:nvSpPr>
          <p:cNvPr id="3" name="Content Placeholder 2">
            <a:extLst>
              <a:ext uri="{FF2B5EF4-FFF2-40B4-BE49-F238E27FC236}">
                <a16:creationId xmlns:a16="http://schemas.microsoft.com/office/drawing/2014/main" id="{F43919B5-A100-094D-7568-C62DD57F9100}"/>
              </a:ext>
            </a:extLst>
          </p:cNvPr>
          <p:cNvSpPr>
            <a:spLocks noGrp="1"/>
          </p:cNvSpPr>
          <p:nvPr>
            <p:ph sz="half" idx="1"/>
          </p:nvPr>
        </p:nvSpPr>
        <p:spPr/>
        <p:txBody>
          <a:bodyPr/>
          <a:lstStyle/>
          <a:p>
            <a:pPr marL="0" indent="0">
              <a:buNone/>
            </a:pPr>
            <a:r>
              <a:rPr lang="en-US" dirty="0"/>
              <a:t>Cas humains de maladie de Lyme</a:t>
            </a:r>
            <a:endParaRPr lang="en-US" dirty="0">
              <a:hlinkClick r:id="rId2"/>
            </a:endParaRPr>
          </a:p>
          <a:p>
            <a:r>
              <a:rPr lang="en-US" dirty="0">
                <a:hlinkClick r:id="rId2"/>
              </a:rPr>
              <a:t>La maladie de Lyme continue de gagner du terrain au Québec | Le Devoir</a:t>
            </a:r>
            <a:endParaRPr lang="en-US" dirty="0"/>
          </a:p>
          <a:p>
            <a:pPr lvl="1"/>
            <a:r>
              <a:rPr lang="en-US" dirty="0"/>
              <a:t>61 cas signalés entre le 1er janvier et la mi-mai 2025</a:t>
            </a:r>
          </a:p>
          <a:p>
            <a:r>
              <a:rPr lang="en-US" dirty="0">
                <a:hlinkClick r:id="rId3"/>
              </a:rPr>
              <a:t>La maladie de Lyme augmente de 165 % dans le Michigan, selon le MDHHS | Actualités, sports, emplois - The Alpena News</a:t>
            </a:r>
            <a:endParaRPr lang="en-US" dirty="0"/>
          </a:p>
          <a:p>
            <a:endParaRPr lang="en-CA" dirty="0"/>
          </a:p>
        </p:txBody>
      </p:sp>
      <p:sp>
        <p:nvSpPr>
          <p:cNvPr id="4" name="Content Placeholder 3">
            <a:extLst>
              <a:ext uri="{FF2B5EF4-FFF2-40B4-BE49-F238E27FC236}">
                <a16:creationId xmlns:a16="http://schemas.microsoft.com/office/drawing/2014/main" id="{C8D5E08C-0073-36F0-F624-E90927A14255}"/>
              </a:ext>
            </a:extLst>
          </p:cNvPr>
          <p:cNvSpPr>
            <a:spLocks noGrp="1"/>
          </p:cNvSpPr>
          <p:nvPr>
            <p:ph sz="half" idx="2"/>
          </p:nvPr>
        </p:nvSpPr>
        <p:spPr/>
        <p:txBody>
          <a:bodyPr/>
          <a:lstStyle/>
          <a:p>
            <a:endParaRPr lang="en-US" sz="2800" dirty="0"/>
          </a:p>
          <a:p>
            <a:endParaRPr lang="en-CA" dirty="0"/>
          </a:p>
        </p:txBody>
      </p:sp>
      <p:sp>
        <p:nvSpPr>
          <p:cNvPr id="5" name="Slide Number Placeholder 4">
            <a:extLst>
              <a:ext uri="{FF2B5EF4-FFF2-40B4-BE49-F238E27FC236}">
                <a16:creationId xmlns:a16="http://schemas.microsoft.com/office/drawing/2014/main" id="{CB228FBD-D3D7-DBB3-4D5C-25A2CE00440C}"/>
              </a:ext>
            </a:extLst>
          </p:cNvPr>
          <p:cNvSpPr>
            <a:spLocks noGrp="1"/>
          </p:cNvSpPr>
          <p:nvPr>
            <p:ph type="sldNum" sz="quarter" idx="10"/>
          </p:nvPr>
        </p:nvSpPr>
        <p:spPr/>
        <p:txBody>
          <a:bodyPr/>
          <a:lstStyle/>
          <a:p>
            <a:pPr>
              <a:defRPr/>
            </a:pPr>
            <a:fld id="{222C2B47-41F2-42A5-AA41-34CCD9669551}" type="slidenum">
              <a:rPr lang="en-US" smtClean="0"/>
              <a:t>8</a:t>
            </a:fld>
            <a:endParaRPr lang="en-US"/>
          </a:p>
        </p:txBody>
      </p:sp>
      <p:pic>
        <p:nvPicPr>
          <p:cNvPr id="7" name="Picture 6">
            <a:extLst>
              <a:ext uri="{FF2B5EF4-FFF2-40B4-BE49-F238E27FC236}">
                <a16:creationId xmlns:a16="http://schemas.microsoft.com/office/drawing/2014/main" id="{E88504EC-2BA0-07B7-EF92-FEAE8C14C873}"/>
              </a:ext>
            </a:extLst>
          </p:cNvPr>
          <p:cNvPicPr>
            <a:picLocks noChangeAspect="1"/>
          </p:cNvPicPr>
          <p:nvPr/>
        </p:nvPicPr>
        <p:blipFill>
          <a:blip r:embed="rId4"/>
          <a:stretch>
            <a:fillRect/>
          </a:stretch>
        </p:blipFill>
        <p:spPr>
          <a:xfrm>
            <a:off x="6356050" y="1825625"/>
            <a:ext cx="5835950" cy="4438878"/>
          </a:xfrm>
          <a:prstGeom prst="rect">
            <a:avLst/>
          </a:prstGeom>
        </p:spPr>
      </p:pic>
    </p:spTree>
    <p:extLst>
      <p:ext uri="{BB962C8B-B14F-4D97-AF65-F5344CB8AC3E}">
        <p14:creationId xmlns:p14="http://schemas.microsoft.com/office/powerpoint/2010/main" val="81193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06A7-372F-8B5F-3D9F-DCCA1F5693C9}"/>
              </a:ext>
            </a:extLst>
          </p:cNvPr>
          <p:cNvSpPr>
            <a:spLocks noGrp="1"/>
          </p:cNvSpPr>
          <p:nvPr>
            <p:ph type="title"/>
          </p:nvPr>
        </p:nvSpPr>
        <p:spPr>
          <a:xfrm>
            <a:off x="838200" y="49705"/>
            <a:ext cx="10515600" cy="1033661"/>
          </a:xfrm>
        </p:spPr>
        <p:txBody>
          <a:bodyPr/>
          <a:lstStyle/>
          <a:p>
            <a:r>
              <a:rPr lang="en-CA" dirty="0"/>
              <a:t>Augmentation des cas signalés de maladies à transmission vectorielle</a:t>
            </a:r>
          </a:p>
        </p:txBody>
      </p:sp>
      <p:sp>
        <p:nvSpPr>
          <p:cNvPr id="3" name="Content Placeholder 2">
            <a:extLst>
              <a:ext uri="{FF2B5EF4-FFF2-40B4-BE49-F238E27FC236}">
                <a16:creationId xmlns:a16="http://schemas.microsoft.com/office/drawing/2014/main" id="{F43919B5-A100-094D-7568-C62DD57F9100}"/>
              </a:ext>
            </a:extLst>
          </p:cNvPr>
          <p:cNvSpPr>
            <a:spLocks noGrp="1"/>
          </p:cNvSpPr>
          <p:nvPr>
            <p:ph sz="half" idx="1"/>
          </p:nvPr>
        </p:nvSpPr>
        <p:spPr>
          <a:xfrm>
            <a:off x="490330" y="1110523"/>
            <a:ext cx="5181600" cy="480253"/>
          </a:xfrm>
        </p:spPr>
        <p:txBody>
          <a:bodyPr/>
          <a:lstStyle/>
          <a:p>
            <a:r>
              <a:rPr lang="en-CA" dirty="0"/>
              <a:t>5 cas de RMSF chez des chiens en Ontario</a:t>
            </a:r>
          </a:p>
          <a:p>
            <a:r>
              <a:rPr lang="en-CA" dirty="0"/>
              <a:t>4/5 avaient séjourné à </a:t>
            </a:r>
            <a:r>
              <a:rPr lang="en-CA" dirty="0">
                <a:hlinkClick r:id="rId2"/>
              </a:rPr>
              <a:t>Long Point</a:t>
            </a:r>
            <a:endParaRPr lang="en-CA" dirty="0"/>
          </a:p>
          <a:p>
            <a:endParaRPr lang="en-CA" dirty="0"/>
          </a:p>
        </p:txBody>
      </p:sp>
      <p:sp>
        <p:nvSpPr>
          <p:cNvPr id="4" name="Content Placeholder 3">
            <a:extLst>
              <a:ext uri="{FF2B5EF4-FFF2-40B4-BE49-F238E27FC236}">
                <a16:creationId xmlns:a16="http://schemas.microsoft.com/office/drawing/2014/main" id="{C8D5E08C-0073-36F0-F624-E90927A14255}"/>
              </a:ext>
            </a:extLst>
          </p:cNvPr>
          <p:cNvSpPr>
            <a:spLocks noGrp="1"/>
          </p:cNvSpPr>
          <p:nvPr>
            <p:ph sz="half" idx="2"/>
          </p:nvPr>
        </p:nvSpPr>
        <p:spPr>
          <a:xfrm>
            <a:off x="6172200" y="1253331"/>
            <a:ext cx="5181600" cy="4351338"/>
          </a:xfrm>
        </p:spPr>
        <p:txBody>
          <a:bodyPr/>
          <a:lstStyle/>
          <a:p>
            <a:r>
              <a:rPr lang="en-US" sz="2400" dirty="0">
                <a:hlinkClick r:id="rId3"/>
              </a:rPr>
              <a:t>Fièvre pourprée des montagnes Rocheuses, Ontario | Blog Worms &amp;amp; Germs</a:t>
            </a:r>
            <a:endParaRPr lang="en-US" sz="2400" dirty="0"/>
          </a:p>
          <a:p>
            <a:r>
              <a:rPr lang="en-US" sz="2400" dirty="0">
                <a:hlinkClick r:id="rId4"/>
              </a:rPr>
              <a:t> Mise à jour : Fièvre pourprée des montagnes Rocheuses, Ontario | Blog Worms &amp;amp; Germs</a:t>
            </a:r>
            <a:endParaRPr lang="en-US" sz="2400" dirty="0"/>
          </a:p>
          <a:p>
            <a:endParaRPr lang="en-US" sz="2400" dirty="0"/>
          </a:p>
          <a:p>
            <a:r>
              <a:rPr lang="en-US" sz="2400" dirty="0">
                <a:hlinkClick r:id="rId5"/>
              </a:rPr>
              <a:t>Un nouveau génotype de Rickettsia appartenant au groupe des fièvres pourprées découvert chez </a:t>
            </a:r>
            <a:r>
              <a:rPr lang="en-US" sz="2400" i="1" dirty="0">
                <a:hlinkClick r:id="rId5"/>
              </a:rPr>
              <a:t>Haemaphysalis </a:t>
            </a:r>
            <a:r>
              <a:rPr lang="en-US" sz="2400" i="1" dirty="0" err="1">
                <a:hlinkClick r:id="rId5"/>
              </a:rPr>
              <a:t>leporispalustris </a:t>
            </a:r>
            <a:r>
              <a:rPr lang="en-US" sz="2400" dirty="0">
                <a:hlinkClick r:id="rId5"/>
              </a:rPr>
              <a:t>dans le Maine, aux États-Unis – </a:t>
            </a:r>
            <a:r>
              <a:rPr lang="en-US" sz="2400" dirty="0"/>
              <a:t>ScienceDirect </a:t>
            </a:r>
          </a:p>
        </p:txBody>
      </p:sp>
      <p:sp>
        <p:nvSpPr>
          <p:cNvPr id="5" name="Slide Number Placeholder 4">
            <a:extLst>
              <a:ext uri="{FF2B5EF4-FFF2-40B4-BE49-F238E27FC236}">
                <a16:creationId xmlns:a16="http://schemas.microsoft.com/office/drawing/2014/main" id="{CB228FBD-D3D7-DBB3-4D5C-25A2CE00440C}"/>
              </a:ext>
            </a:extLst>
          </p:cNvPr>
          <p:cNvSpPr>
            <a:spLocks noGrp="1"/>
          </p:cNvSpPr>
          <p:nvPr>
            <p:ph type="sldNum" sz="quarter" idx="10"/>
          </p:nvPr>
        </p:nvSpPr>
        <p:spPr/>
        <p:txBody>
          <a:bodyPr/>
          <a:lstStyle/>
          <a:p>
            <a:pPr>
              <a:defRPr/>
            </a:pPr>
            <a:fld id="{222C2B47-41F2-42A5-AA41-34CCD9669551}" type="slidenum">
              <a:rPr lang="en-US" smtClean="0"/>
              <a:t>9</a:t>
            </a:fld>
            <a:endParaRPr lang="en-US"/>
          </a:p>
        </p:txBody>
      </p:sp>
      <p:pic>
        <p:nvPicPr>
          <p:cNvPr id="15" name="Picture 14">
            <a:hlinkClick r:id="rId6"/>
            <a:extLst>
              <a:ext uri="{FF2B5EF4-FFF2-40B4-BE49-F238E27FC236}">
                <a16:creationId xmlns:a16="http://schemas.microsoft.com/office/drawing/2014/main" id="{1C15EBDD-2B10-EC18-3FFA-AABAD42C2704}"/>
              </a:ext>
            </a:extLst>
          </p:cNvPr>
          <p:cNvPicPr>
            <a:picLocks noChangeAspect="1"/>
          </p:cNvPicPr>
          <p:nvPr/>
        </p:nvPicPr>
        <p:blipFill>
          <a:blip r:embed="rId7"/>
          <a:stretch>
            <a:fillRect/>
          </a:stretch>
        </p:blipFill>
        <p:spPr>
          <a:xfrm>
            <a:off x="1232451" y="3003967"/>
            <a:ext cx="3488635" cy="3534945"/>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D6E1844F-9536-99BC-9212-7CDC20D79652}"/>
              </a:ext>
            </a:extLst>
          </p:cNvPr>
          <p:cNvSpPr txBox="1"/>
          <p:nvPr/>
        </p:nvSpPr>
        <p:spPr>
          <a:xfrm>
            <a:off x="1232451" y="5904395"/>
            <a:ext cx="1443659" cy="369332"/>
          </a:xfrm>
          <a:prstGeom prst="rect">
            <a:avLst/>
          </a:prstGeom>
          <a:noFill/>
        </p:spPr>
        <p:txBody>
          <a:bodyPr wrap="square">
            <a:spAutoFit/>
          </a:bodyPr>
          <a:lstStyle/>
          <a:p>
            <a:r>
              <a:rPr lang="en-CA" dirty="0">
                <a:hlinkClick r:id="rId6"/>
              </a:rPr>
              <a:t>CDC américain</a:t>
            </a:r>
            <a:endParaRPr lang="en-CA" dirty="0"/>
          </a:p>
        </p:txBody>
      </p:sp>
    </p:spTree>
    <p:extLst>
      <p:ext uri="{BB962C8B-B14F-4D97-AF65-F5344CB8AC3E}">
        <p14:creationId xmlns:p14="http://schemas.microsoft.com/office/powerpoint/2010/main" val="289177701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4BF6B3-7489-42B9-805A-778989752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842365-218A-4F74-8170-8AA7F4A5F464}">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3.xml><?xml version="1.0" encoding="utf-8"?>
<ds:datastoreItem xmlns:ds="http://schemas.openxmlformats.org/officeDocument/2006/customXml" ds:itemID="{02F8D773-DEA1-455E-9514-A9750368A5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25947</TotalTime>
  <Words>1700</Words>
  <Application>Microsoft Office PowerPoint</Application>
  <PresentationFormat>Widescreen</PresentationFormat>
  <Paragraphs>128</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2_Office Theme</vt:lpstr>
      <vt:lpstr>Communauté pour les maladies émergentes et zoonotiques Identifier les risques émergents grâce à l'intelligence collective</vt:lpstr>
      <vt:lpstr>La myiase du nouveau monde en Amérique centrale et au Mexique</vt:lpstr>
      <vt:lpstr>Tique Longhorn aux États-Unis</vt:lpstr>
      <vt:lpstr>Tularémie</vt:lpstr>
      <vt:lpstr>La nouvelle frontière de la fièvre catarrhale ovine : les chiens sont-ils en danger ? </vt:lpstr>
      <vt:lpstr>PowerPoint Presentation</vt:lpstr>
      <vt:lpstr>Lacunes dans les connaissances sur le virus de la fièvre catarrhale ovine chez les carnivores</vt:lpstr>
      <vt:lpstr>Augmentation des cas signalés de maladies à transmission vectorielle</vt:lpstr>
      <vt:lpstr>Augmentation des cas signalés de maladies à transmission vectorielle</vt:lpstr>
      <vt:lpstr>Augmentation des cas signalés de maladies à transmission vectorielle</vt:lpstr>
      <vt:lpstr>Résultats scientifiques</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docId:A5CA89884E718210EEDBE6595AFB73D6</cp:keywords>
  <cp:lastModifiedBy>Osborn, Andrea (CFIA/ACIA)</cp:lastModifiedBy>
  <cp:revision>591</cp:revision>
  <dcterms:created xsi:type="dcterms:W3CDTF">2020-02-07T23:34:08Z</dcterms:created>
  <dcterms:modified xsi:type="dcterms:W3CDTF">2025-08-01T16:05:34Z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