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56" r:id="rId2"/>
    <p:sldId id="285" r:id="rId3"/>
    <p:sldId id="286" r:id="rId4"/>
    <p:sldId id="287" r:id="rId5"/>
    <p:sldId id="288" r:id="rId6"/>
    <p:sldId id="289" r:id="rId7"/>
    <p:sldId id="280" r:id="rId8"/>
    <p:sldId id="292" r:id="rId9"/>
    <p:sldId id="290" r:id="rId10"/>
    <p:sldId id="291" r:id="rId11"/>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 lastIdx="8" clrIdx="0"/>
  <p:cmAuthor id="2" name="Zana Dukadzinac"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05" autoAdjust="0"/>
    <p:restoredTop sz="80233" autoAdjust="0"/>
  </p:normalViewPr>
  <p:slideViewPr>
    <p:cSldViewPr snapToGrid="0">
      <p:cViewPr varScale="1">
        <p:scale>
          <a:sx n="59" d="100"/>
          <a:sy n="59" d="100"/>
        </p:scale>
        <p:origin x="784" y="6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FF1563A-2958-C837-9345-D3F55E4B88B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2A2A878C-B700-A182-A434-CE7FA3BDD215}"/>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B580A9D-7AD3-4D56-80A6-1266A9FFA646}" type="datetimeFigureOut">
              <a:rPr lang="en-US"/>
              <a:t>3/15/2024</a:t>
            </a:fld>
            <a:endParaRPr lang="en-US"/>
          </a:p>
        </p:txBody>
      </p:sp>
      <p:sp>
        <p:nvSpPr>
          <p:cNvPr id="4" name="Slide Image Placeholder 3">
            <a:extLst>
              <a:ext uri="{FF2B5EF4-FFF2-40B4-BE49-F238E27FC236}">
                <a16:creationId xmlns:a16="http://schemas.microsoft.com/office/drawing/2014/main" id="{2CE848B0-02CA-427C-F1DE-64CC5DCD3A1B}"/>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5AD15F4B-B057-35A8-2F49-A02D45F2C451}"/>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Modifier les styles du texte maître</a:t>
            </a:r>
          </a:p>
          <a:p>
            <a:pPr lvl="1"/>
            <a:r>
              <a:rPr lang="en-US" noProof="0"/>
              <a:t>Deuxième niveau</a:t>
            </a:r>
          </a:p>
          <a:p>
            <a:pPr lvl="2"/>
            <a:r>
              <a:rPr lang="en-US" noProof="0"/>
              <a:t>Troisième niveau</a:t>
            </a:r>
          </a:p>
          <a:p>
            <a:pPr lvl="3"/>
            <a:r>
              <a:rPr lang="en-US" noProof="0"/>
              <a:t>Quatrième niveau</a:t>
            </a:r>
          </a:p>
          <a:p>
            <a:pPr lvl="4"/>
            <a:r>
              <a:rPr lang="en-US" noProof="0"/>
              <a:t>Cinquième niveau</a:t>
            </a:r>
          </a:p>
        </p:txBody>
      </p:sp>
      <p:sp>
        <p:nvSpPr>
          <p:cNvPr id="6" name="Footer Placeholder 5">
            <a:extLst>
              <a:ext uri="{FF2B5EF4-FFF2-40B4-BE49-F238E27FC236}">
                <a16:creationId xmlns:a16="http://schemas.microsoft.com/office/drawing/2014/main" id="{77165D01-17AB-0F7F-B877-BCFA1F041108}"/>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5D9B5598-7194-E747-2F13-921B118C2B6A}"/>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A4FE146A-C3FE-47C4-8DE7-5A563EAB722D}" type="slidenum">
              <a:rPr lang="en-US" altLang="en-US"/>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wur.nl/en/research-results/research-institutes/bioveterinary-research/show-bvr/bluetongue-found-in-dutch-dog.htm"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gov.uk/guidance/bluetongu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plenglish.com/news/2024/02/07/costa-rica-declares-sanitary-emergency-for-animal-parasites/"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aphis.usda.gov/aphis/ourfocus/animalhealth/animal-disease-information/cattle-disease-information/nws" TargetMode="External"/><Relationship Id="rId5" Type="http://schemas.openxmlformats.org/officeDocument/2006/relationships/hyperlink" Target="https://www.walesonline.co.uk/news/health/new-cases-flesh-eating-bug-28770062" TargetMode="External"/><Relationship Id="rId4" Type="http://schemas.openxmlformats.org/officeDocument/2006/relationships/hyperlink" Target="https://ticotimes.net/2024/03/02/costa-rica-confirms-first-case-of-screwworm-infection-in#:~:text=The%20Ministry%20of%20Health%20and,a%20sample%20to%20be%20taken."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6F66DA91-A9D0-0025-5612-702C919287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712E1AB9-841E-7169-3F32-EE7DC7376B3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a:extLst>
              <a:ext uri="{FF2B5EF4-FFF2-40B4-BE49-F238E27FC236}">
                <a16:creationId xmlns:a16="http://schemas.microsoft.com/office/drawing/2014/main" id="{5C81FE2C-B96B-ABFB-0048-AE6614CBA5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8FDFA83-7D64-4553-A50A-1877B05F27C2}" type="slidenum">
              <a:rPr lang="en-US" altLang="en-US">
                <a:solidFill>
                  <a:srgbClr val="000000"/>
                </a:solidFill>
              </a:rPr>
              <a:t>1</a:t>
            </a:fld>
            <a:endParaRPr lang="en-US" altLang="en-US">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FF1894CF-2289-B3D8-0F84-40E386E782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3C86B155-68E2-11CA-FCE2-F990C90F10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t>Nous demandons à tous les groupes de notre réseau de nous indiquer si ce qui est fait pour le réseau apporte une valeur ajoutée. Il s'agit donc d'une enquête de type "pouce en l'air" ou "pouce en bas".</a:t>
            </a:r>
          </a:p>
          <a:p>
            <a:endParaRPr lang="en-CA" altLang="en-US"/>
          </a:p>
          <a:p>
            <a:r>
              <a:rPr lang="en-CA" altLang="en-US"/>
              <a:t>Si vous avez des commentaires sur ce que nous pourrions améliorer ou sur ce que nous devrions cesser de faire, nous vous en serions reconnaissants - maintenant ou plus tard.  Compte tenu de nos ressources limitées, nous ne voulons pas consacrer d'efforts à des choses qui n'ont pas de valeur. </a:t>
            </a:r>
          </a:p>
          <a:p>
            <a:endParaRPr lang="en-CA" altLang="en-US"/>
          </a:p>
        </p:txBody>
      </p:sp>
      <p:sp>
        <p:nvSpPr>
          <p:cNvPr id="4" name="Slide Number Placeholder 3">
            <a:extLst>
              <a:ext uri="{FF2B5EF4-FFF2-40B4-BE49-F238E27FC236}">
                <a16:creationId xmlns:a16="http://schemas.microsoft.com/office/drawing/2014/main" id="{ACC3CDED-14C4-2FF2-18DE-5C291D1206F3}"/>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25E8C62-CD15-438B-823B-75BB39EBDAE8}" type="slidenum">
              <a:rPr lang="en-US" altLang="en-US"/>
              <a:t>10</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6FD289FE-E0AF-0DCE-476D-E1EA208228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DE97BD3C-C1F2-F5CD-652B-5C88C8770E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t>L'image montre la situation du BTV-3 aux Pays-Bas à partir du 4 mars 2023.</a:t>
            </a:r>
          </a:p>
          <a:p>
            <a:endParaRPr lang="en-CA" altLang="en-US"/>
          </a:p>
          <a:p>
            <a:r>
              <a:rPr lang="en-CA" altLang="en-US"/>
              <a:t>Total ~6918 cas = 5355 PCR positifs dont 1563 avec signes cliniques</a:t>
            </a:r>
          </a:p>
          <a:p>
            <a:r>
              <a:rPr lang="en-CA" altLang="en-US"/>
              <a:t>Des cas ont été signalés chez les bovins et les ovins.</a:t>
            </a:r>
          </a:p>
          <a:p>
            <a:endParaRPr lang="en-CA" altLang="en-US"/>
          </a:p>
          <a:p>
            <a:r>
              <a:rPr lang="en-CA" altLang="en-US"/>
              <a:t>Un cas a également été signalé chez </a:t>
            </a:r>
            <a:r>
              <a:rPr lang="en-US" altLang="en-US"/>
              <a:t>une </a:t>
            </a:r>
            <a:r>
              <a:rPr lang="en-US" altLang="en-US" u="sng">
                <a:hlinkClick r:id="rId3"/>
              </a:rPr>
              <a:t>chienne </a:t>
            </a:r>
            <a:r>
              <a:rPr lang="en-US" altLang="en-US"/>
              <a:t>enceinte de 3,5 ans qui vivait dans une ferme laitière avec des bovins et des ovins ;</a:t>
            </a:r>
          </a:p>
          <a:p>
            <a:endParaRPr lang="en-US" altLang="en-US"/>
          </a:p>
          <a:p>
            <a:r>
              <a:rPr lang="en-US" altLang="en-US"/>
              <a:t>L'infection par le BTV chez les chiens est rare et n'a été signalée que chez des chiennes en gestation. </a:t>
            </a:r>
            <a:endParaRPr lang="en-CA" altLang="en-US"/>
          </a:p>
          <a:p>
            <a:endParaRPr lang="en-CA" altLang="en-US"/>
          </a:p>
          <a:p>
            <a:endParaRPr lang="en-CA" altLang="en-US"/>
          </a:p>
          <a:p>
            <a:r>
              <a:rPr lang="en-US" altLang="en-US"/>
              <a:t>L'origine de l'introduction reste incertaine </a:t>
            </a:r>
          </a:p>
          <a:p>
            <a:br>
              <a:rPr lang="en-US" altLang="en-US"/>
            </a:br>
            <a:endParaRPr lang="en-CA" altLang="en-US"/>
          </a:p>
          <a:p>
            <a:endParaRPr lang="en-CA" altLang="en-US"/>
          </a:p>
        </p:txBody>
      </p:sp>
      <p:sp>
        <p:nvSpPr>
          <p:cNvPr id="4" name="Slide Number Placeholder 3">
            <a:extLst>
              <a:ext uri="{FF2B5EF4-FFF2-40B4-BE49-F238E27FC236}">
                <a16:creationId xmlns:a16="http://schemas.microsoft.com/office/drawing/2014/main" id="{5D1167A1-48A4-33CE-C85A-DC91FB07D88E}"/>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1026C8E-C986-45FD-98C2-E935C80B9F80}" type="slidenum">
              <a:rPr lang="en-US" altLang="en-US"/>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12AC9A4D-290B-3AEA-2775-B2BDE0C277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B8CC940B-D08A-0CDB-2C82-E71AB10706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t>Depuis les Pays-Bas, le BTV3 s'est répandu dans quelques autres pays, notamment au Royaume-Uni, où il a été signalé pour la première fois le 1er novembre sur du bétail dans le Kent.</a:t>
            </a:r>
          </a:p>
          <a:p>
            <a:endParaRPr lang="en-CA" altLang="en-US"/>
          </a:p>
          <a:p>
            <a:r>
              <a:rPr lang="en-CA" altLang="en-US"/>
              <a:t>D'autres cas continuent d'être signalés et, au 1er mars, 123 cas de BTV ont été confirmés en </a:t>
            </a:r>
            <a:r>
              <a:rPr lang="en-CA" altLang="en-US">
                <a:hlinkClick r:id="rId3"/>
              </a:rPr>
              <a:t>Angleterre </a:t>
            </a:r>
            <a:r>
              <a:rPr lang="en-CA" altLang="en-US"/>
              <a:t>sur 73 sites dans 4 comtés (115 bovins, 7 ovins).</a:t>
            </a:r>
          </a:p>
          <a:p>
            <a:r>
              <a:rPr lang="en-CA" altLang="en-US"/>
              <a:t>Un rapport récent de l'UKHSA indique que - Rien ne prouve encore que le BTV circule actuellement chez les moucherons en Grande-Bretagne, dans une période saisonnière à faible vecteur, de sorte que le 19 février, les zones de contrôle temporaire dans le Kent, le Norfolk et certaines parties du Suffolk ont été levées.</a:t>
            </a:r>
          </a:p>
          <a:p>
            <a:r>
              <a:rPr lang="en-CA" altLang="en-US"/>
              <a:t>En raison de la période actuelle de faible vecteur (où les anticorps sont peu nombreux et où les résultats des tests indiquent une infection plus ancienne), les animaux dont le test est positif pour la fièvre catarrhale du mouton ne sont pas actuellement abattus. Cela s'explique par le fait que la température plus basse réduit le risque de transmission.</a:t>
            </a:r>
          </a:p>
          <a:p>
            <a:r>
              <a:rPr lang="en-CA" altLang="en-US"/>
              <a:t>Le Royaume-Uni a testé ~45 000 animaux pour le BTV-3 et n'a trouvé que ~120 positifs. Aucun n'était mort et il n'y avait aucun signe clinique de maladie chez les animaux. C'est donc très différent de ce qui se passe aux Pays-Bas avec une mortalité de 20% chez les moutons et ~7 000 locaux infectés ou plus.</a:t>
            </a:r>
          </a:p>
          <a:p>
            <a:endParaRPr lang="en-CA" altLang="en-US"/>
          </a:p>
          <a:p>
            <a:endParaRPr lang="en-CA" altLang="en-US"/>
          </a:p>
        </p:txBody>
      </p:sp>
      <p:sp>
        <p:nvSpPr>
          <p:cNvPr id="4" name="Slide Number Placeholder 3">
            <a:extLst>
              <a:ext uri="{FF2B5EF4-FFF2-40B4-BE49-F238E27FC236}">
                <a16:creationId xmlns:a16="http://schemas.microsoft.com/office/drawing/2014/main" id="{7357B434-AFCB-EF2C-7E99-E5682D7F8355}"/>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51764B3-0720-4239-8282-A5A1C8325B97}" type="slidenum">
              <a:rPr lang="en-US" altLang="en-US"/>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9FC91627-80B1-4810-3B5F-B7E1F059E99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94B412AF-A87E-FC94-1725-F92B2F9F26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863"/>
            <a:r>
              <a:rPr lang="en-CA" altLang="en-US"/>
              <a:t>Qu'en est-il des autres pays européens ? </a:t>
            </a:r>
          </a:p>
          <a:p>
            <a:pPr defTabSz="931863"/>
            <a:endParaRPr lang="en-CA" altLang="en-US"/>
          </a:p>
          <a:p>
            <a:pPr defTabSz="931863"/>
            <a:r>
              <a:rPr lang="en-CA" altLang="en-US"/>
              <a:t>La </a:t>
            </a:r>
            <a:r>
              <a:rPr lang="en-CA" altLang="en-US" b="1"/>
              <a:t>Belgique a </a:t>
            </a:r>
            <a:r>
              <a:rPr lang="en-CA" altLang="en-US"/>
              <a:t>signalé son premier cas de BTV en septembre 2023 à Merksplas, près de la frontière avec les Pays-Bas, mais elle n'a pas signalé d'autres cas à l'OMAH, mais j'ai récemment trouvé un tableau de bord qui montre qu'elle a signalé 7 cas, dont 5 cas en 2023, tous chez des ovins, et les deux cas détectés en 2024 chez des bovins.</a:t>
            </a:r>
          </a:p>
          <a:p>
            <a:pPr defTabSz="931863"/>
            <a:endParaRPr lang="en-CA" altLang="en-US"/>
          </a:p>
          <a:p>
            <a:pPr defTabSz="931863"/>
            <a:r>
              <a:rPr lang="en-CA" altLang="en-US"/>
              <a:t>Allemagne - premier cas signalé en octobre 2023 à Kleve (près de la frontière avec les Pays-Bas), l'Allemagne continue de signaler des cas chez les bovins et les ovins, à la date du 29 février</a:t>
            </a:r>
            <a:r>
              <a:rPr lang="en-CA" altLang="en-US" baseline="30000"/>
              <a:t>th</a:t>
            </a:r>
            <a:r>
              <a:rPr lang="en-CA" altLang="en-US"/>
              <a:t> , 28 foyers ont été signalés et il y a eu une certaine propagation vers l'ouest dans le pays.</a:t>
            </a:r>
          </a:p>
          <a:p>
            <a:pPr defTabSz="931863"/>
            <a:endParaRPr lang="en-CA" altLang="en-US"/>
          </a:p>
          <a:p>
            <a:pPr defTabSz="931863"/>
            <a:r>
              <a:rPr lang="en-CA" altLang="en-US"/>
              <a:t>Ainsi, les Pays-Bas, l'Allemagne et la Belgique déclarent leurs exportations, mais d'autres pays de l'UE n'effectuent pas de surveillance s'ils n'ont pas de marché qui l'exige, de sorte qu'il y a encore beaucoup d'inconnues concernant la distribution du BTV-3 en Europe.</a:t>
            </a:r>
          </a:p>
          <a:p>
            <a:pPr defTabSz="931863"/>
            <a:endParaRPr lang="en-CA" altLang="en-US"/>
          </a:p>
          <a:p>
            <a:pPr defTabSz="931863"/>
            <a:endParaRPr lang="en-CA" altLang="en-US"/>
          </a:p>
        </p:txBody>
      </p:sp>
      <p:sp>
        <p:nvSpPr>
          <p:cNvPr id="4" name="Slide Number Placeholder 3">
            <a:extLst>
              <a:ext uri="{FF2B5EF4-FFF2-40B4-BE49-F238E27FC236}">
                <a16:creationId xmlns:a16="http://schemas.microsoft.com/office/drawing/2014/main" id="{0313383C-BC39-1CDF-086D-5F67FD5DEE7B}"/>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08E8404-BEB8-4227-8BD1-F41A411B6978}" type="slidenum">
              <a:rPr lang="en-US" altLang="en-US"/>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DBEC6DA9-82F1-EB34-A940-C0267DD90F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7720124B-4B80-13BA-B080-7AE1F64F64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t>Deux études récentes sur les réassortiments de BTV, l'une au Colorado et l'autre en Floride</a:t>
            </a:r>
          </a:p>
          <a:p>
            <a:endParaRPr lang="en-CA" altLang="en-US"/>
          </a:p>
          <a:p>
            <a:r>
              <a:rPr lang="en-CA" altLang="en-US"/>
              <a:t>Floride - une souche de BTV-2 a été isolée à partir d'un WTD d'élevage ; les segments du génome présentent des similitudes avec les souches de BTV de Floride et de Louisiane.</a:t>
            </a:r>
          </a:p>
          <a:p>
            <a:endParaRPr lang="en-CA" altLang="en-US"/>
          </a:p>
          <a:p>
            <a:r>
              <a:rPr lang="en-CA" altLang="en-US"/>
              <a:t>L'autre était une séquence de BTV-6 provenant d'un cerf mulet et d'un mouton au Colorado, dont neuf segments présentaient une plus grande homologie avec d'autres souches (3, 10, 11, 13) - les isolats ont probablement évolué au niveau régional, car tous les segments des échantillons ont circulé de manière endémique aux États-Unis.</a:t>
            </a:r>
          </a:p>
          <a:p>
            <a:endParaRPr lang="en-CA" altLang="en-US"/>
          </a:p>
          <a:p>
            <a:r>
              <a:rPr lang="en-CA" altLang="en-US"/>
              <a:t>Les deux études concluent à la nécessité d'une surveillance et d'un suivi continus pour évaluer la prévalence et les risques potentiels posés par les différentes souches de BTV, ainsi que de l'utilisation du séquençage pour détecter les changements régionaux dans les génomes des agents pathogènes.</a:t>
            </a:r>
          </a:p>
        </p:txBody>
      </p:sp>
      <p:sp>
        <p:nvSpPr>
          <p:cNvPr id="4" name="Slide Number Placeholder 3">
            <a:extLst>
              <a:ext uri="{FF2B5EF4-FFF2-40B4-BE49-F238E27FC236}">
                <a16:creationId xmlns:a16="http://schemas.microsoft.com/office/drawing/2014/main" id="{2B833504-680B-7458-1D22-E43928064768}"/>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DB90AE8-5607-4967-80E7-01BF5411483B}" type="slidenum">
              <a:rPr lang="en-US" altLang="en-US"/>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46D5ABF8-595D-1F96-0625-F3A21E3344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2EBBB99C-F55C-DDAB-1D82-5B0BC3180B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t>Le ver du Nouveau Monde a été signalé au Costa Rica et au Panama.</a:t>
            </a:r>
          </a:p>
          <a:p>
            <a:r>
              <a:rPr lang="en-CA" altLang="en-US"/>
              <a:t> - le ver de la larve d'une mouche parasite qui provoque la myiase des plaies </a:t>
            </a:r>
          </a:p>
          <a:p>
            <a:r>
              <a:rPr lang="en-US" altLang="en-US"/>
              <a:t>En février 2024 - Le </a:t>
            </a:r>
            <a:r>
              <a:rPr lang="en-US" altLang="en-US" u="sng">
                <a:hlinkClick r:id="rId3"/>
              </a:rPr>
              <a:t>Costa Rica </a:t>
            </a:r>
            <a:r>
              <a:rPr lang="en-US" altLang="en-US"/>
              <a:t>a déclaré une urgence sanitaire en raison de la présence et de la propagation du ver du nouveau monde ; 203 cas ont été traités chez des bovins, des chevaux, des porcs, des moutons, des chèvres et des chiens. </a:t>
            </a:r>
          </a:p>
          <a:p>
            <a:r>
              <a:rPr lang="en-US" altLang="en-US"/>
              <a:t>Mars 2024 - Le </a:t>
            </a:r>
            <a:r>
              <a:rPr lang="en-US" altLang="en-US">
                <a:hlinkClick r:id="rId4"/>
              </a:rPr>
              <a:t>Costa Rica </a:t>
            </a:r>
            <a:r>
              <a:rPr lang="en-US" altLang="en-US"/>
              <a:t>signale 1 cas humain</a:t>
            </a:r>
            <a:r>
              <a:rPr lang="en-US" altLang="en-US" baseline="30000"/>
              <a:t>st</a:t>
            </a:r>
            <a:r>
              <a:rPr lang="en-US" altLang="en-US"/>
              <a:t> dans le pays</a:t>
            </a:r>
          </a:p>
          <a:p>
            <a:r>
              <a:rPr lang="en-US" altLang="en-US"/>
              <a:t>Je crois que la semaine dernière, le </a:t>
            </a:r>
            <a:r>
              <a:rPr lang="en-CA" altLang="en-US">
                <a:hlinkClick r:id="rId5"/>
              </a:rPr>
              <a:t>Panama </a:t>
            </a:r>
            <a:r>
              <a:rPr lang="en-CA" altLang="en-US"/>
              <a:t>a également signalé deux cas humains, ainsi que des cas antérieurs chez le bétail.</a:t>
            </a:r>
          </a:p>
          <a:p>
            <a:endParaRPr lang="en-CA" altLang="en-US"/>
          </a:p>
          <a:p>
            <a:r>
              <a:rPr lang="en-CA" altLang="en-US"/>
              <a:t>Je ne savais pas si je devais inclure ceci car je ne suis pas sûr que ce soit considéré comme un VBD ?  La mouche est-elle un vecteur qui propage sa larve parasite ?</a:t>
            </a:r>
          </a:p>
          <a:p>
            <a:endParaRPr lang="en-CA" altLang="en-US"/>
          </a:p>
          <a:p>
            <a:r>
              <a:rPr lang="en-CA" altLang="en-US"/>
              <a:t>L'USDA-APHIS l'a répertoriée dans la catégorie des maladies à transmission vectorielle du bétail.</a:t>
            </a:r>
          </a:p>
          <a:p>
            <a:r>
              <a:rPr lang="en-CA" altLang="en-US"/>
              <a:t>En 2016, les États-Unis ont connu une réémergence de la </a:t>
            </a:r>
            <a:r>
              <a:rPr lang="en-CA" altLang="en-US">
                <a:hlinkClick r:id="rId6"/>
              </a:rPr>
              <a:t>tordeuse du Nouveau Monde (NWS) </a:t>
            </a:r>
            <a:r>
              <a:rPr lang="en-CA" altLang="en-US"/>
              <a:t>après environ 30 ans. Les larves ont été trouvées en train d'infester les cerfs de Virginie, une espèce menacée, dans les Keys de Floride.</a:t>
            </a:r>
          </a:p>
          <a:p>
            <a:endParaRPr lang="en-US" altLang="en-US"/>
          </a:p>
          <a:p>
            <a:r>
              <a:rPr lang="en-US" altLang="en-US"/>
              <a:t>L'Uruguay met au point une technique d'entraînement génétique CRISPR pour éradiquer le ver du Nouveau Monde,</a:t>
            </a:r>
            <a:endParaRPr lang="en-CA" altLang="en-US"/>
          </a:p>
        </p:txBody>
      </p:sp>
      <p:sp>
        <p:nvSpPr>
          <p:cNvPr id="4" name="Slide Number Placeholder 3">
            <a:extLst>
              <a:ext uri="{FF2B5EF4-FFF2-40B4-BE49-F238E27FC236}">
                <a16:creationId xmlns:a16="http://schemas.microsoft.com/office/drawing/2014/main" id="{A9C02248-21C7-1F9D-7085-D361946B93BD}"/>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A36E4B3-417E-4D2D-9A2F-B5E9A966EC94}" type="slidenum">
              <a:rPr lang="en-US" altLang="en-US"/>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B10ABE41-28C4-E4D0-4225-90D70A7340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365B5579-DC11-9A1F-BA7B-5FB70B194E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Libye - 51 foyers au total - sérotype O depuis décembre 2023 - les prix de la viande ont également augmenté en raison de la tempête Daniel, qui a détruit plus de 40 % du bétail, et de la propagation de la fièvre aphteuse - un article récent de Promed mentionne qu'aucune vaccination n'a été appliquée.</a:t>
            </a:r>
          </a:p>
          <a:p>
            <a:r>
              <a:rPr lang="en-US" altLang="en-US"/>
              <a:t> </a:t>
            </a:r>
          </a:p>
          <a:p>
            <a:r>
              <a:rPr lang="en-US" altLang="en-US"/>
              <a:t>Tunisie - 10 foyers de sérotype O, dont certains dans des zones où la vaccination a été retardée. </a:t>
            </a:r>
          </a:p>
          <a:p>
            <a:endParaRPr lang="en-CA" altLang="en-US"/>
          </a:p>
          <a:p>
            <a:r>
              <a:rPr lang="en-US" altLang="en-US"/>
              <a:t> </a:t>
            </a:r>
          </a:p>
          <a:p>
            <a:r>
              <a:rPr lang="en-US" altLang="en-US"/>
              <a:t>L'Algérie a signalé pour la première fois le sérotype SAT-2 de la fièvre aphteuse dans le pays. Ce sérotype s'est répandu au Moyen-Orient au cours des deux dernières années. Les programmes de vaccination dans les pays africains environnants se concentrent actuellement sur les sérotypes A et O et sont inefficaces contre le SAT-2. En outre, en raison de la prochaine période de Ramadan en Afrique du Nord, on s'attend à une intensification des mouvements d'animaux dans la région. </a:t>
            </a:r>
          </a:p>
          <a:p>
            <a:endParaRPr lang="en-US" altLang="en-US"/>
          </a:p>
          <a:p>
            <a:r>
              <a:rPr lang="en-US" altLang="en-US"/>
              <a:t>Les Comores ont signalé un foyer de SAT-1 en janvier 2024, </a:t>
            </a:r>
            <a:r>
              <a:rPr lang="en-CA" altLang="en-US"/>
              <a:t>- </a:t>
            </a:r>
            <a:r>
              <a:rPr lang="en-US" altLang="en-US"/>
              <a:t>C'est la deuxième fois que le sérotype SAT1 est signalé aux Comores, après le foyer survenu en décembre 2022, toujours à Njazídja. </a:t>
            </a:r>
          </a:p>
          <a:p>
            <a:endParaRPr lang="en-CA" altLang="en-US"/>
          </a:p>
        </p:txBody>
      </p:sp>
      <p:sp>
        <p:nvSpPr>
          <p:cNvPr id="4" name="Slide Number Placeholder 3">
            <a:extLst>
              <a:ext uri="{FF2B5EF4-FFF2-40B4-BE49-F238E27FC236}">
                <a16:creationId xmlns:a16="http://schemas.microsoft.com/office/drawing/2014/main" id="{B9AD05E2-3C35-03B4-03AE-952983AFBA3B}"/>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DB7E300-6207-43A7-BAC5-17D31BEE769C}" type="slidenum">
              <a:rPr lang="en-US" altLang="en-US"/>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E71FFBEF-39FF-EF3E-575B-DAAE745C88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0E12A293-D48C-FCA7-3F63-18486206E5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a:p>
            <a:r>
              <a:rPr lang="en-US" altLang="en-US"/>
              <a:t>Le Michigan a signalé qu'une biche de 4 ans abattue dans le comté de Benzie pendant la saison de chasse au cerf de 2023 a été testée positive à la tuberculose bovine. Il s'agit du premier cerf sauvage positif à la tuberculose bovine dans ce comté.</a:t>
            </a:r>
          </a:p>
          <a:p>
            <a:r>
              <a:rPr lang="en-CA" altLang="en-US"/>
              <a:t>	</a:t>
            </a:r>
          </a:p>
          <a:p>
            <a:endParaRPr lang="en-US" altLang="en-US"/>
          </a:p>
          <a:p>
            <a:r>
              <a:rPr lang="en-US" altLang="en-US"/>
              <a:t>La tuberculose bovine a été identifiée chez des cerfs en liberté dans le nord du Michigan inférieur en 1994, avec des preuves ultérieures de transmission aux troupeaux de bovins locaux. Entre 2002 et 2017, trois chasseurs de cerfs du Michigan atteints de la maladie de </a:t>
            </a:r>
            <a:r>
              <a:rPr lang="en-US" altLang="en-US" i="1"/>
              <a:t>M. bovis </a:t>
            </a:r>
            <a:r>
              <a:rPr lang="en-US" altLang="en-US"/>
              <a:t>ont déjà été signalés. Cette étude porte sur 4 cas humains supplémentaires liés à la transmission zoonotique par les cerfs, en utilisant le séquençage génomique pour confirmer les associations étroites entre les isolats de </a:t>
            </a:r>
            <a:r>
              <a:rPr lang="en-US" altLang="en-US" i="1"/>
              <a:t>M. bovis chez </a:t>
            </a:r>
            <a:r>
              <a:rPr lang="en-US" altLang="en-US"/>
              <a:t>l'homme, le cerf et le bétail.</a:t>
            </a:r>
            <a:endParaRPr lang="en-CA" altLang="en-US"/>
          </a:p>
        </p:txBody>
      </p:sp>
      <p:sp>
        <p:nvSpPr>
          <p:cNvPr id="4" name="Slide Number Placeholder 3">
            <a:extLst>
              <a:ext uri="{FF2B5EF4-FFF2-40B4-BE49-F238E27FC236}">
                <a16:creationId xmlns:a16="http://schemas.microsoft.com/office/drawing/2014/main" id="{64457F03-5227-24FE-3F14-CA63DCC0E9D8}"/>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85C5CC6-6CA2-4A5C-9B72-E831C47AE388}" type="slidenum">
              <a:rPr lang="en-US" altLang="en-US"/>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9BFD2081-B8B6-0A80-FA64-125C5E8617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A3E64A16-C733-CAC6-313A-D4C3FE50A7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a:extLst>
              <a:ext uri="{FF2B5EF4-FFF2-40B4-BE49-F238E27FC236}">
                <a16:creationId xmlns:a16="http://schemas.microsoft.com/office/drawing/2014/main" id="{0CDD2F17-F3B2-146D-60F5-F3C2F2B7039A}"/>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05D70F3-ECEA-4DFC-A077-F2E3BDE9D016}" type="slidenum">
              <a:rPr lang="en-US" altLang="en-US"/>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93788"/>
            <a:ext cx="9144000" cy="1677987"/>
          </a:xfrm>
        </p:spPr>
        <p:txBody>
          <a:bodyPr anchor="b">
            <a:normAutofit/>
          </a:bodyPr>
          <a:lstStyle>
            <a:lvl1pPr algn="r">
              <a:defRPr sz="44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3048000" y="3101976"/>
            <a:ext cx="9144000" cy="1655762"/>
          </a:xfr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397617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51DEBD25-7F16-D7A4-A0C9-4A978CC0B319}"/>
              </a:ext>
            </a:extLst>
          </p:cNvPr>
          <p:cNvSpPr>
            <a:spLocks noGrp="1"/>
          </p:cNvSpPr>
          <p:nvPr>
            <p:ph type="sldNum" sz="quarter" idx="10"/>
          </p:nvPr>
        </p:nvSpPr>
        <p:spPr/>
        <p:txBody>
          <a:bodyPr/>
          <a:lstStyle>
            <a:lvl1pPr>
              <a:defRPr/>
            </a:lvl1pPr>
          </a:lstStyle>
          <a:p>
            <a:fld id="{8A034CAE-2364-4871-BB32-9B62CD421AD0}" type="slidenum">
              <a:rPr lang="en-US" altLang="en-US"/>
              <a:pPr/>
              <a:t>‹#›</a:t>
            </a:fld>
            <a:endParaRPr lang="en-US" altLang="en-US"/>
          </a:p>
        </p:txBody>
      </p:sp>
    </p:spTree>
    <p:extLst>
      <p:ext uri="{BB962C8B-B14F-4D97-AF65-F5344CB8AC3E}">
        <p14:creationId xmlns:p14="http://schemas.microsoft.com/office/powerpoint/2010/main" val="1429695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3886593E-874D-7E5D-FC69-BD369CDEA52D}"/>
              </a:ext>
            </a:extLst>
          </p:cNvPr>
          <p:cNvSpPr>
            <a:spLocks noGrp="1"/>
          </p:cNvSpPr>
          <p:nvPr>
            <p:ph type="sldNum" sz="quarter" idx="10"/>
          </p:nvPr>
        </p:nvSpPr>
        <p:spPr/>
        <p:txBody>
          <a:bodyPr/>
          <a:lstStyle>
            <a:lvl1pPr>
              <a:defRPr/>
            </a:lvl1pPr>
          </a:lstStyle>
          <a:p>
            <a:fld id="{9D281F33-DD25-42F7-A8A3-3E04D1BDDC5E}" type="slidenum">
              <a:rPr lang="en-US" altLang="en-US"/>
              <a:pPr/>
              <a:t>‹#›</a:t>
            </a:fld>
            <a:endParaRPr lang="en-US" altLang="en-US"/>
          </a:p>
        </p:txBody>
      </p:sp>
    </p:spTree>
    <p:extLst>
      <p:ext uri="{BB962C8B-B14F-4D97-AF65-F5344CB8AC3E}">
        <p14:creationId xmlns:p14="http://schemas.microsoft.com/office/powerpoint/2010/main" val="1983436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lgn="r">
              <a:defRPr sz="6000">
                <a:latin typeface="+mn-lt"/>
              </a:defRPr>
            </a:lvl1pPr>
          </a:lstStyle>
          <a:p>
            <a:r>
              <a:rPr lang="en-US" dirty="0"/>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lgn="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739680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a:extLst>
              <a:ext uri="{FF2B5EF4-FFF2-40B4-BE49-F238E27FC236}">
                <a16:creationId xmlns:a16="http://schemas.microsoft.com/office/drawing/2014/main" id="{02ED54FB-50AC-2A03-A90A-064910586D2E}"/>
              </a:ext>
            </a:extLst>
          </p:cNvPr>
          <p:cNvSpPr>
            <a:spLocks noGrp="1"/>
          </p:cNvSpPr>
          <p:nvPr>
            <p:ph type="sldNum" sz="quarter" idx="10"/>
          </p:nvPr>
        </p:nvSpPr>
        <p:spPr/>
        <p:txBody>
          <a:bodyPr/>
          <a:lstStyle>
            <a:lvl1pPr>
              <a:defRPr/>
            </a:lvl1pPr>
          </a:lstStyle>
          <a:p>
            <a:fld id="{5C52CDBE-6686-4F29-B1FF-15DA9E8C8608}" type="slidenum">
              <a:rPr lang="en-US" altLang="en-US"/>
              <a:pPr/>
              <a:t>‹#›</a:t>
            </a:fld>
            <a:endParaRPr lang="en-US" altLang="en-US"/>
          </a:p>
        </p:txBody>
      </p:sp>
    </p:spTree>
    <p:extLst>
      <p:ext uri="{BB962C8B-B14F-4D97-AF65-F5344CB8AC3E}">
        <p14:creationId xmlns:p14="http://schemas.microsoft.com/office/powerpoint/2010/main" val="1109444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lvl1pPr>
              <a:defRPr b="1">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a:extLst>
              <a:ext uri="{FF2B5EF4-FFF2-40B4-BE49-F238E27FC236}">
                <a16:creationId xmlns:a16="http://schemas.microsoft.com/office/drawing/2014/main" id="{3D9AB6DA-AF2B-A2C4-0906-329F4CA3A8BC}"/>
              </a:ext>
            </a:extLst>
          </p:cNvPr>
          <p:cNvSpPr>
            <a:spLocks noGrp="1"/>
          </p:cNvSpPr>
          <p:nvPr>
            <p:ph type="sldNum" sz="quarter" idx="10"/>
          </p:nvPr>
        </p:nvSpPr>
        <p:spPr/>
        <p:txBody>
          <a:bodyPr/>
          <a:lstStyle>
            <a:lvl1pPr>
              <a:defRPr/>
            </a:lvl1pPr>
          </a:lstStyle>
          <a:p>
            <a:fld id="{AA98480A-92F9-4E93-B1A8-76C68AFDD7AB}" type="slidenum">
              <a:rPr lang="en-US" altLang="en-US"/>
              <a:pPr/>
              <a:t>‹#›</a:t>
            </a:fld>
            <a:endParaRPr lang="en-US" altLang="en-US"/>
          </a:p>
        </p:txBody>
      </p:sp>
    </p:spTree>
    <p:extLst>
      <p:ext uri="{BB962C8B-B14F-4D97-AF65-F5344CB8AC3E}">
        <p14:creationId xmlns:p14="http://schemas.microsoft.com/office/powerpoint/2010/main" val="367033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4">
            <a:extLst>
              <a:ext uri="{FF2B5EF4-FFF2-40B4-BE49-F238E27FC236}">
                <a16:creationId xmlns:a16="http://schemas.microsoft.com/office/drawing/2014/main" id="{7FE6D768-E1EB-82D3-21D7-114A545AAC12}"/>
              </a:ext>
            </a:extLst>
          </p:cNvPr>
          <p:cNvSpPr>
            <a:spLocks noGrp="1"/>
          </p:cNvSpPr>
          <p:nvPr>
            <p:ph type="sldNum" sz="quarter" idx="14"/>
          </p:nvPr>
        </p:nvSpPr>
        <p:spPr/>
        <p:txBody>
          <a:bodyPr/>
          <a:lstStyle>
            <a:lvl1pPr>
              <a:defRPr/>
            </a:lvl1pPr>
          </a:lstStyle>
          <a:p>
            <a:fld id="{A077CC94-F63F-4F3E-A665-0BAE7A5E909F}" type="slidenum">
              <a:rPr lang="en-US" altLang="en-US"/>
              <a:pPr/>
              <a:t>‹#›</a:t>
            </a:fld>
            <a:endParaRPr lang="en-US" altLang="en-US"/>
          </a:p>
        </p:txBody>
      </p:sp>
    </p:spTree>
    <p:extLst>
      <p:ext uri="{BB962C8B-B14F-4D97-AF65-F5344CB8AC3E}">
        <p14:creationId xmlns:p14="http://schemas.microsoft.com/office/powerpoint/2010/main" val="2649198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4919663"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4"/>
          </p:nvPr>
        </p:nvSpPr>
        <p:spPr>
          <a:xfrm>
            <a:off x="6172200" y="2057400"/>
            <a:ext cx="5181600" cy="4000500"/>
          </a:xfrm>
        </p:spPr>
        <p:txBody>
          <a:bodyPr rtlCol="0">
            <a:normAutofit/>
          </a:bodyPr>
          <a:lstStyle/>
          <a:p>
            <a:pPr lvl="0"/>
            <a:endParaRPr lang="en-US" noProof="0"/>
          </a:p>
        </p:txBody>
      </p:sp>
      <p:sp>
        <p:nvSpPr>
          <p:cNvPr id="3" name="Slide Number Placeholder 4">
            <a:extLst>
              <a:ext uri="{FF2B5EF4-FFF2-40B4-BE49-F238E27FC236}">
                <a16:creationId xmlns:a16="http://schemas.microsoft.com/office/drawing/2014/main" id="{399EBAFE-E81B-B77E-077D-CE96B6EC9684}"/>
              </a:ext>
            </a:extLst>
          </p:cNvPr>
          <p:cNvSpPr>
            <a:spLocks noGrp="1"/>
          </p:cNvSpPr>
          <p:nvPr>
            <p:ph type="sldNum" sz="quarter" idx="15"/>
          </p:nvPr>
        </p:nvSpPr>
        <p:spPr/>
        <p:txBody>
          <a:bodyPr/>
          <a:lstStyle>
            <a:lvl1pPr>
              <a:defRPr/>
            </a:lvl1pPr>
          </a:lstStyle>
          <a:p>
            <a:fld id="{0CC68105-2998-4D32-8789-D5424F159DD2}" type="slidenum">
              <a:rPr lang="en-US" altLang="en-US"/>
              <a:pPr/>
              <a:t>‹#›</a:t>
            </a:fld>
            <a:endParaRPr lang="en-US" altLang="en-US"/>
          </a:p>
        </p:txBody>
      </p:sp>
    </p:spTree>
    <p:extLst>
      <p:ext uri="{BB962C8B-B14F-4D97-AF65-F5344CB8AC3E}">
        <p14:creationId xmlns:p14="http://schemas.microsoft.com/office/powerpoint/2010/main" val="312604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A6B4990F-61CF-68E1-CAD6-D4FFE0281844}"/>
              </a:ext>
            </a:extLst>
          </p:cNvPr>
          <p:cNvSpPr>
            <a:spLocks noGrp="1"/>
          </p:cNvSpPr>
          <p:nvPr>
            <p:ph type="sldNum" sz="quarter" idx="10"/>
          </p:nvPr>
        </p:nvSpPr>
        <p:spPr/>
        <p:txBody>
          <a:bodyPr/>
          <a:lstStyle>
            <a:lvl1pPr>
              <a:defRPr/>
            </a:lvl1pPr>
          </a:lstStyle>
          <a:p>
            <a:fld id="{EEAC6600-D088-4F4E-B3CB-1F4952ABFDA7}" type="slidenum">
              <a:rPr lang="en-US" altLang="en-US"/>
              <a:pPr/>
              <a:t>‹#›</a:t>
            </a:fld>
            <a:endParaRPr lang="en-US" altLang="en-US"/>
          </a:p>
        </p:txBody>
      </p:sp>
    </p:spTree>
    <p:extLst>
      <p:ext uri="{BB962C8B-B14F-4D97-AF65-F5344CB8AC3E}">
        <p14:creationId xmlns:p14="http://schemas.microsoft.com/office/powerpoint/2010/main" val="55146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6">
            <a:extLst>
              <a:ext uri="{FF2B5EF4-FFF2-40B4-BE49-F238E27FC236}">
                <a16:creationId xmlns:a16="http://schemas.microsoft.com/office/drawing/2014/main" id="{F8E57B48-1EC8-264E-6A6F-89023DFA1D61}"/>
              </a:ext>
            </a:extLst>
          </p:cNvPr>
          <p:cNvSpPr>
            <a:spLocks noGrp="1"/>
          </p:cNvSpPr>
          <p:nvPr>
            <p:ph type="sldNum" sz="quarter" idx="10"/>
          </p:nvPr>
        </p:nvSpPr>
        <p:spPr/>
        <p:txBody>
          <a:bodyPr/>
          <a:lstStyle>
            <a:lvl1pPr>
              <a:defRPr/>
            </a:lvl1pPr>
          </a:lstStyle>
          <a:p>
            <a:fld id="{F1A3C811-1D6D-410D-ACF1-5BE888C97C85}" type="slidenum">
              <a:rPr lang="en-US" altLang="en-US"/>
              <a:pPr/>
              <a:t>‹#›</a:t>
            </a:fld>
            <a:endParaRPr lang="en-US" altLang="en-US"/>
          </a:p>
        </p:txBody>
      </p:sp>
    </p:spTree>
    <p:extLst>
      <p:ext uri="{BB962C8B-B14F-4D97-AF65-F5344CB8AC3E}">
        <p14:creationId xmlns:p14="http://schemas.microsoft.com/office/powerpoint/2010/main" val="738134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6">
            <a:extLst>
              <a:ext uri="{FF2B5EF4-FFF2-40B4-BE49-F238E27FC236}">
                <a16:creationId xmlns:a16="http://schemas.microsoft.com/office/drawing/2014/main" id="{CCFB85E5-86EE-49BC-0168-7827647D6AEF}"/>
              </a:ext>
            </a:extLst>
          </p:cNvPr>
          <p:cNvSpPr>
            <a:spLocks noGrp="1"/>
          </p:cNvSpPr>
          <p:nvPr>
            <p:ph type="sldNum" sz="quarter" idx="10"/>
          </p:nvPr>
        </p:nvSpPr>
        <p:spPr/>
        <p:txBody>
          <a:bodyPr/>
          <a:lstStyle>
            <a:lvl1pPr>
              <a:defRPr/>
            </a:lvl1pPr>
          </a:lstStyle>
          <a:p>
            <a:fld id="{3958E939-E029-4C5C-8EC2-F59FA27B6A63}" type="slidenum">
              <a:rPr lang="en-US" altLang="en-US"/>
              <a:pPr/>
              <a:t>‹#›</a:t>
            </a:fld>
            <a:endParaRPr lang="en-US" altLang="en-US"/>
          </a:p>
        </p:txBody>
      </p:sp>
    </p:spTree>
    <p:extLst>
      <p:ext uri="{BB962C8B-B14F-4D97-AF65-F5344CB8AC3E}">
        <p14:creationId xmlns:p14="http://schemas.microsoft.com/office/powerpoint/2010/main" val="1395464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4AF216A-BE1C-E2D5-A85F-7E12715A50CC}"/>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Cliquez pour modifier le style du titre principal</a:t>
            </a:r>
          </a:p>
        </p:txBody>
      </p:sp>
      <p:sp>
        <p:nvSpPr>
          <p:cNvPr id="1027" name="Text Placeholder 2">
            <a:extLst>
              <a:ext uri="{FF2B5EF4-FFF2-40B4-BE49-F238E27FC236}">
                <a16:creationId xmlns:a16="http://schemas.microsoft.com/office/drawing/2014/main" id="{133950F8-B0E9-6230-782B-788B8E04F481}"/>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Modifier les styles du texte maître</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sp>
        <p:nvSpPr>
          <p:cNvPr id="4" name="Date Placeholder 3">
            <a:extLst>
              <a:ext uri="{FF2B5EF4-FFF2-40B4-BE49-F238E27FC236}">
                <a16:creationId xmlns:a16="http://schemas.microsoft.com/office/drawing/2014/main" id="{76A125B8-FB73-0971-DBD2-CFCE8BCDCF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33E48ABF-ADD6-479F-A7F2-6B1FB71DEEA1}" type="datetime1">
              <a:rPr lang="en-US"/>
              <a:t>3/15/2024</a:t>
            </a:fld>
            <a:endParaRPr lang="en-US"/>
          </a:p>
        </p:txBody>
      </p:sp>
      <p:sp>
        <p:nvSpPr>
          <p:cNvPr id="5" name="Footer Placeholder 4">
            <a:extLst>
              <a:ext uri="{FF2B5EF4-FFF2-40B4-BE49-F238E27FC236}">
                <a16:creationId xmlns:a16="http://schemas.microsoft.com/office/drawing/2014/main" id="{F7A91B85-566D-66BB-9C2D-6B4AECE513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E4C02C40-2777-1A36-857B-17950FCAF887}"/>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4D57F5C1-7F16-4729-BD90-658DD6C4CFA4}"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4509" r:id="rId1"/>
    <p:sldLayoutId id="2147484510" r:id="rId2"/>
    <p:sldLayoutId id="2147484511" r:id="rId3"/>
    <p:sldLayoutId id="2147484512" r:id="rId4"/>
    <p:sldLayoutId id="2147484513" r:id="rId5"/>
    <p:sldLayoutId id="2147484514" r:id="rId6"/>
    <p:sldLayoutId id="2147484515" r:id="rId7"/>
    <p:sldLayoutId id="2147484516" r:id="rId8"/>
    <p:sldLayoutId id="2147484517" r:id="rId9"/>
    <p:sldLayoutId id="2147484518" r:id="rId10"/>
    <p:sldLayoutId id="2147484519"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ezd.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hyperlink" Target="https://www.nvwa.nl/onderwerpen/blauwtong/documenten/dier/dierziekten/overige-dierziekten/publicaties/index"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hyperlink" Target="https://www.wur.nl/en/research-results/research-institutes/bioveterinary-research/show-bvr/bluetongue-found-in-dutch-dog.ht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ahis.woah.org/#/in-review/5330"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www.gov.uk/guidance/bluetongue"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ahis.woah.org/#/in-review/5265" TargetMode="External"/><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fli.de/en/news/short-messages/short-message/first-outbreak-of-bluetongue-serotype-3-in-germany-confirmed/" TargetMode="External"/><Relationship Id="rId5" Type="http://schemas.openxmlformats.org/officeDocument/2006/relationships/hyperlink" Target="https://wahis.woah.org/#/in-review/5306" TargetMode="External"/><Relationship Id="rId4" Type="http://schemas.openxmlformats.org/officeDocument/2006/relationships/hyperlink" Target="https://moriskin.sciensano.be/shiny/bluetongue/"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pubmed.ncbi.nlm.nih.gov/38182930/"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hyperlink" Target="https://www.sciencedirect.com/science/article/pii/S0378113523002985?via%3Dihub"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plenglish.com/news/2024/02/07/costa-rica-declares-sanitary-emergency-for-animal-parasites/" TargetMode="External"/><Relationship Id="rId7" Type="http://schemas.openxmlformats.org/officeDocument/2006/relationships/hyperlink" Target="https://www.ars.usda.gov/oc/images/photos/k7576-1/"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hyperlink" Target="https://www.freethink.com/science/screwworm-gene-drive" TargetMode="External"/><Relationship Id="rId5" Type="http://schemas.openxmlformats.org/officeDocument/2006/relationships/hyperlink" Target="https://www.walesonline.co.uk/news/health/new-cases-flesh-eating-bug-28770062" TargetMode="External"/><Relationship Id="rId4" Type="http://schemas.openxmlformats.org/officeDocument/2006/relationships/hyperlink" Target="https://ticotimes.net/2024/03/02/costa-rica-confirms-first-case-of-screwworm-infection-in#:~:text=The%20Ministry%20of%20Health%20and,a%20sample%20to%20be%20taken."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pig333.com/latest_swine_news/increased-risk-of-foot-and-mouth-disease-entry-into-europe_20042/"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wahis.woah.org/#/in-review/5036"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academic.oup.com/cid/advance-article/doi/10.1093/cid/ciae009/7517025"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s://www.9and10news.com/2024/02/01/first-deer-to-test-positive-for-bovine-tuberculosis-in-benzie-co-harvested-in-2023/" TargetMode="External"/><Relationship Id="rId4" Type="http://schemas.openxmlformats.org/officeDocument/2006/relationships/hyperlink" Target="https://inspection.canada.ca/animal-health/terrestrial-animals/diseases/reportable/bovine-tuberculosis/saskatchewan-2023/status/eng/1689254193235/1689254193704"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pubmed.ncbi.nlm.nih.gov/38194859/" TargetMode="External"/><Relationship Id="rId7" Type="http://schemas.openxmlformats.org/officeDocument/2006/relationships/hyperlink" Target="https://www.nature.com/articles/s41598-024-53774-x"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hyperlink" Target="https://sciendo.com/article/10.2478/macvetrev-2023-0029" TargetMode="External"/><Relationship Id="rId5" Type="http://schemas.openxmlformats.org/officeDocument/2006/relationships/hyperlink" Target="https://www.mdpi.com/1999-4915/15/12/2433" TargetMode="External"/><Relationship Id="rId4" Type="http://schemas.openxmlformats.org/officeDocument/2006/relationships/hyperlink" Target="https://www.mdpi.com/2306-7381/10/11/63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9E57D71-4570-B083-B7E7-4CACE9E3944A}"/>
              </a:ext>
            </a:extLst>
          </p:cNvPr>
          <p:cNvSpPr>
            <a:spLocks noGrp="1"/>
          </p:cNvSpPr>
          <p:nvPr>
            <p:ph type="ctrTitle"/>
          </p:nvPr>
        </p:nvSpPr>
        <p:spPr/>
        <p:txBody>
          <a:bodyPr rtlCol="0">
            <a:noAutofit/>
          </a:bodyPr>
          <a:lstStyle/>
          <a:p>
            <a:pPr eaLnBrk="1" fontAlgn="auto" hangingPunct="1">
              <a:spcAft>
                <a:spcPts val="0"/>
              </a:spcAft>
              <a:defRPr/>
            </a:pPr>
            <a:r>
              <a:rPr lang="fr-FR" sz="2800" dirty="0"/>
              <a:t>Communauté des maladies émergentes et zoonotiques</a:t>
            </a:r>
            <a:br>
              <a:rPr lang="fr-FR" sz="2800" dirty="0"/>
            </a:br>
            <a:r>
              <a:rPr lang="fr-FR" sz="2000" i="1" dirty="0"/>
              <a:t>Identifier les risques émergents grâce à l'intelligence collective</a:t>
            </a:r>
            <a:endParaRPr lang="en-CA" sz="2000" i="1" dirty="0"/>
          </a:p>
        </p:txBody>
      </p:sp>
      <p:sp>
        <p:nvSpPr>
          <p:cNvPr id="14339" name="Subtitle 1">
            <a:extLst>
              <a:ext uri="{FF2B5EF4-FFF2-40B4-BE49-F238E27FC236}">
                <a16:creationId xmlns:a16="http://schemas.microsoft.com/office/drawing/2014/main" id="{99EC9155-1FDF-DB2E-6A01-88104AD55A3D}"/>
              </a:ext>
            </a:extLst>
          </p:cNvPr>
          <p:cNvSpPr>
            <a:spLocks noGrp="1"/>
          </p:cNvSpPr>
          <p:nvPr>
            <p:ph type="subTitle" idx="1"/>
          </p:nvPr>
        </p:nvSpPr>
        <p:spPr>
          <a:xfrm>
            <a:off x="3048000" y="3101975"/>
            <a:ext cx="9144000" cy="1123950"/>
          </a:xfrm>
        </p:spPr>
        <p:txBody>
          <a:bodyPr/>
          <a:lstStyle/>
          <a:p>
            <a:pPr eaLnBrk="1" hangingPunct="1"/>
            <a:r>
              <a:rPr lang="en-CA" altLang="en-US"/>
              <a:t>CEZD - Mise à jour du réseau bovin du CAHSS</a:t>
            </a:r>
          </a:p>
          <a:p>
            <a:pPr eaLnBrk="1" hangingPunct="1"/>
            <a:r>
              <a:rPr lang="en-CA" altLang="en-US"/>
              <a:t>15 mars 2024</a:t>
            </a:r>
          </a:p>
        </p:txBody>
      </p:sp>
      <p:sp>
        <p:nvSpPr>
          <p:cNvPr id="14340" name="Slide Number Placeholder 3">
            <a:extLst>
              <a:ext uri="{FF2B5EF4-FFF2-40B4-BE49-F238E27FC236}">
                <a16:creationId xmlns:a16="http://schemas.microsoft.com/office/drawing/2014/main" id="{2D8D6F05-5CCD-E109-45C2-8ABB5FB8E174}"/>
              </a:ext>
            </a:extLst>
          </p:cNvPr>
          <p:cNvSpPr>
            <a:spLocks noGrp="1"/>
          </p:cNvSpPr>
          <p:nvPr>
            <p:ph type="sldNum" sz="quarter" idx="4"/>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1891EB62-E66C-4CF9-8E6D-528D549FBDF4}" type="slidenum">
              <a:rPr lang="en-US" altLang="en-US" sz="1200">
                <a:solidFill>
                  <a:srgbClr val="898989"/>
                </a:solidFill>
              </a:rPr>
              <a:t>1</a:t>
            </a:fld>
            <a:endParaRPr lang="en-US" altLang="en-US" sz="1200">
              <a:solidFill>
                <a:srgbClr val="898989"/>
              </a:solidFill>
            </a:endParaRPr>
          </a:p>
        </p:txBody>
      </p:sp>
      <p:sp>
        <p:nvSpPr>
          <p:cNvPr id="14341" name="TextBox 4">
            <a:extLst>
              <a:ext uri="{FF2B5EF4-FFF2-40B4-BE49-F238E27FC236}">
                <a16:creationId xmlns:a16="http://schemas.microsoft.com/office/drawing/2014/main" id="{C395C93A-D75A-CB05-F898-B96CAC2E0CEE}"/>
              </a:ext>
            </a:extLst>
          </p:cNvPr>
          <p:cNvSpPr txBox="1">
            <a:spLocks noChangeArrowheads="1"/>
          </p:cNvSpPr>
          <p:nvPr/>
        </p:nvSpPr>
        <p:spPr bwMode="auto">
          <a:xfrm>
            <a:off x="9380538" y="5749925"/>
            <a:ext cx="2811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CA" altLang="en-US" sz="3600" b="1">
                <a:solidFill>
                  <a:srgbClr val="FFFFFF"/>
                </a:solidFill>
                <a:hlinkClick r:id="rId3"/>
              </a:rPr>
              <a:t>www.cezd.ca </a:t>
            </a:r>
            <a:endParaRPr lang="en-US" altLang="en-US" sz="3600">
              <a:solidFill>
                <a:srgbClr val="FFFFFF"/>
              </a:solidFill>
            </a:endParaRPr>
          </a:p>
        </p:txBody>
      </p:sp>
    </p:spTree>
  </p:cSld>
  <p:clrMapOvr>
    <a:masterClrMapping/>
  </p:clrMapOvr>
  <p:transition spd="slow" advTm="26445"/>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AAC9A-B3AE-BF15-5C48-619B521D5297}"/>
              </a:ext>
            </a:extLst>
          </p:cNvPr>
          <p:cNvSpPr>
            <a:spLocks noGrp="1"/>
          </p:cNvSpPr>
          <p:nvPr>
            <p:ph type="title"/>
          </p:nvPr>
        </p:nvSpPr>
        <p:spPr/>
        <p:txBody>
          <a:bodyPr/>
          <a:lstStyle/>
          <a:p>
            <a:pPr>
              <a:defRPr/>
            </a:pPr>
            <a:r>
              <a:rPr lang="en-CA" dirty="0"/>
              <a:t>Enquête sur les groupes du réseau</a:t>
            </a:r>
          </a:p>
        </p:txBody>
      </p:sp>
      <p:sp>
        <p:nvSpPr>
          <p:cNvPr id="32771" name="Content Placeholder 4">
            <a:extLst>
              <a:ext uri="{FF2B5EF4-FFF2-40B4-BE49-F238E27FC236}">
                <a16:creationId xmlns:a16="http://schemas.microsoft.com/office/drawing/2014/main" id="{1E7FA64E-87CC-C213-30AE-6FEE82240185}"/>
              </a:ext>
            </a:extLst>
          </p:cNvPr>
          <p:cNvSpPr>
            <a:spLocks noGrp="1"/>
          </p:cNvSpPr>
          <p:nvPr>
            <p:ph sz="half" idx="1"/>
          </p:nvPr>
        </p:nvSpPr>
        <p:spPr/>
        <p:txBody>
          <a:bodyPr/>
          <a:lstStyle/>
          <a:p>
            <a:r>
              <a:rPr lang="en-CA" altLang="en-US"/>
              <a:t>Les rapports trimestriels de la CEZD sont-ils utiles ?</a:t>
            </a:r>
          </a:p>
          <a:p>
            <a:endParaRPr lang="en-CA" altLang="en-US"/>
          </a:p>
          <a:p>
            <a:endParaRPr lang="en-CA" altLang="en-US"/>
          </a:p>
          <a:p>
            <a:endParaRPr lang="en-CA" altLang="en-US"/>
          </a:p>
          <a:p>
            <a:endParaRPr lang="en-CA" altLang="en-US"/>
          </a:p>
          <a:p>
            <a:endParaRPr lang="en-CA" altLang="en-US"/>
          </a:p>
          <a:p>
            <a:endParaRPr lang="en-CA" altLang="en-US"/>
          </a:p>
          <a:p>
            <a:endParaRPr lang="en-CA" altLang="en-US"/>
          </a:p>
        </p:txBody>
      </p:sp>
      <p:sp>
        <p:nvSpPr>
          <p:cNvPr id="32772" name="Content Placeholder 5">
            <a:extLst>
              <a:ext uri="{FF2B5EF4-FFF2-40B4-BE49-F238E27FC236}">
                <a16:creationId xmlns:a16="http://schemas.microsoft.com/office/drawing/2014/main" id="{06134BD8-BFB1-C59E-FBFF-2325DFFDA807}"/>
              </a:ext>
            </a:extLst>
          </p:cNvPr>
          <p:cNvSpPr>
            <a:spLocks noGrp="1"/>
          </p:cNvSpPr>
          <p:nvPr>
            <p:ph sz="half" idx="2"/>
          </p:nvPr>
        </p:nvSpPr>
        <p:spPr/>
        <p:txBody>
          <a:bodyPr/>
          <a:lstStyle/>
          <a:p>
            <a:r>
              <a:rPr lang="en-CA" altLang="en-US"/>
              <a:t>Y a-t-il quelque chose que nous pourrions améliorer ?</a:t>
            </a:r>
          </a:p>
          <a:p>
            <a:r>
              <a:rPr lang="en-CA" altLang="en-US"/>
              <a:t>Y a-t-il des choses que nous devrions cesser de faire ?</a:t>
            </a:r>
          </a:p>
          <a:p>
            <a:endParaRPr lang="en-CA" altLang="en-US"/>
          </a:p>
          <a:p>
            <a:endParaRPr lang="en-CA" altLang="en-US"/>
          </a:p>
          <a:p>
            <a:endParaRPr lang="en-CA" altLang="en-US"/>
          </a:p>
          <a:p>
            <a:endParaRPr lang="en-CA" altLang="en-US"/>
          </a:p>
          <a:p>
            <a:endParaRPr lang="en-CA" altLang="en-US"/>
          </a:p>
        </p:txBody>
      </p:sp>
      <p:pic>
        <p:nvPicPr>
          <p:cNvPr id="32773" name="Picture 7">
            <a:extLst>
              <a:ext uri="{FF2B5EF4-FFF2-40B4-BE49-F238E27FC236}">
                <a16:creationId xmlns:a16="http://schemas.microsoft.com/office/drawing/2014/main" id="{CA93E629-3B42-3494-ADE9-161F5D25DA2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94050" y="3522663"/>
            <a:ext cx="136842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8">
            <a:extLst>
              <a:ext uri="{FF2B5EF4-FFF2-40B4-BE49-F238E27FC236}">
                <a16:creationId xmlns:a16="http://schemas.microsoft.com/office/drawing/2014/main" id="{44834610-B3D2-997E-091D-51E93AC5AA5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74775" y="30099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9">
            <a:extLst>
              <a:ext uri="{FF2B5EF4-FFF2-40B4-BE49-F238E27FC236}">
                <a16:creationId xmlns:a16="http://schemas.microsoft.com/office/drawing/2014/main" id="{BBB4F64C-63B0-A31C-ACD0-6FC6A3DF7B6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35862" y="3663950"/>
            <a:ext cx="2454275"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5F1138-D30F-B055-B8D4-B9D5FCC95FA0}"/>
              </a:ext>
            </a:extLst>
          </p:cNvPr>
          <p:cNvSpPr>
            <a:spLocks noGrp="1"/>
          </p:cNvSpPr>
          <p:nvPr>
            <p:ph type="title"/>
          </p:nvPr>
        </p:nvSpPr>
        <p:spPr>
          <a:xfrm>
            <a:off x="304800" y="23813"/>
            <a:ext cx="10515600" cy="941387"/>
          </a:xfrm>
        </p:spPr>
        <p:txBody>
          <a:bodyPr/>
          <a:lstStyle/>
          <a:p>
            <a:pPr>
              <a:defRPr/>
            </a:pPr>
            <a:r>
              <a:rPr lang="en-US" sz="3200" dirty="0"/>
              <a:t>Virus de la fièvre catarrhale du mouton (BTV-3) en Europe</a:t>
            </a:r>
            <a:endParaRPr lang="en-CA" sz="3200" dirty="0"/>
          </a:p>
        </p:txBody>
      </p:sp>
      <p:sp>
        <p:nvSpPr>
          <p:cNvPr id="18435" name="Content Placeholder 9">
            <a:extLst>
              <a:ext uri="{FF2B5EF4-FFF2-40B4-BE49-F238E27FC236}">
                <a16:creationId xmlns:a16="http://schemas.microsoft.com/office/drawing/2014/main" id="{1DC11D3A-6629-CC26-6683-833B468C989C}"/>
              </a:ext>
            </a:extLst>
          </p:cNvPr>
          <p:cNvSpPr>
            <a:spLocks noGrp="1"/>
          </p:cNvSpPr>
          <p:nvPr>
            <p:ph sz="half" idx="1"/>
          </p:nvPr>
        </p:nvSpPr>
        <p:spPr>
          <a:xfrm>
            <a:off x="0" y="965200"/>
            <a:ext cx="6813550" cy="5892800"/>
          </a:xfrm>
        </p:spPr>
        <p:txBody>
          <a:bodyPr/>
          <a:lstStyle/>
          <a:p>
            <a:pPr marL="0" indent="0">
              <a:buFont typeface="Arial" panose="020B0604020202020204" pitchFamily="34" charset="0"/>
              <a:buNone/>
              <a:defRPr/>
            </a:pPr>
            <a:r>
              <a:rPr lang="en-CA" altLang="en-US" b="1" dirty="0"/>
              <a:t>Pays-Bas</a:t>
            </a:r>
          </a:p>
          <a:p>
            <a:pPr>
              <a:defRPr/>
            </a:pPr>
            <a:r>
              <a:rPr lang="en-CA" altLang="en-US" dirty="0"/>
              <a:t>Premiers cas signalés fin septembre 2023</a:t>
            </a:r>
          </a:p>
          <a:p>
            <a:pPr>
              <a:defRPr/>
            </a:pPr>
            <a:r>
              <a:rPr lang="en-CA" altLang="en-US" dirty="0"/>
              <a:t>Sérotype 3 </a:t>
            </a:r>
          </a:p>
          <a:p>
            <a:pPr>
              <a:defRPr/>
            </a:pPr>
            <a:r>
              <a:rPr lang="en-CA" altLang="en-US" dirty="0">
                <a:hlinkClick r:id="rId3"/>
              </a:rPr>
              <a:t>Rapports </a:t>
            </a:r>
            <a:r>
              <a:rPr lang="en-CA" altLang="en-US" dirty="0"/>
              <a:t>les plus </a:t>
            </a:r>
            <a:r>
              <a:rPr lang="en-CA" altLang="en-US" dirty="0">
                <a:hlinkClick r:id="rId3"/>
              </a:rPr>
              <a:t>récents</a:t>
            </a:r>
            <a:endParaRPr lang="en-CA" altLang="en-US" dirty="0"/>
          </a:p>
          <a:p>
            <a:pPr lvl="1">
              <a:defRPr/>
            </a:pPr>
            <a:r>
              <a:rPr lang="en-CA" altLang="en-US" dirty="0"/>
              <a:t>PCR positifs - 5355</a:t>
            </a:r>
          </a:p>
          <a:p>
            <a:pPr lvl="1">
              <a:defRPr/>
            </a:pPr>
            <a:r>
              <a:rPr lang="en-CA" altLang="en-US" dirty="0"/>
              <a:t>Cliniquement positif - 1563 (pas de PCR)</a:t>
            </a:r>
          </a:p>
          <a:p>
            <a:pPr>
              <a:defRPr/>
            </a:pPr>
            <a:r>
              <a:rPr lang="en-CA" altLang="en-US" dirty="0"/>
              <a:t>Cas chez les bovins et les ovins</a:t>
            </a:r>
          </a:p>
          <a:p>
            <a:pPr>
              <a:defRPr/>
            </a:pPr>
            <a:r>
              <a:rPr lang="en-CA" altLang="en-US" dirty="0"/>
              <a:t>Cas rare : Une </a:t>
            </a:r>
            <a:r>
              <a:rPr lang="en-CA" altLang="en-US" dirty="0">
                <a:hlinkClick r:id="rId4"/>
              </a:rPr>
              <a:t>chienne </a:t>
            </a:r>
            <a:r>
              <a:rPr lang="en-CA" altLang="en-US" dirty="0"/>
              <a:t>enceinte de 3,5 ans a également été testée positive.</a:t>
            </a:r>
          </a:p>
          <a:p>
            <a:pPr lvl="1">
              <a:defRPr/>
            </a:pPr>
            <a:r>
              <a:rPr lang="en-CA" altLang="en-US" dirty="0"/>
              <a:t>Vivait dans une ferme laitière avec des bovins et des ovins.</a:t>
            </a:r>
          </a:p>
          <a:p>
            <a:pPr>
              <a:defRPr/>
            </a:pPr>
            <a:r>
              <a:rPr lang="en-CA" altLang="en-US" dirty="0"/>
              <a:t>L'origine de l'introduction reste incertaine</a:t>
            </a:r>
          </a:p>
          <a:p>
            <a:pPr lvl="1">
              <a:defRPr/>
            </a:pPr>
            <a:endParaRPr lang="en-CA" altLang="en-US" dirty="0"/>
          </a:p>
        </p:txBody>
      </p:sp>
      <p:pic>
        <p:nvPicPr>
          <p:cNvPr id="16388" name="Picture 1">
            <a:extLst>
              <a:ext uri="{FF2B5EF4-FFF2-40B4-BE49-F238E27FC236}">
                <a16:creationId xmlns:a16="http://schemas.microsoft.com/office/drawing/2014/main" id="{0734FA63-E307-FBFC-E733-5A2E08FC5AE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89750" y="736598"/>
            <a:ext cx="5045075" cy="589280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ADA914-B762-5A28-0D2D-C4B89324582C}"/>
              </a:ext>
            </a:extLst>
          </p:cNvPr>
          <p:cNvSpPr>
            <a:spLocks noGrp="1"/>
          </p:cNvSpPr>
          <p:nvPr>
            <p:ph type="title"/>
          </p:nvPr>
        </p:nvSpPr>
        <p:spPr>
          <a:xfrm>
            <a:off x="487363" y="0"/>
            <a:ext cx="10515600" cy="1325563"/>
          </a:xfrm>
        </p:spPr>
        <p:txBody>
          <a:bodyPr/>
          <a:lstStyle/>
          <a:p>
            <a:pPr>
              <a:defRPr/>
            </a:pPr>
            <a:r>
              <a:rPr lang="en-US" sz="3200" dirty="0"/>
              <a:t>Virus de la fièvre catarrhale du mouton (BTV-3) en Europe</a:t>
            </a:r>
            <a:endParaRPr lang="en-CA" sz="3200" dirty="0"/>
          </a:p>
        </p:txBody>
      </p:sp>
      <p:sp>
        <p:nvSpPr>
          <p:cNvPr id="6" name="Content Placeholder 9">
            <a:extLst>
              <a:ext uri="{FF2B5EF4-FFF2-40B4-BE49-F238E27FC236}">
                <a16:creationId xmlns:a16="http://schemas.microsoft.com/office/drawing/2014/main" id="{A5FF76C1-1E69-A142-0462-7A25B8D28EBB}"/>
              </a:ext>
            </a:extLst>
          </p:cNvPr>
          <p:cNvSpPr>
            <a:spLocks noGrp="1"/>
          </p:cNvSpPr>
          <p:nvPr>
            <p:ph sz="half" idx="1"/>
          </p:nvPr>
        </p:nvSpPr>
        <p:spPr>
          <a:xfrm>
            <a:off x="487363" y="1081088"/>
            <a:ext cx="11628437" cy="5186362"/>
          </a:xfrm>
        </p:spPr>
        <p:txBody>
          <a:bodyPr/>
          <a:lstStyle/>
          <a:p>
            <a:pPr marL="0" indent="0">
              <a:buFont typeface="Arial" panose="020B0604020202020204" pitchFamily="34" charset="0"/>
              <a:buNone/>
              <a:defRPr/>
            </a:pPr>
            <a:r>
              <a:rPr lang="en-CA" altLang="en-US" b="1" dirty="0"/>
              <a:t>ROYAUME-UNI</a:t>
            </a:r>
            <a:endParaRPr lang="en-CA" altLang="en-US" dirty="0"/>
          </a:p>
          <a:p>
            <a:pPr>
              <a:defRPr/>
            </a:pPr>
            <a:r>
              <a:rPr lang="en-CA" altLang="en-US" dirty="0"/>
              <a:t>Début novembre, 1</a:t>
            </a:r>
            <a:r>
              <a:rPr lang="en-CA" altLang="en-US" baseline="30000" dirty="0"/>
              <a:t>er</a:t>
            </a:r>
            <a:r>
              <a:rPr lang="en-CA" altLang="en-US" dirty="0"/>
              <a:t> cas de sérotype 3 du virus de la fièvre catarrhale du mouton chez des bovins dans le </a:t>
            </a:r>
            <a:r>
              <a:rPr lang="en-CA" altLang="en-US" dirty="0">
                <a:hlinkClick r:id="rId3"/>
              </a:rPr>
              <a:t>Kent</a:t>
            </a:r>
            <a:endParaRPr lang="en-CA" altLang="en-US" dirty="0"/>
          </a:p>
          <a:p>
            <a:pPr>
              <a:defRPr/>
            </a:pPr>
            <a:r>
              <a:rPr lang="en-CA" altLang="en-US" dirty="0"/>
              <a:t>D'autres cas ont ensuite continué à être signalés</a:t>
            </a:r>
          </a:p>
          <a:p>
            <a:pPr>
              <a:defRPr/>
            </a:pPr>
            <a:r>
              <a:rPr lang="en-US" altLang="en-US" dirty="0"/>
              <a:t>Au 1er mars, </a:t>
            </a:r>
            <a:r>
              <a:rPr lang="en-CA" dirty="0"/>
              <a:t>123 cas de BTV ont été confirmés en </a:t>
            </a:r>
            <a:r>
              <a:rPr lang="en-CA" dirty="0">
                <a:hlinkClick r:id="rId4"/>
              </a:rPr>
              <a:t>Angleterre </a:t>
            </a:r>
            <a:r>
              <a:rPr lang="en-CA" dirty="0"/>
              <a:t>sur 73 sites dans 4 comtés.</a:t>
            </a:r>
          </a:p>
          <a:p>
            <a:pPr lvl="1">
              <a:defRPr/>
            </a:pPr>
            <a:r>
              <a:rPr lang="en-CA" dirty="0"/>
              <a:t>116 cas chez les bovins, 7 cas chez les ovins </a:t>
            </a:r>
          </a:p>
          <a:p>
            <a:pPr lvl="1">
              <a:defRPr/>
            </a:pPr>
            <a:r>
              <a:rPr lang="en-CA" dirty="0"/>
              <a:t>Le sérotype 3 du virus de la fièvre catarrhale ovine a été détecté dans le Kent, le Suffolk, le Norfolk et la région de l'Oregon.</a:t>
            </a:r>
          </a:p>
          <a:p>
            <a:pPr>
              <a:defRPr/>
            </a:pPr>
            <a:r>
              <a:rPr lang="en-CA" dirty="0"/>
              <a:t>Il n'y a toujours pas de preuve que le BTV circule actuellement chez les moucherons en Grande-Bretagne, période saisonnière à faible vecteur.</a:t>
            </a:r>
          </a:p>
          <a:p>
            <a:pPr>
              <a:defRPr/>
            </a:pPr>
            <a:r>
              <a:rPr lang="en-CA" altLang="en-US" dirty="0"/>
              <a:t>Le 19 février, des zones de contrôle temporaires </a:t>
            </a:r>
            <a:r>
              <a:rPr lang="en-CA" dirty="0"/>
              <a:t>ont été levées </a:t>
            </a:r>
            <a:r>
              <a:rPr lang="en-CA" altLang="en-US" dirty="0"/>
              <a:t>dans le </a:t>
            </a:r>
            <a:r>
              <a:rPr lang="en-CA" dirty="0"/>
              <a:t>Kent, le Norfolk et certaines parties du Suffolk.</a:t>
            </a:r>
          </a:p>
          <a:p>
            <a:pPr>
              <a:defRPr/>
            </a:pPr>
            <a:endParaRPr lang="en-CA" altLang="en-US" dirty="0"/>
          </a:p>
        </p:txBody>
      </p:sp>
      <p:sp>
        <p:nvSpPr>
          <p:cNvPr id="18436" name="Rectangle 2">
            <a:extLst>
              <a:ext uri="{FF2B5EF4-FFF2-40B4-BE49-F238E27FC236}">
                <a16:creationId xmlns:a16="http://schemas.microsoft.com/office/drawing/2014/main" id="{F0003FDC-4FD4-EB26-2C13-ABA3EEBB522A}"/>
              </a:ext>
            </a:extLst>
          </p:cNvPr>
          <p:cNvSpPr>
            <a:spLocks noChangeArrowheads="1"/>
          </p:cNvSpPr>
          <p:nvPr/>
        </p:nvSpPr>
        <p:spPr bwMode="auto">
          <a:xfrm>
            <a:off x="6297613" y="38338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B0603B-18AD-FE4B-4664-58D24603F3DD}"/>
              </a:ext>
            </a:extLst>
          </p:cNvPr>
          <p:cNvSpPr>
            <a:spLocks noGrp="1"/>
          </p:cNvSpPr>
          <p:nvPr>
            <p:ph type="title"/>
          </p:nvPr>
        </p:nvSpPr>
        <p:spPr>
          <a:xfrm>
            <a:off x="487363" y="0"/>
            <a:ext cx="10515600" cy="1325563"/>
          </a:xfrm>
        </p:spPr>
        <p:txBody>
          <a:bodyPr/>
          <a:lstStyle/>
          <a:p>
            <a:pPr>
              <a:defRPr/>
            </a:pPr>
            <a:r>
              <a:rPr lang="en-US" sz="3200" dirty="0"/>
              <a:t>Virus de la fièvre catarrhale du mouton (BTV-3) en Europe</a:t>
            </a:r>
            <a:endParaRPr lang="en-CA" sz="3200" dirty="0"/>
          </a:p>
        </p:txBody>
      </p:sp>
      <p:sp>
        <p:nvSpPr>
          <p:cNvPr id="18435" name="Content Placeholder 9">
            <a:extLst>
              <a:ext uri="{FF2B5EF4-FFF2-40B4-BE49-F238E27FC236}">
                <a16:creationId xmlns:a16="http://schemas.microsoft.com/office/drawing/2014/main" id="{242441E2-591E-EEBB-0DC9-5E06FF6B9608}"/>
              </a:ext>
            </a:extLst>
          </p:cNvPr>
          <p:cNvSpPr>
            <a:spLocks noGrp="1"/>
          </p:cNvSpPr>
          <p:nvPr>
            <p:ph sz="half" idx="1"/>
          </p:nvPr>
        </p:nvSpPr>
        <p:spPr>
          <a:xfrm>
            <a:off x="596900" y="995363"/>
            <a:ext cx="12433300" cy="5205412"/>
          </a:xfrm>
        </p:spPr>
        <p:txBody>
          <a:bodyPr/>
          <a:lstStyle/>
          <a:p>
            <a:pPr marL="0" indent="0">
              <a:buFont typeface="Arial" panose="020B0604020202020204" pitchFamily="34" charset="0"/>
              <a:buNone/>
              <a:defRPr/>
            </a:pPr>
            <a:r>
              <a:rPr lang="en-CA" altLang="en-US" b="1" dirty="0">
                <a:hlinkClick r:id="rId3"/>
              </a:rPr>
              <a:t>Belgique</a:t>
            </a:r>
            <a:endParaRPr lang="en-CA" altLang="en-US" dirty="0"/>
          </a:p>
          <a:p>
            <a:pPr>
              <a:defRPr/>
            </a:pPr>
            <a:r>
              <a:rPr lang="en-CA" altLang="en-US" dirty="0"/>
              <a:t>Fin septembre, 1</a:t>
            </a:r>
            <a:r>
              <a:rPr lang="en-CA" altLang="en-US" baseline="30000" dirty="0"/>
              <a:t>er</a:t>
            </a:r>
            <a:r>
              <a:rPr lang="en-CA" altLang="en-US" dirty="0"/>
              <a:t> cas de BTV sérotype 3 chez des moutons à </a:t>
            </a:r>
            <a:r>
              <a:rPr lang="en-CA" altLang="en-US" dirty="0" err="1">
                <a:hlinkClick r:id="rId3"/>
              </a:rPr>
              <a:t>Merksplas</a:t>
            </a:r>
            <a:endParaRPr lang="en-CA" altLang="en-US" dirty="0"/>
          </a:p>
          <a:p>
            <a:pPr>
              <a:defRPr/>
            </a:pPr>
            <a:r>
              <a:rPr lang="en-CA" altLang="en-US" dirty="0"/>
              <a:t>Près de la frontière avec les Pays-Bas</a:t>
            </a:r>
          </a:p>
          <a:p>
            <a:pPr>
              <a:defRPr/>
            </a:pPr>
            <a:r>
              <a:rPr lang="en-CA" altLang="en-US" dirty="0"/>
              <a:t>Aucun cas supplémentaire n'a été signalé au WOAH, mais un total de 7 sur le </a:t>
            </a:r>
            <a:r>
              <a:rPr lang="en-CA" altLang="en-US" dirty="0">
                <a:hlinkClick r:id="rId4"/>
              </a:rPr>
              <a:t>tableau de bord.</a:t>
            </a:r>
            <a:endParaRPr lang="en-CA" altLang="en-US" b="1" dirty="0"/>
          </a:p>
          <a:p>
            <a:pPr marL="0" indent="0">
              <a:buFont typeface="Arial" panose="020B0604020202020204" pitchFamily="34" charset="0"/>
              <a:buNone/>
              <a:defRPr/>
            </a:pPr>
            <a:r>
              <a:rPr lang="en-CA" altLang="en-US" b="1" dirty="0">
                <a:hlinkClick r:id="rId5"/>
              </a:rPr>
              <a:t>Allemagne</a:t>
            </a:r>
            <a:endParaRPr lang="en-CA" altLang="en-US" b="1" dirty="0"/>
          </a:p>
          <a:p>
            <a:pPr>
              <a:defRPr/>
            </a:pPr>
            <a:r>
              <a:rPr lang="en-CA" altLang="en-US" dirty="0"/>
              <a:t>Début octobre, 1</a:t>
            </a:r>
            <a:r>
              <a:rPr lang="en-CA" altLang="en-US" baseline="30000" dirty="0"/>
              <a:t>er</a:t>
            </a:r>
            <a:r>
              <a:rPr lang="en-CA" altLang="en-US" dirty="0"/>
              <a:t> cas de BTV sérotype 3 à </a:t>
            </a:r>
            <a:r>
              <a:rPr lang="en-CA" altLang="en-US" dirty="0">
                <a:hlinkClick r:id="rId6"/>
              </a:rPr>
              <a:t>Clèves</a:t>
            </a:r>
            <a:endParaRPr lang="en-CA" altLang="en-US" dirty="0"/>
          </a:p>
          <a:p>
            <a:pPr>
              <a:defRPr/>
            </a:pPr>
            <a:r>
              <a:rPr lang="en-CA" altLang="en-US" dirty="0"/>
              <a:t>Près de la frontière avec les Pays-Bas</a:t>
            </a:r>
          </a:p>
          <a:p>
            <a:pPr>
              <a:defRPr/>
            </a:pPr>
            <a:r>
              <a:rPr lang="en-CA" altLang="en-US" dirty="0"/>
              <a:t>Cas chez les bovins et les ovins</a:t>
            </a:r>
          </a:p>
          <a:p>
            <a:pPr>
              <a:defRPr/>
            </a:pPr>
            <a:r>
              <a:rPr lang="en-CA" altLang="en-US" dirty="0"/>
              <a:t>Jusqu'au 29 </a:t>
            </a:r>
            <a:r>
              <a:rPr lang="en-CA" altLang="en-US" dirty="0" err="1"/>
              <a:t>février</a:t>
            </a:r>
            <a:r>
              <a:rPr lang="en-CA" altLang="en-US" dirty="0"/>
              <a:t> , 28 foyers ont été signalés.</a:t>
            </a:r>
          </a:p>
          <a:p>
            <a:pPr>
              <a:defRPr/>
            </a:pPr>
            <a:r>
              <a:rPr lang="en-CA" altLang="en-US" dirty="0"/>
              <a:t>L'expansion vers l'ouest</a:t>
            </a:r>
          </a:p>
        </p:txBody>
      </p:sp>
      <p:sp>
        <p:nvSpPr>
          <p:cNvPr id="20484" name="Rectangle 2">
            <a:extLst>
              <a:ext uri="{FF2B5EF4-FFF2-40B4-BE49-F238E27FC236}">
                <a16:creationId xmlns:a16="http://schemas.microsoft.com/office/drawing/2014/main" id="{27D81DE0-7F95-AA2F-49E5-8192CC970EA1}"/>
              </a:ext>
            </a:extLst>
          </p:cNvPr>
          <p:cNvSpPr>
            <a:spLocks noChangeArrowheads="1"/>
          </p:cNvSpPr>
          <p:nvPr/>
        </p:nvSpPr>
        <p:spPr bwMode="auto">
          <a:xfrm>
            <a:off x="6297613" y="38338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20485" name="TextBox 7">
            <a:extLst>
              <a:ext uri="{FF2B5EF4-FFF2-40B4-BE49-F238E27FC236}">
                <a16:creationId xmlns:a16="http://schemas.microsoft.com/office/drawing/2014/main" id="{CF39F3B2-ABDA-1305-B731-A19B868A8919}"/>
              </a:ext>
            </a:extLst>
          </p:cNvPr>
          <p:cNvSpPr txBox="1">
            <a:spLocks noChangeArrowheads="1"/>
          </p:cNvSpPr>
          <p:nvPr/>
        </p:nvSpPr>
        <p:spPr bwMode="auto">
          <a:xfrm>
            <a:off x="6456363" y="6530975"/>
            <a:ext cx="4867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400" b="1"/>
              <a:t>Signaux TVB : avril 2015 - mars 2024</a:t>
            </a:r>
            <a:endParaRPr lang="en-CA" altLang="en-US" sz="1400"/>
          </a:p>
        </p:txBody>
      </p:sp>
      <p:pic>
        <p:nvPicPr>
          <p:cNvPr id="20486" name="Picture 2">
            <a:extLst>
              <a:ext uri="{FF2B5EF4-FFF2-40B4-BE49-F238E27FC236}">
                <a16:creationId xmlns:a16="http://schemas.microsoft.com/office/drawing/2014/main" id="{7ACF88BB-5F39-3D48-5404-DAFC66BFC81D}"/>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15943" y="4489482"/>
            <a:ext cx="4333989" cy="204149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968A6-0A1B-6016-E4D4-94B6E8C55123}"/>
              </a:ext>
            </a:extLst>
          </p:cNvPr>
          <p:cNvSpPr>
            <a:spLocks noGrp="1"/>
          </p:cNvSpPr>
          <p:nvPr>
            <p:ph type="title"/>
          </p:nvPr>
        </p:nvSpPr>
        <p:spPr>
          <a:xfrm>
            <a:off x="279400" y="-15875"/>
            <a:ext cx="10515600" cy="1325563"/>
          </a:xfrm>
        </p:spPr>
        <p:txBody>
          <a:bodyPr/>
          <a:lstStyle/>
          <a:p>
            <a:pPr>
              <a:defRPr/>
            </a:pPr>
            <a:r>
              <a:rPr lang="en-US" sz="3200" dirty="0"/>
              <a:t>Fièvre catarrhale ovine - Résultats scientifiques</a:t>
            </a:r>
            <a:endParaRPr lang="en-CA" sz="3200" dirty="0"/>
          </a:p>
        </p:txBody>
      </p:sp>
      <p:sp>
        <p:nvSpPr>
          <p:cNvPr id="30723" name="Text Placeholder 2">
            <a:extLst>
              <a:ext uri="{FF2B5EF4-FFF2-40B4-BE49-F238E27FC236}">
                <a16:creationId xmlns:a16="http://schemas.microsoft.com/office/drawing/2014/main" id="{A8395C5C-A8D5-BD79-8C9B-AFE438C593A9}"/>
              </a:ext>
            </a:extLst>
          </p:cNvPr>
          <p:cNvSpPr>
            <a:spLocks noGrp="1"/>
          </p:cNvSpPr>
          <p:nvPr>
            <p:ph type="body" sz="quarter" idx="13"/>
          </p:nvPr>
        </p:nvSpPr>
        <p:spPr>
          <a:xfrm>
            <a:off x="431800" y="1052512"/>
            <a:ext cx="11760200" cy="5486400"/>
          </a:xfrm>
        </p:spPr>
        <p:txBody>
          <a:bodyPr/>
          <a:lstStyle/>
          <a:p>
            <a:pPr marL="0" indent="0">
              <a:buFont typeface="Arial" panose="020B0604020202020204" pitchFamily="34" charset="0"/>
              <a:buNone/>
              <a:defRPr/>
            </a:pPr>
            <a:r>
              <a:rPr lang="en-US" altLang="en-US" sz="2200" dirty="0">
                <a:hlinkClick r:id="rId3"/>
              </a:rPr>
              <a:t>Une nouvelle souche de sérotype 2 du virus de la fièvre catarrhale du mouton isolée chez un cerf de Virginie (</a:t>
            </a:r>
            <a:r>
              <a:rPr lang="en-US" altLang="en-US" sz="2200" dirty="0" err="1">
                <a:hlinkClick r:id="rId3"/>
              </a:rPr>
              <a:t>Odocoileus virginianus) </a:t>
            </a:r>
            <a:r>
              <a:rPr lang="en-US" altLang="en-US" sz="2200" dirty="0">
                <a:hlinkClick r:id="rId3"/>
              </a:rPr>
              <a:t>élevé en Floride provient d'un </a:t>
            </a:r>
            <a:r>
              <a:rPr lang="en-US" altLang="en-US" sz="2200" dirty="0" err="1">
                <a:hlinkClick r:id="rId3"/>
              </a:rPr>
              <a:t>réassortiment </a:t>
            </a:r>
            <a:r>
              <a:rPr lang="en-US" altLang="en-US" sz="2200" dirty="0">
                <a:hlinkClick r:id="rId3"/>
              </a:rPr>
              <a:t>de segments de gènes dérivés de sérotypes co-circulant dans le sud-est des États-Unis.</a:t>
            </a:r>
            <a:endParaRPr lang="en-US" altLang="en-US" sz="2200" dirty="0"/>
          </a:p>
          <a:p>
            <a:pPr>
              <a:defRPr/>
            </a:pPr>
            <a:r>
              <a:rPr lang="en-CA" sz="2200" dirty="0"/>
              <a:t>Cette souche de BTV-2 provient probablement de l'acquisition de segments de génome provenant de souches de BTV circulant conjointement en Floride et en Louisiane</a:t>
            </a:r>
          </a:p>
          <a:p>
            <a:pPr>
              <a:defRPr/>
            </a:pPr>
            <a:r>
              <a:rPr lang="en-CA" sz="2200" dirty="0"/>
              <a:t>Des souches génétiquement non caractérisées du virus de la fièvre catarrhale ovine pourraient circuler dans le sud-est des États-Unis</a:t>
            </a:r>
          </a:p>
          <a:p>
            <a:pPr marL="0" indent="0">
              <a:buFont typeface="Arial" panose="020B0604020202020204" pitchFamily="34" charset="0"/>
              <a:buNone/>
              <a:defRPr/>
            </a:pPr>
            <a:r>
              <a:rPr lang="en-CA" sz="2200" dirty="0">
                <a:hlinkClick r:id="rId4"/>
              </a:rPr>
              <a:t>Récupération de séquences du sérotype 6 du virus de la fièvre catarrhale du mouton </a:t>
            </a:r>
            <a:r>
              <a:rPr lang="en-CA" sz="2200" dirty="0" err="1">
                <a:hlinkClick r:id="rId4"/>
              </a:rPr>
              <a:t>multiréassortant </a:t>
            </a:r>
            <a:r>
              <a:rPr lang="en-CA" sz="2200" dirty="0">
                <a:hlinkClick r:id="rId4"/>
              </a:rPr>
              <a:t>chez un cerf mulet (</a:t>
            </a:r>
            <a:r>
              <a:rPr lang="en-CA" sz="2200" dirty="0" err="1">
                <a:hlinkClick r:id="rId4"/>
              </a:rPr>
              <a:t>Odocoileus hemionus) </a:t>
            </a:r>
            <a:r>
              <a:rPr lang="en-CA" sz="2200" dirty="0">
                <a:hlinkClick r:id="rId4"/>
              </a:rPr>
              <a:t>et un mouton de Dorset (</a:t>
            </a:r>
            <a:r>
              <a:rPr lang="en-CA" sz="2200" dirty="0" err="1">
                <a:hlinkClick r:id="rId4"/>
              </a:rPr>
              <a:t>Ovis aries) </a:t>
            </a:r>
            <a:r>
              <a:rPr lang="en-CA" sz="2200" dirty="0">
                <a:hlinkClick r:id="rId4"/>
              </a:rPr>
              <a:t>au Colorado</a:t>
            </a:r>
            <a:endParaRPr lang="en-CA" sz="2200" dirty="0"/>
          </a:p>
          <a:p>
            <a:pPr>
              <a:defRPr/>
            </a:pPr>
            <a:r>
              <a:rPr lang="en-CA" sz="2200" dirty="0"/>
              <a:t>Découverte de deux </a:t>
            </a:r>
            <a:r>
              <a:rPr lang="en-CA" sz="2200" dirty="0" err="1"/>
              <a:t>réassortiments</a:t>
            </a:r>
            <a:r>
              <a:rPr lang="en-CA" sz="2200" dirty="0"/>
              <a:t> du virus de la fièvre catarrhale du mouton de sérotype 6 (BTV-6) récupérés sur un mouton domestique et un cerf mulet en liberté dans le nord du Colorado</a:t>
            </a:r>
          </a:p>
          <a:p>
            <a:pPr>
              <a:defRPr/>
            </a:pPr>
            <a:r>
              <a:rPr lang="en-CA" sz="2200" dirty="0"/>
              <a:t>Le séquençage du génome entier des isolats du BTV-6 dans l'ouest des États-Unis n'a pas été entrepris.</a:t>
            </a:r>
          </a:p>
          <a:p>
            <a:pPr>
              <a:defRPr/>
            </a:pPr>
            <a:r>
              <a:rPr lang="en-CA" sz="2200" dirty="0"/>
              <a:t>Les résultats reflètent le mouvement de sérotypes géographiquement distincts du BTV dans d'importantes zones agricoles des États-Unis et démontrent un </a:t>
            </a:r>
            <a:r>
              <a:rPr lang="en-CA" sz="2200" dirty="0" err="1"/>
              <a:t>réassortiment </a:t>
            </a:r>
            <a:r>
              <a:rPr lang="en-CA" sz="2200" dirty="0"/>
              <a:t>avec des sérotypes circulant à l'échelle régionale.</a:t>
            </a:r>
          </a:p>
        </p:txBody>
      </p:sp>
      <p:sp>
        <p:nvSpPr>
          <p:cNvPr id="4" name="Slide Number Placeholder 3">
            <a:extLst>
              <a:ext uri="{FF2B5EF4-FFF2-40B4-BE49-F238E27FC236}">
                <a16:creationId xmlns:a16="http://schemas.microsoft.com/office/drawing/2014/main" id="{37AB5C53-7F17-9A7C-85C1-889D25CC6C3A}"/>
              </a:ext>
            </a:extLst>
          </p:cNvPr>
          <p:cNvSpPr>
            <a:spLocks noGrp="1"/>
          </p:cNvSpPr>
          <p:nvPr>
            <p:ph type="sldNum" sz="quarter" idx="14"/>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04676A0-5AA9-45AF-BF51-5402A2027349}" type="slidenum">
              <a:rPr lang="en-US" altLang="en-US">
                <a:solidFill>
                  <a:srgbClr val="898989"/>
                </a:solidFill>
              </a:rPr>
              <a:t>5</a:t>
            </a:fld>
            <a:endParaRPr lang="en-US" altLang="en-US">
              <a:solidFill>
                <a:srgbClr val="898989"/>
              </a:solidFill>
            </a:endParaRPr>
          </a:p>
        </p:txBody>
      </p:sp>
      <p:sp>
        <p:nvSpPr>
          <p:cNvPr id="22533" name="Rectangle 2">
            <a:extLst>
              <a:ext uri="{FF2B5EF4-FFF2-40B4-BE49-F238E27FC236}">
                <a16:creationId xmlns:a16="http://schemas.microsoft.com/office/drawing/2014/main" id="{F30F0BFC-0EE0-2549-361F-8106AEC4479F}"/>
              </a:ext>
            </a:extLst>
          </p:cNvPr>
          <p:cNvSpPr>
            <a:spLocks noChangeArrowheads="1"/>
          </p:cNvSpPr>
          <p:nvPr/>
        </p:nvSpPr>
        <p:spPr bwMode="auto">
          <a:xfrm>
            <a:off x="6881813" y="3513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05164-BF33-91A4-43C6-A53D75248FF1}"/>
              </a:ext>
            </a:extLst>
          </p:cNvPr>
          <p:cNvSpPr>
            <a:spLocks noGrp="1"/>
          </p:cNvSpPr>
          <p:nvPr>
            <p:ph type="title"/>
          </p:nvPr>
        </p:nvSpPr>
        <p:spPr>
          <a:xfrm>
            <a:off x="211138" y="144463"/>
            <a:ext cx="10515600" cy="1325562"/>
          </a:xfrm>
        </p:spPr>
        <p:txBody>
          <a:bodyPr/>
          <a:lstStyle/>
          <a:p>
            <a:pPr>
              <a:defRPr/>
            </a:pPr>
            <a:r>
              <a:rPr lang="en-US" sz="3200" dirty="0"/>
              <a:t>Nouveau ver du monde en Amérique du Sud</a:t>
            </a:r>
            <a:endParaRPr lang="en-CA" sz="3200" dirty="0"/>
          </a:p>
        </p:txBody>
      </p:sp>
      <p:sp>
        <p:nvSpPr>
          <p:cNvPr id="24579" name="Text Placeholder 2">
            <a:extLst>
              <a:ext uri="{FF2B5EF4-FFF2-40B4-BE49-F238E27FC236}">
                <a16:creationId xmlns:a16="http://schemas.microsoft.com/office/drawing/2014/main" id="{534CE5F6-ED4F-2304-9497-DFD3FE3F3163}"/>
              </a:ext>
            </a:extLst>
          </p:cNvPr>
          <p:cNvSpPr>
            <a:spLocks noGrp="1"/>
          </p:cNvSpPr>
          <p:nvPr>
            <p:ph type="body" sz="quarter" idx="13"/>
          </p:nvPr>
        </p:nvSpPr>
        <p:spPr>
          <a:xfrm>
            <a:off x="455613" y="1271588"/>
            <a:ext cx="8248650" cy="4551362"/>
          </a:xfrm>
        </p:spPr>
        <p:txBody>
          <a:bodyPr/>
          <a:lstStyle/>
          <a:p>
            <a:r>
              <a:rPr lang="en-US" altLang="en-US" sz="2400" dirty="0" err="1"/>
              <a:t>Larve</a:t>
            </a:r>
            <a:r>
              <a:rPr lang="en-US" altLang="en-US" sz="2400" dirty="0"/>
              <a:t> de mouche parasite - </a:t>
            </a:r>
            <a:r>
              <a:rPr lang="en-CA" altLang="en-US" sz="2400" i="1" dirty="0" err="1"/>
              <a:t>Cochliomyia</a:t>
            </a:r>
            <a:r>
              <a:rPr lang="en-CA" altLang="en-US" sz="2400" i="1" dirty="0"/>
              <a:t> </a:t>
            </a:r>
            <a:r>
              <a:rPr lang="en-CA" altLang="en-US" sz="2400" i="1" dirty="0" err="1"/>
              <a:t>hominivorax</a:t>
            </a:r>
            <a:r>
              <a:rPr lang="en-CA" altLang="en-US" sz="2400" i="1" dirty="0"/>
              <a:t> </a:t>
            </a:r>
            <a:r>
              <a:rPr lang="en-CA" altLang="en-US" sz="2400" dirty="0" err="1"/>
              <a:t>causant</a:t>
            </a:r>
            <a:r>
              <a:rPr lang="en-CA" altLang="en-US" sz="2400" dirty="0"/>
              <a:t> la </a:t>
            </a:r>
            <a:r>
              <a:rPr lang="en-CA" altLang="en-US" sz="2400" dirty="0" err="1"/>
              <a:t>myiase</a:t>
            </a:r>
            <a:r>
              <a:rPr lang="en-CA" altLang="en-US" sz="2400" dirty="0"/>
              <a:t> des </a:t>
            </a:r>
            <a:r>
              <a:rPr lang="en-CA" altLang="en-US" sz="2400" dirty="0" err="1"/>
              <a:t>plaies</a:t>
            </a:r>
            <a:endParaRPr lang="en-US" altLang="en-US" sz="2400" dirty="0"/>
          </a:p>
          <a:p>
            <a:r>
              <a:rPr lang="en-US" altLang="en-US" sz="2400" dirty="0"/>
              <a:t>Février 2024 - Le </a:t>
            </a:r>
            <a:r>
              <a:rPr lang="en-US" altLang="en-US" sz="2400" u="sng" dirty="0">
                <a:hlinkClick r:id="rId3"/>
              </a:rPr>
              <a:t>Costa Rica </a:t>
            </a:r>
            <a:r>
              <a:rPr lang="en-US" altLang="en-US" sz="2400" dirty="0" err="1"/>
              <a:t>déclare</a:t>
            </a:r>
            <a:r>
              <a:rPr lang="en-US" altLang="en-US" sz="2400" dirty="0"/>
              <a:t> </a:t>
            </a:r>
            <a:r>
              <a:rPr lang="en-US" altLang="en-US" sz="2400" dirty="0" err="1"/>
              <a:t>une</a:t>
            </a:r>
            <a:r>
              <a:rPr lang="en-US" altLang="en-US" sz="2400" dirty="0"/>
              <a:t> urgence sanitaire </a:t>
            </a:r>
            <a:r>
              <a:rPr lang="en-US" altLang="en-US" sz="2400" dirty="0" err="1"/>
              <a:t>en</a:t>
            </a:r>
            <a:r>
              <a:rPr lang="en-US" altLang="en-US" sz="2400" dirty="0"/>
              <a:t> raison de la </a:t>
            </a:r>
            <a:r>
              <a:rPr lang="en-US" altLang="en-US" sz="2400" dirty="0" err="1"/>
              <a:t>présence</a:t>
            </a:r>
            <a:r>
              <a:rPr lang="en-US" altLang="en-US" sz="2400" dirty="0"/>
              <a:t> et de la propagation du </a:t>
            </a:r>
            <a:r>
              <a:rPr lang="en-US" altLang="en-US" sz="2400" dirty="0" err="1"/>
              <a:t>ver</a:t>
            </a:r>
            <a:r>
              <a:rPr lang="en-US" altLang="en-US" sz="2400" dirty="0"/>
              <a:t> du nouveau monde ; 203 </a:t>
            </a:r>
            <a:r>
              <a:rPr lang="en-US" altLang="en-US" sz="2400" dirty="0" err="1"/>
              <a:t>cas</a:t>
            </a:r>
            <a:r>
              <a:rPr lang="en-US" altLang="en-US" sz="2400" dirty="0"/>
              <a:t> </a:t>
            </a:r>
            <a:r>
              <a:rPr lang="en-US" altLang="en-US" sz="2400" dirty="0" err="1"/>
              <a:t>ont</a:t>
            </a:r>
            <a:r>
              <a:rPr lang="en-US" altLang="en-US" sz="2400" dirty="0"/>
              <a:t> </a:t>
            </a:r>
            <a:r>
              <a:rPr lang="en-US" altLang="en-US" sz="2400" dirty="0" err="1"/>
              <a:t>été</a:t>
            </a:r>
            <a:r>
              <a:rPr lang="en-US" altLang="en-US" sz="2400" dirty="0"/>
              <a:t> </a:t>
            </a:r>
            <a:r>
              <a:rPr lang="en-US" altLang="en-US" sz="2400" dirty="0" err="1"/>
              <a:t>traités</a:t>
            </a:r>
            <a:r>
              <a:rPr lang="en-US" altLang="en-US" sz="2400" dirty="0"/>
              <a:t> chez des </a:t>
            </a:r>
            <a:r>
              <a:rPr lang="en-US" altLang="en-US" sz="2400" dirty="0" err="1"/>
              <a:t>bovins</a:t>
            </a:r>
            <a:r>
              <a:rPr lang="en-US" altLang="en-US" sz="2400" dirty="0"/>
              <a:t>, des </a:t>
            </a:r>
            <a:r>
              <a:rPr lang="en-US" altLang="en-US" sz="2400" dirty="0" err="1"/>
              <a:t>chevaux</a:t>
            </a:r>
            <a:r>
              <a:rPr lang="en-US" altLang="en-US" sz="2400" dirty="0"/>
              <a:t>, des </a:t>
            </a:r>
            <a:r>
              <a:rPr lang="en-US" altLang="en-US" sz="2400" dirty="0" err="1"/>
              <a:t>porcs</a:t>
            </a:r>
            <a:r>
              <a:rPr lang="en-US" altLang="en-US" sz="2400" dirty="0"/>
              <a:t>, des moutons, des chèvres et des </a:t>
            </a:r>
            <a:r>
              <a:rPr lang="en-US" altLang="en-US" sz="2400" dirty="0" err="1"/>
              <a:t>chiens</a:t>
            </a:r>
            <a:r>
              <a:rPr lang="en-US" altLang="en-US" sz="2400" dirty="0"/>
              <a:t>. </a:t>
            </a:r>
          </a:p>
          <a:p>
            <a:r>
              <a:rPr lang="en-US" altLang="en-US" sz="2400" dirty="0"/>
              <a:t>Mars 2024 - Le </a:t>
            </a:r>
            <a:r>
              <a:rPr lang="en-US" altLang="en-US" sz="2400" dirty="0">
                <a:hlinkClick r:id="rId4"/>
              </a:rPr>
              <a:t>Costa Rica </a:t>
            </a:r>
            <a:r>
              <a:rPr lang="en-US" altLang="en-US" sz="2400" dirty="0" err="1"/>
              <a:t>signale</a:t>
            </a:r>
            <a:r>
              <a:rPr lang="en-US" altLang="en-US" sz="2400" dirty="0"/>
              <a:t> 1 </a:t>
            </a:r>
            <a:r>
              <a:rPr lang="en-US" altLang="en-US" sz="2400" dirty="0" err="1"/>
              <a:t>cas</a:t>
            </a:r>
            <a:r>
              <a:rPr lang="en-US" altLang="en-US" sz="2400" dirty="0"/>
              <a:t> </a:t>
            </a:r>
            <a:r>
              <a:rPr lang="en-US" altLang="en-US" sz="2400" dirty="0" err="1"/>
              <a:t>humain</a:t>
            </a:r>
            <a:r>
              <a:rPr lang="en-US" altLang="en-US" sz="2400" dirty="0"/>
              <a:t> dans le pays</a:t>
            </a:r>
            <a:endParaRPr lang="en-CA" altLang="en-US" sz="2400" dirty="0"/>
          </a:p>
          <a:p>
            <a:r>
              <a:rPr lang="en-CA" altLang="en-US" sz="2400" dirty="0">
                <a:hlinkClick r:id="rId5"/>
              </a:rPr>
              <a:t>Le Panama </a:t>
            </a:r>
            <a:r>
              <a:rPr lang="en-CA" altLang="en-US" sz="2400" dirty="0"/>
              <a:t>a </a:t>
            </a:r>
            <a:r>
              <a:rPr lang="en-CA" altLang="en-US" sz="2400" dirty="0" err="1"/>
              <a:t>également</a:t>
            </a:r>
            <a:r>
              <a:rPr lang="en-CA" altLang="en-US" sz="2400" dirty="0"/>
              <a:t> </a:t>
            </a:r>
            <a:r>
              <a:rPr lang="en-CA" altLang="en-US" sz="2400" dirty="0" err="1"/>
              <a:t>signalé</a:t>
            </a:r>
            <a:r>
              <a:rPr lang="en-CA" altLang="en-US" sz="2400" dirty="0"/>
              <a:t> deux </a:t>
            </a:r>
            <a:r>
              <a:rPr lang="en-CA" altLang="en-US" sz="2400" dirty="0" err="1"/>
              <a:t>cas</a:t>
            </a:r>
            <a:r>
              <a:rPr lang="en-CA" altLang="en-US" sz="2400" dirty="0"/>
              <a:t> </a:t>
            </a:r>
            <a:r>
              <a:rPr lang="en-CA" altLang="en-US" sz="2400" dirty="0" err="1"/>
              <a:t>humains</a:t>
            </a:r>
            <a:r>
              <a:rPr lang="en-CA" altLang="en-US" sz="2400" dirty="0"/>
              <a:t> </a:t>
            </a:r>
            <a:r>
              <a:rPr lang="en-CA" altLang="en-US" sz="2400" dirty="0" err="1"/>
              <a:t>cette</a:t>
            </a:r>
            <a:r>
              <a:rPr lang="en-CA" altLang="en-US" sz="2400" dirty="0"/>
              <a:t> </a:t>
            </a:r>
            <a:r>
              <a:rPr lang="en-CA" altLang="en-US" sz="2400" dirty="0" err="1"/>
              <a:t>semaine</a:t>
            </a:r>
            <a:r>
              <a:rPr lang="en-CA" altLang="en-US" sz="2400" dirty="0"/>
              <a:t>, </a:t>
            </a:r>
            <a:r>
              <a:rPr lang="en-CA" altLang="en-US" sz="2400" dirty="0" err="1"/>
              <a:t>ainsi</a:t>
            </a:r>
            <a:r>
              <a:rPr lang="en-CA" altLang="en-US" sz="2400" dirty="0"/>
              <a:t> que des </a:t>
            </a:r>
            <a:r>
              <a:rPr lang="en-CA" altLang="en-US" sz="2400" dirty="0" err="1"/>
              <a:t>cas</a:t>
            </a:r>
            <a:r>
              <a:rPr lang="en-CA" altLang="en-US" sz="2400" dirty="0"/>
              <a:t> </a:t>
            </a:r>
            <a:r>
              <a:rPr lang="en-CA" altLang="en-US" sz="2400" dirty="0" err="1"/>
              <a:t>antérieurs</a:t>
            </a:r>
            <a:r>
              <a:rPr lang="en-CA" altLang="en-US" sz="2400" dirty="0"/>
              <a:t> chez le </a:t>
            </a:r>
            <a:r>
              <a:rPr lang="en-CA" altLang="en-US" sz="2400" dirty="0" err="1"/>
              <a:t>bétail</a:t>
            </a:r>
            <a:r>
              <a:rPr lang="en-CA" altLang="en-US" sz="2400" dirty="0"/>
              <a:t>.</a:t>
            </a:r>
          </a:p>
          <a:p>
            <a:r>
              <a:rPr lang="en-US" altLang="en-US" sz="2400" dirty="0" err="1">
                <a:hlinkClick r:id="rId6"/>
              </a:rPr>
              <a:t>L'Uruguay</a:t>
            </a:r>
            <a:r>
              <a:rPr lang="en-US" altLang="en-US" sz="2400" dirty="0">
                <a:hlinkClick r:id="rId6"/>
              </a:rPr>
              <a:t> </a:t>
            </a:r>
            <a:r>
              <a:rPr lang="en-US" altLang="en-US" sz="2400" dirty="0"/>
              <a:t>met au point un </a:t>
            </a:r>
            <a:r>
              <a:rPr lang="en-US" altLang="en-US" sz="2400" dirty="0" err="1"/>
              <a:t>lecteur</a:t>
            </a:r>
            <a:r>
              <a:rPr lang="en-US" altLang="en-US" sz="2400" dirty="0"/>
              <a:t> de </a:t>
            </a:r>
            <a:r>
              <a:rPr lang="en-US" altLang="en-US" sz="2400" dirty="0" err="1"/>
              <a:t>gènes</a:t>
            </a:r>
            <a:r>
              <a:rPr lang="en-US" altLang="en-US" sz="2400" dirty="0"/>
              <a:t> CRISPR pour </a:t>
            </a:r>
            <a:r>
              <a:rPr lang="en-US" altLang="en-US" sz="2400" dirty="0" err="1"/>
              <a:t>éradiquer</a:t>
            </a:r>
            <a:r>
              <a:rPr lang="en-US" altLang="en-US" sz="2400" dirty="0"/>
              <a:t> la </a:t>
            </a:r>
            <a:r>
              <a:rPr lang="en-US" altLang="en-US" sz="2400" dirty="0" err="1"/>
              <a:t>chrysomèle</a:t>
            </a:r>
            <a:r>
              <a:rPr lang="en-US" altLang="en-US" sz="2400" dirty="0"/>
              <a:t>.</a:t>
            </a:r>
          </a:p>
        </p:txBody>
      </p:sp>
      <p:sp>
        <p:nvSpPr>
          <p:cNvPr id="4" name="Slide Number Placeholder 3">
            <a:extLst>
              <a:ext uri="{FF2B5EF4-FFF2-40B4-BE49-F238E27FC236}">
                <a16:creationId xmlns:a16="http://schemas.microsoft.com/office/drawing/2014/main" id="{DAA3629C-097B-7A43-4D1F-A82634D73FDB}"/>
              </a:ext>
            </a:extLst>
          </p:cNvPr>
          <p:cNvSpPr>
            <a:spLocks noGrp="1"/>
          </p:cNvSpPr>
          <p:nvPr>
            <p:ph type="sldNum" sz="quarter" idx="14"/>
          </p:nvPr>
        </p:nvSpPr>
        <p:spPr>
          <a:xfrm>
            <a:off x="10401300" y="5813425"/>
            <a:ext cx="1447800" cy="365125"/>
          </a:xfrm>
        </p:spPr>
        <p:txBody>
          <a:bodyPr rtlCol="0"/>
          <a:lstStyle/>
          <a:p>
            <a:pPr fontAlgn="auto">
              <a:spcBef>
                <a:spcPts val="0"/>
              </a:spcBef>
              <a:spcAft>
                <a:spcPts val="0"/>
              </a:spcAft>
              <a:defRPr/>
            </a:pPr>
            <a:r>
              <a:rPr lang="en-CA" dirty="0">
                <a:solidFill>
                  <a:schemeClr val="tx1">
                    <a:tint val="75000"/>
                  </a:schemeClr>
                </a:solidFill>
                <a:latin typeface="+mn-lt"/>
                <a:hlinkClick r:id="rId7"/>
              </a:rPr>
              <a:t>k7576-1 : USDA ARS</a:t>
            </a:r>
            <a:endParaRPr lang="en-US" dirty="0">
              <a:solidFill>
                <a:schemeClr val="tx1">
                  <a:tint val="75000"/>
                </a:schemeClr>
              </a:solidFill>
              <a:latin typeface="+mn-lt"/>
            </a:endParaRPr>
          </a:p>
        </p:txBody>
      </p:sp>
      <p:sp>
        <p:nvSpPr>
          <p:cNvPr id="24581" name="Rectangle 2">
            <a:extLst>
              <a:ext uri="{FF2B5EF4-FFF2-40B4-BE49-F238E27FC236}">
                <a16:creationId xmlns:a16="http://schemas.microsoft.com/office/drawing/2014/main" id="{CADB6F7E-0F3B-6B65-17D3-98277ED0C3F6}"/>
              </a:ext>
            </a:extLst>
          </p:cNvPr>
          <p:cNvSpPr>
            <a:spLocks noChangeArrowheads="1"/>
          </p:cNvSpPr>
          <p:nvPr/>
        </p:nvSpPr>
        <p:spPr bwMode="auto">
          <a:xfrm>
            <a:off x="6881813" y="3513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pic>
        <p:nvPicPr>
          <p:cNvPr id="24582" name="Picture 2">
            <a:extLst>
              <a:ext uri="{FF2B5EF4-FFF2-40B4-BE49-F238E27FC236}">
                <a16:creationId xmlns:a16="http://schemas.microsoft.com/office/drawing/2014/main" id="{F0D5E869-BCFF-F473-3E3C-618EF9045F0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610600" y="1690688"/>
            <a:ext cx="3162300" cy="413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FA9728-D60B-D987-7696-589746B585B4}"/>
              </a:ext>
            </a:extLst>
          </p:cNvPr>
          <p:cNvSpPr>
            <a:spLocks noGrp="1"/>
          </p:cNvSpPr>
          <p:nvPr>
            <p:ph type="title"/>
          </p:nvPr>
        </p:nvSpPr>
        <p:spPr>
          <a:xfrm>
            <a:off x="111353" y="-87312"/>
            <a:ext cx="10515600" cy="1325562"/>
          </a:xfrm>
        </p:spPr>
        <p:txBody>
          <a:bodyPr/>
          <a:lstStyle/>
          <a:p>
            <a:pPr>
              <a:defRPr/>
            </a:pPr>
            <a:r>
              <a:rPr lang="en-US" sz="3200" dirty="0"/>
              <a:t>Fièvre aphteuse</a:t>
            </a:r>
            <a:endParaRPr lang="en-CA" sz="3200" dirty="0"/>
          </a:p>
        </p:txBody>
      </p:sp>
      <p:sp>
        <p:nvSpPr>
          <p:cNvPr id="26627" name="Content Placeholder 9">
            <a:extLst>
              <a:ext uri="{FF2B5EF4-FFF2-40B4-BE49-F238E27FC236}">
                <a16:creationId xmlns:a16="http://schemas.microsoft.com/office/drawing/2014/main" id="{0F21FFA5-3D93-2E56-7270-D5DEE3AC3941}"/>
              </a:ext>
            </a:extLst>
          </p:cNvPr>
          <p:cNvSpPr>
            <a:spLocks noGrp="1"/>
          </p:cNvSpPr>
          <p:nvPr>
            <p:ph sz="half" idx="1"/>
          </p:nvPr>
        </p:nvSpPr>
        <p:spPr>
          <a:xfrm>
            <a:off x="461963" y="830263"/>
            <a:ext cx="6840537" cy="5222875"/>
          </a:xfrm>
        </p:spPr>
        <p:txBody>
          <a:bodyPr/>
          <a:lstStyle/>
          <a:p>
            <a:r>
              <a:rPr lang="en-US" altLang="en-US" dirty="0"/>
              <a:t>Des pays </a:t>
            </a:r>
            <a:r>
              <a:rPr lang="en-US" altLang="en-US" dirty="0" err="1"/>
              <a:t>d'Afrique</a:t>
            </a:r>
            <a:r>
              <a:rPr lang="en-US" altLang="en-US" dirty="0"/>
              <a:t> du Nord </a:t>
            </a:r>
            <a:r>
              <a:rPr lang="en-US" altLang="en-US" dirty="0" err="1"/>
              <a:t>ont</a:t>
            </a:r>
            <a:r>
              <a:rPr lang="en-US" altLang="en-US" dirty="0"/>
              <a:t> </a:t>
            </a:r>
            <a:r>
              <a:rPr lang="en-US" altLang="en-US" dirty="0" err="1"/>
              <a:t>signalé</a:t>
            </a:r>
            <a:r>
              <a:rPr lang="en-US" altLang="en-US" dirty="0"/>
              <a:t> des foyers de </a:t>
            </a:r>
            <a:r>
              <a:rPr lang="en-US" altLang="en-US" dirty="0" err="1"/>
              <a:t>fièvre</a:t>
            </a:r>
            <a:r>
              <a:rPr lang="en-US" altLang="en-US" dirty="0"/>
              <a:t> </a:t>
            </a:r>
            <a:r>
              <a:rPr lang="en-US" altLang="en-US" dirty="0" err="1"/>
              <a:t>aphteuse</a:t>
            </a:r>
            <a:r>
              <a:rPr lang="en-US" altLang="en-US" dirty="0"/>
              <a:t> : </a:t>
            </a:r>
            <a:r>
              <a:rPr lang="en-US" altLang="en-US" dirty="0" err="1"/>
              <a:t>Libye</a:t>
            </a:r>
            <a:r>
              <a:rPr lang="en-US" altLang="en-US" dirty="0"/>
              <a:t>, </a:t>
            </a:r>
            <a:r>
              <a:rPr lang="en-US" altLang="en-US" dirty="0" err="1"/>
              <a:t>Algérie</a:t>
            </a:r>
            <a:r>
              <a:rPr lang="en-US" altLang="en-US" dirty="0"/>
              <a:t>, </a:t>
            </a:r>
            <a:r>
              <a:rPr lang="en-US" altLang="en-US" dirty="0" err="1"/>
              <a:t>Tunisie</a:t>
            </a:r>
            <a:endParaRPr lang="en-US" altLang="en-US" dirty="0"/>
          </a:p>
          <a:p>
            <a:r>
              <a:rPr lang="en-US" altLang="en-US" dirty="0"/>
              <a:t>La </a:t>
            </a:r>
            <a:r>
              <a:rPr lang="en-US" altLang="en-US" dirty="0" err="1"/>
              <a:t>Tunisie</a:t>
            </a:r>
            <a:r>
              <a:rPr lang="en-US" altLang="en-US" dirty="0"/>
              <a:t> et la </a:t>
            </a:r>
            <a:r>
              <a:rPr lang="en-US" altLang="en-US" dirty="0" err="1"/>
              <a:t>Libye</a:t>
            </a:r>
            <a:r>
              <a:rPr lang="en-US" altLang="en-US" dirty="0"/>
              <a:t> </a:t>
            </a:r>
            <a:r>
              <a:rPr lang="en-US" altLang="en-US" dirty="0" err="1"/>
              <a:t>ont</a:t>
            </a:r>
            <a:r>
              <a:rPr lang="en-US" altLang="en-US" dirty="0"/>
              <a:t> </a:t>
            </a:r>
            <a:r>
              <a:rPr lang="en-US" altLang="en-US" dirty="0" err="1"/>
              <a:t>signalé</a:t>
            </a:r>
            <a:r>
              <a:rPr lang="en-US" altLang="en-US" dirty="0"/>
              <a:t> des foyers de type O</a:t>
            </a:r>
          </a:p>
          <a:p>
            <a:r>
              <a:rPr lang="en-US" altLang="en-US" dirty="0" err="1">
                <a:hlinkClick r:id="rId3"/>
              </a:rPr>
              <a:t>L'Algérie</a:t>
            </a:r>
            <a:r>
              <a:rPr lang="en-US" altLang="en-US" dirty="0">
                <a:hlinkClick r:id="rId3"/>
              </a:rPr>
              <a:t> </a:t>
            </a:r>
            <a:r>
              <a:rPr lang="en-US" altLang="en-US" dirty="0"/>
              <a:t>a </a:t>
            </a:r>
            <a:r>
              <a:rPr lang="en-US" altLang="en-US" dirty="0" err="1"/>
              <a:t>signalé</a:t>
            </a:r>
            <a:r>
              <a:rPr lang="en-US" altLang="en-US" dirty="0"/>
              <a:t> pour la première </a:t>
            </a:r>
            <a:r>
              <a:rPr lang="en-US" altLang="en-US" dirty="0" err="1"/>
              <a:t>fois</a:t>
            </a:r>
            <a:r>
              <a:rPr lang="en-US" altLang="en-US" dirty="0"/>
              <a:t> le SAT-2</a:t>
            </a:r>
          </a:p>
          <a:p>
            <a:r>
              <a:rPr lang="en-US" altLang="en-US" dirty="0"/>
              <a:t>Afrique de </a:t>
            </a:r>
            <a:r>
              <a:rPr lang="en-US" altLang="en-US" dirty="0" err="1"/>
              <a:t>l'Est</a:t>
            </a:r>
            <a:r>
              <a:rPr lang="en-US" altLang="en-US" dirty="0"/>
              <a:t> - </a:t>
            </a:r>
            <a:r>
              <a:rPr lang="en-US" altLang="en-US" dirty="0">
                <a:hlinkClick r:id="rId4"/>
              </a:rPr>
              <a:t>Les </a:t>
            </a:r>
            <a:r>
              <a:rPr lang="en-US" altLang="en-US" dirty="0" err="1">
                <a:hlinkClick r:id="rId4"/>
              </a:rPr>
              <a:t>Comores</a:t>
            </a:r>
            <a:r>
              <a:rPr lang="en-US" altLang="en-US" dirty="0">
                <a:hlinkClick r:id="rId4"/>
              </a:rPr>
              <a:t> </a:t>
            </a:r>
            <a:r>
              <a:rPr lang="en-US" altLang="en-US" dirty="0" err="1"/>
              <a:t>ont</a:t>
            </a:r>
            <a:r>
              <a:rPr lang="en-US" altLang="en-US" dirty="0"/>
              <a:t> </a:t>
            </a:r>
            <a:r>
              <a:rPr lang="en-US" altLang="en-US" dirty="0" err="1"/>
              <a:t>signalé</a:t>
            </a:r>
            <a:r>
              <a:rPr lang="en-US" altLang="en-US" dirty="0"/>
              <a:t> un </a:t>
            </a:r>
            <a:r>
              <a:rPr lang="en-US" altLang="en-US" dirty="0" err="1"/>
              <a:t>cas</a:t>
            </a:r>
            <a:r>
              <a:rPr lang="en-US" altLang="en-US" dirty="0"/>
              <a:t> de SAT-1 </a:t>
            </a:r>
            <a:r>
              <a:rPr lang="en-US" altLang="en-US" dirty="0" err="1"/>
              <a:t>en</a:t>
            </a:r>
            <a:r>
              <a:rPr lang="en-US" altLang="en-US" dirty="0"/>
              <a:t> </a:t>
            </a:r>
            <a:r>
              <a:rPr lang="en-US" altLang="en-US" dirty="0" err="1"/>
              <a:t>janvier</a:t>
            </a:r>
            <a:r>
              <a:rPr lang="en-US" altLang="en-US" dirty="0"/>
              <a:t> 2024</a:t>
            </a:r>
            <a:endParaRPr lang="en-CA" altLang="en-US" dirty="0"/>
          </a:p>
        </p:txBody>
      </p:sp>
      <p:sp>
        <p:nvSpPr>
          <p:cNvPr id="26628" name="Rectangle 2">
            <a:extLst>
              <a:ext uri="{FF2B5EF4-FFF2-40B4-BE49-F238E27FC236}">
                <a16:creationId xmlns:a16="http://schemas.microsoft.com/office/drawing/2014/main" id="{0FF12A9B-5564-2B66-B070-A38EBB46BFA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26629" name="Rectangle 7">
            <a:extLst>
              <a:ext uri="{FF2B5EF4-FFF2-40B4-BE49-F238E27FC236}">
                <a16:creationId xmlns:a16="http://schemas.microsoft.com/office/drawing/2014/main" id="{6554D17F-5825-8C20-DF6E-918ED61C2C2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26630" name="Rectangle 8">
            <a:extLst>
              <a:ext uri="{FF2B5EF4-FFF2-40B4-BE49-F238E27FC236}">
                <a16:creationId xmlns:a16="http://schemas.microsoft.com/office/drawing/2014/main" id="{04B894D1-F28B-7A33-B4D8-7E4A0076BC43}"/>
              </a:ext>
            </a:extLst>
          </p:cNvPr>
          <p:cNvSpPr>
            <a:spLocks noChangeArrowheads="1"/>
          </p:cNvSpPr>
          <p:nvPr/>
        </p:nvSpPr>
        <p:spPr bwMode="auto">
          <a:xfrm>
            <a:off x="574675" y="4144963"/>
            <a:ext cx="24534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pic>
        <p:nvPicPr>
          <p:cNvPr id="26631" name="Picture 1">
            <a:extLst>
              <a:ext uri="{FF2B5EF4-FFF2-40B4-BE49-F238E27FC236}">
                <a16:creationId xmlns:a16="http://schemas.microsoft.com/office/drawing/2014/main" id="{9707F979-6919-D637-CF1D-739027F3181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02500" y="1060450"/>
            <a:ext cx="4221163" cy="276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6632" name="Picture 2">
            <a:extLst>
              <a:ext uri="{FF2B5EF4-FFF2-40B4-BE49-F238E27FC236}">
                <a16:creationId xmlns:a16="http://schemas.microsoft.com/office/drawing/2014/main" id="{458977F4-CD3C-68F2-D1F8-D8AD30F5AEC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1050" y="4824414"/>
            <a:ext cx="10629900" cy="21193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6633" name="TextBox 1">
            <a:extLst>
              <a:ext uri="{FF2B5EF4-FFF2-40B4-BE49-F238E27FC236}">
                <a16:creationId xmlns:a16="http://schemas.microsoft.com/office/drawing/2014/main" id="{67DB3802-DAEB-3874-1D06-BD0414B4A676}"/>
              </a:ext>
            </a:extLst>
          </p:cNvPr>
          <p:cNvSpPr txBox="1">
            <a:spLocks noChangeArrowheads="1"/>
          </p:cNvSpPr>
          <p:nvPr/>
        </p:nvSpPr>
        <p:spPr bwMode="auto">
          <a:xfrm>
            <a:off x="841375" y="6392863"/>
            <a:ext cx="3387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200" b="1"/>
              <a:t>Signaux de la fièvre aphteuse juin 2016 - mars 2024</a:t>
            </a:r>
            <a:endParaRPr lang="en-CA" altLang="en-US" sz="1200" b="1"/>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71B46-7080-AC44-53FD-31492180AA8F}"/>
              </a:ext>
            </a:extLst>
          </p:cNvPr>
          <p:cNvSpPr>
            <a:spLocks noGrp="1"/>
          </p:cNvSpPr>
          <p:nvPr>
            <p:ph type="title"/>
          </p:nvPr>
        </p:nvSpPr>
        <p:spPr>
          <a:xfrm>
            <a:off x="90488" y="0"/>
            <a:ext cx="10515600" cy="1325563"/>
          </a:xfrm>
        </p:spPr>
        <p:txBody>
          <a:bodyPr/>
          <a:lstStyle/>
          <a:p>
            <a:pPr>
              <a:defRPr/>
            </a:pPr>
            <a:r>
              <a:rPr lang="en-US" sz="3200" dirty="0"/>
              <a:t>Tuberculose bovine</a:t>
            </a:r>
            <a:endParaRPr lang="en-CA" sz="3200" dirty="0"/>
          </a:p>
        </p:txBody>
      </p:sp>
      <p:sp>
        <p:nvSpPr>
          <p:cNvPr id="3" name="Content Placeholder 2">
            <a:extLst>
              <a:ext uri="{FF2B5EF4-FFF2-40B4-BE49-F238E27FC236}">
                <a16:creationId xmlns:a16="http://schemas.microsoft.com/office/drawing/2014/main" id="{5A43E7BA-26C8-4F15-CFFC-E5BDC6995F4B}"/>
              </a:ext>
            </a:extLst>
          </p:cNvPr>
          <p:cNvSpPr>
            <a:spLocks noGrp="1"/>
          </p:cNvSpPr>
          <p:nvPr>
            <p:ph sz="half" idx="1"/>
          </p:nvPr>
        </p:nvSpPr>
        <p:spPr>
          <a:xfrm>
            <a:off x="838200" y="1325563"/>
            <a:ext cx="10633075" cy="4851400"/>
          </a:xfrm>
        </p:spPr>
        <p:txBody>
          <a:bodyPr/>
          <a:lstStyle/>
          <a:p>
            <a:pPr marL="0" indent="0">
              <a:buFont typeface="Arial" panose="020B0604020202020204" pitchFamily="34" charset="0"/>
              <a:buNone/>
              <a:defRPr/>
            </a:pPr>
            <a:r>
              <a:rPr lang="en-US" sz="2400" b="1" dirty="0"/>
              <a:t>Canada</a:t>
            </a:r>
            <a:endParaRPr lang="en-US" sz="2000" u="sng" dirty="0">
              <a:hlinkClick r:id="rId3"/>
            </a:endParaRPr>
          </a:p>
          <a:p>
            <a:pPr>
              <a:defRPr/>
            </a:pPr>
            <a:r>
              <a:rPr lang="en-US" sz="2400" dirty="0"/>
              <a:t>Mise à jour de l'enquête sur la </a:t>
            </a:r>
            <a:r>
              <a:rPr lang="en-US" sz="2400" dirty="0" err="1"/>
              <a:t>fièvre catarrhale du mouton </a:t>
            </a:r>
            <a:r>
              <a:rPr lang="en-US" sz="2400" dirty="0"/>
              <a:t>en Saskatchewan au </a:t>
            </a:r>
            <a:r>
              <a:rPr lang="en-US" sz="2400" dirty="0">
                <a:hlinkClick r:id="rId4"/>
              </a:rPr>
              <a:t>1er mars 2024</a:t>
            </a:r>
            <a:endParaRPr lang="en-US" sz="2400" dirty="0"/>
          </a:p>
          <a:p>
            <a:pPr lvl="1">
              <a:defRPr/>
            </a:pPr>
            <a:r>
              <a:rPr lang="en-US" dirty="0"/>
              <a:t>Tous les tests effectués sur les troupeaux d'origine sont terminés</a:t>
            </a:r>
          </a:p>
          <a:p>
            <a:pPr lvl="1">
              <a:defRPr/>
            </a:pPr>
            <a:r>
              <a:rPr lang="en-CA" dirty="0"/>
              <a:t>Le travail de traçage des troupeaux se poursuit</a:t>
            </a:r>
          </a:p>
          <a:p>
            <a:pPr marL="0" indent="0">
              <a:buFont typeface="Arial" panose="020B0604020202020204" pitchFamily="34" charset="0"/>
              <a:buNone/>
              <a:defRPr/>
            </a:pPr>
            <a:endParaRPr lang="en-US" dirty="0"/>
          </a:p>
          <a:p>
            <a:pPr marL="0" indent="0">
              <a:buFont typeface="Arial" panose="020B0604020202020204" pitchFamily="34" charset="0"/>
              <a:buNone/>
              <a:defRPr/>
            </a:pPr>
            <a:r>
              <a:rPr lang="en-US" sz="2400" b="1" dirty="0"/>
              <a:t>États-Unis</a:t>
            </a:r>
          </a:p>
          <a:p>
            <a:pPr>
              <a:defRPr/>
            </a:pPr>
            <a:r>
              <a:rPr lang="en-US" altLang="en-US" sz="2400" dirty="0">
                <a:hlinkClick r:id="rId5"/>
              </a:rPr>
              <a:t>Le Michigan </a:t>
            </a:r>
            <a:r>
              <a:rPr lang="en-US" altLang="en-US" sz="2400" dirty="0"/>
              <a:t>a signalé qu'une biche de 4 ans récoltée dans le comté de Benzie a été testée positive à la tuberculose bovine. </a:t>
            </a:r>
            <a:endParaRPr lang="en-US" sz="2400" u="sng" dirty="0">
              <a:hlinkClick r:id="rId3"/>
            </a:endParaRPr>
          </a:p>
          <a:p>
            <a:pPr>
              <a:defRPr/>
            </a:pPr>
            <a:r>
              <a:rPr lang="en-US" sz="2400" u="sng" dirty="0">
                <a:hlinkClick r:id="rId3"/>
              </a:rPr>
              <a:t>Maladie humaine due à Mycobacterium </a:t>
            </a:r>
            <a:r>
              <a:rPr lang="en-US" sz="2400" u="sng" dirty="0" err="1">
                <a:hlinkClick r:id="rId3"/>
              </a:rPr>
              <a:t>bovis </a:t>
            </a:r>
            <a:r>
              <a:rPr lang="en-US" sz="2400" u="sng" dirty="0">
                <a:hlinkClick r:id="rId3"/>
              </a:rPr>
              <a:t>liée à des cerfs en liberté dans le Michigan</a:t>
            </a:r>
            <a:endParaRPr lang="en-CA" sz="2400" u="sng" dirty="0"/>
          </a:p>
          <a:p>
            <a:pPr marL="0" indent="0">
              <a:buFont typeface="Arial" panose="020B0604020202020204" pitchFamily="34" charset="0"/>
              <a:buNone/>
              <a:defRPr/>
            </a:pPr>
            <a:endParaRPr lang="en-US" sz="2400" dirty="0"/>
          </a:p>
          <a:p>
            <a:pPr marL="0" indent="0">
              <a:buFont typeface="Arial" panose="020B0604020202020204" pitchFamily="34" charset="0"/>
              <a:buNone/>
              <a:defRPr/>
            </a:pPr>
            <a:endParaRPr lang="en-CA" sz="2400" dirty="0"/>
          </a:p>
        </p:txBody>
      </p:sp>
      <p:sp>
        <p:nvSpPr>
          <p:cNvPr id="5" name="Slide Number Placeholder 4">
            <a:extLst>
              <a:ext uri="{FF2B5EF4-FFF2-40B4-BE49-F238E27FC236}">
                <a16:creationId xmlns:a16="http://schemas.microsoft.com/office/drawing/2014/main" id="{E96887E1-F26A-48D8-D127-53BFC14309B0}"/>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0E711EA-BEF4-4AC6-A2CA-BDEEE86B9416}" type="slidenum">
              <a:rPr lang="en-US" altLang="en-US">
                <a:solidFill>
                  <a:srgbClr val="898989"/>
                </a:solidFill>
              </a:rPr>
              <a:t>8</a:t>
            </a:fld>
            <a:endParaRPr lang="en-US" altLang="en-US">
              <a:solidFill>
                <a:srgbClr val="898989"/>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78A09-F060-506D-FADF-4E13D3E852D6}"/>
              </a:ext>
            </a:extLst>
          </p:cNvPr>
          <p:cNvSpPr>
            <a:spLocks noGrp="1"/>
          </p:cNvSpPr>
          <p:nvPr>
            <p:ph type="title"/>
          </p:nvPr>
        </p:nvSpPr>
        <p:spPr>
          <a:xfrm>
            <a:off x="304800" y="103188"/>
            <a:ext cx="10515600" cy="1325562"/>
          </a:xfrm>
        </p:spPr>
        <p:txBody>
          <a:bodyPr/>
          <a:lstStyle/>
          <a:p>
            <a:pPr>
              <a:defRPr/>
            </a:pPr>
            <a:r>
              <a:rPr lang="en-CA" sz="3200" dirty="0"/>
              <a:t>Résultats scientifiques</a:t>
            </a:r>
          </a:p>
        </p:txBody>
      </p:sp>
      <p:sp>
        <p:nvSpPr>
          <p:cNvPr id="43011" name="Text Placeholder 5">
            <a:extLst>
              <a:ext uri="{FF2B5EF4-FFF2-40B4-BE49-F238E27FC236}">
                <a16:creationId xmlns:a16="http://schemas.microsoft.com/office/drawing/2014/main" id="{A31C1FB7-516E-CCF9-0ECB-D6DF574C06CA}"/>
              </a:ext>
            </a:extLst>
          </p:cNvPr>
          <p:cNvSpPr>
            <a:spLocks noGrp="1"/>
          </p:cNvSpPr>
          <p:nvPr>
            <p:ph type="body" sz="quarter" idx="13"/>
          </p:nvPr>
        </p:nvSpPr>
        <p:spPr>
          <a:xfrm>
            <a:off x="709612" y="1654175"/>
            <a:ext cx="10772775" cy="5067300"/>
          </a:xfrm>
        </p:spPr>
        <p:txBody>
          <a:bodyPr/>
          <a:lstStyle/>
          <a:p>
            <a:pPr>
              <a:defRPr/>
            </a:pPr>
            <a:r>
              <a:rPr lang="en-US" sz="2400" u="sng" dirty="0">
                <a:hlinkClick r:id="rId3"/>
              </a:rPr>
              <a:t>Détection de virus de la fièvre aphteuse du génotype A/AFRICA/G-I dans le Sultanat d'Oman</a:t>
            </a:r>
            <a:endParaRPr lang="en-CA" sz="2400" u="sng" dirty="0">
              <a:hlinkClick r:id="rId4"/>
            </a:endParaRPr>
          </a:p>
          <a:p>
            <a:pPr>
              <a:defRPr/>
            </a:pPr>
            <a:r>
              <a:rPr lang="en-CA" sz="2400" u="sng" dirty="0" err="1">
                <a:hlinkClick r:id="rId4"/>
              </a:rPr>
              <a:t>Theileria orientalis </a:t>
            </a:r>
            <a:r>
              <a:rPr lang="en-CA" sz="2400" u="sng" dirty="0">
                <a:hlinkClick r:id="rId4"/>
              </a:rPr>
              <a:t>Ikeda chez les bovins, Alabama, États-Unis</a:t>
            </a:r>
            <a:endParaRPr lang="en-CA" sz="2400" u="sng" dirty="0"/>
          </a:p>
          <a:p>
            <a:pPr>
              <a:defRPr/>
            </a:pPr>
            <a:r>
              <a:rPr lang="en-US" sz="2400" u="sng" dirty="0">
                <a:hlinkClick r:id="rId5"/>
              </a:rPr>
              <a:t>L'influenza D chez les animaux domestiques et sauvages</a:t>
            </a:r>
            <a:endParaRPr lang="en-US" sz="2400" u="sng" dirty="0"/>
          </a:p>
          <a:p>
            <a:pPr>
              <a:defRPr/>
            </a:pPr>
            <a:r>
              <a:rPr lang="en-US" sz="2400" u="sng" dirty="0">
                <a:hlinkClick r:id="rId6"/>
              </a:rPr>
              <a:t>Premier rapport sur la </a:t>
            </a:r>
            <a:r>
              <a:rPr lang="en-US" sz="2400" u="sng" dirty="0" err="1">
                <a:hlinkClick r:id="rId6"/>
              </a:rPr>
              <a:t>coenurose </a:t>
            </a:r>
            <a:r>
              <a:rPr lang="en-US" sz="2400" u="sng" dirty="0">
                <a:hlinkClick r:id="rId6"/>
              </a:rPr>
              <a:t>bovine en Macédoine du Nord</a:t>
            </a:r>
            <a:endParaRPr lang="en-US" sz="2400" u="sng" dirty="0"/>
          </a:p>
          <a:p>
            <a:pPr>
              <a:defRPr/>
            </a:pPr>
            <a:r>
              <a:rPr lang="en-US" sz="2400" u="sng" dirty="0">
                <a:hlinkClick r:id="rId7"/>
              </a:rPr>
              <a:t>Capacité d'un modèle dynamique de maladie sensible au climat à reproduire les épidémies historiques de fièvre de la vallée du Rift en Afrique</a:t>
            </a:r>
            <a:endParaRPr lang="en-US" sz="2400" u="sng" dirty="0"/>
          </a:p>
          <a:p>
            <a:pPr marL="0" indent="0">
              <a:buFont typeface="Arial" panose="020B0604020202020204" pitchFamily="34" charset="0"/>
              <a:buNone/>
              <a:defRPr/>
            </a:pPr>
            <a:endParaRPr lang="en-CA" dirty="0"/>
          </a:p>
          <a:p>
            <a:pPr>
              <a:defRPr/>
            </a:pPr>
            <a:endParaRPr lang="en-CA" altLang="en-US" sz="1800" dirty="0">
              <a:cs typeface="Calibri" panose="020F0502020204030204" pitchFamily="34" charset="0"/>
            </a:endParaRPr>
          </a:p>
        </p:txBody>
      </p:sp>
      <p:sp>
        <p:nvSpPr>
          <p:cNvPr id="5" name="Slide Number Placeholder 4">
            <a:extLst>
              <a:ext uri="{FF2B5EF4-FFF2-40B4-BE49-F238E27FC236}">
                <a16:creationId xmlns:a16="http://schemas.microsoft.com/office/drawing/2014/main" id="{DE9F405C-B375-2A7D-4CDD-5C4C32A131D6}"/>
              </a:ext>
            </a:extLst>
          </p:cNvPr>
          <p:cNvSpPr>
            <a:spLocks noGrp="1"/>
          </p:cNvSpPr>
          <p:nvPr>
            <p:ph type="sldNum" sz="quarter" idx="14"/>
          </p:nvPr>
        </p:nvSpPr>
        <p:spPr>
          <a:xfrm>
            <a:off x="9448800" y="6356350"/>
            <a:ext cx="2743200" cy="365125"/>
          </a:xfrm>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022C9D8-F50B-460C-AC2D-4FFF814470B5}" type="slidenum">
              <a:rPr lang="en-US" altLang="en-US">
                <a:solidFill>
                  <a:srgbClr val="898989"/>
                </a:solidFill>
              </a:rPr>
              <a:t>9</a:t>
            </a:fld>
            <a:endParaRPr lang="en-US" altLang="en-US">
              <a:solidFill>
                <a:srgbClr val="898989"/>
              </a:solidFill>
            </a:endParaRPr>
          </a:p>
        </p:txBody>
      </p:sp>
    </p:spTree>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26330</TotalTime>
  <Words>2316</Words>
  <Application>Microsoft Office PowerPoint</Application>
  <PresentationFormat>Widescreen</PresentationFormat>
  <Paragraphs>158</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2_Office Theme</vt:lpstr>
      <vt:lpstr>Communauté des maladies émergentes et zoonotiques Identifier les risques émergents grâce à l'intelligence collective</vt:lpstr>
      <vt:lpstr>Virus de la fièvre catarrhale du mouton (BTV-3) en Europe</vt:lpstr>
      <vt:lpstr>Virus de la fièvre catarrhale du mouton (BTV-3) en Europe</vt:lpstr>
      <vt:lpstr>Virus de la fièvre catarrhale du mouton (BTV-3) en Europe</vt:lpstr>
      <vt:lpstr>Fièvre catarrhale ovine - Résultats scientifiques</vt:lpstr>
      <vt:lpstr>Nouveau ver du monde en Amérique du Sud</vt:lpstr>
      <vt:lpstr>Fièvre aphteuse</vt:lpstr>
      <vt:lpstr>Tuberculose bovine</vt:lpstr>
      <vt:lpstr>Résultats scientifiques</vt:lpstr>
      <vt:lpstr>Enquête sur les groupes du réseau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keywords>, docId:ECCAA6AD58ADEAD2E70B78C1CF736A0E</cp:keywords>
  <cp:lastModifiedBy>Murray Gillies</cp:lastModifiedBy>
  <cp:revision>476</cp:revision>
  <dcterms:created xsi:type="dcterms:W3CDTF">2020-02-07T23:34:08Z</dcterms:created>
  <dcterms:modified xsi:type="dcterms:W3CDTF">2024-03-15T17:37:05Z</dcterms:modified>
</cp:coreProperties>
</file>