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335" r:id="rId3"/>
    <p:sldId id="336" r:id="rId4"/>
    <p:sldId id="337" r:id="rId5"/>
    <p:sldId id="338" r:id="rId6"/>
    <p:sldId id="339" r:id="rId7"/>
    <p:sldId id="340" r:id="rId8"/>
    <p:sldId id="341" r:id="rId9"/>
    <p:sldId id="342" r:id="rId10"/>
    <p:sldId id="343" r:id="rId11"/>
    <p:sldId id="344" r:id="rId12"/>
    <p:sldId id="345"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5" autoAdjust="0"/>
    <p:restoredTop sz="80233" autoAdjust="0"/>
  </p:normalViewPr>
  <p:slideViewPr>
    <p:cSldViewPr snapToGrid="0">
      <p:cViewPr varScale="1">
        <p:scale>
          <a:sx n="59" d="100"/>
          <a:sy n="59" d="100"/>
        </p:scale>
        <p:origin x="784" y="36"/>
      </p:cViewPr>
      <p:guideLst/>
    </p:cSldViewPr>
  </p:slideViewPr>
  <p:notesTextViewPr>
    <p:cViewPr>
      <p:scale>
        <a:sx n="1" d="1"/>
        <a:sy n="1" d="1"/>
      </p:scale>
      <p:origin x="0" y="-1024"/>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32B5B2-8CF4-ABF0-1850-0A92296478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12D3561-B688-BEFC-B336-783133B2816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B55A4C8-7A71-4CFF-ADAA-F5E1E38C1A8A}" type="datetimeFigureOut">
              <a:rPr lang="en-US"/>
              <a:t>10/21/2024</a:t>
            </a:fld>
            <a:endParaRPr lang="en-US"/>
          </a:p>
        </p:txBody>
      </p:sp>
      <p:sp>
        <p:nvSpPr>
          <p:cNvPr id="4" name="Slide Image Placeholder 3">
            <a:extLst>
              <a:ext uri="{FF2B5EF4-FFF2-40B4-BE49-F238E27FC236}">
                <a16:creationId xmlns:a16="http://schemas.microsoft.com/office/drawing/2014/main" id="{416D92CC-40B2-3248-F38F-089829ED387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613505B-FA8A-B57D-9E48-CBE122669FD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a:extLst>
              <a:ext uri="{FF2B5EF4-FFF2-40B4-BE49-F238E27FC236}">
                <a16:creationId xmlns:a16="http://schemas.microsoft.com/office/drawing/2014/main" id="{2735C4BD-F4F2-5FD8-423A-90C21F95CF6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A2BFF3D9-84A8-B11C-8C16-12D754F2EDB9}"/>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42EB275-B420-4B2C-AB19-5EC3B5493CD4}"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bc.com/news/articles/c1w7yyz3xlzo"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ahis.woah.org/#/in-review/5797"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4B8F1BB-3D8A-8F5C-756D-C2AF350F5E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D3F7530-7153-4722-62DC-D4560D2CF9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371DB147-D9A7-B500-B716-51E383E8C8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618C252-D793-4B50-9A5E-86545C1C717E}" type="slidenum">
              <a:rPr lang="en-US" altLang="en-US" smtClean="0">
                <a:solidFill>
                  <a:srgbClr val="000000"/>
                </a:solidFill>
              </a:r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92F82AB-B083-BFA5-D48C-5D12059B64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A76643BD-75D1-ADEE-25F3-6EC56A435E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err="1"/>
              <a:t>Quelques</a:t>
            </a:r>
            <a:r>
              <a:rPr lang="en-CA" altLang="en-US" dirty="0"/>
              <a:t> pays (5) </a:t>
            </a:r>
            <a:r>
              <a:rPr lang="en-CA" altLang="en-US" dirty="0" err="1"/>
              <a:t>ont</a:t>
            </a:r>
            <a:r>
              <a:rPr lang="en-CA" altLang="en-US" dirty="0"/>
              <a:t> </a:t>
            </a:r>
            <a:r>
              <a:rPr lang="en-CA" altLang="en-US" dirty="0" err="1"/>
              <a:t>signalé</a:t>
            </a:r>
            <a:r>
              <a:rPr lang="en-CA" altLang="en-US" dirty="0"/>
              <a:t> des </a:t>
            </a:r>
            <a:r>
              <a:rPr lang="en-CA" altLang="en-US" dirty="0" err="1"/>
              <a:t>cas</a:t>
            </a:r>
            <a:r>
              <a:rPr lang="en-CA" altLang="en-US" dirty="0"/>
              <a:t> de </a:t>
            </a:r>
            <a:r>
              <a:rPr lang="en-CA" altLang="en-US" dirty="0" err="1"/>
              <a:t>fièvre</a:t>
            </a:r>
            <a:r>
              <a:rPr lang="en-CA" altLang="en-US" dirty="0"/>
              <a:t> </a:t>
            </a:r>
            <a:r>
              <a:rPr lang="en-CA" altLang="en-US" dirty="0" err="1"/>
              <a:t>aphteuse</a:t>
            </a:r>
            <a:r>
              <a:rPr lang="en-CA" altLang="en-US" dirty="0"/>
              <a:t> au </a:t>
            </a:r>
            <a:r>
              <a:rPr lang="en-CA" altLang="en-US" dirty="0" err="1"/>
              <a:t>cours</a:t>
            </a:r>
            <a:r>
              <a:rPr lang="en-CA" altLang="en-US" dirty="0"/>
              <a:t> des </a:t>
            </a:r>
            <a:r>
              <a:rPr lang="en-CA" altLang="en-US" dirty="0" err="1"/>
              <a:t>derniers</a:t>
            </a:r>
            <a:r>
              <a:rPr lang="en-CA" altLang="en-US" dirty="0"/>
              <a:t> </a:t>
            </a:r>
            <a:r>
              <a:rPr lang="en-CA" altLang="en-US" dirty="0" err="1"/>
              <a:t>mois</a:t>
            </a:r>
            <a:r>
              <a:rPr lang="en-CA" altLang="en-US" dirty="0"/>
              <a:t>. Il </a:t>
            </a:r>
            <a:r>
              <a:rPr lang="en-CA" altLang="en-US" dirty="0" err="1"/>
              <a:t>s'agit</a:t>
            </a:r>
            <a:r>
              <a:rPr lang="en-CA" altLang="en-US" dirty="0"/>
              <a:t> de la </a:t>
            </a:r>
            <a:r>
              <a:rPr lang="en-CA" altLang="en-US" dirty="0" err="1"/>
              <a:t>Turquie</a:t>
            </a:r>
            <a:r>
              <a:rPr lang="en-CA" altLang="en-US" dirty="0"/>
              <a:t>, de </a:t>
            </a:r>
            <a:r>
              <a:rPr lang="en-CA" altLang="en-US" dirty="0" err="1"/>
              <a:t>l'Afrique</a:t>
            </a:r>
            <a:r>
              <a:rPr lang="en-CA" altLang="en-US" dirty="0"/>
              <a:t> du Sud, de </a:t>
            </a:r>
            <a:r>
              <a:rPr lang="en-CA" altLang="en-US" dirty="0" err="1"/>
              <a:t>l'Inde</a:t>
            </a:r>
            <a:r>
              <a:rPr lang="en-CA" altLang="en-US" dirty="0"/>
              <a:t>, du Mozambique et du </a:t>
            </a:r>
            <a:r>
              <a:rPr lang="en-CA" altLang="en-US" dirty="0" err="1"/>
              <a:t>Viêt</a:t>
            </a:r>
            <a:r>
              <a:rPr lang="en-CA" altLang="en-US" dirty="0"/>
              <a:t> Nam. </a:t>
            </a:r>
            <a:r>
              <a:rPr lang="en-CA" altLang="en-US" dirty="0" err="1"/>
              <a:t>Certains</a:t>
            </a:r>
            <a:r>
              <a:rPr lang="en-CA" altLang="en-US" dirty="0"/>
              <a:t> </a:t>
            </a:r>
            <a:r>
              <a:rPr lang="en-CA" altLang="en-US" dirty="0" err="1"/>
              <a:t>ont</a:t>
            </a:r>
            <a:r>
              <a:rPr lang="en-CA" altLang="en-US" dirty="0"/>
              <a:t> </a:t>
            </a:r>
            <a:r>
              <a:rPr lang="en-CA" altLang="en-US" dirty="0" err="1"/>
              <a:t>indiqué</a:t>
            </a:r>
            <a:r>
              <a:rPr lang="en-CA" altLang="en-US" dirty="0"/>
              <a:t> le type (</a:t>
            </a:r>
            <a:r>
              <a:rPr lang="en-CA" altLang="en-US" dirty="0" err="1"/>
              <a:t>c'est</a:t>
            </a:r>
            <a:r>
              <a:rPr lang="en-CA" altLang="en-US" dirty="0"/>
              <a:t>-à-dire A, SAT1-3) et </a:t>
            </a:r>
            <a:r>
              <a:rPr lang="en-CA" altLang="en-US" dirty="0" err="1"/>
              <a:t>d'autres</a:t>
            </a:r>
            <a:r>
              <a:rPr lang="en-CA" altLang="en-US" dirty="0"/>
              <a:t> </a:t>
            </a:r>
            <a:r>
              <a:rPr lang="en-CA" altLang="en-US" dirty="0" err="1"/>
              <a:t>n'ont</a:t>
            </a:r>
            <a:r>
              <a:rPr lang="en-CA" altLang="en-US" dirty="0"/>
              <a:t> pas </a:t>
            </a:r>
            <a:r>
              <a:rPr lang="en-CA" altLang="en-US" dirty="0" err="1"/>
              <a:t>été</a:t>
            </a:r>
            <a:r>
              <a:rPr lang="en-CA" altLang="en-US" dirty="0"/>
              <a:t> </a:t>
            </a:r>
            <a:r>
              <a:rPr lang="en-CA" altLang="en-US" dirty="0" err="1"/>
              <a:t>précisés</a:t>
            </a:r>
            <a:r>
              <a:rPr lang="en-CA" altLang="en-US" dirty="0"/>
              <a:t>. Ce qui </a:t>
            </a:r>
            <a:r>
              <a:rPr lang="en-CA" altLang="en-US" dirty="0" err="1"/>
              <a:t>est</a:t>
            </a:r>
            <a:r>
              <a:rPr lang="en-CA" altLang="en-US" dirty="0"/>
              <a:t> </a:t>
            </a:r>
            <a:r>
              <a:rPr lang="en-CA" altLang="en-US" dirty="0" err="1"/>
              <a:t>intéressant</a:t>
            </a:r>
            <a:r>
              <a:rPr lang="en-CA" altLang="en-US" dirty="0"/>
              <a:t>, </a:t>
            </a:r>
            <a:r>
              <a:rPr lang="en-CA" altLang="en-US" dirty="0" err="1"/>
              <a:t>c'est</a:t>
            </a:r>
            <a:r>
              <a:rPr lang="en-CA" altLang="en-US" dirty="0"/>
              <a:t> le </a:t>
            </a:r>
            <a:r>
              <a:rPr lang="en-CA" altLang="en-US" dirty="0" err="1"/>
              <a:t>récent</a:t>
            </a:r>
            <a:r>
              <a:rPr lang="en-CA" altLang="en-US" dirty="0"/>
              <a:t> rapport du WOAH de </a:t>
            </a:r>
            <a:r>
              <a:rPr lang="en-CA" altLang="en-US" dirty="0" err="1"/>
              <a:t>Turquie</a:t>
            </a:r>
            <a:r>
              <a:rPr lang="en-CA" altLang="en-US" dirty="0"/>
              <a:t> (type A) qui </a:t>
            </a:r>
            <a:r>
              <a:rPr lang="en-CA" altLang="en-US" dirty="0" err="1"/>
              <a:t>indique</a:t>
            </a:r>
            <a:r>
              <a:rPr lang="en-CA" altLang="en-US" dirty="0"/>
              <a:t> que : </a:t>
            </a:r>
            <a:r>
              <a:rPr lang="en-CA" altLang="en-US" b="1" dirty="0">
                <a:latin typeface="Poppins-Regular"/>
              </a:rPr>
              <a:t>on </a:t>
            </a:r>
            <a:r>
              <a:rPr lang="en-CA" altLang="en-US" b="1" dirty="0" err="1">
                <a:latin typeface="Poppins-Regular"/>
              </a:rPr>
              <a:t>pense</a:t>
            </a:r>
            <a:r>
              <a:rPr lang="en-CA" altLang="en-US" b="1" dirty="0">
                <a:latin typeface="Poppins-Regular"/>
              </a:rPr>
              <a:t> que le virus a </a:t>
            </a:r>
            <a:r>
              <a:rPr lang="en-CA" altLang="en-US" b="1" dirty="0" err="1">
                <a:latin typeface="Poppins-Regular"/>
              </a:rPr>
              <a:t>été</a:t>
            </a:r>
            <a:r>
              <a:rPr lang="en-CA" altLang="en-US" b="1" dirty="0">
                <a:latin typeface="Poppins-Regular"/>
              </a:rPr>
              <a:t> </a:t>
            </a:r>
            <a:r>
              <a:rPr lang="en-CA" altLang="en-US" b="1" dirty="0" err="1">
                <a:latin typeface="Poppins-Regular"/>
              </a:rPr>
              <a:t>transmis</a:t>
            </a:r>
            <a:r>
              <a:rPr lang="en-CA" altLang="en-US" b="1" dirty="0">
                <a:latin typeface="Poppins-Regular"/>
              </a:rPr>
              <a:t> </a:t>
            </a:r>
            <a:r>
              <a:rPr lang="en-CA" altLang="en-US" b="1" dirty="0" err="1">
                <a:latin typeface="Poppins-Regular"/>
              </a:rPr>
              <a:t>mécaniquement</a:t>
            </a:r>
            <a:r>
              <a:rPr lang="en-CA" altLang="en-US" b="1" dirty="0">
                <a:latin typeface="Poppins-Regular"/>
              </a:rPr>
              <a:t> par des </a:t>
            </a:r>
            <a:r>
              <a:rPr lang="en-CA" altLang="en-US" b="1" dirty="0" err="1">
                <a:latin typeface="Poppins-Regular"/>
              </a:rPr>
              <a:t>oiseaux</a:t>
            </a:r>
            <a:r>
              <a:rPr lang="en-CA" altLang="en-US" b="1" dirty="0">
                <a:latin typeface="Poppins-Regular"/>
              </a:rPr>
              <a:t> </a:t>
            </a:r>
            <a:r>
              <a:rPr lang="en-CA" altLang="en-US" b="1" dirty="0" err="1">
                <a:latin typeface="Poppins-Regular"/>
              </a:rPr>
              <a:t>en</a:t>
            </a:r>
            <a:r>
              <a:rPr lang="en-CA" altLang="en-US" b="1" dirty="0">
                <a:latin typeface="Poppins-Regular"/>
              </a:rPr>
              <a:t> raison du </a:t>
            </a:r>
            <a:r>
              <a:rPr lang="en-CA" altLang="en-US" b="1" dirty="0" err="1">
                <a:latin typeface="Poppins-Regular"/>
              </a:rPr>
              <a:t>faible</a:t>
            </a:r>
            <a:r>
              <a:rPr lang="en-CA" altLang="en-US" b="1" dirty="0">
                <a:latin typeface="Poppins-Regular"/>
              </a:rPr>
              <a:t> </a:t>
            </a:r>
            <a:r>
              <a:rPr lang="en-CA" altLang="en-US" b="1" dirty="0" err="1">
                <a:latin typeface="Poppins-Regular"/>
              </a:rPr>
              <a:t>niveau</a:t>
            </a:r>
            <a:r>
              <a:rPr lang="en-CA" altLang="en-US" b="1" dirty="0">
                <a:latin typeface="Poppins-Regular"/>
              </a:rPr>
              <a:t> de </a:t>
            </a:r>
            <a:r>
              <a:rPr lang="en-CA" altLang="en-US" b="1" dirty="0" err="1">
                <a:latin typeface="Poppins-Regular"/>
              </a:rPr>
              <a:t>biosécurité</a:t>
            </a:r>
            <a:r>
              <a:rPr lang="en-CA" altLang="en-US" b="1" dirty="0">
                <a:latin typeface="Poppins-Regular"/>
              </a:rPr>
              <a:t> dans les </a:t>
            </a:r>
            <a:r>
              <a:rPr lang="en-CA" altLang="en-US" b="1" dirty="0" err="1">
                <a:latin typeface="Poppins-Regular"/>
              </a:rPr>
              <a:t>fermes</a:t>
            </a:r>
            <a:r>
              <a:rPr lang="en-CA" altLang="en-US" b="1" dirty="0">
                <a:latin typeface="Poppins-Regular"/>
              </a:rPr>
              <a:t> et du grand </a:t>
            </a:r>
            <a:r>
              <a:rPr lang="en-CA" altLang="en-US" b="1" dirty="0" err="1">
                <a:latin typeface="Poppins-Regular"/>
              </a:rPr>
              <a:t>nombre</a:t>
            </a:r>
            <a:r>
              <a:rPr lang="en-CA" altLang="en-US" b="1" dirty="0">
                <a:latin typeface="Poppins-Regular"/>
              </a:rPr>
              <a:t> de champs de </a:t>
            </a:r>
            <a:r>
              <a:rPr lang="en-CA" altLang="en-US" b="1" dirty="0" err="1">
                <a:latin typeface="Poppins-Regular"/>
              </a:rPr>
              <a:t>tournesol</a:t>
            </a:r>
            <a:r>
              <a:rPr lang="en-CA" altLang="en-US" b="1" dirty="0">
                <a:latin typeface="Poppins-Regular"/>
              </a:rPr>
              <a:t> et de </a:t>
            </a:r>
            <a:r>
              <a:rPr lang="en-CA" altLang="en-US" b="1" dirty="0" err="1">
                <a:latin typeface="Poppins-Regular"/>
              </a:rPr>
              <a:t>maïs</a:t>
            </a:r>
            <a:r>
              <a:rPr lang="en-CA" altLang="en-US" b="1" dirty="0">
                <a:latin typeface="Poppins-Regular"/>
              </a:rPr>
              <a:t> dans la </a:t>
            </a:r>
            <a:r>
              <a:rPr lang="en-CA" altLang="en-US" b="1" dirty="0" err="1">
                <a:latin typeface="Poppins-Regular"/>
              </a:rPr>
              <a:t>région</a:t>
            </a:r>
            <a:r>
              <a:rPr lang="en-CA" altLang="en-US" b="1" dirty="0">
                <a:latin typeface="Poppins-Regular"/>
              </a:rPr>
              <a:t>, des </a:t>
            </a:r>
            <a:r>
              <a:rPr lang="en-CA" altLang="en-US" b="1" dirty="0" err="1">
                <a:latin typeface="Poppins-Regular"/>
              </a:rPr>
              <a:t>milliers</a:t>
            </a:r>
            <a:r>
              <a:rPr lang="en-CA" altLang="en-US" b="1" dirty="0">
                <a:latin typeface="Poppins-Regular"/>
              </a:rPr>
              <a:t> </a:t>
            </a:r>
            <a:r>
              <a:rPr lang="en-CA" altLang="en-US" b="1" dirty="0" err="1">
                <a:latin typeface="Poppins-Regular"/>
              </a:rPr>
              <a:t>d'étourneaux</a:t>
            </a:r>
            <a:r>
              <a:rPr lang="en-CA" altLang="en-US" b="1" dirty="0">
                <a:latin typeface="Poppins-Regular"/>
              </a:rPr>
              <a:t> </a:t>
            </a:r>
            <a:r>
              <a:rPr lang="en-CA" altLang="en-US" b="1" dirty="0" err="1">
                <a:latin typeface="Poppins-Regular"/>
              </a:rPr>
              <a:t>envahissant</a:t>
            </a:r>
            <a:r>
              <a:rPr lang="en-CA" altLang="en-US" b="1" dirty="0">
                <a:latin typeface="Poppins-Regular"/>
              </a:rPr>
              <a:t> les </a:t>
            </a:r>
            <a:r>
              <a:rPr lang="en-CA" altLang="en-US" b="1" dirty="0" err="1">
                <a:latin typeface="Poppins-Regular"/>
              </a:rPr>
              <a:t>fermes</a:t>
            </a:r>
            <a:r>
              <a:rPr lang="en-CA" altLang="en-US" b="1" dirty="0">
                <a:latin typeface="Poppins-Regular"/>
              </a:rPr>
              <a:t> </a:t>
            </a:r>
            <a:r>
              <a:rPr lang="en-CA" altLang="en-US" b="1" dirty="0" err="1">
                <a:latin typeface="Poppins-Regular"/>
              </a:rPr>
              <a:t>d'engraissement</a:t>
            </a:r>
            <a:r>
              <a:rPr lang="en-CA" altLang="en-US" b="1" dirty="0">
                <a:latin typeface="Poppins-Regular"/>
              </a:rPr>
              <a:t> dans la soirée</a:t>
            </a:r>
            <a:r>
              <a:rPr lang="en-CA" altLang="en-US" dirty="0">
                <a:latin typeface="Poppins-Regular"/>
              </a:rPr>
              <a:t>. Ensuite, la propagation de la </a:t>
            </a:r>
            <a:r>
              <a:rPr lang="en-CA" altLang="en-US" dirty="0" err="1">
                <a:latin typeface="Poppins-Regular"/>
              </a:rPr>
              <a:t>maladie</a:t>
            </a:r>
            <a:r>
              <a:rPr lang="en-CA" altLang="en-US" dirty="0">
                <a:latin typeface="Poppins-Regular"/>
              </a:rPr>
              <a:t> au sein du village </a:t>
            </a:r>
            <a:r>
              <a:rPr lang="en-CA" altLang="en-US" dirty="0" err="1">
                <a:latin typeface="Poppins-Regular"/>
              </a:rPr>
              <a:t>est</a:t>
            </a:r>
            <a:r>
              <a:rPr lang="en-CA" altLang="en-US" dirty="0">
                <a:latin typeface="Poppins-Regular"/>
              </a:rPr>
              <a:t> due à </a:t>
            </a:r>
            <a:r>
              <a:rPr lang="en-CA" altLang="en-US" dirty="0" err="1">
                <a:latin typeface="Poppins-Regular"/>
              </a:rPr>
              <a:t>l'utilisation</a:t>
            </a:r>
            <a:r>
              <a:rPr lang="en-CA" altLang="en-US" dirty="0">
                <a:latin typeface="Poppins-Regular"/>
              </a:rPr>
              <a:t> commune des </a:t>
            </a:r>
            <a:r>
              <a:rPr lang="en-CA" altLang="en-US" dirty="0" err="1">
                <a:latin typeface="Poppins-Regular"/>
              </a:rPr>
              <a:t>pâturages</a:t>
            </a:r>
            <a:r>
              <a:rPr lang="en-CA" altLang="en-US" dirty="0">
                <a:latin typeface="Poppins-Regular"/>
              </a:rPr>
              <a:t>.</a:t>
            </a:r>
          </a:p>
          <a:p>
            <a:endParaRPr lang="en-CA" altLang="en-US" dirty="0">
              <a:latin typeface="Poppins-Regular"/>
            </a:endParaRPr>
          </a:p>
          <a:p>
            <a:r>
              <a:rPr lang="en-CA" altLang="en-US" dirty="0">
                <a:latin typeface="Poppins-Regular"/>
              </a:rPr>
              <a:t>Une étude </a:t>
            </a:r>
            <a:r>
              <a:rPr lang="en-CA" altLang="en-US" dirty="0" err="1">
                <a:latin typeface="Poppins-Regular"/>
              </a:rPr>
              <a:t>scientifique</a:t>
            </a:r>
            <a:r>
              <a:rPr lang="en-CA" altLang="en-US" dirty="0">
                <a:latin typeface="Poppins-Regular"/>
              </a:rPr>
              <a:t> sur la </a:t>
            </a:r>
            <a:r>
              <a:rPr lang="en-CA" altLang="en-US" dirty="0" err="1">
                <a:latin typeface="Poppins-Regular"/>
              </a:rPr>
              <a:t>fièvre</a:t>
            </a:r>
            <a:r>
              <a:rPr lang="en-CA" altLang="en-US" dirty="0">
                <a:latin typeface="Poppins-Regular"/>
              </a:rPr>
              <a:t> </a:t>
            </a:r>
            <a:r>
              <a:rPr lang="en-CA" altLang="en-US" dirty="0" err="1">
                <a:latin typeface="Poppins-Regular"/>
              </a:rPr>
              <a:t>aphteuse</a:t>
            </a:r>
            <a:r>
              <a:rPr lang="en-CA" altLang="en-US" dirty="0">
                <a:latin typeface="Poppins-Regular"/>
              </a:rPr>
              <a:t> de type O </a:t>
            </a:r>
            <a:r>
              <a:rPr lang="en-CA" altLang="en-US" dirty="0" err="1">
                <a:latin typeface="Poppins-Regular"/>
              </a:rPr>
              <a:t>en</a:t>
            </a:r>
            <a:r>
              <a:rPr lang="en-CA" altLang="en-US" dirty="0">
                <a:latin typeface="Poppins-Regular"/>
              </a:rPr>
              <a:t> </a:t>
            </a:r>
            <a:r>
              <a:rPr lang="en-CA" altLang="en-US" dirty="0" err="1">
                <a:latin typeface="Poppins-Regular"/>
              </a:rPr>
              <a:t>Corée</a:t>
            </a:r>
            <a:r>
              <a:rPr lang="en-CA" altLang="en-US" dirty="0">
                <a:latin typeface="Poppins-Regular"/>
              </a:rPr>
              <a:t> du Sud </a:t>
            </a:r>
            <a:r>
              <a:rPr lang="en-CA" altLang="en-US" dirty="0" err="1">
                <a:latin typeface="Poppins-Regular"/>
              </a:rPr>
              <a:t>est</a:t>
            </a:r>
            <a:r>
              <a:rPr lang="en-CA" altLang="en-US" dirty="0">
                <a:latin typeface="Poppins-Regular"/>
              </a:rPr>
              <a:t> </a:t>
            </a:r>
            <a:r>
              <a:rPr lang="en-CA" altLang="en-US" dirty="0" err="1">
                <a:latin typeface="Poppins-Regular"/>
              </a:rPr>
              <a:t>présentée</a:t>
            </a:r>
            <a:r>
              <a:rPr lang="en-CA" altLang="en-US" dirty="0">
                <a:latin typeface="Poppins-Regular"/>
              </a:rPr>
              <a:t> ci-dessous, </a:t>
            </a:r>
            <a:r>
              <a:rPr lang="en-CA" altLang="en-US" dirty="0" err="1">
                <a:latin typeface="Poppins-Regular"/>
              </a:rPr>
              <a:t>ainsi</a:t>
            </a:r>
            <a:r>
              <a:rPr lang="en-CA" altLang="en-US" dirty="0">
                <a:latin typeface="Poppins-Regular"/>
              </a:rPr>
              <a:t> que </a:t>
            </a:r>
            <a:r>
              <a:rPr lang="en-CA" altLang="en-US" dirty="0" err="1">
                <a:latin typeface="Poppins-Regular"/>
              </a:rPr>
              <a:t>notre</a:t>
            </a:r>
            <a:r>
              <a:rPr lang="en-CA" altLang="en-US" dirty="0">
                <a:latin typeface="Poppins-Regular"/>
              </a:rPr>
              <a:t> tableau de </a:t>
            </a:r>
            <a:r>
              <a:rPr lang="en-CA" altLang="en-US" dirty="0" err="1">
                <a:latin typeface="Poppins-Regular"/>
              </a:rPr>
              <a:t>fréquence</a:t>
            </a:r>
            <a:r>
              <a:rPr lang="en-CA" altLang="en-US" dirty="0">
                <a:latin typeface="Poppins-Regular"/>
              </a:rPr>
              <a:t> des </a:t>
            </a:r>
            <a:r>
              <a:rPr lang="en-CA" altLang="en-US" dirty="0" err="1">
                <a:latin typeface="Poppins-Regular"/>
              </a:rPr>
              <a:t>signaux</a:t>
            </a:r>
            <a:r>
              <a:rPr lang="en-CA" altLang="en-US" dirty="0">
                <a:latin typeface="Poppins-Regular"/>
              </a:rPr>
              <a:t>.</a:t>
            </a:r>
            <a:endParaRPr lang="en-CA" altLang="en-US" dirty="0"/>
          </a:p>
        </p:txBody>
      </p:sp>
      <p:sp>
        <p:nvSpPr>
          <p:cNvPr id="33796" name="Slide Number Placeholder 3">
            <a:extLst>
              <a:ext uri="{FF2B5EF4-FFF2-40B4-BE49-F238E27FC236}">
                <a16:creationId xmlns:a16="http://schemas.microsoft.com/office/drawing/2014/main" id="{64240963-0CFB-79FE-CE9E-E8EF126903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625B659-E18F-4B0A-9A50-1846CFD53EFC}" type="slidenum">
              <a:rPr lang="en-US" altLang="en-US" smtClean="0"/>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D60A15B7-E77C-504A-C387-6E1D7024E7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9C2B7AE3-E3C2-B84F-EE0F-C222F85BFD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La </a:t>
            </a:r>
            <a:r>
              <a:rPr lang="en-CA" altLang="en-US" dirty="0" err="1"/>
              <a:t>Corée</a:t>
            </a:r>
            <a:r>
              <a:rPr lang="en-CA" altLang="en-US" dirty="0"/>
              <a:t> du Sud a </a:t>
            </a:r>
            <a:r>
              <a:rPr lang="en-CA" altLang="en-US" dirty="0" err="1"/>
              <a:t>signalé</a:t>
            </a:r>
            <a:r>
              <a:rPr lang="en-CA" altLang="en-US" dirty="0"/>
              <a:t> </a:t>
            </a:r>
            <a:r>
              <a:rPr lang="en-CA" altLang="en-US" dirty="0" err="1"/>
              <a:t>une</a:t>
            </a:r>
            <a:r>
              <a:rPr lang="en-CA" altLang="en-US" dirty="0"/>
              <a:t> </a:t>
            </a:r>
            <a:r>
              <a:rPr lang="en-CA" altLang="en-US" dirty="0" err="1"/>
              <a:t>réapparition</a:t>
            </a:r>
            <a:r>
              <a:rPr lang="en-CA" altLang="en-US" dirty="0"/>
              <a:t> du LSD à la fin du </a:t>
            </a:r>
            <a:r>
              <a:rPr lang="en-CA" altLang="en-US" dirty="0" err="1"/>
              <a:t>mois</a:t>
            </a:r>
            <a:r>
              <a:rPr lang="en-CA" altLang="en-US" dirty="0"/>
              <a:t> </a:t>
            </a:r>
            <a:r>
              <a:rPr lang="en-CA" altLang="en-US" dirty="0" err="1"/>
              <a:t>d'août</a:t>
            </a:r>
            <a:r>
              <a:rPr lang="en-CA" altLang="en-US" dirty="0"/>
              <a:t> 2024, les </a:t>
            </a:r>
            <a:r>
              <a:rPr lang="en-CA" altLang="en-US" dirty="0" err="1"/>
              <a:t>cas</a:t>
            </a:r>
            <a:r>
              <a:rPr lang="en-CA" altLang="en-US" dirty="0"/>
              <a:t> </a:t>
            </a:r>
            <a:r>
              <a:rPr lang="en-CA" altLang="en-US" dirty="0" err="1"/>
              <a:t>précédents</a:t>
            </a:r>
            <a:r>
              <a:rPr lang="en-CA" altLang="en-US" dirty="0"/>
              <a:t> </a:t>
            </a:r>
            <a:r>
              <a:rPr lang="en-CA" altLang="en-US" dirty="0" err="1"/>
              <a:t>s'étant</a:t>
            </a:r>
            <a:r>
              <a:rPr lang="en-CA" altLang="en-US" dirty="0"/>
              <a:t> </a:t>
            </a:r>
            <a:r>
              <a:rPr lang="en-CA" altLang="en-US" dirty="0" err="1"/>
              <a:t>résorbés</a:t>
            </a:r>
            <a:r>
              <a:rPr lang="en-CA" altLang="en-US" dirty="0"/>
              <a:t> </a:t>
            </a:r>
            <a:r>
              <a:rPr lang="en-CA" altLang="en-US" dirty="0" err="1"/>
              <a:t>en</a:t>
            </a:r>
            <a:r>
              <a:rPr lang="en-CA" altLang="en-US" dirty="0"/>
              <a:t> </a:t>
            </a:r>
            <a:r>
              <a:rPr lang="en-CA" altLang="en-US" dirty="0" err="1"/>
              <a:t>décembre</a:t>
            </a:r>
            <a:r>
              <a:rPr lang="en-CA" altLang="en-US" dirty="0"/>
              <a:t> 2023.  </a:t>
            </a:r>
            <a:r>
              <a:rPr lang="en-CA" altLang="en-US" dirty="0" err="1"/>
              <a:t>Jusqu'à</a:t>
            </a:r>
            <a:r>
              <a:rPr lang="en-CA" altLang="en-US" dirty="0"/>
              <a:t> </a:t>
            </a:r>
            <a:r>
              <a:rPr lang="en-CA" altLang="en-US" dirty="0" err="1"/>
              <a:t>présent</a:t>
            </a:r>
            <a:r>
              <a:rPr lang="en-CA" altLang="en-US" dirty="0"/>
              <a:t>, </a:t>
            </a:r>
            <a:r>
              <a:rPr lang="en-CA" altLang="en-US" dirty="0" err="1"/>
              <a:t>huit</a:t>
            </a:r>
            <a:r>
              <a:rPr lang="en-CA" altLang="en-US" dirty="0"/>
              <a:t> </a:t>
            </a:r>
            <a:r>
              <a:rPr lang="en-CA" altLang="en-US" dirty="0" err="1"/>
              <a:t>cas</a:t>
            </a:r>
            <a:r>
              <a:rPr lang="en-CA" altLang="en-US" dirty="0"/>
              <a:t> de LSD </a:t>
            </a:r>
            <a:r>
              <a:rPr lang="en-CA" altLang="en-US" dirty="0" err="1"/>
              <a:t>ont</a:t>
            </a:r>
            <a:r>
              <a:rPr lang="en-CA" altLang="en-US" dirty="0"/>
              <a:t> </a:t>
            </a:r>
            <a:r>
              <a:rPr lang="en-CA" altLang="en-US" dirty="0" err="1"/>
              <a:t>été</a:t>
            </a:r>
            <a:r>
              <a:rPr lang="en-CA" altLang="en-US" dirty="0"/>
              <a:t> </a:t>
            </a:r>
            <a:r>
              <a:rPr lang="en-CA" altLang="en-US" dirty="0" err="1"/>
              <a:t>signalés</a:t>
            </a:r>
            <a:r>
              <a:rPr lang="en-CA" altLang="en-US" dirty="0"/>
              <a:t> dans le pays, avec 60 </a:t>
            </a:r>
            <a:r>
              <a:rPr lang="en-CA" altLang="en-US" dirty="0" err="1"/>
              <a:t>animaux</a:t>
            </a:r>
            <a:r>
              <a:rPr lang="en-CA" altLang="en-US" dirty="0"/>
              <a:t> </a:t>
            </a:r>
            <a:r>
              <a:rPr lang="en-CA" altLang="en-US" dirty="0" err="1"/>
              <a:t>affectés</a:t>
            </a:r>
            <a:r>
              <a:rPr lang="en-CA" altLang="en-US" dirty="0"/>
              <a:t> et 670 </a:t>
            </a:r>
            <a:r>
              <a:rPr lang="en-CA" altLang="en-US" dirty="0" err="1"/>
              <a:t>sensibles</a:t>
            </a:r>
            <a:r>
              <a:rPr lang="en-CA" altLang="en-US" dirty="0"/>
              <a:t>. Le </a:t>
            </a:r>
            <a:r>
              <a:rPr lang="en-CA" altLang="en-US" dirty="0" err="1"/>
              <a:t>cas</a:t>
            </a:r>
            <a:r>
              <a:rPr lang="en-CA" altLang="en-US" dirty="0"/>
              <a:t> le plus </a:t>
            </a:r>
            <a:r>
              <a:rPr lang="en-CA" altLang="en-US" dirty="0" err="1"/>
              <a:t>récent</a:t>
            </a:r>
            <a:r>
              <a:rPr lang="en-CA" altLang="en-US" dirty="0"/>
              <a:t> a </a:t>
            </a:r>
            <a:r>
              <a:rPr lang="en-CA" altLang="en-US" dirty="0" err="1"/>
              <a:t>été</a:t>
            </a:r>
            <a:r>
              <a:rPr lang="en-CA" altLang="en-US" dirty="0"/>
              <a:t> </a:t>
            </a:r>
            <a:r>
              <a:rPr lang="en-CA" altLang="en-US" dirty="0" err="1"/>
              <a:t>signalé</a:t>
            </a:r>
            <a:r>
              <a:rPr lang="en-CA" altLang="en-US" dirty="0"/>
              <a:t> le 4 </a:t>
            </a:r>
            <a:r>
              <a:rPr lang="en-CA" altLang="en-US" dirty="0" err="1"/>
              <a:t>octobre</a:t>
            </a:r>
            <a:r>
              <a:rPr lang="en-CA" altLang="en-US" dirty="0"/>
              <a:t> .</a:t>
            </a:r>
            <a:r>
              <a:rPr lang="en-CA" altLang="en-US" baseline="30000" dirty="0" err="1"/>
              <a:t>th</a:t>
            </a:r>
            <a:endParaRPr lang="en-CA" altLang="en-US" baseline="30000" dirty="0"/>
          </a:p>
          <a:p>
            <a:endParaRPr lang="en-CA" altLang="en-US" dirty="0"/>
          </a:p>
          <a:p>
            <a:r>
              <a:rPr lang="en-CA" altLang="en-US" dirty="0" err="1"/>
              <a:t>L'Algérie</a:t>
            </a:r>
            <a:r>
              <a:rPr lang="en-CA" altLang="en-US" dirty="0"/>
              <a:t> a </a:t>
            </a:r>
            <a:r>
              <a:rPr lang="en-CA" altLang="en-US" dirty="0" err="1"/>
              <a:t>désormais</a:t>
            </a:r>
            <a:r>
              <a:rPr lang="en-CA" altLang="en-US" dirty="0"/>
              <a:t> </a:t>
            </a:r>
            <a:r>
              <a:rPr lang="en-CA" altLang="en-US" dirty="0" err="1"/>
              <a:t>signalé</a:t>
            </a:r>
            <a:r>
              <a:rPr lang="en-CA" altLang="en-US" dirty="0"/>
              <a:t> </a:t>
            </a:r>
            <a:r>
              <a:rPr lang="en-CA" altLang="en-US" dirty="0" err="1"/>
              <a:t>quelques</a:t>
            </a:r>
            <a:r>
              <a:rPr lang="en-CA" altLang="en-US" dirty="0"/>
              <a:t> </a:t>
            </a:r>
            <a:r>
              <a:rPr lang="en-CA" altLang="en-US" dirty="0" err="1"/>
              <a:t>cas</a:t>
            </a:r>
            <a:r>
              <a:rPr lang="en-CA" altLang="en-US" dirty="0"/>
              <a:t> de LSD à </a:t>
            </a:r>
            <a:r>
              <a:rPr lang="en-CA" altLang="en-US" dirty="0" err="1"/>
              <a:t>l'OMSA</a:t>
            </a:r>
            <a:r>
              <a:rPr lang="en-CA" altLang="en-US" dirty="0"/>
              <a:t> - le </a:t>
            </a:r>
            <a:r>
              <a:rPr lang="en-CA" altLang="en-US" dirty="0" err="1"/>
              <a:t>système</a:t>
            </a:r>
            <a:r>
              <a:rPr lang="en-CA" altLang="en-US" dirty="0"/>
              <a:t> affiche dix </a:t>
            </a:r>
            <a:r>
              <a:rPr lang="en-CA" altLang="en-US" dirty="0" err="1"/>
              <a:t>cas</a:t>
            </a:r>
            <a:r>
              <a:rPr lang="en-CA" altLang="en-US" dirty="0"/>
              <a:t> dans le </a:t>
            </a:r>
            <a:r>
              <a:rPr lang="en-CA" altLang="en-US" dirty="0" err="1"/>
              <a:t>nord</a:t>
            </a:r>
            <a:r>
              <a:rPr lang="en-CA" altLang="en-US" dirty="0"/>
              <a:t> du pays.</a:t>
            </a:r>
          </a:p>
          <a:p>
            <a:endParaRPr lang="en-CA" altLang="en-US" dirty="0"/>
          </a:p>
          <a:p>
            <a:r>
              <a:rPr lang="en-CA" altLang="en-US" dirty="0" err="1"/>
              <a:t>D'autres</a:t>
            </a:r>
            <a:r>
              <a:rPr lang="en-CA" altLang="en-US" dirty="0"/>
              <a:t> pays </a:t>
            </a:r>
            <a:r>
              <a:rPr lang="en-CA" altLang="en-US" dirty="0" err="1"/>
              <a:t>ont</a:t>
            </a:r>
            <a:r>
              <a:rPr lang="en-CA" altLang="en-US" dirty="0"/>
              <a:t> </a:t>
            </a:r>
            <a:r>
              <a:rPr lang="en-CA" altLang="en-US" dirty="0" err="1"/>
              <a:t>signalé</a:t>
            </a:r>
            <a:r>
              <a:rPr lang="en-CA" altLang="en-US" dirty="0"/>
              <a:t> des </a:t>
            </a:r>
            <a:r>
              <a:rPr lang="en-CA" altLang="en-US" dirty="0" err="1"/>
              <a:t>cas</a:t>
            </a:r>
            <a:r>
              <a:rPr lang="en-CA" altLang="en-US" dirty="0"/>
              <a:t> de LSD au </a:t>
            </a:r>
            <a:r>
              <a:rPr lang="en-CA" altLang="en-US" dirty="0" err="1"/>
              <a:t>cours</a:t>
            </a:r>
            <a:r>
              <a:rPr lang="en-CA" altLang="en-US" dirty="0"/>
              <a:t> des </a:t>
            </a:r>
            <a:r>
              <a:rPr lang="en-CA" altLang="en-US" dirty="0" err="1"/>
              <a:t>derniers</a:t>
            </a:r>
            <a:r>
              <a:rPr lang="en-CA" altLang="en-US" dirty="0"/>
              <a:t> </a:t>
            </a:r>
            <a:r>
              <a:rPr lang="en-CA" altLang="en-US" dirty="0" err="1"/>
              <a:t>mois</a:t>
            </a:r>
            <a:r>
              <a:rPr lang="en-CA" altLang="en-US" dirty="0"/>
              <a:t>, </a:t>
            </a:r>
            <a:r>
              <a:rPr lang="en-CA" altLang="en-US" dirty="0" err="1"/>
              <a:t>notamment</a:t>
            </a:r>
            <a:r>
              <a:rPr lang="en-CA" altLang="en-US" dirty="0"/>
              <a:t> </a:t>
            </a:r>
            <a:r>
              <a:rPr lang="en-CA" altLang="en-US" dirty="0" err="1"/>
              <a:t>l'Inde</a:t>
            </a:r>
            <a:r>
              <a:rPr lang="en-CA" altLang="en-US" dirty="0"/>
              <a:t>, la </a:t>
            </a:r>
            <a:r>
              <a:rPr lang="en-CA" altLang="en-US" dirty="0" err="1"/>
              <a:t>Namibie</a:t>
            </a:r>
            <a:r>
              <a:rPr lang="en-CA" altLang="en-US" dirty="0"/>
              <a:t>, la </a:t>
            </a:r>
            <a:r>
              <a:rPr lang="en-CA" altLang="en-US" dirty="0" err="1"/>
              <a:t>Libye</a:t>
            </a:r>
            <a:r>
              <a:rPr lang="en-CA" altLang="en-US" dirty="0"/>
              <a:t>, la </a:t>
            </a:r>
            <a:r>
              <a:rPr lang="en-CA" altLang="en-US" dirty="0" err="1"/>
              <a:t>Thaïlande</a:t>
            </a:r>
            <a:r>
              <a:rPr lang="en-CA" altLang="en-US" dirty="0"/>
              <a:t>, la </a:t>
            </a:r>
            <a:r>
              <a:rPr lang="en-CA" altLang="en-US" dirty="0" err="1"/>
              <a:t>Tunisie</a:t>
            </a:r>
            <a:r>
              <a:rPr lang="en-CA" altLang="en-US" dirty="0"/>
              <a:t>, le Bangladesh et Taiwan : </a:t>
            </a:r>
            <a:r>
              <a:rPr lang="en-CA" altLang="en-US" dirty="0" err="1"/>
              <a:t>Inde</a:t>
            </a:r>
            <a:r>
              <a:rPr lang="en-CA" altLang="en-US" dirty="0"/>
              <a:t>, </a:t>
            </a:r>
            <a:r>
              <a:rPr lang="en-CA" altLang="en-US" dirty="0" err="1"/>
              <a:t>Namibie</a:t>
            </a:r>
            <a:r>
              <a:rPr lang="en-CA" altLang="en-US" dirty="0"/>
              <a:t>, </a:t>
            </a:r>
            <a:r>
              <a:rPr lang="en-CA" altLang="en-US" dirty="0" err="1"/>
              <a:t>Libye</a:t>
            </a:r>
            <a:r>
              <a:rPr lang="en-CA" altLang="en-US" dirty="0"/>
              <a:t>, </a:t>
            </a:r>
            <a:r>
              <a:rPr lang="en-CA" altLang="en-US" dirty="0" err="1"/>
              <a:t>Thaïlande</a:t>
            </a:r>
            <a:r>
              <a:rPr lang="en-CA" altLang="en-US" dirty="0"/>
              <a:t>, </a:t>
            </a:r>
            <a:r>
              <a:rPr lang="en-CA" altLang="en-US" dirty="0" err="1"/>
              <a:t>Tunisie</a:t>
            </a:r>
            <a:r>
              <a:rPr lang="en-CA" altLang="en-US" dirty="0"/>
              <a:t>, Bangladesh et </a:t>
            </a:r>
            <a:r>
              <a:rPr lang="en-CA" altLang="en-US" dirty="0" err="1"/>
              <a:t>Taïwan</a:t>
            </a:r>
            <a:r>
              <a:rPr lang="en-CA" altLang="en-US" dirty="0"/>
              <a:t>.</a:t>
            </a:r>
          </a:p>
          <a:p>
            <a:endParaRPr lang="en-CA" altLang="en-US" dirty="0"/>
          </a:p>
        </p:txBody>
      </p:sp>
      <p:sp>
        <p:nvSpPr>
          <p:cNvPr id="35844" name="Slide Number Placeholder 3">
            <a:extLst>
              <a:ext uri="{FF2B5EF4-FFF2-40B4-BE49-F238E27FC236}">
                <a16:creationId xmlns:a16="http://schemas.microsoft.com/office/drawing/2014/main" id="{BC531E2F-389D-8B71-C12E-72BC058592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B69AC5F-081D-4C33-B692-949FCA02964C}" type="slidenum">
              <a:rPr lang="en-US" altLang="en-US" smtClean="0"/>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EFDB59B7-ADC8-7F71-A6C7-22068EAAFD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2C36DE03-113E-C0EB-B716-E939C58BEA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Quelques résultats scientifiques sans rapport avec le sujet</a:t>
            </a:r>
          </a:p>
        </p:txBody>
      </p:sp>
      <p:sp>
        <p:nvSpPr>
          <p:cNvPr id="37892" name="Slide Number Placeholder 3">
            <a:extLst>
              <a:ext uri="{FF2B5EF4-FFF2-40B4-BE49-F238E27FC236}">
                <a16:creationId xmlns:a16="http://schemas.microsoft.com/office/drawing/2014/main" id="{2B00FB3A-E6D9-877D-2464-1E10EBCB51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304BBC9-3F2D-4A0F-BCF6-80997E76EB71}" type="slidenum">
              <a:rPr lang="en-US" altLang="en-US" smtClean="0"/>
              <a:t>12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41AF1C0-FAE0-DD22-6730-D226702FAD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94DEB01-4299-6775-8C9B-3FF92F6A73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a:p>
            <a:r>
              <a:rPr lang="en-US" altLang="en-US" dirty="0"/>
              <a:t>Les Pays-Bas </a:t>
            </a:r>
            <a:r>
              <a:rPr lang="en-US" altLang="en-US" dirty="0" err="1"/>
              <a:t>ont</a:t>
            </a:r>
            <a:r>
              <a:rPr lang="en-US" altLang="en-US" dirty="0"/>
              <a:t> </a:t>
            </a:r>
            <a:r>
              <a:rPr lang="en-US" altLang="en-US" dirty="0" err="1"/>
              <a:t>signalé</a:t>
            </a:r>
            <a:r>
              <a:rPr lang="en-US" altLang="en-US" dirty="0"/>
              <a:t> pour la première </a:t>
            </a:r>
            <a:r>
              <a:rPr lang="en-US" altLang="en-US" dirty="0" err="1"/>
              <a:t>fois</a:t>
            </a:r>
            <a:r>
              <a:rPr lang="en-US" altLang="en-US" dirty="0"/>
              <a:t> un </a:t>
            </a:r>
            <a:r>
              <a:rPr lang="en-US" altLang="en-US" dirty="0" err="1"/>
              <a:t>cas</a:t>
            </a:r>
            <a:r>
              <a:rPr lang="en-US" altLang="en-US" dirty="0"/>
              <a:t> de BTV-3 </a:t>
            </a:r>
            <a:r>
              <a:rPr lang="en-US" altLang="en-US" dirty="0" err="1"/>
              <a:t>en</a:t>
            </a:r>
            <a:r>
              <a:rPr lang="en-US" altLang="en-US" dirty="0"/>
              <a:t> </a:t>
            </a:r>
            <a:r>
              <a:rPr lang="en-US" altLang="en-US" dirty="0" err="1"/>
              <a:t>septembre</a:t>
            </a:r>
            <a:r>
              <a:rPr lang="en-US" altLang="en-US" dirty="0"/>
              <a:t> 2023.</a:t>
            </a:r>
          </a:p>
          <a:p>
            <a:endParaRPr lang="en-US" altLang="en-US" dirty="0"/>
          </a:p>
          <a:p>
            <a:r>
              <a:rPr lang="en-US" altLang="en-US" dirty="0"/>
              <a:t>Pour 2024, au 2 </a:t>
            </a:r>
            <a:r>
              <a:rPr lang="en-US" altLang="en-US" dirty="0" err="1"/>
              <a:t>octobre</a:t>
            </a:r>
            <a:r>
              <a:rPr lang="en-US" altLang="en-US" dirty="0"/>
              <a:t>, les </a:t>
            </a:r>
            <a:r>
              <a:rPr lang="en-US" altLang="en-US" dirty="0" err="1"/>
              <a:t>comptages</a:t>
            </a:r>
            <a:r>
              <a:rPr lang="en-US" altLang="en-US" dirty="0"/>
              <a:t> </a:t>
            </a:r>
            <a:r>
              <a:rPr lang="en-US" altLang="en-US" dirty="0" err="1"/>
              <a:t>récents</a:t>
            </a:r>
            <a:r>
              <a:rPr lang="en-US" altLang="en-US" dirty="0"/>
              <a:t> font état de 2085 </a:t>
            </a:r>
            <a:r>
              <a:rPr lang="en-US" altLang="en-US" dirty="0" err="1"/>
              <a:t>cas</a:t>
            </a:r>
            <a:r>
              <a:rPr lang="en-US" altLang="en-US" dirty="0"/>
              <a:t> </a:t>
            </a:r>
            <a:r>
              <a:rPr lang="en-US" altLang="en-US" dirty="0" err="1"/>
              <a:t>cliniquement</a:t>
            </a:r>
            <a:r>
              <a:rPr lang="en-US" altLang="en-US" dirty="0"/>
              <a:t> </a:t>
            </a:r>
            <a:r>
              <a:rPr lang="en-US" altLang="en-US" dirty="0" err="1"/>
              <a:t>positifs</a:t>
            </a:r>
            <a:r>
              <a:rPr lang="en-US" altLang="en-US" dirty="0"/>
              <a:t> et de 6856 </a:t>
            </a:r>
            <a:r>
              <a:rPr lang="en-US" altLang="en-US" dirty="0" err="1"/>
              <a:t>cas</a:t>
            </a:r>
            <a:r>
              <a:rPr lang="en-US" altLang="en-US" dirty="0"/>
              <a:t> PCR </a:t>
            </a:r>
            <a:r>
              <a:rPr lang="en-US" altLang="en-US" dirty="0" err="1"/>
              <a:t>positifs</a:t>
            </a:r>
            <a:r>
              <a:rPr lang="en-US" altLang="en-US" dirty="0"/>
              <a:t> (</a:t>
            </a:r>
            <a:r>
              <a:rPr lang="en-US" altLang="en-US" dirty="0" err="1"/>
              <a:t>soit</a:t>
            </a:r>
            <a:r>
              <a:rPr lang="en-US" altLang="en-US" dirty="0"/>
              <a:t> un total </a:t>
            </a:r>
            <a:r>
              <a:rPr lang="en-US" altLang="en-US" dirty="0" err="1"/>
              <a:t>d'environ</a:t>
            </a:r>
            <a:r>
              <a:rPr lang="en-US" altLang="en-US" dirty="0"/>
              <a:t> 9000 </a:t>
            </a:r>
            <a:r>
              <a:rPr lang="en-US" altLang="en-US" dirty="0" err="1"/>
              <a:t>cas</a:t>
            </a:r>
            <a:r>
              <a:rPr lang="en-US" altLang="en-US" dirty="0"/>
              <a:t>).</a:t>
            </a:r>
          </a:p>
          <a:p>
            <a:endParaRPr lang="en-CA" altLang="en-US" dirty="0"/>
          </a:p>
          <a:p>
            <a:r>
              <a:rPr lang="en-CA" altLang="en-US" dirty="0"/>
              <a:t>Des </a:t>
            </a:r>
            <a:r>
              <a:rPr lang="en-CA" altLang="en-US" dirty="0" err="1"/>
              <a:t>cas</a:t>
            </a:r>
            <a:r>
              <a:rPr lang="en-CA" altLang="en-US" dirty="0"/>
              <a:t> </a:t>
            </a:r>
            <a:r>
              <a:rPr lang="en-CA" altLang="en-US" dirty="0" err="1"/>
              <a:t>ont</a:t>
            </a:r>
            <a:r>
              <a:rPr lang="en-CA" altLang="en-US" dirty="0"/>
              <a:t> </a:t>
            </a:r>
            <a:r>
              <a:rPr lang="en-CA" altLang="en-US" dirty="0" err="1"/>
              <a:t>été</a:t>
            </a:r>
            <a:r>
              <a:rPr lang="en-CA" altLang="en-US" dirty="0"/>
              <a:t> </a:t>
            </a:r>
            <a:r>
              <a:rPr lang="en-CA" altLang="en-US" dirty="0" err="1"/>
              <a:t>signalés</a:t>
            </a:r>
            <a:r>
              <a:rPr lang="en-CA" altLang="en-US" dirty="0"/>
              <a:t> chez des </a:t>
            </a:r>
            <a:r>
              <a:rPr lang="en-CA" altLang="en-US" dirty="0" err="1"/>
              <a:t>bovins</a:t>
            </a:r>
            <a:r>
              <a:rPr lang="en-CA" altLang="en-US" dirty="0"/>
              <a:t> et des </a:t>
            </a:r>
            <a:r>
              <a:rPr lang="en-CA" altLang="en-US" dirty="0" err="1"/>
              <a:t>ovins</a:t>
            </a:r>
            <a:r>
              <a:rPr lang="en-CA" altLang="en-US" dirty="0"/>
              <a:t> ; des </a:t>
            </a:r>
            <a:r>
              <a:rPr lang="en-CA" altLang="en-US" dirty="0" err="1"/>
              <a:t>cas</a:t>
            </a:r>
            <a:r>
              <a:rPr lang="en-CA" altLang="en-US" dirty="0"/>
              <a:t> </a:t>
            </a:r>
            <a:r>
              <a:rPr lang="en-CA" altLang="en-US" dirty="0" err="1"/>
              <a:t>antérieurs</a:t>
            </a:r>
            <a:r>
              <a:rPr lang="en-CA" altLang="en-US" dirty="0"/>
              <a:t> </a:t>
            </a:r>
            <a:r>
              <a:rPr lang="en-CA" altLang="en-US" dirty="0" err="1"/>
              <a:t>ont</a:t>
            </a:r>
            <a:r>
              <a:rPr lang="en-CA" altLang="en-US" dirty="0"/>
              <a:t> </a:t>
            </a:r>
            <a:r>
              <a:rPr lang="en-CA" altLang="en-US" dirty="0" err="1"/>
              <a:t>également</a:t>
            </a:r>
            <a:r>
              <a:rPr lang="en-CA" altLang="en-US" dirty="0"/>
              <a:t> </a:t>
            </a:r>
            <a:r>
              <a:rPr lang="en-CA" altLang="en-US" dirty="0" err="1"/>
              <a:t>été</a:t>
            </a:r>
            <a:r>
              <a:rPr lang="en-CA" altLang="en-US" dirty="0"/>
              <a:t> </a:t>
            </a:r>
            <a:r>
              <a:rPr lang="en-CA" altLang="en-US" dirty="0" err="1"/>
              <a:t>signalés</a:t>
            </a:r>
            <a:r>
              <a:rPr lang="en-CA" altLang="en-US" dirty="0"/>
              <a:t>, </a:t>
            </a:r>
            <a:r>
              <a:rPr lang="en-CA" altLang="en-US" dirty="0" err="1"/>
              <a:t>dont</a:t>
            </a:r>
            <a:r>
              <a:rPr lang="en-CA" altLang="en-US" dirty="0"/>
              <a:t> un chez un </a:t>
            </a:r>
            <a:r>
              <a:rPr lang="en-CA" altLang="en-US" dirty="0" err="1"/>
              <a:t>chien</a:t>
            </a:r>
            <a:r>
              <a:rPr lang="en-CA" altLang="en-US" dirty="0"/>
              <a:t> et </a:t>
            </a:r>
            <a:r>
              <a:rPr lang="en-CA" altLang="en-US" dirty="0" err="1"/>
              <a:t>d'autres</a:t>
            </a:r>
            <a:r>
              <a:rPr lang="en-CA" altLang="en-US" dirty="0"/>
              <a:t> chez des </a:t>
            </a:r>
            <a:r>
              <a:rPr lang="en-CA" altLang="en-US" dirty="0" err="1"/>
              <a:t>alpagas</a:t>
            </a:r>
            <a:r>
              <a:rPr lang="en-CA" altLang="en-US" dirty="0"/>
              <a:t>/lamas.</a:t>
            </a:r>
          </a:p>
          <a:p>
            <a:endParaRPr lang="en-CA" altLang="en-US" dirty="0"/>
          </a:p>
          <a:p>
            <a:r>
              <a:rPr lang="en-CA" altLang="en-US" dirty="0"/>
              <a:t>Deux </a:t>
            </a:r>
            <a:r>
              <a:rPr lang="en-CA" altLang="en-US" dirty="0" err="1"/>
              <a:t>vaccins</a:t>
            </a:r>
            <a:r>
              <a:rPr lang="en-CA" altLang="en-US" dirty="0"/>
              <a:t> </a:t>
            </a:r>
            <a:r>
              <a:rPr lang="en-CA" altLang="en-US" dirty="0" err="1"/>
              <a:t>sont</a:t>
            </a:r>
            <a:r>
              <a:rPr lang="en-CA" altLang="en-US" dirty="0"/>
              <a:t> </a:t>
            </a:r>
            <a:r>
              <a:rPr lang="en-CA" altLang="en-US" dirty="0" err="1"/>
              <a:t>disponibles</a:t>
            </a:r>
            <a:r>
              <a:rPr lang="en-CA" altLang="en-US" dirty="0"/>
              <a:t>, </a:t>
            </a:r>
            <a:r>
              <a:rPr lang="en-CA" altLang="en-US" dirty="0" err="1"/>
              <a:t>l'un</a:t>
            </a:r>
            <a:r>
              <a:rPr lang="en-CA" altLang="en-US" dirty="0"/>
              <a:t> </a:t>
            </a:r>
            <a:r>
              <a:rPr lang="en-CA" altLang="en-US" dirty="0" err="1"/>
              <a:t>en</a:t>
            </a:r>
            <a:r>
              <a:rPr lang="en-CA" altLang="en-US" dirty="0"/>
              <a:t> </a:t>
            </a:r>
            <a:r>
              <a:rPr lang="en-CA" altLang="en-US" dirty="0" err="1"/>
              <a:t>espagnol</a:t>
            </a:r>
            <a:r>
              <a:rPr lang="en-CA" altLang="en-US" dirty="0"/>
              <a:t> et </a:t>
            </a:r>
            <a:r>
              <a:rPr lang="en-CA" altLang="en-US" dirty="0" err="1"/>
              <a:t>l'autre</a:t>
            </a:r>
            <a:r>
              <a:rPr lang="en-CA" altLang="en-US" dirty="0"/>
              <a:t> </a:t>
            </a:r>
            <a:r>
              <a:rPr lang="en-CA" altLang="en-US" dirty="0" err="1"/>
              <a:t>en</a:t>
            </a:r>
            <a:r>
              <a:rPr lang="en-CA" altLang="en-US" dirty="0"/>
              <a:t> </a:t>
            </a:r>
            <a:r>
              <a:rPr lang="en-CA" altLang="en-US" dirty="0" err="1"/>
              <a:t>allemand</a:t>
            </a:r>
            <a:r>
              <a:rPr lang="en-CA" altLang="en-US" dirty="0"/>
              <a:t>.</a:t>
            </a:r>
          </a:p>
          <a:p>
            <a:endParaRPr lang="en-CA" altLang="en-US" dirty="0"/>
          </a:p>
          <a:p>
            <a:r>
              <a:rPr lang="en-US" altLang="en-US" dirty="0" err="1"/>
              <a:t>Cependant</a:t>
            </a:r>
            <a:r>
              <a:rPr lang="en-US" altLang="en-US" dirty="0"/>
              <a:t>, </a:t>
            </a:r>
            <a:r>
              <a:rPr lang="en-US" altLang="en-US" dirty="0" err="1"/>
              <a:t>même</a:t>
            </a:r>
            <a:r>
              <a:rPr lang="en-US" altLang="en-US" dirty="0"/>
              <a:t> avec la vaccination, la </a:t>
            </a:r>
            <a:r>
              <a:rPr lang="en-US" altLang="en-US" dirty="0" err="1"/>
              <a:t>maladie</a:t>
            </a:r>
            <a:r>
              <a:rPr lang="en-US" altLang="en-US" dirty="0"/>
              <a:t> </a:t>
            </a:r>
            <a:r>
              <a:rPr lang="en-US" altLang="en-US" dirty="0" err="1"/>
              <a:t>semble</a:t>
            </a:r>
            <a:r>
              <a:rPr lang="en-US" altLang="en-US" dirty="0"/>
              <a:t> </a:t>
            </a:r>
            <a:r>
              <a:rPr lang="en-US" altLang="en-US" dirty="0" err="1"/>
              <a:t>toujours</a:t>
            </a:r>
            <a:r>
              <a:rPr lang="en-US" altLang="en-US" dirty="0"/>
              <a:t> se </a:t>
            </a:r>
            <a:r>
              <a:rPr lang="en-US" altLang="en-US" dirty="0" err="1"/>
              <a:t>propager</a:t>
            </a:r>
            <a:r>
              <a:rPr lang="en-US" altLang="en-US" dirty="0"/>
              <a:t>. </a:t>
            </a:r>
          </a:p>
          <a:p>
            <a:endParaRPr lang="en-US" altLang="en-US" dirty="0"/>
          </a:p>
          <a:p>
            <a:r>
              <a:rPr lang="en-US" altLang="en-US" dirty="0"/>
              <a:t>Un article a </a:t>
            </a:r>
            <a:r>
              <a:rPr lang="en-US" altLang="en-US" dirty="0" err="1"/>
              <a:t>également</a:t>
            </a:r>
            <a:r>
              <a:rPr lang="en-US" altLang="en-US" dirty="0"/>
              <a:t> </a:t>
            </a:r>
            <a:r>
              <a:rPr lang="en-US" altLang="en-US" dirty="0" err="1"/>
              <a:t>été</a:t>
            </a:r>
            <a:r>
              <a:rPr lang="en-US" altLang="en-US" dirty="0"/>
              <a:t> </a:t>
            </a:r>
            <a:r>
              <a:rPr lang="en-US" altLang="en-US" dirty="0" err="1"/>
              <a:t>publié</a:t>
            </a:r>
            <a:r>
              <a:rPr lang="en-US" altLang="en-US" dirty="0"/>
              <a:t> </a:t>
            </a:r>
            <a:r>
              <a:rPr lang="en-US" altLang="en-US" dirty="0" err="1"/>
              <a:t>récemment</a:t>
            </a:r>
            <a:r>
              <a:rPr lang="en-US" altLang="en-US" dirty="0"/>
              <a:t> sur </a:t>
            </a:r>
            <a:r>
              <a:rPr lang="en-US" altLang="en-US" dirty="0" err="1"/>
              <a:t>l'impact</a:t>
            </a:r>
            <a:r>
              <a:rPr lang="en-US" altLang="en-US" dirty="0"/>
              <a:t> du BTV-3 sur la </a:t>
            </a:r>
            <a:r>
              <a:rPr lang="en-US" altLang="en-US" dirty="0" err="1"/>
              <a:t>mortalité</a:t>
            </a:r>
            <a:r>
              <a:rPr lang="en-US" altLang="en-US" dirty="0"/>
              <a:t> des </a:t>
            </a:r>
            <a:r>
              <a:rPr lang="en-US" altLang="en-US" dirty="0" err="1"/>
              <a:t>ovins</a:t>
            </a:r>
            <a:r>
              <a:rPr lang="en-US" altLang="en-US" dirty="0"/>
              <a:t> et des </a:t>
            </a:r>
            <a:r>
              <a:rPr lang="en-US" altLang="en-US" dirty="0" err="1"/>
              <a:t>caprins</a:t>
            </a:r>
            <a:r>
              <a:rPr lang="en-US" altLang="en-US" dirty="0"/>
              <a:t> aux Pays-Bas. Lien dans la diapositive.</a:t>
            </a:r>
          </a:p>
          <a:p>
            <a:endParaRPr lang="en-US" altLang="en-US" dirty="0"/>
          </a:p>
          <a:p>
            <a:r>
              <a:rPr lang="en-US" altLang="en-US" dirty="0" err="1"/>
              <a:t>Passons</a:t>
            </a:r>
            <a:r>
              <a:rPr lang="en-US" altLang="en-US" dirty="0"/>
              <a:t> à </a:t>
            </a:r>
            <a:r>
              <a:rPr lang="en-US" altLang="en-US" dirty="0" err="1"/>
              <a:t>d'autres</a:t>
            </a:r>
            <a:r>
              <a:rPr lang="en-US" altLang="en-US" dirty="0"/>
              <a:t> pays </a:t>
            </a:r>
            <a:r>
              <a:rPr lang="en-US" altLang="en-US" dirty="0" err="1"/>
              <a:t>européens</a:t>
            </a:r>
            <a:r>
              <a:rPr lang="en-US" altLang="en-US" dirty="0"/>
              <a:t> qui </a:t>
            </a:r>
            <a:r>
              <a:rPr lang="en-US" altLang="en-US" dirty="0" err="1"/>
              <a:t>ont</a:t>
            </a:r>
            <a:r>
              <a:rPr lang="en-US" altLang="en-US" dirty="0"/>
              <a:t> </a:t>
            </a:r>
            <a:r>
              <a:rPr lang="en-US" altLang="en-US" dirty="0" err="1"/>
              <a:t>signalé</a:t>
            </a:r>
            <a:r>
              <a:rPr lang="en-US" altLang="en-US" dirty="0"/>
              <a:t> des </a:t>
            </a:r>
            <a:r>
              <a:rPr lang="en-US" altLang="en-US" dirty="0" err="1"/>
              <a:t>cas</a:t>
            </a:r>
            <a:r>
              <a:rPr lang="en-US" altLang="en-US" dirty="0"/>
              <a:t> de BTV-3.</a:t>
            </a:r>
            <a:br>
              <a:rPr lang="en-US" altLang="en-US" dirty="0"/>
            </a:br>
            <a:endParaRPr lang="en-CA" altLang="en-US" dirty="0"/>
          </a:p>
          <a:p>
            <a:endParaRPr lang="en-CA" altLang="en-US" dirty="0"/>
          </a:p>
        </p:txBody>
      </p:sp>
      <p:sp>
        <p:nvSpPr>
          <p:cNvPr id="17412" name="Slide Number Placeholder 3">
            <a:extLst>
              <a:ext uri="{FF2B5EF4-FFF2-40B4-BE49-F238E27FC236}">
                <a16:creationId xmlns:a16="http://schemas.microsoft.com/office/drawing/2014/main" id="{4C87E183-62FF-A5F9-61C0-EC9B027B89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F2EBA70-7F29-48E7-8636-C743C50336B0}" type="slidenum">
              <a:rPr lang="en-US" altLang="en-US" smtClean="0"/>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D3A173C-7194-48AA-EEB1-57610C2DC3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DF920A1-CE69-249A-4814-1819C57C50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La Belgique a </a:t>
            </a:r>
            <a:r>
              <a:rPr lang="en-US" altLang="en-US" dirty="0" err="1"/>
              <a:t>signalé</a:t>
            </a:r>
            <a:r>
              <a:rPr lang="en-US" altLang="en-US" dirty="0"/>
              <a:t> 1 </a:t>
            </a:r>
            <a:r>
              <a:rPr lang="en-US" altLang="en-US" dirty="0" err="1"/>
              <a:t>cas</a:t>
            </a:r>
            <a:r>
              <a:rPr lang="en-US" altLang="en-US" dirty="0"/>
              <a:t> </a:t>
            </a:r>
            <a:r>
              <a:rPr lang="en-US" altLang="en-US" dirty="0" err="1"/>
              <a:t>supplémentaire</a:t>
            </a:r>
            <a:r>
              <a:rPr lang="en-US" altLang="en-US" dirty="0"/>
              <a:t> fin </a:t>
            </a:r>
            <a:r>
              <a:rPr lang="en-US" altLang="en-US" dirty="0" err="1"/>
              <a:t>avril</a:t>
            </a:r>
            <a:r>
              <a:rPr lang="en-US" altLang="en-US" dirty="0"/>
              <a:t> 2024 pour un total de 8, </a:t>
            </a:r>
            <a:r>
              <a:rPr lang="en-US" altLang="en-US" dirty="0" err="1"/>
              <a:t>mais</a:t>
            </a:r>
            <a:r>
              <a:rPr lang="en-US" altLang="en-US" dirty="0"/>
              <a:t> </a:t>
            </a:r>
            <a:r>
              <a:rPr lang="en-US" altLang="en-US" dirty="0" err="1"/>
              <a:t>en</a:t>
            </a:r>
            <a:r>
              <a:rPr lang="en-US" altLang="en-US" dirty="0"/>
              <a:t> regardant </a:t>
            </a:r>
            <a:r>
              <a:rPr lang="en-US" altLang="en-US" dirty="0" err="1"/>
              <a:t>maintenant</a:t>
            </a:r>
            <a:r>
              <a:rPr lang="en-US" altLang="en-US" dirty="0"/>
              <a:t> </a:t>
            </a:r>
            <a:r>
              <a:rPr lang="en-US" altLang="en-US" dirty="0" err="1"/>
              <a:t>leur</a:t>
            </a:r>
            <a:r>
              <a:rPr lang="en-US" altLang="en-US" dirty="0"/>
              <a:t> tableau de bord, il </a:t>
            </a:r>
            <a:r>
              <a:rPr lang="en-US" altLang="en-US" dirty="0" err="1"/>
              <a:t>semble</a:t>
            </a:r>
            <a:r>
              <a:rPr lang="en-US" altLang="en-US" dirty="0"/>
              <a:t> que des </a:t>
            </a:r>
            <a:r>
              <a:rPr lang="en-US" altLang="en-US" dirty="0" err="1"/>
              <a:t>cas</a:t>
            </a:r>
            <a:r>
              <a:rPr lang="en-US" altLang="en-US" dirty="0"/>
              <a:t> </a:t>
            </a:r>
            <a:r>
              <a:rPr lang="en-US" altLang="en-US" dirty="0" err="1"/>
              <a:t>soient</a:t>
            </a:r>
            <a:r>
              <a:rPr lang="en-US" altLang="en-US" dirty="0"/>
              <a:t> </a:t>
            </a:r>
            <a:r>
              <a:rPr lang="en-US" altLang="en-US" dirty="0" err="1"/>
              <a:t>signalés</a:t>
            </a:r>
            <a:r>
              <a:rPr lang="en-US" altLang="en-US" dirty="0"/>
              <a:t> dans tout le pays. Des rapports </a:t>
            </a:r>
            <a:r>
              <a:rPr lang="en-US" altLang="en-US" dirty="0" err="1"/>
              <a:t>récents</a:t>
            </a:r>
            <a:r>
              <a:rPr lang="en-US" altLang="en-US" dirty="0"/>
              <a:t> des </a:t>
            </a:r>
            <a:r>
              <a:rPr lang="en-US" altLang="en-US" dirty="0" err="1"/>
              <a:t>médias</a:t>
            </a:r>
            <a:r>
              <a:rPr lang="en-US" altLang="en-US" dirty="0"/>
              <a:t> </a:t>
            </a:r>
            <a:r>
              <a:rPr lang="en-US" altLang="en-US" dirty="0" err="1"/>
              <a:t>suggèrent</a:t>
            </a:r>
            <a:r>
              <a:rPr lang="en-US" altLang="en-US" dirty="0"/>
              <a:t> </a:t>
            </a:r>
            <a:r>
              <a:rPr lang="en-US" altLang="en-US" dirty="0" err="1"/>
              <a:t>qu'il</a:t>
            </a:r>
            <a:r>
              <a:rPr lang="en-US" altLang="en-US" dirty="0"/>
              <a:t> y a 1 192 </a:t>
            </a:r>
            <a:r>
              <a:rPr lang="en-US" altLang="en-US" dirty="0" err="1"/>
              <a:t>fermes</a:t>
            </a:r>
            <a:r>
              <a:rPr lang="en-US" altLang="en-US" dirty="0"/>
              <a:t> </a:t>
            </a:r>
            <a:r>
              <a:rPr lang="en-US" altLang="en-US" dirty="0" err="1"/>
              <a:t>affectées</a:t>
            </a:r>
            <a:r>
              <a:rPr lang="en-US" altLang="en-US" dirty="0"/>
              <a:t> (</a:t>
            </a:r>
            <a:r>
              <a:rPr lang="en-US" altLang="en-US" dirty="0" err="1"/>
              <a:t>ce</a:t>
            </a:r>
            <a:r>
              <a:rPr lang="en-US" altLang="en-US" dirty="0"/>
              <a:t> qui </a:t>
            </a:r>
            <a:r>
              <a:rPr lang="en-US" altLang="en-US" dirty="0" err="1"/>
              <a:t>est</a:t>
            </a:r>
            <a:r>
              <a:rPr lang="en-US" altLang="en-US" dirty="0"/>
              <a:t> 3 </a:t>
            </a:r>
            <a:r>
              <a:rPr lang="en-US" altLang="en-US" dirty="0" err="1"/>
              <a:t>fois</a:t>
            </a:r>
            <a:r>
              <a:rPr lang="en-US" altLang="en-US" dirty="0"/>
              <a:t> plus que </a:t>
            </a:r>
            <a:r>
              <a:rPr lang="en-US" altLang="en-US" dirty="0" err="1"/>
              <a:t>ce</a:t>
            </a:r>
            <a:r>
              <a:rPr lang="en-US" altLang="en-US" dirty="0"/>
              <a:t> qui a </a:t>
            </a:r>
            <a:r>
              <a:rPr lang="en-US" altLang="en-US" dirty="0" err="1"/>
              <a:t>été</a:t>
            </a:r>
            <a:r>
              <a:rPr lang="en-US" altLang="en-US" dirty="0"/>
              <a:t> </a:t>
            </a:r>
            <a:r>
              <a:rPr lang="en-US" altLang="en-US" dirty="0" err="1"/>
              <a:t>rapporté</a:t>
            </a:r>
            <a:r>
              <a:rPr lang="en-US" altLang="en-US" dirty="0"/>
              <a:t> ~3 </a:t>
            </a:r>
            <a:r>
              <a:rPr lang="en-US" altLang="en-US" dirty="0" err="1"/>
              <a:t>semaines</a:t>
            </a:r>
            <a:r>
              <a:rPr lang="en-US" altLang="en-US" dirty="0"/>
              <a:t> </a:t>
            </a:r>
            <a:r>
              <a:rPr lang="en-US" altLang="en-US" dirty="0" err="1"/>
              <a:t>auparavant</a:t>
            </a:r>
            <a:r>
              <a:rPr lang="en-US" altLang="en-US" dirty="0"/>
              <a:t>).</a:t>
            </a:r>
          </a:p>
          <a:p>
            <a:endParaRPr lang="en-US" altLang="en-US" dirty="0"/>
          </a:p>
          <a:p>
            <a:endParaRPr lang="en-US" altLang="en-US" dirty="0"/>
          </a:p>
          <a:p>
            <a:r>
              <a:rPr lang="en-US" altLang="en-US" dirty="0" err="1"/>
              <a:t>L'Allemagne</a:t>
            </a:r>
            <a:r>
              <a:rPr lang="en-US" altLang="en-US" dirty="0"/>
              <a:t> a </a:t>
            </a:r>
            <a:r>
              <a:rPr lang="en-US" altLang="en-US" dirty="0" err="1"/>
              <a:t>signalé</a:t>
            </a:r>
            <a:r>
              <a:rPr lang="en-US" altLang="en-US" dirty="0"/>
              <a:t> des </a:t>
            </a:r>
            <a:r>
              <a:rPr lang="en-US" altLang="en-US" dirty="0" err="1"/>
              <a:t>cas</a:t>
            </a:r>
            <a:r>
              <a:rPr lang="en-US" altLang="en-US" dirty="0"/>
              <a:t> </a:t>
            </a:r>
            <a:r>
              <a:rPr lang="en-US" altLang="en-US" dirty="0" err="1"/>
              <a:t>supplémentaires</a:t>
            </a:r>
            <a:r>
              <a:rPr lang="en-US" altLang="en-US" dirty="0"/>
              <a:t> chez les </a:t>
            </a:r>
            <a:r>
              <a:rPr lang="en-US" altLang="en-US" dirty="0" err="1"/>
              <a:t>bovins</a:t>
            </a:r>
            <a:r>
              <a:rPr lang="en-US" altLang="en-US" dirty="0"/>
              <a:t> et les </a:t>
            </a:r>
            <a:r>
              <a:rPr lang="en-US" altLang="en-US" dirty="0" err="1"/>
              <a:t>ovins</a:t>
            </a:r>
            <a:r>
              <a:rPr lang="en-US" altLang="en-US" dirty="0"/>
              <a:t>, </a:t>
            </a:r>
            <a:r>
              <a:rPr lang="en-US" altLang="en-US" dirty="0" err="1"/>
              <a:t>mais</a:t>
            </a:r>
            <a:r>
              <a:rPr lang="en-US" altLang="en-US" dirty="0"/>
              <a:t> les </a:t>
            </a:r>
            <a:r>
              <a:rPr lang="en-US" altLang="en-US" dirty="0" err="1"/>
              <a:t>totaux</a:t>
            </a:r>
            <a:r>
              <a:rPr lang="en-US" altLang="en-US" dirty="0"/>
              <a:t> </a:t>
            </a:r>
            <a:r>
              <a:rPr lang="en-US" altLang="en-US" dirty="0" err="1"/>
              <a:t>diffèrent</a:t>
            </a:r>
            <a:r>
              <a:rPr lang="en-US" altLang="en-US" dirty="0"/>
              <a:t> d'un </a:t>
            </a:r>
            <a:r>
              <a:rPr lang="en-US" altLang="en-US" dirty="0" err="1"/>
              <a:t>système</a:t>
            </a:r>
            <a:r>
              <a:rPr lang="en-US" altLang="en-US" dirty="0"/>
              <a:t> de notification à </a:t>
            </a:r>
            <a:r>
              <a:rPr lang="en-US" altLang="en-US" dirty="0" err="1"/>
              <a:t>l'autre</a:t>
            </a:r>
            <a:r>
              <a:rPr lang="en-US" altLang="en-US" dirty="0"/>
              <a:t>. Il </a:t>
            </a:r>
            <a:r>
              <a:rPr lang="en-US" altLang="en-US" dirty="0" err="1"/>
              <a:t>n'y</a:t>
            </a:r>
            <a:r>
              <a:rPr lang="en-US" altLang="en-US" dirty="0"/>
              <a:t> a pas </a:t>
            </a:r>
            <a:r>
              <a:rPr lang="en-US" altLang="en-US" dirty="0" err="1"/>
              <a:t>eu</a:t>
            </a:r>
            <a:r>
              <a:rPr lang="en-US" altLang="en-US" dirty="0"/>
              <a:t> beaucoup de rapports WOAH/WAHIS, </a:t>
            </a:r>
            <a:r>
              <a:rPr lang="en-US" altLang="en-US" dirty="0" err="1"/>
              <a:t>mais</a:t>
            </a:r>
            <a:r>
              <a:rPr lang="en-US" altLang="en-US" dirty="0"/>
              <a:t> les </a:t>
            </a:r>
            <a:r>
              <a:rPr lang="en-US" altLang="en-US" dirty="0" err="1"/>
              <a:t>médias</a:t>
            </a:r>
            <a:r>
              <a:rPr lang="en-US" altLang="en-US" dirty="0"/>
              <a:t> </a:t>
            </a:r>
            <a:r>
              <a:rPr lang="en-US" altLang="en-US" dirty="0" err="1"/>
              <a:t>suggèrent</a:t>
            </a:r>
            <a:r>
              <a:rPr lang="en-US" altLang="en-US" dirty="0"/>
              <a:t> que la </a:t>
            </a:r>
            <a:r>
              <a:rPr lang="en-US" altLang="en-US" dirty="0" err="1"/>
              <a:t>maladie</a:t>
            </a:r>
            <a:r>
              <a:rPr lang="en-US" altLang="en-US" dirty="0"/>
              <a:t> </a:t>
            </a:r>
            <a:r>
              <a:rPr lang="en-US" altLang="en-US" dirty="0" err="1"/>
              <a:t>est</a:t>
            </a:r>
            <a:r>
              <a:rPr lang="en-US" altLang="en-US" dirty="0"/>
              <a:t> </a:t>
            </a:r>
            <a:r>
              <a:rPr lang="en-US" altLang="en-US" dirty="0" err="1"/>
              <a:t>répandue</a:t>
            </a:r>
            <a:r>
              <a:rPr lang="en-US" altLang="en-US" dirty="0"/>
              <a:t> dans tout le pays, seul </a:t>
            </a:r>
            <a:r>
              <a:rPr lang="en-US" altLang="en-US" dirty="0" err="1"/>
              <a:t>l'État</a:t>
            </a:r>
            <a:r>
              <a:rPr lang="en-US" altLang="en-US" dirty="0"/>
              <a:t> de Berlin </a:t>
            </a:r>
            <a:r>
              <a:rPr lang="en-US" altLang="en-US" dirty="0" err="1"/>
              <a:t>étant</a:t>
            </a:r>
            <a:r>
              <a:rPr lang="en-US" altLang="en-US" dirty="0"/>
              <a:t> </a:t>
            </a:r>
            <a:r>
              <a:rPr lang="en-US" altLang="en-US" dirty="0" err="1"/>
              <a:t>actuellement</a:t>
            </a:r>
            <a:r>
              <a:rPr lang="en-US" altLang="en-US" dirty="0"/>
              <a:t> </a:t>
            </a:r>
            <a:r>
              <a:rPr lang="en-US" altLang="en-US" dirty="0" err="1"/>
              <a:t>épargné</a:t>
            </a:r>
            <a:r>
              <a:rPr lang="en-US" altLang="en-US" dirty="0"/>
              <a:t>.</a:t>
            </a:r>
          </a:p>
          <a:p>
            <a:endParaRPr lang="en-US" altLang="en-US" dirty="0"/>
          </a:p>
          <a:p>
            <a:endParaRPr lang="en-CA" altLang="en-US" dirty="0"/>
          </a:p>
          <a:p>
            <a:endParaRPr lang="en-CA" altLang="en-US" dirty="0"/>
          </a:p>
          <a:p>
            <a:endParaRPr lang="en-CA" altLang="en-US" dirty="0"/>
          </a:p>
        </p:txBody>
      </p:sp>
      <p:sp>
        <p:nvSpPr>
          <p:cNvPr id="19460" name="Slide Number Placeholder 3">
            <a:extLst>
              <a:ext uri="{FF2B5EF4-FFF2-40B4-BE49-F238E27FC236}">
                <a16:creationId xmlns:a16="http://schemas.microsoft.com/office/drawing/2014/main" id="{3190C3A4-D10A-671E-E88E-4E5DAAD16E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28C1AA6-323F-428C-BDAA-1BBE1805FD72}" type="slidenum">
              <a:rPr lang="en-US" altLang="en-US" smtClean="0"/>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C33BF7D-7F32-98B7-5129-76CCB87FF9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FAC242E-0845-A385-7174-8204056A24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a:endParaRPr lang="en-CA" altLang="en-US" dirty="0"/>
          </a:p>
          <a:p>
            <a:pPr defTabSz="931863"/>
            <a:r>
              <a:rPr lang="en-US" altLang="en-US" dirty="0"/>
              <a:t>ROYAUME-UNI :</a:t>
            </a:r>
          </a:p>
          <a:p>
            <a:pPr defTabSz="931863"/>
            <a:endParaRPr lang="en-US" altLang="en-US" dirty="0"/>
          </a:p>
          <a:p>
            <a:pPr defTabSz="931863"/>
            <a:r>
              <a:rPr lang="en-US" altLang="en-US" dirty="0" err="1"/>
              <a:t>Lors</a:t>
            </a:r>
            <a:r>
              <a:rPr lang="en-US" altLang="en-US" dirty="0"/>
              <a:t> de la </a:t>
            </a:r>
            <a:r>
              <a:rPr lang="en-US" altLang="en-US" dirty="0" err="1"/>
              <a:t>dernière</a:t>
            </a:r>
            <a:r>
              <a:rPr lang="en-US" altLang="en-US" dirty="0"/>
              <a:t> mise à jour, nous </a:t>
            </a:r>
            <a:r>
              <a:rPr lang="en-US" altLang="en-US" dirty="0" err="1"/>
              <a:t>avons</a:t>
            </a:r>
            <a:r>
              <a:rPr lang="en-US" altLang="en-US" dirty="0"/>
              <a:t> </a:t>
            </a:r>
            <a:r>
              <a:rPr lang="en-US" altLang="en-US" dirty="0" err="1"/>
              <a:t>discuté</a:t>
            </a:r>
            <a:r>
              <a:rPr lang="en-US" altLang="en-US" dirty="0"/>
              <a:t> de </a:t>
            </a:r>
            <a:r>
              <a:rPr lang="en-US" altLang="en-US" dirty="0" err="1"/>
              <a:t>l'évaluation</a:t>
            </a:r>
            <a:r>
              <a:rPr lang="en-US" altLang="en-US" dirty="0"/>
              <a:t> des </a:t>
            </a:r>
            <a:r>
              <a:rPr lang="en-US" altLang="en-US" dirty="0" err="1"/>
              <a:t>risques</a:t>
            </a:r>
            <a:r>
              <a:rPr lang="en-US" altLang="en-US" dirty="0"/>
              <a:t> au </a:t>
            </a:r>
            <a:r>
              <a:rPr lang="en-US" altLang="en-US" dirty="0" err="1"/>
              <a:t>Royaume</a:t>
            </a:r>
            <a:r>
              <a:rPr lang="en-US" altLang="en-US" dirty="0"/>
              <a:t>-Uni, qui </a:t>
            </a:r>
            <a:r>
              <a:rPr lang="en-US" altLang="en-US" dirty="0" err="1"/>
              <a:t>portait</a:t>
            </a:r>
            <a:r>
              <a:rPr lang="en-US" altLang="en-US" dirty="0"/>
              <a:t> sur </a:t>
            </a:r>
            <a:r>
              <a:rPr lang="en-US" altLang="en-US" dirty="0" err="1"/>
              <a:t>l'incursion</a:t>
            </a:r>
            <a:r>
              <a:rPr lang="en-US" altLang="en-US" dirty="0"/>
              <a:t> du BTV-3 et du BTV-8 dans le pays. Le </a:t>
            </a:r>
            <a:r>
              <a:rPr lang="en-US" altLang="en-US" dirty="0" err="1"/>
              <a:t>Royaume</a:t>
            </a:r>
            <a:r>
              <a:rPr lang="en-US" altLang="en-US" dirty="0"/>
              <a:t>-Uni a </a:t>
            </a:r>
            <a:r>
              <a:rPr lang="en-US" altLang="en-US" dirty="0" err="1"/>
              <a:t>signalé</a:t>
            </a:r>
            <a:r>
              <a:rPr lang="en-US" altLang="en-US" dirty="0"/>
              <a:t> des </a:t>
            </a:r>
            <a:r>
              <a:rPr lang="en-US" altLang="en-US" dirty="0" err="1"/>
              <a:t>cas</a:t>
            </a:r>
            <a:r>
              <a:rPr lang="en-US" altLang="en-US" dirty="0"/>
              <a:t> de BTV-3 </a:t>
            </a:r>
            <a:r>
              <a:rPr lang="en-US" altLang="en-US" dirty="0" err="1"/>
              <a:t>en</a:t>
            </a:r>
            <a:r>
              <a:rPr lang="en-US" altLang="en-US" dirty="0"/>
              <a:t> 2023, </a:t>
            </a:r>
            <a:r>
              <a:rPr lang="en-US" altLang="en-US" dirty="0" err="1"/>
              <a:t>mais</a:t>
            </a:r>
            <a:r>
              <a:rPr lang="en-US" altLang="en-US" dirty="0"/>
              <a:t> </a:t>
            </a:r>
            <a:r>
              <a:rPr lang="en-US" altLang="en-US" dirty="0" err="1"/>
              <a:t>semble</a:t>
            </a:r>
            <a:r>
              <a:rPr lang="en-US" altLang="en-US" dirty="0"/>
              <a:t> </a:t>
            </a:r>
            <a:r>
              <a:rPr lang="en-US" altLang="en-US" dirty="0" err="1"/>
              <a:t>avoir</a:t>
            </a:r>
            <a:r>
              <a:rPr lang="en-US" altLang="en-US" dirty="0"/>
              <a:t> </a:t>
            </a:r>
            <a:r>
              <a:rPr lang="en-US" altLang="en-US" dirty="0" err="1"/>
              <a:t>maîtrisé</a:t>
            </a:r>
            <a:r>
              <a:rPr lang="en-US" altLang="en-US" dirty="0"/>
              <a:t> la situation pendant </a:t>
            </a:r>
            <a:r>
              <a:rPr lang="en-US" altLang="en-US" dirty="0" err="1"/>
              <a:t>l'hiver</a:t>
            </a:r>
            <a:r>
              <a:rPr lang="en-US" altLang="en-US" dirty="0"/>
              <a:t>. </a:t>
            </a:r>
          </a:p>
          <a:p>
            <a:pPr defTabSz="931863"/>
            <a:endParaRPr lang="en-US" altLang="en-US" dirty="0"/>
          </a:p>
          <a:p>
            <a:pPr defTabSz="931863"/>
            <a:r>
              <a:rPr lang="en-US" altLang="en-US" dirty="0" err="1"/>
              <a:t>L'une</a:t>
            </a:r>
            <a:r>
              <a:rPr lang="en-US" altLang="en-US" dirty="0"/>
              <a:t> de </a:t>
            </a:r>
            <a:r>
              <a:rPr lang="en-US" altLang="en-US" dirty="0" err="1"/>
              <a:t>leurs</a:t>
            </a:r>
            <a:r>
              <a:rPr lang="en-US" altLang="en-US" dirty="0"/>
              <a:t> conclusions </a:t>
            </a:r>
            <a:r>
              <a:rPr lang="en-US" altLang="en-US" dirty="0" err="1"/>
              <a:t>est</a:t>
            </a:r>
            <a:r>
              <a:rPr lang="en-US" altLang="en-US" dirty="0"/>
              <a:t> </a:t>
            </a:r>
            <a:r>
              <a:rPr lang="en-US" altLang="en-US" dirty="0" err="1"/>
              <a:t>qu'il</a:t>
            </a:r>
            <a:r>
              <a:rPr lang="en-US" altLang="en-US" dirty="0"/>
              <a:t> </a:t>
            </a:r>
            <a:r>
              <a:rPr lang="en-US" altLang="en-US" dirty="0" err="1"/>
              <a:t>existe</a:t>
            </a:r>
            <a:r>
              <a:rPr lang="en-US" altLang="en-US" dirty="0"/>
              <a:t> </a:t>
            </a:r>
            <a:r>
              <a:rPr lang="en-US" altLang="en-US" dirty="0" err="1"/>
              <a:t>une</a:t>
            </a:r>
            <a:r>
              <a:rPr lang="en-US" altLang="en-US" dirty="0"/>
              <a:t> très forte </a:t>
            </a:r>
            <a:r>
              <a:rPr lang="en-US" altLang="en-US" dirty="0" err="1"/>
              <a:t>probabilité</a:t>
            </a:r>
            <a:r>
              <a:rPr lang="en-US" altLang="en-US" dirty="0"/>
              <a:t> </a:t>
            </a:r>
            <a:r>
              <a:rPr lang="en-US" altLang="en-US" dirty="0" err="1"/>
              <a:t>d'introduction</a:t>
            </a:r>
            <a:r>
              <a:rPr lang="en-US" altLang="en-US" dirty="0"/>
              <a:t> du BTV-3 dans le </a:t>
            </a:r>
            <a:r>
              <a:rPr lang="en-US" altLang="en-US" dirty="0" err="1"/>
              <a:t>bétail</a:t>
            </a:r>
            <a:r>
              <a:rPr lang="en-US" altLang="en-US" dirty="0"/>
              <a:t> </a:t>
            </a:r>
            <a:r>
              <a:rPr lang="en-US" altLang="en-US" dirty="0" err="1"/>
              <a:t>en</a:t>
            </a:r>
            <a:r>
              <a:rPr lang="en-US" altLang="en-US" dirty="0"/>
              <a:t> Grande-Bretagne par </a:t>
            </a:r>
            <a:r>
              <a:rPr lang="en-US" altLang="en-US" dirty="0" err="1"/>
              <a:t>l'intermédiaire</a:t>
            </a:r>
            <a:r>
              <a:rPr lang="en-US" altLang="en-US" dirty="0"/>
              <a:t> de </a:t>
            </a:r>
            <a:r>
              <a:rPr lang="en-US" altLang="en-US" dirty="0" err="1"/>
              <a:t>moucherons</a:t>
            </a:r>
            <a:r>
              <a:rPr lang="en-US" altLang="en-US" dirty="0"/>
              <a:t> </a:t>
            </a:r>
            <a:r>
              <a:rPr lang="en-US" altLang="en-US" dirty="0" err="1"/>
              <a:t>infectés</a:t>
            </a:r>
            <a:r>
              <a:rPr lang="en-US" altLang="en-US" dirty="0"/>
              <a:t> </a:t>
            </a:r>
            <a:r>
              <a:rPr lang="en-US" altLang="en-US" dirty="0" err="1"/>
              <a:t>provenant</a:t>
            </a:r>
            <a:r>
              <a:rPr lang="en-US" altLang="en-US" dirty="0"/>
              <a:t> </a:t>
            </a:r>
            <a:r>
              <a:rPr lang="en-US" altLang="en-US" dirty="0" err="1"/>
              <a:t>d'Europe</a:t>
            </a:r>
            <a:r>
              <a:rPr lang="en-US" altLang="en-US" dirty="0"/>
              <a:t> du Nord, avec </a:t>
            </a:r>
            <a:r>
              <a:rPr lang="en-US" altLang="en-US" dirty="0" err="1"/>
              <a:t>toutefois</a:t>
            </a:r>
            <a:r>
              <a:rPr lang="en-US" altLang="en-US" dirty="0"/>
              <a:t> </a:t>
            </a:r>
            <a:r>
              <a:rPr lang="en-US" altLang="en-US" dirty="0" err="1"/>
              <a:t>une</a:t>
            </a:r>
            <a:r>
              <a:rPr lang="en-US" altLang="en-US" dirty="0"/>
              <a:t> </a:t>
            </a:r>
            <a:r>
              <a:rPr lang="en-US" altLang="en-US" dirty="0" err="1"/>
              <a:t>grande</a:t>
            </a:r>
            <a:r>
              <a:rPr lang="en-US" altLang="en-US" dirty="0"/>
              <a:t> incertitude.</a:t>
            </a:r>
          </a:p>
          <a:p>
            <a:pPr defTabSz="931863"/>
            <a:endParaRPr lang="en-US" altLang="en-US" dirty="0"/>
          </a:p>
          <a:p>
            <a:pPr defTabSz="931863"/>
            <a:r>
              <a:rPr lang="en-US" altLang="en-US" dirty="0"/>
              <a:t>Le </a:t>
            </a:r>
            <a:r>
              <a:rPr lang="en-US" altLang="en-US" dirty="0" err="1"/>
              <a:t>Royaume</a:t>
            </a:r>
            <a:r>
              <a:rPr lang="en-US" altLang="en-US" dirty="0"/>
              <a:t>-Uni a </a:t>
            </a:r>
            <a:r>
              <a:rPr lang="en-US" altLang="en-US" dirty="0" err="1"/>
              <a:t>maintenant</a:t>
            </a:r>
            <a:r>
              <a:rPr lang="en-US" altLang="en-US" dirty="0"/>
              <a:t> </a:t>
            </a:r>
            <a:r>
              <a:rPr lang="en-US" altLang="en-US" dirty="0" err="1"/>
              <a:t>signalé</a:t>
            </a:r>
            <a:r>
              <a:rPr lang="en-US" altLang="en-US" dirty="0"/>
              <a:t> </a:t>
            </a:r>
            <a:r>
              <a:rPr lang="en-US" altLang="en-US" dirty="0" err="1"/>
              <a:t>une</a:t>
            </a:r>
            <a:r>
              <a:rPr lang="en-US" altLang="en-US" dirty="0"/>
              <a:t> </a:t>
            </a:r>
            <a:r>
              <a:rPr lang="en-US" altLang="en-US" dirty="0" err="1"/>
              <a:t>réapparition</a:t>
            </a:r>
            <a:r>
              <a:rPr lang="en-US" altLang="en-US" dirty="0"/>
              <a:t> du virus. </a:t>
            </a:r>
            <a:r>
              <a:rPr lang="en-CA" altLang="en-US" dirty="0">
                <a:solidFill>
                  <a:srgbClr val="365F91"/>
                </a:solidFill>
                <a:cs typeface="Times New Roman" panose="02020603050405020304" pitchFamily="18" charset="0"/>
              </a:rPr>
              <a:t>Au 8 </a:t>
            </a:r>
            <a:r>
              <a:rPr lang="en-CA" altLang="en-US" dirty="0" err="1">
                <a:solidFill>
                  <a:srgbClr val="365F91"/>
                </a:solidFill>
                <a:cs typeface="Times New Roman" panose="02020603050405020304" pitchFamily="18" charset="0"/>
              </a:rPr>
              <a:t>septembre</a:t>
            </a:r>
            <a:r>
              <a:rPr lang="en-CA" altLang="en-US" dirty="0">
                <a:solidFill>
                  <a:srgbClr val="365F91"/>
                </a:solidFill>
                <a:cs typeface="Times New Roman" panose="02020603050405020304" pitchFamily="18" charset="0"/>
              </a:rPr>
              <a:t> 2024, 115 </a:t>
            </a:r>
            <a:r>
              <a:rPr lang="en-CA" altLang="en-US" dirty="0" err="1">
                <a:solidFill>
                  <a:srgbClr val="365F91"/>
                </a:solidFill>
                <a:cs typeface="Times New Roman" panose="02020603050405020304" pitchFamily="18" charset="0"/>
              </a:rPr>
              <a:t>établissements</a:t>
            </a:r>
            <a:r>
              <a:rPr lang="en-CA" altLang="en-US" dirty="0">
                <a:solidFill>
                  <a:srgbClr val="365F91"/>
                </a:solidFill>
                <a:cs typeface="Times New Roman" panose="02020603050405020304" pitchFamily="18" charset="0"/>
              </a:rPr>
              <a:t> </a:t>
            </a:r>
            <a:r>
              <a:rPr lang="en-CA" altLang="en-US" dirty="0" err="1">
                <a:solidFill>
                  <a:srgbClr val="365F91"/>
                </a:solidFill>
                <a:cs typeface="Times New Roman" panose="02020603050405020304" pitchFamily="18" charset="0"/>
              </a:rPr>
              <a:t>étaient</a:t>
            </a:r>
            <a:r>
              <a:rPr lang="en-CA" altLang="en-US" dirty="0">
                <a:solidFill>
                  <a:srgbClr val="365F91"/>
                </a:solidFill>
                <a:cs typeface="Times New Roman" panose="02020603050405020304" pitchFamily="18" charset="0"/>
              </a:rPr>
              <a:t> </a:t>
            </a:r>
            <a:r>
              <a:rPr lang="en-CA" altLang="en-US" dirty="0" err="1">
                <a:solidFill>
                  <a:srgbClr val="365F91"/>
                </a:solidFill>
                <a:cs typeface="Times New Roman" panose="02020603050405020304" pitchFamily="18" charset="0"/>
              </a:rPr>
              <a:t>touchés</a:t>
            </a:r>
            <a:r>
              <a:rPr lang="en-CA" altLang="en-US" dirty="0">
                <a:solidFill>
                  <a:srgbClr val="365F91"/>
                </a:solidFill>
                <a:cs typeface="Times New Roman" panose="02020603050405020304" pitchFamily="18" charset="0"/>
              </a:rPr>
              <a:t>, </a:t>
            </a:r>
            <a:r>
              <a:rPr lang="en-CA" altLang="en-US" dirty="0" err="1">
                <a:solidFill>
                  <a:srgbClr val="365F91"/>
                </a:solidFill>
                <a:cs typeface="Times New Roman" panose="02020603050405020304" pitchFamily="18" charset="0"/>
              </a:rPr>
              <a:t>principalement</a:t>
            </a:r>
            <a:r>
              <a:rPr lang="en-CA" altLang="en-US" dirty="0">
                <a:solidFill>
                  <a:srgbClr val="365F91"/>
                </a:solidFill>
                <a:cs typeface="Times New Roman" panose="02020603050405020304" pitchFamily="18" charset="0"/>
              </a:rPr>
              <a:t> </a:t>
            </a:r>
            <a:r>
              <a:rPr lang="en-CA" altLang="en-US" dirty="0" err="1">
                <a:solidFill>
                  <a:srgbClr val="365F91"/>
                </a:solidFill>
                <a:cs typeface="Times New Roman" panose="02020603050405020304" pitchFamily="18" charset="0"/>
              </a:rPr>
              <a:t>en</a:t>
            </a:r>
            <a:r>
              <a:rPr lang="en-CA" altLang="en-US" dirty="0">
                <a:solidFill>
                  <a:srgbClr val="365F91"/>
                </a:solidFill>
                <a:cs typeface="Times New Roman" panose="02020603050405020304" pitchFamily="18" charset="0"/>
              </a:rPr>
              <a:t> </a:t>
            </a:r>
            <a:r>
              <a:rPr lang="en-CA" altLang="en-US" dirty="0" err="1">
                <a:solidFill>
                  <a:srgbClr val="365F91"/>
                </a:solidFill>
                <a:cs typeface="Times New Roman" panose="02020603050405020304" pitchFamily="18" charset="0"/>
              </a:rPr>
              <a:t>Angleterre</a:t>
            </a:r>
            <a:r>
              <a:rPr lang="en-CA" altLang="en-US" dirty="0">
                <a:solidFill>
                  <a:srgbClr val="365F91"/>
                </a:solidFill>
                <a:cs typeface="Times New Roman" panose="02020603050405020304" pitchFamily="18" charset="0"/>
              </a:rPr>
              <a:t>, avec </a:t>
            </a:r>
            <a:r>
              <a:rPr lang="en-CA" altLang="en-US" dirty="0" err="1">
                <a:solidFill>
                  <a:srgbClr val="365F91"/>
                </a:solidFill>
                <a:cs typeface="Times New Roman" panose="02020603050405020304" pitchFamily="18" charset="0"/>
              </a:rPr>
              <a:t>quelques</a:t>
            </a:r>
            <a:r>
              <a:rPr lang="en-CA" altLang="en-US" dirty="0">
                <a:solidFill>
                  <a:srgbClr val="365F91"/>
                </a:solidFill>
                <a:cs typeface="Times New Roman" panose="02020603050405020304" pitchFamily="18" charset="0"/>
              </a:rPr>
              <a:t> </a:t>
            </a:r>
            <a:r>
              <a:rPr lang="en-CA" altLang="en-US" dirty="0" err="1">
                <a:solidFill>
                  <a:srgbClr val="365F91"/>
                </a:solidFill>
                <a:cs typeface="Times New Roman" panose="02020603050405020304" pitchFamily="18" charset="0"/>
              </a:rPr>
              <a:t>cas</a:t>
            </a:r>
            <a:r>
              <a:rPr lang="en-CA" altLang="en-US" dirty="0">
                <a:solidFill>
                  <a:srgbClr val="365F91"/>
                </a:solidFill>
                <a:cs typeface="Times New Roman" panose="02020603050405020304" pitchFamily="18" charset="0"/>
              </a:rPr>
              <a:t> au Pays de </a:t>
            </a:r>
            <a:r>
              <a:rPr lang="en-CA" altLang="en-US" dirty="0" err="1">
                <a:solidFill>
                  <a:srgbClr val="365F91"/>
                </a:solidFill>
                <a:cs typeface="Times New Roman" panose="02020603050405020304" pitchFamily="18" charset="0"/>
              </a:rPr>
              <a:t>Galles</a:t>
            </a:r>
            <a:r>
              <a:rPr lang="en-CA" altLang="en-US" dirty="0">
                <a:solidFill>
                  <a:srgbClr val="365F91"/>
                </a:solidFill>
                <a:cs typeface="Times New Roman" panose="02020603050405020304" pitchFamily="18" charset="0"/>
              </a:rPr>
              <a:t>, et trois </a:t>
            </a:r>
            <a:r>
              <a:rPr lang="en-CA" altLang="en-US" dirty="0" err="1">
                <a:solidFill>
                  <a:srgbClr val="365F91"/>
                </a:solidFill>
                <a:cs typeface="Times New Roman" panose="02020603050405020304" pitchFamily="18" charset="0"/>
              </a:rPr>
              <a:t>vaccins</a:t>
            </a:r>
            <a:r>
              <a:rPr lang="en-CA" altLang="en-US" dirty="0">
                <a:solidFill>
                  <a:srgbClr val="365F91"/>
                </a:solidFill>
                <a:cs typeface="Times New Roman" panose="02020603050405020304" pitchFamily="18" charset="0"/>
              </a:rPr>
              <a:t> </a:t>
            </a:r>
            <a:r>
              <a:rPr lang="en-CA" altLang="en-US" dirty="0" err="1">
                <a:solidFill>
                  <a:srgbClr val="365F91"/>
                </a:solidFill>
                <a:cs typeface="Times New Roman" panose="02020603050405020304" pitchFamily="18" charset="0"/>
              </a:rPr>
              <a:t>ont</a:t>
            </a:r>
            <a:r>
              <a:rPr lang="en-CA" altLang="en-US" dirty="0">
                <a:solidFill>
                  <a:srgbClr val="365F91"/>
                </a:solidFill>
                <a:cs typeface="Times New Roman" panose="02020603050405020304" pitchFamily="18" charset="0"/>
              </a:rPr>
              <a:t> </a:t>
            </a:r>
            <a:r>
              <a:rPr lang="en-CA" altLang="en-US" u="sng" dirty="0" err="1">
                <a:solidFill>
                  <a:srgbClr val="365F91"/>
                </a:solidFill>
                <a:cs typeface="Times New Roman" panose="02020603050405020304" pitchFamily="18" charset="0"/>
                <a:hlinkClick r:id="rId3"/>
              </a:rPr>
              <a:t>reçu</a:t>
            </a:r>
            <a:r>
              <a:rPr lang="en-CA" altLang="en-US" u="sng" dirty="0">
                <a:solidFill>
                  <a:srgbClr val="365F91"/>
                </a:solidFill>
                <a:cs typeface="Times New Roman" panose="02020603050405020304" pitchFamily="18" charset="0"/>
                <a:hlinkClick r:id="rId3"/>
              </a:rPr>
              <a:t> </a:t>
            </a:r>
            <a:r>
              <a:rPr lang="en-CA" altLang="en-US" u="sng" dirty="0" err="1">
                <a:solidFill>
                  <a:srgbClr val="365F91"/>
                </a:solidFill>
                <a:cs typeface="Times New Roman" panose="02020603050405020304" pitchFamily="18" charset="0"/>
                <a:hlinkClick r:id="rId3"/>
              </a:rPr>
              <a:t>une</a:t>
            </a:r>
            <a:r>
              <a:rPr lang="en-CA" altLang="en-US" u="sng" dirty="0">
                <a:solidFill>
                  <a:srgbClr val="365F91"/>
                </a:solidFill>
                <a:cs typeface="Times New Roman" panose="02020603050405020304" pitchFamily="18" charset="0"/>
                <a:hlinkClick r:id="rId3"/>
              </a:rPr>
              <a:t> </a:t>
            </a:r>
            <a:r>
              <a:rPr lang="en-CA" altLang="en-US" u="sng" dirty="0" err="1">
                <a:solidFill>
                  <a:srgbClr val="365F91"/>
                </a:solidFill>
                <a:cs typeface="Times New Roman" panose="02020603050405020304" pitchFamily="18" charset="0"/>
                <a:hlinkClick r:id="rId3"/>
              </a:rPr>
              <a:t>autorisation</a:t>
            </a:r>
            <a:r>
              <a:rPr lang="en-CA" altLang="en-US" u="sng" dirty="0">
                <a:solidFill>
                  <a:srgbClr val="365F91"/>
                </a:solidFill>
                <a:cs typeface="Times New Roman" panose="02020603050405020304" pitchFamily="18" charset="0"/>
                <a:hlinkClick r:id="rId3"/>
              </a:rPr>
              <a:t> </a:t>
            </a:r>
            <a:r>
              <a:rPr lang="en-CA" altLang="en-US" u="sng" dirty="0" err="1">
                <a:solidFill>
                  <a:srgbClr val="365F91"/>
                </a:solidFill>
                <a:cs typeface="Times New Roman" panose="02020603050405020304" pitchFamily="18" charset="0"/>
                <a:hlinkClick r:id="rId3"/>
              </a:rPr>
              <a:t>spéciale</a:t>
            </a:r>
            <a:r>
              <a:rPr lang="en-CA" altLang="en-US" u="sng" dirty="0">
                <a:solidFill>
                  <a:srgbClr val="365F91"/>
                </a:solidFill>
                <a:cs typeface="Times New Roman" panose="02020603050405020304" pitchFamily="18" charset="0"/>
                <a:hlinkClick r:id="rId3"/>
              </a:rPr>
              <a:t> pour </a:t>
            </a:r>
            <a:r>
              <a:rPr lang="en-CA" altLang="en-US" u="sng" dirty="0" err="1">
                <a:solidFill>
                  <a:srgbClr val="365F91"/>
                </a:solidFill>
                <a:cs typeface="Times New Roman" panose="02020603050405020304" pitchFamily="18" charset="0"/>
                <a:hlinkClick r:id="rId3"/>
              </a:rPr>
              <a:t>être</a:t>
            </a:r>
            <a:r>
              <a:rPr lang="en-CA" altLang="en-US" u="sng" dirty="0">
                <a:solidFill>
                  <a:srgbClr val="365F91"/>
                </a:solidFill>
                <a:cs typeface="Times New Roman" panose="02020603050405020304" pitchFamily="18" charset="0"/>
                <a:hlinkClick r:id="rId3"/>
              </a:rPr>
              <a:t> </a:t>
            </a:r>
            <a:r>
              <a:rPr lang="en-CA" altLang="en-US" u="sng" dirty="0" err="1">
                <a:solidFill>
                  <a:srgbClr val="365F91"/>
                </a:solidFill>
                <a:cs typeface="Times New Roman" panose="02020603050405020304" pitchFamily="18" charset="0"/>
                <a:hlinkClick r:id="rId3"/>
              </a:rPr>
              <a:t>utilisés</a:t>
            </a:r>
            <a:r>
              <a:rPr lang="en-CA" altLang="en-US" u="sng" dirty="0">
                <a:solidFill>
                  <a:srgbClr val="365F91"/>
                </a:solidFill>
                <a:cs typeface="Times New Roman" panose="02020603050405020304" pitchFamily="18" charset="0"/>
                <a:hlinkClick r:id="rId3"/>
              </a:rPr>
              <a:t> </a:t>
            </a:r>
            <a:r>
              <a:rPr lang="en-CA" altLang="en-US" dirty="0">
                <a:solidFill>
                  <a:srgbClr val="365F91"/>
                </a:solidFill>
                <a:cs typeface="Times New Roman" panose="02020603050405020304" pitchFamily="18" charset="0"/>
              </a:rPr>
              <a:t>sous licence au </a:t>
            </a:r>
            <a:r>
              <a:rPr lang="en-CA" altLang="en-US" dirty="0" err="1">
                <a:solidFill>
                  <a:srgbClr val="365F91"/>
                </a:solidFill>
                <a:cs typeface="Times New Roman" panose="02020603050405020304" pitchFamily="18" charset="0"/>
              </a:rPr>
              <a:t>Royaume</a:t>
            </a:r>
            <a:r>
              <a:rPr lang="en-CA" altLang="en-US" dirty="0">
                <a:solidFill>
                  <a:srgbClr val="365F91"/>
                </a:solidFill>
                <a:cs typeface="Times New Roman" panose="02020603050405020304" pitchFamily="18" charset="0"/>
              </a:rPr>
              <a:t>-Uni.</a:t>
            </a:r>
            <a:endParaRPr lang="en-CA" altLang="en-US" dirty="0">
              <a:solidFill>
                <a:srgbClr val="365F91"/>
              </a:solidFill>
              <a:latin typeface="Cambria" panose="02040503050406030204" pitchFamily="18" charset="0"/>
            </a:endParaRPr>
          </a:p>
          <a:p>
            <a:pPr defTabSz="931863"/>
            <a:endParaRPr lang="en-US" altLang="en-US" dirty="0"/>
          </a:p>
          <a:p>
            <a:pPr defTabSz="931863"/>
            <a:r>
              <a:rPr lang="en-US" altLang="en-US" dirty="0"/>
              <a:t>La carte ci-</a:t>
            </a:r>
            <a:r>
              <a:rPr lang="en-US" altLang="en-US" dirty="0" err="1"/>
              <a:t>contre</a:t>
            </a:r>
            <a:r>
              <a:rPr lang="en-US" altLang="en-US" dirty="0"/>
              <a:t> </a:t>
            </a:r>
            <a:r>
              <a:rPr lang="en-US" altLang="en-US" dirty="0" err="1"/>
              <a:t>renvoie</a:t>
            </a:r>
            <a:r>
              <a:rPr lang="en-US" altLang="en-US" dirty="0"/>
              <a:t> au tableau de bord </a:t>
            </a:r>
            <a:r>
              <a:rPr lang="en-US" altLang="en-US" dirty="0" err="1"/>
              <a:t>britannique</a:t>
            </a:r>
            <a:r>
              <a:rPr lang="en-US" altLang="en-US" dirty="0"/>
              <a:t> des </a:t>
            </a:r>
            <a:r>
              <a:rPr lang="en-US" altLang="en-US" dirty="0" err="1"/>
              <a:t>cas</a:t>
            </a:r>
            <a:r>
              <a:rPr lang="en-US" altLang="en-US" dirty="0"/>
              <a:t> de </a:t>
            </a:r>
            <a:r>
              <a:rPr lang="en-US" altLang="en-US" dirty="0" err="1"/>
              <a:t>fièvre</a:t>
            </a:r>
            <a:r>
              <a:rPr lang="en-US" altLang="en-US" dirty="0"/>
              <a:t> </a:t>
            </a:r>
            <a:r>
              <a:rPr lang="en-US" altLang="en-US" dirty="0" err="1"/>
              <a:t>catarrhale</a:t>
            </a:r>
            <a:r>
              <a:rPr lang="en-US" altLang="en-US" dirty="0"/>
              <a:t> ovine et aux zones </a:t>
            </a:r>
            <a:r>
              <a:rPr lang="en-US" altLang="en-US" dirty="0" err="1"/>
              <a:t>établies</a:t>
            </a:r>
            <a:r>
              <a:rPr lang="en-US" altLang="en-US" dirty="0"/>
              <a:t>.</a:t>
            </a:r>
          </a:p>
          <a:p>
            <a:pPr defTabSz="931863"/>
            <a:endParaRPr lang="en-US" altLang="en-US" dirty="0"/>
          </a:p>
          <a:p>
            <a:pPr defTabSz="931863"/>
            <a:r>
              <a:rPr lang="en-US" altLang="en-US" dirty="0"/>
              <a:t>France :</a:t>
            </a:r>
          </a:p>
          <a:p>
            <a:pPr defTabSz="931863"/>
            <a:endParaRPr lang="en-US" altLang="en-US" dirty="0"/>
          </a:p>
          <a:p>
            <a:pPr defTabSz="931863">
              <a:spcBef>
                <a:spcPts val="1200"/>
              </a:spcBef>
              <a:buFont typeface="Symbol" panose="05050102010706020507" pitchFamily="18" charset="2"/>
              <a:buNone/>
            </a:pPr>
            <a:r>
              <a:rPr lang="en-CA" altLang="en-US" dirty="0" err="1">
                <a:solidFill>
                  <a:srgbClr val="365F91"/>
                </a:solidFill>
                <a:cs typeface="Times New Roman" panose="02020603050405020304" pitchFamily="18" charset="0"/>
              </a:rPr>
              <a:t>Depuis</a:t>
            </a:r>
            <a:r>
              <a:rPr lang="en-CA" altLang="en-US" dirty="0">
                <a:solidFill>
                  <a:srgbClr val="365F91"/>
                </a:solidFill>
                <a:cs typeface="Times New Roman" panose="02020603050405020304" pitchFamily="18" charset="0"/>
              </a:rPr>
              <a:t> les premiers </a:t>
            </a:r>
            <a:r>
              <a:rPr lang="en-CA" altLang="en-US" dirty="0" err="1">
                <a:solidFill>
                  <a:srgbClr val="365F91"/>
                </a:solidFill>
                <a:cs typeface="Times New Roman" panose="02020603050405020304" pitchFamily="18" charset="0"/>
              </a:rPr>
              <a:t>signalements</a:t>
            </a:r>
            <a:r>
              <a:rPr lang="en-CA" altLang="en-US" dirty="0">
                <a:solidFill>
                  <a:srgbClr val="365F91"/>
                </a:solidFill>
                <a:cs typeface="Times New Roman" panose="02020603050405020304" pitchFamily="18" charset="0"/>
              </a:rPr>
              <a:t> du BTV-3 </a:t>
            </a:r>
            <a:r>
              <a:rPr lang="en-CA" altLang="en-US" dirty="0" err="1">
                <a:solidFill>
                  <a:srgbClr val="365F91"/>
                </a:solidFill>
                <a:cs typeface="Times New Roman" panose="02020603050405020304" pitchFamily="18" charset="0"/>
              </a:rPr>
              <a:t>en</a:t>
            </a:r>
            <a:r>
              <a:rPr lang="en-CA" altLang="en-US" dirty="0">
                <a:solidFill>
                  <a:srgbClr val="365F91"/>
                </a:solidFill>
                <a:cs typeface="Times New Roman" panose="02020603050405020304" pitchFamily="18" charset="0"/>
              </a:rPr>
              <a:t> </a:t>
            </a:r>
            <a:r>
              <a:rPr lang="en-CA" altLang="en-US" u="sng" dirty="0">
                <a:solidFill>
                  <a:srgbClr val="365F91"/>
                </a:solidFill>
                <a:cs typeface="Times New Roman" panose="02020603050405020304" pitchFamily="18" charset="0"/>
                <a:hlinkClick r:id="rId4"/>
              </a:rPr>
              <a:t>France à </a:t>
            </a:r>
            <a:r>
              <a:rPr lang="en-CA" altLang="en-US" dirty="0">
                <a:solidFill>
                  <a:srgbClr val="365F91"/>
                </a:solidFill>
                <a:cs typeface="Times New Roman" panose="02020603050405020304" pitchFamily="18" charset="0"/>
              </a:rPr>
              <a:t>la fin du </a:t>
            </a:r>
            <a:r>
              <a:rPr lang="en-CA" altLang="en-US" dirty="0" err="1">
                <a:solidFill>
                  <a:srgbClr val="365F91"/>
                </a:solidFill>
                <a:cs typeface="Times New Roman" panose="02020603050405020304" pitchFamily="18" charset="0"/>
              </a:rPr>
              <a:t>mois</a:t>
            </a:r>
            <a:r>
              <a:rPr lang="en-CA" altLang="en-US" dirty="0">
                <a:solidFill>
                  <a:srgbClr val="365F91"/>
                </a:solidFill>
                <a:cs typeface="Times New Roman" panose="02020603050405020304" pitchFamily="18" charset="0"/>
              </a:rPr>
              <a:t> de </a:t>
            </a:r>
            <a:r>
              <a:rPr lang="en-CA" altLang="en-US" dirty="0" err="1">
                <a:solidFill>
                  <a:srgbClr val="365F91"/>
                </a:solidFill>
                <a:cs typeface="Times New Roman" panose="02020603050405020304" pitchFamily="18" charset="0"/>
              </a:rPr>
              <a:t>juillet</a:t>
            </a:r>
            <a:r>
              <a:rPr lang="en-CA" altLang="en-US" dirty="0">
                <a:solidFill>
                  <a:srgbClr val="365F91"/>
                </a:solidFill>
                <a:cs typeface="Times New Roman" panose="02020603050405020304" pitchFamily="18" charset="0"/>
              </a:rPr>
              <a:t> 2023, le pays a </a:t>
            </a:r>
            <a:r>
              <a:rPr lang="en-CA" altLang="en-US" dirty="0" err="1">
                <a:solidFill>
                  <a:srgbClr val="365F91"/>
                </a:solidFill>
                <a:cs typeface="Times New Roman" panose="02020603050405020304" pitchFamily="18" charset="0"/>
              </a:rPr>
              <a:t>signalé</a:t>
            </a:r>
            <a:r>
              <a:rPr lang="en-CA" altLang="en-US" dirty="0">
                <a:solidFill>
                  <a:srgbClr val="365F91"/>
                </a:solidFill>
                <a:cs typeface="Times New Roman" panose="02020603050405020304" pitchFamily="18" charset="0"/>
              </a:rPr>
              <a:t> un total de 209 </a:t>
            </a:r>
            <a:r>
              <a:rPr lang="en-CA" altLang="en-US" dirty="0" err="1">
                <a:solidFill>
                  <a:srgbClr val="365F91"/>
                </a:solidFill>
                <a:cs typeface="Times New Roman" panose="02020603050405020304" pitchFamily="18" charset="0"/>
              </a:rPr>
              <a:t>cas</a:t>
            </a:r>
            <a:r>
              <a:rPr lang="en-CA" altLang="en-US" dirty="0">
                <a:solidFill>
                  <a:srgbClr val="365F91"/>
                </a:solidFill>
                <a:cs typeface="Times New Roman" panose="02020603050405020304" pitchFamily="18" charset="0"/>
              </a:rPr>
              <a:t> de BTV-3 chez les </a:t>
            </a:r>
            <a:r>
              <a:rPr lang="en-CA" altLang="en-US" dirty="0" err="1">
                <a:solidFill>
                  <a:srgbClr val="365F91"/>
                </a:solidFill>
                <a:cs typeface="Times New Roman" panose="02020603050405020304" pitchFamily="18" charset="0"/>
              </a:rPr>
              <a:t>ovins</a:t>
            </a:r>
            <a:r>
              <a:rPr lang="en-CA" altLang="en-US" dirty="0">
                <a:solidFill>
                  <a:srgbClr val="365F91"/>
                </a:solidFill>
                <a:cs typeface="Times New Roman" panose="02020603050405020304" pitchFamily="18" charset="0"/>
              </a:rPr>
              <a:t> et les </a:t>
            </a:r>
            <a:r>
              <a:rPr lang="en-CA" altLang="en-US" dirty="0" err="1">
                <a:solidFill>
                  <a:srgbClr val="365F91"/>
                </a:solidFill>
                <a:cs typeface="Times New Roman" panose="02020603050405020304" pitchFamily="18" charset="0"/>
              </a:rPr>
              <a:t>bovins</a:t>
            </a:r>
            <a:r>
              <a:rPr lang="en-CA" altLang="en-US" dirty="0">
                <a:solidFill>
                  <a:srgbClr val="365F91"/>
                </a:solidFill>
                <a:cs typeface="Times New Roman" panose="02020603050405020304" pitchFamily="18" charset="0"/>
              </a:rPr>
              <a:t>. Les </a:t>
            </a:r>
            <a:r>
              <a:rPr lang="en-CA" altLang="en-US" dirty="0" err="1">
                <a:solidFill>
                  <a:srgbClr val="365F91"/>
                </a:solidFill>
                <a:cs typeface="Times New Roman" panose="02020603050405020304" pitchFamily="18" charset="0"/>
              </a:rPr>
              <a:t>cas</a:t>
            </a:r>
            <a:r>
              <a:rPr lang="en-CA" altLang="en-US" dirty="0">
                <a:solidFill>
                  <a:srgbClr val="365F91"/>
                </a:solidFill>
                <a:cs typeface="Times New Roman" panose="02020603050405020304" pitchFamily="18" charset="0"/>
              </a:rPr>
              <a:t> </a:t>
            </a:r>
            <a:r>
              <a:rPr lang="en-CA" altLang="en-US" dirty="0" err="1">
                <a:solidFill>
                  <a:srgbClr val="365F91"/>
                </a:solidFill>
                <a:cs typeface="Times New Roman" panose="02020603050405020304" pitchFamily="18" charset="0"/>
              </a:rPr>
              <a:t>sont</a:t>
            </a:r>
            <a:r>
              <a:rPr lang="en-CA" altLang="en-US" dirty="0">
                <a:solidFill>
                  <a:srgbClr val="365F91"/>
                </a:solidFill>
                <a:cs typeface="Times New Roman" panose="02020603050405020304" pitchFamily="18" charset="0"/>
              </a:rPr>
              <a:t> </a:t>
            </a:r>
            <a:r>
              <a:rPr lang="en-CA" altLang="en-US" dirty="0" err="1">
                <a:solidFill>
                  <a:srgbClr val="365F91"/>
                </a:solidFill>
                <a:cs typeface="Times New Roman" panose="02020603050405020304" pitchFamily="18" charset="0"/>
              </a:rPr>
              <a:t>toujours</a:t>
            </a:r>
            <a:r>
              <a:rPr lang="en-CA" altLang="en-US" dirty="0">
                <a:solidFill>
                  <a:srgbClr val="365F91"/>
                </a:solidFill>
                <a:cs typeface="Times New Roman" panose="02020603050405020304" pitchFamily="18" charset="0"/>
              </a:rPr>
              <a:t> </a:t>
            </a:r>
            <a:r>
              <a:rPr lang="en-CA" altLang="en-US" dirty="0" err="1">
                <a:solidFill>
                  <a:srgbClr val="365F91"/>
                </a:solidFill>
                <a:cs typeface="Times New Roman" panose="02020603050405020304" pitchFamily="18" charset="0"/>
              </a:rPr>
              <a:t>localisés</a:t>
            </a:r>
            <a:r>
              <a:rPr lang="en-CA" altLang="en-US" dirty="0">
                <a:solidFill>
                  <a:srgbClr val="365F91"/>
                </a:solidFill>
                <a:cs typeface="Times New Roman" panose="02020603050405020304" pitchFamily="18" charset="0"/>
              </a:rPr>
              <a:t> dans le </a:t>
            </a:r>
            <a:r>
              <a:rPr lang="en-CA" altLang="en-US" dirty="0" err="1">
                <a:solidFill>
                  <a:srgbClr val="365F91"/>
                </a:solidFill>
                <a:cs typeface="Times New Roman" panose="02020603050405020304" pitchFamily="18" charset="0"/>
              </a:rPr>
              <a:t>nord-est</a:t>
            </a:r>
            <a:r>
              <a:rPr lang="en-CA" altLang="en-US" dirty="0">
                <a:solidFill>
                  <a:srgbClr val="365F91"/>
                </a:solidFill>
                <a:cs typeface="Times New Roman" panose="02020603050405020304" pitchFamily="18" charset="0"/>
              </a:rPr>
              <a:t> de la France, le long des </a:t>
            </a:r>
            <a:r>
              <a:rPr lang="en-CA" altLang="en-US" dirty="0" err="1">
                <a:solidFill>
                  <a:srgbClr val="365F91"/>
                </a:solidFill>
                <a:cs typeface="Times New Roman" panose="02020603050405020304" pitchFamily="18" charset="0"/>
              </a:rPr>
              <a:t>frontières</a:t>
            </a:r>
            <a:r>
              <a:rPr lang="en-CA" altLang="en-US" dirty="0">
                <a:solidFill>
                  <a:srgbClr val="365F91"/>
                </a:solidFill>
                <a:cs typeface="Times New Roman" panose="02020603050405020304" pitchFamily="18" charset="0"/>
              </a:rPr>
              <a:t> avec la Belgique et le Luxembourg, </a:t>
            </a:r>
            <a:r>
              <a:rPr lang="en-CA" altLang="en-US" dirty="0" err="1">
                <a:solidFill>
                  <a:srgbClr val="365F91"/>
                </a:solidFill>
                <a:cs typeface="Times New Roman" panose="02020603050405020304" pitchFamily="18" charset="0"/>
              </a:rPr>
              <a:t>mais</a:t>
            </a:r>
            <a:r>
              <a:rPr lang="en-CA" altLang="en-US" dirty="0">
                <a:solidFill>
                  <a:srgbClr val="365F91"/>
                </a:solidFill>
                <a:cs typeface="Times New Roman" panose="02020603050405020304" pitchFamily="18" charset="0"/>
              </a:rPr>
              <a:t> </a:t>
            </a:r>
            <a:r>
              <a:rPr lang="en-CA" altLang="en-US" dirty="0" err="1">
                <a:solidFill>
                  <a:srgbClr val="365F91"/>
                </a:solidFill>
                <a:cs typeface="Times New Roman" panose="02020603050405020304" pitchFamily="18" charset="0"/>
              </a:rPr>
              <a:t>ils</a:t>
            </a:r>
            <a:r>
              <a:rPr lang="en-CA" altLang="en-US" dirty="0">
                <a:solidFill>
                  <a:srgbClr val="365F91"/>
                </a:solidFill>
                <a:cs typeface="Times New Roman" panose="02020603050405020304" pitchFamily="18" charset="0"/>
              </a:rPr>
              <a:t> se </a:t>
            </a:r>
            <a:r>
              <a:rPr lang="en-CA" altLang="en-US" dirty="0" err="1">
                <a:solidFill>
                  <a:srgbClr val="365F91"/>
                </a:solidFill>
                <a:cs typeface="Times New Roman" panose="02020603050405020304" pitchFamily="18" charset="0"/>
              </a:rPr>
              <a:t>déplacent</a:t>
            </a:r>
            <a:r>
              <a:rPr lang="en-CA" altLang="en-US" dirty="0">
                <a:solidFill>
                  <a:srgbClr val="365F91"/>
                </a:solidFill>
                <a:cs typeface="Times New Roman" panose="02020603050405020304" pitchFamily="18" charset="0"/>
              </a:rPr>
              <a:t> </a:t>
            </a:r>
            <a:r>
              <a:rPr lang="en-CA" altLang="en-US" dirty="0" err="1">
                <a:solidFill>
                  <a:srgbClr val="365F91"/>
                </a:solidFill>
                <a:cs typeface="Times New Roman" panose="02020603050405020304" pitchFamily="18" charset="0"/>
              </a:rPr>
              <a:t>vers</a:t>
            </a:r>
            <a:r>
              <a:rPr lang="en-CA" altLang="en-US" dirty="0">
                <a:solidFill>
                  <a:srgbClr val="365F91"/>
                </a:solidFill>
                <a:cs typeface="Times New Roman" panose="02020603050405020304" pitchFamily="18" charset="0"/>
              </a:rPr>
              <a:t> le </a:t>
            </a:r>
            <a:r>
              <a:rPr lang="en-CA" altLang="en-US" dirty="0" err="1">
                <a:solidFill>
                  <a:srgbClr val="365F91"/>
                </a:solidFill>
                <a:cs typeface="Times New Roman" panose="02020603050405020304" pitchFamily="18" charset="0"/>
              </a:rPr>
              <a:t>sud</a:t>
            </a:r>
            <a:r>
              <a:rPr lang="en-CA" altLang="en-US" dirty="0">
                <a:solidFill>
                  <a:srgbClr val="365F91"/>
                </a:solidFill>
                <a:cs typeface="Times New Roman" panose="02020603050405020304" pitchFamily="18" charset="0"/>
              </a:rPr>
              <a:t>.</a:t>
            </a:r>
            <a:endParaRPr lang="en-CA" altLang="en-US" dirty="0">
              <a:solidFill>
                <a:srgbClr val="365F91"/>
              </a:solidFill>
              <a:latin typeface="Cambria" panose="02040503050406030204" pitchFamily="18" charset="0"/>
            </a:endParaRPr>
          </a:p>
          <a:p>
            <a:pPr defTabSz="931863">
              <a:spcBef>
                <a:spcPts val="1200"/>
              </a:spcBef>
              <a:buFont typeface="Symbol" panose="05050102010706020507" pitchFamily="18" charset="2"/>
              <a:buNone/>
            </a:pPr>
            <a:endParaRPr lang="en-CA" altLang="en-US" u="sng" dirty="0">
              <a:solidFill>
                <a:srgbClr val="365F91"/>
              </a:solidFill>
              <a:cs typeface="Times New Roman" panose="02020603050405020304" pitchFamily="18" charset="0"/>
            </a:endParaRPr>
          </a:p>
          <a:p>
            <a:pPr defTabSz="931863">
              <a:spcBef>
                <a:spcPts val="1200"/>
              </a:spcBef>
              <a:buFont typeface="Symbol" panose="05050102010706020507" pitchFamily="18" charset="2"/>
              <a:buNone/>
            </a:pPr>
            <a:r>
              <a:rPr lang="en-CA" altLang="en-US" u="sng" dirty="0">
                <a:solidFill>
                  <a:srgbClr val="365F91"/>
                </a:solidFill>
                <a:cs typeface="Times New Roman" panose="02020603050405020304" pitchFamily="18" charset="0"/>
              </a:rPr>
              <a:t>La France </a:t>
            </a:r>
            <a:r>
              <a:rPr lang="en-CA" altLang="en-US" dirty="0" err="1">
                <a:solidFill>
                  <a:srgbClr val="365F91"/>
                </a:solidFill>
                <a:cs typeface="Times New Roman" panose="02020603050405020304" pitchFamily="18" charset="0"/>
              </a:rPr>
              <a:t>distribue</a:t>
            </a:r>
            <a:r>
              <a:rPr lang="en-CA" altLang="en-US" dirty="0">
                <a:solidFill>
                  <a:srgbClr val="365F91"/>
                </a:solidFill>
                <a:cs typeface="Times New Roman" panose="02020603050405020304" pitchFamily="18" charset="0"/>
              </a:rPr>
              <a:t> 6,4 millions de doses de </a:t>
            </a:r>
            <a:r>
              <a:rPr lang="en-CA" altLang="en-US" dirty="0" err="1">
                <a:solidFill>
                  <a:srgbClr val="365F91"/>
                </a:solidFill>
                <a:cs typeface="Times New Roman" panose="02020603050405020304" pitchFamily="18" charset="0"/>
              </a:rPr>
              <a:t>vaccin</a:t>
            </a:r>
            <a:r>
              <a:rPr lang="en-CA" altLang="en-US" dirty="0">
                <a:solidFill>
                  <a:srgbClr val="365F91"/>
                </a:solidFill>
                <a:cs typeface="Times New Roman" panose="02020603050405020304" pitchFamily="18" charset="0"/>
              </a:rPr>
              <a:t> BTV-3 aux </a:t>
            </a:r>
            <a:r>
              <a:rPr lang="en-CA" altLang="en-US" dirty="0" err="1">
                <a:solidFill>
                  <a:srgbClr val="365F91"/>
                </a:solidFill>
                <a:cs typeface="Times New Roman" panose="02020603050405020304" pitchFamily="18" charset="0"/>
              </a:rPr>
              <a:t>régions</a:t>
            </a:r>
            <a:r>
              <a:rPr lang="en-CA" altLang="en-US" dirty="0">
                <a:solidFill>
                  <a:srgbClr val="365F91"/>
                </a:solidFill>
                <a:cs typeface="Times New Roman" panose="02020603050405020304" pitchFamily="18" charset="0"/>
              </a:rPr>
              <a:t> les plus </a:t>
            </a:r>
            <a:r>
              <a:rPr lang="en-CA" altLang="en-US" dirty="0" err="1">
                <a:solidFill>
                  <a:srgbClr val="365F91"/>
                </a:solidFill>
                <a:cs typeface="Times New Roman" panose="02020603050405020304" pitchFamily="18" charset="0"/>
              </a:rPr>
              <a:t>touchées</a:t>
            </a:r>
            <a:r>
              <a:rPr lang="en-CA" altLang="en-US" dirty="0">
                <a:solidFill>
                  <a:srgbClr val="365F91"/>
                </a:solidFill>
                <a:cs typeface="Times New Roman" panose="02020603050405020304" pitchFamily="18" charset="0"/>
              </a:rPr>
              <a:t>. </a:t>
            </a:r>
          </a:p>
          <a:p>
            <a:pPr defTabSz="931863"/>
            <a:endParaRPr lang="en-CA" altLang="en-US" dirty="0"/>
          </a:p>
          <a:p>
            <a:pPr defTabSz="931863"/>
            <a:endParaRPr lang="en-CA" altLang="en-US" dirty="0"/>
          </a:p>
          <a:p>
            <a:pPr defTabSz="931863"/>
            <a:endParaRPr lang="en-CA" altLang="en-US" dirty="0"/>
          </a:p>
        </p:txBody>
      </p:sp>
      <p:sp>
        <p:nvSpPr>
          <p:cNvPr id="21508" name="Slide Number Placeholder 3">
            <a:extLst>
              <a:ext uri="{FF2B5EF4-FFF2-40B4-BE49-F238E27FC236}">
                <a16:creationId xmlns:a16="http://schemas.microsoft.com/office/drawing/2014/main" id="{C17CAB26-6E2A-42FE-D0F8-58B8187809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A73BCCC-52AB-4016-B654-AC26FE23D099}" type="slidenum">
              <a:rPr lang="en-US" altLang="en-US" smtClean="0"/>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A33358F-D86E-A9CD-A233-5B3D123B0B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26374ADE-ED29-00BE-648B-0962412F81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solidFill>
                  <a:srgbClr val="000000"/>
                </a:solidFill>
                <a:latin typeface="CicleGordita"/>
                <a:ea typeface="CicleGordita"/>
                <a:cs typeface="CicleGordita"/>
              </a:rPr>
              <a:t>Peu après les premiers rapports de la France, le Luxembourg a </a:t>
            </a:r>
            <a:r>
              <a:rPr lang="en-CA" altLang="en-US" dirty="0" err="1">
                <a:solidFill>
                  <a:srgbClr val="000000"/>
                </a:solidFill>
                <a:latin typeface="CicleGordita"/>
                <a:ea typeface="CicleGordita"/>
                <a:cs typeface="CicleGordita"/>
              </a:rPr>
              <a:t>signalé</a:t>
            </a:r>
            <a:r>
              <a:rPr lang="en-CA" altLang="en-US" dirty="0">
                <a:solidFill>
                  <a:srgbClr val="000000"/>
                </a:solidFill>
                <a:latin typeface="CicleGordita"/>
                <a:ea typeface="CicleGordita"/>
                <a:cs typeface="CicleGordita"/>
              </a:rPr>
              <a:t> son premier </a:t>
            </a:r>
            <a:r>
              <a:rPr lang="en-CA" altLang="en-US" dirty="0" err="1">
                <a:solidFill>
                  <a:srgbClr val="000000"/>
                </a:solidFill>
                <a:latin typeface="CicleGordita"/>
                <a:ea typeface="CicleGordita"/>
                <a:cs typeface="CicleGordita"/>
              </a:rPr>
              <a:t>cas</a:t>
            </a:r>
            <a:r>
              <a:rPr lang="en-CA" altLang="en-US" dirty="0">
                <a:solidFill>
                  <a:srgbClr val="000000"/>
                </a:solidFill>
                <a:latin typeface="CicleGordita"/>
                <a:ea typeface="CicleGordita"/>
                <a:cs typeface="CicleGordita"/>
              </a:rPr>
              <a:t> de BTV-3. </a:t>
            </a:r>
            <a:r>
              <a:rPr lang="en-CA" altLang="en-US" dirty="0" err="1">
                <a:solidFill>
                  <a:srgbClr val="000000"/>
                </a:solidFill>
                <a:latin typeface="CicleGordita"/>
                <a:ea typeface="CicleGordita"/>
                <a:cs typeface="CicleGordita"/>
              </a:rPr>
              <a:t>Depuis</a:t>
            </a:r>
            <a:r>
              <a:rPr lang="en-CA" altLang="en-US" dirty="0">
                <a:solidFill>
                  <a:srgbClr val="000000"/>
                </a:solidFill>
                <a:latin typeface="CicleGordita"/>
                <a:ea typeface="CicleGordita"/>
                <a:cs typeface="CicleGordita"/>
              </a:rPr>
              <a:t> la </a:t>
            </a:r>
            <a:r>
              <a:rPr lang="en-CA" altLang="en-US" dirty="0" err="1">
                <a:solidFill>
                  <a:srgbClr val="000000"/>
                </a:solidFill>
                <a:latin typeface="CicleGordita"/>
                <a:ea typeface="CicleGordita"/>
                <a:cs typeface="CicleGordita"/>
              </a:rPr>
              <a:t>détection</a:t>
            </a:r>
            <a:r>
              <a:rPr lang="en-CA" altLang="en-US" dirty="0">
                <a:solidFill>
                  <a:srgbClr val="000000"/>
                </a:solidFill>
                <a:latin typeface="CicleGordita"/>
                <a:ea typeface="CicleGordita"/>
                <a:cs typeface="CicleGordita"/>
              </a:rPr>
              <a:t> </a:t>
            </a:r>
            <a:r>
              <a:rPr lang="en-CA" altLang="en-US" dirty="0" err="1">
                <a:solidFill>
                  <a:srgbClr val="000000"/>
                </a:solidFill>
                <a:latin typeface="CicleGordita"/>
                <a:ea typeface="CicleGordita"/>
                <a:cs typeface="CicleGordita"/>
              </a:rPr>
              <a:t>initiale</a:t>
            </a:r>
            <a:r>
              <a:rPr lang="en-CA" altLang="en-US" dirty="0">
                <a:solidFill>
                  <a:srgbClr val="000000"/>
                </a:solidFill>
                <a:latin typeface="CicleGordita"/>
                <a:ea typeface="CicleGordita"/>
                <a:cs typeface="CicleGordita"/>
              </a:rPr>
              <a:t> le 2 </a:t>
            </a:r>
            <a:r>
              <a:rPr lang="en-CA" altLang="en-US" dirty="0" err="1">
                <a:solidFill>
                  <a:srgbClr val="000000"/>
                </a:solidFill>
                <a:latin typeface="CicleGordita"/>
                <a:ea typeface="CicleGordita"/>
                <a:cs typeface="CicleGordita"/>
              </a:rPr>
              <a:t>août</a:t>
            </a:r>
            <a:r>
              <a:rPr lang="en-CA" altLang="en-US" dirty="0">
                <a:solidFill>
                  <a:srgbClr val="000000"/>
                </a:solidFill>
                <a:latin typeface="CicleGordita"/>
                <a:ea typeface="CicleGordita"/>
                <a:cs typeface="CicleGordita"/>
              </a:rPr>
              <a:t> 2024, un total de 1 193 </a:t>
            </a:r>
            <a:r>
              <a:rPr lang="en-CA" altLang="en-US" dirty="0" err="1">
                <a:solidFill>
                  <a:srgbClr val="000000"/>
                </a:solidFill>
                <a:latin typeface="CicleGordita"/>
                <a:ea typeface="CicleGordita"/>
                <a:cs typeface="CicleGordita"/>
              </a:rPr>
              <a:t>animaux</a:t>
            </a:r>
            <a:r>
              <a:rPr lang="en-CA" altLang="en-US" dirty="0">
                <a:solidFill>
                  <a:srgbClr val="000000"/>
                </a:solidFill>
                <a:latin typeface="CicleGordita"/>
                <a:ea typeface="CicleGordita"/>
                <a:cs typeface="CicleGordita"/>
              </a:rPr>
              <a:t> (</a:t>
            </a:r>
            <a:r>
              <a:rPr lang="en-CA" altLang="en-US" dirty="0">
                <a:solidFill>
                  <a:srgbClr val="020203"/>
                </a:solidFill>
                <a:latin typeface="RTL United"/>
              </a:rPr>
              <a:t>1 042 </a:t>
            </a:r>
            <a:r>
              <a:rPr lang="en-CA" altLang="en-US" dirty="0" err="1">
                <a:solidFill>
                  <a:srgbClr val="020203"/>
                </a:solidFill>
                <a:latin typeface="RTL United"/>
              </a:rPr>
              <a:t>bovins</a:t>
            </a:r>
            <a:r>
              <a:rPr lang="en-CA" altLang="en-US" dirty="0">
                <a:solidFill>
                  <a:srgbClr val="020203"/>
                </a:solidFill>
                <a:latin typeface="RTL United"/>
              </a:rPr>
              <a:t>, 141 </a:t>
            </a:r>
            <a:r>
              <a:rPr lang="en-CA" altLang="en-US" dirty="0" err="1">
                <a:solidFill>
                  <a:srgbClr val="020203"/>
                </a:solidFill>
                <a:latin typeface="RTL United"/>
              </a:rPr>
              <a:t>ovins</a:t>
            </a:r>
            <a:r>
              <a:rPr lang="en-CA" altLang="en-US" dirty="0">
                <a:solidFill>
                  <a:srgbClr val="020203"/>
                </a:solidFill>
                <a:latin typeface="RTL United"/>
              </a:rPr>
              <a:t>, 8 </a:t>
            </a:r>
            <a:r>
              <a:rPr lang="en-CA" altLang="en-US" dirty="0" err="1">
                <a:solidFill>
                  <a:srgbClr val="020203"/>
                </a:solidFill>
                <a:latin typeface="RTL United"/>
              </a:rPr>
              <a:t>caprins</a:t>
            </a:r>
            <a:r>
              <a:rPr lang="en-CA" altLang="en-US" dirty="0">
                <a:solidFill>
                  <a:srgbClr val="020203"/>
                </a:solidFill>
                <a:latin typeface="RTL United"/>
              </a:rPr>
              <a:t> et 2 </a:t>
            </a:r>
            <a:r>
              <a:rPr lang="en-CA" altLang="en-US" dirty="0" err="1">
                <a:solidFill>
                  <a:srgbClr val="020203"/>
                </a:solidFill>
                <a:latin typeface="RTL United"/>
              </a:rPr>
              <a:t>alpagas</a:t>
            </a:r>
            <a:r>
              <a:rPr lang="en-CA" altLang="en-US" dirty="0">
                <a:solidFill>
                  <a:srgbClr val="000000"/>
                </a:solidFill>
                <a:latin typeface="CicleGordita"/>
                <a:ea typeface="CicleGordita"/>
                <a:cs typeface="CicleGordita"/>
              </a:rPr>
              <a:t>) </a:t>
            </a:r>
            <a:r>
              <a:rPr lang="en-CA" altLang="en-US" dirty="0" err="1">
                <a:solidFill>
                  <a:srgbClr val="000000"/>
                </a:solidFill>
                <a:latin typeface="CicleGordita"/>
                <a:ea typeface="CicleGordita"/>
                <a:cs typeface="CicleGordita"/>
              </a:rPr>
              <a:t>ont</a:t>
            </a:r>
            <a:r>
              <a:rPr lang="en-CA" altLang="en-US" dirty="0">
                <a:solidFill>
                  <a:srgbClr val="000000"/>
                </a:solidFill>
                <a:latin typeface="CicleGordita"/>
                <a:ea typeface="CicleGordita"/>
                <a:cs typeface="CicleGordita"/>
              </a:rPr>
              <a:t> </a:t>
            </a:r>
            <a:r>
              <a:rPr lang="en-CA" altLang="en-US" dirty="0" err="1">
                <a:solidFill>
                  <a:srgbClr val="000000"/>
                </a:solidFill>
                <a:latin typeface="CicleGordita"/>
                <a:ea typeface="CicleGordita"/>
                <a:cs typeface="CicleGordita"/>
              </a:rPr>
              <a:t>été</a:t>
            </a:r>
            <a:r>
              <a:rPr lang="en-CA" altLang="en-US" dirty="0">
                <a:solidFill>
                  <a:srgbClr val="000000"/>
                </a:solidFill>
                <a:latin typeface="CicleGordita"/>
                <a:ea typeface="CicleGordita"/>
                <a:cs typeface="CicleGordita"/>
              </a:rPr>
              <a:t> </a:t>
            </a:r>
            <a:r>
              <a:rPr lang="en-CA" altLang="en-US" dirty="0" err="1">
                <a:solidFill>
                  <a:srgbClr val="000000"/>
                </a:solidFill>
                <a:latin typeface="CicleGordita"/>
                <a:ea typeface="CicleGordita"/>
                <a:cs typeface="CicleGordita"/>
              </a:rPr>
              <a:t>testés</a:t>
            </a:r>
            <a:r>
              <a:rPr lang="en-CA" altLang="en-US" dirty="0">
                <a:solidFill>
                  <a:srgbClr val="000000"/>
                </a:solidFill>
                <a:latin typeface="CicleGordita"/>
                <a:ea typeface="CicleGordita"/>
                <a:cs typeface="CicleGordita"/>
              </a:rPr>
              <a:t> </a:t>
            </a:r>
            <a:r>
              <a:rPr lang="en-CA" altLang="en-US" dirty="0" err="1">
                <a:solidFill>
                  <a:srgbClr val="000000"/>
                </a:solidFill>
                <a:latin typeface="CicleGordita"/>
                <a:ea typeface="CicleGordita"/>
                <a:cs typeface="CicleGordita"/>
              </a:rPr>
              <a:t>positifs</a:t>
            </a:r>
            <a:r>
              <a:rPr lang="en-CA" altLang="en-US" dirty="0">
                <a:solidFill>
                  <a:srgbClr val="000000"/>
                </a:solidFill>
                <a:latin typeface="CicleGordita"/>
                <a:ea typeface="CicleGordita"/>
                <a:cs typeface="CicleGordita"/>
              </a:rPr>
              <a:t> pour le BTV-3 dans 445 </a:t>
            </a:r>
            <a:r>
              <a:rPr lang="en-CA" altLang="en-US" dirty="0" err="1">
                <a:solidFill>
                  <a:srgbClr val="000000"/>
                </a:solidFill>
                <a:latin typeface="CicleGordita"/>
                <a:ea typeface="CicleGordita"/>
                <a:cs typeface="CicleGordita"/>
              </a:rPr>
              <a:t>fermes</a:t>
            </a:r>
            <a:r>
              <a:rPr lang="en-CA" altLang="en-US" dirty="0">
                <a:solidFill>
                  <a:srgbClr val="000000"/>
                </a:solidFill>
                <a:latin typeface="CicleGordita"/>
                <a:ea typeface="CicleGordita"/>
                <a:cs typeface="CicleGordita"/>
              </a:rPr>
              <a:t>. Une </a:t>
            </a:r>
            <a:r>
              <a:rPr lang="en-CA" altLang="en-US" dirty="0" err="1">
                <a:solidFill>
                  <a:srgbClr val="000000"/>
                </a:solidFill>
                <a:latin typeface="CicleGordita"/>
                <a:ea typeface="CicleGordita"/>
                <a:cs typeface="CicleGordita"/>
              </a:rPr>
              <a:t>campagne</a:t>
            </a:r>
            <a:r>
              <a:rPr lang="en-CA" altLang="en-US" dirty="0">
                <a:solidFill>
                  <a:srgbClr val="000000"/>
                </a:solidFill>
                <a:latin typeface="CicleGordita"/>
                <a:ea typeface="CicleGordita"/>
                <a:cs typeface="CicleGordita"/>
              </a:rPr>
              <a:t> de vaccination a </a:t>
            </a:r>
            <a:r>
              <a:rPr lang="en-CA" altLang="en-US" dirty="0" err="1">
                <a:solidFill>
                  <a:srgbClr val="000000"/>
                </a:solidFill>
                <a:latin typeface="CicleGordita"/>
                <a:ea typeface="CicleGordita"/>
                <a:cs typeface="CicleGordita"/>
              </a:rPr>
              <a:t>été</a:t>
            </a:r>
            <a:r>
              <a:rPr lang="en-CA" altLang="en-US" dirty="0">
                <a:solidFill>
                  <a:srgbClr val="000000"/>
                </a:solidFill>
                <a:latin typeface="CicleGordita"/>
                <a:ea typeface="CicleGordita"/>
                <a:cs typeface="CicleGordita"/>
              </a:rPr>
              <a:t> </a:t>
            </a:r>
            <a:r>
              <a:rPr lang="en-CA" altLang="en-US" dirty="0" err="1">
                <a:solidFill>
                  <a:srgbClr val="000000"/>
                </a:solidFill>
                <a:latin typeface="CicleGordita"/>
                <a:ea typeface="CicleGordita"/>
                <a:cs typeface="CicleGordita"/>
              </a:rPr>
              <a:t>lancée</a:t>
            </a:r>
            <a:r>
              <a:rPr lang="en-CA" altLang="en-US" dirty="0">
                <a:solidFill>
                  <a:srgbClr val="000000"/>
                </a:solidFill>
                <a:latin typeface="CicleGordita"/>
                <a:ea typeface="CicleGordita"/>
                <a:cs typeface="CicleGordita"/>
              </a:rPr>
              <a:t> le 9 </a:t>
            </a:r>
            <a:r>
              <a:rPr lang="en-CA" altLang="en-US" dirty="0" err="1">
                <a:solidFill>
                  <a:srgbClr val="000000"/>
                </a:solidFill>
                <a:latin typeface="CicleGordita"/>
                <a:ea typeface="CicleGordita"/>
                <a:cs typeface="CicleGordita"/>
              </a:rPr>
              <a:t>août</a:t>
            </a:r>
            <a:r>
              <a:rPr lang="en-CA" altLang="en-US" dirty="0">
                <a:solidFill>
                  <a:srgbClr val="000000"/>
                </a:solidFill>
                <a:latin typeface="CicleGordita"/>
                <a:ea typeface="CicleGordita"/>
                <a:cs typeface="CicleGordita"/>
              </a:rPr>
              <a:t> 2024, avec 50 000 doses </a:t>
            </a:r>
            <a:r>
              <a:rPr lang="en-CA" altLang="en-US" dirty="0" err="1">
                <a:solidFill>
                  <a:srgbClr val="000000"/>
                </a:solidFill>
                <a:latin typeface="CicleGordita"/>
                <a:ea typeface="CicleGordita"/>
                <a:cs typeface="CicleGordita"/>
              </a:rPr>
              <a:t>distribuées</a:t>
            </a:r>
            <a:r>
              <a:rPr lang="en-CA" altLang="en-US" dirty="0">
                <a:solidFill>
                  <a:srgbClr val="000000"/>
                </a:solidFill>
                <a:latin typeface="CicleGordita"/>
                <a:ea typeface="CicleGordita"/>
                <a:cs typeface="CicleGordita"/>
              </a:rPr>
              <a:t> aux </a:t>
            </a:r>
            <a:r>
              <a:rPr lang="en-CA" altLang="en-US" dirty="0" err="1">
                <a:solidFill>
                  <a:srgbClr val="000000"/>
                </a:solidFill>
                <a:latin typeface="CicleGordita"/>
                <a:ea typeface="CicleGordita"/>
                <a:cs typeface="CicleGordita"/>
              </a:rPr>
              <a:t>vétérinaires</a:t>
            </a:r>
            <a:r>
              <a:rPr lang="en-CA" altLang="en-US" dirty="0">
                <a:solidFill>
                  <a:srgbClr val="000000"/>
                </a:solidFill>
                <a:latin typeface="CicleGordita"/>
                <a:ea typeface="CicleGordita"/>
                <a:cs typeface="CicleGordita"/>
              </a:rPr>
              <a:t> et 190 000 doses </a:t>
            </a:r>
            <a:r>
              <a:rPr lang="en-CA" altLang="en-US" dirty="0" err="1">
                <a:solidFill>
                  <a:srgbClr val="000000"/>
                </a:solidFill>
                <a:latin typeface="CicleGordita"/>
                <a:ea typeface="CicleGordita"/>
                <a:cs typeface="CicleGordita"/>
              </a:rPr>
              <a:t>supplémentaires</a:t>
            </a:r>
            <a:r>
              <a:rPr lang="en-CA" altLang="en-US" dirty="0">
                <a:solidFill>
                  <a:srgbClr val="000000"/>
                </a:solidFill>
                <a:latin typeface="CicleGordita"/>
                <a:ea typeface="CicleGordita"/>
                <a:cs typeface="CicleGordita"/>
              </a:rPr>
              <a:t> </a:t>
            </a:r>
            <a:r>
              <a:rPr lang="en-CA" altLang="en-US" dirty="0" err="1">
                <a:solidFill>
                  <a:srgbClr val="000000"/>
                </a:solidFill>
                <a:latin typeface="CicleGordita"/>
                <a:ea typeface="CicleGordita"/>
                <a:cs typeface="CicleGordita"/>
              </a:rPr>
              <a:t>commandées</a:t>
            </a:r>
            <a:r>
              <a:rPr lang="en-CA" altLang="en-US" dirty="0">
                <a:solidFill>
                  <a:srgbClr val="000000"/>
                </a:solidFill>
                <a:latin typeface="CicleGordita"/>
                <a:ea typeface="CicleGordita"/>
                <a:cs typeface="CicleGordita"/>
              </a:rPr>
              <a:t>.</a:t>
            </a:r>
          </a:p>
          <a:p>
            <a:endParaRPr lang="en-CA" altLang="en-US" dirty="0"/>
          </a:p>
          <a:p>
            <a:r>
              <a:rPr lang="en-CA" altLang="en-US" dirty="0"/>
              <a:t>Au </a:t>
            </a:r>
            <a:r>
              <a:rPr lang="en-CA" altLang="en-US" dirty="0" err="1"/>
              <a:t>Danemark</a:t>
            </a:r>
            <a:r>
              <a:rPr lang="en-CA" altLang="en-US" dirty="0"/>
              <a:t>, les premiers </a:t>
            </a:r>
            <a:r>
              <a:rPr lang="en-CA" altLang="en-US" dirty="0" err="1"/>
              <a:t>cas</a:t>
            </a:r>
            <a:r>
              <a:rPr lang="en-CA" altLang="en-US" dirty="0"/>
              <a:t> de BTV-3 </a:t>
            </a:r>
            <a:r>
              <a:rPr lang="en-CA" altLang="en-US" dirty="0" err="1"/>
              <a:t>ont</a:t>
            </a:r>
            <a:r>
              <a:rPr lang="en-CA" altLang="en-US" dirty="0"/>
              <a:t> </a:t>
            </a:r>
            <a:r>
              <a:rPr lang="en-CA" altLang="en-US" dirty="0" err="1"/>
              <a:t>été</a:t>
            </a:r>
            <a:r>
              <a:rPr lang="en-CA" altLang="en-US" dirty="0"/>
              <a:t> </a:t>
            </a:r>
            <a:r>
              <a:rPr lang="en-CA" altLang="en-US" dirty="0" err="1"/>
              <a:t>signalés</a:t>
            </a:r>
            <a:r>
              <a:rPr lang="en-CA" altLang="en-US" dirty="0"/>
              <a:t> dans un </a:t>
            </a:r>
            <a:r>
              <a:rPr lang="en-CA" altLang="en-US" dirty="0" err="1"/>
              <a:t>troupeau</a:t>
            </a:r>
            <a:r>
              <a:rPr lang="en-CA" altLang="en-US" dirty="0"/>
              <a:t> </a:t>
            </a:r>
            <a:r>
              <a:rPr lang="en-CA" altLang="en-US" dirty="0" err="1"/>
              <a:t>d'ovins</a:t>
            </a:r>
            <a:r>
              <a:rPr lang="en-CA" altLang="en-US" dirty="0"/>
              <a:t> à </a:t>
            </a:r>
            <a:r>
              <a:rPr lang="en-CA" altLang="en-US" dirty="0" err="1"/>
              <a:t>Tonder</a:t>
            </a:r>
            <a:r>
              <a:rPr lang="en-CA" altLang="en-US" dirty="0"/>
              <a:t>, qui </a:t>
            </a:r>
            <a:r>
              <a:rPr lang="en-CA" altLang="en-US" dirty="0" err="1"/>
              <a:t>comptait</a:t>
            </a:r>
            <a:r>
              <a:rPr lang="en-CA" altLang="en-US" dirty="0"/>
              <a:t> </a:t>
            </a:r>
            <a:r>
              <a:rPr lang="en-CA" altLang="en-US" dirty="0" err="1"/>
              <a:t>également</a:t>
            </a:r>
            <a:r>
              <a:rPr lang="en-CA" altLang="en-US" dirty="0"/>
              <a:t> des </a:t>
            </a:r>
            <a:r>
              <a:rPr lang="en-CA" altLang="en-US" dirty="0" err="1"/>
              <a:t>bovins</a:t>
            </a:r>
            <a:r>
              <a:rPr lang="en-CA" altLang="en-US" dirty="0"/>
              <a:t> (non </a:t>
            </a:r>
            <a:r>
              <a:rPr lang="en-CA" altLang="en-US" dirty="0" err="1"/>
              <a:t>cliniques</a:t>
            </a:r>
            <a:r>
              <a:rPr lang="en-CA" altLang="en-US" dirty="0"/>
              <a:t>). Le BTV-3 a </a:t>
            </a:r>
            <a:r>
              <a:rPr lang="en-CA" altLang="en-US" dirty="0" err="1"/>
              <a:t>été</a:t>
            </a:r>
            <a:r>
              <a:rPr lang="en-CA" altLang="en-US" dirty="0"/>
              <a:t> </a:t>
            </a:r>
            <a:r>
              <a:rPr lang="en-CA" altLang="en-US" dirty="0" err="1"/>
              <a:t>confirmé</a:t>
            </a:r>
            <a:r>
              <a:rPr lang="en-CA" altLang="en-US" dirty="0"/>
              <a:t> le 9 </a:t>
            </a:r>
            <a:r>
              <a:rPr lang="en-CA" altLang="en-US" dirty="0" err="1"/>
              <a:t>août</a:t>
            </a:r>
            <a:r>
              <a:rPr lang="en-CA" altLang="en-US" dirty="0"/>
              <a:t> 2024.  Le </a:t>
            </a:r>
            <a:r>
              <a:rPr lang="en-CA" altLang="en-US" dirty="0" err="1"/>
              <a:t>nombre</a:t>
            </a:r>
            <a:r>
              <a:rPr lang="en-CA" altLang="en-US" dirty="0"/>
              <a:t> total de </a:t>
            </a:r>
            <a:r>
              <a:rPr lang="en-CA" altLang="en-US" dirty="0" err="1"/>
              <a:t>cas</a:t>
            </a:r>
            <a:r>
              <a:rPr lang="en-CA" altLang="en-US" dirty="0"/>
              <a:t> </a:t>
            </a:r>
            <a:r>
              <a:rPr lang="en-CA" altLang="en-US" dirty="0" err="1"/>
              <a:t>signalés</a:t>
            </a:r>
            <a:r>
              <a:rPr lang="en-CA" altLang="en-US" dirty="0"/>
              <a:t> au </a:t>
            </a:r>
            <a:r>
              <a:rPr lang="en-CA" altLang="en-US" dirty="0" err="1"/>
              <a:t>Danemark</a:t>
            </a:r>
            <a:r>
              <a:rPr lang="en-CA" altLang="en-US" dirty="0"/>
              <a:t> </a:t>
            </a:r>
            <a:r>
              <a:rPr lang="en-CA" altLang="en-US" dirty="0" err="1"/>
              <a:t>s'élève</a:t>
            </a:r>
            <a:r>
              <a:rPr lang="en-CA" altLang="en-US" dirty="0"/>
              <a:t> </a:t>
            </a:r>
            <a:r>
              <a:rPr lang="en-CA" altLang="en-US" dirty="0" err="1"/>
              <a:t>actuellement</a:t>
            </a:r>
            <a:r>
              <a:rPr lang="en-CA" altLang="en-US" dirty="0"/>
              <a:t> à 164, </a:t>
            </a:r>
            <a:r>
              <a:rPr lang="en-CA" altLang="en-US" dirty="0" err="1"/>
              <a:t>ce</a:t>
            </a:r>
            <a:r>
              <a:rPr lang="en-CA" altLang="en-US" dirty="0"/>
              <a:t> qui correspond aux </a:t>
            </a:r>
            <a:r>
              <a:rPr lang="en-CA" altLang="en-US" dirty="0" err="1"/>
              <a:t>informations</a:t>
            </a:r>
            <a:r>
              <a:rPr lang="en-CA" altLang="en-US" dirty="0"/>
              <a:t> </a:t>
            </a:r>
            <a:r>
              <a:rPr lang="en-CA" altLang="en-US" dirty="0" err="1"/>
              <a:t>diffusées</a:t>
            </a:r>
            <a:r>
              <a:rPr lang="en-CA" altLang="en-US" dirty="0"/>
              <a:t> par les </a:t>
            </a:r>
            <a:r>
              <a:rPr lang="en-CA" altLang="en-US" dirty="0" err="1"/>
              <a:t>médias</a:t>
            </a:r>
            <a:r>
              <a:rPr lang="en-CA" altLang="en-US" dirty="0"/>
              <a:t> </a:t>
            </a:r>
            <a:r>
              <a:rPr lang="en-CA" altLang="en-US" dirty="0" err="1"/>
              <a:t>selon</a:t>
            </a:r>
            <a:r>
              <a:rPr lang="en-CA" altLang="en-US" dirty="0"/>
              <a:t> </a:t>
            </a:r>
            <a:r>
              <a:rPr lang="en-CA" altLang="en-US" dirty="0" err="1"/>
              <a:t>lesquelles</a:t>
            </a:r>
            <a:r>
              <a:rPr lang="en-CA" altLang="en-US" dirty="0"/>
              <a:t> le BTV-3 </a:t>
            </a:r>
            <a:r>
              <a:rPr lang="en-CA" altLang="en-US" dirty="0" err="1"/>
              <a:t>serait</a:t>
            </a:r>
            <a:r>
              <a:rPr lang="en-CA" altLang="en-US" dirty="0"/>
              <a:t> </a:t>
            </a:r>
            <a:r>
              <a:rPr lang="en-CA" altLang="en-US" dirty="0" err="1"/>
              <a:t>répandu</a:t>
            </a:r>
            <a:r>
              <a:rPr lang="en-CA" altLang="en-US" dirty="0"/>
              <a:t> dans tout le pays. </a:t>
            </a:r>
            <a:endParaRPr lang="en-CA" altLang="en-US" b="1" dirty="0"/>
          </a:p>
          <a:p>
            <a:endParaRPr lang="en-CA" altLang="en-US" dirty="0"/>
          </a:p>
          <a:p>
            <a:endParaRPr lang="en-CA" altLang="en-US" dirty="0"/>
          </a:p>
          <a:p>
            <a:r>
              <a:rPr lang="en-CA" altLang="en-US" dirty="0"/>
              <a:t>La Suisse a </a:t>
            </a:r>
            <a:r>
              <a:rPr lang="en-CA" altLang="en-US" dirty="0" err="1"/>
              <a:t>également</a:t>
            </a:r>
            <a:r>
              <a:rPr lang="en-CA" altLang="en-US" dirty="0"/>
              <a:t> </a:t>
            </a:r>
            <a:r>
              <a:rPr lang="en-CA" altLang="en-US" dirty="0" err="1"/>
              <a:t>signalé</a:t>
            </a:r>
            <a:r>
              <a:rPr lang="en-CA" altLang="en-US" dirty="0"/>
              <a:t> </a:t>
            </a:r>
            <a:r>
              <a:rPr lang="en-CA" altLang="en-US" dirty="0" err="1"/>
              <a:t>récemment</a:t>
            </a:r>
            <a:r>
              <a:rPr lang="en-CA" altLang="en-US" dirty="0"/>
              <a:t> son premier </a:t>
            </a:r>
            <a:r>
              <a:rPr lang="en-CA" altLang="en-US" dirty="0" err="1"/>
              <a:t>cas</a:t>
            </a:r>
            <a:r>
              <a:rPr lang="en-CA" altLang="en-US" dirty="0"/>
              <a:t> de BTV-8 sur un </a:t>
            </a:r>
            <a:r>
              <a:rPr lang="en-CA" altLang="en-US" dirty="0" err="1"/>
              <a:t>bovin</a:t>
            </a:r>
            <a:r>
              <a:rPr lang="en-CA" altLang="en-US" dirty="0"/>
              <a:t> dans le canton de Vaud. Il </a:t>
            </a:r>
            <a:r>
              <a:rPr lang="en-CA" altLang="en-US" dirty="0" err="1"/>
              <a:t>n'existe</a:t>
            </a:r>
            <a:r>
              <a:rPr lang="en-CA" altLang="en-US" dirty="0"/>
              <a:t> </a:t>
            </a:r>
            <a:r>
              <a:rPr lang="en-CA" altLang="en-US" dirty="0" err="1"/>
              <a:t>actuellement</a:t>
            </a:r>
            <a:r>
              <a:rPr lang="en-CA" altLang="en-US" dirty="0"/>
              <a:t> </a:t>
            </a:r>
            <a:r>
              <a:rPr lang="en-CA" altLang="en-US" dirty="0" err="1"/>
              <a:t>aucun</a:t>
            </a:r>
            <a:r>
              <a:rPr lang="en-CA" altLang="en-US" dirty="0"/>
              <a:t> </a:t>
            </a:r>
            <a:r>
              <a:rPr lang="en-CA" altLang="en-US" dirty="0" err="1"/>
              <a:t>vaccin</a:t>
            </a:r>
            <a:r>
              <a:rPr lang="en-CA" altLang="en-US" dirty="0"/>
              <a:t> </a:t>
            </a:r>
            <a:r>
              <a:rPr lang="en-CA" altLang="en-US" dirty="0" err="1"/>
              <a:t>approuvé</a:t>
            </a:r>
            <a:r>
              <a:rPr lang="en-CA" altLang="en-US" dirty="0"/>
              <a:t> pour le BTV-3 </a:t>
            </a:r>
            <a:r>
              <a:rPr lang="en-CA" altLang="en-US" dirty="0" err="1"/>
              <a:t>en</a:t>
            </a:r>
            <a:r>
              <a:rPr lang="en-CA" altLang="en-US" dirty="0"/>
              <a:t> Suisse. Au 9 </a:t>
            </a:r>
            <a:r>
              <a:rPr lang="en-CA" altLang="en-US" dirty="0" err="1"/>
              <a:t>octobre</a:t>
            </a:r>
            <a:r>
              <a:rPr lang="en-CA" altLang="en-US" dirty="0"/>
              <a:t>, 958 </a:t>
            </a:r>
            <a:r>
              <a:rPr lang="en-CA" altLang="en-US" dirty="0" err="1"/>
              <a:t>cas</a:t>
            </a:r>
            <a:r>
              <a:rPr lang="en-CA" altLang="en-US" dirty="0"/>
              <a:t> </a:t>
            </a:r>
            <a:r>
              <a:rPr lang="en-CA" altLang="en-US" dirty="0" err="1"/>
              <a:t>ont</a:t>
            </a:r>
            <a:r>
              <a:rPr lang="en-CA" altLang="en-US" dirty="0"/>
              <a:t> </a:t>
            </a:r>
            <a:r>
              <a:rPr lang="en-CA" altLang="en-US" dirty="0" err="1"/>
              <a:t>été</a:t>
            </a:r>
            <a:r>
              <a:rPr lang="en-CA" altLang="en-US" dirty="0"/>
              <a:t> </a:t>
            </a:r>
            <a:r>
              <a:rPr lang="en-CA" altLang="en-US" dirty="0" err="1"/>
              <a:t>signalés</a:t>
            </a:r>
            <a:r>
              <a:rPr lang="en-CA" altLang="en-US" dirty="0"/>
              <a:t>.</a:t>
            </a:r>
          </a:p>
          <a:p>
            <a:endParaRPr lang="en-CA" altLang="en-US" dirty="0"/>
          </a:p>
          <a:p>
            <a:r>
              <a:rPr lang="en-CA" altLang="en-US" dirty="0"/>
              <a:t>La </a:t>
            </a:r>
            <a:r>
              <a:rPr lang="en-CA" altLang="en-US" dirty="0" err="1"/>
              <a:t>Norvège</a:t>
            </a:r>
            <a:r>
              <a:rPr lang="en-CA" altLang="en-US" dirty="0"/>
              <a:t> a </a:t>
            </a:r>
            <a:r>
              <a:rPr lang="en-CA" altLang="en-US" dirty="0" err="1"/>
              <a:t>également</a:t>
            </a:r>
            <a:r>
              <a:rPr lang="en-CA" altLang="en-US" dirty="0"/>
              <a:t> </a:t>
            </a:r>
            <a:r>
              <a:rPr lang="en-CA" altLang="en-US" dirty="0" err="1"/>
              <a:t>signalé</a:t>
            </a:r>
            <a:r>
              <a:rPr lang="en-CA" altLang="en-US" dirty="0"/>
              <a:t> </a:t>
            </a:r>
            <a:r>
              <a:rPr lang="en-CA" altLang="en-US" dirty="0" err="1"/>
              <a:t>ses</a:t>
            </a:r>
            <a:r>
              <a:rPr lang="en-CA" altLang="en-US" dirty="0"/>
              <a:t> premiers </a:t>
            </a:r>
            <a:r>
              <a:rPr lang="en-CA" altLang="en-US" dirty="0" err="1"/>
              <a:t>cas</a:t>
            </a:r>
            <a:r>
              <a:rPr lang="en-CA" altLang="en-US" dirty="0"/>
              <a:t> de BTV-3 chez des moutons à Kristiansand (</a:t>
            </a:r>
            <a:r>
              <a:rPr lang="en-CA" altLang="en-US" dirty="0" err="1"/>
              <a:t>sud</a:t>
            </a:r>
            <a:r>
              <a:rPr lang="en-CA" altLang="en-US" dirty="0"/>
              <a:t> de la </a:t>
            </a:r>
            <a:r>
              <a:rPr lang="en-CA" altLang="en-US" dirty="0" err="1"/>
              <a:t>Norvège</a:t>
            </a:r>
            <a:r>
              <a:rPr lang="en-CA" altLang="en-US" dirty="0"/>
              <a:t>), qui </a:t>
            </a:r>
            <a:r>
              <a:rPr lang="en-CA" altLang="en-US" dirty="0" err="1"/>
              <a:t>pourraient</a:t>
            </a:r>
            <a:r>
              <a:rPr lang="en-CA" altLang="en-US" dirty="0"/>
              <a:t> </a:t>
            </a:r>
            <a:r>
              <a:rPr lang="en-CA" altLang="en-US" dirty="0" err="1"/>
              <a:t>avoir</a:t>
            </a:r>
            <a:r>
              <a:rPr lang="en-CA" altLang="en-US" dirty="0"/>
              <a:t> </a:t>
            </a:r>
            <a:r>
              <a:rPr lang="en-CA" altLang="en-US" dirty="0" err="1"/>
              <a:t>été</a:t>
            </a:r>
            <a:r>
              <a:rPr lang="en-CA" altLang="en-US" dirty="0"/>
              <a:t> </a:t>
            </a:r>
            <a:r>
              <a:rPr lang="en-CA" altLang="en-US" dirty="0" err="1"/>
              <a:t>transportés</a:t>
            </a:r>
            <a:r>
              <a:rPr lang="en-CA" altLang="en-US" dirty="0"/>
              <a:t> du </a:t>
            </a:r>
            <a:r>
              <a:rPr lang="en-CA" altLang="en-US" dirty="0" err="1"/>
              <a:t>Danemark</a:t>
            </a:r>
            <a:r>
              <a:rPr lang="en-CA" altLang="en-US" dirty="0"/>
              <a:t>. Au 7 </a:t>
            </a:r>
            <a:r>
              <a:rPr lang="en-CA" altLang="en-US" dirty="0" err="1"/>
              <a:t>octobre</a:t>
            </a:r>
            <a:r>
              <a:rPr lang="en-CA" altLang="en-US" dirty="0"/>
              <a:t>, 47 </a:t>
            </a:r>
            <a:r>
              <a:rPr lang="en-CA" altLang="en-US" dirty="0" err="1"/>
              <a:t>cas</a:t>
            </a:r>
            <a:r>
              <a:rPr lang="en-CA" altLang="en-US" dirty="0"/>
              <a:t> </a:t>
            </a:r>
            <a:r>
              <a:rPr lang="en-CA" altLang="en-US" dirty="0" err="1"/>
              <a:t>ont</a:t>
            </a:r>
            <a:r>
              <a:rPr lang="en-CA" altLang="en-US" dirty="0"/>
              <a:t> </a:t>
            </a:r>
            <a:r>
              <a:rPr lang="en-CA" altLang="en-US" dirty="0" err="1"/>
              <a:t>été</a:t>
            </a:r>
            <a:r>
              <a:rPr lang="en-CA" altLang="en-US" dirty="0"/>
              <a:t> </a:t>
            </a:r>
            <a:r>
              <a:rPr lang="en-CA" altLang="en-US" dirty="0" err="1"/>
              <a:t>signalés</a:t>
            </a:r>
            <a:r>
              <a:rPr lang="en-CA" altLang="en-US" dirty="0"/>
              <a:t>, la </a:t>
            </a:r>
            <a:r>
              <a:rPr lang="en-CA" altLang="en-US" dirty="0" err="1"/>
              <a:t>plupart</a:t>
            </a:r>
            <a:r>
              <a:rPr lang="en-CA" altLang="en-US" dirty="0"/>
              <a:t> </a:t>
            </a:r>
            <a:r>
              <a:rPr lang="en-CA" altLang="en-US" dirty="0" err="1"/>
              <a:t>étant</a:t>
            </a:r>
            <a:r>
              <a:rPr lang="en-CA" altLang="en-US" dirty="0"/>
              <a:t> </a:t>
            </a:r>
            <a:r>
              <a:rPr lang="en-CA" altLang="en-US" dirty="0" err="1"/>
              <a:t>toujours</a:t>
            </a:r>
            <a:r>
              <a:rPr lang="en-CA" altLang="en-US" dirty="0"/>
              <a:t> </a:t>
            </a:r>
            <a:r>
              <a:rPr lang="en-CA" altLang="en-US" dirty="0" err="1"/>
              <a:t>localisés</a:t>
            </a:r>
            <a:r>
              <a:rPr lang="en-CA" altLang="en-US" dirty="0"/>
              <a:t> dans le </a:t>
            </a:r>
            <a:r>
              <a:rPr lang="en-CA" altLang="en-US" dirty="0" err="1"/>
              <a:t>sud</a:t>
            </a:r>
            <a:r>
              <a:rPr lang="en-CA" altLang="en-US" dirty="0"/>
              <a:t> de la </a:t>
            </a:r>
            <a:r>
              <a:rPr lang="en-CA" altLang="en-US" dirty="0" err="1"/>
              <a:t>Norvège</a:t>
            </a:r>
            <a:r>
              <a:rPr lang="en-CA" altLang="en-US" dirty="0"/>
              <a:t>.</a:t>
            </a:r>
          </a:p>
          <a:p>
            <a:pPr>
              <a:spcBef>
                <a:spcPts val="1200"/>
              </a:spcBef>
              <a:buFont typeface="Symbol" panose="05050102010706020507" pitchFamily="18" charset="2"/>
              <a:buNone/>
            </a:pPr>
            <a:endParaRPr lang="en-CA" altLang="en-US" sz="1800" b="1" dirty="0">
              <a:solidFill>
                <a:srgbClr val="365F91"/>
              </a:solidFill>
              <a:cs typeface="Times New Roman" panose="02020603050405020304" pitchFamily="18" charset="0"/>
            </a:endParaRPr>
          </a:p>
          <a:p>
            <a:pPr>
              <a:spcBef>
                <a:spcPts val="1200"/>
              </a:spcBef>
              <a:buFont typeface="Symbol" panose="05050102010706020507" pitchFamily="18" charset="2"/>
              <a:buNone/>
            </a:pPr>
            <a:endParaRPr lang="en-CA" altLang="en-US" sz="1800" b="1" dirty="0">
              <a:solidFill>
                <a:srgbClr val="365F91"/>
              </a:solidFill>
              <a:cs typeface="Times New Roman" panose="02020603050405020304" pitchFamily="18" charset="0"/>
            </a:endParaRPr>
          </a:p>
          <a:p>
            <a:endParaRPr lang="en-CA" altLang="en-US" dirty="0"/>
          </a:p>
          <a:p>
            <a:endParaRPr lang="en-CA" altLang="en-US" dirty="0"/>
          </a:p>
        </p:txBody>
      </p:sp>
      <p:sp>
        <p:nvSpPr>
          <p:cNvPr id="23556" name="Slide Number Placeholder 3">
            <a:extLst>
              <a:ext uri="{FF2B5EF4-FFF2-40B4-BE49-F238E27FC236}">
                <a16:creationId xmlns:a16="http://schemas.microsoft.com/office/drawing/2014/main" id="{5BCC2E06-F246-778C-EDCB-8506CCC1C0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AE84DEE-C6D9-48C1-9B66-FD65D6C54150}" type="slidenum">
              <a:rPr lang="en-US" altLang="en-US" smtClean="0"/>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EE22CFA-86BD-599B-E7DD-A21020C567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A88792B-65F3-3C31-DB31-9B629C5A1C9A}"/>
              </a:ext>
            </a:extLst>
          </p:cNvPr>
          <p:cNvSpPr>
            <a:spLocks noGrp="1"/>
          </p:cNvSpPr>
          <p:nvPr>
            <p:ph type="body" idx="1"/>
          </p:nvPr>
        </p:nvSpPr>
        <p:spPr bwMode="auto"/>
        <p:txBody>
          <a:bodyPr wrap="square" numCol="1" anchor="t" anchorCtr="0" compatLnSpc="1">
            <a:prstTxWarp prst="textNoShape">
              <a:avLst/>
            </a:prstTxWarp>
          </a:bodyPr>
          <a:lstStyle/>
          <a:p>
            <a:pPr>
              <a:defRPr/>
            </a:pPr>
            <a:r>
              <a:rPr lang="en-CA" kern="0" dirty="0">
                <a:solidFill>
                  <a:srgbClr val="365F91"/>
                </a:solidFill>
                <a:cs typeface="Times New Roman" panose="02020603050405020304" pitchFamily="18" charset="0"/>
              </a:rPr>
              <a:t>Les 4 et 5 septembre, la République de </a:t>
            </a:r>
            <a:r>
              <a:rPr lang="en-CA" kern="0" dirty="0" err="1">
                <a:solidFill>
                  <a:srgbClr val="365F91"/>
                </a:solidFill>
                <a:cs typeface="Times New Roman" panose="02020603050405020304" pitchFamily="18" charset="0"/>
              </a:rPr>
              <a:t>Cezch </a:t>
            </a:r>
            <a:r>
              <a:rPr lang="en-CA" kern="0" dirty="0">
                <a:solidFill>
                  <a:srgbClr val="365F91"/>
                </a:solidFill>
                <a:cs typeface="Times New Roman" panose="02020603050405020304" pitchFamily="18" charset="0"/>
              </a:rPr>
              <a:t>a confirmé ses premiers cas de BTV-3. Un cas chez un bélier et quatre cas chez des moutons, près de la frontière allemande. Depuis le 9 octobre, seuls trois </a:t>
            </a:r>
            <a:r>
              <a:rPr lang="en-CA" kern="0" dirty="0" err="1">
                <a:solidFill>
                  <a:srgbClr val="365F91"/>
                </a:solidFill>
                <a:cs typeface="Times New Roman" panose="02020603050405020304" pitchFamily="18" charset="0"/>
              </a:rPr>
              <a:t>cas</a:t>
            </a:r>
            <a:r>
              <a:rPr lang="en-CA" kern="0" dirty="0">
                <a:solidFill>
                  <a:srgbClr val="365F91"/>
                </a:solidFill>
                <a:cs typeface="Times New Roman" panose="02020603050405020304" pitchFamily="18" charset="0"/>
              </a:rPr>
              <a:t> ont été signalés à l'OMAH (tous à proximité de la frontière allemande).</a:t>
            </a:r>
            <a:endParaRPr lang="en-CA" kern="0" dirty="0">
              <a:solidFill>
                <a:srgbClr val="365F91"/>
              </a:solidFill>
              <a:latin typeface="Cambria" panose="02040503050406030204" pitchFamily="18" charset="0"/>
            </a:endParaRPr>
          </a:p>
          <a:p>
            <a:pPr>
              <a:defRPr/>
            </a:pPr>
            <a:endParaRPr lang="en-CA" altLang="en-US" dirty="0"/>
          </a:p>
          <a:p>
            <a:pPr>
              <a:defRPr/>
            </a:pPr>
            <a:r>
              <a:rPr lang="en-CA" altLang="en-US" dirty="0"/>
              <a:t>L'Autriche a également signalé son premier cas de BTV-3. Un cas a été signalé le 13 septembre, avec une date de début du 10 septembre, sur du bétail à </a:t>
            </a:r>
            <a:r>
              <a:rPr lang="en-CA" altLang="en-US" dirty="0" err="1"/>
              <a:t>Bergenz</a:t>
            </a:r>
            <a:r>
              <a:rPr lang="en-CA" altLang="en-US" dirty="0"/>
              <a:t>. Le nombre total de </a:t>
            </a:r>
            <a:r>
              <a:rPr lang="en-CA" altLang="en-US" dirty="0" err="1"/>
              <a:t>cas</a:t>
            </a:r>
            <a:r>
              <a:rPr lang="en-CA" altLang="en-US" dirty="0"/>
              <a:t> est désormais de 17, tous encore proches des frontières de la Suisse et de l'Allemagne.</a:t>
            </a:r>
          </a:p>
          <a:p>
            <a:pPr>
              <a:defRPr/>
            </a:pPr>
            <a:endParaRPr lang="en-CA" altLang="en-US" dirty="0"/>
          </a:p>
          <a:p>
            <a:pPr>
              <a:defRPr/>
            </a:pPr>
            <a:r>
              <a:rPr lang="en-CA" altLang="en-US" dirty="0"/>
              <a:t>Le Portugal a présenté son rapport initial sur les moutons à Evora le 11 septembre .</a:t>
            </a:r>
            <a:r>
              <a:rPr lang="en-CA" altLang="en-US" baseline="30000" dirty="0"/>
              <a:t>th</a:t>
            </a:r>
          </a:p>
          <a:p>
            <a:pPr>
              <a:defRPr/>
            </a:pPr>
            <a:endParaRPr lang="en-CA" altLang="en-US" dirty="0"/>
          </a:p>
          <a:p>
            <a:pPr>
              <a:defRPr/>
            </a:pPr>
            <a:r>
              <a:rPr lang="en-CA" altLang="en-US" dirty="0"/>
              <a:t>La Suède a signalé des cas de BTV-3 le 13 septembre</a:t>
            </a:r>
            <a:r>
              <a:rPr lang="en-CA" altLang="en-US" baseline="30000" dirty="0"/>
              <a:t>th</a:t>
            </a:r>
            <a:r>
              <a:rPr lang="en-CA" altLang="en-US" dirty="0"/>
              <a:t> . Il s'agit d'une réapparition du virus, qui avait déjà été signalé en février 2009. Deux cas ont été signalés dans le sud de la Suède, l'un chez des bovins laitiers et l'autre chez des bovins de boucherie. Au 1er octobre, 70 </a:t>
            </a:r>
            <a:r>
              <a:rPr lang="en-CA" altLang="en-US" dirty="0" err="1"/>
              <a:t>cas</a:t>
            </a:r>
            <a:r>
              <a:rPr lang="en-CA" altLang="en-US" dirty="0"/>
              <a:t> ont été signalés dans le pays. De même que pour la Norvège, le virus pourrait-il être venu du Danemark ?</a:t>
            </a:r>
          </a:p>
          <a:p>
            <a:pPr>
              <a:defRPr/>
            </a:pPr>
            <a:endParaRPr lang="en-CA" altLang="en-US" dirty="0"/>
          </a:p>
          <a:p>
            <a:pPr>
              <a:defRPr/>
            </a:pPr>
            <a:r>
              <a:rPr lang="en-CA" altLang="en-US" dirty="0"/>
              <a:t>La Grèce a signalé ses premiers cas le 18 septembre</a:t>
            </a:r>
            <a:r>
              <a:rPr lang="en-CA" altLang="en-US" baseline="30000" dirty="0"/>
              <a:t>th</a:t>
            </a:r>
            <a:r>
              <a:rPr lang="en-CA" altLang="en-US" dirty="0"/>
              <a:t> , le nombre total de </a:t>
            </a:r>
            <a:r>
              <a:rPr lang="en-CA" altLang="en-US" dirty="0" err="1"/>
              <a:t>cas</a:t>
            </a:r>
            <a:r>
              <a:rPr lang="en-CA" altLang="en-US" dirty="0"/>
              <a:t> s'élève désormais à 10, tous situés dans le nord du pays, près de la frontière avec la Bulgarie.</a:t>
            </a:r>
          </a:p>
          <a:p>
            <a:pPr>
              <a:defRPr/>
            </a:pPr>
            <a:endParaRPr lang="en-CA" altLang="en-US" dirty="0"/>
          </a:p>
          <a:p>
            <a:pPr>
              <a:defRPr/>
            </a:pPr>
            <a:r>
              <a:rPr lang="en-CA" dirty="0">
                <a:solidFill>
                  <a:srgbClr val="000000"/>
                </a:solidFill>
                <a:latin typeface="CicleGordita"/>
                <a:ea typeface="CicleGordita"/>
                <a:cs typeface="CicleGordita"/>
              </a:rPr>
              <a:t>Enfin, à la fin du mois de septembre 2024, l'Espagne a signalé ses premiers cas de BTV-3 - qui n'ont toujours pas été signalés à l'OMSA ; deux cas ont été signalés dans la province de Badajoz et un troisième à Huelva.  Le pays a commandé environ 175 000 doses du vaccin BTV-3.</a:t>
            </a:r>
            <a:endParaRPr lang="en-CA" altLang="en-US" dirty="0"/>
          </a:p>
          <a:p>
            <a:pPr>
              <a:defRPr/>
            </a:pPr>
            <a:endParaRPr lang="en-CA" altLang="en-US" dirty="0"/>
          </a:p>
          <a:p>
            <a:pPr>
              <a:defRPr/>
            </a:pPr>
            <a:r>
              <a:rPr lang="en-CA" altLang="en-US" dirty="0"/>
              <a:t>L'activité du BTV-3 a été importante en Europe ces derniers temps, avec environ 10 pays qui ont rapporté les premiers cas du virus, et la Suède et le Royaume-Uni qui ont rapporté des réapparitions. Il est à espérer que les efforts de vaccination et le temps froid qui s'annonce permettront de réduire cette activité. </a:t>
            </a:r>
          </a:p>
        </p:txBody>
      </p:sp>
      <p:sp>
        <p:nvSpPr>
          <p:cNvPr id="25604" name="Slide Number Placeholder 3">
            <a:extLst>
              <a:ext uri="{FF2B5EF4-FFF2-40B4-BE49-F238E27FC236}">
                <a16:creationId xmlns:a16="http://schemas.microsoft.com/office/drawing/2014/main" id="{4F7F1155-2975-7A76-C6DE-FF80CEFE33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CE884DB-0E55-46BE-A361-0D5845980A53}" type="slidenum">
              <a:rPr lang="en-US" altLang="en-US" smtClean="0"/>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B6D4662-1109-C553-B12F-BB7E64B3F6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2ABDD349-C63B-D347-7F84-3A6F4A940F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Quant au ver du Nouveau Monde, il s'est répandu en Amérique centrale, se déplaçant vers le nord, du Panama au Costa Rica et au Niaragua, et plus récemment au Honduras.</a:t>
            </a:r>
          </a:p>
          <a:p>
            <a:endParaRPr lang="en-CA" altLang="en-US"/>
          </a:p>
          <a:p>
            <a:r>
              <a:rPr lang="en-CA" altLang="en-US"/>
              <a:t>En février 2024, le Costa Rica a déclaré une urgence sanitaire en raison de la présence du ver de terre, puis en mars 2024, il a signalé son premier cas humain.</a:t>
            </a:r>
          </a:p>
          <a:p>
            <a:endParaRPr lang="en-CA" altLang="en-US"/>
          </a:p>
          <a:p>
            <a:r>
              <a:rPr lang="en-CA" altLang="en-US"/>
              <a:t>À partir du 21 septembre 2024 :</a:t>
            </a:r>
          </a:p>
          <a:p>
            <a:pPr lvl="1"/>
            <a:r>
              <a:rPr lang="en-US" altLang="en-US"/>
              <a:t>Le Panama a signalé 17 968 cas</a:t>
            </a:r>
          </a:p>
          <a:p>
            <a:pPr lvl="1"/>
            <a:r>
              <a:rPr lang="en-US" altLang="en-US"/>
              <a:t>Costa Rica - 6 690 cas </a:t>
            </a:r>
          </a:p>
          <a:p>
            <a:pPr lvl="1"/>
            <a:r>
              <a:rPr lang="en-US" altLang="en-US"/>
              <a:t>Nicaragua - 3 307 cas</a:t>
            </a:r>
          </a:p>
          <a:p>
            <a:pPr lvl="1"/>
            <a:r>
              <a:rPr lang="en-US" altLang="en-US"/>
              <a:t>Honduras = 8 équidés</a:t>
            </a:r>
          </a:p>
          <a:p>
            <a:endParaRPr lang="en-CA" altLang="en-US"/>
          </a:p>
          <a:p>
            <a:r>
              <a:rPr lang="en-CA" altLang="en-US"/>
              <a:t>Note : Cas Copeg - on ne sait pas si cela inclut les cas humains en même temps que les cas animaux ou seulement les cas animaux.</a:t>
            </a:r>
          </a:p>
          <a:p>
            <a:endParaRPr lang="en-CA" altLang="en-US"/>
          </a:p>
          <a:p>
            <a:r>
              <a:rPr lang="en-CA" altLang="en-US"/>
              <a:t>Au 29 juillet 2024, le Costa Rica a signalé 22 cas humains et le Panama 79 cas humains (âge compris entre 1 an et 95 ans). </a:t>
            </a:r>
          </a:p>
          <a:p>
            <a:endParaRPr lang="en-CA" altLang="en-US"/>
          </a:p>
          <a:p>
            <a:r>
              <a:rPr lang="en-CA" altLang="en-US"/>
              <a:t>Le Nicaragua a signalé, le 9 septembre, ses deux premiers cas humains de tordeuse de la vigne.</a:t>
            </a:r>
          </a:p>
          <a:p>
            <a:endParaRPr lang="en-CA" altLang="en-US"/>
          </a:p>
          <a:p>
            <a:endParaRPr lang="en-CA" altLang="en-US"/>
          </a:p>
          <a:p>
            <a:r>
              <a:rPr lang="en-CA" altLang="en-US"/>
              <a:t>Le Honduras a récemment signalé trois cas d'équidés importés illégalement (on ne sait pas exactement quelle espèce est concernée), tout près de la frontière avec le Nicaragua. La Copeg mentionne 8 cas et une autre source indique qu'il s'agit de bovins. On ne sait donc pas s'il s'agit d'équidés, de bovins ou des deux, mais ce que l'on sait, c'est que la mouche s'est introduite au Honduras. </a:t>
            </a:r>
          </a:p>
          <a:p>
            <a:endParaRPr lang="en-CA" altLang="en-US"/>
          </a:p>
          <a:p>
            <a:r>
              <a:rPr lang="en-CA" altLang="en-US"/>
              <a:t>L'augmentation du nombre de cas au Costa Rica peut être due à une souche de mouche plus agressive, qui se déplace plus rapidement et préfère s'accoupler avec des mouches des champs (par opposition aux mouches stériles), ce qui a réduit l'efficacité du programme de lutte contre les mouches stériles. </a:t>
            </a:r>
          </a:p>
          <a:p>
            <a:endParaRPr lang="en-CA" altLang="en-US"/>
          </a:p>
          <a:p>
            <a:r>
              <a:rPr lang="en-CA" altLang="en-US"/>
              <a:t>L'augmentation des précipitations a également été mise en cause, car elle peut favoriser l'activité parasitaire.</a:t>
            </a:r>
          </a:p>
          <a:p>
            <a:endParaRPr lang="en-CA" altLang="en-US"/>
          </a:p>
          <a:p>
            <a:r>
              <a:rPr lang="en-CA" altLang="en-US"/>
              <a:t>La faune sauvage (cerfs, sangliers, coyotes...) est également concernée dans ces pays, mais en raison de leurs habitats, il est difficile de déterminer le nombre exact d'animaux touchés. Récemment, le Costa Rica a signalé une infestation chez un paresseux. </a:t>
            </a:r>
          </a:p>
          <a:p>
            <a:endParaRPr lang="en-CA" altLang="en-US"/>
          </a:p>
          <a:p>
            <a:r>
              <a:rPr lang="en-CA" altLang="en-US"/>
              <a:t>Le Mexique </a:t>
            </a:r>
            <a:r>
              <a:rPr lang="en-CA" altLang="en-US">
                <a:solidFill>
                  <a:srgbClr val="363636"/>
                </a:solidFill>
                <a:latin typeface="open_sansregular"/>
              </a:rPr>
              <a:t>fournit aux pays d'Amérique centrale plus de 90 000 paquets de larvicides et de poudres cicatrisantes pour soutenir les efforts d'endiguement. Le SENASICA collabore également avec les producteurs locaux afin de garantir le traitement rapide des blessures du bétail et de surveiller les mouvements d'animaux à partir de la frontière méridionale du Mexique.</a:t>
            </a:r>
            <a:endParaRPr lang="en-CA" altLang="en-US"/>
          </a:p>
        </p:txBody>
      </p:sp>
      <p:sp>
        <p:nvSpPr>
          <p:cNvPr id="27652" name="Slide Number Placeholder 3">
            <a:extLst>
              <a:ext uri="{FF2B5EF4-FFF2-40B4-BE49-F238E27FC236}">
                <a16:creationId xmlns:a16="http://schemas.microsoft.com/office/drawing/2014/main" id="{6CBAE01B-FF59-7FE6-9EB2-C93DE01D42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834247E-9311-4B58-B17B-7457BB8077DB}" type="slidenum">
              <a:rPr lang="en-US" altLang="en-US" smtClean="0"/>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ADE0C07-3242-EF3A-1533-2D86C91DDE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33171B1F-C771-886C-D9FF-7FAE25315B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a:t>L'Oklahoma</a:t>
            </a:r>
            <a:r>
              <a:rPr lang="en-US" altLang="en-US" dirty="0"/>
              <a:t> </a:t>
            </a:r>
            <a:r>
              <a:rPr lang="en-US" altLang="en-US" dirty="0" err="1"/>
              <a:t>est</a:t>
            </a:r>
            <a:r>
              <a:rPr lang="en-US" altLang="en-US" dirty="0"/>
              <a:t> </a:t>
            </a:r>
            <a:r>
              <a:rPr lang="en-US" altLang="en-US" dirty="0" err="1"/>
              <a:t>désormais</a:t>
            </a:r>
            <a:r>
              <a:rPr lang="en-US" altLang="en-US" dirty="0"/>
              <a:t> le 21e État à </a:t>
            </a:r>
            <a:r>
              <a:rPr lang="en-US" altLang="en-US" dirty="0" err="1"/>
              <a:t>déclarer</a:t>
            </a:r>
            <a:r>
              <a:rPr lang="en-US" altLang="en-US" dirty="0"/>
              <a:t> </a:t>
            </a:r>
            <a:r>
              <a:rPr lang="en-US" altLang="en-US" dirty="0" err="1"/>
              <a:t>l'ALHT</a:t>
            </a:r>
            <a:r>
              <a:rPr lang="en-US" altLang="en-US" dirty="0"/>
              <a:t>.</a:t>
            </a:r>
          </a:p>
          <a:p>
            <a:endParaRPr lang="en-US" altLang="en-US" dirty="0"/>
          </a:p>
          <a:p>
            <a:r>
              <a:rPr lang="en-US" altLang="en-US" dirty="0"/>
              <a:t>R. </a:t>
            </a:r>
            <a:r>
              <a:rPr lang="en-US" altLang="en-US" dirty="0" err="1"/>
              <a:t>Rickettis</a:t>
            </a:r>
            <a:r>
              <a:rPr lang="en-US" altLang="en-US" dirty="0"/>
              <a:t> a </a:t>
            </a:r>
            <a:r>
              <a:rPr lang="en-US" altLang="en-US" dirty="0" err="1"/>
              <a:t>été</a:t>
            </a:r>
            <a:r>
              <a:rPr lang="en-US" altLang="en-US" dirty="0"/>
              <a:t> </a:t>
            </a:r>
            <a:r>
              <a:rPr lang="en-US" altLang="en-US" dirty="0" err="1"/>
              <a:t>trouvée</a:t>
            </a:r>
            <a:r>
              <a:rPr lang="en-US" altLang="en-US" dirty="0"/>
              <a:t> dans </a:t>
            </a:r>
            <a:r>
              <a:rPr lang="en-US" altLang="en-US" dirty="0" err="1"/>
              <a:t>une</a:t>
            </a:r>
            <a:r>
              <a:rPr lang="en-US" altLang="en-US" dirty="0"/>
              <a:t> </a:t>
            </a:r>
            <a:r>
              <a:rPr lang="en-US" altLang="en-US" dirty="0" err="1"/>
              <a:t>tique</a:t>
            </a:r>
            <a:r>
              <a:rPr lang="en-US" altLang="en-US" dirty="0"/>
              <a:t> </a:t>
            </a:r>
            <a:r>
              <a:rPr lang="en-US" altLang="en-US" dirty="0" err="1"/>
              <a:t>collectée</a:t>
            </a:r>
            <a:r>
              <a:rPr lang="en-US" altLang="en-US" dirty="0"/>
              <a:t> sur le terrain dans le New Jersey (</a:t>
            </a:r>
            <a:r>
              <a:rPr lang="en-US" altLang="en-US" dirty="0" err="1"/>
              <a:t>ils</a:t>
            </a:r>
            <a:r>
              <a:rPr lang="en-US" altLang="en-US" dirty="0"/>
              <a:t> </a:t>
            </a:r>
            <a:r>
              <a:rPr lang="en-US" altLang="en-US" dirty="0" err="1"/>
              <a:t>ont</a:t>
            </a:r>
            <a:r>
              <a:rPr lang="en-US" altLang="en-US" dirty="0"/>
              <a:t> </a:t>
            </a:r>
            <a:r>
              <a:rPr lang="en-CA" altLang="en-US" sz="1800" dirty="0" err="1"/>
              <a:t>testé</a:t>
            </a:r>
            <a:r>
              <a:rPr lang="en-CA" altLang="en-US" sz="1800" dirty="0"/>
              <a:t> 187 </a:t>
            </a:r>
            <a:r>
              <a:rPr lang="en-CA" altLang="en-US" sz="1800" dirty="0" err="1"/>
              <a:t>bassins</a:t>
            </a:r>
            <a:r>
              <a:rPr lang="en-CA" altLang="en-US" sz="1800" dirty="0"/>
              <a:t>, 1248 </a:t>
            </a:r>
            <a:r>
              <a:rPr lang="en-CA" altLang="en-US" sz="1800" dirty="0" err="1"/>
              <a:t>tiques</a:t>
            </a:r>
            <a:r>
              <a:rPr lang="en-CA" altLang="en-US" sz="1800" dirty="0"/>
              <a:t> - 1 </a:t>
            </a:r>
            <a:r>
              <a:rPr lang="en-CA" altLang="en-US" sz="1800" dirty="0" err="1"/>
              <a:t>tique</a:t>
            </a:r>
            <a:r>
              <a:rPr lang="en-CA" altLang="en-US" sz="1800" dirty="0"/>
              <a:t> </a:t>
            </a:r>
            <a:r>
              <a:rPr lang="en-CA" altLang="en-US" sz="1800" dirty="0" err="1"/>
              <a:t>était</a:t>
            </a:r>
            <a:r>
              <a:rPr lang="en-CA" altLang="en-US" sz="1800" dirty="0"/>
              <a:t> positive pour R. rickettsia).</a:t>
            </a:r>
          </a:p>
          <a:p>
            <a:endParaRPr lang="en-CA" altLang="en-US" sz="1800" dirty="0"/>
          </a:p>
          <a:p>
            <a:r>
              <a:rPr lang="en-CA" altLang="en-US" sz="1800" dirty="0"/>
              <a:t>Par </a:t>
            </a:r>
            <a:r>
              <a:rPr lang="en-CA" altLang="en-US" sz="1800" dirty="0" err="1"/>
              <a:t>ailleurs</a:t>
            </a:r>
            <a:r>
              <a:rPr lang="en-CA" altLang="en-US" sz="1800" dirty="0"/>
              <a:t>, </a:t>
            </a:r>
            <a:r>
              <a:rPr lang="en-CA" altLang="en-US" sz="1800" dirty="0" err="1"/>
              <a:t>une</a:t>
            </a:r>
            <a:r>
              <a:rPr lang="en-CA" altLang="en-US" sz="1800" dirty="0"/>
              <a:t> </a:t>
            </a:r>
            <a:r>
              <a:rPr lang="en-CA" altLang="en-US" sz="1800" dirty="0" err="1"/>
              <a:t>découverte</a:t>
            </a:r>
            <a:r>
              <a:rPr lang="en-CA" altLang="en-US" sz="1800" dirty="0"/>
              <a:t> </a:t>
            </a:r>
            <a:r>
              <a:rPr lang="en-CA" altLang="en-US" sz="1800" dirty="0" err="1"/>
              <a:t>récente</a:t>
            </a:r>
            <a:r>
              <a:rPr lang="en-CA" altLang="en-US" sz="1800" dirty="0"/>
              <a:t> a </a:t>
            </a:r>
            <a:r>
              <a:rPr lang="en-CA" altLang="en-US" sz="1800" dirty="0" err="1"/>
              <a:t>montré</a:t>
            </a:r>
            <a:r>
              <a:rPr lang="en-CA" altLang="en-US" sz="1800" dirty="0"/>
              <a:t> que la LHT ne </a:t>
            </a:r>
            <a:r>
              <a:rPr lang="en-CA" altLang="en-US" sz="1800" dirty="0" err="1"/>
              <a:t>transmet</a:t>
            </a:r>
            <a:r>
              <a:rPr lang="en-CA" altLang="en-US" sz="1800" dirty="0"/>
              <a:t> pas Babesia bovis</a:t>
            </a:r>
            <a:endParaRPr lang="en-US" altLang="en-US" dirty="0"/>
          </a:p>
        </p:txBody>
      </p:sp>
      <p:sp>
        <p:nvSpPr>
          <p:cNvPr id="29700" name="Slide Number Placeholder 3">
            <a:extLst>
              <a:ext uri="{FF2B5EF4-FFF2-40B4-BE49-F238E27FC236}">
                <a16:creationId xmlns:a16="http://schemas.microsoft.com/office/drawing/2014/main" id="{B8547234-E4C7-6C05-5A43-4BA69B141A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989460F-035B-4ADD-AB4C-857C6D01E48E}" type="slidenum">
              <a:rPr lang="en-US" altLang="en-US" smtClean="0"/>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F99502DA-ACE9-09E0-283D-3654B711CE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724E9DF0-F3F7-8B81-8258-A248FDABA0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Nous avons reçu un signal sur le virus de Schmallenberg en Irlande. </a:t>
            </a:r>
          </a:p>
          <a:p>
            <a:r>
              <a:rPr lang="en-US" altLang="en-US"/>
              <a:t>Le virus est propagé par les culicoïdes. </a:t>
            </a:r>
            <a:r>
              <a:rPr lang="en-CA" altLang="en-US">
                <a:solidFill>
                  <a:srgbClr val="212529"/>
                </a:solidFill>
                <a:latin typeface="-apple-system"/>
              </a:rPr>
              <a:t>Chez les bovins, le SBV est associé à la fièvre, à la chute du lait, à la diarrhée, ainsi qu'à l'avortement et à la malformation des fœtus.  Chez les ovins et les caprins, il est connu pour provoquer des avortements et des malformations chez les agneaux.  </a:t>
            </a:r>
          </a:p>
          <a:p>
            <a:endParaRPr lang="en-US" altLang="en-US"/>
          </a:p>
          <a:p>
            <a:r>
              <a:rPr lang="en-CA" altLang="en-US">
                <a:solidFill>
                  <a:srgbClr val="212529"/>
                </a:solidFill>
                <a:latin typeface="-apple-system"/>
              </a:rPr>
              <a:t>Le premier cas de Schmallenberg a été diagnostiqué en Irlande en octobre 2012 et, au cours des cinq mois suivants, le virus a été détecté directement dans 49 élevages bovins et 30 élevages ovins. Cependant, comme la maladie </a:t>
            </a:r>
            <a:r>
              <a:rPr lang="en-CA" altLang="en-US" b="1">
                <a:solidFill>
                  <a:srgbClr val="212529"/>
                </a:solidFill>
                <a:latin typeface="-apple-system"/>
              </a:rPr>
              <a:t>n'</a:t>
            </a:r>
            <a:r>
              <a:rPr lang="en-CA" altLang="en-US">
                <a:solidFill>
                  <a:srgbClr val="212529"/>
                </a:solidFill>
                <a:latin typeface="-apple-system"/>
              </a:rPr>
              <a:t>est </a:t>
            </a:r>
            <a:r>
              <a:rPr lang="en-CA" altLang="en-US" b="1">
                <a:solidFill>
                  <a:srgbClr val="212529"/>
                </a:solidFill>
                <a:latin typeface="-apple-system"/>
              </a:rPr>
              <a:t>pas à déclarer, </a:t>
            </a:r>
            <a:r>
              <a:rPr lang="en-CA" altLang="en-US">
                <a:solidFill>
                  <a:srgbClr val="212529"/>
                </a:solidFill>
                <a:latin typeface="-apple-system"/>
              </a:rPr>
              <a:t>il est probable que de nombreux autres cas n'ont jamais été soumis à un laboratoire pour confirmation et n'ont donc pas été détectés.</a:t>
            </a:r>
            <a:endParaRPr lang="en-US" altLang="en-US"/>
          </a:p>
          <a:p>
            <a:endParaRPr lang="en-US" altLang="en-US"/>
          </a:p>
          <a:p>
            <a:r>
              <a:rPr lang="en-US" altLang="en-US"/>
              <a:t>Plus récemment - article du 2 octobre</a:t>
            </a:r>
            <a:r>
              <a:rPr lang="en-US" altLang="en-US" baseline="30000"/>
              <a:t>nd</a:t>
            </a:r>
            <a:r>
              <a:rPr lang="en-US" altLang="en-US"/>
              <a:t> - le virus lui-même a été détecté ou une infection très récente a été diagnostiquée à l'aide d'une sérologie appariée à peu près au moment où les signes cliniques sont apparus. Le syndrome de la goutte de lait a été signalé dans les troupeaux laitiers au cours de l'été.</a:t>
            </a:r>
          </a:p>
        </p:txBody>
      </p:sp>
      <p:sp>
        <p:nvSpPr>
          <p:cNvPr id="31748" name="Slide Number Placeholder 3">
            <a:extLst>
              <a:ext uri="{FF2B5EF4-FFF2-40B4-BE49-F238E27FC236}">
                <a16:creationId xmlns:a16="http://schemas.microsoft.com/office/drawing/2014/main" id="{F89727C1-E658-CAEA-ED81-385B6D46B8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B2321D0-F731-483B-8373-75CB9B0C3AC7}" type="slidenum">
              <a:rPr lang="en-US" altLang="en-US" smtClean="0"/>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23272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1EECF9FC-0D19-24C7-B56D-0C18CDABA332}"/>
              </a:ext>
            </a:extLst>
          </p:cNvPr>
          <p:cNvSpPr>
            <a:spLocks noGrp="1"/>
          </p:cNvSpPr>
          <p:nvPr>
            <p:ph type="sldNum" sz="quarter" idx="10"/>
          </p:nvPr>
        </p:nvSpPr>
        <p:spPr/>
        <p:txBody>
          <a:bodyPr/>
          <a:lstStyle>
            <a:lvl1pPr>
              <a:defRPr/>
            </a:lvl1pPr>
          </a:lstStyle>
          <a:p>
            <a:pPr>
              <a:defRPr/>
            </a:pPr>
            <a:fld id="{59067254-463D-431D-80FE-3650A893163F}" type="slidenum">
              <a:rPr lang="en-US" altLang="en-US"/>
              <a:pPr>
                <a:defRPr/>
              </a:pPr>
              <a:t>‹#›</a:t>
            </a:fld>
            <a:endParaRPr lang="en-US" altLang="en-US"/>
          </a:p>
        </p:txBody>
      </p:sp>
    </p:spTree>
    <p:extLst>
      <p:ext uri="{BB962C8B-B14F-4D97-AF65-F5344CB8AC3E}">
        <p14:creationId xmlns:p14="http://schemas.microsoft.com/office/powerpoint/2010/main" val="967204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860BE13-A055-45A1-4A1C-A6230FA6E474}"/>
              </a:ext>
            </a:extLst>
          </p:cNvPr>
          <p:cNvSpPr>
            <a:spLocks noGrp="1"/>
          </p:cNvSpPr>
          <p:nvPr>
            <p:ph type="sldNum" sz="quarter" idx="10"/>
          </p:nvPr>
        </p:nvSpPr>
        <p:spPr/>
        <p:txBody>
          <a:bodyPr/>
          <a:lstStyle>
            <a:lvl1pPr>
              <a:defRPr/>
            </a:lvl1pPr>
          </a:lstStyle>
          <a:p>
            <a:pPr>
              <a:defRPr/>
            </a:pPr>
            <a:fld id="{0E870A4D-419A-4413-B404-11D6332E37C5}" type="slidenum">
              <a:rPr lang="en-US" altLang="en-US"/>
              <a:pPr>
                <a:defRPr/>
              </a:pPr>
              <a:t>‹#›</a:t>
            </a:fld>
            <a:endParaRPr lang="en-US" altLang="en-US"/>
          </a:p>
        </p:txBody>
      </p:sp>
    </p:spTree>
    <p:extLst>
      <p:ext uri="{BB962C8B-B14F-4D97-AF65-F5344CB8AC3E}">
        <p14:creationId xmlns:p14="http://schemas.microsoft.com/office/powerpoint/2010/main" val="101801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756666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3F3797DD-EEEE-E506-BBD1-1DB7177F0297}"/>
              </a:ext>
            </a:extLst>
          </p:cNvPr>
          <p:cNvSpPr>
            <a:spLocks noGrp="1"/>
          </p:cNvSpPr>
          <p:nvPr>
            <p:ph type="sldNum" sz="quarter" idx="10"/>
          </p:nvPr>
        </p:nvSpPr>
        <p:spPr/>
        <p:txBody>
          <a:bodyPr/>
          <a:lstStyle>
            <a:lvl1pPr>
              <a:defRPr/>
            </a:lvl1pPr>
          </a:lstStyle>
          <a:p>
            <a:pPr>
              <a:defRPr/>
            </a:pPr>
            <a:fld id="{56031C94-C7B4-4F9E-9AEA-14569F9B6F8C}" type="slidenum">
              <a:rPr lang="en-US" altLang="en-US"/>
              <a:pPr>
                <a:defRPr/>
              </a:pPr>
              <a:t>‹#›</a:t>
            </a:fld>
            <a:endParaRPr lang="en-US" altLang="en-US"/>
          </a:p>
        </p:txBody>
      </p:sp>
    </p:spTree>
    <p:extLst>
      <p:ext uri="{BB962C8B-B14F-4D97-AF65-F5344CB8AC3E}">
        <p14:creationId xmlns:p14="http://schemas.microsoft.com/office/powerpoint/2010/main" val="74228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77CC363C-7E2C-257F-1AF7-F501DFD98072}"/>
              </a:ext>
            </a:extLst>
          </p:cNvPr>
          <p:cNvSpPr>
            <a:spLocks noGrp="1"/>
          </p:cNvSpPr>
          <p:nvPr>
            <p:ph type="sldNum" sz="quarter" idx="10"/>
          </p:nvPr>
        </p:nvSpPr>
        <p:spPr/>
        <p:txBody>
          <a:bodyPr/>
          <a:lstStyle>
            <a:lvl1pPr>
              <a:defRPr/>
            </a:lvl1pPr>
          </a:lstStyle>
          <a:p>
            <a:pPr>
              <a:defRPr/>
            </a:pPr>
            <a:fld id="{5EE2B7B3-CED2-41BC-BD29-7D0EF7CAEF7F}" type="slidenum">
              <a:rPr lang="en-US" altLang="en-US"/>
              <a:pPr>
                <a:defRPr/>
              </a:pPr>
              <a:t>‹#›</a:t>
            </a:fld>
            <a:endParaRPr lang="en-US" altLang="en-US"/>
          </a:p>
        </p:txBody>
      </p:sp>
    </p:spTree>
    <p:extLst>
      <p:ext uri="{BB962C8B-B14F-4D97-AF65-F5344CB8AC3E}">
        <p14:creationId xmlns:p14="http://schemas.microsoft.com/office/powerpoint/2010/main" val="254603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871645C6-D883-B033-FAF6-5CE3EA9E3436}"/>
              </a:ext>
            </a:extLst>
          </p:cNvPr>
          <p:cNvSpPr>
            <a:spLocks noGrp="1"/>
          </p:cNvSpPr>
          <p:nvPr>
            <p:ph type="sldNum" sz="quarter" idx="14"/>
          </p:nvPr>
        </p:nvSpPr>
        <p:spPr/>
        <p:txBody>
          <a:bodyPr/>
          <a:lstStyle>
            <a:lvl1pPr>
              <a:defRPr/>
            </a:lvl1pPr>
          </a:lstStyle>
          <a:p>
            <a:pPr>
              <a:defRPr/>
            </a:pPr>
            <a:fld id="{2F43D787-DE4F-4294-BB03-41457EABDC6B}" type="slidenum">
              <a:rPr lang="en-US" altLang="en-US"/>
              <a:pPr>
                <a:defRPr/>
              </a:pPr>
              <a:t>‹#›</a:t>
            </a:fld>
            <a:endParaRPr lang="en-US" altLang="en-US"/>
          </a:p>
        </p:txBody>
      </p:sp>
    </p:spTree>
    <p:extLst>
      <p:ext uri="{BB962C8B-B14F-4D97-AF65-F5344CB8AC3E}">
        <p14:creationId xmlns:p14="http://schemas.microsoft.com/office/powerpoint/2010/main" val="2218280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3" name="Slide Number Placeholder 4">
            <a:extLst>
              <a:ext uri="{FF2B5EF4-FFF2-40B4-BE49-F238E27FC236}">
                <a16:creationId xmlns:a16="http://schemas.microsoft.com/office/drawing/2014/main" id="{D5E1075D-DC2F-5C95-B66B-B86DAE23EDB4}"/>
              </a:ext>
            </a:extLst>
          </p:cNvPr>
          <p:cNvSpPr>
            <a:spLocks noGrp="1"/>
          </p:cNvSpPr>
          <p:nvPr>
            <p:ph type="sldNum" sz="quarter" idx="15"/>
          </p:nvPr>
        </p:nvSpPr>
        <p:spPr/>
        <p:txBody>
          <a:bodyPr/>
          <a:lstStyle>
            <a:lvl1pPr>
              <a:defRPr/>
            </a:lvl1pPr>
          </a:lstStyle>
          <a:p>
            <a:pPr>
              <a:defRPr/>
            </a:pPr>
            <a:fld id="{EBC30CB5-61C3-40B3-B98D-048B34464BF5}" type="slidenum">
              <a:rPr lang="en-US" altLang="en-US"/>
              <a:pPr>
                <a:defRPr/>
              </a:pPr>
              <a:t>‹#›</a:t>
            </a:fld>
            <a:endParaRPr lang="en-US" altLang="en-US"/>
          </a:p>
        </p:txBody>
      </p:sp>
    </p:spTree>
    <p:extLst>
      <p:ext uri="{BB962C8B-B14F-4D97-AF65-F5344CB8AC3E}">
        <p14:creationId xmlns:p14="http://schemas.microsoft.com/office/powerpoint/2010/main" val="3629035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96262FD-F4B2-1B2E-5B42-5A1FEDB6A743}"/>
              </a:ext>
            </a:extLst>
          </p:cNvPr>
          <p:cNvSpPr>
            <a:spLocks noGrp="1"/>
          </p:cNvSpPr>
          <p:nvPr>
            <p:ph type="sldNum" sz="quarter" idx="10"/>
          </p:nvPr>
        </p:nvSpPr>
        <p:spPr/>
        <p:txBody>
          <a:bodyPr/>
          <a:lstStyle>
            <a:lvl1pPr>
              <a:defRPr/>
            </a:lvl1pPr>
          </a:lstStyle>
          <a:p>
            <a:pPr>
              <a:defRPr/>
            </a:pPr>
            <a:fld id="{791200BA-1F55-4428-AE5D-FE88D44505F6}" type="slidenum">
              <a:rPr lang="en-US" altLang="en-US"/>
              <a:pPr>
                <a:defRPr/>
              </a:pPr>
              <a:t>‹#›</a:t>
            </a:fld>
            <a:endParaRPr lang="en-US" altLang="en-US"/>
          </a:p>
        </p:txBody>
      </p:sp>
    </p:spTree>
    <p:extLst>
      <p:ext uri="{BB962C8B-B14F-4D97-AF65-F5344CB8AC3E}">
        <p14:creationId xmlns:p14="http://schemas.microsoft.com/office/powerpoint/2010/main" val="62523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a:extLst>
              <a:ext uri="{FF2B5EF4-FFF2-40B4-BE49-F238E27FC236}">
                <a16:creationId xmlns:a16="http://schemas.microsoft.com/office/drawing/2014/main" id="{54EAB244-7FC5-A5E4-8EC4-596F56E98C3E}"/>
              </a:ext>
            </a:extLst>
          </p:cNvPr>
          <p:cNvSpPr>
            <a:spLocks noGrp="1"/>
          </p:cNvSpPr>
          <p:nvPr>
            <p:ph type="sldNum" sz="quarter" idx="10"/>
          </p:nvPr>
        </p:nvSpPr>
        <p:spPr/>
        <p:txBody>
          <a:bodyPr/>
          <a:lstStyle>
            <a:lvl1pPr>
              <a:defRPr/>
            </a:lvl1pPr>
          </a:lstStyle>
          <a:p>
            <a:pPr>
              <a:defRPr/>
            </a:pPr>
            <a:fld id="{11ED49DE-26F9-43F3-AD39-2FBEF52F0B0E}" type="slidenum">
              <a:rPr lang="en-US" altLang="en-US"/>
              <a:pPr>
                <a:defRPr/>
              </a:pPr>
              <a:t>‹#›</a:t>
            </a:fld>
            <a:endParaRPr lang="en-US" altLang="en-US"/>
          </a:p>
        </p:txBody>
      </p:sp>
    </p:spTree>
    <p:extLst>
      <p:ext uri="{BB962C8B-B14F-4D97-AF65-F5344CB8AC3E}">
        <p14:creationId xmlns:p14="http://schemas.microsoft.com/office/powerpoint/2010/main" val="3880157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a:extLst>
              <a:ext uri="{FF2B5EF4-FFF2-40B4-BE49-F238E27FC236}">
                <a16:creationId xmlns:a16="http://schemas.microsoft.com/office/drawing/2014/main" id="{92ADE6B6-C075-BD0E-247E-BAFE3D07F5DC}"/>
              </a:ext>
            </a:extLst>
          </p:cNvPr>
          <p:cNvSpPr>
            <a:spLocks noGrp="1"/>
          </p:cNvSpPr>
          <p:nvPr>
            <p:ph type="sldNum" sz="quarter" idx="10"/>
          </p:nvPr>
        </p:nvSpPr>
        <p:spPr/>
        <p:txBody>
          <a:bodyPr/>
          <a:lstStyle>
            <a:lvl1pPr>
              <a:defRPr/>
            </a:lvl1pPr>
          </a:lstStyle>
          <a:p>
            <a:pPr>
              <a:defRPr/>
            </a:pPr>
            <a:fld id="{3D8C4DBD-DD29-46E8-AE5A-7FDD3F63084C}" type="slidenum">
              <a:rPr lang="en-US" altLang="en-US"/>
              <a:pPr>
                <a:defRPr/>
              </a:pPr>
              <a:t>‹#›</a:t>
            </a:fld>
            <a:endParaRPr lang="en-US" altLang="en-US"/>
          </a:p>
        </p:txBody>
      </p:sp>
    </p:spTree>
    <p:extLst>
      <p:ext uri="{BB962C8B-B14F-4D97-AF65-F5344CB8AC3E}">
        <p14:creationId xmlns:p14="http://schemas.microsoft.com/office/powerpoint/2010/main" val="211326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C45522A-BCAC-BD1F-8160-488FD8122799}"/>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a:extLst>
              <a:ext uri="{FF2B5EF4-FFF2-40B4-BE49-F238E27FC236}">
                <a16:creationId xmlns:a16="http://schemas.microsoft.com/office/drawing/2014/main" id="{123E55F3-B81B-321B-34D2-EDE7D6E6E01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55DBACD2-B0FD-ECD1-8518-FF69E80B93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D584D80-0538-48C8-9622-4C8F3441DB34}" type="datetime1">
              <a:rPr lang="en-US"/>
              <a:t>10/21/2024</a:t>
            </a:fld>
            <a:endParaRPr lang="en-US"/>
          </a:p>
        </p:txBody>
      </p:sp>
      <p:sp>
        <p:nvSpPr>
          <p:cNvPr id="5" name="Footer Placeholder 4">
            <a:extLst>
              <a:ext uri="{FF2B5EF4-FFF2-40B4-BE49-F238E27FC236}">
                <a16:creationId xmlns:a16="http://schemas.microsoft.com/office/drawing/2014/main" id="{117C313F-89E5-149B-6946-DF20814C10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7DC16C8-18CC-F359-024F-137B7A4FD1FA}"/>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F327595-B443-43DF-ADD4-E2DF2F004CEA}"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sciencedirect.com/science/article/pii/S1567134824001151" TargetMode="External"/><Relationship Id="rId3" Type="http://schemas.openxmlformats.org/officeDocument/2006/relationships/hyperlink" Target="https://wahis.woah.org/#/in-review/5872" TargetMode="External"/><Relationship Id="rId7" Type="http://schemas.openxmlformats.org/officeDocument/2006/relationships/hyperlink" Target="https://cadn.com.vn/quang-tri-tiem-phong-khan-cap-cho-dan-trau-bo-bi-lo-mom-long-mong-post300696.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risingkashmir.com/foot-and-mouth-disease-like-outbreak-hits-cattlein-kargil-highlands/" TargetMode="External"/><Relationship Id="rId5" Type="http://schemas.openxmlformats.org/officeDocument/2006/relationships/hyperlink" Target="https://wahis.woah.org/#/in-review/5866" TargetMode="External"/><Relationship Id="rId4" Type="http://schemas.openxmlformats.org/officeDocument/2006/relationships/hyperlink" Target="https://wahis.woah.org/#/in-review/4368" TargetMode="External"/><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hyperlink" Target="http://empres-i.fao.org/eipws3g/2/obd?idOutbreak=385793&amp;rss=t" TargetMode="External"/><Relationship Id="rId3" Type="http://schemas.openxmlformats.org/officeDocument/2006/relationships/hyperlink" Target="https://wahis.woah.org/#/in-review/5813?fromPage=event-dashboard-url" TargetMode="External"/><Relationship Id="rId7" Type="http://schemas.openxmlformats.org/officeDocument/2006/relationships/hyperlink" Target="https://www.urls.fr/4tacpg" TargetMode="External"/><Relationship Id="rId12"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proagri.co.za/lumpy-skin-disease-outbreak-in-namibia/" TargetMode="External"/><Relationship Id="rId11" Type="http://schemas.openxmlformats.org/officeDocument/2006/relationships/hyperlink" Target="https://www.focustaiwan.tw/society/202408300019" TargetMode="External"/><Relationship Id="rId5" Type="http://schemas.openxmlformats.org/officeDocument/2006/relationships/hyperlink" Target="https://timesofindia.indiatimes.com/city/nashik/lumpy-skin-disease-outbreak-affects-122-cattle-in-nashik-district/articleshow/113826592.cms" TargetMode="External"/><Relationship Id="rId10" Type="http://schemas.openxmlformats.org/officeDocument/2006/relationships/hyperlink" Target="https://www.bangladeshpost.net/posts/outbreak-of-lumpy-skin-disease-in-pabna-worries-farmers-142618" TargetMode="External"/><Relationship Id="rId4" Type="http://schemas.openxmlformats.org/officeDocument/2006/relationships/hyperlink" Target="https://wahis.woah.org/#/in-review/5936" TargetMode="External"/><Relationship Id="rId9" Type="http://schemas.openxmlformats.org/officeDocument/2006/relationships/hyperlink" Target="https://wahis.woah.org/#/in-review/5814%E2%80%8B"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worldscientific.com/doi/10.1142/S1682648524720053"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pubmed.ncbi.nlm.nih.gov/39065076/"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vwa.nl/onderwerpen/blauwtong/documenten/dier/dierziekten/overige-dierziekten/publicaties/index"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sciencedirect.com/science/article/pii/S0167587724001752" TargetMode="External"/><Relationship Id="rId5" Type="http://schemas.openxmlformats.org/officeDocument/2006/relationships/hyperlink" Target="https://www.dutchnews.nl/2024/05/second-vaccine-against-bluetongue-welcomed-by-sheep-farmers/" TargetMode="External"/><Relationship Id="rId4" Type="http://schemas.openxmlformats.org/officeDocument/2006/relationships/hyperlink" Target="https://www.farminguk.com/news/questions-for-uk-as-new-bluetongue-vaccine-approved-in-holland_64601.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ahis.woah.org/#/in-review/5265" TargetMode="External"/><Relationship Id="rId7" Type="http://schemas.openxmlformats.org/officeDocument/2006/relationships/hyperlink" Target="https://www.fli.de/en/news/short-messages/short-message/first-outbreak-of-bluetongue-serotype-3-in-germany-confirmed/"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ahis.woah.org/#/in-review/5274" TargetMode="External"/><Relationship Id="rId5" Type="http://schemas.openxmlformats.org/officeDocument/2006/relationships/hyperlink" Target="https://www.europe1.fr/sante/fievre-catarrhale-plus-dun-millier-dexploitations-touchees-en-belgique-4264193" TargetMode="External"/><Relationship Id="rId10" Type="http://schemas.openxmlformats.org/officeDocument/2006/relationships/hyperlink" Target="https://www.agrarzeitung.de/feedmagazine/feedmagazine-news/bluetongue-disease-now-affecting-the-whole-of-germany-115095" TargetMode="External"/><Relationship Id="rId4" Type="http://schemas.openxmlformats.org/officeDocument/2006/relationships/hyperlink" Target="https://moriskin.sciensano.be/shiny/bluetongue/" TargetMode="External"/><Relationship Id="rId9" Type="http://schemas.openxmlformats.org/officeDocument/2006/relationships/hyperlink" Target="https://www.zdf.de/nachrichten/wissen/blauzungenkrankheit-schaf-rind-virus-mensch-100.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ahis.woah.org/#/in-review/5330"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defra.maps.arcgis.com/apps/webappviewer/index.html?id=514ec88edec74575958d860f0196d2ea" TargetMode="External"/><Relationship Id="rId5" Type="http://schemas.openxmlformats.org/officeDocument/2006/relationships/hyperlink" Target="https://wahis.woah.org/#/in-review/5797" TargetMode="External"/><Relationship Id="rId4" Type="http://schemas.openxmlformats.org/officeDocument/2006/relationships/hyperlink" Target="https://www.gov.uk/government/collections/bluetongue-information-and-guidance-for-livestock-keepers#latest-situatio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ahis.woah.org/#/in-review/5861"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ahis.woah.org/#/in-review/5871" TargetMode="External"/><Relationship Id="rId4" Type="http://schemas.openxmlformats.org/officeDocument/2006/relationships/hyperlink" Target="https://wahis.woah.org/#/in-review/5869"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mexicobusiness.news/agribusiness/news/mexico-strengthens-central-american-efforts-against-screwworm#:~:text=The%20screwworm%2C%20which%20feeds%20on,powders%20to%20support%20containment%20efforts." TargetMode="External"/><Relationship Id="rId13" Type="http://schemas.openxmlformats.org/officeDocument/2006/relationships/hyperlink" Target="https://wahis.woah.org/#/in-review/5864" TargetMode="External"/><Relationship Id="rId3" Type="http://schemas.openxmlformats.org/officeDocument/2006/relationships/image" Target="../media/image6.png"/><Relationship Id="rId7" Type="http://schemas.openxmlformats.org/officeDocument/2006/relationships/hyperlink" Target="https://proceso.hn/detectan-cuatro-nuevos-casos-de-gusano-barrenador-en-honduras/" TargetMode="External"/><Relationship Id="rId12" Type="http://schemas.openxmlformats.org/officeDocument/2006/relationships/hyperlink" Target="https://ticotimes.net/2024/08/12/increased-rainfall-may-lead-to-surge-in-screwworm-infections-in-costa-rica"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ww.copeg.org/" TargetMode="External"/><Relationship Id="rId11" Type="http://schemas.openxmlformats.org/officeDocument/2006/relationships/hyperlink" Target="https://www.nacion.com/economia/agro/casos-de-gusano-barrenador-se-duplican-en-un-mes/WLBYPKQASFD7LJEUE3CR3C2ZYA/story/#:~:text=Por%20Gustavo%20Ortega%2018%20de,las%20autoridades%20de%20salud%20animal." TargetMode="External"/><Relationship Id="rId5" Type="http://schemas.openxmlformats.org/officeDocument/2006/relationships/hyperlink" Target="https://efeverde.com/parasitos-gusano-barrenador-en-humanos/#:~:text=La%20ministra%20de%20Salud%2C%20Mary,una%20%C3%BAlcera%20en%20una%20pierna." TargetMode="External"/><Relationship Id="rId15" Type="http://schemas.openxmlformats.org/officeDocument/2006/relationships/image" Target="../media/image7.png"/><Relationship Id="rId10" Type="http://schemas.openxmlformats.org/officeDocument/2006/relationships/hyperlink" Target="https://republica18.com/ahora/42721-contagios-humanos-gusano-barrenador/" TargetMode="External"/><Relationship Id="rId4" Type="http://schemas.openxmlformats.org/officeDocument/2006/relationships/hyperlink" Target="https://www.plenglish.com/news/2024/02/07/costa-rica-declares-sanitary-emergency-for-animal-parasites/" TargetMode="External"/><Relationship Id="rId9" Type="http://schemas.openxmlformats.org/officeDocument/2006/relationships/hyperlink" Target="https://www.prensa-latina.cu/2024/10/02/alertan-en-panama-sobre-rebrote-epidemico-de-gusano-barrenador/" TargetMode="External"/><Relationship Id="rId14" Type="http://schemas.openxmlformats.org/officeDocument/2006/relationships/hyperlink" Target="https://www.ars.usda.gov/oc/images/photos/k7576-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publicradiotulsa.org/local-regional/2024-08-07/invasive-tick-species-confirmed-in-oklahoma-for-the-first-time"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hyperlink" Target="https://pubmed.ncbi.nlm.nih.gov/3897108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armersjournal.ie/news/news/schmallenberg-disease-circulating-in-some-dairy-herds-department-837898"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s://www.nadis.org.uk/disease-a-z/cattle/schmallenberg-virus-sbv/" TargetMode="External"/><Relationship Id="rId4" Type="http://schemas.openxmlformats.org/officeDocument/2006/relationships/hyperlink" Target="https://www.animalhealthsurveillance.agriculture.gov.ie/currentnews/schmallenbergdiseas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FF6117-358B-0EF7-6AA1-D39B6C7A57F7}"/>
              </a:ext>
            </a:extLst>
          </p:cNvPr>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a:extLst>
              <a:ext uri="{FF2B5EF4-FFF2-40B4-BE49-F238E27FC236}">
                <a16:creationId xmlns:a16="http://schemas.microsoft.com/office/drawing/2014/main" id="{DD9036C5-EEEE-C0F0-FC48-B634F4D193F6}"/>
              </a:ext>
            </a:extLst>
          </p:cNvPr>
          <p:cNvSpPr>
            <a:spLocks noGrp="1"/>
          </p:cNvSpPr>
          <p:nvPr>
            <p:ph type="subTitle" idx="1"/>
          </p:nvPr>
        </p:nvSpPr>
        <p:spPr>
          <a:xfrm>
            <a:off x="3048000" y="3101975"/>
            <a:ext cx="9144000" cy="1123950"/>
          </a:xfrm>
        </p:spPr>
        <p:txBody>
          <a:bodyPr/>
          <a:lstStyle/>
          <a:p>
            <a:pPr eaLnBrk="1" hangingPunct="1"/>
            <a:r>
              <a:rPr lang="en-CA" altLang="en-US" dirty="0"/>
              <a:t>CEZD - Mise à jour du réseau </a:t>
            </a:r>
            <a:r>
              <a:rPr lang="en-CA" altLang="en-US" dirty="0" err="1"/>
              <a:t>bovin</a:t>
            </a:r>
            <a:r>
              <a:rPr lang="en-CA" altLang="en-US" dirty="0"/>
              <a:t> de la SCSSA</a:t>
            </a:r>
          </a:p>
          <a:p>
            <a:pPr eaLnBrk="1" hangingPunct="1"/>
            <a:r>
              <a:rPr lang="en-CA" altLang="en-US" dirty="0"/>
              <a:t>11 </a:t>
            </a:r>
            <a:r>
              <a:rPr lang="en-CA" altLang="en-US" dirty="0" err="1"/>
              <a:t>octobre</a:t>
            </a:r>
            <a:r>
              <a:rPr lang="en-CA" altLang="en-US" dirty="0"/>
              <a:t> 2024</a:t>
            </a:r>
          </a:p>
        </p:txBody>
      </p:sp>
      <p:sp>
        <p:nvSpPr>
          <p:cNvPr id="14340" name="Slide Number Placeholder 3">
            <a:extLst>
              <a:ext uri="{FF2B5EF4-FFF2-40B4-BE49-F238E27FC236}">
                <a16:creationId xmlns:a16="http://schemas.microsoft.com/office/drawing/2014/main" id="{53981154-E33D-80DB-8C78-F19D4D8FFC19}"/>
              </a:ext>
            </a:extLst>
          </p:cNvPr>
          <p:cNvSpPr>
            <a:spLocks noGrp="1"/>
          </p:cNvSpPr>
          <p:nvPr>
            <p:ph type="sldNum" sz="quarter" idx="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0" hangingPunct="0">
              <a:lnSpc>
                <a:spcPct val="100000"/>
              </a:lnSpc>
              <a:spcBef>
                <a:spcPct val="0"/>
              </a:spcBef>
              <a:buFontTx/>
              <a:buNone/>
            </a:pPr>
            <a:fld id="{7AAE1E0A-3D91-40DC-B09B-ABEB7B115F5F}" type="slidenum">
              <a:rPr lang="en-US" altLang="en-US" sz="1200" smtClean="0">
                <a:solidFill>
                  <a:srgbClr val="898989"/>
                </a:solidFill>
              </a:rPr>
              <a:t>1</a:t>
            </a:fld>
            <a:endParaRPr lang="en-US" altLang="en-US" sz="1200">
              <a:solidFill>
                <a:srgbClr val="898989"/>
              </a:solidFill>
            </a:endParaRPr>
          </a:p>
        </p:txBody>
      </p:sp>
      <p:sp>
        <p:nvSpPr>
          <p:cNvPr id="14341" name="TextBox 4">
            <a:extLst>
              <a:ext uri="{FF2B5EF4-FFF2-40B4-BE49-F238E27FC236}">
                <a16:creationId xmlns:a16="http://schemas.microsoft.com/office/drawing/2014/main" id="{88C22C88-0696-6E62-DAD8-8EBB5B85DD58}"/>
              </a:ext>
            </a:extLst>
          </p:cNvPr>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089739-64B6-35B9-483A-EBCD567177D8}"/>
              </a:ext>
            </a:extLst>
          </p:cNvPr>
          <p:cNvSpPr>
            <a:spLocks noGrp="1"/>
          </p:cNvSpPr>
          <p:nvPr>
            <p:ph type="title"/>
          </p:nvPr>
        </p:nvSpPr>
        <p:spPr>
          <a:xfrm>
            <a:off x="122238" y="20638"/>
            <a:ext cx="10515600" cy="1325562"/>
          </a:xfrm>
        </p:spPr>
        <p:txBody>
          <a:bodyPr/>
          <a:lstStyle/>
          <a:p>
            <a:pPr>
              <a:defRPr/>
            </a:pPr>
            <a:r>
              <a:rPr lang="en-US" sz="3200" dirty="0"/>
              <a:t>Fièvre aphteuse</a:t>
            </a:r>
            <a:endParaRPr lang="en-CA" sz="3200" dirty="0"/>
          </a:p>
        </p:txBody>
      </p:sp>
      <p:sp>
        <p:nvSpPr>
          <p:cNvPr id="32771" name="Content Placeholder 9">
            <a:extLst>
              <a:ext uri="{FF2B5EF4-FFF2-40B4-BE49-F238E27FC236}">
                <a16:creationId xmlns:a16="http://schemas.microsoft.com/office/drawing/2014/main" id="{94E13B55-0C70-1667-E4AC-BE1C79EA0F29}"/>
              </a:ext>
            </a:extLst>
          </p:cNvPr>
          <p:cNvSpPr>
            <a:spLocks noGrp="1"/>
          </p:cNvSpPr>
          <p:nvPr>
            <p:ph sz="half" idx="1"/>
          </p:nvPr>
        </p:nvSpPr>
        <p:spPr>
          <a:xfrm>
            <a:off x="461963" y="1230313"/>
            <a:ext cx="11415712" cy="4962525"/>
          </a:xfrm>
        </p:spPr>
        <p:txBody>
          <a:bodyPr/>
          <a:lstStyle/>
          <a:p>
            <a:pPr>
              <a:defRPr/>
            </a:pPr>
            <a:r>
              <a:rPr lang="en-US" altLang="en-US" dirty="0"/>
              <a:t>Pays déclarant des </a:t>
            </a:r>
            <a:r>
              <a:rPr lang="en-US" altLang="en-US" dirty="0" err="1"/>
              <a:t>cas</a:t>
            </a:r>
            <a:r>
              <a:rPr lang="en-US" altLang="en-US" dirty="0"/>
              <a:t> de fièvre aphteuse : </a:t>
            </a:r>
            <a:r>
              <a:rPr lang="en-US" altLang="en-US" dirty="0" err="1">
                <a:hlinkClick r:id="rId3"/>
              </a:rPr>
              <a:t>Turquie</a:t>
            </a:r>
            <a:r>
              <a:rPr lang="en-US" altLang="en-US" dirty="0"/>
              <a:t>(A), </a:t>
            </a:r>
            <a:r>
              <a:rPr lang="en-US" altLang="en-US" dirty="0">
                <a:hlinkClick r:id="rId4"/>
              </a:rPr>
              <a:t>Afrique du Sud</a:t>
            </a:r>
            <a:r>
              <a:rPr lang="en-US" altLang="en-US" dirty="0"/>
              <a:t>(SAT3), </a:t>
            </a:r>
            <a:r>
              <a:rPr lang="en-US" altLang="en-US" dirty="0">
                <a:hlinkClick r:id="rId5"/>
              </a:rPr>
              <a:t>Mozambique</a:t>
            </a:r>
            <a:r>
              <a:rPr lang="en-US" altLang="en-US" dirty="0"/>
              <a:t>(SAT1), </a:t>
            </a:r>
            <a:r>
              <a:rPr lang="en-US" altLang="en-US" dirty="0">
                <a:hlinkClick r:id="rId6"/>
              </a:rPr>
              <a:t>Inde </a:t>
            </a:r>
            <a:r>
              <a:rPr lang="en-US" altLang="en-US" dirty="0"/>
              <a:t>et </a:t>
            </a:r>
            <a:r>
              <a:rPr lang="en-US" altLang="en-US" dirty="0">
                <a:hlinkClick r:id="rId7"/>
              </a:rPr>
              <a:t>Vietnam</a:t>
            </a:r>
            <a:endParaRPr lang="en-US" altLang="en-US" dirty="0"/>
          </a:p>
          <a:p>
            <a:pPr marL="0" indent="0">
              <a:buFont typeface="Arial" panose="020B0604020202020204" pitchFamily="34" charset="0"/>
              <a:buNone/>
              <a:defRPr/>
            </a:pPr>
            <a:endParaRPr lang="en-CA" sz="2000" dirty="0">
              <a:solidFill>
                <a:srgbClr val="1F1F1F"/>
              </a:solidFill>
              <a:latin typeface="ElsevierGulliver"/>
            </a:endParaRPr>
          </a:p>
          <a:p>
            <a:pPr marL="0" indent="0">
              <a:buFont typeface="Arial" panose="020B0604020202020204" pitchFamily="34" charset="0"/>
              <a:buNone/>
              <a:defRPr/>
            </a:pPr>
            <a:endParaRPr lang="en-CA" sz="2000" dirty="0">
              <a:solidFill>
                <a:srgbClr val="1F1F1F"/>
              </a:solidFill>
              <a:latin typeface="ElsevierGulliver"/>
            </a:endParaRPr>
          </a:p>
          <a:p>
            <a:pPr marL="0" indent="0">
              <a:buFont typeface="Arial" panose="020B0604020202020204" pitchFamily="34" charset="0"/>
              <a:buNone/>
              <a:defRPr/>
            </a:pPr>
            <a:r>
              <a:rPr lang="en-CA" sz="2400" dirty="0">
                <a:solidFill>
                  <a:srgbClr val="1F1F1F"/>
                </a:solidFill>
                <a:latin typeface="ElsevierGulliver"/>
              </a:rPr>
              <a:t>Résultat scientifique : </a:t>
            </a:r>
            <a:r>
              <a:rPr lang="en-CA" sz="2400" b="1" dirty="0">
                <a:solidFill>
                  <a:srgbClr val="1F1F1F"/>
                </a:solidFill>
                <a:latin typeface="ElsevierGulliver"/>
                <a:hlinkClick r:id="rId8"/>
              </a:rPr>
              <a:t>Incursions multiples du virus de la fièvre aphteuse de sérotype O en République de Corée entre 2010 et 2019</a:t>
            </a:r>
            <a:endParaRPr lang="en-CA" sz="2400" b="1" dirty="0">
              <a:solidFill>
                <a:srgbClr val="1F1F1F"/>
              </a:solidFill>
              <a:latin typeface="ElsevierGulliver"/>
            </a:endParaRPr>
          </a:p>
          <a:p>
            <a:pPr>
              <a:defRPr/>
            </a:pPr>
            <a:endParaRPr lang="en-US" altLang="en-US" dirty="0"/>
          </a:p>
        </p:txBody>
      </p:sp>
      <p:sp>
        <p:nvSpPr>
          <p:cNvPr id="32772" name="Rectangle 2">
            <a:extLst>
              <a:ext uri="{FF2B5EF4-FFF2-40B4-BE49-F238E27FC236}">
                <a16:creationId xmlns:a16="http://schemas.microsoft.com/office/drawing/2014/main" id="{78E00AFD-768D-B435-BBEF-0E2D7279D20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2773" name="Rectangle 7">
            <a:extLst>
              <a:ext uri="{FF2B5EF4-FFF2-40B4-BE49-F238E27FC236}">
                <a16:creationId xmlns:a16="http://schemas.microsoft.com/office/drawing/2014/main" id="{85AA8F48-639A-7E1D-31B8-A9D59CB5218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2774" name="Rectangle 8">
            <a:extLst>
              <a:ext uri="{FF2B5EF4-FFF2-40B4-BE49-F238E27FC236}">
                <a16:creationId xmlns:a16="http://schemas.microsoft.com/office/drawing/2014/main" id="{818D0C83-7F8B-E884-223A-35213BA48854}"/>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2775" name="TextBox 6">
            <a:extLst>
              <a:ext uri="{FF2B5EF4-FFF2-40B4-BE49-F238E27FC236}">
                <a16:creationId xmlns:a16="http://schemas.microsoft.com/office/drawing/2014/main" id="{D1E33315-0BB5-3752-0728-E478AD92C20B}"/>
              </a:ext>
            </a:extLst>
          </p:cNvPr>
          <p:cNvSpPr txBox="1">
            <a:spLocks noChangeArrowheads="1"/>
          </p:cNvSpPr>
          <p:nvPr/>
        </p:nvSpPr>
        <p:spPr bwMode="auto">
          <a:xfrm>
            <a:off x="574675" y="6362700"/>
            <a:ext cx="3916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a:t>Signaux FMD KIWI juin 2016 - octobre 2024</a:t>
            </a:r>
          </a:p>
        </p:txBody>
      </p:sp>
      <p:pic>
        <p:nvPicPr>
          <p:cNvPr id="32776" name="Picture 2">
            <a:extLst>
              <a:ext uri="{FF2B5EF4-FFF2-40B4-BE49-F238E27FC236}">
                <a16:creationId xmlns:a16="http://schemas.microsoft.com/office/drawing/2014/main" id="{DE85611B-F0B3-6098-4CB9-2B25764BDE8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14375" y="3724275"/>
            <a:ext cx="10763250" cy="25415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6A1BE-578C-2047-BBB3-8ED4233320B5}"/>
              </a:ext>
            </a:extLst>
          </p:cNvPr>
          <p:cNvSpPr>
            <a:spLocks noGrp="1"/>
          </p:cNvSpPr>
          <p:nvPr>
            <p:ph type="title"/>
          </p:nvPr>
        </p:nvSpPr>
        <p:spPr>
          <a:xfrm>
            <a:off x="122238" y="20638"/>
            <a:ext cx="10515600" cy="1325562"/>
          </a:xfrm>
        </p:spPr>
        <p:txBody>
          <a:bodyPr/>
          <a:lstStyle/>
          <a:p>
            <a:pPr>
              <a:defRPr/>
            </a:pPr>
            <a:r>
              <a:rPr lang="en-US" sz="3200" dirty="0"/>
              <a:t>Maladie de la peau grumeleuse</a:t>
            </a:r>
            <a:endParaRPr lang="en-CA" sz="3200" dirty="0"/>
          </a:p>
        </p:txBody>
      </p:sp>
      <p:sp>
        <p:nvSpPr>
          <p:cNvPr id="36867" name="Content Placeholder 9">
            <a:extLst>
              <a:ext uri="{FF2B5EF4-FFF2-40B4-BE49-F238E27FC236}">
                <a16:creationId xmlns:a16="http://schemas.microsoft.com/office/drawing/2014/main" id="{A440A90E-A4F5-9EC5-7F37-3DC1B1867759}"/>
              </a:ext>
            </a:extLst>
          </p:cNvPr>
          <p:cNvSpPr>
            <a:spLocks noGrp="1"/>
          </p:cNvSpPr>
          <p:nvPr>
            <p:ph sz="half" idx="1"/>
          </p:nvPr>
        </p:nvSpPr>
        <p:spPr>
          <a:xfrm>
            <a:off x="461963" y="969963"/>
            <a:ext cx="11607799" cy="5222875"/>
          </a:xfrm>
        </p:spPr>
        <p:txBody>
          <a:bodyPr/>
          <a:lstStyle/>
          <a:p>
            <a:pPr marL="0" indent="0">
              <a:buFont typeface="Arial" panose="020B0604020202020204" pitchFamily="34" charset="0"/>
              <a:buNone/>
              <a:defRPr/>
            </a:pPr>
            <a:r>
              <a:rPr lang="en-US" altLang="en-US" dirty="0"/>
              <a:t>Pays ayant signalé des cas de LSD : </a:t>
            </a:r>
          </a:p>
          <a:p>
            <a:pPr>
              <a:defRPr/>
            </a:pPr>
            <a:r>
              <a:rPr lang="en-US" altLang="en-US" dirty="0">
                <a:hlinkClick r:id="rId3"/>
              </a:rPr>
              <a:t>Corée du Sud </a:t>
            </a:r>
            <a:r>
              <a:rPr lang="en-US" altLang="en-US" dirty="0"/>
              <a:t>- récurrence août 2024, nombre total de </a:t>
            </a:r>
            <a:r>
              <a:rPr lang="en-US" altLang="en-US" dirty="0" err="1"/>
              <a:t>cas</a:t>
            </a:r>
            <a:r>
              <a:rPr lang="en-US" altLang="en-US" dirty="0"/>
              <a:t> 8</a:t>
            </a:r>
          </a:p>
          <a:p>
            <a:pPr>
              <a:defRPr/>
            </a:pPr>
            <a:r>
              <a:rPr lang="en-US" altLang="en-US" dirty="0">
                <a:hlinkClick r:id="rId4"/>
              </a:rPr>
              <a:t>Algérie </a:t>
            </a:r>
            <a:r>
              <a:rPr lang="en-US" altLang="en-US" dirty="0"/>
              <a:t>- désormais signalée au WOAH - 10 </a:t>
            </a:r>
            <a:r>
              <a:rPr lang="en-US" altLang="en-US" dirty="0" err="1"/>
              <a:t>cas</a:t>
            </a:r>
            <a:r>
              <a:rPr lang="en-US" altLang="en-US" dirty="0"/>
              <a:t> dans le nord du pays</a:t>
            </a:r>
          </a:p>
          <a:p>
            <a:pPr>
              <a:defRPr/>
            </a:pPr>
            <a:r>
              <a:rPr lang="en-US" altLang="en-US" dirty="0"/>
              <a:t>Autres : </a:t>
            </a:r>
            <a:r>
              <a:rPr lang="en-US" altLang="en-US" dirty="0">
                <a:hlinkClick r:id="rId5"/>
              </a:rPr>
              <a:t>Inde</a:t>
            </a:r>
            <a:r>
              <a:rPr lang="en-US" altLang="en-US" dirty="0"/>
              <a:t>, </a:t>
            </a:r>
            <a:r>
              <a:rPr lang="en-US" altLang="en-US" dirty="0">
                <a:hlinkClick r:id="rId6"/>
              </a:rPr>
              <a:t>Namibie</a:t>
            </a:r>
            <a:r>
              <a:rPr lang="en-US" altLang="en-US" dirty="0"/>
              <a:t>, </a:t>
            </a:r>
            <a:r>
              <a:rPr lang="en-US" altLang="en-US" dirty="0">
                <a:hlinkClick r:id="rId7"/>
              </a:rPr>
              <a:t>Libye</a:t>
            </a:r>
            <a:r>
              <a:rPr lang="en-US" altLang="en-US" dirty="0"/>
              <a:t>, </a:t>
            </a:r>
            <a:r>
              <a:rPr lang="en-US" altLang="en-US" dirty="0">
                <a:hlinkClick r:id="rId8"/>
              </a:rPr>
              <a:t>Thaïlande</a:t>
            </a:r>
            <a:r>
              <a:rPr lang="en-US" altLang="en-US" dirty="0"/>
              <a:t>, </a:t>
            </a:r>
            <a:r>
              <a:rPr lang="en-US" altLang="en-US" dirty="0">
                <a:hlinkClick r:id="rId9"/>
              </a:rPr>
              <a:t>Tunisie</a:t>
            </a:r>
            <a:r>
              <a:rPr lang="en-US" altLang="en-US" dirty="0"/>
              <a:t>, </a:t>
            </a:r>
            <a:r>
              <a:rPr lang="en-US" altLang="en-US" dirty="0">
                <a:hlinkClick r:id="rId10"/>
              </a:rPr>
              <a:t>Bangladesh</a:t>
            </a:r>
            <a:r>
              <a:rPr lang="en-US" altLang="en-US" dirty="0"/>
              <a:t>, </a:t>
            </a:r>
            <a:r>
              <a:rPr lang="en-US" altLang="en-US" dirty="0">
                <a:hlinkClick r:id="rId11"/>
              </a:rPr>
              <a:t>Taïwan</a:t>
            </a:r>
            <a:endParaRPr lang="en-US" altLang="en-US" dirty="0"/>
          </a:p>
          <a:p>
            <a:pPr marL="0" indent="0">
              <a:buFont typeface="Arial" panose="020B0604020202020204" pitchFamily="34" charset="0"/>
              <a:buNone/>
              <a:defRPr/>
            </a:pPr>
            <a:endParaRPr lang="en-CA" altLang="en-US" dirty="0">
              <a:highlight>
                <a:srgbClr val="FFFF00"/>
              </a:highlight>
            </a:endParaRPr>
          </a:p>
          <a:p>
            <a:pPr lvl="1">
              <a:defRPr/>
            </a:pPr>
            <a:endParaRPr lang="en-US" altLang="en-US" dirty="0"/>
          </a:p>
          <a:p>
            <a:pPr>
              <a:defRPr/>
            </a:pPr>
            <a:endParaRPr lang="en-US" altLang="en-US" dirty="0"/>
          </a:p>
          <a:p>
            <a:pPr>
              <a:defRPr/>
            </a:pPr>
            <a:endParaRPr lang="en-US" altLang="en-US" dirty="0"/>
          </a:p>
          <a:p>
            <a:pPr>
              <a:defRPr/>
            </a:pPr>
            <a:endParaRPr lang="en-US" altLang="en-US" dirty="0"/>
          </a:p>
        </p:txBody>
      </p:sp>
      <p:sp>
        <p:nvSpPr>
          <p:cNvPr id="34820" name="Rectangle 2">
            <a:extLst>
              <a:ext uri="{FF2B5EF4-FFF2-40B4-BE49-F238E27FC236}">
                <a16:creationId xmlns:a16="http://schemas.microsoft.com/office/drawing/2014/main" id="{CBB3C0A8-112D-0CF3-5426-B7269CF05B7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4821" name="Rectangle 7">
            <a:extLst>
              <a:ext uri="{FF2B5EF4-FFF2-40B4-BE49-F238E27FC236}">
                <a16:creationId xmlns:a16="http://schemas.microsoft.com/office/drawing/2014/main" id="{E2863C86-EA69-8585-138F-C31D8E18572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4822" name="Rectangle 8">
            <a:extLst>
              <a:ext uri="{FF2B5EF4-FFF2-40B4-BE49-F238E27FC236}">
                <a16:creationId xmlns:a16="http://schemas.microsoft.com/office/drawing/2014/main" id="{30E2BDD3-5253-1A75-6E4B-F1E001030660}"/>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4823" name="TextBox 6">
            <a:extLst>
              <a:ext uri="{FF2B5EF4-FFF2-40B4-BE49-F238E27FC236}">
                <a16:creationId xmlns:a16="http://schemas.microsoft.com/office/drawing/2014/main" id="{1CAB0B53-14A6-3BF0-0DBB-F1051FC62E6F}"/>
              </a:ext>
            </a:extLst>
          </p:cNvPr>
          <p:cNvSpPr txBox="1">
            <a:spLocks noChangeArrowheads="1"/>
          </p:cNvSpPr>
          <p:nvPr/>
        </p:nvSpPr>
        <p:spPr bwMode="auto">
          <a:xfrm>
            <a:off x="274638" y="6405563"/>
            <a:ext cx="3916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a:t>Signaux KIWI LSD mai 2015 - octobre 2024</a:t>
            </a:r>
          </a:p>
        </p:txBody>
      </p:sp>
      <p:pic>
        <p:nvPicPr>
          <p:cNvPr id="34824" name="Picture 2">
            <a:extLst>
              <a:ext uri="{FF2B5EF4-FFF2-40B4-BE49-F238E27FC236}">
                <a16:creationId xmlns:a16="http://schemas.microsoft.com/office/drawing/2014/main" id="{4F1E80DA-70E8-9A2B-6D35-68D08504F07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75" y="3781425"/>
            <a:ext cx="11712575" cy="25558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BE86B-42EE-4689-841A-413885873581}"/>
              </a:ext>
            </a:extLst>
          </p:cNvPr>
          <p:cNvSpPr>
            <a:spLocks noGrp="1"/>
          </p:cNvSpPr>
          <p:nvPr>
            <p:ph type="title"/>
          </p:nvPr>
        </p:nvSpPr>
        <p:spPr>
          <a:xfrm>
            <a:off x="304800" y="103188"/>
            <a:ext cx="10515600" cy="1325562"/>
          </a:xfrm>
        </p:spPr>
        <p:txBody>
          <a:bodyPr/>
          <a:lstStyle/>
          <a:p>
            <a:pPr>
              <a:defRPr/>
            </a:pPr>
            <a:r>
              <a:rPr lang="en-CA" sz="3200" dirty="0"/>
              <a:t>Résultats scientifiques</a:t>
            </a:r>
          </a:p>
        </p:txBody>
      </p:sp>
      <p:sp>
        <p:nvSpPr>
          <p:cNvPr id="36867" name="Text Placeholder 5">
            <a:extLst>
              <a:ext uri="{FF2B5EF4-FFF2-40B4-BE49-F238E27FC236}">
                <a16:creationId xmlns:a16="http://schemas.microsoft.com/office/drawing/2014/main" id="{9801D537-4446-508C-6967-10AE8C48CEBC}"/>
              </a:ext>
            </a:extLst>
          </p:cNvPr>
          <p:cNvSpPr>
            <a:spLocks noGrp="1"/>
          </p:cNvSpPr>
          <p:nvPr>
            <p:ph type="body" sz="quarter" idx="13"/>
          </p:nvPr>
        </p:nvSpPr>
        <p:spPr>
          <a:xfrm>
            <a:off x="534988" y="1133475"/>
            <a:ext cx="10772775" cy="5067300"/>
          </a:xfrm>
        </p:spPr>
        <p:txBody>
          <a:bodyPr/>
          <a:lstStyle/>
          <a:p>
            <a:r>
              <a:rPr lang="en-CA" altLang="en-US" sz="2400">
                <a:cs typeface="Calibri" panose="020F0502020204030204" pitchFamily="34" charset="0"/>
                <a:hlinkClick r:id="rId3"/>
              </a:rPr>
              <a:t>Rapport de cas : Infection sporadique par le virus de la stomatite papuleuse bovine chez des veaux laitiers dans le sud de Taïwan</a:t>
            </a:r>
            <a:endParaRPr lang="en-CA" altLang="en-US" sz="2400">
              <a:cs typeface="Calibri" panose="020F0502020204030204" pitchFamily="34" charset="0"/>
            </a:endParaRPr>
          </a:p>
          <a:p>
            <a:r>
              <a:rPr lang="en-CA" altLang="en-US" sz="2400">
                <a:cs typeface="Calibri" panose="020F0502020204030204" pitchFamily="34" charset="0"/>
                <a:hlinkClick r:id="rId4"/>
              </a:rPr>
              <a:t>Virus d'importance humaine et animale transmis par les arthropodes : L'hivernage dans les régions tempérées d'Europe à l'ère du changement climatique</a:t>
            </a:r>
            <a:endParaRPr lang="en-CA" altLang="en-US" sz="2400">
              <a:cs typeface="Calibri" panose="020F0502020204030204" pitchFamily="34" charset="0"/>
            </a:endParaRPr>
          </a:p>
        </p:txBody>
      </p:sp>
      <p:sp>
        <p:nvSpPr>
          <p:cNvPr id="36868" name="Slide Number Placeholder 4">
            <a:extLst>
              <a:ext uri="{FF2B5EF4-FFF2-40B4-BE49-F238E27FC236}">
                <a16:creationId xmlns:a16="http://schemas.microsoft.com/office/drawing/2014/main" id="{B242ABEE-7E79-E65A-4AA6-D9E6BF2BFF88}"/>
              </a:ext>
            </a:extLst>
          </p:cNvPr>
          <p:cNvSpPr>
            <a:spLocks noGrp="1" noChangeArrowheads="1"/>
          </p:cNvSpPr>
          <p:nvPr>
            <p:ph type="sldNum" sz="quarter" idx="1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99399BA-9EE9-4390-8876-9FB30E1731E3}" type="slidenum">
              <a:rPr lang="en-US" altLang="en-US" sz="1200" smtClean="0">
                <a:solidFill>
                  <a:srgbClr val="898989"/>
                </a:solidFill>
              </a:rPr>
              <a:t>12</a:t>
            </a:fld>
            <a:endParaRPr lang="en-US" altLang="en-US" sz="1200">
              <a:solidFill>
                <a:srgbClr val="898989"/>
              </a:solidFill>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08A991-251F-CD45-7BD8-41D1D4B114B9}"/>
              </a:ext>
            </a:extLst>
          </p:cNvPr>
          <p:cNvSpPr>
            <a:spLocks noGrp="1"/>
          </p:cNvSpPr>
          <p:nvPr>
            <p:ph type="title"/>
          </p:nvPr>
        </p:nvSpPr>
        <p:spPr>
          <a:xfrm>
            <a:off x="130175" y="-182563"/>
            <a:ext cx="10515600" cy="1325563"/>
          </a:xfrm>
        </p:spPr>
        <p:txBody>
          <a:bodyPr/>
          <a:lstStyle/>
          <a:p>
            <a:pPr>
              <a:defRPr/>
            </a:pPr>
            <a:r>
              <a:rPr lang="en-US" sz="3200" dirty="0"/>
              <a:t>Virus de la fièvre catarrhale ovine (BTV-3) en Europe</a:t>
            </a:r>
            <a:endParaRPr lang="en-CA" sz="3200" dirty="0"/>
          </a:p>
        </p:txBody>
      </p:sp>
      <p:sp>
        <p:nvSpPr>
          <p:cNvPr id="18435" name="Content Placeholder 9">
            <a:extLst>
              <a:ext uri="{FF2B5EF4-FFF2-40B4-BE49-F238E27FC236}">
                <a16:creationId xmlns:a16="http://schemas.microsoft.com/office/drawing/2014/main" id="{5E46C277-495A-B957-9831-ECBE1F9C71DF}"/>
              </a:ext>
            </a:extLst>
          </p:cNvPr>
          <p:cNvSpPr>
            <a:spLocks noGrp="1"/>
          </p:cNvSpPr>
          <p:nvPr>
            <p:ph sz="half" idx="1"/>
          </p:nvPr>
        </p:nvSpPr>
        <p:spPr>
          <a:xfrm>
            <a:off x="344488" y="860425"/>
            <a:ext cx="7078662" cy="5675313"/>
          </a:xfrm>
        </p:spPr>
        <p:txBody>
          <a:bodyPr/>
          <a:lstStyle/>
          <a:p>
            <a:pPr marL="0" indent="0">
              <a:buFont typeface="Arial" panose="020B0604020202020204" pitchFamily="34" charset="0"/>
              <a:buNone/>
              <a:defRPr/>
            </a:pPr>
            <a:r>
              <a:rPr lang="en-CA" altLang="en-US" b="1" dirty="0"/>
              <a:t>Pays-Bas</a:t>
            </a:r>
          </a:p>
          <a:p>
            <a:pPr>
              <a:defRPr/>
            </a:pPr>
            <a:r>
              <a:rPr lang="en-CA" altLang="en-US" dirty="0"/>
              <a:t>Premier rapport le 5 septembre 2023</a:t>
            </a:r>
          </a:p>
          <a:p>
            <a:pPr>
              <a:defRPr/>
            </a:pPr>
            <a:r>
              <a:rPr lang="en-CA" altLang="en-US" dirty="0">
                <a:hlinkClick r:id="rId3"/>
              </a:rPr>
              <a:t>Rapports </a:t>
            </a:r>
            <a:r>
              <a:rPr lang="en-CA" altLang="en-US" dirty="0"/>
              <a:t>les plus </a:t>
            </a:r>
            <a:r>
              <a:rPr lang="en-CA" altLang="en-US" dirty="0">
                <a:hlinkClick r:id="rId3"/>
              </a:rPr>
              <a:t>récents</a:t>
            </a:r>
            <a:endParaRPr lang="en-CA" altLang="en-US" dirty="0"/>
          </a:p>
          <a:p>
            <a:pPr lvl="1">
              <a:defRPr/>
            </a:pPr>
            <a:r>
              <a:rPr lang="en-CA" altLang="en-US" dirty="0"/>
              <a:t>PCR BTV-3 positive - 6856</a:t>
            </a:r>
          </a:p>
          <a:p>
            <a:pPr lvl="1">
              <a:defRPr/>
            </a:pPr>
            <a:r>
              <a:rPr lang="en-CA" altLang="en-US" dirty="0"/>
              <a:t>Cliniquement positif - 2085 (pas de PCR)</a:t>
            </a:r>
          </a:p>
          <a:p>
            <a:pPr lvl="1">
              <a:defRPr/>
            </a:pPr>
            <a:r>
              <a:rPr lang="en-CA" altLang="en-US" dirty="0"/>
              <a:t>S'étend à l'ensemble du pays, aux 12 provinces</a:t>
            </a:r>
          </a:p>
          <a:p>
            <a:pPr>
              <a:defRPr/>
            </a:pPr>
            <a:r>
              <a:rPr lang="en-CA" altLang="en-US" dirty="0"/>
              <a:t>Cas chez les bovins et les ovins</a:t>
            </a:r>
          </a:p>
          <a:p>
            <a:pPr>
              <a:defRPr/>
            </a:pPr>
            <a:r>
              <a:rPr lang="en-CA" altLang="en-US" dirty="0"/>
              <a:t>Deux vaccins contre le BTV-3 désormais disponibles</a:t>
            </a:r>
          </a:p>
          <a:p>
            <a:pPr lvl="1">
              <a:defRPr/>
            </a:pPr>
            <a:r>
              <a:rPr lang="en-CA" altLang="en-US" dirty="0">
                <a:hlinkClick r:id="rId4"/>
              </a:rPr>
              <a:t>Espagnol </a:t>
            </a:r>
            <a:r>
              <a:rPr lang="en-CA" altLang="en-US" dirty="0"/>
              <a:t>et </a:t>
            </a:r>
            <a:r>
              <a:rPr lang="en-CA" altLang="en-US" dirty="0">
                <a:hlinkClick r:id="rId5"/>
              </a:rPr>
              <a:t>allemand</a:t>
            </a:r>
            <a:endParaRPr lang="en-CA" altLang="en-US" dirty="0"/>
          </a:p>
          <a:p>
            <a:pPr>
              <a:defRPr/>
            </a:pPr>
            <a:r>
              <a:rPr lang="en-CA" dirty="0">
                <a:solidFill>
                  <a:srgbClr val="1F1F1F"/>
                </a:solidFill>
                <a:latin typeface="ElsevierGulliver"/>
                <a:hlinkClick r:id="rId6"/>
              </a:rPr>
              <a:t>Impact de l'épidémie de fièvre catarrhale du mouton de sérotype 3 sur la mortalité des ovins et des caprins aux Pays-Bas en 2023</a:t>
            </a:r>
            <a:endParaRPr lang="en-CA" dirty="0">
              <a:solidFill>
                <a:srgbClr val="1F1F1F"/>
              </a:solidFill>
              <a:latin typeface="ElsevierGulliver"/>
            </a:endParaRPr>
          </a:p>
          <a:p>
            <a:pPr marL="0" indent="0">
              <a:buFont typeface="Arial" panose="020B0604020202020204" pitchFamily="34" charset="0"/>
              <a:buNone/>
              <a:defRPr/>
            </a:pPr>
            <a:endParaRPr lang="en-CA" altLang="en-US" dirty="0"/>
          </a:p>
          <a:p>
            <a:pPr>
              <a:defRPr/>
            </a:pPr>
            <a:endParaRPr lang="en-CA" altLang="en-US" dirty="0"/>
          </a:p>
          <a:p>
            <a:pPr>
              <a:defRPr/>
            </a:pPr>
            <a:endParaRPr lang="en-CA" altLang="en-US" dirty="0"/>
          </a:p>
          <a:p>
            <a:pPr lvl="1">
              <a:defRPr/>
            </a:pPr>
            <a:endParaRPr lang="en-CA" altLang="en-US" dirty="0"/>
          </a:p>
        </p:txBody>
      </p:sp>
      <p:pic>
        <p:nvPicPr>
          <p:cNvPr id="16388" name="Picture 4">
            <a:extLst>
              <a:ext uri="{FF2B5EF4-FFF2-40B4-BE49-F238E27FC236}">
                <a16:creationId xmlns:a16="http://schemas.microsoft.com/office/drawing/2014/main" id="{E1F8209A-842C-4327-4663-6E9096F4FC0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88213" y="293688"/>
            <a:ext cx="4703762" cy="6270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6DA7CB-2304-AC7D-3378-50E743CC9127}"/>
              </a:ext>
            </a:extLst>
          </p:cNvPr>
          <p:cNvSpPr>
            <a:spLocks noGrp="1"/>
          </p:cNvSpPr>
          <p:nvPr>
            <p:ph type="title"/>
          </p:nvPr>
        </p:nvSpPr>
        <p:spPr>
          <a:xfrm>
            <a:off x="487363" y="0"/>
            <a:ext cx="10515600" cy="1325563"/>
          </a:xfrm>
        </p:spPr>
        <p:txBody>
          <a:bodyPr/>
          <a:lstStyle/>
          <a:p>
            <a:pPr>
              <a:defRPr/>
            </a:pPr>
            <a:r>
              <a:rPr lang="en-US" sz="3200" dirty="0"/>
              <a:t>Virus de la fièvre catarrhale du mouton (BTV-3) en Europe</a:t>
            </a:r>
            <a:endParaRPr lang="en-CA" sz="3200" dirty="0"/>
          </a:p>
        </p:txBody>
      </p:sp>
      <p:sp>
        <p:nvSpPr>
          <p:cNvPr id="18435" name="Rectangle 2">
            <a:extLst>
              <a:ext uri="{FF2B5EF4-FFF2-40B4-BE49-F238E27FC236}">
                <a16:creationId xmlns:a16="http://schemas.microsoft.com/office/drawing/2014/main" id="{AD745EFD-5C72-B546-685C-1143A1041958}"/>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8" name="Content Placeholder 9">
            <a:extLst>
              <a:ext uri="{FF2B5EF4-FFF2-40B4-BE49-F238E27FC236}">
                <a16:creationId xmlns:a16="http://schemas.microsoft.com/office/drawing/2014/main" id="{B4786366-5481-1CC6-1027-4B901EFFD05B}"/>
              </a:ext>
            </a:extLst>
          </p:cNvPr>
          <p:cNvSpPr>
            <a:spLocks noGrp="1"/>
          </p:cNvSpPr>
          <p:nvPr>
            <p:ph sz="half" idx="1"/>
          </p:nvPr>
        </p:nvSpPr>
        <p:spPr>
          <a:xfrm>
            <a:off x="660400" y="998538"/>
            <a:ext cx="7073900" cy="4683125"/>
          </a:xfrm>
        </p:spPr>
        <p:txBody>
          <a:bodyPr/>
          <a:lstStyle/>
          <a:p>
            <a:pPr marL="0" indent="0">
              <a:buFont typeface="Arial" panose="020B0604020202020204" pitchFamily="34" charset="0"/>
              <a:buNone/>
              <a:defRPr/>
            </a:pPr>
            <a:r>
              <a:rPr lang="en-CA" altLang="en-US" b="1" dirty="0">
                <a:hlinkClick r:id="rId3"/>
              </a:rPr>
              <a:t>Belgique</a:t>
            </a:r>
            <a:endParaRPr lang="en-CA" altLang="en-US" dirty="0"/>
          </a:p>
          <a:p>
            <a:pPr>
              <a:defRPr/>
            </a:pPr>
            <a:r>
              <a:rPr lang="en-CA" altLang="en-US" dirty="0"/>
              <a:t>10 octobre 2023 cas de BTV-3 chez des moutons à </a:t>
            </a:r>
            <a:r>
              <a:rPr lang="en-CA" altLang="en-US" dirty="0" err="1">
                <a:hlinkClick r:id="rId3"/>
              </a:rPr>
              <a:t>Merksplas</a:t>
            </a:r>
            <a:endParaRPr lang="en-CA" altLang="en-US" dirty="0"/>
          </a:p>
          <a:p>
            <a:pPr>
              <a:defRPr/>
            </a:pPr>
            <a:r>
              <a:rPr lang="en-CA" altLang="en-US" dirty="0">
                <a:hlinkClick r:id="rId4"/>
              </a:rPr>
              <a:t>Le tableau de bord </a:t>
            </a:r>
            <a:r>
              <a:rPr lang="en-CA" altLang="en-US" dirty="0"/>
              <a:t>affiche désormais les cas dans l'ensemble du pays</a:t>
            </a:r>
          </a:p>
          <a:p>
            <a:pPr>
              <a:defRPr/>
            </a:pPr>
            <a:r>
              <a:rPr lang="en-CA" dirty="0"/>
              <a:t>~1 </a:t>
            </a:r>
            <a:r>
              <a:rPr lang="en-CA" dirty="0">
                <a:hlinkClick r:id="rId5"/>
              </a:rPr>
              <a:t>192 exploitations </a:t>
            </a:r>
            <a:r>
              <a:rPr lang="en-CA" dirty="0"/>
              <a:t>touchées, soit 3 fois plus qu'il y a trois semaines</a:t>
            </a:r>
          </a:p>
          <a:p>
            <a:pPr marL="0" indent="0">
              <a:buFont typeface="Arial" panose="020B0604020202020204" pitchFamily="34" charset="0"/>
              <a:buNone/>
              <a:defRPr/>
            </a:pPr>
            <a:r>
              <a:rPr lang="en-CA" altLang="en-US" b="1" dirty="0">
                <a:hlinkClick r:id="rId6"/>
              </a:rPr>
              <a:t>Allemagne</a:t>
            </a:r>
            <a:endParaRPr lang="en-CA" altLang="en-US" b="1" dirty="0"/>
          </a:p>
          <a:p>
            <a:pPr>
              <a:defRPr/>
            </a:pPr>
            <a:r>
              <a:rPr lang="en-CA" altLang="en-US" dirty="0"/>
              <a:t>13 oct. 2023 cas de sérotype 3 du virus de la fièvre catarrhale ovine </a:t>
            </a:r>
            <a:r>
              <a:rPr lang="en-CA" altLang="en-US" dirty="0">
                <a:hlinkClick r:id="rId7"/>
              </a:rPr>
              <a:t>à Clèves</a:t>
            </a:r>
            <a:endParaRPr lang="en-CA" altLang="en-US" dirty="0"/>
          </a:p>
        </p:txBody>
      </p:sp>
      <p:pic>
        <p:nvPicPr>
          <p:cNvPr id="18437" name="Picture 2">
            <a:extLst>
              <a:ext uri="{FF2B5EF4-FFF2-40B4-BE49-F238E27FC236}">
                <a16:creationId xmlns:a16="http://schemas.microsoft.com/office/drawing/2014/main" id="{F2418FFF-1AA4-631C-B6EB-E3F1AD88F4B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34300" y="1176337"/>
            <a:ext cx="4275138" cy="34591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27DE849D-CFA7-9B82-75BE-AF114EC34ED2}"/>
              </a:ext>
            </a:extLst>
          </p:cNvPr>
          <p:cNvCxnSpPr>
            <a:cxnSpLocks/>
          </p:cNvCxnSpPr>
          <p:nvPr/>
        </p:nvCxnSpPr>
        <p:spPr>
          <a:xfrm>
            <a:off x="2448045" y="3236370"/>
            <a:ext cx="45418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439" name="TextBox 12">
            <a:extLst>
              <a:ext uri="{FF2B5EF4-FFF2-40B4-BE49-F238E27FC236}">
                <a16:creationId xmlns:a16="http://schemas.microsoft.com/office/drawing/2014/main" id="{066F9192-60C3-793D-FB8D-07C419B1F8F8}"/>
              </a:ext>
            </a:extLst>
          </p:cNvPr>
          <p:cNvSpPr txBox="1">
            <a:spLocks noChangeArrowheads="1"/>
          </p:cNvSpPr>
          <p:nvPr/>
        </p:nvSpPr>
        <p:spPr bwMode="auto">
          <a:xfrm>
            <a:off x="660400" y="5390356"/>
            <a:ext cx="113919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CA" altLang="en-US" dirty="0"/>
              <a:t>Cas chez les </a:t>
            </a:r>
            <a:r>
              <a:rPr lang="en-CA" altLang="en-US" dirty="0" err="1"/>
              <a:t>bovins</a:t>
            </a:r>
            <a:r>
              <a:rPr lang="en-CA" altLang="en-US" dirty="0"/>
              <a:t> et les </a:t>
            </a:r>
            <a:r>
              <a:rPr lang="en-CA" altLang="en-US" dirty="0" err="1"/>
              <a:t>ovins</a:t>
            </a:r>
            <a:endParaRPr lang="en-CA" altLang="en-US" dirty="0"/>
          </a:p>
          <a:p>
            <a:pPr>
              <a:lnSpc>
                <a:spcPct val="100000"/>
              </a:lnSpc>
              <a:spcBef>
                <a:spcPct val="0"/>
              </a:spcBef>
            </a:pPr>
            <a:r>
              <a:rPr lang="en-CA" altLang="en-US" dirty="0"/>
              <a:t>93 </a:t>
            </a:r>
            <a:r>
              <a:rPr lang="en-CA" altLang="en-US" dirty="0" err="1"/>
              <a:t>cas</a:t>
            </a:r>
            <a:r>
              <a:rPr lang="en-CA" altLang="en-US" dirty="0"/>
              <a:t> </a:t>
            </a:r>
            <a:r>
              <a:rPr lang="en-CA" altLang="en-US" dirty="0" err="1"/>
              <a:t>signalés</a:t>
            </a:r>
            <a:r>
              <a:rPr lang="en-CA" altLang="en-US" dirty="0"/>
              <a:t> au WOAH, les </a:t>
            </a:r>
            <a:r>
              <a:rPr lang="en-CA" altLang="en-US" dirty="0" err="1">
                <a:hlinkClick r:id="rId9"/>
              </a:rPr>
              <a:t>médias</a:t>
            </a:r>
            <a:r>
              <a:rPr lang="en-CA" altLang="en-US" dirty="0">
                <a:hlinkClick r:id="rId9"/>
              </a:rPr>
              <a:t> </a:t>
            </a:r>
            <a:r>
              <a:rPr lang="en-CA" altLang="en-US" dirty="0" err="1"/>
              <a:t>suggèrent</a:t>
            </a:r>
            <a:r>
              <a:rPr lang="en-CA" altLang="en-US" dirty="0"/>
              <a:t> </a:t>
            </a:r>
            <a:r>
              <a:rPr lang="en-CA" altLang="en-US" dirty="0" err="1"/>
              <a:t>qu'ils</a:t>
            </a:r>
            <a:r>
              <a:rPr lang="en-CA" altLang="en-US" dirty="0"/>
              <a:t> </a:t>
            </a:r>
            <a:r>
              <a:rPr lang="en-CA" altLang="en-US" dirty="0" err="1"/>
              <a:t>sont</a:t>
            </a:r>
            <a:r>
              <a:rPr lang="en-CA" altLang="en-US" dirty="0"/>
              <a:t> </a:t>
            </a:r>
            <a:r>
              <a:rPr lang="en-CA" altLang="en-US" dirty="0" err="1"/>
              <a:t>répandus</a:t>
            </a:r>
            <a:r>
              <a:rPr lang="en-CA" altLang="en-US" dirty="0"/>
              <a:t> dans tout le pays (</a:t>
            </a:r>
            <a:r>
              <a:rPr lang="en-CA" altLang="en-US" dirty="0">
                <a:hlinkClick r:id="rId10"/>
              </a:rPr>
              <a:t>Berlin </a:t>
            </a:r>
            <a:r>
              <a:rPr lang="en-CA" altLang="en-US" dirty="0" err="1"/>
              <a:t>signale</a:t>
            </a:r>
            <a:r>
              <a:rPr lang="en-CA" altLang="en-US" dirty="0"/>
              <a:t> </a:t>
            </a:r>
            <a:r>
              <a:rPr lang="en-CA" altLang="en-US" dirty="0" err="1"/>
              <a:t>également</a:t>
            </a:r>
            <a:r>
              <a:rPr lang="en-CA" altLang="en-US" dirty="0"/>
              <a:t> des </a:t>
            </a:r>
            <a:r>
              <a:rPr lang="en-CA" altLang="en-US" dirty="0" err="1"/>
              <a:t>cas</a:t>
            </a:r>
            <a:r>
              <a:rPr lang="en-CA" altLang="en-US"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0D0060-ED5B-EB40-F9BF-0B683B20281D}"/>
              </a:ext>
            </a:extLst>
          </p:cNvPr>
          <p:cNvSpPr>
            <a:spLocks noGrp="1"/>
          </p:cNvSpPr>
          <p:nvPr>
            <p:ph type="title"/>
          </p:nvPr>
        </p:nvSpPr>
        <p:spPr>
          <a:xfrm>
            <a:off x="449263" y="-14288"/>
            <a:ext cx="11152187" cy="1325563"/>
          </a:xfrm>
        </p:spPr>
        <p:txBody>
          <a:bodyPr/>
          <a:lstStyle/>
          <a:p>
            <a:pPr>
              <a:defRPr/>
            </a:pPr>
            <a:r>
              <a:rPr lang="en-US" sz="3200" dirty="0"/>
              <a:t>Le virus de la fièvre catarrhale du mouton (BTV-3) en Europe (*nouveau pays)</a:t>
            </a:r>
            <a:endParaRPr lang="en-CA" sz="3200" dirty="0"/>
          </a:p>
        </p:txBody>
      </p:sp>
      <p:sp>
        <p:nvSpPr>
          <p:cNvPr id="20483" name="Rectangle 2">
            <a:extLst>
              <a:ext uri="{FF2B5EF4-FFF2-40B4-BE49-F238E27FC236}">
                <a16:creationId xmlns:a16="http://schemas.microsoft.com/office/drawing/2014/main" id="{0D3F5A5B-7B58-F0AC-8E9E-318CA7E2D4F6}"/>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6" name="Content Placeholder 9">
            <a:extLst>
              <a:ext uri="{FF2B5EF4-FFF2-40B4-BE49-F238E27FC236}">
                <a16:creationId xmlns:a16="http://schemas.microsoft.com/office/drawing/2014/main" id="{9EFCEEF9-5D5F-B5A6-DD3D-F73D39CF1F5A}"/>
              </a:ext>
            </a:extLst>
          </p:cNvPr>
          <p:cNvSpPr>
            <a:spLocks noGrp="1"/>
          </p:cNvSpPr>
          <p:nvPr>
            <p:ph sz="half" idx="1"/>
          </p:nvPr>
        </p:nvSpPr>
        <p:spPr>
          <a:xfrm>
            <a:off x="590550" y="1122363"/>
            <a:ext cx="6167438" cy="5487987"/>
          </a:xfrm>
        </p:spPr>
        <p:txBody>
          <a:bodyPr/>
          <a:lstStyle/>
          <a:p>
            <a:pPr marL="0" indent="0">
              <a:spcBef>
                <a:spcPts val="0"/>
              </a:spcBef>
              <a:buFont typeface="Arial" panose="020B0604020202020204" pitchFamily="34" charset="0"/>
              <a:buNone/>
              <a:defRPr/>
            </a:pPr>
            <a:r>
              <a:rPr lang="en-CA" altLang="en-US" sz="2600" b="1" dirty="0">
                <a:solidFill>
                  <a:srgbClr val="0563C1"/>
                </a:solidFill>
                <a:hlinkClick r:id="rId3"/>
              </a:rPr>
              <a:t>ROYAUME-UNI</a:t>
            </a:r>
            <a:endParaRPr lang="en-CA" altLang="en-US" sz="2600" b="1" dirty="0"/>
          </a:p>
          <a:p>
            <a:pPr>
              <a:spcBef>
                <a:spcPts val="0"/>
              </a:spcBef>
              <a:defRPr/>
            </a:pPr>
            <a:r>
              <a:rPr lang="en-CA" altLang="en-US" sz="2600" dirty="0"/>
              <a:t>Nov 10, 2023 cas de sérotype 3 du virus de la fièvre catarrhale du mouton chez des bovins dans le </a:t>
            </a:r>
            <a:r>
              <a:rPr lang="en-CA" altLang="en-US" sz="2600" dirty="0">
                <a:hlinkClick r:id="rId3"/>
              </a:rPr>
              <a:t>Kent</a:t>
            </a:r>
            <a:endParaRPr lang="en-CA" altLang="en-US" sz="2600" dirty="0"/>
          </a:p>
          <a:p>
            <a:pPr>
              <a:spcBef>
                <a:spcPts val="0"/>
              </a:spcBef>
              <a:defRPr/>
            </a:pPr>
            <a:r>
              <a:rPr lang="en-CA" altLang="en-US" sz="2600" dirty="0"/>
              <a:t>Réapparition à la fin du mois d'août 2024</a:t>
            </a:r>
          </a:p>
          <a:p>
            <a:pPr>
              <a:lnSpc>
                <a:spcPct val="100000"/>
              </a:lnSpc>
              <a:spcBef>
                <a:spcPts val="0"/>
              </a:spcBef>
              <a:defRPr/>
            </a:pPr>
            <a:r>
              <a:rPr lang="en-CA" altLang="en-US" sz="2600" dirty="0"/>
              <a:t>Depuis </a:t>
            </a:r>
            <a:r>
              <a:rPr lang="en-CA" altLang="en-US" sz="2600" dirty="0">
                <a:hlinkClick r:id="rId4"/>
              </a:rPr>
              <a:t>le 2 octobre</a:t>
            </a:r>
            <a:r>
              <a:rPr lang="en-CA" altLang="en-US" sz="2600" dirty="0"/>
              <a:t>, 115 cas ont été recensés en Angleterre et au Pays de Galles.</a:t>
            </a:r>
          </a:p>
          <a:p>
            <a:pPr marL="0" indent="0">
              <a:lnSpc>
                <a:spcPct val="100000"/>
              </a:lnSpc>
              <a:spcBef>
                <a:spcPts val="0"/>
              </a:spcBef>
              <a:buFont typeface="Arial" panose="020B0604020202020204" pitchFamily="34" charset="0"/>
              <a:buNone/>
              <a:defRPr/>
            </a:pPr>
            <a:r>
              <a:rPr lang="en-CA" altLang="en-US" sz="2600" b="1" dirty="0">
                <a:hlinkClick r:id="rId5"/>
              </a:rPr>
              <a:t>France </a:t>
            </a:r>
            <a:r>
              <a:rPr lang="en-CA" altLang="en-US" sz="2600" b="1" dirty="0"/>
              <a:t>*</a:t>
            </a:r>
            <a:endParaRPr lang="en-CA" altLang="en-US" sz="2600" b="1" dirty="0">
              <a:hlinkClick r:id="rId3"/>
            </a:endParaRPr>
          </a:p>
          <a:p>
            <a:pPr>
              <a:lnSpc>
                <a:spcPct val="100000"/>
              </a:lnSpc>
              <a:spcBef>
                <a:spcPts val="0"/>
              </a:spcBef>
              <a:defRPr/>
            </a:pPr>
            <a:r>
              <a:rPr lang="en-CA" altLang="en-US" sz="2600" dirty="0"/>
              <a:t>Première affaire le 30 juillet 2024</a:t>
            </a:r>
          </a:p>
          <a:p>
            <a:pPr>
              <a:lnSpc>
                <a:spcPct val="100000"/>
              </a:lnSpc>
              <a:spcBef>
                <a:spcPts val="0"/>
              </a:spcBef>
              <a:defRPr/>
            </a:pPr>
            <a:r>
              <a:rPr lang="en-CA" sz="2600" kern="0" dirty="0">
                <a:cs typeface="Times New Roman" panose="02020603050405020304" pitchFamily="18" charset="0"/>
              </a:rPr>
              <a:t>Le dernier rapport du WOAH fait état de 209 </a:t>
            </a:r>
            <a:r>
              <a:rPr lang="en-CA" sz="2600" kern="0" dirty="0" err="1">
                <a:cs typeface="Times New Roman" panose="02020603050405020304" pitchFamily="18" charset="0"/>
              </a:rPr>
              <a:t>cas</a:t>
            </a:r>
            <a:r>
              <a:rPr lang="en-CA" sz="2600" kern="0" dirty="0">
                <a:cs typeface="Times New Roman" panose="02020603050405020304" pitchFamily="18" charset="0"/>
              </a:rPr>
              <a:t> chez les ovins et les bovins.</a:t>
            </a:r>
          </a:p>
          <a:p>
            <a:pPr>
              <a:defRPr/>
            </a:pPr>
            <a:r>
              <a:rPr lang="en-CA" sz="2600" kern="0" dirty="0">
                <a:cs typeface="Times New Roman" panose="02020603050405020304" pitchFamily="18" charset="0"/>
              </a:rPr>
              <a:t>Distribution de vaccins prévue, 6,4 millions de doses</a:t>
            </a:r>
            <a:endParaRPr lang="en-CA" altLang="en-US" sz="2600" dirty="0">
              <a:hlinkClick r:id="rId3"/>
            </a:endParaRPr>
          </a:p>
          <a:p>
            <a:pPr>
              <a:defRPr/>
            </a:pPr>
            <a:endParaRPr lang="en-CA" altLang="en-US" dirty="0"/>
          </a:p>
        </p:txBody>
      </p:sp>
      <p:sp>
        <p:nvSpPr>
          <p:cNvPr id="20485" name="TextBox 8">
            <a:extLst>
              <a:ext uri="{FF2B5EF4-FFF2-40B4-BE49-F238E27FC236}">
                <a16:creationId xmlns:a16="http://schemas.microsoft.com/office/drawing/2014/main" id="{EB176AC7-B835-06FA-BC97-029EFC287BB4}"/>
              </a:ext>
            </a:extLst>
          </p:cNvPr>
          <p:cNvSpPr txBox="1">
            <a:spLocks noChangeArrowheads="1"/>
          </p:cNvSpPr>
          <p:nvPr/>
        </p:nvSpPr>
        <p:spPr bwMode="auto">
          <a:xfrm>
            <a:off x="6659563" y="4538663"/>
            <a:ext cx="3740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a:hlinkClick r:id="rId6"/>
              </a:rPr>
              <a:t>Carte interactive de la TVB au Royaume-Uni</a:t>
            </a:r>
            <a:endParaRPr lang="en-CA" altLang="en-US" sz="1800" b="1"/>
          </a:p>
        </p:txBody>
      </p:sp>
      <p:pic>
        <p:nvPicPr>
          <p:cNvPr id="20486" name="Picture 2">
            <a:extLst>
              <a:ext uri="{FF2B5EF4-FFF2-40B4-BE49-F238E27FC236}">
                <a16:creationId xmlns:a16="http://schemas.microsoft.com/office/drawing/2014/main" id="{4090EA17-12C8-F1C2-3BEF-F22C4084DD4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57988" y="1390650"/>
            <a:ext cx="4808537" cy="306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38253E-3030-1CB8-EA35-CBBA1AC8C377}"/>
              </a:ext>
            </a:extLst>
          </p:cNvPr>
          <p:cNvSpPr>
            <a:spLocks noGrp="1"/>
          </p:cNvSpPr>
          <p:nvPr>
            <p:ph type="title"/>
          </p:nvPr>
        </p:nvSpPr>
        <p:spPr>
          <a:xfrm>
            <a:off x="487363" y="0"/>
            <a:ext cx="10515600" cy="1325563"/>
          </a:xfrm>
        </p:spPr>
        <p:txBody>
          <a:bodyPr/>
          <a:lstStyle/>
          <a:p>
            <a:pPr>
              <a:defRPr/>
            </a:pPr>
            <a:r>
              <a:rPr lang="en-US" sz="3200" dirty="0"/>
              <a:t>Le virus de la fièvre catarrhale du mouton (BTV-3) en Europe (*nouveau pays)</a:t>
            </a:r>
            <a:endParaRPr lang="en-CA" sz="3200" dirty="0"/>
          </a:p>
        </p:txBody>
      </p:sp>
      <p:sp>
        <p:nvSpPr>
          <p:cNvPr id="6" name="Content Placeholder 9">
            <a:extLst>
              <a:ext uri="{FF2B5EF4-FFF2-40B4-BE49-F238E27FC236}">
                <a16:creationId xmlns:a16="http://schemas.microsoft.com/office/drawing/2014/main" id="{A30B01CD-F3C7-8FA1-6106-717A17C430BA}"/>
              </a:ext>
            </a:extLst>
          </p:cNvPr>
          <p:cNvSpPr>
            <a:spLocks noGrp="1"/>
          </p:cNvSpPr>
          <p:nvPr>
            <p:ph sz="half" idx="1"/>
          </p:nvPr>
        </p:nvSpPr>
        <p:spPr>
          <a:xfrm>
            <a:off x="358775" y="1090613"/>
            <a:ext cx="5811838" cy="5184775"/>
          </a:xfrm>
        </p:spPr>
        <p:txBody>
          <a:bodyPr/>
          <a:lstStyle/>
          <a:p>
            <a:pPr marL="0" indent="0">
              <a:buFont typeface="Arial" panose="020B0604020202020204" pitchFamily="34" charset="0"/>
              <a:buNone/>
              <a:defRPr/>
            </a:pPr>
            <a:r>
              <a:rPr lang="en-CA" altLang="en-US" b="1" dirty="0"/>
              <a:t>Luxembourg*</a:t>
            </a:r>
            <a:endParaRPr lang="en-CA" altLang="en-US" dirty="0"/>
          </a:p>
          <a:p>
            <a:pPr>
              <a:defRPr/>
            </a:pPr>
            <a:r>
              <a:rPr lang="en-CA" altLang="en-US" sz="2400" dirty="0"/>
              <a:t>Première affaire 2 août 2024</a:t>
            </a:r>
          </a:p>
          <a:p>
            <a:pPr>
              <a:defRPr/>
            </a:pPr>
            <a:r>
              <a:rPr lang="en-CA" altLang="en-US" sz="2400" dirty="0"/>
              <a:t>Au 9 octobre, 1 193 animaux répartis dans 445 exploitations au Luxembourg sont actuellement infectés.</a:t>
            </a:r>
          </a:p>
          <a:p>
            <a:pPr>
              <a:defRPr/>
            </a:pPr>
            <a:r>
              <a:rPr lang="en-CA" altLang="en-US" sz="2400" dirty="0"/>
              <a:t>Vaccination en cours depuis le 9 août 2024</a:t>
            </a:r>
          </a:p>
          <a:p>
            <a:pPr marL="0" indent="0">
              <a:buFont typeface="Arial" panose="020B0604020202020204" pitchFamily="34" charset="0"/>
              <a:buNone/>
              <a:defRPr/>
            </a:pPr>
            <a:r>
              <a:rPr lang="en-CA" altLang="en-US" b="1" dirty="0"/>
              <a:t>Danemark*</a:t>
            </a:r>
          </a:p>
          <a:p>
            <a:pPr>
              <a:spcBef>
                <a:spcPts val="0"/>
              </a:spcBef>
              <a:defRPr/>
            </a:pPr>
            <a:r>
              <a:rPr lang="en-CA" altLang="en-US" sz="2400" dirty="0"/>
              <a:t>Premiers cas de BTV-3 confirmés le 9 août 2024</a:t>
            </a:r>
          </a:p>
          <a:p>
            <a:pPr lvl="1">
              <a:defRPr/>
            </a:pPr>
            <a:r>
              <a:rPr lang="en-CA" altLang="en-US" dirty="0"/>
              <a:t>Troupeau de moutons à </a:t>
            </a:r>
            <a:r>
              <a:rPr lang="en-CA" altLang="en-US" dirty="0" err="1"/>
              <a:t>Tonder</a:t>
            </a:r>
            <a:endParaRPr lang="en-CA" altLang="en-US" dirty="0"/>
          </a:p>
          <a:p>
            <a:pPr lvl="1">
              <a:defRPr/>
            </a:pPr>
            <a:r>
              <a:rPr lang="en-CA" altLang="en-US" dirty="0"/>
              <a:t>L'établissement a également retenu du bétail, mais aucun symptôme n'est apparu jusqu'à présent.</a:t>
            </a:r>
          </a:p>
          <a:p>
            <a:pPr>
              <a:spcBef>
                <a:spcPts val="0"/>
              </a:spcBef>
              <a:defRPr/>
            </a:pPr>
            <a:r>
              <a:rPr lang="en-CA" altLang="en-US" sz="2400" dirty="0"/>
              <a:t>Le nombre total de </a:t>
            </a:r>
            <a:r>
              <a:rPr lang="en-CA" altLang="en-US" sz="2400" dirty="0" err="1"/>
              <a:t>cas</a:t>
            </a:r>
            <a:r>
              <a:rPr lang="en-CA" altLang="en-US" sz="2400" dirty="0"/>
              <a:t> s'élève désormais à 164</a:t>
            </a:r>
          </a:p>
        </p:txBody>
      </p:sp>
      <p:sp>
        <p:nvSpPr>
          <p:cNvPr id="22532" name="Rectangle 2">
            <a:extLst>
              <a:ext uri="{FF2B5EF4-FFF2-40B4-BE49-F238E27FC236}">
                <a16:creationId xmlns:a16="http://schemas.microsoft.com/office/drawing/2014/main" id="{D7C867A7-5311-6324-2778-70E3E41FF3CC}"/>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8" name="Content Placeholder 9">
            <a:extLst>
              <a:ext uri="{FF2B5EF4-FFF2-40B4-BE49-F238E27FC236}">
                <a16:creationId xmlns:a16="http://schemas.microsoft.com/office/drawing/2014/main" id="{CE238DB6-AF3A-AB7D-7D5D-4E99CA75DE8E}"/>
              </a:ext>
            </a:extLst>
          </p:cNvPr>
          <p:cNvSpPr>
            <a:spLocks noGrp="1"/>
          </p:cNvSpPr>
          <p:nvPr>
            <p:ph sz="half" idx="1"/>
          </p:nvPr>
        </p:nvSpPr>
        <p:spPr>
          <a:xfrm>
            <a:off x="6197600" y="1069975"/>
            <a:ext cx="5994400" cy="5676900"/>
          </a:xfrm>
        </p:spPr>
        <p:txBody>
          <a:bodyPr/>
          <a:lstStyle/>
          <a:p>
            <a:pPr marL="0" indent="0">
              <a:buFont typeface="Arial" panose="020B0604020202020204" pitchFamily="34" charset="0"/>
              <a:buNone/>
              <a:defRPr/>
            </a:pPr>
            <a:r>
              <a:rPr lang="en-CA" altLang="en-US" b="1" dirty="0"/>
              <a:t>Suisse*</a:t>
            </a:r>
            <a:endParaRPr lang="en-CA" altLang="en-US" dirty="0"/>
          </a:p>
          <a:p>
            <a:pPr>
              <a:defRPr/>
            </a:pPr>
            <a:r>
              <a:rPr lang="en-CA" sz="2400" dirty="0"/>
              <a:t>Premiers cas de BTV-3 28/29 août 2024</a:t>
            </a:r>
          </a:p>
          <a:p>
            <a:pPr lvl="1">
              <a:defRPr/>
            </a:pPr>
            <a:r>
              <a:rPr lang="en-CA" dirty="0"/>
              <a:t>Trois cas (un mouton à Soleure et deux moutons dans une ferme du Jura)</a:t>
            </a:r>
          </a:p>
          <a:p>
            <a:pPr lvl="1">
              <a:defRPr/>
            </a:pPr>
            <a:r>
              <a:rPr lang="en-CA" dirty="0"/>
              <a:t>Aucun vaccin contre le BTV-3 n'est actuellement autorisé en Suisse.</a:t>
            </a:r>
          </a:p>
          <a:p>
            <a:pPr>
              <a:defRPr/>
            </a:pPr>
            <a:r>
              <a:rPr lang="en-CA" sz="2400" dirty="0"/>
              <a:t>Depuis le 9 octobre, le nombre total de </a:t>
            </a:r>
            <a:r>
              <a:rPr lang="en-CA" sz="2400" dirty="0" err="1"/>
              <a:t>cas</a:t>
            </a:r>
            <a:r>
              <a:rPr lang="en-CA" sz="2400" dirty="0"/>
              <a:t> est de 958. </a:t>
            </a:r>
            <a:endParaRPr lang="en-CA" sz="1000" dirty="0"/>
          </a:p>
          <a:p>
            <a:pPr marL="0" indent="0">
              <a:buFont typeface="Arial" panose="020B0604020202020204" pitchFamily="34" charset="0"/>
              <a:buNone/>
              <a:defRPr/>
            </a:pPr>
            <a:r>
              <a:rPr lang="en-CA" altLang="en-US" b="1" dirty="0"/>
              <a:t>Norvège* </a:t>
            </a:r>
          </a:p>
          <a:p>
            <a:pPr>
              <a:defRPr/>
            </a:pPr>
            <a:r>
              <a:rPr lang="en-CA" altLang="en-US" sz="2400" dirty="0"/>
              <a:t>Rapport initial le 21 août 2024</a:t>
            </a:r>
          </a:p>
          <a:p>
            <a:pPr lvl="1">
              <a:defRPr/>
            </a:pPr>
            <a:r>
              <a:rPr lang="en-CA" altLang="en-US" dirty="0"/>
              <a:t>Deux moutons à Kristiansand (sud de la Norvège)</a:t>
            </a:r>
          </a:p>
          <a:p>
            <a:pPr lvl="1">
              <a:defRPr/>
            </a:pPr>
            <a:r>
              <a:rPr lang="en-CA" altLang="en-US" dirty="0"/>
              <a:t> venu du Danemark ?</a:t>
            </a:r>
          </a:p>
          <a:p>
            <a:pPr>
              <a:defRPr/>
            </a:pPr>
            <a:r>
              <a:rPr lang="en-CA" altLang="en-US" sz="2400" dirty="0"/>
              <a:t>Au 7 octobre, nombre total de </a:t>
            </a:r>
            <a:r>
              <a:rPr lang="en-CA" altLang="en-US" sz="2400" dirty="0" err="1"/>
              <a:t>cas</a:t>
            </a:r>
            <a:r>
              <a:rPr lang="en-CA" altLang="en-US" sz="2400" dirty="0"/>
              <a:t> 47</a:t>
            </a:r>
          </a:p>
          <a:p>
            <a:pPr lvl="1">
              <a:defRPr/>
            </a:pPr>
            <a:endParaRPr lang="en-CA" dirty="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A9EDF-7F42-A2B7-349C-3842F46DABC2}"/>
              </a:ext>
            </a:extLst>
          </p:cNvPr>
          <p:cNvSpPr>
            <a:spLocks noGrp="1"/>
          </p:cNvSpPr>
          <p:nvPr>
            <p:ph type="title"/>
          </p:nvPr>
        </p:nvSpPr>
        <p:spPr>
          <a:xfrm>
            <a:off x="487363" y="0"/>
            <a:ext cx="10515600" cy="1325563"/>
          </a:xfrm>
        </p:spPr>
        <p:txBody>
          <a:bodyPr/>
          <a:lstStyle/>
          <a:p>
            <a:pPr>
              <a:defRPr/>
            </a:pPr>
            <a:r>
              <a:rPr lang="en-US" sz="3200" dirty="0"/>
              <a:t>Le virus de la fièvre catarrhale du mouton (BTV-3) en Europe (*nouveau pays)</a:t>
            </a:r>
            <a:endParaRPr lang="en-CA" sz="3200" dirty="0"/>
          </a:p>
        </p:txBody>
      </p:sp>
      <p:sp>
        <p:nvSpPr>
          <p:cNvPr id="6" name="Content Placeholder 9">
            <a:extLst>
              <a:ext uri="{FF2B5EF4-FFF2-40B4-BE49-F238E27FC236}">
                <a16:creationId xmlns:a16="http://schemas.microsoft.com/office/drawing/2014/main" id="{F0E8CF1D-1EC9-C748-3A67-0E8BBA0A6889}"/>
              </a:ext>
            </a:extLst>
          </p:cNvPr>
          <p:cNvSpPr>
            <a:spLocks noGrp="1"/>
          </p:cNvSpPr>
          <p:nvPr>
            <p:ph sz="half" idx="1"/>
          </p:nvPr>
        </p:nvSpPr>
        <p:spPr>
          <a:xfrm>
            <a:off x="344488" y="1150938"/>
            <a:ext cx="5953125" cy="5186362"/>
          </a:xfrm>
        </p:spPr>
        <p:txBody>
          <a:bodyPr/>
          <a:lstStyle/>
          <a:p>
            <a:pPr marL="0" indent="0">
              <a:spcBef>
                <a:spcPts val="0"/>
              </a:spcBef>
              <a:buFont typeface="Arial" panose="020B0604020202020204" pitchFamily="34" charset="0"/>
              <a:buNone/>
              <a:defRPr/>
            </a:pPr>
            <a:r>
              <a:rPr lang="en-CA" altLang="en-US" b="1" dirty="0"/>
              <a:t>République</a:t>
            </a:r>
            <a:r>
              <a:rPr lang="en-CA" altLang="en-US" b="1" dirty="0">
                <a:hlinkClick r:id="rId3"/>
              </a:rPr>
              <a:t> tchèque* </a:t>
            </a:r>
          </a:p>
          <a:p>
            <a:pPr>
              <a:spcBef>
                <a:spcPts val="0"/>
              </a:spcBef>
              <a:defRPr/>
            </a:pPr>
            <a:r>
              <a:rPr lang="en-CA" altLang="en-US" sz="2400" dirty="0"/>
              <a:t>4/5 septembre 2024, deux premiers </a:t>
            </a:r>
            <a:r>
              <a:rPr lang="en-CA" altLang="en-US" sz="2400" dirty="0" err="1"/>
              <a:t>cas</a:t>
            </a:r>
            <a:r>
              <a:rPr lang="en-CA" altLang="en-US" sz="2400" dirty="0"/>
              <a:t> près de la frontière allemande</a:t>
            </a:r>
          </a:p>
          <a:p>
            <a:pPr>
              <a:spcBef>
                <a:spcPts val="0"/>
              </a:spcBef>
              <a:defRPr/>
            </a:pPr>
            <a:r>
              <a:rPr lang="en-CA" altLang="en-US" sz="2400" dirty="0"/>
              <a:t>Le nombre total de </a:t>
            </a:r>
            <a:r>
              <a:rPr lang="en-CA" altLang="en-US" sz="2400" dirty="0" err="1"/>
              <a:t>cas</a:t>
            </a:r>
            <a:r>
              <a:rPr lang="en-CA" altLang="en-US" sz="2400" dirty="0"/>
              <a:t> est maintenant de 3</a:t>
            </a:r>
            <a:endParaRPr lang="en-CA" altLang="en-US" sz="2400" b="1" dirty="0">
              <a:hlinkClick r:id="rId4"/>
            </a:endParaRPr>
          </a:p>
          <a:p>
            <a:pPr marL="0" indent="0">
              <a:spcBef>
                <a:spcPts val="0"/>
              </a:spcBef>
              <a:buFont typeface="Arial" panose="020B0604020202020204" pitchFamily="34" charset="0"/>
              <a:buNone/>
              <a:defRPr/>
            </a:pPr>
            <a:r>
              <a:rPr lang="en-CA" altLang="en-US" b="1" dirty="0"/>
              <a:t>Autriche*</a:t>
            </a:r>
            <a:endParaRPr lang="en-CA" altLang="en-US" sz="2400" dirty="0"/>
          </a:p>
          <a:p>
            <a:pPr>
              <a:spcBef>
                <a:spcPts val="0"/>
              </a:spcBef>
              <a:defRPr/>
            </a:pPr>
            <a:r>
              <a:rPr lang="en-CA" altLang="en-US" sz="2400" dirty="0"/>
              <a:t>Un cas signalé le 13 septembre 2024, chez des bovins</a:t>
            </a:r>
          </a:p>
          <a:p>
            <a:pPr>
              <a:spcBef>
                <a:spcPts val="0"/>
              </a:spcBef>
              <a:defRPr/>
            </a:pPr>
            <a:r>
              <a:rPr lang="en-CA" altLang="en-US" sz="2400" dirty="0"/>
              <a:t>Le nombre total de </a:t>
            </a:r>
            <a:r>
              <a:rPr lang="en-CA" altLang="en-US" sz="2400" dirty="0" err="1"/>
              <a:t>cas</a:t>
            </a:r>
            <a:r>
              <a:rPr lang="en-CA" altLang="en-US" sz="2400" dirty="0"/>
              <a:t> est maintenant de 17</a:t>
            </a:r>
          </a:p>
          <a:p>
            <a:pPr>
              <a:spcBef>
                <a:spcPts val="0"/>
              </a:spcBef>
              <a:defRPr/>
            </a:pPr>
            <a:r>
              <a:rPr lang="en-CA" altLang="en-US" sz="2400" dirty="0"/>
              <a:t>Près des frontières de la Suisse et de l'Allemagne</a:t>
            </a:r>
          </a:p>
          <a:p>
            <a:pPr marL="0" indent="0">
              <a:spcBef>
                <a:spcPts val="0"/>
              </a:spcBef>
              <a:buFont typeface="Arial" panose="020B0604020202020204" pitchFamily="34" charset="0"/>
              <a:buNone/>
              <a:defRPr/>
            </a:pPr>
            <a:r>
              <a:rPr lang="en-CA" altLang="en-US" b="1" dirty="0"/>
              <a:t>Portugal*</a:t>
            </a:r>
          </a:p>
          <a:p>
            <a:pPr>
              <a:spcBef>
                <a:spcPts val="0"/>
              </a:spcBef>
              <a:defRPr/>
            </a:pPr>
            <a:r>
              <a:rPr lang="en-CA" altLang="en-US" sz="2400" dirty="0"/>
              <a:t>11 septembre, rapport initial sur les moutons à Evora</a:t>
            </a:r>
          </a:p>
          <a:p>
            <a:pPr marL="0" indent="0">
              <a:buFont typeface="Arial" panose="020B0604020202020204" pitchFamily="34" charset="0"/>
              <a:buNone/>
              <a:defRPr/>
            </a:pPr>
            <a:endParaRPr lang="en-CA" altLang="en-US" sz="2400" dirty="0"/>
          </a:p>
        </p:txBody>
      </p:sp>
      <p:sp>
        <p:nvSpPr>
          <p:cNvPr id="24580" name="Rectangle 2">
            <a:extLst>
              <a:ext uri="{FF2B5EF4-FFF2-40B4-BE49-F238E27FC236}">
                <a16:creationId xmlns:a16="http://schemas.microsoft.com/office/drawing/2014/main" id="{B182A29B-0E07-9B32-38C6-BB015679ED31}"/>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5" name="Content Placeholder 9">
            <a:extLst>
              <a:ext uri="{FF2B5EF4-FFF2-40B4-BE49-F238E27FC236}">
                <a16:creationId xmlns:a16="http://schemas.microsoft.com/office/drawing/2014/main" id="{C6537E47-E367-377C-0793-CE1566AEDE9E}"/>
              </a:ext>
            </a:extLst>
          </p:cNvPr>
          <p:cNvSpPr txBox="1">
            <a:spLocks/>
          </p:cNvSpPr>
          <p:nvPr/>
        </p:nvSpPr>
        <p:spPr bwMode="auto">
          <a:xfrm>
            <a:off x="6184900" y="702549"/>
            <a:ext cx="5870575" cy="5186362"/>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CA" altLang="en-US" sz="2700" b="1" dirty="0">
                <a:hlinkClick r:id="rId5"/>
              </a:rPr>
              <a:t>Suède</a:t>
            </a:r>
            <a:endParaRPr lang="en-CA" altLang="en-US" sz="2700" b="1" dirty="0"/>
          </a:p>
          <a:p>
            <a:pPr>
              <a:lnSpc>
                <a:spcPct val="100000"/>
              </a:lnSpc>
              <a:spcBef>
                <a:spcPts val="0"/>
              </a:spcBef>
              <a:defRPr/>
            </a:pPr>
            <a:r>
              <a:rPr lang="en-CA" altLang="en-US" sz="2300" dirty="0"/>
              <a:t>Réapparition du BTV-3, dernier signalement en 2009</a:t>
            </a:r>
          </a:p>
          <a:p>
            <a:pPr lvl="1">
              <a:lnSpc>
                <a:spcPct val="100000"/>
              </a:lnSpc>
              <a:spcBef>
                <a:spcPts val="0"/>
              </a:spcBef>
              <a:defRPr/>
            </a:pPr>
            <a:r>
              <a:rPr lang="en-CA" altLang="en-US" sz="2300" dirty="0"/>
              <a:t>Deux cas ont été signalés chez des bovins dans le sud du pays</a:t>
            </a:r>
          </a:p>
          <a:p>
            <a:pPr lvl="1">
              <a:lnSpc>
                <a:spcPct val="100000"/>
              </a:lnSpc>
              <a:spcBef>
                <a:spcPts val="0"/>
              </a:spcBef>
              <a:defRPr/>
            </a:pPr>
            <a:r>
              <a:rPr lang="en-CA" altLang="en-US" sz="2300" dirty="0"/>
              <a:t>Depuis le 1er octobre, le nombre total de </a:t>
            </a:r>
            <a:r>
              <a:rPr lang="en-CA" altLang="en-US" sz="2300" dirty="0" err="1"/>
              <a:t>cas</a:t>
            </a:r>
            <a:r>
              <a:rPr lang="en-CA" altLang="en-US" sz="2300" dirty="0"/>
              <a:t> est de 70.</a:t>
            </a:r>
          </a:p>
          <a:p>
            <a:pPr lvl="1">
              <a:lnSpc>
                <a:spcPct val="100000"/>
              </a:lnSpc>
              <a:spcBef>
                <a:spcPts val="0"/>
              </a:spcBef>
              <a:defRPr/>
            </a:pPr>
            <a:r>
              <a:rPr lang="en-CA" altLang="en-US" sz="2300" dirty="0"/>
              <a:t>Du Danemark ?</a:t>
            </a:r>
          </a:p>
          <a:p>
            <a:pPr marL="0" indent="0">
              <a:lnSpc>
                <a:spcPct val="100000"/>
              </a:lnSpc>
              <a:spcBef>
                <a:spcPts val="0"/>
              </a:spcBef>
              <a:buFont typeface="Arial" panose="020B0604020202020204" pitchFamily="34" charset="0"/>
              <a:buNone/>
              <a:defRPr/>
            </a:pPr>
            <a:r>
              <a:rPr lang="en-CA" altLang="en-US" sz="2700" b="1" dirty="0"/>
              <a:t>Grèce*</a:t>
            </a:r>
          </a:p>
          <a:p>
            <a:pPr lvl="1">
              <a:lnSpc>
                <a:spcPct val="100000"/>
              </a:lnSpc>
              <a:spcBef>
                <a:spcPts val="0"/>
              </a:spcBef>
              <a:defRPr/>
            </a:pPr>
            <a:r>
              <a:rPr lang="en-CA" altLang="en-US" sz="2300" dirty="0"/>
              <a:t>18 </a:t>
            </a:r>
            <a:r>
              <a:rPr lang="en-CA" altLang="en-US" sz="2300" dirty="0" err="1"/>
              <a:t>septembre</a:t>
            </a:r>
            <a:r>
              <a:rPr lang="en-CA" altLang="en-US" sz="2300" dirty="0"/>
              <a:t>, premiers rapports</a:t>
            </a:r>
          </a:p>
          <a:p>
            <a:pPr lvl="1">
              <a:lnSpc>
                <a:spcPct val="100000"/>
              </a:lnSpc>
              <a:spcBef>
                <a:spcPts val="0"/>
              </a:spcBef>
              <a:defRPr/>
            </a:pPr>
            <a:r>
              <a:rPr lang="en-CA" altLang="en-US" sz="2300" dirty="0"/>
              <a:t>Le </a:t>
            </a:r>
            <a:r>
              <a:rPr lang="en-CA" altLang="en-US" sz="2300" dirty="0" err="1"/>
              <a:t>nombre</a:t>
            </a:r>
            <a:r>
              <a:rPr lang="en-CA" altLang="en-US" sz="2300" dirty="0"/>
              <a:t> total de </a:t>
            </a:r>
            <a:r>
              <a:rPr lang="en-CA" altLang="en-US" sz="2300" dirty="0" err="1"/>
              <a:t>cas</a:t>
            </a:r>
            <a:r>
              <a:rPr lang="en-CA" altLang="en-US" sz="2300" dirty="0"/>
              <a:t> </a:t>
            </a:r>
            <a:r>
              <a:rPr lang="en-CA" altLang="en-US" sz="2300" dirty="0" err="1"/>
              <a:t>est</a:t>
            </a:r>
            <a:r>
              <a:rPr lang="en-CA" altLang="en-US" sz="2300" dirty="0"/>
              <a:t> </a:t>
            </a:r>
            <a:r>
              <a:rPr lang="en-CA" altLang="en-US" sz="2300" dirty="0" err="1"/>
              <a:t>désormais</a:t>
            </a:r>
            <a:r>
              <a:rPr lang="en-CA" altLang="en-US" sz="2300" dirty="0"/>
              <a:t> de 10, </a:t>
            </a:r>
            <a:r>
              <a:rPr lang="en-CA" altLang="en-US" sz="2300" dirty="0" err="1"/>
              <a:t>tous</a:t>
            </a:r>
            <a:r>
              <a:rPr lang="en-CA" altLang="en-US" sz="2300" dirty="0"/>
              <a:t> dans le </a:t>
            </a:r>
            <a:r>
              <a:rPr lang="en-CA" altLang="en-US" sz="2300" dirty="0" err="1"/>
              <a:t>nord</a:t>
            </a:r>
            <a:r>
              <a:rPr lang="en-CA" altLang="en-US" sz="2300" dirty="0"/>
              <a:t>, </a:t>
            </a:r>
            <a:r>
              <a:rPr lang="en-CA" altLang="en-US" sz="2300" dirty="0" err="1"/>
              <a:t>près</a:t>
            </a:r>
            <a:r>
              <a:rPr lang="en-CA" altLang="en-US" sz="2300" dirty="0"/>
              <a:t> de la </a:t>
            </a:r>
            <a:r>
              <a:rPr lang="en-CA" altLang="en-US" sz="2300" dirty="0" err="1"/>
              <a:t>frontière</a:t>
            </a:r>
            <a:r>
              <a:rPr lang="en-CA" altLang="en-US" sz="2300" dirty="0"/>
              <a:t> avec la </a:t>
            </a:r>
            <a:r>
              <a:rPr lang="en-CA" altLang="en-US" sz="2300" dirty="0" err="1"/>
              <a:t>Bulgarie</a:t>
            </a:r>
            <a:r>
              <a:rPr lang="en-CA" altLang="en-US" sz="2300" dirty="0"/>
              <a:t>.</a:t>
            </a:r>
          </a:p>
          <a:p>
            <a:pPr marL="0" indent="0">
              <a:lnSpc>
                <a:spcPct val="100000"/>
              </a:lnSpc>
              <a:spcBef>
                <a:spcPts val="0"/>
              </a:spcBef>
              <a:buFont typeface="Arial" panose="020B0604020202020204" pitchFamily="34" charset="0"/>
              <a:buNone/>
              <a:defRPr/>
            </a:pPr>
            <a:r>
              <a:rPr lang="en-CA" altLang="en-US" sz="2700" b="1" dirty="0" err="1"/>
              <a:t>Espagne</a:t>
            </a:r>
            <a:r>
              <a:rPr lang="en-CA" altLang="en-US" sz="2700" b="1" dirty="0"/>
              <a:t>*</a:t>
            </a:r>
          </a:p>
          <a:p>
            <a:pPr>
              <a:lnSpc>
                <a:spcPct val="100000"/>
              </a:lnSpc>
              <a:spcBef>
                <a:spcPts val="0"/>
              </a:spcBef>
              <a:defRPr/>
            </a:pPr>
            <a:r>
              <a:rPr lang="en-CA" altLang="en-US" sz="2300" dirty="0"/>
              <a:t>Pas encore signalé au WOAH, le 30 septembre, premiers cas signalés dans deux provinces.</a:t>
            </a:r>
          </a:p>
          <a:p>
            <a:pPr lvl="1">
              <a:defRPr/>
            </a:pPr>
            <a:endParaRPr lang="en-CA" altLang="en-US"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915FE859-2254-A7C2-FF8E-A61C465EB6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4050" y="865188"/>
            <a:ext cx="5105400" cy="5735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014E229-9FF9-ADA1-9017-0CA3AAA3F244}"/>
              </a:ext>
            </a:extLst>
          </p:cNvPr>
          <p:cNvSpPr>
            <a:spLocks noGrp="1"/>
          </p:cNvSpPr>
          <p:nvPr>
            <p:ph type="title"/>
          </p:nvPr>
        </p:nvSpPr>
        <p:spPr>
          <a:xfrm>
            <a:off x="136525" y="-87313"/>
            <a:ext cx="10515600" cy="1323976"/>
          </a:xfrm>
        </p:spPr>
        <p:txBody>
          <a:bodyPr/>
          <a:lstStyle/>
          <a:p>
            <a:pPr>
              <a:defRPr/>
            </a:pPr>
            <a:r>
              <a:rPr lang="en-US" sz="3200" dirty="0"/>
              <a:t>Nouveau ver du monde “New World Screwworm” en Amérique centrale</a:t>
            </a:r>
            <a:endParaRPr lang="en-CA" sz="3200" dirty="0"/>
          </a:p>
        </p:txBody>
      </p:sp>
      <p:sp>
        <p:nvSpPr>
          <p:cNvPr id="26628" name="Text Placeholder 2">
            <a:extLst>
              <a:ext uri="{FF2B5EF4-FFF2-40B4-BE49-F238E27FC236}">
                <a16:creationId xmlns:a16="http://schemas.microsoft.com/office/drawing/2014/main" id="{0BA5F1DA-0153-5F62-842D-73D3C87B3A9A}"/>
              </a:ext>
            </a:extLst>
          </p:cNvPr>
          <p:cNvSpPr>
            <a:spLocks noGrp="1"/>
          </p:cNvSpPr>
          <p:nvPr>
            <p:ph type="body" sz="quarter" idx="13"/>
          </p:nvPr>
        </p:nvSpPr>
        <p:spPr>
          <a:xfrm>
            <a:off x="188913" y="877888"/>
            <a:ext cx="6388100" cy="5735637"/>
          </a:xfrm>
        </p:spPr>
        <p:txBody>
          <a:bodyPr/>
          <a:lstStyle/>
          <a:p>
            <a:pPr>
              <a:spcBef>
                <a:spcPts val="0"/>
              </a:spcBef>
            </a:pPr>
            <a:r>
              <a:rPr lang="en-US" altLang="en-US" sz="2000" dirty="0" err="1"/>
              <a:t>Larve</a:t>
            </a:r>
            <a:r>
              <a:rPr lang="en-US" altLang="en-US" sz="2000" dirty="0"/>
              <a:t> de mouche parasite - </a:t>
            </a:r>
            <a:r>
              <a:rPr lang="en-CA" altLang="en-US" sz="2000" i="1" dirty="0" err="1"/>
              <a:t>Cochliomyia</a:t>
            </a:r>
            <a:r>
              <a:rPr lang="en-CA" altLang="en-US" sz="2000" i="1" dirty="0"/>
              <a:t> </a:t>
            </a:r>
            <a:r>
              <a:rPr lang="en-CA" altLang="en-US" sz="2000" i="1" dirty="0" err="1"/>
              <a:t>hominivorax</a:t>
            </a:r>
            <a:r>
              <a:rPr lang="en-CA" altLang="en-US" sz="2000" i="1" dirty="0"/>
              <a:t> </a:t>
            </a:r>
            <a:r>
              <a:rPr lang="en-CA" altLang="en-US" sz="2000" dirty="0" err="1"/>
              <a:t>causant</a:t>
            </a:r>
            <a:r>
              <a:rPr lang="en-CA" altLang="en-US" sz="2000" dirty="0"/>
              <a:t> la </a:t>
            </a:r>
            <a:r>
              <a:rPr lang="en-CA" altLang="en-US" sz="2000" dirty="0" err="1"/>
              <a:t>myiase</a:t>
            </a:r>
            <a:r>
              <a:rPr lang="en-CA" altLang="en-US" sz="2000" dirty="0"/>
              <a:t> des </a:t>
            </a:r>
            <a:r>
              <a:rPr lang="en-CA" altLang="en-US" sz="2000" dirty="0" err="1"/>
              <a:t>plaies</a:t>
            </a:r>
            <a:endParaRPr lang="en-US" altLang="en-US" sz="2000" dirty="0"/>
          </a:p>
          <a:p>
            <a:pPr>
              <a:spcBef>
                <a:spcPts val="0"/>
              </a:spcBef>
            </a:pPr>
            <a:r>
              <a:rPr lang="en-US" altLang="en-US" sz="2000" dirty="0"/>
              <a:t>Février 2024 - Le </a:t>
            </a:r>
            <a:r>
              <a:rPr lang="en-US" altLang="en-US" sz="2000" u="sng" dirty="0">
                <a:hlinkClick r:id="rId4"/>
              </a:rPr>
              <a:t>Costa Rica </a:t>
            </a:r>
            <a:r>
              <a:rPr lang="en-US" altLang="en-US" sz="2000" dirty="0" err="1"/>
              <a:t>déclare</a:t>
            </a:r>
            <a:r>
              <a:rPr lang="en-US" altLang="en-US" sz="2000" dirty="0"/>
              <a:t> </a:t>
            </a:r>
            <a:r>
              <a:rPr lang="en-US" altLang="en-US" sz="2000" dirty="0" err="1"/>
              <a:t>une</a:t>
            </a:r>
            <a:r>
              <a:rPr lang="en-US" altLang="en-US" sz="2000" dirty="0"/>
              <a:t> urgence sanitaire </a:t>
            </a:r>
          </a:p>
          <a:p>
            <a:pPr>
              <a:spcBef>
                <a:spcPts val="0"/>
              </a:spcBef>
            </a:pPr>
            <a:r>
              <a:rPr lang="en-US" altLang="en-US" sz="2000" dirty="0"/>
              <a:t>Mars 2024 - Le </a:t>
            </a:r>
            <a:r>
              <a:rPr lang="en-US" altLang="en-US" sz="2000" dirty="0">
                <a:hlinkClick r:id="rId5"/>
              </a:rPr>
              <a:t>Costa Rica </a:t>
            </a:r>
            <a:r>
              <a:rPr lang="en-US" altLang="en-US" sz="2000" dirty="0"/>
              <a:t>a </a:t>
            </a:r>
            <a:r>
              <a:rPr lang="en-US" altLang="en-US" sz="2000" dirty="0" err="1"/>
              <a:t>signalé</a:t>
            </a:r>
            <a:r>
              <a:rPr lang="en-US" altLang="en-US" sz="2000" dirty="0"/>
              <a:t> 1 </a:t>
            </a:r>
            <a:r>
              <a:rPr lang="en-US" altLang="en-US" sz="2000" dirty="0" err="1"/>
              <a:t>cas</a:t>
            </a:r>
            <a:r>
              <a:rPr lang="en-US" altLang="en-US" sz="2000" dirty="0"/>
              <a:t> </a:t>
            </a:r>
            <a:r>
              <a:rPr lang="en-US" altLang="en-US" sz="2000" dirty="0" err="1"/>
              <a:t>humain</a:t>
            </a:r>
            <a:r>
              <a:rPr lang="en-US" altLang="en-US" sz="2000" dirty="0"/>
              <a:t> </a:t>
            </a:r>
          </a:p>
          <a:p>
            <a:pPr>
              <a:spcBef>
                <a:spcPts val="0"/>
              </a:spcBef>
            </a:pPr>
            <a:r>
              <a:rPr lang="en-US" altLang="en-US" sz="2000" dirty="0"/>
              <a:t>A </a:t>
            </a:r>
            <a:r>
              <a:rPr lang="en-US" altLang="en-US" sz="2000" dirty="0" err="1"/>
              <a:t>partir</a:t>
            </a:r>
            <a:r>
              <a:rPr lang="en-US" altLang="en-US" sz="2000" dirty="0"/>
              <a:t> du 21 </a:t>
            </a:r>
            <a:r>
              <a:rPr lang="en-US" altLang="en-US" sz="2000" dirty="0" err="1"/>
              <a:t>septembre</a:t>
            </a:r>
            <a:r>
              <a:rPr lang="en-US" altLang="en-US" sz="2000" dirty="0"/>
              <a:t> 2024, </a:t>
            </a:r>
            <a:r>
              <a:rPr lang="en-US" altLang="en-US" sz="2000" dirty="0" err="1"/>
              <a:t>selon</a:t>
            </a:r>
            <a:r>
              <a:rPr lang="en-US" altLang="en-US" sz="2000" dirty="0"/>
              <a:t> </a:t>
            </a:r>
            <a:r>
              <a:rPr lang="en-US" altLang="en-US" sz="2000" dirty="0">
                <a:hlinkClick r:id="rId6"/>
              </a:rPr>
              <a:t>COPEG </a:t>
            </a:r>
            <a:r>
              <a:rPr lang="en-US" altLang="en-US" sz="2000" dirty="0"/>
              <a:t>: </a:t>
            </a:r>
          </a:p>
          <a:p>
            <a:pPr lvl="1">
              <a:spcBef>
                <a:spcPts val="0"/>
              </a:spcBef>
            </a:pPr>
            <a:r>
              <a:rPr lang="en-US" altLang="en-US" sz="2000" dirty="0"/>
              <a:t>Panama - 17 968 </a:t>
            </a:r>
            <a:r>
              <a:rPr lang="en-US" altLang="en-US" sz="2000" dirty="0" err="1"/>
              <a:t>cas</a:t>
            </a:r>
            <a:endParaRPr lang="en-US" altLang="en-US" sz="2000" dirty="0"/>
          </a:p>
          <a:p>
            <a:pPr lvl="1">
              <a:spcBef>
                <a:spcPts val="0"/>
              </a:spcBef>
            </a:pPr>
            <a:r>
              <a:rPr lang="en-US" altLang="en-US" sz="2000" dirty="0"/>
              <a:t>Costa Rica - 6 690 </a:t>
            </a:r>
            <a:r>
              <a:rPr lang="en-US" altLang="en-US" sz="2000" dirty="0" err="1"/>
              <a:t>cas</a:t>
            </a:r>
            <a:r>
              <a:rPr lang="en-US" altLang="en-US" sz="2000" dirty="0"/>
              <a:t> </a:t>
            </a:r>
          </a:p>
          <a:p>
            <a:pPr lvl="1">
              <a:spcBef>
                <a:spcPts val="0"/>
              </a:spcBef>
            </a:pPr>
            <a:r>
              <a:rPr lang="en-US" altLang="en-US" sz="2000" dirty="0"/>
              <a:t>Nicaragua - 3 307 </a:t>
            </a:r>
            <a:r>
              <a:rPr lang="en-US" altLang="en-US" sz="2000" dirty="0" err="1"/>
              <a:t>cas</a:t>
            </a:r>
            <a:endParaRPr lang="en-US" altLang="en-US" sz="2000" dirty="0"/>
          </a:p>
          <a:p>
            <a:r>
              <a:rPr lang="en-US" altLang="en-US" sz="2000" dirty="0">
                <a:hlinkClick r:id="rId7"/>
              </a:rPr>
              <a:t>Le Honduras </a:t>
            </a:r>
            <a:r>
              <a:rPr lang="en-US" altLang="en-US" sz="2000" dirty="0"/>
              <a:t>a </a:t>
            </a:r>
            <a:r>
              <a:rPr lang="en-US" altLang="en-US" sz="2000" dirty="0" err="1"/>
              <a:t>signalé</a:t>
            </a:r>
            <a:r>
              <a:rPr lang="en-US" altLang="en-US" sz="2000" dirty="0"/>
              <a:t> 8* </a:t>
            </a:r>
            <a:r>
              <a:rPr lang="en-US" altLang="en-US" sz="2000" dirty="0" err="1"/>
              <a:t>cas</a:t>
            </a:r>
            <a:r>
              <a:rPr lang="en-US" altLang="en-US" sz="2000" dirty="0"/>
              <a:t> (</a:t>
            </a:r>
            <a:r>
              <a:rPr lang="en-US" altLang="en-US" sz="2000" dirty="0" err="1"/>
              <a:t>équins</a:t>
            </a:r>
            <a:r>
              <a:rPr lang="en-US" altLang="en-US" sz="2000" dirty="0"/>
              <a:t> ? </a:t>
            </a:r>
            <a:r>
              <a:rPr lang="en-US" altLang="en-US" sz="2000" dirty="0" err="1"/>
              <a:t>bovins</a:t>
            </a:r>
            <a:r>
              <a:rPr lang="en-US" altLang="en-US" sz="2000" dirty="0"/>
              <a:t> ?)</a:t>
            </a:r>
          </a:p>
          <a:p>
            <a:r>
              <a:rPr lang="en-US" altLang="en-US" sz="2000" dirty="0"/>
              <a:t>2 </a:t>
            </a:r>
            <a:r>
              <a:rPr lang="en-US" altLang="en-US" sz="2000" dirty="0" err="1"/>
              <a:t>octobre</a:t>
            </a:r>
            <a:r>
              <a:rPr lang="en-US" altLang="en-US" sz="2000" dirty="0"/>
              <a:t> 2024 - </a:t>
            </a:r>
            <a:r>
              <a:rPr lang="en-US" altLang="en-US" sz="2000" dirty="0">
                <a:hlinkClick r:id="rId8"/>
              </a:rPr>
              <a:t>Le Costa Rica </a:t>
            </a:r>
            <a:r>
              <a:rPr lang="en-US" altLang="en-US" sz="2000" dirty="0"/>
              <a:t>a </a:t>
            </a:r>
            <a:r>
              <a:rPr lang="en-US" altLang="en-US" sz="2000" dirty="0" err="1"/>
              <a:t>signalé</a:t>
            </a:r>
            <a:r>
              <a:rPr lang="en-US" altLang="en-US" sz="2000" dirty="0"/>
              <a:t> 25 </a:t>
            </a:r>
            <a:r>
              <a:rPr lang="en-US" altLang="en-US" sz="2000" dirty="0" err="1"/>
              <a:t>cas</a:t>
            </a:r>
            <a:r>
              <a:rPr lang="en-US" altLang="en-US" sz="2000" dirty="0"/>
              <a:t> </a:t>
            </a:r>
            <a:r>
              <a:rPr lang="en-US" altLang="en-US" sz="2000" dirty="0" err="1"/>
              <a:t>humains</a:t>
            </a:r>
            <a:endParaRPr lang="en-US" altLang="en-US" sz="2000" dirty="0"/>
          </a:p>
          <a:p>
            <a:r>
              <a:rPr lang="en-US" altLang="en-US" sz="2000" dirty="0"/>
              <a:t>2 oct. 2024 - Le </a:t>
            </a:r>
            <a:r>
              <a:rPr lang="en-US" altLang="en-US" sz="2000" dirty="0">
                <a:hlinkClick r:id="rId9"/>
              </a:rPr>
              <a:t>Panama </a:t>
            </a:r>
            <a:r>
              <a:rPr lang="en-US" altLang="en-US" sz="2000" dirty="0"/>
              <a:t>a </a:t>
            </a:r>
            <a:r>
              <a:rPr lang="en-US" altLang="en-US" sz="2000" dirty="0" err="1"/>
              <a:t>signalé</a:t>
            </a:r>
            <a:r>
              <a:rPr lang="en-US" altLang="en-US" sz="2000" dirty="0"/>
              <a:t> 79 </a:t>
            </a:r>
            <a:r>
              <a:rPr lang="en-US" altLang="en-US" sz="2000" dirty="0" err="1"/>
              <a:t>cas</a:t>
            </a:r>
            <a:r>
              <a:rPr lang="en-US" altLang="en-US" sz="2000" dirty="0"/>
              <a:t> </a:t>
            </a:r>
            <a:r>
              <a:rPr lang="en-US" altLang="en-US" sz="2000" dirty="0" err="1"/>
              <a:t>humains</a:t>
            </a:r>
            <a:endParaRPr lang="en-US" altLang="en-US" sz="2000" dirty="0"/>
          </a:p>
          <a:p>
            <a:r>
              <a:rPr lang="en-US" altLang="en-US" sz="2000" dirty="0"/>
              <a:t>9 </a:t>
            </a:r>
            <a:r>
              <a:rPr lang="en-US" altLang="en-US" sz="2000" dirty="0" err="1"/>
              <a:t>septembre</a:t>
            </a:r>
            <a:r>
              <a:rPr lang="en-US" altLang="en-US" sz="2000" dirty="0"/>
              <a:t> 2024 - </a:t>
            </a:r>
            <a:r>
              <a:rPr lang="en-US" altLang="en-US" sz="2000" dirty="0">
                <a:hlinkClick r:id="rId10"/>
              </a:rPr>
              <a:t>Le Nicaragua </a:t>
            </a:r>
            <a:r>
              <a:rPr lang="en-US" altLang="en-US" sz="2000" dirty="0"/>
              <a:t>a </a:t>
            </a:r>
            <a:r>
              <a:rPr lang="en-US" altLang="en-US" sz="2000" dirty="0" err="1"/>
              <a:t>signalé</a:t>
            </a:r>
            <a:r>
              <a:rPr lang="en-US" altLang="en-US" sz="2000" dirty="0"/>
              <a:t> au </a:t>
            </a:r>
            <a:r>
              <a:rPr lang="en-US" altLang="en-US" sz="2000" dirty="0" err="1"/>
              <a:t>moins</a:t>
            </a:r>
            <a:r>
              <a:rPr lang="en-US" altLang="en-US" sz="2000" dirty="0"/>
              <a:t> 2 </a:t>
            </a:r>
            <a:r>
              <a:rPr lang="en-US" altLang="en-US" sz="2000" dirty="0" err="1"/>
              <a:t>cas</a:t>
            </a:r>
            <a:r>
              <a:rPr lang="en-US" altLang="en-US" sz="2000" dirty="0"/>
              <a:t> </a:t>
            </a:r>
            <a:r>
              <a:rPr lang="en-US" altLang="en-US" sz="2000" dirty="0" err="1"/>
              <a:t>humains</a:t>
            </a:r>
            <a:endParaRPr lang="en-US" altLang="en-US" sz="2000" dirty="0"/>
          </a:p>
          <a:p>
            <a:r>
              <a:rPr lang="en-US" altLang="en-US" sz="2000" dirty="0" err="1"/>
              <a:t>L'augmentation</a:t>
            </a:r>
            <a:r>
              <a:rPr lang="en-US" altLang="en-US" sz="2000" dirty="0"/>
              <a:t> du </a:t>
            </a:r>
            <a:r>
              <a:rPr lang="en-US" altLang="en-US" sz="2000" dirty="0" err="1"/>
              <a:t>nombre</a:t>
            </a:r>
            <a:r>
              <a:rPr lang="en-US" altLang="en-US" sz="2000" dirty="0"/>
              <a:t> de </a:t>
            </a:r>
            <a:r>
              <a:rPr lang="en-US" altLang="en-US" sz="2000" dirty="0" err="1"/>
              <a:t>cas</a:t>
            </a:r>
            <a:r>
              <a:rPr lang="en-US" altLang="en-US" sz="2000" dirty="0"/>
              <a:t> </a:t>
            </a:r>
            <a:r>
              <a:rPr lang="en-US" altLang="en-US" sz="2000" dirty="0" err="1"/>
              <a:t>peut</a:t>
            </a:r>
            <a:r>
              <a:rPr lang="en-US" altLang="en-US" sz="2000" dirty="0"/>
              <a:t> </a:t>
            </a:r>
            <a:r>
              <a:rPr lang="en-US" altLang="en-US" sz="2000" dirty="0" err="1"/>
              <a:t>être</a:t>
            </a:r>
            <a:r>
              <a:rPr lang="en-US" altLang="en-US" sz="2000" dirty="0"/>
              <a:t> due à </a:t>
            </a:r>
            <a:r>
              <a:rPr lang="en-US" altLang="en-US" sz="2000" dirty="0" err="1"/>
              <a:t>une</a:t>
            </a:r>
            <a:r>
              <a:rPr lang="en-US" altLang="en-US" sz="2000" dirty="0"/>
              <a:t> </a:t>
            </a:r>
            <a:r>
              <a:rPr lang="en-US" altLang="en-US" sz="2000" dirty="0">
                <a:hlinkClick r:id="rId11"/>
              </a:rPr>
              <a:t>mouche </a:t>
            </a:r>
            <a:r>
              <a:rPr lang="en-US" altLang="en-US" sz="2000" dirty="0"/>
              <a:t>plus </a:t>
            </a:r>
            <a:r>
              <a:rPr lang="en-US" altLang="en-US" sz="2000" dirty="0" err="1">
                <a:hlinkClick r:id="rId11"/>
              </a:rPr>
              <a:t>agressive</a:t>
            </a:r>
            <a:r>
              <a:rPr lang="en-US" altLang="en-US" sz="2000" dirty="0">
                <a:hlinkClick r:id="rId11"/>
              </a:rPr>
              <a:t> </a:t>
            </a:r>
            <a:r>
              <a:rPr lang="en-US" altLang="en-US" sz="2000" dirty="0" err="1"/>
              <a:t>ainsi</a:t>
            </a:r>
            <a:r>
              <a:rPr lang="en-US" altLang="en-US" sz="2000" dirty="0"/>
              <a:t> </a:t>
            </a:r>
            <a:r>
              <a:rPr lang="en-US" altLang="en-US" sz="2000" dirty="0" err="1"/>
              <a:t>qu'à</a:t>
            </a:r>
            <a:r>
              <a:rPr lang="en-US" altLang="en-US" sz="2000" dirty="0"/>
              <a:t> </a:t>
            </a:r>
            <a:r>
              <a:rPr lang="en-US" altLang="en-US" sz="2000" dirty="0" err="1"/>
              <a:t>une</a:t>
            </a:r>
            <a:r>
              <a:rPr lang="en-US" altLang="en-US" sz="2000" dirty="0"/>
              <a:t> </a:t>
            </a:r>
            <a:r>
              <a:rPr lang="en-US" altLang="en-US" sz="2000" dirty="0" err="1">
                <a:hlinkClick r:id="rId12"/>
              </a:rPr>
              <a:t>pluviométrie</a:t>
            </a:r>
            <a:r>
              <a:rPr lang="en-US" altLang="en-US" sz="2000" dirty="0">
                <a:hlinkClick r:id="rId12"/>
              </a:rPr>
              <a:t> accrue.</a:t>
            </a:r>
            <a:endParaRPr lang="en-US" altLang="en-US" sz="2000" dirty="0"/>
          </a:p>
          <a:p>
            <a:r>
              <a:rPr lang="en-US" altLang="en-US" sz="2000" dirty="0">
                <a:hlinkClick r:id="rId13"/>
              </a:rPr>
              <a:t>Le </a:t>
            </a:r>
            <a:r>
              <a:rPr lang="en-US" altLang="en-US" sz="2000" dirty="0" err="1">
                <a:hlinkClick r:id="rId13"/>
              </a:rPr>
              <a:t>Mexique</a:t>
            </a:r>
            <a:r>
              <a:rPr lang="en-US" altLang="en-US" sz="2000" dirty="0">
                <a:hlinkClick r:id="rId13"/>
              </a:rPr>
              <a:t> </a:t>
            </a:r>
            <a:r>
              <a:rPr lang="en-US" altLang="en-US" sz="2000" dirty="0" err="1"/>
              <a:t>renforce</a:t>
            </a:r>
            <a:r>
              <a:rPr lang="en-US" altLang="en-US" sz="2000" dirty="0"/>
              <a:t> </a:t>
            </a:r>
            <a:r>
              <a:rPr lang="en-US" altLang="en-US" sz="2000" dirty="0" err="1"/>
              <a:t>ses</a:t>
            </a:r>
            <a:r>
              <a:rPr lang="en-US" altLang="en-US" sz="2000" dirty="0"/>
              <a:t> efforts de </a:t>
            </a:r>
            <a:r>
              <a:rPr lang="en-US" altLang="en-US" sz="2000" dirty="0" err="1"/>
              <a:t>préparation</a:t>
            </a:r>
            <a:r>
              <a:rPr lang="en-US" altLang="en-US" sz="2000" dirty="0"/>
              <a:t> et de </a:t>
            </a:r>
            <a:r>
              <a:rPr lang="en-US" altLang="en-US" sz="2000" dirty="0" err="1"/>
              <a:t>contrôle</a:t>
            </a:r>
            <a:endParaRPr lang="en-US" altLang="en-US" sz="2400" dirty="0"/>
          </a:p>
          <a:p>
            <a:pPr lvl="1"/>
            <a:endParaRPr lang="en-US" altLang="en-US" sz="1800" dirty="0"/>
          </a:p>
        </p:txBody>
      </p:sp>
      <p:sp>
        <p:nvSpPr>
          <p:cNvPr id="4" name="Slide Number Placeholder 3">
            <a:extLst>
              <a:ext uri="{FF2B5EF4-FFF2-40B4-BE49-F238E27FC236}">
                <a16:creationId xmlns:a16="http://schemas.microsoft.com/office/drawing/2014/main" id="{220B4DFD-AB51-3FB8-F821-6406CE02915B}"/>
              </a:ext>
            </a:extLst>
          </p:cNvPr>
          <p:cNvSpPr>
            <a:spLocks noGrp="1"/>
          </p:cNvSpPr>
          <p:nvPr>
            <p:ph type="sldNum" sz="quarter" idx="14"/>
          </p:nvPr>
        </p:nvSpPr>
        <p:spPr>
          <a:xfrm>
            <a:off x="10233025" y="1016000"/>
            <a:ext cx="1447800" cy="365125"/>
          </a:xfrm>
        </p:spPr>
        <p:txBody>
          <a:bodyPr rtlCol="0"/>
          <a:lstStyle/>
          <a:p>
            <a:pPr fontAlgn="auto">
              <a:spcBef>
                <a:spcPts val="0"/>
              </a:spcBef>
              <a:spcAft>
                <a:spcPts val="0"/>
              </a:spcAft>
              <a:defRPr/>
            </a:pPr>
            <a:r>
              <a:rPr lang="en-CA" dirty="0">
                <a:solidFill>
                  <a:schemeClr val="tx1">
                    <a:tint val="75000"/>
                  </a:schemeClr>
                </a:solidFill>
                <a:latin typeface="+mn-lt"/>
                <a:hlinkClick r:id="rId14"/>
              </a:rPr>
              <a:t>k7576-1 : USDA ARS</a:t>
            </a:r>
            <a:endParaRPr lang="en-US" dirty="0">
              <a:solidFill>
                <a:schemeClr val="tx1">
                  <a:tint val="75000"/>
                </a:schemeClr>
              </a:solidFill>
              <a:latin typeface="+mn-lt"/>
            </a:endParaRPr>
          </a:p>
        </p:txBody>
      </p:sp>
      <p:pic>
        <p:nvPicPr>
          <p:cNvPr id="26630" name="Picture 2">
            <a:extLst>
              <a:ext uri="{FF2B5EF4-FFF2-40B4-BE49-F238E27FC236}">
                <a16:creationId xmlns:a16="http://schemas.microsoft.com/office/drawing/2014/main" id="{18EEF256-E8DE-55EF-9CB1-7EC4A241FD69}"/>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410700" y="1311275"/>
            <a:ext cx="2192338" cy="1755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31" name="TextBox 5">
            <a:hlinkClick r:id="rId6"/>
            <a:extLst>
              <a:ext uri="{FF2B5EF4-FFF2-40B4-BE49-F238E27FC236}">
                <a16:creationId xmlns:a16="http://schemas.microsoft.com/office/drawing/2014/main" id="{2A46CA1E-1AE7-AF5E-900B-0B68A97F8915}"/>
              </a:ext>
            </a:extLst>
          </p:cNvPr>
          <p:cNvSpPr txBox="1">
            <a:spLocks noChangeArrowheads="1"/>
          </p:cNvSpPr>
          <p:nvPr/>
        </p:nvSpPr>
        <p:spPr bwMode="auto">
          <a:xfrm>
            <a:off x="11225213" y="5888038"/>
            <a:ext cx="193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a:hlinkClick r:id="rId6"/>
              </a:rPr>
              <a:t>COPEG</a:t>
            </a:r>
            <a:endParaRPr lang="en-CA" altLang="en-US"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0E910-607E-C264-F7C0-929DF99CC76C}"/>
              </a:ext>
            </a:extLst>
          </p:cNvPr>
          <p:cNvSpPr>
            <a:spLocks noGrp="1"/>
          </p:cNvSpPr>
          <p:nvPr>
            <p:ph type="title"/>
          </p:nvPr>
        </p:nvSpPr>
        <p:spPr>
          <a:xfrm>
            <a:off x="211138" y="144463"/>
            <a:ext cx="10515600" cy="1325562"/>
          </a:xfrm>
        </p:spPr>
        <p:txBody>
          <a:bodyPr/>
          <a:lstStyle/>
          <a:p>
            <a:pPr>
              <a:defRPr/>
            </a:pPr>
            <a:r>
              <a:rPr lang="en-US" sz="3200" dirty="0"/>
              <a:t>Tique Longhorn et Theileriosis aux Etats-Unis</a:t>
            </a:r>
            <a:endParaRPr lang="en-CA" sz="3200" dirty="0"/>
          </a:p>
        </p:txBody>
      </p:sp>
      <p:sp>
        <p:nvSpPr>
          <p:cNvPr id="28675" name="Text Placeholder 2">
            <a:extLst>
              <a:ext uri="{FF2B5EF4-FFF2-40B4-BE49-F238E27FC236}">
                <a16:creationId xmlns:a16="http://schemas.microsoft.com/office/drawing/2014/main" id="{F1B92954-7FF7-EFC3-8E84-1F6F7711BD76}"/>
              </a:ext>
            </a:extLst>
          </p:cNvPr>
          <p:cNvSpPr>
            <a:spLocks noGrp="1"/>
          </p:cNvSpPr>
          <p:nvPr>
            <p:ph type="body" sz="quarter" idx="13"/>
          </p:nvPr>
        </p:nvSpPr>
        <p:spPr>
          <a:xfrm>
            <a:off x="366713" y="1236663"/>
            <a:ext cx="6230937" cy="5514975"/>
          </a:xfrm>
        </p:spPr>
        <p:txBody>
          <a:bodyPr/>
          <a:lstStyle/>
          <a:p>
            <a:r>
              <a:rPr lang="en-US" altLang="en-US" sz="2400">
                <a:hlinkClick r:id="rId3"/>
              </a:rPr>
              <a:t>Oklahoma </a:t>
            </a:r>
            <a:r>
              <a:rPr lang="en-US" altLang="en-US" sz="2400"/>
              <a:t>- un nouvel état qui déclare avoir trouvé l'ALHT</a:t>
            </a:r>
          </a:p>
          <a:p>
            <a:pPr lvl="1"/>
            <a:r>
              <a:rPr lang="en-US" altLang="en-US"/>
              <a:t>Le comté de Mayes a été signalé à l'origine, mais c'est là que se trouve le bureau. Le pâturage se trouve dans le comté de Craig.</a:t>
            </a:r>
          </a:p>
          <a:p>
            <a:pPr lvl="1"/>
            <a:r>
              <a:rPr lang="en-US" altLang="en-US"/>
              <a:t>31 juillet 2024 - 13 tiques femelles prélevées sur 22 vaches chargées dans une étable du Missouri, toutes les tiques étaient engorgées.</a:t>
            </a:r>
          </a:p>
          <a:p>
            <a:r>
              <a:rPr lang="en-US" altLang="en-US" sz="2400" i="1"/>
              <a:t>R. rickettsi </a:t>
            </a:r>
            <a:r>
              <a:rPr lang="en-US" altLang="en-US" sz="2400"/>
              <a:t>a été trouvé dans une tique collectée sur le terrain dans le New Jersey. </a:t>
            </a:r>
            <a:endParaRPr lang="en-CA" altLang="en-US" sz="2400"/>
          </a:p>
          <a:p>
            <a:r>
              <a:rPr lang="en-CA" altLang="en-US" sz="2400">
                <a:hlinkClick r:id="rId4"/>
              </a:rPr>
              <a:t>Haemaphysalis longicornis (Acari : Ixodidae) ne transmet pas Babesia bovis, agent responsable de la fièvre bovine</a:t>
            </a:r>
            <a:endParaRPr lang="en-CA" altLang="en-US" sz="2400"/>
          </a:p>
          <a:p>
            <a:endParaRPr lang="en-CA" altLang="en-US" sz="2400"/>
          </a:p>
        </p:txBody>
      </p:sp>
      <p:sp>
        <p:nvSpPr>
          <p:cNvPr id="28676" name="Rectangle 2">
            <a:extLst>
              <a:ext uri="{FF2B5EF4-FFF2-40B4-BE49-F238E27FC236}">
                <a16:creationId xmlns:a16="http://schemas.microsoft.com/office/drawing/2014/main" id="{F737601A-A9EF-DE65-616F-C4B388C11A39}"/>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8677" name="TextBox 6">
            <a:extLst>
              <a:ext uri="{FF2B5EF4-FFF2-40B4-BE49-F238E27FC236}">
                <a16:creationId xmlns:a16="http://schemas.microsoft.com/office/drawing/2014/main" id="{14B47112-EDF1-C42D-3B7B-10D24225F93C}"/>
              </a:ext>
            </a:extLst>
          </p:cNvPr>
          <p:cNvSpPr txBox="1">
            <a:spLocks noChangeArrowheads="1"/>
          </p:cNvSpPr>
          <p:nvPr/>
        </p:nvSpPr>
        <p:spPr bwMode="auto">
          <a:xfrm>
            <a:off x="7621588" y="5718175"/>
            <a:ext cx="45704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a:t>USDA </a:t>
            </a:r>
            <a:r>
              <a:rPr lang="en-CA" altLang="en-US" sz="1400" b="1" i="1"/>
              <a:t>Haemaphysalis longicornis </a:t>
            </a:r>
            <a:r>
              <a:rPr lang="en-CA" altLang="en-US" sz="1400" b="1"/>
              <a:t>(Asian longhorned tick) Rapport de situation</a:t>
            </a:r>
          </a:p>
        </p:txBody>
      </p:sp>
      <p:pic>
        <p:nvPicPr>
          <p:cNvPr id="28678" name="Picture 3">
            <a:extLst>
              <a:ext uri="{FF2B5EF4-FFF2-40B4-BE49-F238E27FC236}">
                <a16:creationId xmlns:a16="http://schemas.microsoft.com/office/drawing/2014/main" id="{7E30EE48-6B8E-F7E5-CD83-4C2C2649B4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1813" y="1317625"/>
            <a:ext cx="5148262" cy="43449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1DD7C919-6484-C389-6B53-FF23D6C9AC36}"/>
              </a:ext>
            </a:extLst>
          </p:cNvPr>
          <p:cNvSpPr/>
          <p:nvPr/>
        </p:nvSpPr>
        <p:spPr>
          <a:xfrm>
            <a:off x="7261225" y="3798888"/>
            <a:ext cx="293688" cy="250825"/>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8C1B7B-DC27-6029-54C4-24540EF02545}"/>
              </a:ext>
            </a:extLst>
          </p:cNvPr>
          <p:cNvSpPr>
            <a:spLocks noGrp="1"/>
          </p:cNvSpPr>
          <p:nvPr>
            <p:ph type="body" sz="quarter" idx="13"/>
          </p:nvPr>
        </p:nvSpPr>
        <p:spPr>
          <a:xfrm>
            <a:off x="569913" y="266700"/>
            <a:ext cx="5284787" cy="5867400"/>
          </a:xfrm>
        </p:spPr>
        <p:txBody>
          <a:bodyPr/>
          <a:lstStyle/>
          <a:p>
            <a:pPr marL="0" indent="0">
              <a:buFont typeface="Arial" panose="020B0604020202020204" pitchFamily="34" charset="0"/>
              <a:buNone/>
              <a:defRPr/>
            </a:pPr>
            <a:r>
              <a:rPr lang="en-CA" sz="3200" b="1" dirty="0"/>
              <a:t>Le virus de Schmallenberg en Irlande</a:t>
            </a:r>
          </a:p>
          <a:p>
            <a:pPr>
              <a:defRPr/>
            </a:pPr>
            <a:r>
              <a:rPr lang="en-US" dirty="0"/>
              <a:t>octobre 2024</a:t>
            </a:r>
          </a:p>
          <a:p>
            <a:pPr>
              <a:defRPr/>
            </a:pPr>
            <a:r>
              <a:rPr lang="en-US" dirty="0">
                <a:hlinkClick r:id="rId3"/>
              </a:rPr>
              <a:t>Des anticorps positifs </a:t>
            </a:r>
            <a:r>
              <a:rPr lang="en-US" dirty="0"/>
              <a:t>au SBV détectés dans certains troupeaux laitiers irlandais</a:t>
            </a:r>
          </a:p>
          <a:p>
            <a:pPr>
              <a:defRPr/>
            </a:pPr>
            <a:r>
              <a:rPr lang="en-US" dirty="0"/>
              <a:t>Syndrome de la goutte de lait signalé dans les troupeaux de vaches laitières pendant l'été</a:t>
            </a:r>
          </a:p>
          <a:p>
            <a:pPr>
              <a:defRPr/>
            </a:pPr>
            <a:endParaRPr lang="en-US" dirty="0"/>
          </a:p>
        </p:txBody>
      </p:sp>
      <p:sp>
        <p:nvSpPr>
          <p:cNvPr id="30723" name="Slide Number Placeholder 3">
            <a:extLst>
              <a:ext uri="{FF2B5EF4-FFF2-40B4-BE49-F238E27FC236}">
                <a16:creationId xmlns:a16="http://schemas.microsoft.com/office/drawing/2014/main" id="{B4A2E81A-C2A8-ABFC-2C20-791B23325272}"/>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409A63D-ABCD-4860-B18A-5CB62E95C0CA}" type="slidenum">
              <a:rPr lang="en-US" altLang="en-US" sz="1200" smtClean="0">
                <a:solidFill>
                  <a:srgbClr val="898989"/>
                </a:solidFill>
              </a:rPr>
              <a:t>9</a:t>
            </a:fld>
            <a:endParaRPr lang="en-US" altLang="en-US" sz="1200">
              <a:solidFill>
                <a:srgbClr val="898989"/>
              </a:solidFill>
            </a:endParaRPr>
          </a:p>
        </p:txBody>
      </p:sp>
      <p:sp>
        <p:nvSpPr>
          <p:cNvPr id="30724" name="Text Placeholder 2">
            <a:extLst>
              <a:ext uri="{FF2B5EF4-FFF2-40B4-BE49-F238E27FC236}">
                <a16:creationId xmlns:a16="http://schemas.microsoft.com/office/drawing/2014/main" id="{8F4604A8-0C44-0EEE-616B-F0F5C697F081}"/>
              </a:ext>
            </a:extLst>
          </p:cNvPr>
          <p:cNvSpPr txBox="1">
            <a:spLocks/>
          </p:cNvSpPr>
          <p:nvPr/>
        </p:nvSpPr>
        <p:spPr bwMode="auto">
          <a:xfrm>
            <a:off x="8523288" y="593725"/>
            <a:ext cx="5659437"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CA" altLang="en-US">
                <a:hlinkClick r:id="rId4"/>
              </a:rPr>
              <a:t>AHS - Actualités (agriculture.gov.ie)</a:t>
            </a:r>
            <a:endParaRPr lang="en-CA" altLang="en-US"/>
          </a:p>
        </p:txBody>
      </p:sp>
      <p:pic>
        <p:nvPicPr>
          <p:cNvPr id="6" name="Picture 5">
            <a:hlinkClick r:id="rId5"/>
            <a:extLst>
              <a:ext uri="{FF2B5EF4-FFF2-40B4-BE49-F238E27FC236}">
                <a16:creationId xmlns:a16="http://schemas.microsoft.com/office/drawing/2014/main" id="{159CBE1C-AD66-BC71-E08C-38B5ED98F668}"/>
              </a:ext>
            </a:extLst>
          </p:cNvPr>
          <p:cNvPicPr>
            <a:picLocks noChangeAspect="1"/>
          </p:cNvPicPr>
          <p:nvPr/>
        </p:nvPicPr>
        <p:blipFill>
          <a:blip r:embed="rId6"/>
          <a:stretch>
            <a:fillRect/>
          </a:stretch>
        </p:blipFill>
        <p:spPr>
          <a:xfrm>
            <a:off x="5962650" y="1960563"/>
            <a:ext cx="5659438" cy="43957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26982</TotalTime>
  <Words>3293</Words>
  <Application>Microsoft Office PowerPoint</Application>
  <PresentationFormat>Widescreen</PresentationFormat>
  <Paragraphs>243</Paragraphs>
  <Slides>12</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-apple-system</vt:lpstr>
      <vt:lpstr>Arial</vt:lpstr>
      <vt:lpstr>Calibri</vt:lpstr>
      <vt:lpstr>Calibri Light</vt:lpstr>
      <vt:lpstr>Cambria</vt:lpstr>
      <vt:lpstr>CicleGordita</vt:lpstr>
      <vt:lpstr>ElsevierGulliver</vt:lpstr>
      <vt:lpstr>open_sansregular</vt:lpstr>
      <vt:lpstr>Poppins-Regular</vt:lpstr>
      <vt:lpstr>RTL United</vt:lpstr>
      <vt:lpstr>Symbol</vt:lpstr>
      <vt:lpstr>Times New Roman</vt:lpstr>
      <vt:lpstr>2_Office Theme</vt:lpstr>
      <vt:lpstr>Communauté des maladies émergentes et zoonotiques Identifier les risques émergents grâce à l'intelligence collective</vt:lpstr>
      <vt:lpstr>Virus de la fièvre catarrhale ovine (BTV-3) en Europe</vt:lpstr>
      <vt:lpstr>Virus de la fièvre catarrhale du mouton (BTV-3) en Europe</vt:lpstr>
      <vt:lpstr>Le virus de la fièvre catarrhale du mouton (BTV-3) en Europe (*nouveau pays)</vt:lpstr>
      <vt:lpstr>Le virus de la fièvre catarrhale du mouton (BTV-3) en Europe (*nouveau pays)</vt:lpstr>
      <vt:lpstr>Le virus de la fièvre catarrhale du mouton (BTV-3) en Europe (*nouveau pays)</vt:lpstr>
      <vt:lpstr>Nouveau ver du monde “New World Screwworm” en Amérique centrale</vt:lpstr>
      <vt:lpstr>Tique Longhorn et Theileriosis aux Etats-Unis</vt:lpstr>
      <vt:lpstr>PowerPoint Presentation</vt:lpstr>
      <vt:lpstr>Fièvre aphteuse</vt:lpstr>
      <vt:lpstr>Maladie de la peau grumeleuse</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docId:D1E0B3EC9330830B3F959E4CD493ECB8</cp:keywords>
  <cp:lastModifiedBy>Murray Gillies</cp:lastModifiedBy>
  <cp:revision>502</cp:revision>
  <dcterms:created xsi:type="dcterms:W3CDTF">2020-02-07T23:34:08Z</dcterms:created>
  <dcterms:modified xsi:type="dcterms:W3CDTF">2024-10-21T18:56:09Z</dcterms:modified>
</cp:coreProperties>
</file>