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382" r:id="rId3"/>
    <p:sldId id="381" r:id="rId4"/>
    <p:sldId id="343" r:id="rId5"/>
    <p:sldId id="346" r:id="rId6"/>
    <p:sldId id="341" r:id="rId7"/>
    <p:sldId id="377" r:id="rId8"/>
    <p:sldId id="335" r:id="rId9"/>
    <p:sldId id="378" r:id="rId10"/>
    <p:sldId id="379" r:id="rId11"/>
    <p:sldId id="380" r:id="rId12"/>
    <p:sldId id="347" r:id="rId13"/>
    <p:sldId id="340" r:id="rId14"/>
    <p:sldId id="376" r:id="rId15"/>
    <p:sldId id="309" r:id="rId16"/>
    <p:sldId id="345"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27" autoAdjust="0"/>
    <p:restoredTop sz="80527" autoAdjust="0"/>
  </p:normalViewPr>
  <p:slideViewPr>
    <p:cSldViewPr snapToGrid="0">
      <p:cViewPr varScale="1">
        <p:scale>
          <a:sx n="51" d="100"/>
          <a:sy n="51" d="100"/>
        </p:scale>
        <p:origin x="1096" y="2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6BE868-3D7C-3DD0-FCE6-CE655D6FEE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0E8B47A-0EC9-4AFC-9AEA-39BEC2D7612D}"/>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3AFC921-46A2-49FA-A6BB-38D630050A8A}" type="datetimeFigureOut">
              <a:rPr lang="en-US"/>
              <a:t>1/16/2025</a:t>
            </a:fld>
            <a:endParaRPr lang="en-US"/>
          </a:p>
        </p:txBody>
      </p:sp>
      <p:sp>
        <p:nvSpPr>
          <p:cNvPr id="4" name="Slide Image Placeholder 3">
            <a:extLst>
              <a:ext uri="{FF2B5EF4-FFF2-40B4-BE49-F238E27FC236}">
                <a16:creationId xmlns:a16="http://schemas.microsoft.com/office/drawing/2014/main" id="{936C4E6B-835E-6356-B138-55578C296A9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1F79E85-87FA-321E-8648-3DA8973B9F9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BBCBD049-68FB-2A98-390D-23ACA9838C7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82C31596-87AD-892C-C7E3-E559B569C8B9}"/>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FCE0DD-B501-4029-942E-CBFBDEA2B753}"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9249BDE-31DA-284B-682C-08345877E7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2006628-DE3E-10CD-D662-03FCE014D4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C9AA6C5C-FBCE-27EB-8513-D08B3D31CE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23589D9-0B25-42AD-8108-118BD11BCF25}" type="slidenum">
              <a:rPr lang="en-US" altLang="en-US" smtClean="0">
                <a:solidFill>
                  <a:srgbClr val="000000"/>
                </a:solidFill>
              </a:r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otes Placeholder 1">
            <a:extLst>
              <a:ext uri="{FF2B5EF4-FFF2-40B4-BE49-F238E27FC236}">
                <a16:creationId xmlns:a16="http://schemas.microsoft.com/office/drawing/2014/main" id="{B1B5F10C-205B-40D7-80B1-8960C6C2F0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 10 octobre 2024, le BTV-12 a été signalé chez un mouton dans une ferme de </a:t>
            </a:r>
            <a:r>
              <a:rPr lang="en-CA" altLang="en-US" dirty="0" err="1"/>
              <a:t>Kockengen </a:t>
            </a:r>
            <a:r>
              <a:rPr lang="en-CA" altLang="en-US" dirty="0"/>
              <a:t>et chez une vache et son veau dans une ferme de </a:t>
            </a:r>
            <a:r>
              <a:rPr lang="en-CA" altLang="en-US" dirty="0" err="1"/>
              <a:t>Harmelen</a:t>
            </a:r>
            <a:r>
              <a:rPr lang="en-CA" altLang="en-US" dirty="0"/>
              <a:t>. </a:t>
            </a:r>
          </a:p>
          <a:p>
            <a:endParaRPr lang="en-CA" altLang="en-US" dirty="0"/>
          </a:p>
          <a:p>
            <a:r>
              <a:rPr lang="en-CA" altLang="en-US" dirty="0"/>
              <a:t>Ce sérotype n'est jamais apparu aux Pays-Bas, mais il est répandu dans d'autres pays en dehors de l'Europe, notamment en Israël (2010) et en Australie (2015).</a:t>
            </a:r>
          </a:p>
          <a:p>
            <a:endParaRPr lang="en-CA" altLang="en-US" dirty="0"/>
          </a:p>
          <a:p>
            <a:r>
              <a:rPr lang="en-CA" altLang="en-US" dirty="0"/>
              <a:t>L'article mentionne qu'environ 1 400 échantillons précédemment soumis seront examinés rétrospectivement pour détecter le nouveau sérotype et qu'une carte de distribution sera créée - pour l'instant, il semble qu'ils l'ajoutent à la carte du BTV-3.</a:t>
            </a:r>
          </a:p>
          <a:p>
            <a:endParaRPr lang="en-CA" altLang="en-US" dirty="0"/>
          </a:p>
          <a:p>
            <a:r>
              <a:rPr lang="en-CA" altLang="en-US" dirty="0"/>
              <a:t>On ne sait pas exactement comment ces différents sérotypes continuent d'être identifiés aux Pays-Bas [BTV-3 (2023), maintenant BTV-12 (2024), et auparavant BTV-6 (en 2008)]. Leur capacité de diagnostic est-elle meilleure et ces sérotypes ne sont pas détectés dans certains pays, ou s'agit-il d'une autre voie de transmission directe vers les Pays-Bas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otes Placeholder 1">
            <a:extLst>
              <a:ext uri="{FF2B5EF4-FFF2-40B4-BE49-F238E27FC236}">
                <a16:creationId xmlns:a16="http://schemas.microsoft.com/office/drawing/2014/main" id="{D14DD63C-CE94-6D27-D1CB-271E38D863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r>
              <a:rPr lang="en-CA" altLang="en-US" dirty="0"/>
              <a:t>La Macédoine du Nord a </a:t>
            </a:r>
            <a:r>
              <a:rPr lang="en-CA" altLang="en-US" dirty="0" err="1"/>
              <a:t>signalé</a:t>
            </a:r>
            <a:r>
              <a:rPr lang="en-CA" altLang="en-US" dirty="0"/>
              <a:t> son premier </a:t>
            </a:r>
            <a:r>
              <a:rPr lang="en-CA" altLang="en-US" dirty="0" err="1"/>
              <a:t>cas</a:t>
            </a:r>
            <a:r>
              <a:rPr lang="en-CA" altLang="en-US" dirty="0"/>
              <a:t> de BTV-8 dans un </a:t>
            </a:r>
            <a:r>
              <a:rPr lang="en-CA" altLang="en-US" dirty="0" err="1"/>
              <a:t>troupeau</a:t>
            </a:r>
            <a:r>
              <a:rPr lang="en-CA" altLang="en-US" dirty="0"/>
              <a:t> </a:t>
            </a:r>
            <a:r>
              <a:rPr lang="en-CA" altLang="en-US" dirty="0" err="1"/>
              <a:t>mixte</a:t>
            </a:r>
            <a:r>
              <a:rPr lang="en-CA" altLang="en-US" dirty="0"/>
              <a:t> </a:t>
            </a:r>
            <a:r>
              <a:rPr lang="en-CA" altLang="en-US" dirty="0" err="1"/>
              <a:t>d'ovins</a:t>
            </a:r>
            <a:r>
              <a:rPr lang="en-CA" altLang="en-US" dirty="0"/>
              <a:t> et de </a:t>
            </a:r>
            <a:r>
              <a:rPr lang="en-CA" altLang="en-US" dirty="0" err="1"/>
              <a:t>caprins</a:t>
            </a:r>
            <a:r>
              <a:rPr lang="en-CA" altLang="en-US" dirty="0"/>
              <a:t> à Demir </a:t>
            </a:r>
            <a:r>
              <a:rPr lang="en-CA" altLang="en-US" dirty="0" err="1"/>
              <a:t>Kapija</a:t>
            </a:r>
            <a:r>
              <a:rPr lang="en-CA" altLang="en-US" dirty="0"/>
              <a:t>. Il </a:t>
            </a:r>
            <a:r>
              <a:rPr lang="en-CA" altLang="en-US" dirty="0" err="1"/>
              <a:t>n'y</a:t>
            </a:r>
            <a:r>
              <a:rPr lang="en-CA" altLang="en-US" dirty="0"/>
              <a:t> a </a:t>
            </a:r>
            <a:r>
              <a:rPr lang="en-CA" altLang="en-US" dirty="0" err="1"/>
              <a:t>toujours</a:t>
            </a:r>
            <a:r>
              <a:rPr lang="en-CA" altLang="en-US" dirty="0"/>
              <a:t> </a:t>
            </a:r>
            <a:r>
              <a:rPr lang="en-CA" altLang="en-US" dirty="0" err="1"/>
              <a:t>qu'un</a:t>
            </a:r>
            <a:r>
              <a:rPr lang="en-CA" altLang="en-US" dirty="0"/>
              <a:t> seul rapport dans le WAHIS.</a:t>
            </a:r>
          </a:p>
          <a:p>
            <a:pPr lvl="1"/>
            <a:endParaRPr lang="en-CA" altLang="en-US" dirty="0"/>
          </a:p>
          <a:p>
            <a:pPr lvl="1"/>
            <a:r>
              <a:rPr lang="en-CA" altLang="en-US" dirty="0"/>
              <a:t> La </a:t>
            </a:r>
            <a:r>
              <a:rPr lang="en-CA" altLang="en-US" dirty="0" err="1"/>
              <a:t>Grèce</a:t>
            </a:r>
            <a:r>
              <a:rPr lang="en-CA" altLang="en-US" dirty="0"/>
              <a:t> a </a:t>
            </a:r>
            <a:r>
              <a:rPr lang="en-CA" altLang="en-US" dirty="0" err="1"/>
              <a:t>signalé</a:t>
            </a:r>
            <a:r>
              <a:rPr lang="en-CA" altLang="en-US" dirty="0"/>
              <a:t> </a:t>
            </a:r>
            <a:r>
              <a:rPr lang="en-CA" altLang="en-US" dirty="0" err="1"/>
              <a:t>une</a:t>
            </a:r>
            <a:r>
              <a:rPr lang="en-CA" altLang="en-US" dirty="0"/>
              <a:t> </a:t>
            </a:r>
            <a:r>
              <a:rPr lang="en-CA" altLang="en-US" dirty="0" err="1"/>
              <a:t>réapparition</a:t>
            </a:r>
            <a:r>
              <a:rPr lang="en-CA" altLang="en-US" dirty="0"/>
              <a:t> du BTV-8, </a:t>
            </a:r>
            <a:r>
              <a:rPr lang="en-CA" altLang="en-US" dirty="0" err="1"/>
              <a:t>précédemment</a:t>
            </a:r>
            <a:r>
              <a:rPr lang="en-CA" altLang="en-US" dirty="0"/>
              <a:t> </a:t>
            </a:r>
            <a:r>
              <a:rPr lang="en-CA" altLang="en-US" dirty="0" err="1"/>
              <a:t>signalé</a:t>
            </a:r>
            <a:r>
              <a:rPr lang="en-CA" altLang="en-US" dirty="0"/>
              <a:t> au début de </a:t>
            </a:r>
            <a:r>
              <a:rPr lang="en-CA" altLang="en-US" dirty="0" err="1"/>
              <a:t>l'année</a:t>
            </a:r>
            <a:r>
              <a:rPr lang="en-CA" altLang="en-US" dirty="0"/>
              <a:t> 2009. Des </a:t>
            </a:r>
            <a:r>
              <a:rPr lang="en-CA" altLang="en-US" dirty="0" err="1"/>
              <a:t>cas</a:t>
            </a:r>
            <a:r>
              <a:rPr lang="en-CA" altLang="en-US" dirty="0"/>
              <a:t> </a:t>
            </a:r>
            <a:r>
              <a:rPr lang="en-CA" altLang="en-US" dirty="0" err="1"/>
              <a:t>ont</a:t>
            </a:r>
            <a:r>
              <a:rPr lang="en-CA" altLang="en-US" dirty="0"/>
              <a:t> </a:t>
            </a:r>
            <a:r>
              <a:rPr lang="en-CA" altLang="en-US" dirty="0" err="1"/>
              <a:t>été</a:t>
            </a:r>
            <a:r>
              <a:rPr lang="en-CA" altLang="en-US" dirty="0"/>
              <a:t> </a:t>
            </a:r>
            <a:r>
              <a:rPr lang="en-CA" altLang="en-US" dirty="0" err="1"/>
              <a:t>identifiés</a:t>
            </a:r>
            <a:r>
              <a:rPr lang="en-CA" altLang="en-US" dirty="0"/>
              <a:t> sur des moutons dans les </a:t>
            </a:r>
            <a:r>
              <a:rPr lang="en-CA" altLang="en-US" dirty="0" err="1"/>
              <a:t>îles</a:t>
            </a:r>
            <a:r>
              <a:rPr lang="en-CA" altLang="en-US" dirty="0"/>
              <a:t> </a:t>
            </a:r>
            <a:r>
              <a:rPr lang="en-CA" altLang="en-US" dirty="0" err="1"/>
              <a:t>Ioniennes</a:t>
            </a:r>
            <a:r>
              <a:rPr lang="en-CA" altLang="en-US" dirty="0"/>
              <a:t>. Au 5 </a:t>
            </a:r>
            <a:r>
              <a:rPr lang="en-CA" altLang="en-US" dirty="0" err="1"/>
              <a:t>décembre</a:t>
            </a:r>
            <a:r>
              <a:rPr lang="en-CA" altLang="en-US" dirty="0"/>
              <a:t>, la </a:t>
            </a:r>
            <a:r>
              <a:rPr lang="en-CA" altLang="en-US" dirty="0" err="1"/>
              <a:t>Grèce</a:t>
            </a:r>
            <a:r>
              <a:rPr lang="en-CA" altLang="en-US" dirty="0"/>
              <a:t> </a:t>
            </a:r>
            <a:r>
              <a:rPr lang="en-CA" altLang="en-US" dirty="0" err="1"/>
              <a:t>avait</a:t>
            </a:r>
            <a:r>
              <a:rPr lang="en-CA" altLang="en-US" dirty="0"/>
              <a:t> </a:t>
            </a:r>
            <a:r>
              <a:rPr lang="en-CA" altLang="en-US" dirty="0" err="1"/>
              <a:t>signalé</a:t>
            </a:r>
            <a:r>
              <a:rPr lang="en-CA" altLang="en-US" dirty="0"/>
              <a:t> 51 </a:t>
            </a:r>
            <a:r>
              <a:rPr lang="en-CA" altLang="en-US" dirty="0" err="1"/>
              <a:t>cas</a:t>
            </a:r>
            <a:r>
              <a:rPr lang="en-CA" altLang="en-US" dirty="0"/>
              <a:t> dans la majeure </a:t>
            </a:r>
            <a:r>
              <a:rPr lang="en-CA" altLang="en-US" dirty="0" err="1"/>
              <a:t>partie</a:t>
            </a:r>
            <a:r>
              <a:rPr lang="en-CA" altLang="en-US" dirty="0"/>
              <a:t> du pays.</a:t>
            </a:r>
          </a:p>
          <a:p>
            <a:pPr lvl="1"/>
            <a:endParaRPr lang="en-CA" altLang="en-US" dirty="0"/>
          </a:p>
          <a:p>
            <a:pPr lvl="1"/>
            <a:r>
              <a:rPr lang="en-CA" altLang="en-US" dirty="0"/>
              <a:t>La France a </a:t>
            </a:r>
            <a:r>
              <a:rPr lang="en-CA" altLang="en-US" dirty="0" err="1"/>
              <a:t>également</a:t>
            </a:r>
            <a:r>
              <a:rPr lang="en-CA" altLang="en-US" dirty="0"/>
              <a:t> </a:t>
            </a:r>
            <a:r>
              <a:rPr lang="en-CA" altLang="en-US" dirty="0" err="1"/>
              <a:t>signalé</a:t>
            </a:r>
            <a:r>
              <a:rPr lang="en-CA" altLang="en-US" dirty="0"/>
              <a:t> des </a:t>
            </a:r>
            <a:r>
              <a:rPr lang="en-CA" altLang="en-US" dirty="0" err="1"/>
              <a:t>cas</a:t>
            </a:r>
            <a:r>
              <a:rPr lang="en-CA" altLang="en-US" dirty="0"/>
              <a:t> de BTV-4 et 8, </a:t>
            </a:r>
            <a:r>
              <a:rPr lang="en-CA" altLang="en-US" dirty="0" err="1"/>
              <a:t>mais</a:t>
            </a:r>
            <a:r>
              <a:rPr lang="en-CA" altLang="en-US" dirty="0"/>
              <a:t> </a:t>
            </a:r>
            <a:r>
              <a:rPr lang="en-CA" altLang="en-US" dirty="0" err="1"/>
              <a:t>ceux</a:t>
            </a:r>
            <a:r>
              <a:rPr lang="en-CA" altLang="en-US" dirty="0"/>
              <a:t>-ci ne </a:t>
            </a:r>
            <a:r>
              <a:rPr lang="en-CA" altLang="en-US" dirty="0" err="1"/>
              <a:t>figurent</a:t>
            </a:r>
            <a:r>
              <a:rPr lang="en-CA" altLang="en-US" dirty="0"/>
              <a:t> pas dans WAHIS/</a:t>
            </a:r>
            <a:r>
              <a:rPr lang="en-CA" altLang="en-US" dirty="0" err="1"/>
              <a:t>Empres</a:t>
            </a:r>
            <a:r>
              <a:rPr lang="en-CA" altLang="en-US" dirty="0"/>
              <a:t>-I, </a:t>
            </a:r>
            <a:r>
              <a:rPr lang="en-CA" altLang="en-US" dirty="0" err="1"/>
              <a:t>mais</a:t>
            </a:r>
            <a:r>
              <a:rPr lang="en-CA" altLang="en-US" dirty="0"/>
              <a:t> le BTV-8 a </a:t>
            </a:r>
            <a:r>
              <a:rPr lang="en-CA" altLang="en-US" dirty="0" err="1"/>
              <a:t>été</a:t>
            </a:r>
            <a:r>
              <a:rPr lang="en-CA" altLang="en-US" dirty="0"/>
              <a:t> </a:t>
            </a:r>
            <a:r>
              <a:rPr lang="en-CA" altLang="en-US" dirty="0" err="1"/>
              <a:t>récemment</a:t>
            </a:r>
            <a:r>
              <a:rPr lang="en-CA" altLang="en-US" dirty="0"/>
              <a:t> </a:t>
            </a:r>
            <a:r>
              <a:rPr lang="en-CA" altLang="en-US" dirty="0" err="1"/>
              <a:t>signalé</a:t>
            </a:r>
            <a:r>
              <a:rPr lang="en-CA" altLang="en-US" dirty="0"/>
              <a:t> chez des </a:t>
            </a:r>
            <a:r>
              <a:rPr lang="en-CA" altLang="en-US" dirty="0" err="1"/>
              <a:t>bovins</a:t>
            </a:r>
            <a:r>
              <a:rPr lang="en-CA" altLang="en-US" dirty="0"/>
              <a:t> </a:t>
            </a:r>
            <a:r>
              <a:rPr lang="en-CA" altLang="en-US" dirty="0" err="1"/>
              <a:t>en</a:t>
            </a:r>
            <a:r>
              <a:rPr lang="en-CA" altLang="en-US" dirty="0"/>
              <a:t> Savoie et </a:t>
            </a:r>
            <a:r>
              <a:rPr lang="en-CA" altLang="en-US" dirty="0" err="1"/>
              <a:t>l'article</a:t>
            </a:r>
            <a:r>
              <a:rPr lang="en-CA" altLang="en-US" dirty="0"/>
              <a:t> </a:t>
            </a:r>
            <a:r>
              <a:rPr lang="en-CA" altLang="en-US" dirty="0" err="1"/>
              <a:t>indique</a:t>
            </a:r>
            <a:r>
              <a:rPr lang="en-CA" altLang="en-US" dirty="0"/>
              <a:t> que : </a:t>
            </a:r>
            <a:r>
              <a:rPr lang="en-CA" altLang="en-US" dirty="0">
                <a:solidFill>
                  <a:srgbClr val="3A3A3A"/>
                </a:solidFill>
                <a:latin typeface="Marianne"/>
              </a:rPr>
              <a:t>les </a:t>
            </a:r>
            <a:r>
              <a:rPr lang="en-CA" altLang="en-US" dirty="0" err="1">
                <a:solidFill>
                  <a:srgbClr val="3A3A3A"/>
                </a:solidFill>
                <a:latin typeface="Marianne"/>
              </a:rPr>
              <a:t>sérotypes</a:t>
            </a:r>
            <a:r>
              <a:rPr lang="en-CA" altLang="en-US" dirty="0">
                <a:solidFill>
                  <a:srgbClr val="3A3A3A"/>
                </a:solidFill>
                <a:latin typeface="Marianne"/>
              </a:rPr>
              <a:t> 4 et 8 </a:t>
            </a:r>
            <a:r>
              <a:rPr lang="en-CA" altLang="en-US" dirty="0" err="1">
                <a:solidFill>
                  <a:srgbClr val="3A3A3A"/>
                </a:solidFill>
                <a:latin typeface="Marianne"/>
              </a:rPr>
              <a:t>sont</a:t>
            </a:r>
            <a:r>
              <a:rPr lang="en-CA" altLang="en-US" dirty="0">
                <a:solidFill>
                  <a:srgbClr val="3A3A3A"/>
                </a:solidFill>
                <a:latin typeface="Marianne"/>
              </a:rPr>
              <a:t> </a:t>
            </a:r>
            <a:r>
              <a:rPr lang="en-CA" altLang="en-US" dirty="0" err="1">
                <a:solidFill>
                  <a:srgbClr val="3A3A3A"/>
                </a:solidFill>
                <a:latin typeface="Marianne"/>
              </a:rPr>
              <a:t>présents</a:t>
            </a:r>
            <a:r>
              <a:rPr lang="en-CA" altLang="en-US" dirty="0">
                <a:solidFill>
                  <a:srgbClr val="3A3A3A"/>
                </a:solidFill>
                <a:latin typeface="Marianne"/>
              </a:rPr>
              <a:t> </a:t>
            </a:r>
            <a:r>
              <a:rPr lang="en-CA" altLang="en-US" dirty="0" err="1">
                <a:solidFill>
                  <a:srgbClr val="3A3A3A"/>
                </a:solidFill>
                <a:latin typeface="Marianne"/>
              </a:rPr>
              <a:t>en</a:t>
            </a:r>
            <a:r>
              <a:rPr lang="en-CA" altLang="en-US" dirty="0">
                <a:solidFill>
                  <a:srgbClr val="3A3A3A"/>
                </a:solidFill>
                <a:latin typeface="Marianne"/>
              </a:rPr>
              <a:t> France </a:t>
            </a:r>
            <a:r>
              <a:rPr lang="en-CA" altLang="en-US" dirty="0" err="1">
                <a:solidFill>
                  <a:srgbClr val="3A3A3A"/>
                </a:solidFill>
                <a:latin typeface="Marianne"/>
              </a:rPr>
              <a:t>depuis</a:t>
            </a:r>
            <a:r>
              <a:rPr lang="en-CA" altLang="en-US" dirty="0">
                <a:solidFill>
                  <a:srgbClr val="3A3A3A"/>
                </a:solidFill>
                <a:latin typeface="Marianne"/>
              </a:rPr>
              <a:t> de </a:t>
            </a:r>
            <a:r>
              <a:rPr lang="en-CA" altLang="en-US" dirty="0" err="1">
                <a:solidFill>
                  <a:srgbClr val="3A3A3A"/>
                </a:solidFill>
                <a:latin typeface="Marianne"/>
              </a:rPr>
              <a:t>nombreuses</a:t>
            </a:r>
            <a:r>
              <a:rPr lang="en-CA" altLang="en-US" dirty="0">
                <a:solidFill>
                  <a:srgbClr val="3A3A3A"/>
                </a:solidFill>
                <a:latin typeface="Marianne"/>
              </a:rPr>
              <a:t> </a:t>
            </a:r>
            <a:r>
              <a:rPr lang="en-CA" altLang="en-US" dirty="0" err="1">
                <a:solidFill>
                  <a:srgbClr val="3A3A3A"/>
                </a:solidFill>
                <a:latin typeface="Marianne"/>
              </a:rPr>
              <a:t>années</a:t>
            </a:r>
            <a:r>
              <a:rPr lang="en-CA" altLang="en-US" dirty="0">
                <a:solidFill>
                  <a:srgbClr val="3A3A3A"/>
                </a:solidFill>
                <a:latin typeface="Marianne"/>
              </a:rPr>
              <a:t> sans </a:t>
            </a:r>
            <a:r>
              <a:rPr lang="en-CA" altLang="en-US" dirty="0" err="1">
                <a:solidFill>
                  <a:srgbClr val="3A3A3A"/>
                </a:solidFill>
                <a:latin typeface="Marianne"/>
              </a:rPr>
              <a:t>signes</a:t>
            </a:r>
            <a:r>
              <a:rPr lang="en-CA" altLang="en-US" dirty="0">
                <a:solidFill>
                  <a:srgbClr val="3A3A3A"/>
                </a:solidFill>
                <a:latin typeface="Marianne"/>
              </a:rPr>
              <a:t> </a:t>
            </a:r>
            <a:r>
              <a:rPr lang="en-CA" altLang="en-US" dirty="0" err="1">
                <a:solidFill>
                  <a:srgbClr val="3A3A3A"/>
                </a:solidFill>
                <a:latin typeface="Marianne"/>
              </a:rPr>
              <a:t>cliniques</a:t>
            </a:r>
            <a:r>
              <a:rPr lang="en-CA" altLang="en-US" dirty="0">
                <a:solidFill>
                  <a:srgbClr val="3A3A3A"/>
                </a:solidFill>
                <a:latin typeface="Marianne"/>
              </a:rPr>
              <a:t>, </a:t>
            </a:r>
            <a:r>
              <a:rPr lang="en-CA" altLang="en-US" dirty="0" err="1">
                <a:solidFill>
                  <a:srgbClr val="3A3A3A"/>
                </a:solidFill>
                <a:latin typeface="Marianne"/>
              </a:rPr>
              <a:t>sauf</a:t>
            </a:r>
            <a:r>
              <a:rPr lang="en-CA" altLang="en-US" dirty="0">
                <a:solidFill>
                  <a:srgbClr val="3A3A3A"/>
                </a:solidFill>
                <a:latin typeface="Marianne"/>
              </a:rPr>
              <a:t> dans de </a:t>
            </a:r>
            <a:r>
              <a:rPr lang="en-CA" altLang="en-US" dirty="0" err="1">
                <a:solidFill>
                  <a:srgbClr val="3A3A3A"/>
                </a:solidFill>
                <a:latin typeface="Marianne"/>
              </a:rPr>
              <a:t>rares</a:t>
            </a:r>
            <a:r>
              <a:rPr lang="en-CA" altLang="en-US" dirty="0">
                <a:solidFill>
                  <a:srgbClr val="3A3A3A"/>
                </a:solidFill>
                <a:latin typeface="Marianne"/>
              </a:rPr>
              <a:t> </a:t>
            </a:r>
            <a:r>
              <a:rPr lang="en-CA" altLang="en-US" dirty="0" err="1">
                <a:solidFill>
                  <a:srgbClr val="3A3A3A"/>
                </a:solidFill>
                <a:latin typeface="Marianne"/>
              </a:rPr>
              <a:t>cas</a:t>
            </a:r>
            <a:r>
              <a:rPr lang="en-CA" altLang="en-US" dirty="0">
                <a:solidFill>
                  <a:srgbClr val="3A3A3A"/>
                </a:solidFill>
                <a:latin typeface="Marianne"/>
              </a:rPr>
              <a:t>.</a:t>
            </a:r>
            <a:endParaRPr lang="en-CA" altLang="en-US" dirty="0"/>
          </a:p>
          <a:p>
            <a:endParaRPr lang="en-CA"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D3A6DA1-A82F-3018-4061-742854E79F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860C23F7-1345-9110-5D49-8010754B8F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5844" name="Slide Number Placeholder 3">
            <a:extLst>
              <a:ext uri="{FF2B5EF4-FFF2-40B4-BE49-F238E27FC236}">
                <a16:creationId xmlns:a16="http://schemas.microsoft.com/office/drawing/2014/main" id="{26910667-5914-7286-9F4D-BBE521D48D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7F76B1-9F56-4345-950C-59221214FD36}" type="slidenum">
              <a:rPr lang="en-US" altLang="en-US" smtClean="0"/>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Notes Placeholder 1">
            <a:extLst>
              <a:ext uri="{FF2B5EF4-FFF2-40B4-BE49-F238E27FC236}">
                <a16:creationId xmlns:a16="http://schemas.microsoft.com/office/drawing/2014/main" id="{84FC4428-4D73-92E0-96C4-76745058D08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solidFill>
                  <a:srgbClr val="000000"/>
                </a:solidFill>
                <a:latin typeface="Roboto" panose="02000000000000000000" pitchFamily="2" charset="0"/>
              </a:rPr>
              <a:t>La résurgence pourrait également être due au trafic illégal de bétail. En effet, les principaux points chauds de l'épidémie de chrysomèle correspondent étroitement aux itinéraires de contrebande de bétail identifiés dans le rapport 2022 d'InSight Crime, "Cash Cows - The Inner Workings of Cattle Trafficking from Central America to Mexico" (Vaches à lait - Les rouages du trafic de bétail de l'Amérique centrale au Mexique). </a:t>
            </a:r>
            <a:endParaRPr lang="en-CA" altLang="en-US" b="1"/>
          </a:p>
          <a:p>
            <a:endParaRPr lang="en-CA"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9FC15FE7-7028-193C-E452-81D43D6091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679CEAE-2037-9087-62D2-85631BAD75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Quelques informations supplémentaires sur les cas de NWS au Mexique</a:t>
            </a:r>
            <a:endParaRPr lang="en-CA" altLang="en-US" dirty="0">
              <a:latin typeface="Poppins-Regular"/>
            </a:endParaRPr>
          </a:p>
          <a:p>
            <a:endParaRPr lang="en-CA" altLang="en-US" dirty="0">
              <a:latin typeface="Poppins-Regular"/>
            </a:endParaRPr>
          </a:p>
        </p:txBody>
      </p:sp>
      <p:sp>
        <p:nvSpPr>
          <p:cNvPr id="39940" name="Slide Number Placeholder 3">
            <a:extLst>
              <a:ext uri="{FF2B5EF4-FFF2-40B4-BE49-F238E27FC236}">
                <a16:creationId xmlns:a16="http://schemas.microsoft.com/office/drawing/2014/main" id="{DA396DEE-35DC-8F13-1A3B-C5D3B1385B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760E0E-4576-485F-A586-28A361C1D096}" type="slidenum">
              <a:rPr lang="en-CA" altLang="en-US" smtClean="0"/>
              <a:t>14</a:t>
            </a:fld>
            <a:endParaRPr lang="en-CA"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C95EAA6-DFD8-A5D3-725A-FC931BEF43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BC2B6991-DB82-AC50-CD74-5EE9006538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Au début du </a:t>
            </a:r>
            <a:r>
              <a:rPr lang="en-CA" altLang="en-US" dirty="0" err="1"/>
              <a:t>mois</a:t>
            </a:r>
            <a:r>
              <a:rPr lang="en-CA" altLang="en-US" dirty="0"/>
              <a:t> de </a:t>
            </a:r>
            <a:r>
              <a:rPr lang="en-CA" altLang="en-US" dirty="0" err="1"/>
              <a:t>novembre</a:t>
            </a:r>
            <a:r>
              <a:rPr lang="en-CA" altLang="en-US" dirty="0"/>
              <a:t> 2024, la </a:t>
            </a:r>
            <a:r>
              <a:rPr lang="en-CA" altLang="en-US" dirty="0" err="1"/>
              <a:t>maladie</a:t>
            </a:r>
            <a:r>
              <a:rPr lang="en-CA" altLang="en-US" dirty="0"/>
              <a:t> de la </a:t>
            </a:r>
            <a:r>
              <a:rPr lang="en-CA" altLang="en-US" dirty="0" err="1"/>
              <a:t>peau</a:t>
            </a:r>
            <a:r>
              <a:rPr lang="en-CA" altLang="en-US" dirty="0"/>
              <a:t> </a:t>
            </a:r>
            <a:r>
              <a:rPr lang="en-CA" altLang="en-US" dirty="0" err="1"/>
              <a:t>noueuse</a:t>
            </a:r>
            <a:r>
              <a:rPr lang="en-CA" altLang="en-US" dirty="0"/>
              <a:t> a </a:t>
            </a:r>
            <a:r>
              <a:rPr lang="en-CA" altLang="en-US" dirty="0" err="1"/>
              <a:t>été</a:t>
            </a:r>
            <a:r>
              <a:rPr lang="en-CA" altLang="en-US" dirty="0"/>
              <a:t> </a:t>
            </a:r>
            <a:r>
              <a:rPr lang="en-CA" altLang="en-US" dirty="0" err="1"/>
              <a:t>signalée</a:t>
            </a:r>
            <a:r>
              <a:rPr lang="en-CA" altLang="en-US" dirty="0"/>
              <a:t> pour la première </a:t>
            </a:r>
            <a:r>
              <a:rPr lang="en-CA" altLang="en-US" dirty="0" err="1"/>
              <a:t>fois</a:t>
            </a:r>
            <a:r>
              <a:rPr lang="en-CA" altLang="en-US" dirty="0"/>
              <a:t> au </a:t>
            </a:r>
            <a:r>
              <a:rPr lang="en-CA" altLang="en-US" dirty="0" err="1"/>
              <a:t>Japon</a:t>
            </a:r>
            <a:r>
              <a:rPr lang="en-CA" altLang="en-US" dirty="0"/>
              <a:t>. Les premiers </a:t>
            </a:r>
            <a:r>
              <a:rPr lang="en-CA" altLang="en-US" dirty="0" err="1"/>
              <a:t>cas</a:t>
            </a:r>
            <a:r>
              <a:rPr lang="en-CA" altLang="en-US" dirty="0"/>
              <a:t> </a:t>
            </a:r>
            <a:r>
              <a:rPr lang="en-CA" altLang="en-US" dirty="0" err="1"/>
              <a:t>ont</a:t>
            </a:r>
            <a:r>
              <a:rPr lang="en-CA" altLang="en-US" dirty="0"/>
              <a:t> </a:t>
            </a:r>
            <a:r>
              <a:rPr lang="en-CA" altLang="en-US" dirty="0" err="1"/>
              <a:t>été</a:t>
            </a:r>
            <a:r>
              <a:rPr lang="en-CA" altLang="en-US" dirty="0"/>
              <a:t> </a:t>
            </a:r>
            <a:r>
              <a:rPr lang="en-CA" altLang="en-US" dirty="0" err="1"/>
              <a:t>signalés</a:t>
            </a:r>
            <a:r>
              <a:rPr lang="en-CA" altLang="en-US" dirty="0"/>
              <a:t> chez des </a:t>
            </a:r>
            <a:r>
              <a:rPr lang="en-CA" altLang="en-US" dirty="0" err="1"/>
              <a:t>bovins</a:t>
            </a:r>
            <a:r>
              <a:rPr lang="en-CA" altLang="en-US" dirty="0"/>
              <a:t> de la </a:t>
            </a:r>
            <a:r>
              <a:rPr lang="en-CA" altLang="en-US" dirty="0" err="1"/>
              <a:t>ville</a:t>
            </a:r>
            <a:r>
              <a:rPr lang="en-CA" altLang="en-US" dirty="0"/>
              <a:t> </a:t>
            </a:r>
            <a:r>
              <a:rPr lang="en-CA" altLang="en-US" dirty="0" err="1"/>
              <a:t>d'Itoshima</a:t>
            </a:r>
            <a:r>
              <a:rPr lang="en-CA" altLang="en-US" dirty="0"/>
              <a:t>, dans la </a:t>
            </a:r>
            <a:r>
              <a:rPr lang="en-CA" altLang="en-US" dirty="0" err="1"/>
              <a:t>préfecture</a:t>
            </a:r>
            <a:r>
              <a:rPr lang="en-CA" altLang="en-US" dirty="0"/>
              <a:t> de Fukuoka. Trois </a:t>
            </a:r>
            <a:r>
              <a:rPr lang="en-CA" altLang="en-US" dirty="0" err="1"/>
              <a:t>cas</a:t>
            </a:r>
            <a:r>
              <a:rPr lang="en-CA" altLang="en-US" dirty="0"/>
              <a:t> </a:t>
            </a:r>
            <a:r>
              <a:rPr lang="en-CA" altLang="en-US" dirty="0" err="1"/>
              <a:t>ont</a:t>
            </a:r>
            <a:r>
              <a:rPr lang="en-CA" altLang="en-US" dirty="0"/>
              <a:t> ensuite </a:t>
            </a:r>
            <a:r>
              <a:rPr lang="en-CA" altLang="en-US" dirty="0" err="1"/>
              <a:t>été</a:t>
            </a:r>
            <a:r>
              <a:rPr lang="en-CA" altLang="en-US" dirty="0"/>
              <a:t> </a:t>
            </a:r>
            <a:r>
              <a:rPr lang="en-CA" altLang="en-US" dirty="0" err="1"/>
              <a:t>découverts</a:t>
            </a:r>
            <a:r>
              <a:rPr lang="en-CA" altLang="en-US" dirty="0"/>
              <a:t> dans la </a:t>
            </a:r>
            <a:r>
              <a:rPr lang="en-CA" altLang="en-US" dirty="0" err="1"/>
              <a:t>ville</a:t>
            </a:r>
            <a:r>
              <a:rPr lang="en-CA" altLang="en-US" dirty="0"/>
              <a:t> </a:t>
            </a:r>
            <a:r>
              <a:rPr lang="en-CA" altLang="en-US" dirty="0" err="1"/>
              <a:t>d'Ozu</a:t>
            </a:r>
            <a:r>
              <a:rPr lang="en-CA" altLang="en-US" dirty="0"/>
              <a:t>, </a:t>
            </a:r>
            <a:r>
              <a:rPr lang="en-CA" altLang="en-US" dirty="0" err="1"/>
              <a:t>préfecture</a:t>
            </a:r>
            <a:r>
              <a:rPr lang="en-CA" altLang="en-US" dirty="0"/>
              <a:t> de </a:t>
            </a:r>
            <a:r>
              <a:rPr lang="en-CA" altLang="en-US" dirty="0" err="1"/>
              <a:t>Kumomoto</a:t>
            </a:r>
            <a:r>
              <a:rPr lang="en-CA" altLang="en-US" dirty="0"/>
              <a:t>, qui </a:t>
            </a:r>
            <a:r>
              <a:rPr lang="en-CA" altLang="en-US" dirty="0" err="1"/>
              <a:t>sont</a:t>
            </a:r>
            <a:r>
              <a:rPr lang="en-CA" altLang="en-US" dirty="0"/>
              <a:t> </a:t>
            </a:r>
            <a:r>
              <a:rPr lang="en-CA" altLang="en-US" dirty="0" err="1"/>
              <a:t>épidémiologiquement</a:t>
            </a:r>
            <a:r>
              <a:rPr lang="en-CA" altLang="en-US" dirty="0"/>
              <a:t> </a:t>
            </a:r>
            <a:r>
              <a:rPr lang="en-CA" altLang="en-US" dirty="0" err="1"/>
              <a:t>liés</a:t>
            </a:r>
            <a:r>
              <a:rPr lang="en-CA" altLang="en-US" dirty="0"/>
              <a:t> au </a:t>
            </a:r>
            <a:r>
              <a:rPr lang="en-CA" altLang="en-US" dirty="0" err="1"/>
              <a:t>cas</a:t>
            </a:r>
            <a:r>
              <a:rPr lang="en-CA" altLang="en-US" dirty="0"/>
              <a:t> de la </a:t>
            </a:r>
            <a:r>
              <a:rPr lang="en-CA" altLang="en-US" dirty="0" err="1"/>
              <a:t>ville</a:t>
            </a:r>
            <a:r>
              <a:rPr lang="en-CA" altLang="en-US" dirty="0"/>
              <a:t> </a:t>
            </a:r>
            <a:r>
              <a:rPr lang="en-CA" altLang="en-US" dirty="0" err="1"/>
              <a:t>d'Itoshima</a:t>
            </a:r>
            <a:r>
              <a:rPr lang="en-CA" altLang="en-US" dirty="0"/>
              <a:t>. Des restrictions de </a:t>
            </a:r>
            <a:r>
              <a:rPr lang="en-CA" altLang="en-US" dirty="0" err="1"/>
              <a:t>mouvement</a:t>
            </a:r>
            <a:r>
              <a:rPr lang="en-CA" altLang="en-US" dirty="0"/>
              <a:t> de </a:t>
            </a:r>
            <a:r>
              <a:rPr lang="en-CA" altLang="en-US" dirty="0" err="1"/>
              <a:t>tous</a:t>
            </a:r>
            <a:r>
              <a:rPr lang="en-CA" altLang="en-US" dirty="0"/>
              <a:t> les </a:t>
            </a:r>
            <a:r>
              <a:rPr lang="en-CA" altLang="en-US" dirty="0" err="1"/>
              <a:t>bovins</a:t>
            </a:r>
            <a:r>
              <a:rPr lang="en-CA" altLang="en-US" dirty="0"/>
              <a:t>, </a:t>
            </a:r>
            <a:r>
              <a:rPr lang="en-CA" altLang="en-US" dirty="0" err="1"/>
              <a:t>ainsi</a:t>
            </a:r>
            <a:r>
              <a:rPr lang="en-CA" altLang="en-US" dirty="0"/>
              <a:t> que des restrictions de </a:t>
            </a:r>
            <a:r>
              <a:rPr lang="en-CA" altLang="en-US" dirty="0" err="1"/>
              <a:t>mouvement</a:t>
            </a:r>
            <a:r>
              <a:rPr lang="en-CA" altLang="en-US" dirty="0"/>
              <a:t> et </a:t>
            </a:r>
            <a:r>
              <a:rPr lang="en-CA" altLang="en-US" dirty="0" err="1"/>
              <a:t>l'élimination</a:t>
            </a:r>
            <a:r>
              <a:rPr lang="en-CA" altLang="en-US" dirty="0"/>
              <a:t> du lait cru </a:t>
            </a:r>
            <a:r>
              <a:rPr lang="en-CA" altLang="en-US" dirty="0" err="1"/>
              <a:t>provenant</a:t>
            </a:r>
            <a:r>
              <a:rPr lang="en-CA" altLang="en-US" dirty="0"/>
              <a:t> de </a:t>
            </a:r>
            <a:r>
              <a:rPr lang="en-CA" altLang="en-US" dirty="0" err="1"/>
              <a:t>bovins</a:t>
            </a:r>
            <a:r>
              <a:rPr lang="en-CA" altLang="en-US" dirty="0"/>
              <a:t> </a:t>
            </a:r>
            <a:r>
              <a:rPr lang="en-CA" altLang="en-US" dirty="0" err="1"/>
              <a:t>présentant</a:t>
            </a:r>
            <a:r>
              <a:rPr lang="en-CA" altLang="en-US" dirty="0"/>
              <a:t> des </a:t>
            </a:r>
            <a:r>
              <a:rPr lang="en-CA" altLang="en-US" dirty="0" err="1"/>
              <a:t>signes</a:t>
            </a:r>
            <a:r>
              <a:rPr lang="en-CA" altLang="en-US" dirty="0"/>
              <a:t> </a:t>
            </a:r>
            <a:r>
              <a:rPr lang="en-CA" altLang="en-US" dirty="0" err="1"/>
              <a:t>cliniques</a:t>
            </a:r>
            <a:r>
              <a:rPr lang="en-CA" altLang="en-US" dirty="0"/>
              <a:t> </a:t>
            </a:r>
            <a:r>
              <a:rPr lang="en-CA" altLang="en-US" dirty="0" err="1"/>
              <a:t>ont</a:t>
            </a:r>
            <a:r>
              <a:rPr lang="en-CA" altLang="en-US" dirty="0"/>
              <a:t> </a:t>
            </a:r>
            <a:r>
              <a:rPr lang="en-CA" altLang="en-US" dirty="0" err="1"/>
              <a:t>été</a:t>
            </a:r>
            <a:r>
              <a:rPr lang="en-CA" altLang="en-US" dirty="0"/>
              <a:t> mises </a:t>
            </a:r>
            <a:r>
              <a:rPr lang="en-CA" altLang="en-US" dirty="0" err="1"/>
              <a:t>en</a:t>
            </a:r>
            <a:r>
              <a:rPr lang="en-CA" altLang="en-US" dirty="0"/>
              <a:t> </a:t>
            </a:r>
            <a:r>
              <a:rPr lang="en-CA" altLang="en-US" dirty="0" err="1"/>
              <a:t>œuvre</a:t>
            </a:r>
            <a:r>
              <a:rPr lang="en-CA" altLang="en-US" dirty="0"/>
              <a:t>. La source de </a:t>
            </a:r>
            <a:r>
              <a:rPr lang="en-CA" altLang="en-US" dirty="0" err="1"/>
              <a:t>l'introduction</a:t>
            </a:r>
            <a:r>
              <a:rPr lang="en-CA" altLang="en-US" dirty="0"/>
              <a:t> </a:t>
            </a:r>
            <a:r>
              <a:rPr lang="en-CA" altLang="en-US" dirty="0" err="1"/>
              <a:t>est</a:t>
            </a:r>
            <a:r>
              <a:rPr lang="en-CA" altLang="en-US" dirty="0"/>
              <a:t> inconnue, </a:t>
            </a:r>
            <a:r>
              <a:rPr lang="en-CA" altLang="en-US" dirty="0" err="1"/>
              <a:t>mais</a:t>
            </a:r>
            <a:r>
              <a:rPr lang="en-CA" altLang="en-US" dirty="0"/>
              <a:t> la </a:t>
            </a:r>
            <a:r>
              <a:rPr lang="en-CA" altLang="en-US" dirty="0" err="1"/>
              <a:t>préfecture</a:t>
            </a:r>
            <a:r>
              <a:rPr lang="en-CA" altLang="en-US" dirty="0"/>
              <a:t> de Fukuoka </a:t>
            </a:r>
            <a:r>
              <a:rPr lang="en-CA" altLang="en-US" dirty="0" err="1"/>
              <a:t>est</a:t>
            </a:r>
            <a:r>
              <a:rPr lang="en-CA" altLang="en-US" dirty="0"/>
              <a:t> </a:t>
            </a:r>
            <a:r>
              <a:rPr lang="en-CA" altLang="en-US" dirty="0" err="1"/>
              <a:t>proche</a:t>
            </a:r>
            <a:r>
              <a:rPr lang="en-CA" altLang="en-US" dirty="0"/>
              <a:t> de la </a:t>
            </a:r>
            <a:r>
              <a:rPr lang="en-CA" altLang="en-US" dirty="0" err="1"/>
              <a:t>Corée</a:t>
            </a:r>
            <a:r>
              <a:rPr lang="en-CA" altLang="en-US" dirty="0"/>
              <a:t> du Sud, qui a </a:t>
            </a:r>
            <a:r>
              <a:rPr lang="en-CA" altLang="en-US" dirty="0" err="1"/>
              <a:t>récemment</a:t>
            </a:r>
            <a:r>
              <a:rPr lang="en-CA" altLang="en-US" dirty="0"/>
              <a:t> </a:t>
            </a:r>
            <a:r>
              <a:rPr lang="en-CA" altLang="en-US" dirty="0" err="1"/>
              <a:t>signalé</a:t>
            </a:r>
            <a:r>
              <a:rPr lang="en-CA" altLang="en-US" dirty="0"/>
              <a:t> des </a:t>
            </a:r>
            <a:r>
              <a:rPr lang="en-CA" altLang="en-US" dirty="0" err="1"/>
              <a:t>cas</a:t>
            </a:r>
            <a:r>
              <a:rPr lang="en-CA" altLang="en-US" dirty="0"/>
              <a:t> de </a:t>
            </a:r>
            <a:r>
              <a:rPr lang="en-CA" altLang="en-US" dirty="0" err="1"/>
              <a:t>dermatose</a:t>
            </a:r>
            <a:r>
              <a:rPr lang="en-CA" altLang="en-US" dirty="0"/>
              <a:t> </a:t>
            </a:r>
            <a:r>
              <a:rPr lang="en-CA" altLang="en-US" dirty="0" err="1"/>
              <a:t>nodulaire</a:t>
            </a:r>
            <a:r>
              <a:rPr lang="en-CA" altLang="en-US" dirty="0"/>
              <a:t>.</a:t>
            </a:r>
          </a:p>
          <a:p>
            <a:endParaRPr lang="en-CA" altLang="en-US" dirty="0"/>
          </a:p>
        </p:txBody>
      </p:sp>
      <p:sp>
        <p:nvSpPr>
          <p:cNvPr id="41988" name="Slide Number Placeholder 3">
            <a:extLst>
              <a:ext uri="{FF2B5EF4-FFF2-40B4-BE49-F238E27FC236}">
                <a16:creationId xmlns:a16="http://schemas.microsoft.com/office/drawing/2014/main" id="{C2D66C13-DC49-16BD-5169-784F08BBC8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D4141F-84ED-41D7-AD9E-7C2AB396ACEA}" type="slidenum">
              <a:rPr lang="en-US" altLang="en-US" smtClean="0"/>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1685B8C-31A8-2165-9DD9-13B03D1681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C3D226E9-9A74-D29D-962C-82ACDFEA3C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44036" name="Slide Number Placeholder 3">
            <a:extLst>
              <a:ext uri="{FF2B5EF4-FFF2-40B4-BE49-F238E27FC236}">
                <a16:creationId xmlns:a16="http://schemas.microsoft.com/office/drawing/2014/main" id="{43F3E4C7-777F-A25F-5D73-1B0D3B8AC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19A320F-6A33-4E1B-8388-DEB946ACB410}" type="slidenum">
              <a:rPr lang="en-US" altLang="en-US" smtClean="0"/>
              <a:t>16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24DBAE-1EFC-FD2C-3388-D87DBA4D4A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86ED0CE-B3B9-9275-F32A-6E1079560E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b="0" dirty="0">
                <a:solidFill>
                  <a:srgbClr val="333333"/>
                </a:solidFill>
                <a:latin typeface="Lato" panose="020F0502020204030203" pitchFamily="34" charset="0"/>
              </a:rPr>
              <a:t>L'Allemagne a signalé un </a:t>
            </a:r>
            <a:r>
              <a:rPr lang="en-CA" altLang="en-US" b="0" dirty="0" err="1">
                <a:solidFill>
                  <a:srgbClr val="333333"/>
                </a:solidFill>
                <a:latin typeface="Lato" panose="020F0502020204030203" pitchFamily="34" charset="0"/>
              </a:rPr>
              <a:t>cas</a:t>
            </a:r>
            <a:r>
              <a:rPr lang="en-CA" altLang="en-US" b="0" dirty="0">
                <a:solidFill>
                  <a:srgbClr val="333333"/>
                </a:solidFill>
                <a:latin typeface="Lato" panose="020F0502020204030203" pitchFamily="34" charset="0"/>
              </a:rPr>
              <a:t> de fièvre aphteuse chez des buffles d'eau à </a:t>
            </a:r>
            <a:r>
              <a:rPr lang="en-CA" altLang="en-US" b="0" dirty="0" err="1">
                <a:solidFill>
                  <a:srgbClr val="333333"/>
                </a:solidFill>
                <a:latin typeface="Lato" panose="020F0502020204030203" pitchFamily="34" charset="0"/>
              </a:rPr>
              <a:t>Honow</a:t>
            </a:r>
            <a:r>
              <a:rPr lang="en-CA" altLang="en-US" b="0" dirty="0">
                <a:solidFill>
                  <a:srgbClr val="333333"/>
                </a:solidFill>
                <a:latin typeface="Lato" panose="020F0502020204030203" pitchFamily="34" charset="0"/>
              </a:rPr>
              <a:t>, dans la banlieue de Berlin, vendredi dernier (10 janvier ). </a:t>
            </a:r>
            <a:r>
              <a:rPr lang="en-CA" altLang="en-US" b="0" baseline="30000" dirty="0">
                <a:solidFill>
                  <a:srgbClr val="333333"/>
                </a:solidFill>
                <a:latin typeface="Lato" panose="020F0502020204030203" pitchFamily="34" charset="0"/>
              </a:rPr>
              <a:t>th</a:t>
            </a:r>
          </a:p>
          <a:p>
            <a:endParaRPr lang="en-CA" altLang="en-US" b="0" dirty="0">
              <a:solidFill>
                <a:srgbClr val="333333"/>
              </a:solidFill>
              <a:latin typeface="Lato" panose="020F0502020204030203" pitchFamily="34" charset="0"/>
            </a:endParaRPr>
          </a:p>
          <a:p>
            <a:r>
              <a:rPr lang="en-CA" altLang="en-US" b="0" dirty="0">
                <a:solidFill>
                  <a:srgbClr val="333333"/>
                </a:solidFill>
                <a:latin typeface="Lato" panose="020F0502020204030203" pitchFamily="34" charset="0"/>
              </a:rPr>
              <a:t>Il s'agit du premier signalement de fièvre aphteuse dans le pays depuis 1988 (en Basse-Saxe). Le dernier </a:t>
            </a:r>
            <a:r>
              <a:rPr lang="en-CA" altLang="en-US" b="0" dirty="0" err="1">
                <a:solidFill>
                  <a:srgbClr val="333333"/>
                </a:solidFill>
                <a:latin typeface="Lato" panose="020F0502020204030203" pitchFamily="34" charset="0"/>
              </a:rPr>
              <a:t>cas</a:t>
            </a:r>
            <a:r>
              <a:rPr lang="en-CA" altLang="en-US" b="0" dirty="0">
                <a:solidFill>
                  <a:srgbClr val="333333"/>
                </a:solidFill>
                <a:latin typeface="Lato" panose="020F0502020204030203" pitchFamily="34" charset="0"/>
              </a:rPr>
              <a:t> européen a été signalé en Bulgarie en 2011. La fièvre aphteuse reste endémique en Turquie, au Moyen-Orient, en Afrique, dans certaines régions d'Asie et en Amérique du Sud.</a:t>
            </a:r>
          </a:p>
          <a:p>
            <a:endParaRPr lang="en-CA" altLang="en-US" b="0" dirty="0">
              <a:solidFill>
                <a:srgbClr val="333333"/>
              </a:solidFill>
              <a:latin typeface="Lato" panose="020F0502020204030203" pitchFamily="34" charset="0"/>
            </a:endParaRPr>
          </a:p>
          <a:p>
            <a:r>
              <a:rPr lang="en-CA" altLang="en-US" b="0" dirty="0">
                <a:solidFill>
                  <a:srgbClr val="333333"/>
                </a:solidFill>
                <a:latin typeface="Lato" panose="020F0502020204030203" pitchFamily="34" charset="0"/>
              </a:rPr>
              <a:t>Dans le cas présent, trois buffles d'eau sont morts à </a:t>
            </a:r>
            <a:r>
              <a:rPr lang="en-CA" altLang="en-US" b="0" dirty="0" err="1">
                <a:solidFill>
                  <a:srgbClr val="333333"/>
                </a:solidFill>
                <a:latin typeface="Lato" panose="020F0502020204030203" pitchFamily="34" charset="0"/>
              </a:rPr>
              <a:t>Honow </a:t>
            </a:r>
            <a:r>
              <a:rPr lang="en-CA" altLang="en-US" b="0" dirty="0">
                <a:solidFill>
                  <a:srgbClr val="333333"/>
                </a:solidFill>
                <a:latin typeface="Lato" panose="020F0502020204030203" pitchFamily="34" charset="0"/>
              </a:rPr>
              <a:t>et l'ensemble du troupeau (les 11 buffles restants) a été abattu par mesure de précaution.  Vous pouvez voir sur la carte en haut à droite où cela se passe en Allemagne.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altLang="en-US" b="1" dirty="0">
              <a:solidFill>
                <a:srgbClr val="333333"/>
              </a:solidFill>
              <a:latin typeface="Lato" panose="020F0502020204030203" pitchFamily="34" charset="0"/>
            </a:endParaRPr>
          </a:p>
          <a:p>
            <a:r>
              <a:rPr lang="en-CA" altLang="en-US" b="1" dirty="0">
                <a:solidFill>
                  <a:srgbClr val="333333"/>
                </a:solidFill>
                <a:latin typeface="Lato" panose="020F0502020204030203" pitchFamily="34" charset="0"/>
              </a:rPr>
              <a:t>Le sérotype a été identifié comme étant le O, qui est </a:t>
            </a:r>
            <a:r>
              <a:rPr lang="en-CA" altLang="en-US" dirty="0">
                <a:solidFill>
                  <a:srgbClr val="212529"/>
                </a:solidFill>
                <a:latin typeface="Lato" panose="020F0502020204030203" pitchFamily="34" charset="0"/>
              </a:rPr>
              <a:t>étroitement lié aux virus de </a:t>
            </a:r>
            <a:r>
              <a:rPr lang="en-CA" altLang="en-US" dirty="0"/>
              <a:t>la fièvre aphteuse </a:t>
            </a:r>
            <a:r>
              <a:rPr lang="en-CA" altLang="en-US" dirty="0">
                <a:solidFill>
                  <a:srgbClr val="212529"/>
                </a:solidFill>
                <a:latin typeface="Lato" panose="020F0502020204030203" pitchFamily="34" charset="0"/>
              </a:rPr>
              <a:t>que l'on trouve au Moyen-Orient et en Asie. Vous pouvez voir sur l'image en bas à droite les différents pools de la fièvre aphteuse dans le monde et le sérotype O est présent dans tous ces pools, à l'exception du pool 6, qui se trouve en Afrique australe. Mais les virus les plus proches de l'Europe sont ceux qui circulent au Moyen-Orient (pool 3).</a:t>
            </a:r>
          </a:p>
          <a:p>
            <a:endParaRPr lang="en-CA" altLang="en-US" dirty="0">
              <a:solidFill>
                <a:srgbClr val="212529"/>
              </a:solidFill>
              <a:latin typeface="Lato" panose="020F0502020204030203" pitchFamily="34" charset="0"/>
            </a:endParaRPr>
          </a:p>
          <a:p>
            <a:r>
              <a:rPr lang="en-CA" altLang="en-US" dirty="0">
                <a:solidFill>
                  <a:srgbClr val="212529"/>
                </a:solidFill>
                <a:latin typeface="Lato" panose="020F0502020204030203" pitchFamily="34" charset="0"/>
              </a:rPr>
              <a:t>L'origine exacte et la voie d'entrée sont encore inconnues. Il est </a:t>
            </a:r>
            <a:r>
              <a:rPr lang="en-CA" altLang="en-US" dirty="0">
                <a:solidFill>
                  <a:srgbClr val="333333"/>
                </a:solidFill>
                <a:latin typeface="Helvetica Neue"/>
              </a:rPr>
              <a:t>intéressant</a:t>
            </a:r>
            <a:r>
              <a:rPr lang="en-CA" altLang="en-US" dirty="0">
                <a:solidFill>
                  <a:srgbClr val="212529"/>
                </a:solidFill>
                <a:latin typeface="Lato" panose="020F0502020204030203" pitchFamily="34" charset="0"/>
              </a:rPr>
              <a:t> de noter </a:t>
            </a:r>
            <a:r>
              <a:rPr lang="en-CA" altLang="en-US" dirty="0">
                <a:solidFill>
                  <a:srgbClr val="333333"/>
                </a:solidFill>
                <a:latin typeface="Helvetica Neue"/>
              </a:rPr>
              <a:t>que le virus a été détecté chez des buffles d'eau et que l'exploitation est répertoriée comme étant une basse-cour - il ne s'agit donc peut-être pas d'un site de production régulier et la biosécurité peut être très différente</a:t>
            </a:r>
            <a:endParaRPr lang="en-CA" altLang="en-US" dirty="0">
              <a:solidFill>
                <a:srgbClr val="212529"/>
              </a:solidFill>
              <a:latin typeface="Lato" panose="020F050202020403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altLang="en-US" dirty="0">
              <a:solidFill>
                <a:srgbClr val="212529"/>
              </a:solidFill>
              <a:latin typeface="Lato" panose="020F050202020403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dirty="0">
                <a:solidFill>
                  <a:srgbClr val="333333"/>
                </a:solidFill>
                <a:latin typeface="Helvetica Neue"/>
              </a:rPr>
              <a:t>Mais cela montre aussi que le risque d'introduction de ce virus dans une population sensible peut survenir à tout moment.</a:t>
            </a:r>
            <a:endParaRPr lang="en-CA" altLang="en-US" dirty="0"/>
          </a:p>
          <a:p>
            <a:endParaRPr lang="en-CA" altLang="en-US" dirty="0">
              <a:solidFill>
                <a:srgbClr val="212529"/>
              </a:solidFill>
              <a:latin typeface="Lato" panose="020F0502020204030203" pitchFamily="34" charset="0"/>
            </a:endParaRPr>
          </a:p>
          <a:p>
            <a:endParaRPr lang="en-CA" altLang="en-US" dirty="0">
              <a:solidFill>
                <a:srgbClr val="212529"/>
              </a:solidFill>
              <a:latin typeface="Lato" panose="020F0502020204030203" pitchFamily="34" charset="0"/>
            </a:endParaRPr>
          </a:p>
          <a:p>
            <a:r>
              <a:rPr lang="en-CA" altLang="en-US" dirty="0">
                <a:solidFill>
                  <a:srgbClr val="212529"/>
                </a:solidFill>
                <a:latin typeface="Lato" panose="020F0502020204030203" pitchFamily="34" charset="0"/>
              </a:rPr>
              <a:t>Le DEFRA a également publié une évaluation préliminaire de l'épidémie, qui contient notamment les informations suivantes</a:t>
            </a:r>
          </a:p>
          <a:p>
            <a:r>
              <a:rPr lang="en-CA" dirty="0"/>
              <a:t> - tous les animaux sensibles dans un rayon d'un kilomètre seront abattus par précaution, y compris un élevage d'environ 200 porcs à </a:t>
            </a:r>
            <a:r>
              <a:rPr lang="en-CA" dirty="0" err="1"/>
              <a:t>Ahrensfelde</a:t>
            </a:r>
            <a:r>
              <a:rPr lang="en-CA" dirty="0"/>
              <a:t>, près de l'endroit où le </a:t>
            </a:r>
            <a:r>
              <a:rPr lang="en-CA" dirty="0" err="1"/>
              <a:t>cas</a:t>
            </a:r>
            <a:r>
              <a:rPr lang="en-CA" dirty="0"/>
              <a:t> a été détecté.</a:t>
            </a:r>
          </a:p>
          <a:p>
            <a:endParaRPr lang="en-CA" dirty="0"/>
          </a:p>
          <a:p>
            <a:r>
              <a:rPr lang="en-CA" dirty="0"/>
              <a:t>- En outre, 55 moutons et chèvres et 3 bovins d'une ferme </a:t>
            </a:r>
            <a:r>
              <a:rPr lang="en-CA" dirty="0" err="1"/>
              <a:t>d'OderSpree</a:t>
            </a:r>
            <a:r>
              <a:rPr lang="en-CA" dirty="0"/>
              <a:t> doivent être abattus le 13 janvier, car la ferme avait obtenu du foin de la ferme de </a:t>
            </a:r>
            <a:r>
              <a:rPr lang="en-CA" dirty="0" err="1"/>
              <a:t>Hönow</a:t>
            </a:r>
            <a:r>
              <a:rPr lang="en-CA" dirty="0"/>
              <a:t> où le </a:t>
            </a:r>
            <a:r>
              <a:rPr lang="en-CA" dirty="0" err="1"/>
              <a:t>cas</a:t>
            </a:r>
            <a:r>
              <a:rPr lang="en-CA" dirty="0"/>
              <a:t> s'est déclaré, mais aucun des animaux n'a montré de signes d'infection.  L'échantillonnage de tous les établissements situés dans la zone de restriction de 10 km est en cours, mais les résultats sont négatifs jusqu'à présent. La chasse est également interdite dans la zone de restriction et les deux zoos de Berlin ont fermé leurs portes.</a:t>
            </a:r>
            <a:endParaRPr lang="en-CA" altLang="en-US" dirty="0">
              <a:solidFill>
                <a:srgbClr val="212529"/>
              </a:solidFill>
              <a:latin typeface="Lato" panose="020F0502020204030203" pitchFamily="34" charset="0"/>
            </a:endParaRPr>
          </a:p>
          <a:p>
            <a:endParaRPr lang="en-CA" altLang="en-US" b="1" dirty="0">
              <a:solidFill>
                <a:srgbClr val="212529"/>
              </a:solidFill>
              <a:latin typeface="Lato" panose="020F0502020204030203" pitchFamily="34" charset="0"/>
            </a:endParaRPr>
          </a:p>
          <a:p>
            <a:r>
              <a:rPr lang="en-CA" dirty="0"/>
              <a:t>- Les Pays-Bas ont mis en place une interdiction nationale sur le mouvement des veaux de boucherie (à moins qu'ils ne soient destinés à l'abattage) et une interdiction sur les visiteurs des fermes de veaux parce que plus de 3 600 veaux ont été transportés du Brandebourg vers les Pays-Bas depuis le 1er décembre. Ces veaux se trouvent dans plus de 125 exploitations de veaux de boucherie réparties sur l'ensemble du territoire néerlandais.</a:t>
            </a:r>
            <a:endParaRPr lang="en-CA" altLang="en-US" b="1" dirty="0">
              <a:solidFill>
                <a:srgbClr val="333333"/>
              </a:solidFill>
              <a:latin typeface="Lato" panose="020F0502020204030203" pitchFamily="34" charset="0"/>
            </a:endParaRPr>
          </a:p>
          <a:p>
            <a:endParaRPr lang="en-CA" altLang="en-US" dirty="0">
              <a:solidFill>
                <a:srgbClr val="333333"/>
              </a:solidFill>
              <a:latin typeface="Helvetica Neue"/>
            </a:endParaRPr>
          </a:p>
          <a:p>
            <a:r>
              <a:rPr lang="en-CA" dirty="0"/>
              <a:t>Les échantillons dont le test de dépistage de la fièvre catarrhale du mouton s'est révélé négatif doivent être soumis à un nouveau test de dépistage de la fièvre aphteuse, car la fièvre catarrhale du mouton peut constituer un diagnostic différentiel de la fièvre aphteuse.</a:t>
            </a:r>
            <a:endParaRPr lang="en-CA" altLang="en-US" dirty="0">
              <a:solidFill>
                <a:srgbClr val="333333"/>
              </a:solidFill>
              <a:latin typeface="Helvetica Neue"/>
            </a:endParaRPr>
          </a:p>
          <a:p>
            <a:endParaRPr lang="en-CA" altLang="en-US" dirty="0">
              <a:latin typeface="Poppins-Regular"/>
            </a:endParaRPr>
          </a:p>
          <a:p>
            <a:endParaRPr lang="en-CA" altLang="en-US" dirty="0">
              <a:latin typeface="Poppins-Regular"/>
            </a:endParaRPr>
          </a:p>
        </p:txBody>
      </p:sp>
      <p:sp>
        <p:nvSpPr>
          <p:cNvPr id="17412" name="Slide Number Placeholder 3">
            <a:extLst>
              <a:ext uri="{FF2B5EF4-FFF2-40B4-BE49-F238E27FC236}">
                <a16:creationId xmlns:a16="http://schemas.microsoft.com/office/drawing/2014/main" id="{3B22BD5C-F10A-EC89-2AA0-4E5EDC705D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43BEAAA-85EC-4EB5-90C9-23EDF26D261F}" type="slidenum">
              <a:rPr lang="en-US" altLang="en-US" smtClean="0"/>
              <a:t>2</a:t>
            </a:fld>
            <a:endParaRPr lang="en-US" altLang="en-US"/>
          </a:p>
        </p:txBody>
      </p:sp>
    </p:spTree>
    <p:extLst>
      <p:ext uri="{BB962C8B-B14F-4D97-AF65-F5344CB8AC3E}">
        <p14:creationId xmlns:p14="http://schemas.microsoft.com/office/powerpoint/2010/main" val="764274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224DBAE-1EFC-FD2C-3388-D87DBA4D4A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86ED0CE-B3B9-9275-F32A-6E1079560E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latin typeface="Poppins-Regular"/>
              </a:rPr>
              <a:t>Nous avons envoyé un ping à la communauté de la CEZD tôt vendredi matin et nous avons reçu 31 réponses à ce jour. Avec une note moyenne de très pertinent. L'ACIA a également émis des restrictions à l'importation de marchandises/produits en provenance d'Allemagne - Gen fournira ces détails.</a:t>
            </a:r>
          </a:p>
        </p:txBody>
      </p:sp>
      <p:sp>
        <p:nvSpPr>
          <p:cNvPr id="17412" name="Slide Number Placeholder 3">
            <a:extLst>
              <a:ext uri="{FF2B5EF4-FFF2-40B4-BE49-F238E27FC236}">
                <a16:creationId xmlns:a16="http://schemas.microsoft.com/office/drawing/2014/main" id="{3B22BD5C-F10A-EC89-2AA0-4E5EDC705D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43BEAAA-85EC-4EB5-90C9-23EDF26D261F}" type="slidenum">
              <a:rPr lang="en-US" altLang="en-US" smtClean="0"/>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DA22398A-41FC-3CC6-90DB-BBE504743A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258F71A-7992-007E-F557-8B04F1C4C4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Quelques autres pays ont signalé des </a:t>
            </a:r>
            <a:r>
              <a:rPr lang="en-CA" altLang="en-US" dirty="0" err="1"/>
              <a:t>cas</a:t>
            </a:r>
            <a:r>
              <a:rPr lang="en-CA" altLang="en-US" dirty="0"/>
              <a:t> de fièvre aphteuse au cours des derniers mois : Palestine, Israël, Algérie, Libye, Chine, Indonésie Afrique du Sud</a:t>
            </a:r>
          </a:p>
          <a:p>
            <a:endParaRPr lang="en-CA" altLang="en-US" dirty="0">
              <a:latin typeface="Poppins-Regular"/>
            </a:endParaRPr>
          </a:p>
        </p:txBody>
      </p:sp>
      <p:sp>
        <p:nvSpPr>
          <p:cNvPr id="19460" name="Slide Number Placeholder 3">
            <a:extLst>
              <a:ext uri="{FF2B5EF4-FFF2-40B4-BE49-F238E27FC236}">
                <a16:creationId xmlns:a16="http://schemas.microsoft.com/office/drawing/2014/main" id="{47B5A9C1-AEF3-FFBB-073F-24A9CFEABC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F555011-59C2-4AAE-8B25-69BCEF5ABE1B}" type="slidenum">
              <a:rPr lang="en-US" altLang="en-US" smtClean="0"/>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9A5F37A-5CC4-E7DC-6465-627E8B71D1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AE952752-3805-8FFE-AD9F-9A89CA5551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000000"/>
                </a:solidFill>
                <a:latin typeface="Poppins" panose="00000500000000000000" pitchFamily="2" charset="0"/>
              </a:rPr>
              <a:t>Depuis 1923, le Canada s'efforce d'éradiquer la tuberculose bovine et ne compte plus de bovins infectés depuis 2006.</a:t>
            </a:r>
            <a:endParaRPr lang="en-US" altLang="en-US" dirty="0"/>
          </a:p>
        </p:txBody>
      </p:sp>
      <p:sp>
        <p:nvSpPr>
          <p:cNvPr id="21508" name="Slide Number Placeholder 3">
            <a:extLst>
              <a:ext uri="{FF2B5EF4-FFF2-40B4-BE49-F238E27FC236}">
                <a16:creationId xmlns:a16="http://schemas.microsoft.com/office/drawing/2014/main" id="{E01A4EA8-B16F-264D-B373-DE30FBA6D8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7015A1-6092-47AC-AE0B-776C7AF934F9}" type="slidenum">
              <a:rPr lang="en-US" altLang="en-US" smtClean="0"/>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A73DCFE-83DF-E601-57AE-82C1A3FA30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80FA69B8-9368-5CE7-5718-32D9C8ED6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3556" name="Slide Number Placeholder 3">
            <a:extLst>
              <a:ext uri="{FF2B5EF4-FFF2-40B4-BE49-F238E27FC236}">
                <a16:creationId xmlns:a16="http://schemas.microsoft.com/office/drawing/2014/main" id="{5CB2D1C0-4032-5D09-A023-9E515BB8F6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EEDF9DD-A977-4721-A434-F18281047969}" type="slidenum">
              <a:rPr lang="en-US" altLang="en-US" smtClean="0"/>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otes Placeholder 1">
            <a:extLst>
              <a:ext uri="{FF2B5EF4-FFF2-40B4-BE49-F238E27FC236}">
                <a16:creationId xmlns:a16="http://schemas.microsoft.com/office/drawing/2014/main" id="{A08F25B4-1794-C3D8-AC34-9E419AA0EE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 BTV-3 se répand de plus en plus en Europe en 2024. Il a été identifié pour la première fois aux Pays-Bas le 5 septembre 2023.</a:t>
            </a:r>
          </a:p>
          <a:p>
            <a:endParaRPr lang="en-CA" altLang="en-US" dirty="0"/>
          </a:p>
          <a:p>
            <a:r>
              <a:rPr lang="en-CA" altLang="en-US" dirty="0"/>
              <a:t>Actuellement, l'Europe signale plusieurs sérotypes différents de BTV en circulation.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otes Placeholder 1">
            <a:extLst>
              <a:ext uri="{FF2B5EF4-FFF2-40B4-BE49-F238E27FC236}">
                <a16:creationId xmlns:a16="http://schemas.microsoft.com/office/drawing/2014/main" id="{981A6A31-CFD1-B40C-C295-AF838DA95B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 Liechtenstein a signalé son premier </a:t>
            </a:r>
            <a:r>
              <a:rPr lang="en-CA" altLang="en-US" dirty="0" err="1"/>
              <a:t>cas</a:t>
            </a:r>
            <a:r>
              <a:rPr lang="en-CA" altLang="en-US" dirty="0"/>
              <a:t> de BTV-3 le 7 octobre 2024 chez des ovins. À ce jour, il a signalé 6 </a:t>
            </a:r>
            <a:r>
              <a:rPr lang="en-CA" altLang="en-US" dirty="0" err="1"/>
              <a:t>cas</a:t>
            </a:r>
            <a:r>
              <a:rPr lang="en-CA" altLang="en-US" dirty="0"/>
              <a:t> au total, touchant à la fois des bovins et des ovins.</a:t>
            </a:r>
          </a:p>
          <a:p>
            <a:endParaRPr lang="en-CA" altLang="en-US" dirty="0"/>
          </a:p>
          <a:p>
            <a:r>
              <a:rPr lang="en-CA" altLang="en-US" dirty="0"/>
              <a:t>La Pologne a signalé son premier cas de BTV-3 le 10 décembre - mais avec une date de début fixée au 15 novembre.  Trois cas ont été signalés chez des bovins dans la </a:t>
            </a:r>
            <a:r>
              <a:rPr lang="en-CA" altLang="en-US" dirty="0" err="1">
                <a:latin typeface="Poppins-Regular"/>
              </a:rPr>
              <a:t>région de Dolnośląskie</a:t>
            </a:r>
            <a:r>
              <a:rPr lang="en-CA" altLang="en-US" dirty="0">
                <a:latin typeface="Poppins-Regular"/>
              </a:rPr>
              <a:t>, à l'ouest du pays, près des frontières avec l'Allemagne et la République tchèque.</a:t>
            </a:r>
          </a:p>
          <a:p>
            <a:endParaRPr lang="en-CA" altLang="en-US" dirty="0">
              <a:latin typeface="Poppins-Regular"/>
            </a:endParaRPr>
          </a:p>
          <a:p>
            <a:r>
              <a:rPr lang="en-CA" altLang="en-US" dirty="0">
                <a:latin typeface="Poppins-Regular"/>
              </a:rPr>
              <a:t>Au cours des deux dernières semaines, la Norvège et le Royaume-Uni ont également signalé des cas, ce qui est assez tardif pour l'activité des moucherons.</a:t>
            </a:r>
            <a:endParaRPr lang="en-CA"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99B47DE0-AB35-928E-5911-39FD7F0B0D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38C7674-3C99-292A-DD4B-6F13BE68D0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a:t>La Belgique n'envoie pas régulièrement de rapports à WOAH, mais son tableau de bord indique des cas dans l'ensemble du pays - principalement des bovins, puis des ovins, et quelques chèvres, alpagas et cervidés sont également mentionnés.</a:t>
            </a:r>
          </a:p>
          <a:p>
            <a:endParaRPr lang="en-CA" altLang="en-US"/>
          </a:p>
          <a:p>
            <a:r>
              <a:rPr lang="en-CA" altLang="en-US"/>
              <a:t>De même, les Pays-Bas ne disposent pas de données récentes sur Empres-I, mais en consultant le site web de l'autorité de régulation, la mise à jour la plus récente montre des cas dans les 12 provinces, et ils ont également signalé la découverte d'une nouvelle souche, le BTV-12.</a:t>
            </a:r>
          </a:p>
        </p:txBody>
      </p:sp>
      <p:sp>
        <p:nvSpPr>
          <p:cNvPr id="29700" name="Slide Number Placeholder 3">
            <a:extLst>
              <a:ext uri="{FF2B5EF4-FFF2-40B4-BE49-F238E27FC236}">
                <a16:creationId xmlns:a16="http://schemas.microsoft.com/office/drawing/2014/main" id="{0821A718-8068-61C6-2698-F0477272B9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0546D76-C5AE-446B-97E7-9D7CD1D6FA21}" type="slidenum">
              <a:rPr lang="en-US" altLang="en-US" smtClean="0"/>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53752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83E34F7C-9415-F3A1-14A2-F43CAE3D2DF8}"/>
              </a:ext>
            </a:extLst>
          </p:cNvPr>
          <p:cNvSpPr>
            <a:spLocks noGrp="1"/>
          </p:cNvSpPr>
          <p:nvPr>
            <p:ph type="sldNum" sz="quarter" idx="10"/>
          </p:nvPr>
        </p:nvSpPr>
        <p:spPr/>
        <p:txBody>
          <a:bodyPr/>
          <a:lstStyle>
            <a:lvl1pPr>
              <a:defRPr/>
            </a:lvl1pPr>
          </a:lstStyle>
          <a:p>
            <a:pPr>
              <a:defRPr/>
            </a:pPr>
            <a:fld id="{31392150-2AF9-4594-BB40-04212FB2C09D}" type="slidenum">
              <a:rPr lang="en-US" altLang="en-US"/>
              <a:pPr>
                <a:defRPr/>
              </a:pPr>
              <a:t>‹#›</a:t>
            </a:fld>
            <a:endParaRPr lang="en-US" altLang="en-US"/>
          </a:p>
        </p:txBody>
      </p:sp>
    </p:spTree>
    <p:extLst>
      <p:ext uri="{BB962C8B-B14F-4D97-AF65-F5344CB8AC3E}">
        <p14:creationId xmlns:p14="http://schemas.microsoft.com/office/powerpoint/2010/main" val="4188521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75906BF0-A16F-385E-DAC1-81912A72B631}"/>
              </a:ext>
            </a:extLst>
          </p:cNvPr>
          <p:cNvSpPr>
            <a:spLocks noGrp="1"/>
          </p:cNvSpPr>
          <p:nvPr>
            <p:ph type="sldNum" sz="quarter" idx="10"/>
          </p:nvPr>
        </p:nvSpPr>
        <p:spPr/>
        <p:txBody>
          <a:bodyPr/>
          <a:lstStyle>
            <a:lvl1pPr>
              <a:defRPr/>
            </a:lvl1pPr>
          </a:lstStyle>
          <a:p>
            <a:pPr>
              <a:defRPr/>
            </a:pPr>
            <a:fld id="{6C805B45-A73D-4639-8BBA-8E8AB9F6CBEF}" type="slidenum">
              <a:rPr lang="en-US" altLang="en-US"/>
              <a:pPr>
                <a:defRPr/>
              </a:pPr>
              <a:t>‹#›</a:t>
            </a:fld>
            <a:endParaRPr lang="en-US" altLang="en-US"/>
          </a:p>
        </p:txBody>
      </p:sp>
    </p:spTree>
    <p:extLst>
      <p:ext uri="{BB962C8B-B14F-4D97-AF65-F5344CB8AC3E}">
        <p14:creationId xmlns:p14="http://schemas.microsoft.com/office/powerpoint/2010/main" val="2205499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64629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6B3CCB3B-FD8D-BB70-39F1-AB0EA3456CCE}"/>
              </a:ext>
            </a:extLst>
          </p:cNvPr>
          <p:cNvSpPr>
            <a:spLocks noGrp="1"/>
          </p:cNvSpPr>
          <p:nvPr>
            <p:ph type="sldNum" sz="quarter" idx="10"/>
          </p:nvPr>
        </p:nvSpPr>
        <p:spPr/>
        <p:txBody>
          <a:bodyPr/>
          <a:lstStyle>
            <a:lvl1pPr>
              <a:defRPr/>
            </a:lvl1pPr>
          </a:lstStyle>
          <a:p>
            <a:pPr>
              <a:defRPr/>
            </a:pPr>
            <a:fld id="{37E3B190-87FC-46F5-8FFB-BBACAF8EF777}" type="slidenum">
              <a:rPr lang="en-US" altLang="en-US"/>
              <a:pPr>
                <a:defRPr/>
              </a:pPr>
              <a:t>‹#›</a:t>
            </a:fld>
            <a:endParaRPr lang="en-US" altLang="en-US"/>
          </a:p>
        </p:txBody>
      </p:sp>
    </p:spTree>
    <p:extLst>
      <p:ext uri="{BB962C8B-B14F-4D97-AF65-F5344CB8AC3E}">
        <p14:creationId xmlns:p14="http://schemas.microsoft.com/office/powerpoint/2010/main" val="813440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91B7C683-0CCE-BD37-527F-39E8CF102077}"/>
              </a:ext>
            </a:extLst>
          </p:cNvPr>
          <p:cNvSpPr>
            <a:spLocks noGrp="1"/>
          </p:cNvSpPr>
          <p:nvPr>
            <p:ph type="sldNum" sz="quarter" idx="10"/>
          </p:nvPr>
        </p:nvSpPr>
        <p:spPr/>
        <p:txBody>
          <a:bodyPr/>
          <a:lstStyle>
            <a:lvl1pPr>
              <a:defRPr/>
            </a:lvl1pPr>
          </a:lstStyle>
          <a:p>
            <a:pPr>
              <a:defRPr/>
            </a:pPr>
            <a:fld id="{7F32D2D1-13D8-4CC5-8F09-15AB8DA7B064}" type="slidenum">
              <a:rPr lang="en-US" altLang="en-US"/>
              <a:pPr>
                <a:defRPr/>
              </a:pPr>
              <a:t>‹#›</a:t>
            </a:fld>
            <a:endParaRPr lang="en-US" altLang="en-US"/>
          </a:p>
        </p:txBody>
      </p:sp>
    </p:spTree>
    <p:extLst>
      <p:ext uri="{BB962C8B-B14F-4D97-AF65-F5344CB8AC3E}">
        <p14:creationId xmlns:p14="http://schemas.microsoft.com/office/powerpoint/2010/main" val="1176247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E6724B34-7836-8E9D-7876-4D9253D9D0B4}"/>
              </a:ext>
            </a:extLst>
          </p:cNvPr>
          <p:cNvSpPr>
            <a:spLocks noGrp="1"/>
          </p:cNvSpPr>
          <p:nvPr>
            <p:ph type="sldNum" sz="quarter" idx="14"/>
          </p:nvPr>
        </p:nvSpPr>
        <p:spPr/>
        <p:txBody>
          <a:bodyPr/>
          <a:lstStyle>
            <a:lvl1pPr>
              <a:defRPr/>
            </a:lvl1pPr>
          </a:lstStyle>
          <a:p>
            <a:pPr>
              <a:defRPr/>
            </a:pPr>
            <a:fld id="{8540CF0F-59C1-4DC0-81D2-78CF9F078973}" type="slidenum">
              <a:rPr lang="en-US" altLang="en-US"/>
              <a:pPr>
                <a:defRPr/>
              </a:pPr>
              <a:t>‹#›</a:t>
            </a:fld>
            <a:endParaRPr lang="en-US" altLang="en-US"/>
          </a:p>
        </p:txBody>
      </p:sp>
    </p:spTree>
    <p:extLst>
      <p:ext uri="{BB962C8B-B14F-4D97-AF65-F5344CB8AC3E}">
        <p14:creationId xmlns:p14="http://schemas.microsoft.com/office/powerpoint/2010/main" val="343610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18F3C53A-1A1D-02AC-974C-122B57A80E86}"/>
              </a:ext>
            </a:extLst>
          </p:cNvPr>
          <p:cNvSpPr>
            <a:spLocks noGrp="1"/>
          </p:cNvSpPr>
          <p:nvPr>
            <p:ph type="sldNum" sz="quarter" idx="15"/>
          </p:nvPr>
        </p:nvSpPr>
        <p:spPr/>
        <p:txBody>
          <a:bodyPr/>
          <a:lstStyle>
            <a:lvl1pPr>
              <a:defRPr/>
            </a:lvl1pPr>
          </a:lstStyle>
          <a:p>
            <a:pPr>
              <a:defRPr/>
            </a:pPr>
            <a:fld id="{B2EEE180-30C2-48AE-B837-5D07552802CF}" type="slidenum">
              <a:rPr lang="en-US" altLang="en-US"/>
              <a:pPr>
                <a:defRPr/>
              </a:pPr>
              <a:t>‹#›</a:t>
            </a:fld>
            <a:endParaRPr lang="en-US" altLang="en-US"/>
          </a:p>
        </p:txBody>
      </p:sp>
    </p:spTree>
    <p:extLst>
      <p:ext uri="{BB962C8B-B14F-4D97-AF65-F5344CB8AC3E}">
        <p14:creationId xmlns:p14="http://schemas.microsoft.com/office/powerpoint/2010/main" val="383055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5EFF74C4-2580-1B10-285D-E13C7CB70619}"/>
              </a:ext>
            </a:extLst>
          </p:cNvPr>
          <p:cNvSpPr>
            <a:spLocks noGrp="1"/>
          </p:cNvSpPr>
          <p:nvPr>
            <p:ph type="sldNum" sz="quarter" idx="10"/>
          </p:nvPr>
        </p:nvSpPr>
        <p:spPr/>
        <p:txBody>
          <a:bodyPr/>
          <a:lstStyle>
            <a:lvl1pPr>
              <a:defRPr/>
            </a:lvl1pPr>
          </a:lstStyle>
          <a:p>
            <a:pPr>
              <a:defRPr/>
            </a:pPr>
            <a:fld id="{94F098F2-AB27-4246-8D2E-F8E207427449}" type="slidenum">
              <a:rPr lang="en-US" altLang="en-US"/>
              <a:pPr>
                <a:defRPr/>
              </a:pPr>
              <a:t>‹#›</a:t>
            </a:fld>
            <a:endParaRPr lang="en-US" altLang="en-US"/>
          </a:p>
        </p:txBody>
      </p:sp>
    </p:spTree>
    <p:extLst>
      <p:ext uri="{BB962C8B-B14F-4D97-AF65-F5344CB8AC3E}">
        <p14:creationId xmlns:p14="http://schemas.microsoft.com/office/powerpoint/2010/main" val="2620819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2AA3DEAD-A5B9-BA8B-243D-65056400D3D2}"/>
              </a:ext>
            </a:extLst>
          </p:cNvPr>
          <p:cNvSpPr>
            <a:spLocks noGrp="1"/>
          </p:cNvSpPr>
          <p:nvPr>
            <p:ph type="sldNum" sz="quarter" idx="10"/>
          </p:nvPr>
        </p:nvSpPr>
        <p:spPr/>
        <p:txBody>
          <a:bodyPr/>
          <a:lstStyle>
            <a:lvl1pPr>
              <a:defRPr/>
            </a:lvl1pPr>
          </a:lstStyle>
          <a:p>
            <a:pPr>
              <a:defRPr/>
            </a:pPr>
            <a:fld id="{5AC4E733-378F-4BF6-861E-EEFA8F0E580E}" type="slidenum">
              <a:rPr lang="en-US" altLang="en-US"/>
              <a:pPr>
                <a:defRPr/>
              </a:pPr>
              <a:t>‹#›</a:t>
            </a:fld>
            <a:endParaRPr lang="en-US" altLang="en-US"/>
          </a:p>
        </p:txBody>
      </p:sp>
    </p:spTree>
    <p:extLst>
      <p:ext uri="{BB962C8B-B14F-4D97-AF65-F5344CB8AC3E}">
        <p14:creationId xmlns:p14="http://schemas.microsoft.com/office/powerpoint/2010/main" val="222915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F749B8F9-BD90-9027-3F3D-C12B5709E695}"/>
              </a:ext>
            </a:extLst>
          </p:cNvPr>
          <p:cNvSpPr>
            <a:spLocks noGrp="1"/>
          </p:cNvSpPr>
          <p:nvPr>
            <p:ph type="sldNum" sz="quarter" idx="10"/>
          </p:nvPr>
        </p:nvSpPr>
        <p:spPr/>
        <p:txBody>
          <a:bodyPr/>
          <a:lstStyle>
            <a:lvl1pPr>
              <a:defRPr/>
            </a:lvl1pPr>
          </a:lstStyle>
          <a:p>
            <a:pPr>
              <a:defRPr/>
            </a:pPr>
            <a:fld id="{656A67AB-DA8C-4023-A49C-4A28229D991B}" type="slidenum">
              <a:rPr lang="en-US" altLang="en-US"/>
              <a:pPr>
                <a:defRPr/>
              </a:pPr>
              <a:t>‹#›</a:t>
            </a:fld>
            <a:endParaRPr lang="en-US" altLang="en-US"/>
          </a:p>
        </p:txBody>
      </p:sp>
    </p:spTree>
    <p:extLst>
      <p:ext uri="{BB962C8B-B14F-4D97-AF65-F5344CB8AC3E}">
        <p14:creationId xmlns:p14="http://schemas.microsoft.com/office/powerpoint/2010/main" val="3930026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8328308-3CE4-D5C6-63C8-8B34200FA4E9}"/>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B34EFD33-6E83-3386-BCDB-3411DDA21E0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3B63F287-80E2-439C-F2C9-D2FBE8426C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D4C3CBF-992A-417F-AA3D-D83AEDC5225E}" type="datetime1">
              <a:rPr lang="en-US"/>
              <a:t>1/16/2025</a:t>
            </a:fld>
            <a:endParaRPr lang="en-US"/>
          </a:p>
        </p:txBody>
      </p:sp>
      <p:sp>
        <p:nvSpPr>
          <p:cNvPr id="5" name="Footer Placeholder 4">
            <a:extLst>
              <a:ext uri="{FF2B5EF4-FFF2-40B4-BE49-F238E27FC236}">
                <a16:creationId xmlns:a16="http://schemas.microsoft.com/office/drawing/2014/main" id="{FB79B6AA-9E09-CAC3-7608-2A9053E8FD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3DD0A36D-67A2-F142-E304-A6A66EF960A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2F1C13BB-0452-4938-B621-9D98FAAA5893}"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4619" r:id="rId1"/>
    <p:sldLayoutId id="2147484620" r:id="rId2"/>
    <p:sldLayoutId id="2147484621" r:id="rId3"/>
    <p:sldLayoutId id="2147484622" r:id="rId4"/>
    <p:sldLayoutId id="2147484623" r:id="rId5"/>
    <p:sldLayoutId id="2147484624" r:id="rId6"/>
    <p:sldLayoutId id="2147484625" r:id="rId7"/>
    <p:sldLayoutId id="2147484626" r:id="rId8"/>
    <p:sldLayoutId id="2147484627" r:id="rId9"/>
    <p:sldLayoutId id="2147484628" r:id="rId10"/>
    <p:sldLayoutId id="214748462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ijksoverheid.nl/actueel/nieuws/2024/10/11/blauwtongvirus-serotype-12-vastgesteld-op-twee-bedrijv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hyperlink" Target="https://www.nvwa.nl/onderwerpen/blauwtong/documenten/dier/dierziekten/overige-dierziekten/publicaties/index"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ahis.woah.org/#/in-review/5968?fromPage=event-dashboard-url" TargetMode="Externa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www.savoie.gouv.fr/Actualites/Actualites/Fievre-Catarrhale-Ovine-serotype-8-en-Savoie#:~:text=Des%20cas%20de%20fi%C3%A8vre%20catarrhale,%2C%20lait%2C%20etc.)." TargetMode="External"/><Relationship Id="rId5" Type="http://schemas.openxmlformats.org/officeDocument/2006/relationships/hyperlink" Target="https://wahis.woah.org/#/in-review/5960" TargetMode="External"/><Relationship Id="rId4" Type="http://schemas.openxmlformats.org/officeDocument/2006/relationships/hyperlink" Target="https://wahis.woah.org/#/in-review/608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bbc.com/news/articles/ce8n973zd94o"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hyperlink" Target="https://edition.channel5belize.com/belize-confirms-second-case-of-new-world-screwworm/" TargetMode="External"/><Relationship Id="rId13" Type="http://schemas.openxmlformats.org/officeDocument/2006/relationships/hyperlink" Target="https://ticotimes.net/2024/08/12/increased-rainfall-may-lead-to-surge-in-screwworm-infections-in-costa-rica" TargetMode="External"/><Relationship Id="rId3" Type="http://schemas.openxmlformats.org/officeDocument/2006/relationships/image" Target="../media/image16.png"/><Relationship Id="rId7" Type="http://schemas.openxmlformats.org/officeDocument/2006/relationships/hyperlink" Target="https://wahis.woah.org/#/in-review/6163" TargetMode="External"/><Relationship Id="rId12" Type="http://schemas.openxmlformats.org/officeDocument/2006/relationships/hyperlink" Target="https://www.nacion.com/economia/agro/casos-de-gusano-barrenador-se-duplican-en-un-mes/WLBYPKQASFD7LJEUE3CR3C2ZYA/story/#:~:text=Por%20Gustavo%20Ortega%2018%20de,las%20autoridades%20de%20salud%20animal." TargetMode="External"/><Relationship Id="rId2" Type="http://schemas.openxmlformats.org/officeDocument/2006/relationships/notesSlide" Target="../notesSlides/notesSlide13.xml"/><Relationship Id="rId16"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hyperlink" Target="https://wahis.woah.org/#/in-review/6105" TargetMode="External"/><Relationship Id="rId11" Type="http://schemas.openxmlformats.org/officeDocument/2006/relationships/hyperlink" Target="https://republica18.com/ahora/42721-contagios-humanos-gusano-barrenador/" TargetMode="External"/><Relationship Id="rId5" Type="http://schemas.openxmlformats.org/officeDocument/2006/relationships/hyperlink" Target="https://www.latribuna.hn/2025/01/09/honduras-reporta-242-casos-de-gusano-barrenador-en-animales/" TargetMode="External"/><Relationship Id="rId15" Type="http://schemas.openxmlformats.org/officeDocument/2006/relationships/hyperlink" Target="https://www.ars.usda.gov/oc/images/photos/k7576-1/" TargetMode="External"/><Relationship Id="rId10" Type="http://schemas.openxmlformats.org/officeDocument/2006/relationships/hyperlink" Target="https://www.prensa-latina.cu/2024/10/02/alertan-en-panama-sobre-rebrote-epidemico-de-gusano-barrenador/" TargetMode="External"/><Relationship Id="rId4" Type="http://schemas.openxmlformats.org/officeDocument/2006/relationships/hyperlink" Target="https://www.copeg.org/" TargetMode="External"/><Relationship Id="rId9" Type="http://schemas.openxmlformats.org/officeDocument/2006/relationships/hyperlink" Target="https://mexicobusiness.news/agribusiness/news/mexico-strengthens-central-american-efforts-against-screwworm#:~:text=The%20screwworm%2C%20which%20feeds%20on,powders%20to%20support%20containment%20efforts." TargetMode="External"/><Relationship Id="rId14" Type="http://schemas.openxmlformats.org/officeDocument/2006/relationships/hyperlink" Target="https://m.farms.com/news/illegal-cattle-trafficking-is-fueling-dangerous-resurgence-of-new-world-screwworm-220385.aspx"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aphis.usda.gov/news/agency-announcements/mexico-notifies-united-states-new-world-screwworm-detection" TargetMode="External"/><Relationship Id="rId7" Type="http://schemas.openxmlformats.org/officeDocument/2006/relationships/hyperlink" Target="https://wahis.woah.org/#/in-review/611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ahis.woah.org/#/in-review/6059?reportId=171438&amp;fromPage=event-dashboard-url" TargetMode="External"/><Relationship Id="rId5" Type="http://schemas.openxmlformats.org/officeDocument/2006/relationships/hyperlink" Target="https://www.aphis.usda.gov/sites/default/files/import-alert-nws-mexico.pdf" TargetMode="External"/><Relationship Id="rId4" Type="http://schemas.openxmlformats.org/officeDocument/2006/relationships/hyperlink" Target="https://wahis.woah.org/#/in-review/6059"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wahis.woah.org/#/in-review/5996?reportId=170751&amp;fromPage=event-dashboard-url" TargetMode="External"/><Relationship Id="rId7" Type="http://schemas.openxmlformats.org/officeDocument/2006/relationships/hyperlink" Target="http://empres-i.fao.org/eipws3g/2/obd?idOutbreak=386023&amp;rss=t"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urls.fr/OichZI" TargetMode="External"/><Relationship Id="rId5" Type="http://schemas.openxmlformats.org/officeDocument/2006/relationships/hyperlink" Target="https://www.jeune-independant.net/plus-de-45-communes-touchees-a-tizi-ouzou-la-dnc-en-recul-la-vigilance-reste-de-mise/" TargetMode="External"/><Relationship Id="rId4" Type="http://schemas.openxmlformats.org/officeDocument/2006/relationships/hyperlink" Target="https://en.inform.kz/news/south-korea-confirms-another-case-of-lumpy-skin-disease-49a00d/" TargetMode="External"/><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science/article/pii/S0001706X24002973#:~:text=Here%20we%20report%20the%20detection,a%20novel%20BTV%2DW%20TUN2022."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efsa.onlinelibrary.wiley.com/doi/10.2903/j.efsa.2024.9097?SeriesKey=18314732&amp;af=R&amp;content=articlesChapters&amp;mi=3e59oqw&amp;sortBy=Earliest&amp;target=default" TargetMode="External"/><Relationship Id="rId4" Type="http://schemas.openxmlformats.org/officeDocument/2006/relationships/hyperlink" Target="https://www.frontiersin.org/journals/virology/articles/10.3389/fviro.2024.1448192/ful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assets.publishing.service.gov.uk/media/6786782cf041702a11ca0f65/FMD_in_Germany_Preliminary_Outbreak_Assessment.pdf" TargetMode="External"/><Relationship Id="rId3" Type="http://schemas.openxmlformats.org/officeDocument/2006/relationships/hyperlink" Target="https://wahis.woah.org/#/in-review/6177" TargetMode="External"/><Relationship Id="rId7" Type="http://schemas.openxmlformats.org/officeDocument/2006/relationships/hyperlink" Target="https://www.merckvetmanual.com/infectious-diseases/foot-and-mouth-disease/foot-and-mouth-disease-in-animal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fli.de/en/news/short-messages/short-message/fmd-outbreak-in-brandenburg-serotype-o-detecte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nphi-rcrsp.ca/qpp/answerPoll.xhtml?pollId=15025"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pmc.ncbi.nlm.nih.gov/articles/PMC1255693/" TargetMode="External"/><Relationship Id="rId4" Type="http://schemas.openxmlformats.org/officeDocument/2006/relationships/hyperlink" Target="https://animalhealthcanada.ca/news/2025/01/cfia-update-new-restrictions-due-to-foot-and-mouth-disease-in-germany"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soerakarta.id/berita/161854487/penyakit-mulut-dan-kuku-mewabah-di-wonogiri-bupati-jekek-pimpin-penyemprotan-dan-tutup-pasar-ternak-seminggu" TargetMode="External"/><Relationship Id="rId3" Type="http://schemas.openxmlformats.org/officeDocument/2006/relationships/hyperlink" Target="https://wahis.woah.org/#/in-review/6024" TargetMode="External"/><Relationship Id="rId7" Type="http://schemas.openxmlformats.org/officeDocument/2006/relationships/hyperlink" Target="https://wahis.woah.org/#/in-review/611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ahis.woah.org/#/in-review/5499" TargetMode="External"/><Relationship Id="rId5" Type="http://schemas.openxmlformats.org/officeDocument/2006/relationships/hyperlink" Target="https://lapatrienews.dz/prevention-contre-la-fievre-aphteuse-fermeture-temporaire-des-marches-aux-bestiaux-dans-plusieurs-wilayas/" TargetMode="External"/><Relationship Id="rId10" Type="http://schemas.openxmlformats.org/officeDocument/2006/relationships/image" Target="../media/image6.png"/><Relationship Id="rId4" Type="http://schemas.openxmlformats.org/officeDocument/2006/relationships/hyperlink" Target="https://wahis.woah.org/#/in-review/6176" TargetMode="External"/><Relationship Id="rId9" Type="http://schemas.openxmlformats.org/officeDocument/2006/relationships/hyperlink" Target="http://empres-i.fao.org/eipws3g/2/obd?idOutbreak=390644&amp;rss=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bovine-tuberculosis/saskatchewan-2024/2024-12-16"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southdakotasearchlight.com/briefs/cattle-tuberculosis-confirmed-in-sd-for-first-time-since-202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k-state.edu/media/newsreleases/2025-01/KSVDL-urges-cattle-producers-asian-longhorned-tick-Theileria-orientalis-Ikeda.htm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empres-i.fao.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empres-i.fao.org/" TargetMode="Externa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hyperlink" Target="https://wahis.woah.org/#/in-review/6078" TargetMode="External"/><Relationship Id="rId4" Type="http://schemas.openxmlformats.org/officeDocument/2006/relationships/hyperlink" Target="https://wahis.woah.org/#/in-review/598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nvwa.nl/onderwerpen/blauwtong/documenten/dier/dierziekten/overige-dierziekten/publicaties/index" TargetMode="External"/><Relationship Id="rId4" Type="http://schemas.openxmlformats.org/officeDocument/2006/relationships/hyperlink" Target="https://moriskin.sciensano.be/shiny/bluetongu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128F27-23B9-DAF0-1468-C84F70E2A403}"/>
              </a:ext>
            </a:extLst>
          </p:cNvPr>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a:extLst>
              <a:ext uri="{FF2B5EF4-FFF2-40B4-BE49-F238E27FC236}">
                <a16:creationId xmlns:a16="http://schemas.microsoft.com/office/drawing/2014/main" id="{D7F16E59-1389-CC4A-659C-5020D87DCE45}"/>
              </a:ext>
            </a:extLst>
          </p:cNvPr>
          <p:cNvSpPr>
            <a:spLocks noGrp="1"/>
          </p:cNvSpPr>
          <p:nvPr>
            <p:ph type="subTitle" idx="1"/>
          </p:nvPr>
        </p:nvSpPr>
        <p:spPr>
          <a:xfrm>
            <a:off x="3048000" y="3101975"/>
            <a:ext cx="9144000" cy="1123950"/>
          </a:xfrm>
        </p:spPr>
        <p:txBody>
          <a:bodyPr/>
          <a:lstStyle/>
          <a:p>
            <a:pPr eaLnBrk="1" hangingPunct="1"/>
            <a:r>
              <a:rPr lang="en-CA" altLang="en-US" dirty="0"/>
              <a:t>CMEZ - Mise à jour du </a:t>
            </a:r>
            <a:r>
              <a:rPr lang="en-CA" altLang="en-US" dirty="0" err="1"/>
              <a:t>réseau</a:t>
            </a:r>
            <a:r>
              <a:rPr lang="en-CA" altLang="en-US" dirty="0"/>
              <a:t> </a:t>
            </a:r>
            <a:r>
              <a:rPr lang="en-CA" altLang="en-US" dirty="0" err="1"/>
              <a:t>bovin</a:t>
            </a:r>
            <a:r>
              <a:rPr lang="en-CA" altLang="en-US" dirty="0"/>
              <a:t> du SCSSA</a:t>
            </a:r>
          </a:p>
          <a:p>
            <a:pPr eaLnBrk="1" hangingPunct="1"/>
            <a:r>
              <a:rPr lang="en-CA" altLang="en-US" dirty="0"/>
              <a:t>15 </a:t>
            </a:r>
            <a:r>
              <a:rPr lang="en-CA" altLang="en-US" dirty="0" err="1"/>
              <a:t>janvier</a:t>
            </a:r>
            <a:r>
              <a:rPr lang="en-CA" altLang="en-US" dirty="0"/>
              <a:t> 2025</a:t>
            </a:r>
          </a:p>
        </p:txBody>
      </p:sp>
      <p:sp>
        <p:nvSpPr>
          <p:cNvPr id="14340" name="Slide Number Placeholder 3">
            <a:extLst>
              <a:ext uri="{FF2B5EF4-FFF2-40B4-BE49-F238E27FC236}">
                <a16:creationId xmlns:a16="http://schemas.microsoft.com/office/drawing/2014/main" id="{260DFEC3-E5D2-D979-DDA5-0ED9FD0012F6}"/>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eaLnBrk="0" hangingPunct="0">
              <a:lnSpc>
                <a:spcPct val="100000"/>
              </a:lnSpc>
              <a:spcBef>
                <a:spcPct val="0"/>
              </a:spcBef>
              <a:buFontTx/>
              <a:buNone/>
            </a:pPr>
            <a:fld id="{C9D9DA18-60A6-4A1F-A645-E5FEB1372376}" type="slidenum">
              <a:rPr lang="en-US" altLang="en-US" sz="1200" smtClean="0">
                <a:solidFill>
                  <a:srgbClr val="898989"/>
                </a:solidFill>
              </a:r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52D45EAE-A666-4BDA-B5BB-61D8B3C7CAB9}"/>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18046A-F1C3-D3D2-3182-824B7B3E3612}"/>
              </a:ext>
            </a:extLst>
          </p:cNvPr>
          <p:cNvSpPr>
            <a:spLocks noGrp="1"/>
          </p:cNvSpPr>
          <p:nvPr>
            <p:ph type="title"/>
          </p:nvPr>
        </p:nvSpPr>
        <p:spPr>
          <a:xfrm>
            <a:off x="130175" y="-182563"/>
            <a:ext cx="10515600" cy="1325563"/>
          </a:xfrm>
        </p:spPr>
        <p:txBody>
          <a:bodyPr/>
          <a:lstStyle/>
          <a:p>
            <a:pPr>
              <a:defRPr/>
            </a:pPr>
            <a:r>
              <a:rPr lang="en-US" sz="3200" dirty="0"/>
              <a:t>Virus de la fièvre catarrhale ovine (BTV-12) aux Pays-Bas</a:t>
            </a:r>
            <a:endParaRPr lang="en-CA" sz="3200" dirty="0"/>
          </a:p>
        </p:txBody>
      </p:sp>
      <p:sp>
        <p:nvSpPr>
          <p:cNvPr id="30723" name="Content Placeholder 9">
            <a:extLst>
              <a:ext uri="{FF2B5EF4-FFF2-40B4-BE49-F238E27FC236}">
                <a16:creationId xmlns:a16="http://schemas.microsoft.com/office/drawing/2014/main" id="{4537FC7D-4D46-11FE-9DF9-F8505495B06D}"/>
              </a:ext>
            </a:extLst>
          </p:cNvPr>
          <p:cNvSpPr>
            <a:spLocks noGrp="1"/>
          </p:cNvSpPr>
          <p:nvPr>
            <p:ph sz="half" idx="1"/>
          </p:nvPr>
        </p:nvSpPr>
        <p:spPr>
          <a:xfrm>
            <a:off x="344488" y="860425"/>
            <a:ext cx="6864350" cy="5675313"/>
          </a:xfrm>
        </p:spPr>
        <p:txBody>
          <a:bodyPr/>
          <a:lstStyle/>
          <a:p>
            <a:r>
              <a:rPr lang="en-CA" altLang="en-US" sz="2400" dirty="0">
                <a:hlinkClick r:id="rId3"/>
              </a:rPr>
              <a:t>Les Pays-Bas </a:t>
            </a:r>
            <a:r>
              <a:rPr lang="en-CA" altLang="en-US" sz="2400" dirty="0"/>
              <a:t>ont signalé leurs premiers cas de BTV-12 le 10 octobre 2024, chez un mouton dans une ferme de </a:t>
            </a:r>
            <a:r>
              <a:rPr lang="en-CA" altLang="en-US" sz="2400" dirty="0" err="1"/>
              <a:t>Kockengen </a:t>
            </a:r>
            <a:r>
              <a:rPr lang="en-CA" altLang="en-US" sz="2400" dirty="0"/>
              <a:t>et chez une vache et son veau dans une ferme de </a:t>
            </a:r>
            <a:r>
              <a:rPr lang="en-CA" altLang="en-US" sz="2400" dirty="0" err="1"/>
              <a:t>Harmelen.</a:t>
            </a:r>
            <a:endParaRPr lang="en-CA" altLang="en-US" sz="2400" dirty="0"/>
          </a:p>
          <a:p>
            <a:r>
              <a:rPr lang="en-CA" altLang="en-US" sz="2400" dirty="0"/>
              <a:t>Premier signalement en Europe, sérotype précédemment signalé en Israël (2010) et en Australie (2015)</a:t>
            </a:r>
          </a:p>
          <a:p>
            <a:r>
              <a:rPr lang="en-CA" altLang="en-US" sz="2400" dirty="0"/>
              <a:t>L'article mentionne qu'une analyse rétrospective d'environ 1 400 échantillons sera examinée pour détecter le nouveau sérotype.</a:t>
            </a:r>
          </a:p>
          <a:p>
            <a:r>
              <a:rPr lang="en-CA" altLang="en-US" sz="2400" dirty="0"/>
              <a:t>Depuis </a:t>
            </a:r>
            <a:r>
              <a:rPr lang="en-CA" altLang="en-US" sz="2400" dirty="0">
                <a:hlinkClick r:id="rId4"/>
              </a:rPr>
              <a:t>le 9 janvier 2025</a:t>
            </a:r>
            <a:r>
              <a:rPr lang="en-CA" altLang="en-US" sz="2400" dirty="0"/>
              <a:t>, il y a eu 12 cas de BTV-12 positifs à la PCR.</a:t>
            </a:r>
          </a:p>
          <a:p>
            <a:r>
              <a:rPr lang="en-CA" altLang="en-US" sz="2400" dirty="0">
                <a:solidFill>
                  <a:srgbClr val="000000"/>
                </a:solidFill>
                <a:latin typeface="RO Sans"/>
              </a:rPr>
              <a:t>Pas de vaccin disponible pour le sérotype 12</a:t>
            </a:r>
            <a:endParaRPr lang="en-CA" altLang="en-US" sz="2400" dirty="0"/>
          </a:p>
          <a:p>
            <a:pPr lvl="1"/>
            <a:endParaRPr lang="en-CA" altLang="en-US" sz="2000" dirty="0"/>
          </a:p>
        </p:txBody>
      </p:sp>
      <p:pic>
        <p:nvPicPr>
          <p:cNvPr id="3" name="Picture 2">
            <a:extLst>
              <a:ext uri="{FF2B5EF4-FFF2-40B4-BE49-F238E27FC236}">
                <a16:creationId xmlns:a16="http://schemas.microsoft.com/office/drawing/2014/main" id="{0E94DB22-8D25-5EE9-66B9-00B0980626AE}"/>
              </a:ext>
            </a:extLst>
          </p:cNvPr>
          <p:cNvPicPr>
            <a:picLocks noChangeAspect="1"/>
          </p:cNvPicPr>
          <p:nvPr/>
        </p:nvPicPr>
        <p:blipFill>
          <a:blip r:embed="rId5"/>
          <a:stretch>
            <a:fillRect/>
          </a:stretch>
        </p:blipFill>
        <p:spPr>
          <a:xfrm>
            <a:off x="7423150" y="928406"/>
            <a:ext cx="4424361" cy="5122769"/>
          </a:xfrm>
          <a:prstGeom prst="rect">
            <a:avLst/>
          </a:prstGeom>
          <a:ln w="19050">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8BE92E-48C2-DD9B-D283-A01F374D3CA8}"/>
              </a:ext>
            </a:extLst>
          </p:cNvPr>
          <p:cNvSpPr>
            <a:spLocks noGrp="1"/>
          </p:cNvSpPr>
          <p:nvPr>
            <p:ph type="title"/>
          </p:nvPr>
        </p:nvSpPr>
        <p:spPr>
          <a:xfrm>
            <a:off x="77788" y="-182563"/>
            <a:ext cx="10515600" cy="1325563"/>
          </a:xfrm>
        </p:spPr>
        <p:txBody>
          <a:bodyPr/>
          <a:lstStyle/>
          <a:p>
            <a:pPr>
              <a:defRPr/>
            </a:pPr>
            <a:r>
              <a:rPr lang="en-US" sz="3200" dirty="0"/>
              <a:t>Virus de la fièvre catarrhale (BTV-4, BTV-8) en Europe</a:t>
            </a:r>
            <a:endParaRPr lang="en-CA" sz="3200" dirty="0"/>
          </a:p>
        </p:txBody>
      </p:sp>
      <p:sp>
        <p:nvSpPr>
          <p:cNvPr id="18435" name="Content Placeholder 9">
            <a:extLst>
              <a:ext uri="{FF2B5EF4-FFF2-40B4-BE49-F238E27FC236}">
                <a16:creationId xmlns:a16="http://schemas.microsoft.com/office/drawing/2014/main" id="{D5A612CF-AD13-D1B3-E120-930F7A96073F}"/>
              </a:ext>
            </a:extLst>
          </p:cNvPr>
          <p:cNvSpPr>
            <a:spLocks noGrp="1"/>
          </p:cNvSpPr>
          <p:nvPr>
            <p:ph sz="half" idx="1"/>
          </p:nvPr>
        </p:nvSpPr>
        <p:spPr>
          <a:xfrm>
            <a:off x="344488" y="860425"/>
            <a:ext cx="7078662" cy="5675313"/>
          </a:xfrm>
        </p:spPr>
        <p:txBody>
          <a:bodyPr/>
          <a:lstStyle/>
          <a:p>
            <a:pPr marL="0" indent="0">
              <a:buFont typeface="Arial" panose="020B0604020202020204" pitchFamily="34" charset="0"/>
              <a:buNone/>
              <a:defRPr/>
            </a:pPr>
            <a:r>
              <a:rPr lang="en-CA" altLang="en-US" sz="2400" b="1" dirty="0"/>
              <a:t>BTV-4</a:t>
            </a:r>
          </a:p>
          <a:p>
            <a:pPr>
              <a:defRPr/>
            </a:pPr>
            <a:r>
              <a:rPr lang="en-CA" sz="2400" dirty="0"/>
              <a:t>84 événements, de : Chypre, Croatie, Autriche</a:t>
            </a:r>
          </a:p>
          <a:p>
            <a:pPr>
              <a:defRPr/>
            </a:pPr>
            <a:r>
              <a:rPr lang="en-CA" sz="2400" dirty="0"/>
              <a:t>+ France (pas dans </a:t>
            </a:r>
            <a:r>
              <a:rPr lang="en-CA" sz="2400" dirty="0" err="1"/>
              <a:t>Empres-i</a:t>
            </a:r>
            <a:r>
              <a:rPr lang="en-CA" sz="2400" dirty="0"/>
              <a:t>)</a:t>
            </a:r>
          </a:p>
          <a:p>
            <a:pPr marL="0" indent="0">
              <a:buFont typeface="Arial" panose="020B0604020202020204" pitchFamily="34" charset="0"/>
              <a:buNone/>
              <a:defRPr/>
            </a:pPr>
            <a:endParaRPr lang="en-CA" altLang="en-US" sz="2400" dirty="0"/>
          </a:p>
          <a:p>
            <a:pPr marL="0" indent="0">
              <a:buFont typeface="Arial" panose="020B0604020202020204" pitchFamily="34" charset="0"/>
              <a:buNone/>
              <a:defRPr/>
            </a:pPr>
            <a:r>
              <a:rPr lang="en-CA" altLang="en-US" sz="2400" b="1" dirty="0"/>
              <a:t>BTV-8</a:t>
            </a:r>
            <a:endParaRPr lang="en-CA" altLang="en-US" sz="2400" dirty="0"/>
          </a:p>
          <a:p>
            <a:pPr>
              <a:defRPr/>
            </a:pPr>
            <a:r>
              <a:rPr lang="en-CA" sz="2400" dirty="0"/>
              <a:t>61 événements, de : Italie, Portugal, Suisse, Macédoine du Nord et Grèce</a:t>
            </a:r>
          </a:p>
          <a:p>
            <a:pPr>
              <a:defRPr/>
            </a:pPr>
            <a:r>
              <a:rPr lang="en-CA" sz="2400" dirty="0">
                <a:hlinkClick r:id="rId3"/>
              </a:rPr>
              <a:t>La Macédoine du Nord </a:t>
            </a:r>
            <a:r>
              <a:rPr lang="en-CA" sz="2400" dirty="0"/>
              <a:t>et le </a:t>
            </a:r>
            <a:r>
              <a:rPr lang="en-CA" sz="2400" dirty="0">
                <a:hlinkClick r:id="rId4"/>
              </a:rPr>
              <a:t>Portugal </a:t>
            </a:r>
            <a:r>
              <a:rPr lang="en-CA" sz="2400" dirty="0"/>
              <a:t>ont signalé leurs premiers </a:t>
            </a:r>
            <a:r>
              <a:rPr lang="en-CA" sz="2400" dirty="0" err="1"/>
              <a:t>cas</a:t>
            </a:r>
            <a:r>
              <a:rPr lang="en-CA" sz="2400" dirty="0"/>
              <a:t> au cours de cette période.</a:t>
            </a:r>
          </a:p>
          <a:p>
            <a:pPr>
              <a:defRPr/>
            </a:pPr>
            <a:r>
              <a:rPr lang="en-CA" sz="2400" dirty="0">
                <a:hlinkClick r:id="rId5"/>
              </a:rPr>
              <a:t>La Grèce </a:t>
            </a:r>
            <a:r>
              <a:rPr lang="en-CA" sz="2400" dirty="0"/>
              <a:t>a signalé une récidive (dernière détection en 2009)</a:t>
            </a:r>
          </a:p>
          <a:p>
            <a:pPr>
              <a:defRPr/>
            </a:pPr>
            <a:r>
              <a:rPr lang="en-CA" sz="2400" dirty="0"/>
              <a:t>+ </a:t>
            </a:r>
            <a:r>
              <a:rPr lang="en-CA" sz="2400" dirty="0">
                <a:hlinkClick r:id="rId6"/>
              </a:rPr>
              <a:t>France </a:t>
            </a:r>
            <a:r>
              <a:rPr lang="en-CA" sz="2400" dirty="0"/>
              <a:t>(pas dans </a:t>
            </a:r>
            <a:r>
              <a:rPr lang="en-CA" sz="2400" dirty="0" err="1"/>
              <a:t>EMPRES-i</a:t>
            </a:r>
            <a:r>
              <a:rPr lang="en-CA" sz="2400" dirty="0"/>
              <a:t>) dans le bétail en Savoie</a:t>
            </a:r>
          </a:p>
          <a:p>
            <a:pPr>
              <a:defRPr/>
            </a:pPr>
            <a:endParaRPr lang="en-CA" sz="2400" dirty="0"/>
          </a:p>
          <a:p>
            <a:pPr>
              <a:defRPr/>
            </a:pPr>
            <a:endParaRPr lang="en-CA" altLang="en-US" sz="2400" dirty="0"/>
          </a:p>
          <a:p>
            <a:pPr lvl="1">
              <a:defRPr/>
            </a:pPr>
            <a:endParaRPr lang="en-CA" altLang="en-US" sz="2000" dirty="0"/>
          </a:p>
        </p:txBody>
      </p:sp>
      <p:sp>
        <p:nvSpPr>
          <p:cNvPr id="32773" name="TextBox 6">
            <a:extLst>
              <a:ext uri="{FF2B5EF4-FFF2-40B4-BE49-F238E27FC236}">
                <a16:creationId xmlns:a16="http://schemas.microsoft.com/office/drawing/2014/main" id="{FDA10B22-C95E-49C4-7B4B-B57AB581DB0C}"/>
              </a:ext>
            </a:extLst>
          </p:cNvPr>
          <p:cNvSpPr txBox="1">
            <a:spLocks noChangeArrowheads="1"/>
          </p:cNvSpPr>
          <p:nvPr/>
        </p:nvSpPr>
        <p:spPr bwMode="auto">
          <a:xfrm>
            <a:off x="7450138" y="691764"/>
            <a:ext cx="4664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b="1" dirty="0"/>
              <a:t>BTV-4 1er septembre 2024 - 15 janvier 2025</a:t>
            </a:r>
          </a:p>
        </p:txBody>
      </p:sp>
      <p:sp>
        <p:nvSpPr>
          <p:cNvPr id="32775" name="TextBox 8">
            <a:extLst>
              <a:ext uri="{FF2B5EF4-FFF2-40B4-BE49-F238E27FC236}">
                <a16:creationId xmlns:a16="http://schemas.microsoft.com/office/drawing/2014/main" id="{B98590B6-CB9F-39A4-38E9-2A24F7F77941}"/>
              </a:ext>
            </a:extLst>
          </p:cNvPr>
          <p:cNvSpPr txBox="1">
            <a:spLocks noChangeArrowheads="1"/>
          </p:cNvSpPr>
          <p:nvPr/>
        </p:nvSpPr>
        <p:spPr bwMode="auto">
          <a:xfrm>
            <a:off x="7472557" y="3747138"/>
            <a:ext cx="4664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b="1" dirty="0"/>
              <a:t>BTV-8 1er septembre 2024 - 15 janvier 2025</a:t>
            </a:r>
          </a:p>
        </p:txBody>
      </p:sp>
      <p:pic>
        <p:nvPicPr>
          <p:cNvPr id="3" name="Picture 2">
            <a:extLst>
              <a:ext uri="{FF2B5EF4-FFF2-40B4-BE49-F238E27FC236}">
                <a16:creationId xmlns:a16="http://schemas.microsoft.com/office/drawing/2014/main" id="{863B6D1F-5EED-E31B-1979-8C7DB16530E9}"/>
              </a:ext>
            </a:extLst>
          </p:cNvPr>
          <p:cNvPicPr>
            <a:picLocks noChangeAspect="1"/>
          </p:cNvPicPr>
          <p:nvPr/>
        </p:nvPicPr>
        <p:blipFill>
          <a:blip r:embed="rId7"/>
          <a:stretch>
            <a:fillRect/>
          </a:stretch>
        </p:blipFill>
        <p:spPr>
          <a:xfrm>
            <a:off x="7472557" y="1043220"/>
            <a:ext cx="4477031" cy="2385780"/>
          </a:xfrm>
          <a:prstGeom prst="rect">
            <a:avLst/>
          </a:prstGeom>
        </p:spPr>
      </p:pic>
      <p:pic>
        <p:nvPicPr>
          <p:cNvPr id="6" name="Picture 5">
            <a:extLst>
              <a:ext uri="{FF2B5EF4-FFF2-40B4-BE49-F238E27FC236}">
                <a16:creationId xmlns:a16="http://schemas.microsoft.com/office/drawing/2014/main" id="{756A626B-A0E2-0498-25D4-CFF9F51DDDD5}"/>
              </a:ext>
            </a:extLst>
          </p:cNvPr>
          <p:cNvPicPr>
            <a:picLocks noChangeAspect="1"/>
          </p:cNvPicPr>
          <p:nvPr/>
        </p:nvPicPr>
        <p:blipFill>
          <a:blip r:embed="rId8"/>
          <a:stretch>
            <a:fillRect/>
          </a:stretch>
        </p:blipFill>
        <p:spPr>
          <a:xfrm>
            <a:off x="7491218" y="4068146"/>
            <a:ext cx="4477030" cy="25356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C803F-7291-B01B-4F6A-2EC424EAD332}"/>
              </a:ext>
            </a:extLst>
          </p:cNvPr>
          <p:cNvSpPr>
            <a:spLocks noGrp="1"/>
          </p:cNvSpPr>
          <p:nvPr>
            <p:ph type="title"/>
          </p:nvPr>
        </p:nvSpPr>
        <p:spPr>
          <a:xfrm>
            <a:off x="201807" y="-88804"/>
            <a:ext cx="10515600" cy="1325562"/>
          </a:xfrm>
        </p:spPr>
        <p:txBody>
          <a:bodyPr/>
          <a:lstStyle/>
          <a:p>
            <a:pPr>
              <a:defRPr/>
            </a:pPr>
            <a:r>
              <a:rPr lang="en-US" sz="3200" dirty="0"/>
              <a:t>L'encéphalopathie spongiforme bovine en Écosse</a:t>
            </a:r>
            <a:endParaRPr lang="en-CA" sz="3200" dirty="0"/>
          </a:p>
        </p:txBody>
      </p:sp>
      <p:sp>
        <p:nvSpPr>
          <p:cNvPr id="34819" name="Text Placeholder 2">
            <a:extLst>
              <a:ext uri="{FF2B5EF4-FFF2-40B4-BE49-F238E27FC236}">
                <a16:creationId xmlns:a16="http://schemas.microsoft.com/office/drawing/2014/main" id="{ED3203AD-0ABC-711C-70F4-415227E9FA95}"/>
              </a:ext>
            </a:extLst>
          </p:cNvPr>
          <p:cNvSpPr>
            <a:spLocks noGrp="1"/>
          </p:cNvSpPr>
          <p:nvPr>
            <p:ph type="body" sz="quarter" idx="13"/>
          </p:nvPr>
        </p:nvSpPr>
        <p:spPr>
          <a:xfrm>
            <a:off x="366713" y="1087372"/>
            <a:ext cx="6230937" cy="5514975"/>
          </a:xfrm>
        </p:spPr>
        <p:txBody>
          <a:bodyPr/>
          <a:lstStyle/>
          <a:p>
            <a:r>
              <a:rPr lang="en-CA" altLang="en-US" sz="2400" dirty="0"/>
              <a:t>Un seul </a:t>
            </a:r>
            <a:r>
              <a:rPr lang="en-CA" altLang="en-US" sz="2400" dirty="0" err="1"/>
              <a:t>cas</a:t>
            </a:r>
            <a:r>
              <a:rPr lang="en-CA" altLang="en-US" sz="2400" dirty="0"/>
              <a:t> </a:t>
            </a:r>
            <a:r>
              <a:rPr lang="en-CA" altLang="en-US" sz="2400" dirty="0" err="1"/>
              <a:t>d'ESB</a:t>
            </a:r>
            <a:r>
              <a:rPr lang="en-CA" altLang="en-US" sz="2400" dirty="0"/>
              <a:t> </a:t>
            </a:r>
            <a:r>
              <a:rPr lang="en-CA" altLang="en-US" sz="2400" dirty="0" err="1"/>
              <a:t>atypique</a:t>
            </a:r>
            <a:r>
              <a:rPr lang="en-CA" altLang="en-US" sz="2400" dirty="0"/>
              <a:t> a </a:t>
            </a:r>
            <a:r>
              <a:rPr lang="en-CA" altLang="en-US" sz="2400" dirty="0" err="1"/>
              <a:t>été</a:t>
            </a:r>
            <a:r>
              <a:rPr lang="en-CA" altLang="en-US" sz="2400" dirty="0"/>
              <a:t> </a:t>
            </a:r>
            <a:r>
              <a:rPr lang="en-CA" altLang="en-US" sz="2400" dirty="0" err="1"/>
              <a:t>signalé</a:t>
            </a:r>
            <a:r>
              <a:rPr lang="en-CA" altLang="en-US" sz="2400" dirty="0"/>
              <a:t> dans </a:t>
            </a:r>
            <a:r>
              <a:rPr lang="en-CA" altLang="en-US" sz="2400" dirty="0" err="1"/>
              <a:t>une</a:t>
            </a:r>
            <a:r>
              <a:rPr lang="en-CA" altLang="en-US" sz="2400" dirty="0"/>
              <a:t> </a:t>
            </a:r>
            <a:r>
              <a:rPr lang="en-CA" altLang="en-US" sz="2400" dirty="0" err="1"/>
              <a:t>ferme</a:t>
            </a:r>
            <a:r>
              <a:rPr lang="en-CA" altLang="en-US" sz="2400" dirty="0"/>
              <a:t> de </a:t>
            </a:r>
            <a:r>
              <a:rPr lang="en-CA" altLang="en-US" sz="2400" dirty="0">
                <a:hlinkClick r:id="rId3"/>
              </a:rPr>
              <a:t>Dumfries et Galloway</a:t>
            </a:r>
            <a:endParaRPr lang="en-CA" altLang="en-US" sz="2400" dirty="0"/>
          </a:p>
          <a:p>
            <a:r>
              <a:rPr lang="en-CA" altLang="en-US" sz="2400" dirty="0" err="1"/>
              <a:t>Identifiés</a:t>
            </a:r>
            <a:r>
              <a:rPr lang="en-CA" altLang="en-US" sz="2400" dirty="0"/>
              <a:t> au </a:t>
            </a:r>
            <a:r>
              <a:rPr lang="en-CA" altLang="en-US" sz="2400" dirty="0" err="1"/>
              <a:t>cours</a:t>
            </a:r>
            <a:r>
              <a:rPr lang="en-CA" altLang="en-US" sz="2400" dirty="0"/>
              <a:t> de la surveillance de routine</a:t>
            </a:r>
          </a:p>
          <a:p>
            <a:r>
              <a:rPr lang="en-CA" altLang="en-US" sz="2400" dirty="0"/>
              <a:t>Des restrictions et un </a:t>
            </a:r>
            <a:r>
              <a:rPr lang="en-CA" altLang="en-US" sz="2400" dirty="0" err="1"/>
              <a:t>suivi</a:t>
            </a:r>
            <a:r>
              <a:rPr lang="en-CA" altLang="en-US" sz="2400" dirty="0"/>
              <a:t> des </a:t>
            </a:r>
            <a:r>
              <a:rPr lang="en-CA" altLang="en-US" sz="2400" dirty="0" err="1"/>
              <a:t>déplacements</a:t>
            </a:r>
            <a:r>
              <a:rPr lang="en-CA" altLang="en-US" sz="2400" dirty="0"/>
              <a:t> </a:t>
            </a:r>
            <a:r>
              <a:rPr lang="en-CA" altLang="en-US" sz="2400" dirty="0" err="1"/>
              <a:t>ont</a:t>
            </a:r>
            <a:r>
              <a:rPr lang="en-CA" altLang="en-US" sz="2400" dirty="0"/>
              <a:t> </a:t>
            </a:r>
            <a:r>
              <a:rPr lang="en-CA" altLang="en-US" sz="2400" dirty="0" err="1"/>
              <a:t>été</a:t>
            </a:r>
            <a:r>
              <a:rPr lang="en-CA" altLang="en-US" sz="2400" dirty="0"/>
              <a:t> mis </a:t>
            </a:r>
            <a:r>
              <a:rPr lang="en-CA" altLang="en-US" sz="2400" dirty="0" err="1"/>
              <a:t>en</a:t>
            </a:r>
            <a:r>
              <a:rPr lang="en-CA" altLang="en-US" sz="2400" dirty="0"/>
              <a:t> place.</a:t>
            </a:r>
          </a:p>
          <a:p>
            <a:r>
              <a:rPr lang="en-CA" altLang="en-US" sz="2400" dirty="0"/>
              <a:t>Les </a:t>
            </a:r>
            <a:r>
              <a:rPr lang="en-CA" altLang="en-US" sz="2400" dirty="0" err="1"/>
              <a:t>recherches</a:t>
            </a:r>
            <a:r>
              <a:rPr lang="en-CA" altLang="en-US" sz="2400" dirty="0"/>
              <a:t> se </a:t>
            </a:r>
            <a:r>
              <a:rPr lang="en-CA" altLang="en-US" sz="2400" dirty="0" err="1"/>
              <a:t>poursuivent</a:t>
            </a:r>
            <a:r>
              <a:rPr lang="en-CA" altLang="en-US" sz="2400" dirty="0"/>
              <a:t> pour </a:t>
            </a:r>
            <a:r>
              <a:rPr lang="en-CA" altLang="en-US" sz="2400" dirty="0" err="1"/>
              <a:t>déterminer</a:t>
            </a:r>
            <a:r>
              <a:rPr lang="en-CA" altLang="en-US" sz="2400" dirty="0"/>
              <a:t> </a:t>
            </a:r>
            <a:r>
              <a:rPr lang="en-CA" altLang="en-US" sz="2400" dirty="0" err="1"/>
              <a:t>l'origine</a:t>
            </a:r>
            <a:r>
              <a:rPr lang="en-CA" altLang="en-US" sz="2400" dirty="0"/>
              <a:t> de la </a:t>
            </a:r>
            <a:r>
              <a:rPr lang="en-CA" altLang="en-US" sz="2400" dirty="0" err="1"/>
              <a:t>maladie</a:t>
            </a:r>
            <a:endParaRPr lang="en-CA" altLang="en-US" sz="2400" dirty="0"/>
          </a:p>
        </p:txBody>
      </p:sp>
      <p:sp>
        <p:nvSpPr>
          <p:cNvPr id="34820" name="Rectangle 2">
            <a:extLst>
              <a:ext uri="{FF2B5EF4-FFF2-40B4-BE49-F238E27FC236}">
                <a16:creationId xmlns:a16="http://schemas.microsoft.com/office/drawing/2014/main" id="{E9273F2C-F48F-417E-72ED-F05EFC3A08DF}"/>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4821" name="Picture 3">
            <a:extLst>
              <a:ext uri="{FF2B5EF4-FFF2-40B4-BE49-F238E27FC236}">
                <a16:creationId xmlns:a16="http://schemas.microsoft.com/office/drawing/2014/main" id="{44BB3CFF-B019-B9A9-E0A0-C523F3EE5F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6413" y="1114425"/>
            <a:ext cx="4930775" cy="52276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a:extLst>
              <a:ext uri="{FF2B5EF4-FFF2-40B4-BE49-F238E27FC236}">
                <a16:creationId xmlns:a16="http://schemas.microsoft.com/office/drawing/2014/main" id="{755143FE-79BA-7FEA-4D11-3E1B99E772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3225" y="971550"/>
            <a:ext cx="5372100" cy="56419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9F0EFE1-6AE7-1656-4A2A-DB569C7DE11F}"/>
              </a:ext>
            </a:extLst>
          </p:cNvPr>
          <p:cNvSpPr>
            <a:spLocks noGrp="1"/>
          </p:cNvSpPr>
          <p:nvPr>
            <p:ph type="title"/>
          </p:nvPr>
        </p:nvSpPr>
        <p:spPr>
          <a:xfrm>
            <a:off x="136524" y="-87313"/>
            <a:ext cx="12055475" cy="1323976"/>
          </a:xfrm>
        </p:spPr>
        <p:txBody>
          <a:bodyPr/>
          <a:lstStyle/>
          <a:p>
            <a:pPr>
              <a:defRPr/>
            </a:pPr>
            <a:r>
              <a:rPr lang="en-US" sz="3200" dirty="0" err="1"/>
              <a:t>Myiase</a:t>
            </a:r>
            <a:r>
              <a:rPr lang="en-US" sz="3200" dirty="0"/>
              <a:t> de nouveau monde (Screwworm) en Amérique centrale et du Nord</a:t>
            </a:r>
            <a:endParaRPr lang="en-CA" sz="3200" dirty="0"/>
          </a:p>
        </p:txBody>
      </p:sp>
      <p:sp>
        <p:nvSpPr>
          <p:cNvPr id="26628" name="Text Placeholder 2">
            <a:extLst>
              <a:ext uri="{FF2B5EF4-FFF2-40B4-BE49-F238E27FC236}">
                <a16:creationId xmlns:a16="http://schemas.microsoft.com/office/drawing/2014/main" id="{ED090CE8-CD0A-8644-4624-15D0FFF8EFC0}"/>
              </a:ext>
            </a:extLst>
          </p:cNvPr>
          <p:cNvSpPr>
            <a:spLocks noGrp="1"/>
          </p:cNvSpPr>
          <p:nvPr>
            <p:ph type="body" sz="quarter" idx="13"/>
          </p:nvPr>
        </p:nvSpPr>
        <p:spPr>
          <a:xfrm>
            <a:off x="188913" y="877888"/>
            <a:ext cx="6564312" cy="5735637"/>
          </a:xfrm>
        </p:spPr>
        <p:txBody>
          <a:bodyPr/>
          <a:lstStyle/>
          <a:p>
            <a:pPr>
              <a:defRPr/>
            </a:pPr>
            <a:r>
              <a:rPr lang="en-US" altLang="en-US" sz="1800" dirty="0"/>
              <a:t>Larve de mouche parasite - </a:t>
            </a:r>
            <a:r>
              <a:rPr lang="en-CA" altLang="en-US" sz="1800" i="1" dirty="0" err="1"/>
              <a:t>Cochliomyia hominivorax </a:t>
            </a:r>
            <a:r>
              <a:rPr lang="en-CA" altLang="en-US" sz="1800" dirty="0"/>
              <a:t>causant la myiase des plaies</a:t>
            </a:r>
            <a:endParaRPr lang="en-US" altLang="en-US" sz="1800" dirty="0"/>
          </a:p>
          <a:p>
            <a:pPr>
              <a:defRPr/>
            </a:pPr>
            <a:r>
              <a:rPr lang="en-US" altLang="en-US" sz="1800" dirty="0"/>
              <a:t>Une progression constante vers le nord au cours de l'année écoulée</a:t>
            </a:r>
          </a:p>
          <a:p>
            <a:pPr>
              <a:defRPr/>
            </a:pPr>
            <a:r>
              <a:rPr lang="en-US" altLang="en-US" sz="1800" dirty="0"/>
              <a:t>Cas au 28 décembre 2024, selon la </a:t>
            </a:r>
            <a:r>
              <a:rPr lang="en-US" altLang="en-US" sz="1800" dirty="0">
                <a:hlinkClick r:id="rId4"/>
              </a:rPr>
              <a:t>COPEG </a:t>
            </a:r>
            <a:r>
              <a:rPr lang="en-US" altLang="en-US" sz="1800" dirty="0"/>
              <a:t>: </a:t>
            </a:r>
          </a:p>
          <a:p>
            <a:pPr lvl="1">
              <a:defRPr/>
            </a:pPr>
            <a:r>
              <a:rPr lang="en-US" altLang="en-US" sz="1800" dirty="0"/>
              <a:t>Panama - 23 784 </a:t>
            </a:r>
          </a:p>
          <a:p>
            <a:pPr lvl="1">
              <a:defRPr/>
            </a:pPr>
            <a:r>
              <a:rPr lang="en-US" altLang="en-US" sz="1800" dirty="0"/>
              <a:t>Costa Rica - 12 697  </a:t>
            </a:r>
          </a:p>
          <a:p>
            <a:pPr lvl="1">
              <a:defRPr/>
            </a:pPr>
            <a:r>
              <a:rPr lang="en-US" altLang="en-US" sz="1800" dirty="0"/>
              <a:t>Nicaragua - 7 650 </a:t>
            </a:r>
          </a:p>
          <a:p>
            <a:pPr lvl="1">
              <a:defRPr/>
            </a:pPr>
            <a:r>
              <a:rPr lang="en-US" altLang="en-US" sz="1800" dirty="0"/>
              <a:t>Honduras - 184 (242* </a:t>
            </a:r>
            <a:r>
              <a:rPr lang="en-US" altLang="en-US" sz="1800" dirty="0">
                <a:hlinkClick r:id="rId5"/>
              </a:rPr>
              <a:t>reportage</a:t>
            </a:r>
            <a:r>
              <a:rPr lang="en-US" altLang="en-US" sz="1800" dirty="0"/>
              <a:t>)</a:t>
            </a:r>
          </a:p>
          <a:p>
            <a:pPr lvl="1">
              <a:defRPr/>
            </a:pPr>
            <a:r>
              <a:rPr lang="en-US" altLang="en-US" sz="1800" dirty="0"/>
              <a:t>* Guatemala - 69</a:t>
            </a:r>
          </a:p>
          <a:p>
            <a:pPr lvl="1">
              <a:defRPr/>
            </a:pPr>
            <a:r>
              <a:rPr lang="en-US" altLang="en-US" sz="1800" dirty="0"/>
              <a:t>* Mexique - 3</a:t>
            </a:r>
          </a:p>
          <a:p>
            <a:pPr lvl="1">
              <a:defRPr/>
            </a:pPr>
            <a:r>
              <a:rPr lang="en-US" altLang="en-US" sz="1800" dirty="0">
                <a:hlinkClick r:id="rId6"/>
              </a:rPr>
              <a:t>* El Salvador </a:t>
            </a:r>
            <a:r>
              <a:rPr lang="en-US" altLang="en-US" sz="1800" dirty="0"/>
              <a:t>- 2</a:t>
            </a:r>
          </a:p>
          <a:p>
            <a:pPr lvl="1">
              <a:defRPr/>
            </a:pPr>
            <a:r>
              <a:rPr lang="en-US" altLang="en-US" sz="1800" dirty="0">
                <a:hlinkClick r:id="rId7"/>
              </a:rPr>
              <a:t>* Belize </a:t>
            </a:r>
            <a:r>
              <a:rPr lang="en-US" altLang="en-US" sz="1800" dirty="0"/>
              <a:t>- 1 (</a:t>
            </a:r>
            <a:r>
              <a:rPr lang="en-US" altLang="en-US" sz="1800" dirty="0">
                <a:hlinkClick r:id="rId8"/>
              </a:rPr>
              <a:t>deuxième cas </a:t>
            </a:r>
            <a:r>
              <a:rPr lang="en-US" altLang="en-US" sz="1800" dirty="0"/>
              <a:t>récemment signalé)</a:t>
            </a:r>
          </a:p>
          <a:p>
            <a:pPr>
              <a:defRPr/>
            </a:pPr>
            <a:r>
              <a:rPr lang="en-US" altLang="en-US" sz="1800" dirty="0"/>
              <a:t>Cas humains : </a:t>
            </a:r>
            <a:r>
              <a:rPr lang="en-US" altLang="en-US" sz="1800" dirty="0">
                <a:hlinkClick r:id="rId9"/>
              </a:rPr>
              <a:t>Costa Rica</a:t>
            </a:r>
            <a:r>
              <a:rPr lang="en-US" altLang="en-US" sz="1800" dirty="0"/>
              <a:t>, </a:t>
            </a:r>
            <a:r>
              <a:rPr lang="en-US" altLang="en-US" sz="1800" dirty="0">
                <a:hlinkClick r:id="rId10"/>
              </a:rPr>
              <a:t>Panama</a:t>
            </a:r>
            <a:r>
              <a:rPr lang="en-US" altLang="en-US" sz="1800" dirty="0"/>
              <a:t>, </a:t>
            </a:r>
            <a:r>
              <a:rPr lang="en-US" altLang="en-US" sz="1800" dirty="0">
                <a:hlinkClick r:id="rId11"/>
              </a:rPr>
              <a:t>Nicaragua</a:t>
            </a:r>
            <a:endParaRPr lang="en-US" altLang="en-US" sz="1800" dirty="0"/>
          </a:p>
          <a:p>
            <a:pPr>
              <a:defRPr/>
            </a:pPr>
            <a:r>
              <a:rPr lang="en-US" altLang="en-US" sz="1800" dirty="0"/>
              <a:t>L'augmentation du nombre de cas peut être due à une </a:t>
            </a:r>
            <a:r>
              <a:rPr lang="en-US" altLang="en-US" sz="1800" dirty="0">
                <a:hlinkClick r:id="rId12"/>
              </a:rPr>
              <a:t>mouche </a:t>
            </a:r>
            <a:r>
              <a:rPr lang="en-US" altLang="en-US" sz="1800" dirty="0"/>
              <a:t>plus </a:t>
            </a:r>
            <a:r>
              <a:rPr lang="en-US" altLang="en-US" sz="1800" dirty="0">
                <a:hlinkClick r:id="rId12"/>
              </a:rPr>
              <a:t>agressive </a:t>
            </a:r>
            <a:r>
              <a:rPr lang="en-US" altLang="en-US" sz="1800" dirty="0"/>
              <a:t>ainsi qu'à une </a:t>
            </a:r>
            <a:r>
              <a:rPr lang="en-US" altLang="en-US" sz="1800" dirty="0">
                <a:hlinkClick r:id="rId13"/>
              </a:rPr>
              <a:t>pluviométrie accrue.</a:t>
            </a:r>
            <a:endParaRPr lang="en-US" altLang="en-US" sz="1800" dirty="0"/>
          </a:p>
          <a:p>
            <a:pPr>
              <a:defRPr/>
            </a:pPr>
            <a:r>
              <a:rPr lang="en-US" altLang="en-US" sz="1800" dirty="0"/>
              <a:t>L'impact sur la faune sauvage n'est pas clair, la propagation peut également être liée au </a:t>
            </a:r>
            <a:r>
              <a:rPr lang="en-US" altLang="en-US" sz="1800" dirty="0">
                <a:hlinkClick r:id="rId14"/>
              </a:rPr>
              <a:t>trafic illégal de bétail.</a:t>
            </a:r>
            <a:endParaRPr lang="en-US" altLang="en-US" sz="1800" dirty="0"/>
          </a:p>
          <a:p>
            <a:pPr marL="457200" lvl="1" indent="0">
              <a:buFont typeface="Arial" panose="020B0604020202020204" pitchFamily="34" charset="0"/>
              <a:buNone/>
              <a:defRPr/>
            </a:pPr>
            <a:endParaRPr lang="en-US" altLang="en-US" sz="1600" dirty="0"/>
          </a:p>
        </p:txBody>
      </p:sp>
      <p:sp>
        <p:nvSpPr>
          <p:cNvPr id="4" name="Slide Number Placeholder 3">
            <a:extLst>
              <a:ext uri="{FF2B5EF4-FFF2-40B4-BE49-F238E27FC236}">
                <a16:creationId xmlns:a16="http://schemas.microsoft.com/office/drawing/2014/main" id="{2604F03A-D7F3-1693-5338-4C9B707098D2}"/>
              </a:ext>
            </a:extLst>
          </p:cNvPr>
          <p:cNvSpPr>
            <a:spLocks noGrp="1"/>
          </p:cNvSpPr>
          <p:nvPr>
            <p:ph type="sldNum" sz="quarter" idx="14"/>
          </p:nvPr>
        </p:nvSpPr>
        <p:spPr>
          <a:xfrm>
            <a:off x="10233025" y="1016000"/>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5"/>
              </a:rPr>
              <a:t>k7576-1 : USDA ARS</a:t>
            </a:r>
            <a:endParaRPr lang="en-US" dirty="0">
              <a:solidFill>
                <a:schemeClr val="tx1">
                  <a:tint val="75000"/>
                </a:schemeClr>
              </a:solidFill>
              <a:latin typeface="+mn-lt"/>
            </a:endParaRPr>
          </a:p>
        </p:txBody>
      </p:sp>
      <p:pic>
        <p:nvPicPr>
          <p:cNvPr id="36870" name="Picture 2">
            <a:extLst>
              <a:ext uri="{FF2B5EF4-FFF2-40B4-BE49-F238E27FC236}">
                <a16:creationId xmlns:a16="http://schemas.microsoft.com/office/drawing/2014/main" id="{FFA238E3-9908-EE02-EA14-8E9CD79F4F0C}"/>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9802813" y="1341438"/>
            <a:ext cx="2066925" cy="1655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6871" name="TextBox 5">
            <a:hlinkClick r:id="rId4"/>
            <a:extLst>
              <a:ext uri="{FF2B5EF4-FFF2-40B4-BE49-F238E27FC236}">
                <a16:creationId xmlns:a16="http://schemas.microsoft.com/office/drawing/2014/main" id="{9F60A14E-4AD8-8FE5-5201-50414EF473C9}"/>
              </a:ext>
            </a:extLst>
          </p:cNvPr>
          <p:cNvSpPr txBox="1">
            <a:spLocks noChangeArrowheads="1"/>
          </p:cNvSpPr>
          <p:nvPr/>
        </p:nvSpPr>
        <p:spPr bwMode="auto">
          <a:xfrm>
            <a:off x="11225213" y="5888038"/>
            <a:ext cx="1933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a:hlinkClick r:id="rId4"/>
              </a:rPr>
              <a:t>COPEG</a:t>
            </a:r>
            <a:endParaRPr lang="en-CA"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7188E-3E9D-776A-AF69-E58CA2367BCC}"/>
              </a:ext>
            </a:extLst>
          </p:cNvPr>
          <p:cNvSpPr>
            <a:spLocks noGrp="1"/>
          </p:cNvSpPr>
          <p:nvPr>
            <p:ph type="title"/>
          </p:nvPr>
        </p:nvSpPr>
        <p:spPr>
          <a:xfrm>
            <a:off x="223935" y="160338"/>
            <a:ext cx="11847415" cy="1325562"/>
          </a:xfrm>
        </p:spPr>
        <p:txBody>
          <a:bodyPr/>
          <a:lstStyle/>
          <a:p>
            <a:pPr>
              <a:defRPr/>
            </a:pPr>
            <a:r>
              <a:rPr lang="en-US" sz="3200" dirty="0">
                <a:hlinkClick r:id="rId3"/>
              </a:rPr>
              <a:t>Le Mexique notifie les États-Unis de la détection d'un nouveau ver de la vrillette mondiale | Animal and Plant Health Inspection Service</a:t>
            </a:r>
            <a:br>
              <a:rPr lang="en-US" sz="3200" dirty="0"/>
            </a:br>
            <a:endParaRPr lang="en-CA" sz="3200" dirty="0"/>
          </a:p>
        </p:txBody>
      </p:sp>
      <p:sp>
        <p:nvSpPr>
          <p:cNvPr id="38915" name="Text Placeholder 2">
            <a:extLst>
              <a:ext uri="{FF2B5EF4-FFF2-40B4-BE49-F238E27FC236}">
                <a16:creationId xmlns:a16="http://schemas.microsoft.com/office/drawing/2014/main" id="{61C367DA-84AF-8FD0-20A0-ACEB75CD0DE2}"/>
              </a:ext>
            </a:extLst>
          </p:cNvPr>
          <p:cNvSpPr>
            <a:spLocks noGrp="1"/>
          </p:cNvSpPr>
          <p:nvPr>
            <p:ph type="body" sz="quarter" idx="13"/>
          </p:nvPr>
        </p:nvSpPr>
        <p:spPr>
          <a:xfrm>
            <a:off x="120650" y="1265238"/>
            <a:ext cx="6764338" cy="4665662"/>
          </a:xfrm>
        </p:spPr>
        <p:txBody>
          <a:bodyPr/>
          <a:lstStyle/>
          <a:p>
            <a:r>
              <a:rPr lang="en-US" altLang="en-US" sz="2400" dirty="0">
                <a:solidFill>
                  <a:srgbClr val="171717"/>
                </a:solidFill>
                <a:latin typeface="Public Sans Web"/>
              </a:rPr>
              <a:t>Le NWS a été découvert sur une vache dans l'État du Chiapas, au sud du </a:t>
            </a:r>
            <a:r>
              <a:rPr lang="en-US" altLang="en-US" sz="2400" dirty="0">
                <a:solidFill>
                  <a:srgbClr val="171717"/>
                </a:solidFill>
                <a:latin typeface="Public Sans Web"/>
                <a:hlinkClick r:id="rId4"/>
              </a:rPr>
              <a:t>Mexique, </a:t>
            </a:r>
            <a:r>
              <a:rPr lang="en-US" altLang="en-US" sz="2400" dirty="0">
                <a:solidFill>
                  <a:srgbClr val="171717"/>
                </a:solidFill>
                <a:latin typeface="Public Sans Web"/>
              </a:rPr>
              <a:t>à un poste de contrôle proche de la frontière avec le Guatemala.</a:t>
            </a:r>
          </a:p>
          <a:p>
            <a:r>
              <a:rPr lang="en-US" altLang="en-US" sz="2400" dirty="0">
                <a:solidFill>
                  <a:srgbClr val="171717"/>
                </a:solidFill>
                <a:latin typeface="Public Sans Web"/>
              </a:rPr>
              <a:t>1/100 vaches présentaient une lésion de l'oreille</a:t>
            </a:r>
            <a:endParaRPr lang="es-ES" altLang="en-US" sz="2400" dirty="0"/>
          </a:p>
          <a:p>
            <a:r>
              <a:rPr lang="en-CA" altLang="en-US" sz="2400" dirty="0">
                <a:hlinkClick r:id="rId5"/>
              </a:rPr>
              <a:t>Restrictions </a:t>
            </a:r>
            <a:r>
              <a:rPr lang="en-CA" altLang="en-US" sz="2400" dirty="0"/>
              <a:t>commerciales émises</a:t>
            </a:r>
          </a:p>
          <a:p>
            <a:r>
              <a:rPr lang="en-CA" altLang="en-US" sz="2400" dirty="0"/>
              <a:t>Arrêt des échanges de bétail entre le Mexique et les États-Unis (normalement &gt; 1 million d'animaux par an)</a:t>
            </a:r>
          </a:p>
          <a:p>
            <a:r>
              <a:rPr lang="en-CA" altLang="en-US" sz="2400" dirty="0"/>
              <a:t>Chiens et chevaux inspectés à la frontière américaine ; les autres espèces ne sont pas autorisées à circuler du Mexique vers les États-Unis (porcs, moutons, chèvres, cervidés, camélidés).</a:t>
            </a:r>
          </a:p>
          <a:p>
            <a:r>
              <a:rPr lang="en-CA" altLang="en-US" sz="2400" dirty="0"/>
              <a:t>Six </a:t>
            </a:r>
            <a:r>
              <a:rPr lang="en-CA" altLang="en-US" sz="2400" dirty="0" err="1"/>
              <a:t>cas</a:t>
            </a:r>
            <a:r>
              <a:rPr lang="en-CA" altLang="en-US" sz="2400" dirty="0"/>
              <a:t> au </a:t>
            </a:r>
            <a:r>
              <a:rPr lang="en-CA" altLang="en-US" sz="2400" dirty="0">
                <a:hlinkClick r:id="rId6"/>
              </a:rPr>
              <a:t>Chiapas</a:t>
            </a:r>
            <a:r>
              <a:rPr lang="en-CA" altLang="en-US" sz="2400" dirty="0"/>
              <a:t>, un à </a:t>
            </a:r>
            <a:r>
              <a:rPr lang="en-CA" altLang="en-US" sz="2400" dirty="0">
                <a:hlinkClick r:id="rId7"/>
              </a:rPr>
              <a:t>Campeche</a:t>
            </a:r>
            <a:endParaRPr lang="en-CA" altLang="en-US" sz="2400" dirty="0"/>
          </a:p>
        </p:txBody>
      </p:sp>
      <p:sp>
        <p:nvSpPr>
          <p:cNvPr id="38916" name="Slide Number Placeholder 3">
            <a:extLst>
              <a:ext uri="{FF2B5EF4-FFF2-40B4-BE49-F238E27FC236}">
                <a16:creationId xmlns:a16="http://schemas.microsoft.com/office/drawing/2014/main" id="{DF4630B4-9A6E-1157-AE5E-E81094B5739F}"/>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2E8175-BDC8-4B11-9B4B-BB16F448DA04}" type="slidenum">
              <a:rPr lang="en-US" altLang="en-US" smtClean="0">
                <a:solidFill>
                  <a:srgbClr val="898989"/>
                </a:solidFill>
              </a:rPr>
              <a:t>14</a:t>
            </a:fld>
            <a:endParaRPr lang="en-US" altLang="en-US">
              <a:solidFill>
                <a:srgbClr val="898989"/>
              </a:solidFill>
            </a:endParaRPr>
          </a:p>
        </p:txBody>
      </p:sp>
      <p:sp>
        <p:nvSpPr>
          <p:cNvPr id="38917" name="Text Placeholder 2">
            <a:extLst>
              <a:ext uri="{FF2B5EF4-FFF2-40B4-BE49-F238E27FC236}">
                <a16:creationId xmlns:a16="http://schemas.microsoft.com/office/drawing/2014/main" id="{21EE8878-9856-6140-5241-9537E9527242}"/>
              </a:ext>
            </a:extLst>
          </p:cNvPr>
          <p:cNvSpPr txBox="1">
            <a:spLocks/>
          </p:cNvSpPr>
          <p:nvPr/>
        </p:nvSpPr>
        <p:spPr bwMode="auto">
          <a:xfrm>
            <a:off x="6757988" y="1173163"/>
            <a:ext cx="5053012"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sz="2400" dirty="0"/>
              <a:t>Surveillance renforcée</a:t>
            </a:r>
          </a:p>
          <a:p>
            <a:r>
              <a:rPr lang="en-CA" altLang="en-US" sz="2400" dirty="0"/>
              <a:t>Lâchers de mouches stériles en cours</a:t>
            </a:r>
          </a:p>
        </p:txBody>
      </p:sp>
      <p:sp>
        <p:nvSpPr>
          <p:cNvPr id="10" name="Star: 5 Points 9">
            <a:extLst>
              <a:ext uri="{FF2B5EF4-FFF2-40B4-BE49-F238E27FC236}">
                <a16:creationId xmlns:a16="http://schemas.microsoft.com/office/drawing/2014/main" id="{EA686E2D-5232-CD5E-DE7C-2998F573EB49}"/>
              </a:ext>
            </a:extLst>
          </p:cNvPr>
          <p:cNvSpPr/>
          <p:nvPr/>
        </p:nvSpPr>
        <p:spPr bwMode="auto">
          <a:xfrm>
            <a:off x="10096500" y="5681663"/>
            <a:ext cx="152400" cy="13811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en-CA"/>
          </a:p>
        </p:txBody>
      </p:sp>
      <p:pic>
        <p:nvPicPr>
          <p:cNvPr id="4" name="Picture 3">
            <a:extLst>
              <a:ext uri="{FF2B5EF4-FFF2-40B4-BE49-F238E27FC236}">
                <a16:creationId xmlns:a16="http://schemas.microsoft.com/office/drawing/2014/main" id="{1489324C-88C1-D294-AA8D-89D4F3B66E26}"/>
              </a:ext>
            </a:extLst>
          </p:cNvPr>
          <p:cNvPicPr>
            <a:picLocks noChangeAspect="1"/>
          </p:cNvPicPr>
          <p:nvPr/>
        </p:nvPicPr>
        <p:blipFill>
          <a:blip r:embed="rId8"/>
          <a:stretch>
            <a:fillRect/>
          </a:stretch>
        </p:blipFill>
        <p:spPr>
          <a:xfrm>
            <a:off x="6973602" y="2356127"/>
            <a:ext cx="4206420" cy="4000223"/>
          </a:xfrm>
          <a:prstGeom prst="rect">
            <a:avLst/>
          </a:prstGeom>
          <a:ln w="19050">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3007-C0B6-14D8-C049-64D7277BEE35}"/>
              </a:ext>
            </a:extLst>
          </p:cNvPr>
          <p:cNvSpPr>
            <a:spLocks noGrp="1"/>
          </p:cNvSpPr>
          <p:nvPr>
            <p:ph type="title"/>
          </p:nvPr>
        </p:nvSpPr>
        <p:spPr>
          <a:xfrm>
            <a:off x="198438" y="-15874"/>
            <a:ext cx="10515600" cy="1154210"/>
          </a:xfrm>
        </p:spPr>
        <p:txBody>
          <a:bodyPr/>
          <a:lstStyle/>
          <a:p>
            <a:pPr>
              <a:defRPr/>
            </a:pPr>
            <a:r>
              <a:rPr lang="en-CA" sz="4000" dirty="0"/>
              <a:t>Maladie de la peau grumeleuse</a:t>
            </a:r>
          </a:p>
        </p:txBody>
      </p:sp>
      <p:sp>
        <p:nvSpPr>
          <p:cNvPr id="40963" name="Text Placeholder 2">
            <a:extLst>
              <a:ext uri="{FF2B5EF4-FFF2-40B4-BE49-F238E27FC236}">
                <a16:creationId xmlns:a16="http://schemas.microsoft.com/office/drawing/2014/main" id="{CC281C7E-8BC0-4CA9-8FAA-352E3A3EC8F4}"/>
              </a:ext>
            </a:extLst>
          </p:cNvPr>
          <p:cNvSpPr>
            <a:spLocks noGrp="1"/>
          </p:cNvSpPr>
          <p:nvPr>
            <p:ph type="body" sz="quarter" idx="13"/>
          </p:nvPr>
        </p:nvSpPr>
        <p:spPr>
          <a:xfrm>
            <a:off x="558800" y="946150"/>
            <a:ext cx="7113588" cy="4014788"/>
          </a:xfrm>
        </p:spPr>
        <p:txBody>
          <a:bodyPr/>
          <a:lstStyle/>
          <a:p>
            <a:r>
              <a:rPr lang="en-CA" altLang="en-US" sz="2400" dirty="0">
                <a:hlinkClick r:id="rId3"/>
              </a:rPr>
              <a:t>Le </a:t>
            </a:r>
            <a:r>
              <a:rPr lang="en-CA" altLang="en-US" sz="2400" dirty="0" err="1">
                <a:hlinkClick r:id="rId3"/>
              </a:rPr>
              <a:t>Japon</a:t>
            </a:r>
            <a:r>
              <a:rPr lang="en-CA" altLang="en-US" sz="2400" dirty="0">
                <a:hlinkClick r:id="rId3"/>
              </a:rPr>
              <a:t> </a:t>
            </a:r>
            <a:r>
              <a:rPr lang="en-CA" altLang="en-US" sz="2400" dirty="0"/>
              <a:t>a </a:t>
            </a:r>
            <a:r>
              <a:rPr lang="en-CA" altLang="en-US" sz="2400" dirty="0" err="1"/>
              <a:t>signalé</a:t>
            </a:r>
            <a:r>
              <a:rPr lang="en-CA" altLang="en-US" sz="2400" dirty="0"/>
              <a:t> pour la première </a:t>
            </a:r>
            <a:r>
              <a:rPr lang="en-CA" altLang="en-US" sz="2400" dirty="0" err="1"/>
              <a:t>fois</a:t>
            </a:r>
            <a:r>
              <a:rPr lang="en-CA" altLang="en-US" sz="2400" dirty="0"/>
              <a:t> la </a:t>
            </a:r>
            <a:r>
              <a:rPr lang="en-CA" altLang="en-US" sz="2400" dirty="0" err="1"/>
              <a:t>présence</a:t>
            </a:r>
            <a:r>
              <a:rPr lang="en-CA" altLang="en-US" sz="2400" dirty="0"/>
              <a:t> de LSD</a:t>
            </a:r>
          </a:p>
          <a:p>
            <a:pPr lvl="1"/>
            <a:r>
              <a:rPr lang="en-CA" altLang="en-US" sz="2000" dirty="0"/>
              <a:t>Les premiers </a:t>
            </a:r>
            <a:r>
              <a:rPr lang="en-CA" altLang="en-US" sz="2000" dirty="0" err="1"/>
              <a:t>cas</a:t>
            </a:r>
            <a:r>
              <a:rPr lang="en-CA" altLang="en-US" sz="2000" dirty="0"/>
              <a:t> </a:t>
            </a:r>
            <a:r>
              <a:rPr lang="en-CA" altLang="en-US" sz="2000" dirty="0" err="1"/>
              <a:t>ont</a:t>
            </a:r>
            <a:r>
              <a:rPr lang="en-CA" altLang="en-US" sz="2000" dirty="0"/>
              <a:t> </a:t>
            </a:r>
            <a:r>
              <a:rPr lang="en-CA" altLang="en-US" sz="2000" dirty="0" err="1"/>
              <a:t>été</a:t>
            </a:r>
            <a:r>
              <a:rPr lang="en-CA" altLang="en-US" sz="2000" dirty="0"/>
              <a:t> </a:t>
            </a:r>
            <a:r>
              <a:rPr lang="en-CA" altLang="en-US" sz="2000" dirty="0" err="1"/>
              <a:t>signalés</a:t>
            </a:r>
            <a:r>
              <a:rPr lang="en-CA" altLang="en-US" sz="2000" dirty="0"/>
              <a:t> chez des </a:t>
            </a:r>
            <a:r>
              <a:rPr lang="en-CA" altLang="en-US" sz="2000" dirty="0" err="1"/>
              <a:t>bovins</a:t>
            </a:r>
            <a:r>
              <a:rPr lang="en-CA" altLang="en-US" sz="2000" dirty="0"/>
              <a:t> dans la </a:t>
            </a:r>
            <a:r>
              <a:rPr lang="en-CA" altLang="en-US" sz="2000" dirty="0" err="1"/>
              <a:t>ville</a:t>
            </a:r>
            <a:r>
              <a:rPr lang="en-CA" altLang="en-US" sz="2000" dirty="0"/>
              <a:t> </a:t>
            </a:r>
            <a:r>
              <a:rPr lang="en-CA" altLang="en-US" sz="2000" dirty="0" err="1"/>
              <a:t>d'Itoshima</a:t>
            </a:r>
            <a:r>
              <a:rPr lang="en-CA" altLang="en-US" sz="2000" dirty="0"/>
              <a:t>, </a:t>
            </a:r>
            <a:r>
              <a:rPr lang="en-CA" altLang="en-US" sz="2000" dirty="0" err="1"/>
              <a:t>préfecture</a:t>
            </a:r>
            <a:r>
              <a:rPr lang="en-CA" altLang="en-US" sz="2000" dirty="0"/>
              <a:t> de Fukuoka.</a:t>
            </a:r>
          </a:p>
          <a:p>
            <a:pPr lvl="1"/>
            <a:r>
              <a:rPr lang="en-CA" altLang="en-US" sz="2000" dirty="0"/>
              <a:t>22 </a:t>
            </a:r>
            <a:r>
              <a:rPr lang="en-CA" altLang="en-US" sz="2000" dirty="0" err="1"/>
              <a:t>cas</a:t>
            </a:r>
            <a:r>
              <a:rPr lang="en-CA" altLang="en-US" sz="2000" dirty="0"/>
              <a:t> au total </a:t>
            </a:r>
            <a:r>
              <a:rPr lang="en-CA" altLang="en-US" sz="2000" dirty="0" err="1"/>
              <a:t>signalés</a:t>
            </a:r>
            <a:r>
              <a:rPr lang="en-CA" altLang="en-US" sz="2000" dirty="0"/>
              <a:t> au 13 </a:t>
            </a:r>
            <a:r>
              <a:rPr lang="en-CA" altLang="en-US" sz="2000" dirty="0" err="1"/>
              <a:t>janvier</a:t>
            </a:r>
            <a:r>
              <a:rPr lang="en-CA" altLang="en-US" sz="2000" dirty="0"/>
              <a:t> 2025</a:t>
            </a:r>
          </a:p>
          <a:p>
            <a:r>
              <a:rPr lang="en-CA" altLang="en-US" sz="2400" dirty="0" err="1"/>
              <a:t>Autres</a:t>
            </a:r>
            <a:r>
              <a:rPr lang="en-CA" altLang="en-US" sz="2400" dirty="0"/>
              <a:t> pays </a:t>
            </a:r>
            <a:r>
              <a:rPr lang="en-CA" altLang="en-US" sz="2400" dirty="0" err="1"/>
              <a:t>signalant</a:t>
            </a:r>
            <a:r>
              <a:rPr lang="en-CA" altLang="en-US" sz="2400" dirty="0"/>
              <a:t> des </a:t>
            </a:r>
            <a:r>
              <a:rPr lang="en-CA" altLang="en-US" sz="2400" dirty="0" err="1"/>
              <a:t>épidémies</a:t>
            </a:r>
            <a:r>
              <a:rPr lang="en-CA" altLang="en-US" sz="2400" dirty="0"/>
              <a:t> de LSD : </a:t>
            </a:r>
            <a:r>
              <a:rPr lang="en-CA" altLang="en-US" sz="2400" dirty="0" err="1">
                <a:hlinkClick r:id="rId4"/>
              </a:rPr>
              <a:t>Corée</a:t>
            </a:r>
            <a:r>
              <a:rPr lang="en-CA" altLang="en-US" sz="2400" dirty="0">
                <a:hlinkClick r:id="rId4"/>
              </a:rPr>
              <a:t> du Sud</a:t>
            </a:r>
            <a:r>
              <a:rPr lang="en-CA" altLang="en-US" sz="2400" dirty="0"/>
              <a:t>, </a:t>
            </a:r>
            <a:r>
              <a:rPr lang="en-CA" altLang="en-US" sz="2400" dirty="0" err="1">
                <a:hlinkClick r:id="rId5"/>
              </a:rPr>
              <a:t>Algérie</a:t>
            </a:r>
            <a:r>
              <a:rPr lang="en-CA" altLang="en-US" sz="2400" dirty="0"/>
              <a:t>, </a:t>
            </a:r>
            <a:r>
              <a:rPr lang="en-CA" altLang="en-US" sz="2400" dirty="0" err="1">
                <a:hlinkClick r:id="rId6"/>
              </a:rPr>
              <a:t>Tunisie</a:t>
            </a:r>
            <a:r>
              <a:rPr lang="en-CA" altLang="en-US" sz="2400" dirty="0"/>
              <a:t>, </a:t>
            </a:r>
            <a:r>
              <a:rPr lang="en-CA" altLang="en-US" sz="2400" dirty="0">
                <a:hlinkClick r:id="rId7"/>
              </a:rPr>
              <a:t>Chine</a:t>
            </a:r>
            <a:endParaRPr lang="en-CA" altLang="en-US" sz="2400" dirty="0"/>
          </a:p>
        </p:txBody>
      </p:sp>
      <p:sp>
        <p:nvSpPr>
          <p:cNvPr id="40964" name="Slide Number Placeholder 3">
            <a:extLst>
              <a:ext uri="{FF2B5EF4-FFF2-40B4-BE49-F238E27FC236}">
                <a16:creationId xmlns:a16="http://schemas.microsoft.com/office/drawing/2014/main" id="{26BE33A9-715B-93ED-F0D9-2E9DEE802D41}"/>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7B11BE3-ECAF-45B5-8C01-528866C5F374}" type="slidenum">
              <a:rPr lang="en-US" altLang="en-US" smtClean="0">
                <a:solidFill>
                  <a:srgbClr val="898989"/>
                </a:solidFill>
              </a:rPr>
              <a:t>15</a:t>
            </a:fld>
            <a:endParaRPr lang="en-US" altLang="en-US">
              <a:solidFill>
                <a:srgbClr val="898989"/>
              </a:solidFill>
            </a:endParaRPr>
          </a:p>
        </p:txBody>
      </p:sp>
      <p:pic>
        <p:nvPicPr>
          <p:cNvPr id="40965" name="Picture 7">
            <a:extLst>
              <a:ext uri="{FF2B5EF4-FFF2-40B4-BE49-F238E27FC236}">
                <a16:creationId xmlns:a16="http://schemas.microsoft.com/office/drawing/2014/main" id="{D37BCFBA-4E2C-F178-17FF-17541393F9D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8800" y="3586163"/>
            <a:ext cx="11074400" cy="26717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0966" name="TextBox 7">
            <a:extLst>
              <a:ext uri="{FF2B5EF4-FFF2-40B4-BE49-F238E27FC236}">
                <a16:creationId xmlns:a16="http://schemas.microsoft.com/office/drawing/2014/main" id="{F811A534-CA38-D025-FDEC-C89CA21962D2}"/>
              </a:ext>
            </a:extLst>
          </p:cNvPr>
          <p:cNvSpPr txBox="1">
            <a:spLocks noChangeArrowheads="1"/>
          </p:cNvSpPr>
          <p:nvPr/>
        </p:nvSpPr>
        <p:spPr bwMode="auto">
          <a:xfrm>
            <a:off x="528638" y="629602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a:t>Signaux LSD : mai 2015 - décembre 2024</a:t>
            </a:r>
            <a:endParaRPr lang="en-CA" altLang="en-US" sz="1400"/>
          </a:p>
        </p:txBody>
      </p:sp>
      <p:pic>
        <p:nvPicPr>
          <p:cNvPr id="40967" name="Picture 6">
            <a:extLst>
              <a:ext uri="{FF2B5EF4-FFF2-40B4-BE49-F238E27FC236}">
                <a16:creationId xmlns:a16="http://schemas.microsoft.com/office/drawing/2014/main" id="{01EACFEC-B426-6034-83AC-BB0B6D4CCD1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54938" y="618737"/>
            <a:ext cx="3598862" cy="28289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103BB-869B-BC4C-0EF5-211E52D1A6FB}"/>
              </a:ext>
            </a:extLst>
          </p:cNvPr>
          <p:cNvSpPr>
            <a:spLocks noGrp="1"/>
          </p:cNvSpPr>
          <p:nvPr>
            <p:ph type="title"/>
          </p:nvPr>
        </p:nvSpPr>
        <p:spPr>
          <a:xfrm>
            <a:off x="304800" y="103188"/>
            <a:ext cx="10515600" cy="1325562"/>
          </a:xfrm>
        </p:spPr>
        <p:txBody>
          <a:bodyPr/>
          <a:lstStyle/>
          <a:p>
            <a:pPr>
              <a:defRPr/>
            </a:pPr>
            <a:r>
              <a:rPr lang="en-CA" sz="3200" dirty="0"/>
              <a:t>Résultats scientifiques</a:t>
            </a:r>
          </a:p>
        </p:txBody>
      </p:sp>
      <p:sp>
        <p:nvSpPr>
          <p:cNvPr id="43011" name="Text Placeholder 5">
            <a:extLst>
              <a:ext uri="{FF2B5EF4-FFF2-40B4-BE49-F238E27FC236}">
                <a16:creationId xmlns:a16="http://schemas.microsoft.com/office/drawing/2014/main" id="{6EB57191-046C-7581-365A-9D8111A18F0C}"/>
              </a:ext>
            </a:extLst>
          </p:cNvPr>
          <p:cNvSpPr>
            <a:spLocks noGrp="1"/>
          </p:cNvSpPr>
          <p:nvPr>
            <p:ph type="body" sz="quarter" idx="13"/>
          </p:nvPr>
        </p:nvSpPr>
        <p:spPr>
          <a:xfrm>
            <a:off x="534988" y="1133475"/>
            <a:ext cx="10772775" cy="5067300"/>
          </a:xfrm>
        </p:spPr>
        <p:txBody>
          <a:bodyPr/>
          <a:lstStyle/>
          <a:p>
            <a:r>
              <a:rPr lang="en-CA" altLang="en-US" sz="1600" dirty="0">
                <a:solidFill>
                  <a:srgbClr val="1F1F1F"/>
                </a:solidFill>
                <a:latin typeface="ElsevierGulliver"/>
                <a:hlinkClick r:id="rId3"/>
              </a:rPr>
              <a:t>Identification et </a:t>
            </a:r>
            <a:r>
              <a:rPr lang="en-CA" altLang="en-US" sz="1600" dirty="0" err="1">
                <a:solidFill>
                  <a:srgbClr val="1F1F1F"/>
                </a:solidFill>
                <a:latin typeface="ElsevierGulliver"/>
                <a:hlinkClick r:id="rId3"/>
              </a:rPr>
              <a:t>caractérisation</a:t>
            </a:r>
            <a:r>
              <a:rPr lang="en-CA" altLang="en-US" sz="1600" dirty="0">
                <a:solidFill>
                  <a:srgbClr val="1F1F1F"/>
                </a:solidFill>
                <a:latin typeface="ElsevierGulliver"/>
                <a:hlinkClick r:id="rId3"/>
              </a:rPr>
              <a:t> de deux </a:t>
            </a:r>
            <a:r>
              <a:rPr lang="en-CA" altLang="en-US" sz="1600" dirty="0" err="1">
                <a:solidFill>
                  <a:srgbClr val="1F1F1F"/>
                </a:solidFill>
                <a:latin typeface="ElsevierGulliver"/>
                <a:hlinkClick r:id="rId3"/>
              </a:rPr>
              <a:t>souches</a:t>
            </a:r>
            <a:r>
              <a:rPr lang="en-CA" altLang="en-US" sz="1600" dirty="0">
                <a:solidFill>
                  <a:srgbClr val="1F1F1F"/>
                </a:solidFill>
                <a:latin typeface="ElsevierGulliver"/>
                <a:hlinkClick r:id="rId3"/>
              </a:rPr>
              <a:t> </a:t>
            </a:r>
            <a:r>
              <a:rPr lang="en-CA" altLang="en-US" sz="1600" dirty="0" err="1">
                <a:solidFill>
                  <a:srgbClr val="1F1F1F"/>
                </a:solidFill>
                <a:latin typeface="ElsevierGulliver"/>
                <a:hlinkClick r:id="rId3"/>
              </a:rPr>
              <a:t>atypiques</a:t>
            </a:r>
            <a:r>
              <a:rPr lang="en-CA" altLang="en-US" sz="1600" dirty="0">
                <a:solidFill>
                  <a:srgbClr val="1F1F1F"/>
                </a:solidFill>
                <a:latin typeface="ElsevierGulliver"/>
                <a:hlinkClick r:id="rId3"/>
              </a:rPr>
              <a:t> du virus de la </a:t>
            </a:r>
            <a:r>
              <a:rPr lang="en-CA" altLang="en-US" sz="1600" dirty="0" err="1">
                <a:solidFill>
                  <a:srgbClr val="1F1F1F"/>
                </a:solidFill>
                <a:latin typeface="ElsevierGulliver"/>
                <a:hlinkClick r:id="rId3"/>
              </a:rPr>
              <a:t>fièvre</a:t>
            </a:r>
            <a:r>
              <a:rPr lang="en-CA" altLang="en-US" sz="1600" dirty="0">
                <a:solidFill>
                  <a:srgbClr val="1F1F1F"/>
                </a:solidFill>
                <a:latin typeface="ElsevierGulliver"/>
                <a:hlinkClick r:id="rId3"/>
              </a:rPr>
              <a:t> </a:t>
            </a:r>
            <a:r>
              <a:rPr lang="en-CA" altLang="en-US" sz="1600" dirty="0" err="1">
                <a:solidFill>
                  <a:srgbClr val="1F1F1F"/>
                </a:solidFill>
                <a:latin typeface="ElsevierGulliver"/>
                <a:hlinkClick r:id="rId3"/>
              </a:rPr>
              <a:t>catarrhale</a:t>
            </a:r>
            <a:r>
              <a:rPr lang="en-CA" altLang="en-US" sz="1600" dirty="0">
                <a:solidFill>
                  <a:srgbClr val="1F1F1F"/>
                </a:solidFill>
                <a:latin typeface="ElsevierGulliver"/>
                <a:hlinkClick r:id="rId3"/>
              </a:rPr>
              <a:t> du mouton </a:t>
            </a:r>
            <a:r>
              <a:rPr lang="en-CA" altLang="en-US" sz="1600" dirty="0" err="1">
                <a:solidFill>
                  <a:srgbClr val="1F1F1F"/>
                </a:solidFill>
                <a:latin typeface="ElsevierGulliver"/>
                <a:hlinkClick r:id="rId3"/>
              </a:rPr>
              <a:t>en</a:t>
            </a:r>
            <a:r>
              <a:rPr lang="en-CA" altLang="en-US" sz="1600" dirty="0">
                <a:solidFill>
                  <a:srgbClr val="1F1F1F"/>
                </a:solidFill>
                <a:latin typeface="ElsevierGulliver"/>
                <a:hlinkClick r:id="rId3"/>
              </a:rPr>
              <a:t> </a:t>
            </a:r>
            <a:r>
              <a:rPr lang="en-CA" altLang="en-US" sz="1600" dirty="0" err="1">
                <a:solidFill>
                  <a:srgbClr val="1F1F1F"/>
                </a:solidFill>
                <a:latin typeface="ElsevierGulliver"/>
                <a:hlinkClick r:id="rId3"/>
              </a:rPr>
              <a:t>Tunisie</a:t>
            </a:r>
            <a:endParaRPr lang="en-CA" altLang="en-US" sz="1600" dirty="0">
              <a:solidFill>
                <a:srgbClr val="1F1F1F"/>
              </a:solidFill>
              <a:latin typeface="ElsevierGulliver"/>
            </a:endParaRPr>
          </a:p>
          <a:p>
            <a:r>
              <a:rPr lang="en-CA" altLang="en-US" sz="1600" dirty="0" err="1">
                <a:solidFill>
                  <a:srgbClr val="1F1F1F"/>
                </a:solidFill>
                <a:latin typeface="ElsevierGulliver"/>
                <a:hlinkClick r:id="rId4"/>
              </a:rPr>
              <a:t>Mécanismes</a:t>
            </a:r>
            <a:r>
              <a:rPr lang="en-CA" altLang="en-US" sz="1600" dirty="0">
                <a:solidFill>
                  <a:srgbClr val="1F1F1F"/>
                </a:solidFill>
                <a:latin typeface="ElsevierGulliver"/>
                <a:hlinkClick r:id="rId4"/>
              </a:rPr>
              <a:t> </a:t>
            </a:r>
            <a:r>
              <a:rPr lang="en-CA" altLang="en-US" sz="1600" dirty="0" err="1">
                <a:solidFill>
                  <a:srgbClr val="1F1F1F"/>
                </a:solidFill>
                <a:latin typeface="ElsevierGulliver"/>
                <a:hlinkClick r:id="rId4"/>
              </a:rPr>
              <a:t>potentiels</a:t>
            </a:r>
            <a:r>
              <a:rPr lang="en-CA" altLang="en-US" sz="1600" dirty="0">
                <a:solidFill>
                  <a:srgbClr val="1F1F1F"/>
                </a:solidFill>
                <a:latin typeface="ElsevierGulliver"/>
                <a:hlinkClick r:id="rId4"/>
              </a:rPr>
              <a:t> de </a:t>
            </a:r>
            <a:r>
              <a:rPr lang="en-CA" altLang="en-US" sz="1600" dirty="0" err="1">
                <a:solidFill>
                  <a:srgbClr val="1F1F1F"/>
                </a:solidFill>
                <a:latin typeface="ElsevierGulliver"/>
                <a:hlinkClick r:id="rId4"/>
              </a:rPr>
              <a:t>l'émergence</a:t>
            </a:r>
            <a:r>
              <a:rPr lang="en-CA" altLang="en-US" sz="1600" dirty="0">
                <a:solidFill>
                  <a:srgbClr val="1F1F1F"/>
                </a:solidFill>
                <a:latin typeface="ElsevierGulliver"/>
                <a:hlinkClick r:id="rId4"/>
              </a:rPr>
              <a:t> et de la propagation du virus de la </a:t>
            </a:r>
            <a:r>
              <a:rPr lang="en-CA" altLang="en-US" sz="1600" dirty="0" err="1">
                <a:solidFill>
                  <a:srgbClr val="1F1F1F"/>
                </a:solidFill>
                <a:latin typeface="ElsevierGulliver"/>
                <a:hlinkClick r:id="rId4"/>
              </a:rPr>
              <a:t>fièvre</a:t>
            </a:r>
            <a:r>
              <a:rPr lang="en-CA" altLang="en-US" sz="1600" dirty="0">
                <a:solidFill>
                  <a:srgbClr val="1F1F1F"/>
                </a:solidFill>
                <a:latin typeface="ElsevierGulliver"/>
                <a:hlinkClick r:id="rId4"/>
              </a:rPr>
              <a:t> </a:t>
            </a:r>
            <a:r>
              <a:rPr lang="en-CA" altLang="en-US" sz="1600" dirty="0" err="1">
                <a:solidFill>
                  <a:srgbClr val="1F1F1F"/>
                </a:solidFill>
                <a:latin typeface="ElsevierGulliver"/>
                <a:hlinkClick r:id="rId4"/>
              </a:rPr>
              <a:t>catarrhale</a:t>
            </a:r>
            <a:r>
              <a:rPr lang="en-CA" altLang="en-US" sz="1600" dirty="0">
                <a:solidFill>
                  <a:srgbClr val="1F1F1F"/>
                </a:solidFill>
                <a:latin typeface="ElsevierGulliver"/>
                <a:hlinkClick r:id="rId4"/>
              </a:rPr>
              <a:t> du mouton</a:t>
            </a:r>
            <a:endParaRPr lang="en-CA" altLang="en-US" sz="1600" dirty="0">
              <a:solidFill>
                <a:srgbClr val="1F1F1F"/>
              </a:solidFill>
              <a:latin typeface="ElsevierGulliver"/>
            </a:endParaRPr>
          </a:p>
          <a:p>
            <a:r>
              <a:rPr lang="en-CA" altLang="en-US" sz="1600" dirty="0">
                <a:solidFill>
                  <a:srgbClr val="1C1D1E"/>
                </a:solidFill>
                <a:latin typeface="ElsevierGulliver"/>
                <a:hlinkClick r:id="rId5"/>
              </a:rPr>
              <a:t>Rapport de </a:t>
            </a:r>
            <a:r>
              <a:rPr lang="en-CA" altLang="en-US" sz="1600" dirty="0" err="1">
                <a:solidFill>
                  <a:srgbClr val="1C1D1E"/>
                </a:solidFill>
                <a:latin typeface="ElsevierGulliver"/>
                <a:hlinkClick r:id="rId5"/>
              </a:rPr>
              <a:t>synthèse</a:t>
            </a:r>
            <a:r>
              <a:rPr lang="en-CA" altLang="en-US" sz="1600" dirty="0">
                <a:solidFill>
                  <a:srgbClr val="1C1D1E"/>
                </a:solidFill>
                <a:latin typeface="ElsevierGulliver"/>
                <a:hlinkClick r:id="rId5"/>
              </a:rPr>
              <a:t> de </a:t>
            </a:r>
            <a:r>
              <a:rPr lang="en-CA" altLang="en-US" sz="1600" dirty="0" err="1">
                <a:solidFill>
                  <a:srgbClr val="1C1D1E"/>
                </a:solidFill>
                <a:latin typeface="ElsevierGulliver"/>
                <a:hlinkClick r:id="rId5"/>
              </a:rPr>
              <a:t>l'Union</a:t>
            </a:r>
            <a:r>
              <a:rPr lang="en-CA" altLang="en-US" sz="1600" dirty="0">
                <a:solidFill>
                  <a:srgbClr val="1C1D1E"/>
                </a:solidFill>
                <a:latin typeface="ElsevierGulliver"/>
                <a:hlinkClick r:id="rId5"/>
              </a:rPr>
              <a:t> </a:t>
            </a:r>
            <a:r>
              <a:rPr lang="en-CA" altLang="en-US" sz="1600" dirty="0" err="1">
                <a:solidFill>
                  <a:srgbClr val="1C1D1E"/>
                </a:solidFill>
                <a:latin typeface="ElsevierGulliver"/>
                <a:hlinkClick r:id="rId5"/>
              </a:rPr>
              <a:t>européenne</a:t>
            </a:r>
            <a:r>
              <a:rPr lang="en-CA" altLang="en-US" sz="1600" dirty="0">
                <a:solidFill>
                  <a:srgbClr val="1C1D1E"/>
                </a:solidFill>
                <a:latin typeface="ElsevierGulliver"/>
                <a:hlinkClick r:id="rId5"/>
              </a:rPr>
              <a:t> sur la surveillance de la </a:t>
            </a:r>
            <a:r>
              <a:rPr lang="en-CA" altLang="en-US" sz="1600" dirty="0" err="1">
                <a:solidFill>
                  <a:srgbClr val="1C1D1E"/>
                </a:solidFill>
                <a:latin typeface="ElsevierGulliver"/>
                <a:hlinkClick r:id="rId5"/>
              </a:rPr>
              <a:t>présence</a:t>
            </a:r>
            <a:r>
              <a:rPr lang="en-CA" altLang="en-US" sz="1600" dirty="0">
                <a:solidFill>
                  <a:srgbClr val="1C1D1E"/>
                </a:solidFill>
                <a:latin typeface="ElsevierGulliver"/>
                <a:hlinkClick r:id="rId5"/>
              </a:rPr>
              <a:t> </a:t>
            </a:r>
            <a:r>
              <a:rPr lang="en-CA" altLang="en-US" sz="1600" dirty="0" err="1">
                <a:solidFill>
                  <a:srgbClr val="1C1D1E"/>
                </a:solidFill>
                <a:latin typeface="ElsevierGulliver"/>
                <a:hlinkClick r:id="rId5"/>
              </a:rPr>
              <a:t>d'encéphalopathies</a:t>
            </a:r>
            <a:r>
              <a:rPr lang="en-CA" altLang="en-US" sz="1600" dirty="0">
                <a:solidFill>
                  <a:srgbClr val="1C1D1E"/>
                </a:solidFill>
                <a:latin typeface="ElsevierGulliver"/>
                <a:hlinkClick r:id="rId5"/>
              </a:rPr>
              <a:t> </a:t>
            </a:r>
            <a:r>
              <a:rPr lang="en-CA" altLang="en-US" sz="1600" dirty="0" err="1">
                <a:solidFill>
                  <a:srgbClr val="1C1D1E"/>
                </a:solidFill>
                <a:latin typeface="ElsevierGulliver"/>
                <a:hlinkClick r:id="rId5"/>
              </a:rPr>
              <a:t>spongiformes</a:t>
            </a:r>
            <a:r>
              <a:rPr lang="en-CA" altLang="en-US" sz="1600" dirty="0">
                <a:solidFill>
                  <a:srgbClr val="1C1D1E"/>
                </a:solidFill>
                <a:latin typeface="ElsevierGulliver"/>
                <a:hlinkClick r:id="rId5"/>
              </a:rPr>
              <a:t> </a:t>
            </a:r>
            <a:r>
              <a:rPr lang="en-CA" altLang="en-US" sz="1600" dirty="0" err="1">
                <a:solidFill>
                  <a:srgbClr val="1C1D1E"/>
                </a:solidFill>
                <a:latin typeface="ElsevierGulliver"/>
                <a:hlinkClick r:id="rId5"/>
              </a:rPr>
              <a:t>transmissibles</a:t>
            </a:r>
            <a:r>
              <a:rPr lang="en-CA" altLang="en-US" sz="1600" dirty="0">
                <a:solidFill>
                  <a:srgbClr val="1C1D1E"/>
                </a:solidFill>
                <a:latin typeface="ElsevierGulliver"/>
                <a:hlinkClick r:id="rId5"/>
              </a:rPr>
              <a:t> (EST) </a:t>
            </a:r>
            <a:r>
              <a:rPr lang="en-CA" altLang="en-US" sz="1600" dirty="0" err="1">
                <a:solidFill>
                  <a:srgbClr val="1C1D1E"/>
                </a:solidFill>
                <a:latin typeface="ElsevierGulliver"/>
                <a:hlinkClick r:id="rId5"/>
              </a:rPr>
              <a:t>en</a:t>
            </a:r>
            <a:r>
              <a:rPr lang="en-CA" altLang="en-US" sz="1600" dirty="0">
                <a:solidFill>
                  <a:srgbClr val="1C1D1E"/>
                </a:solidFill>
                <a:latin typeface="ElsevierGulliver"/>
                <a:hlinkClick r:id="rId5"/>
              </a:rPr>
              <a:t> 2023</a:t>
            </a:r>
            <a:endParaRPr lang="en-CA" altLang="en-US" sz="1600" dirty="0">
              <a:solidFill>
                <a:srgbClr val="1C1D1E"/>
              </a:solidFill>
              <a:latin typeface="ElsevierGulliver"/>
            </a:endParaRPr>
          </a:p>
          <a:p>
            <a:endParaRPr lang="en-CA" altLang="en-US" sz="2400" dirty="0">
              <a:cs typeface="Calibri" panose="020F0502020204030204" pitchFamily="34" charset="0"/>
            </a:endParaRPr>
          </a:p>
        </p:txBody>
      </p:sp>
      <p:sp>
        <p:nvSpPr>
          <p:cNvPr id="43012" name="Slide Number Placeholder 4">
            <a:extLst>
              <a:ext uri="{FF2B5EF4-FFF2-40B4-BE49-F238E27FC236}">
                <a16:creationId xmlns:a16="http://schemas.microsoft.com/office/drawing/2014/main" id="{BB660DF4-1A37-ED2C-6186-2A9AE2225C8D}"/>
              </a:ext>
            </a:extLst>
          </p:cNvPr>
          <p:cNvSpPr>
            <a:spLocks noGrp="1" noChangeArrowheads="1"/>
          </p:cNvSpPr>
          <p:nvPr>
            <p:ph type="sldNum" sz="quarter" idx="1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AE3BE12-0350-4F73-869E-884392654BBC}" type="slidenum">
              <a:rPr lang="en-US" altLang="en-US" sz="1200" smtClean="0">
                <a:solidFill>
                  <a:srgbClr val="898989"/>
                </a:solidFill>
              </a:rPr>
              <a:t>16</a:t>
            </a:fld>
            <a:endParaRPr lang="en-US" altLang="en-US" sz="1200">
              <a:solidFill>
                <a:srgbClr val="898989"/>
              </a:solidFill>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71A80-FFC1-A4FE-DD78-B381E5A990AD}"/>
              </a:ext>
            </a:extLst>
          </p:cNvPr>
          <p:cNvSpPr>
            <a:spLocks noGrp="1"/>
          </p:cNvSpPr>
          <p:nvPr>
            <p:ph type="title"/>
          </p:nvPr>
        </p:nvSpPr>
        <p:spPr>
          <a:xfrm>
            <a:off x="19050" y="-207504"/>
            <a:ext cx="10515600" cy="1198562"/>
          </a:xfrm>
        </p:spPr>
        <p:txBody>
          <a:bodyPr/>
          <a:lstStyle/>
          <a:p>
            <a:pPr>
              <a:defRPr/>
            </a:pPr>
            <a:r>
              <a:rPr lang="en-US" sz="3200" dirty="0"/>
              <a:t>Fièvre aphteuse</a:t>
            </a:r>
            <a:endParaRPr lang="en-CA" sz="3200" dirty="0"/>
          </a:p>
        </p:txBody>
      </p:sp>
      <p:sp>
        <p:nvSpPr>
          <p:cNvPr id="16387" name="Content Placeholder 9">
            <a:extLst>
              <a:ext uri="{FF2B5EF4-FFF2-40B4-BE49-F238E27FC236}">
                <a16:creationId xmlns:a16="http://schemas.microsoft.com/office/drawing/2014/main" id="{80694659-6799-16E5-D067-BA2111DF856A}"/>
              </a:ext>
            </a:extLst>
          </p:cNvPr>
          <p:cNvSpPr>
            <a:spLocks noGrp="1"/>
          </p:cNvSpPr>
          <p:nvPr>
            <p:ph sz="half" idx="1"/>
          </p:nvPr>
        </p:nvSpPr>
        <p:spPr>
          <a:xfrm>
            <a:off x="292100" y="696118"/>
            <a:ext cx="7597775" cy="3186113"/>
          </a:xfrm>
        </p:spPr>
        <p:txBody>
          <a:bodyPr/>
          <a:lstStyle/>
          <a:p>
            <a:r>
              <a:rPr lang="en-US" altLang="en-US" b="1" dirty="0">
                <a:hlinkClick r:id="rId3"/>
              </a:rPr>
              <a:t>L'Allemagne </a:t>
            </a:r>
            <a:r>
              <a:rPr lang="en-US" altLang="en-US" dirty="0"/>
              <a:t>a signalé des cas de fièvre aphteuse chez des buffles d'eau dans le Brandebourg.</a:t>
            </a:r>
          </a:p>
          <a:p>
            <a:pPr lvl="1"/>
            <a:r>
              <a:rPr lang="en-US" altLang="en-US" sz="2000" dirty="0"/>
              <a:t>Première apparition depuis 1988 (Basse-Saxe)</a:t>
            </a:r>
          </a:p>
          <a:p>
            <a:pPr lvl="1"/>
            <a:r>
              <a:rPr lang="en-US" altLang="en-US" sz="2000" dirty="0"/>
              <a:t>Trois buffles sont morts et le reste du troupeau (11) a </a:t>
            </a:r>
            <a:r>
              <a:rPr lang="en-US" altLang="en-US" sz="2000" dirty="0" err="1"/>
              <a:t>été</a:t>
            </a:r>
            <a:r>
              <a:rPr lang="en-US" altLang="en-US" sz="2000" dirty="0"/>
              <a:t> </a:t>
            </a:r>
            <a:r>
              <a:rPr lang="en-US" altLang="en-US" sz="2000" dirty="0" err="1"/>
              <a:t>abattu</a:t>
            </a:r>
            <a:endParaRPr lang="en-US" altLang="en-US" sz="2000" dirty="0"/>
          </a:p>
          <a:p>
            <a:pPr lvl="1"/>
            <a:r>
              <a:rPr lang="en-US" altLang="en-US" sz="2000" dirty="0"/>
              <a:t>Identifié comme étant le </a:t>
            </a:r>
            <a:r>
              <a:rPr lang="en-US" altLang="en-US" sz="2000" b="1" dirty="0">
                <a:hlinkClick r:id="rId4"/>
              </a:rPr>
              <a:t>sérotype O </a:t>
            </a:r>
            <a:r>
              <a:rPr lang="en-US" altLang="en-US" sz="2000" dirty="0"/>
              <a:t>- vaccins disponibles dans la banque allemande d'antigènes de la fièvre aphteuse</a:t>
            </a:r>
            <a:endParaRPr lang="en-US" altLang="en-US" sz="2000" b="1" dirty="0"/>
          </a:p>
          <a:p>
            <a:pPr lvl="1"/>
            <a:r>
              <a:rPr lang="en-US" altLang="en-US" sz="2000" dirty="0"/>
              <a:t>La source de l'infection est encore inconnue</a:t>
            </a:r>
          </a:p>
          <a:p>
            <a:pPr lvl="1"/>
            <a:endParaRPr lang="en-US" altLang="en-US" dirty="0"/>
          </a:p>
          <a:p>
            <a:endParaRPr lang="en-US" altLang="en-US" dirty="0"/>
          </a:p>
        </p:txBody>
      </p:sp>
      <p:sp>
        <p:nvSpPr>
          <p:cNvPr id="16388" name="Rectangle 2">
            <a:extLst>
              <a:ext uri="{FF2B5EF4-FFF2-40B4-BE49-F238E27FC236}">
                <a16:creationId xmlns:a16="http://schemas.microsoft.com/office/drawing/2014/main" id="{DA24C24B-C380-D0B4-FE7B-899E2CACFE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F8E3A784-9A3C-CA47-9129-D1F22AA181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BB40861B-4AA5-750B-701C-56D738AD8EF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16391" name="Picture 2">
            <a:extLst>
              <a:ext uri="{FF2B5EF4-FFF2-40B4-BE49-F238E27FC236}">
                <a16:creationId xmlns:a16="http://schemas.microsoft.com/office/drawing/2014/main" id="{6438AC0A-50A5-5A87-0B4E-AD18B24882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89875" y="701280"/>
            <a:ext cx="4010025" cy="257016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4">
            <a:extLst>
              <a:ext uri="{FF2B5EF4-FFF2-40B4-BE49-F238E27FC236}">
                <a16:creationId xmlns:a16="http://schemas.microsoft.com/office/drawing/2014/main" id="{88671873-5423-9A27-D1AC-B4D7BC1B266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84850" y="3619500"/>
            <a:ext cx="6159500" cy="29257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3" name="TextBox 5">
            <a:extLst>
              <a:ext uri="{FF2B5EF4-FFF2-40B4-BE49-F238E27FC236}">
                <a16:creationId xmlns:a16="http://schemas.microsoft.com/office/drawing/2014/main" id="{99A3ACFC-7318-3186-C2D3-7CA31658DF8D}"/>
              </a:ext>
            </a:extLst>
          </p:cNvPr>
          <p:cNvSpPr txBox="1">
            <a:spLocks noChangeArrowheads="1"/>
          </p:cNvSpPr>
          <p:nvPr/>
        </p:nvSpPr>
        <p:spPr bwMode="auto">
          <a:xfrm>
            <a:off x="5718175" y="6559550"/>
            <a:ext cx="4816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ea typeface="Calibri" panose="020F0502020204030204" pitchFamily="34" charset="0"/>
                <a:cs typeface="Times New Roman" panose="02020603050405020304" pitchFamily="18" charset="0"/>
                <a:hlinkClick r:id="rId7"/>
              </a:rPr>
              <a:t>Répartition mondiale de la fièvre aphteuse - Manuel vétérinaire Merck</a:t>
            </a:r>
            <a:endParaRPr lang="en-CA" altLang="en-US" sz="1200" b="1">
              <a:ea typeface="Calibri" panose="020F0502020204030204" pitchFamily="34" charset="0"/>
              <a:cs typeface="Times New Roman" panose="02020603050405020304" pitchFamily="18" charset="0"/>
            </a:endParaRPr>
          </a:p>
          <a:p>
            <a:endParaRPr lang="en-CA" altLang="en-US" sz="1200" b="1">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83E7867-F942-9209-A666-255D68746CBE}"/>
              </a:ext>
            </a:extLst>
          </p:cNvPr>
          <p:cNvSpPr txBox="1"/>
          <p:nvPr/>
        </p:nvSpPr>
        <p:spPr>
          <a:xfrm>
            <a:off x="-148975" y="3100008"/>
            <a:ext cx="5933825" cy="4308872"/>
          </a:xfrm>
          <a:prstGeom prst="rect">
            <a:avLst/>
          </a:prstGeom>
          <a:noFill/>
        </p:spPr>
        <p:txBody>
          <a:bodyPr wrap="square">
            <a:spAutoFit/>
          </a:bodyPr>
          <a:lstStyle/>
          <a:p>
            <a:pPr marL="285750" indent="-285750">
              <a:buFont typeface="Arial" panose="020B0604020202020204" pitchFamily="34" charset="0"/>
              <a:buChar char="•"/>
              <a:defRPr/>
            </a:pPr>
            <a:r>
              <a:rPr lang="en-US" altLang="en-US" sz="2800" b="1" dirty="0">
                <a:hlinkClick r:id="rId8"/>
              </a:rPr>
              <a:t>Évaluation de l'épidémie de fièvre aphteuse par le DEFRA</a:t>
            </a:r>
            <a:endParaRPr lang="en-US" altLang="en-US" sz="2800" b="1" dirty="0"/>
          </a:p>
          <a:p>
            <a:pPr marL="742950" lvl="1" indent="-285750">
              <a:buFont typeface="Arial" panose="020B0604020202020204" pitchFamily="34" charset="0"/>
              <a:buChar char="•"/>
              <a:defRPr/>
            </a:pPr>
            <a:r>
              <a:rPr lang="en-CA" dirty="0"/>
              <a:t>Tous les animaux sensibles dans un rayon d'un kilomètre seraient abattus par précaution.  </a:t>
            </a:r>
          </a:p>
          <a:p>
            <a:pPr marL="742950" lvl="1" indent="-285750">
              <a:buFont typeface="Arial" panose="020B0604020202020204" pitchFamily="34" charset="0"/>
              <a:buChar char="•"/>
              <a:defRPr/>
            </a:pPr>
            <a:r>
              <a:rPr lang="en-CA" dirty="0"/>
              <a:t>Le prélèvement d'échantillons dans tous les établissements situés dans la zone de restriction de 10 km est en cours ; jusqu'à présent, les résultats ont été négatifs ; l'interdiction de la chasse est en place.</a:t>
            </a:r>
          </a:p>
          <a:p>
            <a:pPr marL="742950" lvl="1" indent="-285750">
              <a:buFont typeface="Arial" panose="020B0604020202020204" pitchFamily="34" charset="0"/>
              <a:buChar char="•"/>
              <a:defRPr/>
            </a:pPr>
            <a:r>
              <a:rPr lang="en-CA" dirty="0"/>
              <a:t>Les zoos de Berlin ont fermé</a:t>
            </a:r>
          </a:p>
          <a:p>
            <a:pPr marL="742950" lvl="1" indent="-285750">
              <a:buFont typeface="Arial" panose="020B0604020202020204" pitchFamily="34" charset="0"/>
              <a:buChar char="•"/>
              <a:defRPr/>
            </a:pPr>
            <a:r>
              <a:rPr lang="en-CA" dirty="0"/>
              <a:t>Interdiction des veaux de boucherie aux Pays-Bas (&gt;3600 veaux transportés depuis le 1er décembre en provenance du Brandebourg)</a:t>
            </a:r>
          </a:p>
          <a:p>
            <a:pPr marL="742950" lvl="1" indent="-285750">
              <a:buFont typeface="Arial" panose="020B0604020202020204" pitchFamily="34" charset="0"/>
              <a:buChar char="•"/>
              <a:defRPr/>
            </a:pPr>
            <a:endParaRPr lang="en-CA" dirty="0"/>
          </a:p>
          <a:p>
            <a:pPr marL="742950" lvl="1" indent="-285750">
              <a:buFont typeface="Arial" panose="020B0604020202020204" pitchFamily="34" charset="0"/>
              <a:buChar char="•"/>
              <a:defRPr/>
            </a:pPr>
            <a:endParaRPr lang="en-CA" sz="2000" dirty="0">
              <a:latin typeface="+mn-lt"/>
            </a:endParaRPr>
          </a:p>
        </p:txBody>
      </p:sp>
    </p:spTree>
    <p:extLst>
      <p:ext uri="{BB962C8B-B14F-4D97-AF65-F5344CB8AC3E}">
        <p14:creationId xmlns:p14="http://schemas.microsoft.com/office/powerpoint/2010/main" val="212330497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471A80-FFC1-A4FE-DD78-B381E5A990AD}"/>
              </a:ext>
            </a:extLst>
          </p:cNvPr>
          <p:cNvSpPr>
            <a:spLocks noGrp="1"/>
          </p:cNvSpPr>
          <p:nvPr>
            <p:ph type="title"/>
          </p:nvPr>
        </p:nvSpPr>
        <p:spPr>
          <a:xfrm>
            <a:off x="122238" y="-164419"/>
            <a:ext cx="10515600" cy="1198562"/>
          </a:xfrm>
        </p:spPr>
        <p:txBody>
          <a:bodyPr/>
          <a:lstStyle/>
          <a:p>
            <a:pPr>
              <a:defRPr/>
            </a:pPr>
            <a:r>
              <a:rPr lang="en-US" sz="3200" dirty="0"/>
              <a:t>Fièvre aphteuse</a:t>
            </a:r>
            <a:endParaRPr lang="en-CA" sz="3200" dirty="0"/>
          </a:p>
        </p:txBody>
      </p:sp>
      <p:sp>
        <p:nvSpPr>
          <p:cNvPr id="16388" name="Rectangle 2">
            <a:extLst>
              <a:ext uri="{FF2B5EF4-FFF2-40B4-BE49-F238E27FC236}">
                <a16:creationId xmlns:a16="http://schemas.microsoft.com/office/drawing/2014/main" id="{DA24C24B-C380-D0B4-FE7B-899E2CACFE6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89" name="Rectangle 7">
            <a:extLst>
              <a:ext uri="{FF2B5EF4-FFF2-40B4-BE49-F238E27FC236}">
                <a16:creationId xmlns:a16="http://schemas.microsoft.com/office/drawing/2014/main" id="{F8E3A784-9A3C-CA47-9129-D1F22AA181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6390" name="Rectangle 8">
            <a:extLst>
              <a:ext uri="{FF2B5EF4-FFF2-40B4-BE49-F238E27FC236}">
                <a16:creationId xmlns:a16="http://schemas.microsoft.com/office/drawing/2014/main" id="{BB40861B-4AA5-750B-701C-56D738AD8EF2}"/>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7" name="TextBox 6">
            <a:extLst>
              <a:ext uri="{FF2B5EF4-FFF2-40B4-BE49-F238E27FC236}">
                <a16:creationId xmlns:a16="http://schemas.microsoft.com/office/drawing/2014/main" id="{B83E7867-F942-9209-A666-255D68746CBE}"/>
              </a:ext>
            </a:extLst>
          </p:cNvPr>
          <p:cNvSpPr txBox="1"/>
          <p:nvPr/>
        </p:nvSpPr>
        <p:spPr>
          <a:xfrm>
            <a:off x="380813" y="619919"/>
            <a:ext cx="6075971" cy="5940088"/>
          </a:xfrm>
          <a:prstGeom prst="rect">
            <a:avLst/>
          </a:prstGeom>
          <a:noFill/>
        </p:spPr>
        <p:txBody>
          <a:bodyPr wrap="square">
            <a:spAutoFit/>
          </a:bodyPr>
          <a:lstStyle/>
          <a:p>
            <a:pPr marL="285750" indent="-285750">
              <a:buFont typeface="Arial" panose="020B0604020202020204" pitchFamily="34" charset="0"/>
              <a:buChar char="•"/>
              <a:defRPr/>
            </a:pPr>
            <a:r>
              <a:rPr lang="en-US" altLang="en-US" sz="2800" dirty="0">
                <a:hlinkClick r:id="rId3"/>
              </a:rPr>
              <a:t>Résultats du </a:t>
            </a:r>
            <a:r>
              <a:rPr lang="en-US" altLang="en-US" sz="2800" dirty="0"/>
              <a:t>CMEZ </a:t>
            </a:r>
            <a:r>
              <a:rPr lang="en-US" altLang="en-US" sz="2800" dirty="0">
                <a:hlinkClick r:id="rId3"/>
              </a:rPr>
              <a:t>Ping</a:t>
            </a:r>
            <a:endParaRPr lang="en-US" altLang="en-US" sz="2800" dirty="0"/>
          </a:p>
          <a:p>
            <a:pPr marL="285750" indent="-285750">
              <a:buFont typeface="Arial" panose="020B0604020202020204" pitchFamily="34" charset="0"/>
              <a:buChar char="•"/>
              <a:defRPr/>
            </a:pPr>
            <a:endParaRPr lang="en-US" altLang="en-US" sz="2800" dirty="0"/>
          </a:p>
          <a:p>
            <a:pPr marL="285750" indent="-285750">
              <a:buFont typeface="Arial" panose="020B0604020202020204" pitchFamily="34" charset="0"/>
              <a:buChar char="•"/>
              <a:defRPr/>
            </a:pPr>
            <a:r>
              <a:rPr lang="en-US" altLang="en-US" sz="2800" dirty="0"/>
              <a:t>L'ACIA a émis des </a:t>
            </a:r>
            <a:r>
              <a:rPr lang="en-US" altLang="en-US" sz="2800" dirty="0">
                <a:hlinkClick r:id="rId4"/>
              </a:rPr>
              <a:t>restrictions à l'importation de </a:t>
            </a:r>
            <a:r>
              <a:rPr lang="en-US" altLang="en-US" sz="2800" dirty="0"/>
              <a:t>marchandises/produits en provenance </a:t>
            </a:r>
            <a:r>
              <a:rPr lang="en-US" altLang="en-US" sz="2800" dirty="0" err="1"/>
              <a:t>d'Allemagne</a:t>
            </a:r>
            <a:endParaRPr lang="en-US" altLang="en-US" sz="2800" dirty="0"/>
          </a:p>
          <a:p>
            <a:pPr marL="742950" lvl="1" indent="-285750">
              <a:buFont typeface="Arial" panose="020B0604020202020204" pitchFamily="34" charset="0"/>
              <a:buChar char="•"/>
              <a:defRPr/>
            </a:pPr>
            <a:endParaRPr lang="en-US" altLang="en-US" sz="2800" dirty="0"/>
          </a:p>
          <a:p>
            <a:pPr marL="285750" indent="-285750">
              <a:buFont typeface="Arial" panose="020B0604020202020204" pitchFamily="34" charset="0"/>
              <a:buChar char="•"/>
              <a:defRPr/>
            </a:pPr>
            <a:r>
              <a:rPr lang="en-US" altLang="en-US" sz="2800" dirty="0"/>
              <a:t>Canada - La fièvre aphteuse a été signalée pour la dernière fois en 1951 dans la province de Saskatchewan</a:t>
            </a:r>
          </a:p>
          <a:p>
            <a:pPr marL="742950" lvl="1" indent="-285750">
              <a:buFont typeface="Arial" panose="020B0604020202020204" pitchFamily="34" charset="0"/>
              <a:buChar char="•"/>
              <a:defRPr/>
            </a:pPr>
            <a:r>
              <a:rPr lang="en-CA" sz="2000" dirty="0">
                <a:latin typeface="+mn-lt"/>
              </a:rPr>
              <a:t>L'introduction de l'anglais a été faite par un immigrant à travers ses vêtements ainsi que par le saucissonnage.</a:t>
            </a:r>
          </a:p>
          <a:p>
            <a:pPr marL="742950" lvl="1" indent="-285750">
              <a:buFont typeface="Arial" panose="020B0604020202020204" pitchFamily="34" charset="0"/>
              <a:buChar char="•"/>
              <a:defRPr/>
            </a:pPr>
            <a:r>
              <a:rPr lang="en-CA" sz="2000" dirty="0">
                <a:latin typeface="+mn-lt"/>
                <a:hlinkClick r:id="rId5"/>
              </a:rPr>
              <a:t>L'épidémie de fièvre aphteuse en Saskatchewan, Canada, 1951-1952 - PMC</a:t>
            </a:r>
            <a:endParaRPr lang="en-CA" sz="2000" dirty="0">
              <a:latin typeface="+mn-lt"/>
            </a:endParaRPr>
          </a:p>
        </p:txBody>
      </p:sp>
      <p:pic>
        <p:nvPicPr>
          <p:cNvPr id="5" name="Picture 4">
            <a:extLst>
              <a:ext uri="{FF2B5EF4-FFF2-40B4-BE49-F238E27FC236}">
                <a16:creationId xmlns:a16="http://schemas.microsoft.com/office/drawing/2014/main" id="{EA7CBB39-406B-799A-A0F7-76865270E17C}"/>
              </a:ext>
            </a:extLst>
          </p:cNvPr>
          <p:cNvPicPr>
            <a:picLocks noChangeAspect="1"/>
          </p:cNvPicPr>
          <p:nvPr/>
        </p:nvPicPr>
        <p:blipFill>
          <a:blip r:embed="rId6"/>
          <a:stretch>
            <a:fillRect/>
          </a:stretch>
        </p:blipFill>
        <p:spPr>
          <a:xfrm>
            <a:off x="6557701" y="1254111"/>
            <a:ext cx="5253486" cy="3354078"/>
          </a:xfrm>
          <a:prstGeom prst="rect">
            <a:avLst/>
          </a:prstGeom>
          <a:ln w="19050">
            <a:solidFill>
              <a:schemeClr val="tx1"/>
            </a:solidFill>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9F9855-7D2A-0919-B8E3-B3B4C3198E2C}"/>
              </a:ext>
            </a:extLst>
          </p:cNvPr>
          <p:cNvSpPr>
            <a:spLocks noGrp="1"/>
          </p:cNvSpPr>
          <p:nvPr>
            <p:ph type="title"/>
          </p:nvPr>
        </p:nvSpPr>
        <p:spPr>
          <a:xfrm>
            <a:off x="122238" y="20638"/>
            <a:ext cx="10515600" cy="1325562"/>
          </a:xfrm>
        </p:spPr>
        <p:txBody>
          <a:bodyPr/>
          <a:lstStyle/>
          <a:p>
            <a:pPr>
              <a:defRPr/>
            </a:pPr>
            <a:r>
              <a:rPr lang="en-US" sz="3200" dirty="0"/>
              <a:t>Fièvre aphteuse</a:t>
            </a:r>
            <a:endParaRPr lang="en-CA" sz="3200" dirty="0"/>
          </a:p>
        </p:txBody>
      </p:sp>
      <p:sp>
        <p:nvSpPr>
          <p:cNvPr id="32771" name="Content Placeholder 9">
            <a:extLst>
              <a:ext uri="{FF2B5EF4-FFF2-40B4-BE49-F238E27FC236}">
                <a16:creationId xmlns:a16="http://schemas.microsoft.com/office/drawing/2014/main" id="{E6A78823-1D1F-18EA-5104-F10F274BFC8B}"/>
              </a:ext>
            </a:extLst>
          </p:cNvPr>
          <p:cNvSpPr>
            <a:spLocks noGrp="1"/>
          </p:cNvSpPr>
          <p:nvPr>
            <p:ph sz="half" idx="1"/>
          </p:nvPr>
        </p:nvSpPr>
        <p:spPr>
          <a:xfrm>
            <a:off x="365125" y="1221348"/>
            <a:ext cx="11444287" cy="4962525"/>
          </a:xfrm>
        </p:spPr>
        <p:txBody>
          <a:bodyPr/>
          <a:lstStyle/>
          <a:p>
            <a:pPr>
              <a:defRPr/>
            </a:pPr>
            <a:r>
              <a:rPr lang="en-US" altLang="en-US" dirty="0"/>
              <a:t>Autres pays signalant des </a:t>
            </a:r>
            <a:r>
              <a:rPr lang="en-US" altLang="en-US" dirty="0" err="1"/>
              <a:t>cas</a:t>
            </a:r>
            <a:r>
              <a:rPr lang="en-US" altLang="en-US" dirty="0"/>
              <a:t> de fièvre aphteuse : </a:t>
            </a:r>
            <a:r>
              <a:rPr lang="en-US" altLang="en-US" dirty="0">
                <a:hlinkClick r:id="rId3"/>
              </a:rPr>
              <a:t>Palestine</a:t>
            </a:r>
            <a:r>
              <a:rPr lang="en-US" altLang="en-US" dirty="0"/>
              <a:t>(O), </a:t>
            </a:r>
            <a:r>
              <a:rPr lang="en-US" altLang="en-US" dirty="0">
                <a:hlinkClick r:id="rId4"/>
              </a:rPr>
              <a:t>Israël</a:t>
            </a:r>
            <a:r>
              <a:rPr lang="en-US" altLang="en-US" dirty="0"/>
              <a:t>, </a:t>
            </a:r>
            <a:r>
              <a:rPr lang="en-US" altLang="en-US" dirty="0">
                <a:hlinkClick r:id="rId5"/>
              </a:rPr>
              <a:t>Algérie </a:t>
            </a:r>
            <a:r>
              <a:rPr lang="en-US" altLang="en-US" dirty="0"/>
              <a:t>(SAT-2), </a:t>
            </a:r>
            <a:r>
              <a:rPr lang="en-US" altLang="en-US" dirty="0">
                <a:hlinkClick r:id="rId6"/>
              </a:rPr>
              <a:t>Libye</a:t>
            </a:r>
            <a:r>
              <a:rPr lang="en-US" altLang="en-US" dirty="0"/>
              <a:t>(O), </a:t>
            </a:r>
            <a:r>
              <a:rPr lang="en-US" altLang="en-US" dirty="0">
                <a:hlinkClick r:id="rId7"/>
              </a:rPr>
              <a:t>Chine</a:t>
            </a:r>
            <a:r>
              <a:rPr lang="en-US" altLang="en-US" dirty="0"/>
              <a:t>(O), </a:t>
            </a:r>
            <a:r>
              <a:rPr lang="en-US" altLang="en-US" dirty="0">
                <a:hlinkClick r:id="rId8"/>
              </a:rPr>
              <a:t>Indonésie</a:t>
            </a:r>
            <a:r>
              <a:rPr lang="en-US" altLang="en-US" dirty="0"/>
              <a:t>, </a:t>
            </a:r>
            <a:r>
              <a:rPr lang="en-US" altLang="en-US" dirty="0">
                <a:hlinkClick r:id="rId9"/>
              </a:rPr>
              <a:t>Afrique du Sud </a:t>
            </a:r>
            <a:r>
              <a:rPr lang="en-US" altLang="en-US" dirty="0"/>
              <a:t>(SAT - 2)</a:t>
            </a:r>
            <a:endParaRPr lang="en-CA" sz="2000" dirty="0">
              <a:solidFill>
                <a:srgbClr val="1F1F1F"/>
              </a:solidFill>
              <a:latin typeface="ElsevierGulliver"/>
            </a:endParaRPr>
          </a:p>
          <a:p>
            <a:pPr marL="0" indent="0">
              <a:buFont typeface="Arial" panose="020B0604020202020204" pitchFamily="34" charset="0"/>
              <a:buNone/>
              <a:defRPr/>
            </a:pPr>
            <a:endParaRPr lang="en-CA" sz="2000" dirty="0">
              <a:solidFill>
                <a:srgbClr val="1F1F1F"/>
              </a:solidFill>
              <a:latin typeface="ElsevierGulliver"/>
            </a:endParaRPr>
          </a:p>
          <a:p>
            <a:pPr>
              <a:defRPr/>
            </a:pPr>
            <a:endParaRPr lang="en-US" altLang="en-US" dirty="0"/>
          </a:p>
        </p:txBody>
      </p:sp>
      <p:sp>
        <p:nvSpPr>
          <p:cNvPr id="18436" name="Rectangle 2">
            <a:extLst>
              <a:ext uri="{FF2B5EF4-FFF2-40B4-BE49-F238E27FC236}">
                <a16:creationId xmlns:a16="http://schemas.microsoft.com/office/drawing/2014/main" id="{FAE56046-1C89-9D35-7DD1-A123588C193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7" name="Rectangle 7">
            <a:extLst>
              <a:ext uri="{FF2B5EF4-FFF2-40B4-BE49-F238E27FC236}">
                <a16:creationId xmlns:a16="http://schemas.microsoft.com/office/drawing/2014/main" id="{BB86216A-56BC-514C-E771-FA51C1E173F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8" name="Rectangle 8">
            <a:extLst>
              <a:ext uri="{FF2B5EF4-FFF2-40B4-BE49-F238E27FC236}">
                <a16:creationId xmlns:a16="http://schemas.microsoft.com/office/drawing/2014/main" id="{A0F01279-5559-3F2B-00B8-35126DA37D4A}"/>
              </a:ext>
            </a:extLst>
          </p:cNvPr>
          <p:cNvSpPr>
            <a:spLocks noChangeArrowheads="1"/>
          </p:cNvSpPr>
          <p:nvPr/>
        </p:nvSpPr>
        <p:spPr bwMode="auto">
          <a:xfrm>
            <a:off x="574675" y="4144963"/>
            <a:ext cx="2453481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18439" name="TextBox 6">
            <a:extLst>
              <a:ext uri="{FF2B5EF4-FFF2-40B4-BE49-F238E27FC236}">
                <a16:creationId xmlns:a16="http://schemas.microsoft.com/office/drawing/2014/main" id="{BEE0540C-D314-C060-0CF2-889E4879596B}"/>
              </a:ext>
            </a:extLst>
          </p:cNvPr>
          <p:cNvSpPr txBox="1">
            <a:spLocks noChangeArrowheads="1"/>
          </p:cNvSpPr>
          <p:nvPr/>
        </p:nvSpPr>
        <p:spPr bwMode="auto">
          <a:xfrm>
            <a:off x="461963" y="5510119"/>
            <a:ext cx="5306359"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t>Signaux de la fièvre aphteuse de KIWI juin 2016 - janvier 2025</a:t>
            </a:r>
          </a:p>
        </p:txBody>
      </p:sp>
      <p:pic>
        <p:nvPicPr>
          <p:cNvPr id="18440" name="Picture 2">
            <a:extLst>
              <a:ext uri="{FF2B5EF4-FFF2-40B4-BE49-F238E27FC236}">
                <a16:creationId xmlns:a16="http://schemas.microsoft.com/office/drawing/2014/main" id="{08DDCD7B-3A1D-9B0B-C650-7D550EB3D57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57213" y="2555875"/>
            <a:ext cx="11060112" cy="29337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52408CD-0ACD-18EC-B417-CD3ADB1D6AFF}"/>
              </a:ext>
            </a:extLst>
          </p:cNvPr>
          <p:cNvSpPr/>
          <p:nvPr/>
        </p:nvSpPr>
        <p:spPr>
          <a:xfrm>
            <a:off x="5423647" y="3567953"/>
            <a:ext cx="1524001" cy="138952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F67748E1-2523-CE9E-A25A-593E1376D1C9}"/>
              </a:ext>
            </a:extLst>
          </p:cNvPr>
          <p:cNvSpPr txBox="1"/>
          <p:nvPr/>
        </p:nvSpPr>
        <p:spPr>
          <a:xfrm>
            <a:off x="5768322" y="3564502"/>
            <a:ext cx="1524000" cy="369332"/>
          </a:xfrm>
          <a:prstGeom prst="rect">
            <a:avLst/>
          </a:prstGeom>
          <a:noFill/>
        </p:spPr>
        <p:txBody>
          <a:bodyPr wrap="square" rtlCol="0">
            <a:spAutoFit/>
          </a:bodyPr>
          <a:lstStyle/>
          <a:p>
            <a:r>
              <a:rPr lang="en-CA" dirty="0"/>
              <a:t>COVID</a:t>
            </a:r>
          </a:p>
        </p:txBody>
      </p:sp>
      <p:sp>
        <p:nvSpPr>
          <p:cNvPr id="7" name="Rectangle 6">
            <a:extLst>
              <a:ext uri="{FF2B5EF4-FFF2-40B4-BE49-F238E27FC236}">
                <a16:creationId xmlns:a16="http://schemas.microsoft.com/office/drawing/2014/main" id="{72C9AF41-77CA-4760-392F-6CB25BC34DE0}"/>
              </a:ext>
            </a:extLst>
          </p:cNvPr>
          <p:cNvSpPr/>
          <p:nvPr/>
        </p:nvSpPr>
        <p:spPr>
          <a:xfrm>
            <a:off x="7775015" y="2695207"/>
            <a:ext cx="1100604" cy="22891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EB736F9E-12A6-4547-4949-7C636C539F86}"/>
              </a:ext>
            </a:extLst>
          </p:cNvPr>
          <p:cNvSpPr/>
          <p:nvPr/>
        </p:nvSpPr>
        <p:spPr>
          <a:xfrm>
            <a:off x="8991600" y="2703142"/>
            <a:ext cx="735106" cy="228916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9CA679FA-5BE3-9791-976A-2A284D5B9B4A}"/>
              </a:ext>
            </a:extLst>
          </p:cNvPr>
          <p:cNvSpPr txBox="1"/>
          <p:nvPr/>
        </p:nvSpPr>
        <p:spPr>
          <a:xfrm>
            <a:off x="7739109" y="2674663"/>
            <a:ext cx="1156447" cy="646331"/>
          </a:xfrm>
          <a:prstGeom prst="rect">
            <a:avLst/>
          </a:prstGeom>
          <a:noFill/>
        </p:spPr>
        <p:txBody>
          <a:bodyPr wrap="square" rtlCol="0">
            <a:spAutoFit/>
          </a:bodyPr>
          <a:lstStyle/>
          <a:p>
            <a:pPr algn="ctr"/>
            <a:r>
              <a:rPr lang="en-CA" dirty="0"/>
              <a:t>Fièvre aphteuse en Indonésie</a:t>
            </a:r>
          </a:p>
        </p:txBody>
      </p:sp>
      <p:sp>
        <p:nvSpPr>
          <p:cNvPr id="10" name="TextBox 9">
            <a:extLst>
              <a:ext uri="{FF2B5EF4-FFF2-40B4-BE49-F238E27FC236}">
                <a16:creationId xmlns:a16="http://schemas.microsoft.com/office/drawing/2014/main" id="{6FCEA849-3E33-FB72-B9D0-38CA6833ADAD}"/>
              </a:ext>
            </a:extLst>
          </p:cNvPr>
          <p:cNvSpPr txBox="1"/>
          <p:nvPr/>
        </p:nvSpPr>
        <p:spPr>
          <a:xfrm>
            <a:off x="8875619" y="2627260"/>
            <a:ext cx="1030941" cy="923330"/>
          </a:xfrm>
          <a:prstGeom prst="rect">
            <a:avLst/>
          </a:prstGeom>
          <a:noFill/>
        </p:spPr>
        <p:txBody>
          <a:bodyPr wrap="square" rtlCol="0">
            <a:spAutoFit/>
          </a:bodyPr>
          <a:lstStyle/>
          <a:p>
            <a:pPr algn="ctr"/>
            <a:r>
              <a:rPr lang="en-CA" dirty="0"/>
              <a:t>SAT - 2 Moyen-Orient</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7EAC-D133-2DEF-0F0E-AD37E752EE63}"/>
              </a:ext>
            </a:extLst>
          </p:cNvPr>
          <p:cNvSpPr>
            <a:spLocks noGrp="1"/>
          </p:cNvSpPr>
          <p:nvPr>
            <p:ph type="title"/>
          </p:nvPr>
        </p:nvSpPr>
        <p:spPr>
          <a:xfrm>
            <a:off x="155575" y="6350"/>
            <a:ext cx="10515600" cy="1325563"/>
          </a:xfrm>
        </p:spPr>
        <p:txBody>
          <a:bodyPr/>
          <a:lstStyle/>
          <a:p>
            <a:pPr>
              <a:defRPr/>
            </a:pPr>
            <a:r>
              <a:rPr lang="en-US" sz="3200" dirty="0"/>
              <a:t>La tuberculose bovine au Canada et aux États-Unis</a:t>
            </a:r>
            <a:endParaRPr lang="en-CA" sz="3200" dirty="0"/>
          </a:p>
        </p:txBody>
      </p:sp>
      <p:sp>
        <p:nvSpPr>
          <p:cNvPr id="20483" name="Text Placeholder 2">
            <a:extLst>
              <a:ext uri="{FF2B5EF4-FFF2-40B4-BE49-F238E27FC236}">
                <a16:creationId xmlns:a16="http://schemas.microsoft.com/office/drawing/2014/main" id="{42D67353-36C8-8710-6BBE-1FF064A0663A}"/>
              </a:ext>
            </a:extLst>
          </p:cNvPr>
          <p:cNvSpPr>
            <a:spLocks noGrp="1"/>
          </p:cNvSpPr>
          <p:nvPr>
            <p:ph type="body" sz="quarter" idx="13"/>
          </p:nvPr>
        </p:nvSpPr>
        <p:spPr>
          <a:xfrm>
            <a:off x="261938" y="1071563"/>
            <a:ext cx="10304462" cy="5514975"/>
          </a:xfrm>
        </p:spPr>
        <p:txBody>
          <a:bodyPr/>
          <a:lstStyle/>
          <a:p>
            <a:r>
              <a:rPr lang="en-CA" altLang="en-US" sz="2400" dirty="0">
                <a:solidFill>
                  <a:srgbClr val="000000"/>
                </a:solidFill>
                <a:ea typeface="CicleGordita"/>
                <a:cs typeface="CicleGordita"/>
                <a:hlinkClick r:id="rId3"/>
              </a:rPr>
              <a:t>Canada</a:t>
            </a:r>
            <a:endParaRPr lang="en-CA" altLang="en-US" sz="2400" dirty="0">
              <a:solidFill>
                <a:srgbClr val="000000"/>
              </a:solidFill>
              <a:ea typeface="CicleGordita"/>
              <a:cs typeface="CicleGordita"/>
            </a:endParaRPr>
          </a:p>
          <a:p>
            <a:pPr lvl="1"/>
            <a:r>
              <a:rPr lang="en-CA" altLang="en-US" sz="1800" dirty="0">
                <a:solidFill>
                  <a:srgbClr val="000000"/>
                </a:solidFill>
                <a:ea typeface="CicleGordita"/>
                <a:cs typeface="CicleGordita"/>
              </a:rPr>
              <a:t>La </a:t>
            </a:r>
            <a:r>
              <a:rPr lang="en-CA" altLang="en-US" sz="1800" dirty="0" err="1">
                <a:solidFill>
                  <a:srgbClr val="000000"/>
                </a:solidFill>
                <a:ea typeface="CicleGordita"/>
                <a:cs typeface="CicleGordita"/>
              </a:rPr>
              <a:t>tuberculose</a:t>
            </a:r>
            <a:r>
              <a:rPr lang="en-CA" altLang="en-US" sz="1800" dirty="0">
                <a:solidFill>
                  <a:srgbClr val="000000"/>
                </a:solidFill>
                <a:ea typeface="CicleGordita"/>
                <a:cs typeface="CicleGordita"/>
              </a:rPr>
              <a:t> bovine a </a:t>
            </a:r>
            <a:r>
              <a:rPr lang="en-CA" altLang="en-US" sz="1800" dirty="0" err="1">
                <a:solidFill>
                  <a:srgbClr val="000000"/>
                </a:solidFill>
                <a:ea typeface="CicleGordita"/>
                <a:cs typeface="CicleGordita"/>
              </a:rPr>
              <a:t>été</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confirmée</a:t>
            </a:r>
            <a:r>
              <a:rPr lang="en-CA" altLang="en-US" sz="1800" dirty="0">
                <a:solidFill>
                  <a:srgbClr val="000000"/>
                </a:solidFill>
                <a:ea typeface="CicleGordita"/>
                <a:cs typeface="CicleGordita"/>
              </a:rPr>
              <a:t> chez </a:t>
            </a:r>
            <a:r>
              <a:rPr lang="en-CA" altLang="en-US" sz="1800" dirty="0" err="1">
                <a:solidFill>
                  <a:srgbClr val="000000"/>
                </a:solidFill>
                <a:ea typeface="CicleGordita"/>
                <a:cs typeface="CicleGordita"/>
              </a:rPr>
              <a:t>une</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vache</a:t>
            </a:r>
            <a:r>
              <a:rPr lang="en-CA" altLang="en-US" sz="1800" dirty="0">
                <a:solidFill>
                  <a:srgbClr val="000000"/>
                </a:solidFill>
                <a:ea typeface="CicleGordita"/>
                <a:cs typeface="CicleGordita"/>
              </a:rPr>
              <a:t> de la Saskatchewan</a:t>
            </a:r>
          </a:p>
          <a:p>
            <a:pPr lvl="1"/>
            <a:r>
              <a:rPr lang="en-CA" altLang="en-US" sz="1800" dirty="0" err="1">
                <a:solidFill>
                  <a:srgbClr val="000000"/>
                </a:solidFill>
                <a:ea typeface="CicleGordita"/>
                <a:cs typeface="CicleGordita"/>
              </a:rPr>
              <a:t>L'animal</a:t>
            </a:r>
            <a:r>
              <a:rPr lang="en-CA" altLang="en-US" sz="1800" dirty="0">
                <a:solidFill>
                  <a:srgbClr val="000000"/>
                </a:solidFill>
                <a:ea typeface="CicleGordita"/>
                <a:cs typeface="CicleGordita"/>
              </a:rPr>
              <a:t> a </a:t>
            </a:r>
            <a:r>
              <a:rPr lang="en-CA" altLang="en-US" sz="1800" dirty="0" err="1">
                <a:solidFill>
                  <a:srgbClr val="000000"/>
                </a:solidFill>
                <a:ea typeface="CicleGordita"/>
                <a:cs typeface="CicleGordita"/>
              </a:rPr>
              <a:t>été</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abattu</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en</a:t>
            </a:r>
            <a:r>
              <a:rPr lang="en-CA" altLang="en-US" sz="1800" dirty="0">
                <a:solidFill>
                  <a:srgbClr val="000000"/>
                </a:solidFill>
                <a:ea typeface="CicleGordita"/>
                <a:cs typeface="CicleGordita"/>
              </a:rPr>
              <a:t> Alberta, </a:t>
            </a:r>
            <a:r>
              <a:rPr lang="en-CA" altLang="en-US" sz="1800" dirty="0" err="1">
                <a:solidFill>
                  <a:srgbClr val="000000"/>
                </a:solidFill>
                <a:ea typeface="CicleGordita"/>
                <a:cs typeface="CicleGordita"/>
              </a:rPr>
              <a:t>où</a:t>
            </a:r>
            <a:r>
              <a:rPr lang="en-CA" altLang="en-US" sz="1800" dirty="0">
                <a:solidFill>
                  <a:srgbClr val="000000"/>
                </a:solidFill>
                <a:ea typeface="CicleGordita"/>
                <a:cs typeface="CicleGordita"/>
              </a:rPr>
              <a:t> des tests </a:t>
            </a:r>
            <a:r>
              <a:rPr lang="en-CA" altLang="en-US" sz="1800" dirty="0" err="1">
                <a:solidFill>
                  <a:srgbClr val="000000"/>
                </a:solidFill>
                <a:ea typeface="CicleGordita"/>
                <a:cs typeface="CicleGordita"/>
              </a:rPr>
              <a:t>ont</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confirmé</a:t>
            </a:r>
            <a:r>
              <a:rPr lang="en-CA" altLang="en-US" sz="1800" dirty="0">
                <a:solidFill>
                  <a:srgbClr val="000000"/>
                </a:solidFill>
                <a:ea typeface="CicleGordita"/>
                <a:cs typeface="CicleGordita"/>
              </a:rPr>
              <a:t> la </a:t>
            </a:r>
            <a:r>
              <a:rPr lang="en-CA" altLang="en-US" sz="1800" dirty="0" err="1">
                <a:solidFill>
                  <a:srgbClr val="000000"/>
                </a:solidFill>
                <a:ea typeface="CicleGordita"/>
                <a:cs typeface="CicleGordita"/>
              </a:rPr>
              <a:t>maladie</a:t>
            </a:r>
            <a:endParaRPr lang="en-CA" altLang="en-US" sz="1800" dirty="0">
              <a:solidFill>
                <a:srgbClr val="000000"/>
              </a:solidFill>
              <a:ea typeface="CicleGordita"/>
              <a:cs typeface="CicleGordita"/>
            </a:endParaRPr>
          </a:p>
          <a:p>
            <a:pPr lvl="1"/>
            <a:r>
              <a:rPr lang="en-CA" altLang="en-US" sz="1800" dirty="0">
                <a:solidFill>
                  <a:srgbClr val="000000"/>
                </a:solidFill>
                <a:ea typeface="CicleGordita"/>
                <a:cs typeface="CicleGordita"/>
              </a:rPr>
              <a:t>La </a:t>
            </a:r>
            <a:r>
              <a:rPr lang="en-CA" altLang="en-US" sz="1800" dirty="0" err="1">
                <a:solidFill>
                  <a:srgbClr val="000000"/>
                </a:solidFill>
                <a:ea typeface="CicleGordita"/>
                <a:cs typeface="CicleGordita"/>
              </a:rPr>
              <a:t>vache</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âgée</a:t>
            </a:r>
            <a:r>
              <a:rPr lang="en-CA" altLang="en-US" sz="1800" dirty="0">
                <a:solidFill>
                  <a:srgbClr val="000000"/>
                </a:solidFill>
                <a:ea typeface="CicleGordita"/>
                <a:cs typeface="CicleGordita"/>
              </a:rPr>
              <a:t> de six </a:t>
            </a:r>
            <a:r>
              <a:rPr lang="en-CA" altLang="en-US" sz="1800" dirty="0" err="1">
                <a:solidFill>
                  <a:srgbClr val="000000"/>
                </a:solidFill>
                <a:ea typeface="CicleGordita"/>
                <a:cs typeface="CicleGordita"/>
              </a:rPr>
              <a:t>ans</a:t>
            </a:r>
            <a:r>
              <a:rPr lang="en-CA" altLang="en-US" sz="1800" dirty="0">
                <a:solidFill>
                  <a:srgbClr val="000000"/>
                </a:solidFill>
                <a:ea typeface="CicleGordita"/>
                <a:cs typeface="CicleGordita"/>
              </a:rPr>
              <a:t>, a </a:t>
            </a:r>
            <a:r>
              <a:rPr lang="en-CA" altLang="en-US" sz="1800" dirty="0" err="1">
                <a:solidFill>
                  <a:srgbClr val="000000"/>
                </a:solidFill>
                <a:ea typeface="CicleGordita"/>
                <a:cs typeface="CicleGordita"/>
              </a:rPr>
              <a:t>été</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testée</a:t>
            </a:r>
            <a:r>
              <a:rPr lang="en-CA" altLang="en-US" sz="1800" dirty="0">
                <a:solidFill>
                  <a:srgbClr val="000000"/>
                </a:solidFill>
                <a:ea typeface="CicleGordita"/>
                <a:cs typeface="CicleGordita"/>
              </a:rPr>
              <a:t> positive par PCR le 29 </a:t>
            </a:r>
            <a:r>
              <a:rPr lang="en-CA" altLang="en-US" sz="1800" dirty="0" err="1">
                <a:solidFill>
                  <a:srgbClr val="000000"/>
                </a:solidFill>
                <a:ea typeface="CicleGordita"/>
                <a:cs typeface="CicleGordita"/>
              </a:rPr>
              <a:t>novembre</a:t>
            </a:r>
            <a:r>
              <a:rPr lang="en-CA" altLang="en-US" sz="1800" dirty="0">
                <a:solidFill>
                  <a:srgbClr val="000000"/>
                </a:solidFill>
                <a:ea typeface="CicleGordita"/>
                <a:cs typeface="CicleGordita"/>
              </a:rPr>
              <a:t> 2024, </a:t>
            </a:r>
            <a:r>
              <a:rPr lang="en-CA" altLang="en-US" sz="1800" dirty="0" err="1">
                <a:solidFill>
                  <a:srgbClr val="000000"/>
                </a:solidFill>
                <a:ea typeface="CicleGordita"/>
                <a:cs typeface="CicleGordita"/>
              </a:rPr>
              <a:t>ce</a:t>
            </a:r>
            <a:r>
              <a:rPr lang="en-CA" altLang="en-US" sz="1800" dirty="0">
                <a:solidFill>
                  <a:srgbClr val="000000"/>
                </a:solidFill>
                <a:ea typeface="CicleGordita"/>
                <a:cs typeface="CicleGordita"/>
              </a:rPr>
              <a:t> qui a </a:t>
            </a:r>
            <a:r>
              <a:rPr lang="en-CA" altLang="en-US" sz="1800" dirty="0" err="1">
                <a:solidFill>
                  <a:srgbClr val="000000"/>
                </a:solidFill>
                <a:ea typeface="CicleGordita"/>
                <a:cs typeface="CicleGordita"/>
              </a:rPr>
              <a:t>permis</a:t>
            </a:r>
            <a:r>
              <a:rPr lang="en-CA" altLang="en-US" sz="1800" dirty="0">
                <a:solidFill>
                  <a:srgbClr val="000000"/>
                </a:solidFill>
                <a:ea typeface="CicleGordita"/>
                <a:cs typeface="CicleGordita"/>
              </a:rPr>
              <a:t> de </a:t>
            </a:r>
            <a:r>
              <a:rPr lang="en-CA" altLang="en-US" sz="1800" dirty="0" err="1">
                <a:solidFill>
                  <a:srgbClr val="000000"/>
                </a:solidFill>
                <a:ea typeface="CicleGordita"/>
                <a:cs typeface="CicleGordita"/>
              </a:rPr>
              <a:t>remonter</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jusqu'à</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une</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ferme</a:t>
            </a:r>
            <a:r>
              <a:rPr lang="en-CA" altLang="en-US" sz="1800" dirty="0">
                <a:solidFill>
                  <a:srgbClr val="000000"/>
                </a:solidFill>
                <a:ea typeface="CicleGordita"/>
                <a:cs typeface="CicleGordita"/>
              </a:rPr>
              <a:t> du Saskatchewan</a:t>
            </a:r>
          </a:p>
          <a:p>
            <a:pPr lvl="1"/>
            <a:r>
              <a:rPr lang="en-CA" altLang="en-US" sz="1800" dirty="0" err="1">
                <a:solidFill>
                  <a:srgbClr val="000000"/>
                </a:solidFill>
                <a:ea typeface="CicleGordita"/>
                <a:cs typeface="CicleGordita"/>
              </a:rPr>
              <a:t>L'exploitation</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est</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placée</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en</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quarantaine</a:t>
            </a:r>
            <a:r>
              <a:rPr lang="en-CA" altLang="en-US" sz="1800" dirty="0">
                <a:solidFill>
                  <a:srgbClr val="000000"/>
                </a:solidFill>
                <a:ea typeface="CicleGordita"/>
                <a:cs typeface="CicleGordita"/>
              </a:rPr>
              <a:t> et des tests et des </a:t>
            </a:r>
            <a:r>
              <a:rPr lang="en-CA" altLang="en-US" sz="1800" dirty="0" err="1">
                <a:solidFill>
                  <a:srgbClr val="000000"/>
                </a:solidFill>
                <a:ea typeface="CicleGordita"/>
                <a:cs typeface="CicleGordita"/>
              </a:rPr>
              <a:t>recherches</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supplémentaires</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sont</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en</a:t>
            </a:r>
            <a:r>
              <a:rPr lang="en-CA" altLang="en-US" sz="1800" dirty="0">
                <a:solidFill>
                  <a:srgbClr val="000000"/>
                </a:solidFill>
                <a:ea typeface="CicleGordita"/>
                <a:cs typeface="CicleGordita"/>
              </a:rPr>
              <a:t> </a:t>
            </a:r>
            <a:r>
              <a:rPr lang="en-CA" altLang="en-US" sz="1800" dirty="0" err="1">
                <a:solidFill>
                  <a:srgbClr val="000000"/>
                </a:solidFill>
                <a:ea typeface="CicleGordita"/>
                <a:cs typeface="CicleGordita"/>
              </a:rPr>
              <a:t>cours</a:t>
            </a:r>
            <a:endParaRPr lang="en-CA" altLang="en-US" dirty="0"/>
          </a:p>
          <a:p>
            <a:endParaRPr lang="en-CA" altLang="en-US" sz="1600" dirty="0"/>
          </a:p>
          <a:p>
            <a:r>
              <a:rPr lang="en-CA" altLang="en-US" sz="2400" dirty="0">
                <a:hlinkClick r:id="rId4"/>
              </a:rPr>
              <a:t>États-Unis</a:t>
            </a:r>
            <a:endParaRPr lang="en-CA" altLang="en-US" sz="2400" dirty="0"/>
          </a:p>
          <a:p>
            <a:pPr lvl="1"/>
            <a:r>
              <a:rPr lang="en-CA" altLang="en-US" sz="1800" dirty="0"/>
              <a:t>La </a:t>
            </a:r>
            <a:r>
              <a:rPr lang="en-CA" altLang="en-US" sz="1800" dirty="0" err="1"/>
              <a:t>tuberculose</a:t>
            </a:r>
            <a:r>
              <a:rPr lang="en-CA" altLang="en-US" sz="1800" dirty="0"/>
              <a:t> bovine a </a:t>
            </a:r>
            <a:r>
              <a:rPr lang="en-CA" altLang="en-US" sz="1800" dirty="0" err="1"/>
              <a:t>été</a:t>
            </a:r>
            <a:r>
              <a:rPr lang="en-CA" altLang="en-US" sz="1800" dirty="0"/>
              <a:t> </a:t>
            </a:r>
            <a:r>
              <a:rPr lang="en-CA" altLang="en-US" sz="1800" dirty="0" err="1"/>
              <a:t>confirmée</a:t>
            </a:r>
            <a:r>
              <a:rPr lang="en-CA" altLang="en-US" sz="1800" dirty="0"/>
              <a:t> chez des </a:t>
            </a:r>
            <a:r>
              <a:rPr lang="en-CA" altLang="en-US" sz="1800" dirty="0" err="1"/>
              <a:t>bovins</a:t>
            </a:r>
            <a:r>
              <a:rPr lang="en-CA" altLang="en-US" sz="1800" dirty="0"/>
              <a:t> du Dakota du Sud pour la première </a:t>
            </a:r>
            <a:r>
              <a:rPr lang="en-CA" altLang="en-US" sz="1800" dirty="0" err="1"/>
              <a:t>fois</a:t>
            </a:r>
            <a:r>
              <a:rPr lang="en-CA" altLang="en-US" sz="1800" dirty="0"/>
              <a:t> </a:t>
            </a:r>
            <a:r>
              <a:rPr lang="en-CA" altLang="en-US" sz="1800" dirty="0" err="1"/>
              <a:t>depuis</a:t>
            </a:r>
            <a:r>
              <a:rPr lang="en-CA" altLang="en-US" sz="1800" dirty="0"/>
              <a:t> 2021</a:t>
            </a:r>
          </a:p>
          <a:p>
            <a:pPr lvl="1"/>
            <a:r>
              <a:rPr lang="en-CA" altLang="en-US" sz="1800" dirty="0"/>
              <a:t>Le </a:t>
            </a:r>
            <a:r>
              <a:rPr lang="en-CA" altLang="en-US" sz="1800" dirty="0" err="1"/>
              <a:t>bœuf</a:t>
            </a:r>
            <a:r>
              <a:rPr lang="en-CA" altLang="en-US" sz="1800" dirty="0"/>
              <a:t> </a:t>
            </a:r>
            <a:r>
              <a:rPr lang="en-CA" altLang="en-US" sz="1800" dirty="0" err="1"/>
              <a:t>infecté</a:t>
            </a:r>
            <a:r>
              <a:rPr lang="en-CA" altLang="en-US" sz="1800" dirty="0"/>
              <a:t> a </a:t>
            </a:r>
            <a:r>
              <a:rPr lang="en-CA" altLang="en-US" sz="1800" dirty="0" err="1"/>
              <a:t>été</a:t>
            </a:r>
            <a:r>
              <a:rPr lang="en-CA" altLang="en-US" sz="1800" dirty="0"/>
              <a:t> </a:t>
            </a:r>
            <a:r>
              <a:rPr lang="en-CA" altLang="en-US" sz="1800" dirty="0" err="1"/>
              <a:t>identifié</a:t>
            </a:r>
            <a:r>
              <a:rPr lang="en-CA" altLang="en-US" sz="1800" dirty="0"/>
              <a:t> fin </a:t>
            </a:r>
            <a:r>
              <a:rPr lang="en-CA" altLang="en-US" sz="1800" dirty="0" err="1"/>
              <a:t>octobre</a:t>
            </a:r>
            <a:r>
              <a:rPr lang="en-CA" altLang="en-US" sz="1800" dirty="0"/>
              <a:t> par des </a:t>
            </a:r>
            <a:r>
              <a:rPr lang="en-CA" altLang="en-US" sz="1800" dirty="0" err="1"/>
              <a:t>inspecteurs</a:t>
            </a:r>
            <a:r>
              <a:rPr lang="en-CA" altLang="en-US" sz="1800" dirty="0"/>
              <a:t> des </a:t>
            </a:r>
            <a:r>
              <a:rPr lang="en-CA" altLang="en-US" sz="1800" dirty="0" err="1"/>
              <a:t>viandes</a:t>
            </a:r>
            <a:r>
              <a:rPr lang="en-CA" altLang="en-US" sz="1800" dirty="0"/>
              <a:t> </a:t>
            </a:r>
            <a:r>
              <a:rPr lang="en-CA" altLang="en-US" sz="1800" dirty="0" err="1"/>
              <a:t>lors</a:t>
            </a:r>
            <a:r>
              <a:rPr lang="en-CA" altLang="en-US" sz="1800" dirty="0"/>
              <a:t> </a:t>
            </a:r>
            <a:r>
              <a:rPr lang="en-CA" altLang="en-US" sz="1800" dirty="0" err="1"/>
              <a:t>d'une</a:t>
            </a:r>
            <a:r>
              <a:rPr lang="en-CA" altLang="en-US" sz="1800" dirty="0"/>
              <a:t> inspection de routine dans </a:t>
            </a:r>
            <a:r>
              <a:rPr lang="en-CA" altLang="en-US" sz="1800" dirty="0" err="1"/>
              <a:t>une</a:t>
            </a:r>
            <a:r>
              <a:rPr lang="en-CA" altLang="en-US" sz="1800" dirty="0"/>
              <a:t> </a:t>
            </a:r>
            <a:r>
              <a:rPr lang="en-CA" altLang="en-US" sz="1800" dirty="0" err="1"/>
              <a:t>usine</a:t>
            </a:r>
            <a:r>
              <a:rPr lang="en-CA" altLang="en-US" sz="1800" dirty="0"/>
              <a:t> de </a:t>
            </a:r>
            <a:r>
              <a:rPr lang="en-CA" altLang="en-US" sz="1800" dirty="0" err="1"/>
              <a:t>conditionnement</a:t>
            </a:r>
            <a:r>
              <a:rPr lang="en-CA" altLang="en-US" sz="1800" dirty="0"/>
              <a:t> du Wisconsin</a:t>
            </a:r>
          </a:p>
          <a:p>
            <a:pPr lvl="1"/>
            <a:r>
              <a:rPr lang="en-CA" altLang="en-US" sz="1800" dirty="0"/>
              <a:t>Les dossiers </a:t>
            </a:r>
            <a:r>
              <a:rPr lang="en-CA" altLang="en-US" sz="1800" dirty="0" err="1"/>
              <a:t>ont</a:t>
            </a:r>
            <a:r>
              <a:rPr lang="en-CA" altLang="en-US" sz="1800" dirty="0"/>
              <a:t> </a:t>
            </a:r>
            <a:r>
              <a:rPr lang="en-CA" altLang="en-US" sz="1800" dirty="0" err="1"/>
              <a:t>permis</a:t>
            </a:r>
            <a:r>
              <a:rPr lang="en-CA" altLang="en-US" sz="1800" dirty="0"/>
              <a:t> de </a:t>
            </a:r>
            <a:r>
              <a:rPr lang="en-CA" altLang="en-US" sz="1800" dirty="0" err="1"/>
              <a:t>relier</a:t>
            </a:r>
            <a:r>
              <a:rPr lang="en-CA" altLang="en-US" sz="1800" dirty="0"/>
              <a:t> le </a:t>
            </a:r>
            <a:r>
              <a:rPr lang="en-CA" altLang="en-US" sz="1800" dirty="0" err="1"/>
              <a:t>bœuf</a:t>
            </a:r>
            <a:r>
              <a:rPr lang="en-CA" altLang="en-US" sz="1800" dirty="0"/>
              <a:t> à un parc </a:t>
            </a:r>
            <a:r>
              <a:rPr lang="en-CA" altLang="en-US" sz="1800" dirty="0" err="1"/>
              <a:t>d'engraissement</a:t>
            </a:r>
            <a:r>
              <a:rPr lang="en-CA" altLang="en-US" sz="1800" dirty="0"/>
              <a:t> du </a:t>
            </a:r>
            <a:r>
              <a:rPr lang="en-CA" altLang="en-US" sz="1800" dirty="0" err="1"/>
              <a:t>comté</a:t>
            </a:r>
            <a:r>
              <a:rPr lang="en-CA" altLang="en-US" sz="1800" dirty="0"/>
              <a:t> de Hamlin, dans le Dakota du Sud, qui </a:t>
            </a:r>
            <a:r>
              <a:rPr lang="en-CA" altLang="en-US" sz="1800" dirty="0" err="1"/>
              <a:t>avait</a:t>
            </a:r>
            <a:r>
              <a:rPr lang="en-CA" altLang="en-US" sz="1800" dirty="0"/>
              <a:t> </a:t>
            </a:r>
            <a:r>
              <a:rPr lang="en-CA" altLang="en-US" sz="1800" dirty="0" err="1"/>
              <a:t>commercialisé</a:t>
            </a:r>
            <a:r>
              <a:rPr lang="en-CA" altLang="en-US" sz="1800" dirty="0"/>
              <a:t> </a:t>
            </a:r>
            <a:r>
              <a:rPr lang="en-CA" altLang="en-US" sz="1800" dirty="0" err="1"/>
              <a:t>l'animal</a:t>
            </a:r>
            <a:endParaRPr lang="en-CA" altLang="en-US" sz="1800" dirty="0"/>
          </a:p>
          <a:p>
            <a:pPr lvl="1"/>
            <a:r>
              <a:rPr lang="en-CA" altLang="en-US" sz="1800" dirty="0" err="1"/>
              <a:t>L'infection</a:t>
            </a:r>
            <a:r>
              <a:rPr lang="en-CA" altLang="en-US" sz="1800" dirty="0"/>
              <a:t> a </a:t>
            </a:r>
            <a:r>
              <a:rPr lang="en-CA" altLang="en-US" sz="1800" dirty="0" err="1"/>
              <a:t>été</a:t>
            </a:r>
            <a:r>
              <a:rPr lang="en-CA" altLang="en-US" sz="1800" dirty="0"/>
              <a:t> </a:t>
            </a:r>
            <a:r>
              <a:rPr lang="en-CA" altLang="en-US" sz="1800" dirty="0" err="1"/>
              <a:t>confirmée</a:t>
            </a:r>
            <a:r>
              <a:rPr lang="en-CA" altLang="en-US" sz="1800" dirty="0"/>
              <a:t> par le NVSL le 6 </a:t>
            </a:r>
            <a:r>
              <a:rPr lang="en-CA" altLang="en-US" sz="1800" dirty="0" err="1"/>
              <a:t>décembre</a:t>
            </a:r>
            <a:r>
              <a:rPr lang="en-CA" altLang="en-US" sz="1800" dirty="0"/>
              <a:t> 2024</a:t>
            </a:r>
          </a:p>
          <a:p>
            <a:endParaRPr lang="en-CA" altLang="en-US" sz="1600" dirty="0"/>
          </a:p>
        </p:txBody>
      </p:sp>
      <p:sp>
        <p:nvSpPr>
          <p:cNvPr id="20484" name="Rectangle 2">
            <a:extLst>
              <a:ext uri="{FF2B5EF4-FFF2-40B4-BE49-F238E27FC236}">
                <a16:creationId xmlns:a16="http://schemas.microsoft.com/office/drawing/2014/main" id="{C060B62C-E77D-A1F8-7F83-5CB968199805}"/>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B3A10-956C-8005-6EE8-AE61068538C0}"/>
              </a:ext>
            </a:extLst>
          </p:cNvPr>
          <p:cNvSpPr>
            <a:spLocks noGrp="1"/>
          </p:cNvSpPr>
          <p:nvPr>
            <p:ph type="title"/>
          </p:nvPr>
        </p:nvSpPr>
        <p:spPr>
          <a:xfrm>
            <a:off x="211138" y="144463"/>
            <a:ext cx="10515600" cy="1325562"/>
          </a:xfrm>
        </p:spPr>
        <p:txBody>
          <a:bodyPr/>
          <a:lstStyle/>
          <a:p>
            <a:pPr>
              <a:defRPr/>
            </a:pPr>
            <a:r>
              <a:rPr lang="en-US" sz="3200" dirty="0"/>
              <a:t>Tique Longhorn et Theileriosis aux Etats-Unis</a:t>
            </a:r>
            <a:endParaRPr lang="en-CA" sz="3200" dirty="0"/>
          </a:p>
        </p:txBody>
      </p:sp>
      <p:sp>
        <p:nvSpPr>
          <p:cNvPr id="22531" name="Text Placeholder 2">
            <a:extLst>
              <a:ext uri="{FF2B5EF4-FFF2-40B4-BE49-F238E27FC236}">
                <a16:creationId xmlns:a16="http://schemas.microsoft.com/office/drawing/2014/main" id="{2536936E-0BDF-72A9-A7B0-4F9468E554E3}"/>
              </a:ext>
            </a:extLst>
          </p:cNvPr>
          <p:cNvSpPr>
            <a:spLocks noGrp="1"/>
          </p:cNvSpPr>
          <p:nvPr>
            <p:ph type="body" sz="quarter" idx="13"/>
          </p:nvPr>
        </p:nvSpPr>
        <p:spPr>
          <a:xfrm>
            <a:off x="366713" y="1236663"/>
            <a:ext cx="6230937" cy="5514975"/>
          </a:xfrm>
        </p:spPr>
        <p:txBody>
          <a:bodyPr/>
          <a:lstStyle/>
          <a:p>
            <a:r>
              <a:rPr lang="en-US" altLang="en-US" sz="2400"/>
              <a:t>Pas de changement ou d'activité récente concernant l'ALHT</a:t>
            </a:r>
          </a:p>
          <a:p>
            <a:r>
              <a:rPr lang="en-CA" altLang="en-US" sz="2400">
                <a:hlinkClick r:id="rId3"/>
              </a:rPr>
              <a:t>Le Kansas </a:t>
            </a:r>
            <a:r>
              <a:rPr lang="en-CA" altLang="en-US" sz="2400"/>
              <a:t>a signalé </a:t>
            </a:r>
            <a:r>
              <a:rPr lang="en-CA" altLang="en-US" sz="2400" i="1"/>
              <a:t>Theileria orientalis </a:t>
            </a:r>
            <a:r>
              <a:rPr lang="en-CA" altLang="en-US" sz="2400"/>
              <a:t>Ikeda</a:t>
            </a:r>
          </a:p>
          <a:p>
            <a:pPr lvl="1"/>
            <a:r>
              <a:rPr lang="en-CA" altLang="en-US" sz="2000"/>
              <a:t>Les veaux infectés ont été achetés et importés au Kansas depuis l'est du pays</a:t>
            </a:r>
          </a:p>
          <a:p>
            <a:pPr lvl="1"/>
            <a:r>
              <a:rPr lang="en-CA" altLang="en-US" sz="2000"/>
              <a:t>Pas encore d'ALHT au Kansas</a:t>
            </a:r>
          </a:p>
        </p:txBody>
      </p:sp>
      <p:sp>
        <p:nvSpPr>
          <p:cNvPr id="22532" name="Rectangle 2">
            <a:extLst>
              <a:ext uri="{FF2B5EF4-FFF2-40B4-BE49-F238E27FC236}">
                <a16:creationId xmlns:a16="http://schemas.microsoft.com/office/drawing/2014/main" id="{26950AE6-7845-03F9-B9AE-A2B53B6D9990}"/>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2533" name="TextBox 6">
            <a:extLst>
              <a:ext uri="{FF2B5EF4-FFF2-40B4-BE49-F238E27FC236}">
                <a16:creationId xmlns:a16="http://schemas.microsoft.com/office/drawing/2014/main" id="{AB14C296-91EC-0EC3-02D4-8F315C5B0A0D}"/>
              </a:ext>
            </a:extLst>
          </p:cNvPr>
          <p:cNvSpPr txBox="1">
            <a:spLocks noChangeArrowheads="1"/>
          </p:cNvSpPr>
          <p:nvPr/>
        </p:nvSpPr>
        <p:spPr bwMode="auto">
          <a:xfrm>
            <a:off x="7621588" y="5718175"/>
            <a:ext cx="4570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USDA </a:t>
            </a:r>
            <a:r>
              <a:rPr lang="en-CA" altLang="en-US" sz="1400" b="1" i="1"/>
              <a:t>Haemaphysalis longicornis </a:t>
            </a:r>
            <a:r>
              <a:rPr lang="en-CA" altLang="en-US" sz="1400" b="1"/>
              <a:t>(Asian longhorned tick) Rapport de situation</a:t>
            </a:r>
          </a:p>
        </p:txBody>
      </p:sp>
      <p:pic>
        <p:nvPicPr>
          <p:cNvPr id="22534" name="Picture 3">
            <a:extLst>
              <a:ext uri="{FF2B5EF4-FFF2-40B4-BE49-F238E27FC236}">
                <a16:creationId xmlns:a16="http://schemas.microsoft.com/office/drawing/2014/main" id="{1489001A-6BC5-2CD3-873F-76CC06C18E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81813" y="1317625"/>
            <a:ext cx="5148262" cy="434498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9">
            <a:extLst>
              <a:ext uri="{FF2B5EF4-FFF2-40B4-BE49-F238E27FC236}">
                <a16:creationId xmlns:a16="http://schemas.microsoft.com/office/drawing/2014/main" id="{0C7719C3-B8E7-A558-6CDA-001174E5238B}"/>
              </a:ext>
            </a:extLst>
          </p:cNvPr>
          <p:cNvSpPr>
            <a:spLocks noGrp="1"/>
          </p:cNvSpPr>
          <p:nvPr>
            <p:ph sz="half" idx="1"/>
          </p:nvPr>
        </p:nvSpPr>
        <p:spPr>
          <a:xfrm>
            <a:off x="344488" y="860425"/>
            <a:ext cx="7078662" cy="5675313"/>
          </a:xfrm>
        </p:spPr>
        <p:txBody>
          <a:bodyPr/>
          <a:lstStyle/>
          <a:p>
            <a:pPr marL="0" indent="0">
              <a:buFont typeface="Arial" panose="020B0604020202020204" pitchFamily="34" charset="0"/>
              <a:buNone/>
              <a:defRPr/>
            </a:pPr>
            <a:endParaRPr lang="en-CA" altLang="en-US" dirty="0"/>
          </a:p>
          <a:p>
            <a:pPr>
              <a:defRPr/>
            </a:pPr>
            <a:endParaRPr lang="en-CA" altLang="en-US" dirty="0"/>
          </a:p>
          <a:p>
            <a:pPr>
              <a:defRPr/>
            </a:pPr>
            <a:endParaRPr lang="en-CA" altLang="en-US" dirty="0"/>
          </a:p>
          <a:p>
            <a:pPr lvl="1">
              <a:defRPr/>
            </a:pPr>
            <a:endParaRPr lang="en-CA" altLang="en-US" dirty="0"/>
          </a:p>
        </p:txBody>
      </p:sp>
      <p:sp>
        <p:nvSpPr>
          <p:cNvPr id="2" name="Title 1">
            <a:extLst>
              <a:ext uri="{FF2B5EF4-FFF2-40B4-BE49-F238E27FC236}">
                <a16:creationId xmlns:a16="http://schemas.microsoft.com/office/drawing/2014/main" id="{D025FF1E-C0F4-6286-0199-6A15FF3F6C08}"/>
              </a:ext>
            </a:extLst>
          </p:cNvPr>
          <p:cNvSpPr>
            <a:spLocks noGrp="1"/>
          </p:cNvSpPr>
          <p:nvPr>
            <p:ph type="title"/>
          </p:nvPr>
        </p:nvSpPr>
        <p:spPr>
          <a:xfrm>
            <a:off x="127000" y="-202406"/>
            <a:ext cx="11720512" cy="1325562"/>
          </a:xfrm>
        </p:spPr>
        <p:txBody>
          <a:bodyPr/>
          <a:lstStyle/>
          <a:p>
            <a:pPr>
              <a:defRPr/>
            </a:pPr>
            <a:r>
              <a:rPr lang="en-CA" sz="4000" dirty="0"/>
              <a:t>Le virus de la fièvre catarrhale du mouton en Europe</a:t>
            </a:r>
          </a:p>
        </p:txBody>
      </p:sp>
      <p:sp>
        <p:nvSpPr>
          <p:cNvPr id="10" name="Content Placeholder 9">
            <a:extLst>
              <a:ext uri="{FF2B5EF4-FFF2-40B4-BE49-F238E27FC236}">
                <a16:creationId xmlns:a16="http://schemas.microsoft.com/office/drawing/2014/main" id="{FB85C7D2-103B-0C1B-2F81-805EF5855F3A}"/>
              </a:ext>
            </a:extLst>
          </p:cNvPr>
          <p:cNvSpPr txBox="1">
            <a:spLocks/>
          </p:cNvSpPr>
          <p:nvPr/>
        </p:nvSpPr>
        <p:spPr bwMode="auto">
          <a:xfrm>
            <a:off x="300589" y="760744"/>
            <a:ext cx="5999162" cy="5675313"/>
          </a:xfrm>
          <a:prstGeom prst="rect">
            <a:avLst/>
          </a:prstGeom>
          <a:noFill/>
          <a:ln>
            <a:noFill/>
          </a:ln>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CA" altLang="en-US" dirty="0"/>
              <a:t>Plusieurs sérotypes différents du virus de la fièvre catarrhale ovine circulent en Europe.</a:t>
            </a:r>
          </a:p>
          <a:p>
            <a:pPr>
              <a:defRPr/>
            </a:pPr>
            <a:r>
              <a:rPr lang="en-CA" altLang="en-US" dirty="0"/>
              <a:t>Du 1er septembre 2024 au 15 janvier 2025, les sérotypes 3, 4, 8 et 12 ont été signalés.</a:t>
            </a:r>
          </a:p>
          <a:p>
            <a:pPr lvl="1">
              <a:defRPr/>
            </a:pPr>
            <a:r>
              <a:rPr lang="en-CA" altLang="en-US" dirty="0"/>
              <a:t>La majorité des cas sont des cas de BTV-3</a:t>
            </a:r>
          </a:p>
          <a:p>
            <a:pPr>
              <a:defRPr/>
            </a:pPr>
            <a:r>
              <a:rPr lang="en-CA" altLang="en-US" dirty="0"/>
              <a:t>17* pays différents rapportant des cas dans </a:t>
            </a:r>
            <a:r>
              <a:rPr lang="en-CA" altLang="en-US" dirty="0" err="1"/>
              <a:t>EMPRES-i</a:t>
            </a:r>
            <a:endParaRPr lang="en-CA" altLang="en-US" dirty="0"/>
          </a:p>
          <a:p>
            <a:pPr lvl="1">
              <a:defRPr/>
            </a:pPr>
            <a:r>
              <a:rPr lang="en-CA" altLang="en-US" dirty="0"/>
              <a:t>+ Pays-Bas et Belgique </a:t>
            </a:r>
          </a:p>
          <a:p>
            <a:pPr lvl="1">
              <a:defRPr/>
            </a:pPr>
            <a:r>
              <a:rPr lang="en-CA" altLang="en-US" dirty="0"/>
              <a:t>La liste des pays/événements n'est pas complète</a:t>
            </a:r>
          </a:p>
          <a:p>
            <a:pPr marL="457200" lvl="1" indent="0">
              <a:buNone/>
              <a:defRPr/>
            </a:pPr>
            <a:endParaRPr lang="en-CA" altLang="en-US" dirty="0"/>
          </a:p>
          <a:p>
            <a:pPr marL="457200" lvl="1" indent="0">
              <a:buFont typeface="Arial" panose="020B0604020202020204" pitchFamily="34" charset="0"/>
              <a:buNone/>
              <a:defRPr/>
            </a:pPr>
            <a:endParaRPr lang="en-CA" altLang="en-US" dirty="0"/>
          </a:p>
          <a:p>
            <a:pPr lvl="1">
              <a:defRPr/>
            </a:pPr>
            <a:endParaRPr lang="en-CA" altLang="en-US" dirty="0"/>
          </a:p>
        </p:txBody>
      </p:sp>
      <p:sp>
        <p:nvSpPr>
          <p:cNvPr id="24582" name="TextBox 10">
            <a:extLst>
              <a:ext uri="{FF2B5EF4-FFF2-40B4-BE49-F238E27FC236}">
                <a16:creationId xmlns:a16="http://schemas.microsoft.com/office/drawing/2014/main" id="{1BD517C6-2259-C8F8-0875-5B355BFABFFE}"/>
              </a:ext>
            </a:extLst>
          </p:cNvPr>
          <p:cNvSpPr txBox="1">
            <a:spLocks noChangeArrowheads="1"/>
          </p:cNvSpPr>
          <p:nvPr/>
        </p:nvSpPr>
        <p:spPr bwMode="auto">
          <a:xfrm>
            <a:off x="6588125" y="6288088"/>
            <a:ext cx="1138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a:hlinkClick r:id="rId3"/>
              </a:rPr>
              <a:t>EMPRES-i</a:t>
            </a:r>
            <a:endParaRPr lang="en-CA" altLang="en-US"/>
          </a:p>
          <a:p>
            <a:endParaRPr lang="en-CA" altLang="en-US"/>
          </a:p>
        </p:txBody>
      </p:sp>
      <p:pic>
        <p:nvPicPr>
          <p:cNvPr id="4" name="Picture 3">
            <a:extLst>
              <a:ext uri="{FF2B5EF4-FFF2-40B4-BE49-F238E27FC236}">
                <a16:creationId xmlns:a16="http://schemas.microsoft.com/office/drawing/2014/main" id="{45B9A1A7-FD31-EE5D-AF9C-248ADCEA540B}"/>
              </a:ext>
            </a:extLst>
          </p:cNvPr>
          <p:cNvPicPr>
            <a:picLocks noChangeAspect="1"/>
          </p:cNvPicPr>
          <p:nvPr/>
        </p:nvPicPr>
        <p:blipFill>
          <a:blip r:embed="rId4"/>
          <a:stretch>
            <a:fillRect/>
          </a:stretch>
        </p:blipFill>
        <p:spPr>
          <a:xfrm>
            <a:off x="6716828" y="860425"/>
            <a:ext cx="4978284" cy="5475953"/>
          </a:xfrm>
          <a:prstGeom prst="rect">
            <a:avLst/>
          </a:prstGeom>
          <a:ln w="19050">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82B7D-D4C0-1512-0F71-D916AF9E42DA}"/>
              </a:ext>
            </a:extLst>
          </p:cNvPr>
          <p:cNvSpPr>
            <a:spLocks noGrp="1"/>
          </p:cNvSpPr>
          <p:nvPr>
            <p:ph type="title"/>
          </p:nvPr>
        </p:nvSpPr>
        <p:spPr>
          <a:xfrm>
            <a:off x="130175" y="-335761"/>
            <a:ext cx="10515600" cy="1325563"/>
          </a:xfrm>
        </p:spPr>
        <p:txBody>
          <a:bodyPr/>
          <a:lstStyle/>
          <a:p>
            <a:pPr>
              <a:defRPr/>
            </a:pPr>
            <a:r>
              <a:rPr lang="en-US" sz="3200" dirty="0"/>
              <a:t>Virus de la fièvre catarrhale du mouton (BTV-3) </a:t>
            </a:r>
            <a:r>
              <a:rPr lang="en-US" sz="3200" dirty="0" err="1"/>
              <a:t>en</a:t>
            </a:r>
            <a:r>
              <a:rPr lang="en-US" sz="3200" dirty="0"/>
              <a:t> Europe</a:t>
            </a:r>
            <a:endParaRPr lang="en-CA" sz="3200" dirty="0"/>
          </a:p>
        </p:txBody>
      </p:sp>
      <p:sp>
        <p:nvSpPr>
          <p:cNvPr id="18435" name="Content Placeholder 9">
            <a:extLst>
              <a:ext uri="{FF2B5EF4-FFF2-40B4-BE49-F238E27FC236}">
                <a16:creationId xmlns:a16="http://schemas.microsoft.com/office/drawing/2014/main" id="{C08BF48F-F333-8411-8DFA-16A292A5FB6F}"/>
              </a:ext>
            </a:extLst>
          </p:cNvPr>
          <p:cNvSpPr>
            <a:spLocks noGrp="1"/>
          </p:cNvSpPr>
          <p:nvPr>
            <p:ph sz="half" idx="1"/>
          </p:nvPr>
        </p:nvSpPr>
        <p:spPr>
          <a:xfrm>
            <a:off x="130175" y="591343"/>
            <a:ext cx="7158971" cy="5675313"/>
          </a:xfrm>
        </p:spPr>
        <p:txBody>
          <a:bodyPr/>
          <a:lstStyle/>
          <a:p>
            <a:pPr>
              <a:defRPr/>
            </a:pPr>
            <a:r>
              <a:rPr lang="en-CA" altLang="en-US" sz="2400" dirty="0"/>
              <a:t>Le BTV-3 continue de se propager en Europe</a:t>
            </a:r>
          </a:p>
          <a:p>
            <a:pPr>
              <a:defRPr/>
            </a:pPr>
            <a:r>
              <a:rPr lang="en-CA" altLang="en-US" sz="2400" dirty="0"/>
              <a:t>Lors de notre dernière mise à jour, les pays suivants avaient signalé des cas de BTV-3 : </a:t>
            </a:r>
          </a:p>
          <a:p>
            <a:pPr lvl="1">
              <a:defRPr/>
            </a:pPr>
            <a:r>
              <a:rPr lang="en-CA" altLang="en-US" dirty="0"/>
              <a:t>Pays-Bas, Belgique, Allemagne, Royaume-Uni, France, Luxembourg, Suisse, Danemark, Norvège, Suède, République tchèque, Autriche, Portugal, Espagne et Grèce.</a:t>
            </a:r>
          </a:p>
          <a:p>
            <a:pPr>
              <a:defRPr/>
            </a:pPr>
            <a:r>
              <a:rPr lang="en-CA" altLang="en-US" sz="2400" dirty="0"/>
              <a:t>Entre le </a:t>
            </a:r>
            <a:r>
              <a:rPr lang="en-CA" sz="2400" dirty="0"/>
              <a:t>1er septembre 2024 et le 15 janvier 2025, </a:t>
            </a:r>
            <a:r>
              <a:rPr lang="en-CA" sz="2400" b="1" dirty="0"/>
              <a:t>1 322 </a:t>
            </a:r>
            <a:r>
              <a:rPr lang="en-CA" sz="2400" dirty="0"/>
              <a:t>événements liés au BTV-3 ont été signalés dans l'</a:t>
            </a:r>
            <a:r>
              <a:rPr lang="en-CA" sz="2400" dirty="0" err="1">
                <a:hlinkClick r:id="rId3"/>
              </a:rPr>
              <a:t>EMPRES-i</a:t>
            </a:r>
            <a:r>
              <a:rPr lang="en-CA" sz="2400" dirty="0">
                <a:hlinkClick r:id="rId3"/>
              </a:rPr>
              <a:t>.</a:t>
            </a:r>
            <a:endParaRPr lang="en-CA" sz="2400" dirty="0"/>
          </a:p>
          <a:p>
            <a:pPr lvl="1">
              <a:defRPr/>
            </a:pPr>
            <a:r>
              <a:rPr lang="en-CA" sz="2000" dirty="0"/>
              <a:t>Grèce, Danemark, Suède, Norvège, Espagne, Portugal, France, Royaume-Uni, République tchèque </a:t>
            </a:r>
          </a:p>
          <a:p>
            <a:pPr marL="285750" indent="-285750">
              <a:buFontTx/>
              <a:buChar char="-"/>
              <a:defRPr/>
            </a:pPr>
            <a:r>
              <a:rPr lang="en-CA" sz="2400" dirty="0">
                <a:hlinkClick r:id="rId4"/>
              </a:rPr>
              <a:t>Le Liechtenstein </a:t>
            </a:r>
            <a:r>
              <a:rPr lang="en-CA" sz="2400" dirty="0"/>
              <a:t>et la </a:t>
            </a:r>
            <a:r>
              <a:rPr lang="en-CA" sz="2400" dirty="0">
                <a:hlinkClick r:id="rId5"/>
              </a:rPr>
              <a:t>Pologne </a:t>
            </a:r>
            <a:r>
              <a:rPr lang="en-CA" sz="2400" dirty="0"/>
              <a:t>ont également signalé leurs premiers cas de BTV-3 récemment</a:t>
            </a:r>
          </a:p>
          <a:p>
            <a:pPr marL="285750" indent="-285750">
              <a:buFontTx/>
              <a:buChar char="-"/>
              <a:defRPr/>
            </a:pPr>
            <a:r>
              <a:rPr lang="en-CA" sz="2400" dirty="0"/>
              <a:t>Cas signalés en janvier au Royaume-Uni et en Norvège</a:t>
            </a:r>
          </a:p>
          <a:p>
            <a:pPr marL="285750" indent="-285750">
              <a:buFontTx/>
              <a:buChar char="-"/>
              <a:defRPr/>
            </a:pPr>
            <a:endParaRPr lang="en-CA" dirty="0"/>
          </a:p>
          <a:p>
            <a:pPr>
              <a:defRPr/>
            </a:pPr>
            <a:endParaRPr lang="en-CA" altLang="en-US" dirty="0"/>
          </a:p>
          <a:p>
            <a:pPr>
              <a:defRPr/>
            </a:pPr>
            <a:endParaRPr lang="en-CA" altLang="en-US" dirty="0"/>
          </a:p>
          <a:p>
            <a:pPr>
              <a:defRPr/>
            </a:pPr>
            <a:endParaRPr lang="en-CA" altLang="en-US" dirty="0"/>
          </a:p>
          <a:p>
            <a:pPr lvl="1">
              <a:defRPr/>
            </a:pPr>
            <a:endParaRPr lang="en-CA" altLang="en-US" dirty="0"/>
          </a:p>
        </p:txBody>
      </p:sp>
      <p:sp>
        <p:nvSpPr>
          <p:cNvPr id="26631" name="TextBox 8">
            <a:extLst>
              <a:ext uri="{FF2B5EF4-FFF2-40B4-BE49-F238E27FC236}">
                <a16:creationId xmlns:a16="http://schemas.microsoft.com/office/drawing/2014/main" id="{B2D8936E-1339-0E29-F881-2957AE5BDF60}"/>
              </a:ext>
            </a:extLst>
          </p:cNvPr>
          <p:cNvSpPr txBox="1">
            <a:spLocks noChangeArrowheads="1"/>
          </p:cNvSpPr>
          <p:nvPr/>
        </p:nvSpPr>
        <p:spPr bwMode="auto">
          <a:xfrm>
            <a:off x="7272659" y="706314"/>
            <a:ext cx="4024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sz="1600" b="1" dirty="0"/>
              <a:t>1er septembre 2024 - 15 janvier 2025</a:t>
            </a:r>
          </a:p>
          <a:p>
            <a:r>
              <a:rPr lang="en-CA" altLang="en-US" sz="1600" b="1" dirty="0"/>
              <a:t>1322 événements </a:t>
            </a:r>
          </a:p>
        </p:txBody>
      </p:sp>
      <p:pic>
        <p:nvPicPr>
          <p:cNvPr id="3" name="Picture 2">
            <a:extLst>
              <a:ext uri="{FF2B5EF4-FFF2-40B4-BE49-F238E27FC236}">
                <a16:creationId xmlns:a16="http://schemas.microsoft.com/office/drawing/2014/main" id="{42CD8F56-A5F7-C43E-C240-1DB8E850F9D1}"/>
              </a:ext>
            </a:extLst>
          </p:cNvPr>
          <p:cNvPicPr>
            <a:picLocks noChangeAspect="1"/>
          </p:cNvPicPr>
          <p:nvPr/>
        </p:nvPicPr>
        <p:blipFill>
          <a:blip r:embed="rId6"/>
          <a:stretch>
            <a:fillRect/>
          </a:stretch>
        </p:blipFill>
        <p:spPr>
          <a:xfrm>
            <a:off x="7378093" y="1273291"/>
            <a:ext cx="4114660" cy="2084402"/>
          </a:xfrm>
          <a:prstGeom prst="rect">
            <a:avLst/>
          </a:prstGeom>
        </p:spPr>
      </p:pic>
      <p:sp>
        <p:nvSpPr>
          <p:cNvPr id="7" name="TextBox 8">
            <a:extLst>
              <a:ext uri="{FF2B5EF4-FFF2-40B4-BE49-F238E27FC236}">
                <a16:creationId xmlns:a16="http://schemas.microsoft.com/office/drawing/2014/main" id="{33DB5525-B22F-92A4-FB33-01E3FCD5C3E4}"/>
              </a:ext>
            </a:extLst>
          </p:cNvPr>
          <p:cNvSpPr txBox="1">
            <a:spLocks noChangeArrowheads="1"/>
          </p:cNvSpPr>
          <p:nvPr/>
        </p:nvSpPr>
        <p:spPr bwMode="auto">
          <a:xfrm>
            <a:off x="7289146" y="3500307"/>
            <a:ext cx="40243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CA" altLang="en-US" sz="1600" b="1" dirty="0"/>
              <a:t>1er janvier - 15 janvier 2025</a:t>
            </a:r>
          </a:p>
          <a:p>
            <a:r>
              <a:rPr lang="en-CA" altLang="en-US" sz="1600" b="1" dirty="0"/>
              <a:t>4 événements</a:t>
            </a:r>
          </a:p>
        </p:txBody>
      </p:sp>
      <p:pic>
        <p:nvPicPr>
          <p:cNvPr id="9" name="Picture 8">
            <a:extLst>
              <a:ext uri="{FF2B5EF4-FFF2-40B4-BE49-F238E27FC236}">
                <a16:creationId xmlns:a16="http://schemas.microsoft.com/office/drawing/2014/main" id="{8870E258-963E-96C0-7AFD-6CA30BF67BF6}"/>
              </a:ext>
            </a:extLst>
          </p:cNvPr>
          <p:cNvPicPr>
            <a:picLocks noChangeAspect="1"/>
          </p:cNvPicPr>
          <p:nvPr/>
        </p:nvPicPr>
        <p:blipFill>
          <a:blip r:embed="rId7"/>
          <a:stretch>
            <a:fillRect/>
          </a:stretch>
        </p:blipFill>
        <p:spPr>
          <a:xfrm>
            <a:off x="7378093" y="4049486"/>
            <a:ext cx="4114660" cy="24282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E87C6DD-6D95-D991-C638-6CC8AFE0A57F}"/>
              </a:ext>
            </a:extLst>
          </p:cNvPr>
          <p:cNvPicPr>
            <a:picLocks noChangeAspect="1"/>
          </p:cNvPicPr>
          <p:nvPr/>
        </p:nvPicPr>
        <p:blipFill>
          <a:blip r:embed="rId3"/>
          <a:stretch>
            <a:fillRect/>
          </a:stretch>
        </p:blipFill>
        <p:spPr>
          <a:xfrm>
            <a:off x="8110841" y="855270"/>
            <a:ext cx="4016071" cy="3594751"/>
          </a:xfrm>
          <a:prstGeom prst="rect">
            <a:avLst/>
          </a:prstGeom>
          <a:ln w="19050">
            <a:solidFill>
              <a:schemeClr val="tx1"/>
            </a:solidFill>
          </a:ln>
        </p:spPr>
      </p:pic>
      <p:sp>
        <p:nvSpPr>
          <p:cNvPr id="3" name="Content Placeholder 2">
            <a:extLst>
              <a:ext uri="{FF2B5EF4-FFF2-40B4-BE49-F238E27FC236}">
                <a16:creationId xmlns:a16="http://schemas.microsoft.com/office/drawing/2014/main" id="{3D602E33-3EDA-4156-EFAC-1C2917F4EF9B}"/>
              </a:ext>
            </a:extLst>
          </p:cNvPr>
          <p:cNvSpPr>
            <a:spLocks noGrp="1"/>
          </p:cNvSpPr>
          <p:nvPr>
            <p:ph sz="half" idx="1"/>
          </p:nvPr>
        </p:nvSpPr>
        <p:spPr>
          <a:xfrm>
            <a:off x="331788" y="1056625"/>
            <a:ext cx="5505450" cy="5238750"/>
          </a:xfrm>
        </p:spPr>
        <p:txBody>
          <a:bodyPr/>
          <a:lstStyle/>
          <a:p>
            <a:pPr>
              <a:defRPr/>
            </a:pPr>
            <a:r>
              <a:rPr lang="en-CA" dirty="0"/>
              <a:t>Certains pays n'envoient pas de rapports réguliers à </a:t>
            </a:r>
            <a:r>
              <a:rPr lang="en-CA" dirty="0" err="1"/>
              <a:t>WOAH/EMPRES-i</a:t>
            </a:r>
            <a:endParaRPr lang="en-CA" dirty="0"/>
          </a:p>
          <a:p>
            <a:pPr>
              <a:defRPr/>
            </a:pPr>
            <a:r>
              <a:rPr lang="en-CA" altLang="en-US" dirty="0">
                <a:hlinkClick r:id="rId4"/>
              </a:rPr>
              <a:t>Belgique </a:t>
            </a:r>
            <a:r>
              <a:rPr lang="en-CA" altLang="en-US" dirty="0"/>
              <a:t>- événements du 1er septembre 2024 au 15 janvier 2025</a:t>
            </a:r>
          </a:p>
          <a:p>
            <a:pPr lvl="1">
              <a:defRPr/>
            </a:pPr>
            <a:r>
              <a:rPr lang="en-CA" altLang="en-US" dirty="0"/>
              <a:t>Les spectacles ont continué à être diffusés dans tout le pays</a:t>
            </a:r>
            <a:endParaRPr lang="en-CA" dirty="0"/>
          </a:p>
          <a:p>
            <a:pPr>
              <a:defRPr/>
            </a:pPr>
            <a:r>
              <a:rPr lang="en-CA" dirty="0"/>
              <a:t>Dernière mise à jour des </a:t>
            </a:r>
            <a:r>
              <a:rPr lang="en-CA" dirty="0">
                <a:hlinkClick r:id="rId5"/>
              </a:rPr>
              <a:t>Pays-Bas :</a:t>
            </a:r>
          </a:p>
          <a:p>
            <a:pPr lvl="1">
              <a:defRPr/>
            </a:pPr>
            <a:r>
              <a:rPr lang="en-CA" altLang="en-US" dirty="0"/>
              <a:t>PCR BTV-3 positive - 8722</a:t>
            </a:r>
          </a:p>
          <a:p>
            <a:pPr lvl="1">
              <a:defRPr/>
            </a:pPr>
            <a:r>
              <a:rPr lang="en-CA" altLang="en-US" dirty="0"/>
              <a:t>Cliniquement positif - 2116</a:t>
            </a:r>
          </a:p>
          <a:p>
            <a:pPr lvl="1">
              <a:defRPr/>
            </a:pPr>
            <a:r>
              <a:rPr lang="en-CA" altLang="en-US" dirty="0"/>
              <a:t>S'étend à l'ensemble du pays, aux 12 provinces</a:t>
            </a:r>
          </a:p>
          <a:p>
            <a:pPr marL="457200" lvl="1" indent="0">
              <a:buFont typeface="Arial" panose="020B0604020202020204" pitchFamily="34" charset="0"/>
              <a:buNone/>
              <a:defRPr/>
            </a:pPr>
            <a:r>
              <a:rPr lang="en-CA" dirty="0"/>
              <a:t> </a:t>
            </a:r>
          </a:p>
        </p:txBody>
      </p:sp>
      <p:sp>
        <p:nvSpPr>
          <p:cNvPr id="28675" name="Slide Number Placeholder 4">
            <a:extLst>
              <a:ext uri="{FF2B5EF4-FFF2-40B4-BE49-F238E27FC236}">
                <a16:creationId xmlns:a16="http://schemas.microsoft.com/office/drawing/2014/main" id="{DEAEF7DB-09FA-F9D3-63B9-188F8D288C1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B2A571-C297-4229-8355-C4881DA7AAC6}" type="slidenum">
              <a:rPr lang="en-US" altLang="en-US" smtClean="0">
                <a:solidFill>
                  <a:srgbClr val="898989"/>
                </a:solidFill>
              </a:rPr>
              <a:t>9</a:t>
            </a:fld>
            <a:endParaRPr lang="en-US" altLang="en-US">
              <a:solidFill>
                <a:srgbClr val="898989"/>
              </a:solidFill>
            </a:endParaRPr>
          </a:p>
        </p:txBody>
      </p:sp>
      <p:sp>
        <p:nvSpPr>
          <p:cNvPr id="8" name="Title 3">
            <a:extLst>
              <a:ext uri="{FF2B5EF4-FFF2-40B4-BE49-F238E27FC236}">
                <a16:creationId xmlns:a16="http://schemas.microsoft.com/office/drawing/2014/main" id="{B321EBAE-C006-BBA4-DD36-B3E1761DC2F1}"/>
              </a:ext>
            </a:extLst>
          </p:cNvPr>
          <p:cNvSpPr>
            <a:spLocks noGrp="1"/>
          </p:cNvSpPr>
          <p:nvPr>
            <p:ph type="title"/>
          </p:nvPr>
        </p:nvSpPr>
        <p:spPr>
          <a:xfrm>
            <a:off x="65088" y="-57185"/>
            <a:ext cx="10515600" cy="1325562"/>
          </a:xfrm>
        </p:spPr>
        <p:txBody>
          <a:bodyPr/>
          <a:lstStyle/>
          <a:p>
            <a:pPr>
              <a:defRPr/>
            </a:pPr>
            <a:r>
              <a:rPr lang="en-US" sz="3200" dirty="0"/>
              <a:t>Virus de la fièvre catarrhale du mouton (BTV-3) en Europe</a:t>
            </a:r>
            <a:endParaRPr lang="en-CA" sz="3200" dirty="0"/>
          </a:p>
        </p:txBody>
      </p:sp>
      <p:cxnSp>
        <p:nvCxnSpPr>
          <p:cNvPr id="12" name="Straight Arrow Connector 11">
            <a:extLst>
              <a:ext uri="{FF2B5EF4-FFF2-40B4-BE49-F238E27FC236}">
                <a16:creationId xmlns:a16="http://schemas.microsoft.com/office/drawing/2014/main" id="{90BDF012-2906-8597-9049-02E0C640EE2D}"/>
              </a:ext>
            </a:extLst>
          </p:cNvPr>
          <p:cNvCxnSpPr>
            <a:cxnSpLocks/>
          </p:cNvCxnSpPr>
          <p:nvPr/>
        </p:nvCxnSpPr>
        <p:spPr>
          <a:xfrm>
            <a:off x="5462102" y="2636805"/>
            <a:ext cx="2943225"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4306CC2-FFD8-741F-AFDF-C542C36B74DA}"/>
              </a:ext>
            </a:extLst>
          </p:cNvPr>
          <p:cNvPicPr>
            <a:picLocks noChangeAspect="1"/>
          </p:cNvPicPr>
          <p:nvPr/>
        </p:nvPicPr>
        <p:blipFill>
          <a:blip r:embed="rId6"/>
          <a:stretch>
            <a:fillRect/>
          </a:stretch>
        </p:blipFill>
        <p:spPr>
          <a:xfrm>
            <a:off x="6103938" y="2818651"/>
            <a:ext cx="3478601" cy="3738146"/>
          </a:xfrm>
          <a:prstGeom prst="rect">
            <a:avLst/>
          </a:prstGeom>
          <a:ln w="19050">
            <a:solidFill>
              <a:schemeClr val="tx1"/>
            </a:solidFill>
          </a:ln>
        </p:spPr>
      </p:pic>
    </p:spTree>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32531</TotalTime>
  <Words>2962</Words>
  <Application>Microsoft Office PowerPoint</Application>
  <PresentationFormat>Widescreen</PresentationFormat>
  <Paragraphs>209</Paragraphs>
  <Slides>16</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Arial</vt:lpstr>
      <vt:lpstr>Calibri</vt:lpstr>
      <vt:lpstr>Calibri Light</vt:lpstr>
      <vt:lpstr>CicleGordita</vt:lpstr>
      <vt:lpstr>ElsevierGulliver</vt:lpstr>
      <vt:lpstr>Helvetica Neue</vt:lpstr>
      <vt:lpstr>Lato</vt:lpstr>
      <vt:lpstr>Marianne</vt:lpstr>
      <vt:lpstr>Poppins</vt:lpstr>
      <vt:lpstr>Poppins-Regular</vt:lpstr>
      <vt:lpstr>Public Sans Web</vt:lpstr>
      <vt:lpstr>RO Sans</vt:lpstr>
      <vt:lpstr>Roboto</vt:lpstr>
      <vt:lpstr>2_Office Theme</vt:lpstr>
      <vt:lpstr>Communauté des maladies émergentes et zoonotiques Identifier les risques émergents grâce à l'intelligence collective</vt:lpstr>
      <vt:lpstr>Fièvre aphteuse</vt:lpstr>
      <vt:lpstr>Fièvre aphteuse</vt:lpstr>
      <vt:lpstr>Fièvre aphteuse</vt:lpstr>
      <vt:lpstr>La tuberculose bovine au Canada et aux États-Unis</vt:lpstr>
      <vt:lpstr>Tique Longhorn et Theileriosis aux Etats-Unis</vt:lpstr>
      <vt:lpstr>Le virus de la fièvre catarrhale du mouton en Europe</vt:lpstr>
      <vt:lpstr>Virus de la fièvre catarrhale du mouton (BTV-3) en Europe</vt:lpstr>
      <vt:lpstr>Virus de la fièvre catarrhale du mouton (BTV-3) en Europe</vt:lpstr>
      <vt:lpstr>Virus de la fièvre catarrhale ovine (BTV-12) aux Pays-Bas</vt:lpstr>
      <vt:lpstr>Virus de la fièvre catarrhale (BTV-4, BTV-8) en Europe</vt:lpstr>
      <vt:lpstr>L'encéphalopathie spongiforme bovine en Écosse</vt:lpstr>
      <vt:lpstr>Myiase de nouveau monde (Screwworm) en Amérique centrale et du Nord</vt:lpstr>
      <vt:lpstr>Le Mexique notifie les États-Unis de la détection d'un nouveau ver de la vrillette mondiale | Animal and Plant Health Inspection Service </vt:lpstr>
      <vt:lpstr>Maladie de la peau grumeleuse</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docId:31B2EE04B69DECFF3B1C02A50D95241B</cp:keywords>
  <cp:lastModifiedBy>Murray Gillies</cp:lastModifiedBy>
  <cp:revision>537</cp:revision>
  <dcterms:created xsi:type="dcterms:W3CDTF">2020-02-07T23:34:08Z</dcterms:created>
  <dcterms:modified xsi:type="dcterms:W3CDTF">2025-01-17T15:22:58Z</dcterms:modified>
</cp:coreProperties>
</file>