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450" r:id="rId3"/>
    <p:sldId id="382" r:id="rId4"/>
    <p:sldId id="333" r:id="rId5"/>
    <p:sldId id="479" r:id="rId6"/>
    <p:sldId id="476" r:id="rId7"/>
    <p:sldId id="469" r:id="rId8"/>
    <p:sldId id="474" r:id="rId9"/>
    <p:sldId id="478" r:id="rId10"/>
    <p:sldId id="475" r:id="rId11"/>
    <p:sldId id="477" r:id="rId12"/>
    <p:sldId id="468" r:id="rId13"/>
    <p:sldId id="482" r:id="rId14"/>
    <p:sldId id="346" r:id="rId15"/>
    <p:sldId id="341" r:id="rId16"/>
    <p:sldId id="481" r:id="rId17"/>
    <p:sldId id="257" r:id="rId18"/>
    <p:sldId id="486" r:id="rId19"/>
    <p:sldId id="487" r:id="rId20"/>
    <p:sldId id="488" r:id="rId21"/>
    <p:sldId id="309" r:id="rId22"/>
    <p:sldId id="345"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83172" autoAdjust="0"/>
  </p:normalViewPr>
  <p:slideViewPr>
    <p:cSldViewPr snapToGrid="0">
      <p:cViewPr varScale="1">
        <p:scale>
          <a:sx n="61" d="100"/>
          <a:sy n="61" d="100"/>
        </p:scale>
        <p:origin x="720"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088A4-B7B0-3982-0601-53E087BA74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286D5B9-8294-E3F1-1078-0CCE0470369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A112B6A-3B3D-482E-A181-E2A812AB7651}" type="datetimeFigureOut">
              <a:rPr lang="en-US"/>
              <a:t>4/30/2025</a:t>
            </a:fld>
            <a:endParaRPr lang="en-US"/>
          </a:p>
        </p:txBody>
      </p:sp>
      <p:sp>
        <p:nvSpPr>
          <p:cNvPr id="4" name="Slide Image Placeholder 3">
            <a:extLst>
              <a:ext uri="{FF2B5EF4-FFF2-40B4-BE49-F238E27FC236}">
                <a16:creationId xmlns:a16="http://schemas.microsoft.com/office/drawing/2014/main" id="{399582A4-F0A9-F489-015C-A1235C53160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3A3C5D3-91F8-EA8F-1A21-8AB9BB247CA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F9935D53-9E57-E24F-88C0-1E41B3C244F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C886331-FC75-62F8-F472-2C8F15940B5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066F6D-8871-45B4-A727-4CAA82CEE77A}"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B3349D-9FA2-C984-9634-97EE9C6ADF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7394987-A125-4BEA-CCBE-32D1D49EDD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1630E806-BAF4-DB89-BDF6-EAB9FF8781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B7C89A-AF80-4A78-B037-B1036BFE23BE}" type="slidenum">
              <a:rPr lang="en-US" altLang="en-US" smtClean="0">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6CF3D8B-95B2-D8F0-4EBC-45D22D0439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0A50F2D-4F7F-042F-0F16-1E024D7500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Nouveaux comtés dans l'Ohio, la Caroline du Nord et du Sud, la Virginie, la Virginie-Occidentale, le Kentucky et le Missouri</a:t>
            </a:r>
          </a:p>
        </p:txBody>
      </p:sp>
      <p:sp>
        <p:nvSpPr>
          <p:cNvPr id="38916" name="Slide Number Placeholder 3">
            <a:extLst>
              <a:ext uri="{FF2B5EF4-FFF2-40B4-BE49-F238E27FC236}">
                <a16:creationId xmlns:a16="http://schemas.microsoft.com/office/drawing/2014/main" id="{162855DE-CF5D-3E65-F90A-F9313EF26B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1C5C1F4-B08F-466E-B3EE-A07FEACA14CA}" type="slidenum">
              <a:rPr lang="en-US" altLang="en-US" smtClean="0"/>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8D02157-60E1-565E-EDF2-82F0AF01D0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C919682-68B9-D31E-FF62-CD327B2DC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 </a:t>
            </a:r>
            <a:r>
              <a:rPr lang="en-CA" altLang="en-US" dirty="0" err="1"/>
              <a:t>Mexique</a:t>
            </a:r>
            <a:r>
              <a:rPr lang="en-CA" altLang="en-US" dirty="0"/>
              <a:t> a </a:t>
            </a:r>
            <a:r>
              <a:rPr lang="en-CA" altLang="en-US" dirty="0" err="1"/>
              <a:t>signalé</a:t>
            </a:r>
            <a:r>
              <a:rPr lang="en-CA" altLang="en-US" dirty="0"/>
              <a:t> des </a:t>
            </a:r>
            <a:r>
              <a:rPr lang="en-CA" altLang="en-US" dirty="0" err="1"/>
              <a:t>cas</a:t>
            </a:r>
            <a:r>
              <a:rPr lang="en-CA" altLang="en-US" dirty="0"/>
              <a:t> dans les cinq </a:t>
            </a:r>
            <a:r>
              <a:rPr lang="en-CA" altLang="en-US" dirty="0" err="1"/>
              <a:t>régions</a:t>
            </a:r>
            <a:r>
              <a:rPr lang="en-CA" altLang="en-US" dirty="0"/>
              <a:t> du </a:t>
            </a:r>
            <a:r>
              <a:rPr lang="en-CA" altLang="en-US" dirty="0" err="1"/>
              <a:t>sud</a:t>
            </a:r>
            <a:r>
              <a:rPr lang="en-CA" altLang="en-US" dirty="0"/>
              <a:t> : Chiapas (169 </a:t>
            </a:r>
            <a:r>
              <a:rPr lang="en-CA" altLang="en-US" dirty="0" err="1"/>
              <a:t>cas</a:t>
            </a:r>
            <a:r>
              <a:rPr lang="en-CA" altLang="en-US" dirty="0"/>
              <a:t>), Campeche (31), </a:t>
            </a:r>
            <a:r>
              <a:rPr lang="en-CA" altLang="en-US" dirty="0" err="1"/>
              <a:t>Quintana</a:t>
            </a:r>
            <a:r>
              <a:rPr lang="en-CA" altLang="en-US" dirty="0"/>
              <a:t> Roo (4), Tabasco (42) et Yucatan (1).</a:t>
            </a:r>
          </a:p>
          <a:p>
            <a:endParaRPr lang="en-CA" altLang="en-US" dirty="0"/>
          </a:p>
          <a:p>
            <a:r>
              <a:rPr lang="en-CA" altLang="en-US" dirty="0"/>
              <a:t>Les </a:t>
            </a:r>
            <a:r>
              <a:rPr lang="en-CA" altLang="en-US" dirty="0" err="1"/>
              <a:t>cas</a:t>
            </a:r>
            <a:r>
              <a:rPr lang="en-CA" altLang="en-US" dirty="0"/>
              <a:t> chez les </a:t>
            </a:r>
            <a:r>
              <a:rPr lang="en-CA" altLang="en-US" dirty="0" err="1"/>
              <a:t>animaux</a:t>
            </a:r>
            <a:r>
              <a:rPr lang="en-CA" altLang="en-US" dirty="0"/>
              <a:t> </a:t>
            </a:r>
            <a:r>
              <a:rPr lang="en-CA" altLang="en-US" dirty="0" err="1"/>
              <a:t>continuent</a:t>
            </a:r>
            <a:r>
              <a:rPr lang="en-CA" altLang="en-US" dirty="0"/>
              <a:t> </a:t>
            </a:r>
            <a:r>
              <a:rPr lang="en-CA" altLang="en-US" dirty="0" err="1"/>
              <a:t>d'augmenter</a:t>
            </a:r>
            <a:r>
              <a:rPr lang="en-CA" altLang="en-US" dirty="0"/>
              <a:t>, bien que les </a:t>
            </a:r>
            <a:r>
              <a:rPr lang="en-CA" altLang="en-US" dirty="0" err="1"/>
              <a:t>cartes</a:t>
            </a:r>
            <a:r>
              <a:rPr lang="en-CA" altLang="en-US" dirty="0"/>
              <a:t> </a:t>
            </a:r>
            <a:r>
              <a:rPr lang="en-CA" altLang="en-US" dirty="0" err="1"/>
              <a:t>copeg</a:t>
            </a:r>
            <a:r>
              <a:rPr lang="en-CA" altLang="en-US" dirty="0"/>
              <a:t> ne </a:t>
            </a:r>
            <a:r>
              <a:rPr lang="en-CA" altLang="en-US" dirty="0" err="1"/>
              <a:t>soient</a:t>
            </a:r>
            <a:r>
              <a:rPr lang="en-CA" altLang="en-US" dirty="0"/>
              <a:t> plus mises à jour.</a:t>
            </a:r>
          </a:p>
          <a:p>
            <a:endParaRPr lang="en-CA" altLang="en-US" dirty="0"/>
          </a:p>
          <a:p>
            <a:endParaRPr lang="en-CA" altLang="en-US" dirty="0"/>
          </a:p>
        </p:txBody>
      </p:sp>
      <p:sp>
        <p:nvSpPr>
          <p:cNvPr id="40964" name="Slide Number Placeholder 3">
            <a:extLst>
              <a:ext uri="{FF2B5EF4-FFF2-40B4-BE49-F238E27FC236}">
                <a16:creationId xmlns:a16="http://schemas.microsoft.com/office/drawing/2014/main" id="{4F4F5DD5-2498-25AE-16A2-B72115D92B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A7AD13-7500-49A7-B21E-FB251F89481A}" type="slidenum">
              <a:rPr lang="en-US" altLang="en-US" smtClean="0"/>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8457154-1185-BD3B-0139-283B619C60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190ABAE-5DF0-1399-0D19-C6C0ED44FE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CA" altLang="en-US"/>
              <a:t>La Norvège continue de signaler des cas de BTV-3, et ce tout au long de l'hiver.</a:t>
            </a:r>
          </a:p>
          <a:p>
            <a:endParaRPr lang="en-CA" altLang="en-US"/>
          </a:p>
        </p:txBody>
      </p:sp>
      <p:sp>
        <p:nvSpPr>
          <p:cNvPr id="43012" name="Slide Number Placeholder 3">
            <a:extLst>
              <a:ext uri="{FF2B5EF4-FFF2-40B4-BE49-F238E27FC236}">
                <a16:creationId xmlns:a16="http://schemas.microsoft.com/office/drawing/2014/main" id="{5AA93A68-34C9-C759-3BAA-55E919897E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9FCD10E-AB43-4952-B56A-45B92F1834BB}" type="slidenum">
              <a:rPr lang="en-US" altLang="en-US" smtClean="0"/>
              <a:t>17</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C57052E-A02B-1414-71C7-ED4807AF23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DB05B6D-8C87-C3FB-3116-DC153CF3EE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a:solidFill>
                  <a:srgbClr val="000000"/>
                </a:solidFill>
                <a:latin typeface="Wingdings-Regular"/>
              </a:rPr>
              <a:t>Le sérotype 12 de la fièvre catarrhale a également été détecté en Europe pour la première fois à l'automne 2024, aux Pays-Bas en octobre dernier, où 12 cas ont été signalés jusqu'à présent. L'Angleterre a signalé le BTV 12 pour la première fois en février de cette année dans une ferme comptant 15 vaches, dont une positive pour le BTV 12 et trois positives pour le BTV3.</a:t>
            </a:r>
          </a:p>
          <a:p>
            <a:endParaRPr lang="en-US" altLang="en-US" sz="1800">
              <a:solidFill>
                <a:srgbClr val="000000"/>
              </a:solidFill>
              <a:latin typeface="Wingdings-Regular"/>
            </a:endParaRPr>
          </a:p>
          <a:p>
            <a:r>
              <a:rPr lang="en-US" altLang="en-US" sz="1800">
                <a:solidFill>
                  <a:srgbClr val="000000"/>
                </a:solidFill>
                <a:latin typeface="Wingdings-Regular"/>
              </a:rPr>
              <a:t>On ne sait pas comment le BTV-12 a été introduit aux Pays-Bas, le sérotype est commun dans d'autres parties du monde, signalé à la WOAH par Israël (2010) et l'Australie (2015).  Cependant, il est communément trouvé dans les pays africains, tout comme le sérotype 3. </a:t>
            </a:r>
          </a:p>
          <a:p>
            <a:endParaRPr lang="en-US" altLang="en-US" sz="1800">
              <a:solidFill>
                <a:srgbClr val="000000"/>
              </a:solidFill>
              <a:latin typeface="Wingdings-Regular"/>
            </a:endParaRPr>
          </a:p>
          <a:p>
            <a:r>
              <a:rPr lang="en-US" altLang="en-US" sz="1800">
                <a:solidFill>
                  <a:srgbClr val="000000"/>
                </a:solidFill>
                <a:latin typeface="Wingdings-Regular"/>
              </a:rPr>
              <a:t>Les Pays-Bas examinent rétrospectivement leurs échantillons de BTV-3 à la recherche de traces de BTV-12. Bien qu'il semble être moins virulent que le BTV-3, le cas observé au Royaume-Uni ne présentait aucun signe clinique.</a:t>
            </a:r>
          </a:p>
          <a:p>
            <a:endParaRPr lang="en-CA" altLang="en-US" sz="1800"/>
          </a:p>
          <a:p>
            <a:r>
              <a:rPr lang="en-CA" altLang="en-US" sz="1800"/>
              <a:t>On ne sait pas exactement comment ces différents sérotypes continuent d'être identifiés aux Pays-Bas [BTV-3 (2023), maintenant BTV-12 (2024), et auparavant BTV-6 (en 2008)]. Leur capacité de diagnostic est-elle meilleure et ces sérotypes ne sont pas détectés dans certains pays, ou s'agit-il d'une autre voie de transmission directe vers les Pays-Bas ?</a:t>
            </a:r>
          </a:p>
          <a:p>
            <a:endParaRPr lang="en-CA" altLang="en-US" sz="1800"/>
          </a:p>
          <a:p>
            <a:r>
              <a:rPr lang="en-CA" altLang="en-US" sz="1800"/>
              <a:t>Le BTV-4 est réapparu en Slovénie après une absence de 9 ans.</a:t>
            </a:r>
          </a:p>
          <a:p>
            <a:endParaRPr lang="en-CA" altLang="en-US"/>
          </a:p>
        </p:txBody>
      </p:sp>
      <p:sp>
        <p:nvSpPr>
          <p:cNvPr id="45060" name="Slide Number Placeholder 3">
            <a:extLst>
              <a:ext uri="{FF2B5EF4-FFF2-40B4-BE49-F238E27FC236}">
                <a16:creationId xmlns:a16="http://schemas.microsoft.com/office/drawing/2014/main" id="{840BAA2A-11E6-506C-7986-CE745DF6C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5D8232-29B1-444B-85B4-ECEC657A4418}" type="slidenum">
              <a:rPr lang="en-US" altLang="en-US" smtClean="0"/>
              <a:t>18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B062B93-9BA4-61FB-F0CE-9430A6E9DE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D40B6849-A6FE-6643-02F8-DEC714404A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1D35"/>
                </a:solidFill>
                <a:latin typeface="Google Sans"/>
              </a:rPr>
              <a:t>Le virus de Schmallenberg peut affecter les bovins, les ovins et les caprins. Il est transmis par des moucherons piqueurs et peut provoquer de la fièvre, une diminution de la production de lait et, chez les animaux en gestation, des avortements ou des malformations congénitales.</a:t>
            </a:r>
          </a:p>
          <a:p>
            <a:r>
              <a:rPr lang="en-CA" altLang="en-US">
                <a:solidFill>
                  <a:srgbClr val="202224"/>
                </a:solidFill>
                <a:latin typeface="BBC Reith Serif"/>
              </a:rPr>
              <a:t>Elle a été détectée pour la première fois en Allemagne en 2011 et s'est ensuite répandue dans toute l'Europe...</a:t>
            </a:r>
            <a:endParaRPr lang="en-CA" altLang="en-US"/>
          </a:p>
        </p:txBody>
      </p:sp>
      <p:sp>
        <p:nvSpPr>
          <p:cNvPr id="47108" name="Slide Number Placeholder 3">
            <a:extLst>
              <a:ext uri="{FF2B5EF4-FFF2-40B4-BE49-F238E27FC236}">
                <a16:creationId xmlns:a16="http://schemas.microsoft.com/office/drawing/2014/main" id="{B771AE69-1724-5D89-1991-6E78C38C8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F87858-5276-4F8B-9E2F-B46C586DB03F}" type="slidenum">
              <a:rPr lang="en-US" altLang="en-US" smtClean="0"/>
              <a:t>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1464AB9-EBDE-D2E0-C9F8-8BF2F115D4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92F411F-265B-CCCB-7841-AAD0CD91F6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1D35"/>
                </a:solidFill>
                <a:latin typeface="Google Sans"/>
              </a:rPr>
              <a:t>Le virus de Schmallenberg peut affecter les bovins, les ovins et les caprins. Il est transmis par des moucherons piqueurs et peut provoquer de la fièvre, une diminution de la production de lait et, chez les animaux en gestation, des avortements ou des malformations congénitales.</a:t>
            </a:r>
          </a:p>
          <a:p>
            <a:r>
              <a:rPr lang="en-CA" altLang="en-US">
                <a:solidFill>
                  <a:srgbClr val="202224"/>
                </a:solidFill>
                <a:latin typeface="BBC Reith Serif"/>
              </a:rPr>
              <a:t>Il a été détecté pour la première fois en Allemagne en 2011 et s'est ensuite répandu dans toute l'Europe.</a:t>
            </a:r>
          </a:p>
          <a:p>
            <a:endParaRPr lang="en-CA" altLang="en-US">
              <a:solidFill>
                <a:srgbClr val="202224"/>
              </a:solidFill>
              <a:latin typeface="BBC Reith Serif"/>
            </a:endParaRPr>
          </a:p>
          <a:p>
            <a:r>
              <a:rPr lang="en-CA" altLang="en-US">
                <a:solidFill>
                  <a:srgbClr val="202224"/>
                </a:solidFill>
                <a:latin typeface="BBC Reith Serif"/>
              </a:rPr>
              <a:t>La sérosurveillance sur deux ans montre une variabilité entre les années, qui correspond aux vagues d'infection qui semblent se produire dans le cas de Schmallenberg chez les ruminants d'élevage.</a:t>
            </a:r>
            <a:endParaRPr lang="en-CA" altLang="en-US"/>
          </a:p>
        </p:txBody>
      </p:sp>
      <p:sp>
        <p:nvSpPr>
          <p:cNvPr id="49156" name="Slide Number Placeholder 3">
            <a:extLst>
              <a:ext uri="{FF2B5EF4-FFF2-40B4-BE49-F238E27FC236}">
                <a16:creationId xmlns:a16="http://schemas.microsoft.com/office/drawing/2014/main" id="{59B761FB-EDF4-9157-F56B-A0B56DBF3F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5A4416-DC4B-4B0F-806B-22C512591C78}" type="slidenum">
              <a:rPr lang="en-US" altLang="en-US" smtClean="0"/>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B2B3E01-1006-A713-6291-37BF156ED7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8425605-8AB6-3B8A-5548-3756B916B7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69EE8AF7-0E40-F860-A7C2-C4644CAFD2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35547C-4F43-46D7-8438-4A6C27529C4F}" type="slidenum">
              <a:rPr lang="en-US" altLang="en-US" smtClean="0"/>
              <a:t>21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B08FD93-3D83-E1A3-234D-5A56883483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6677DB42-C9F9-A7BD-AAD3-D28D361C6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3252" name="Slide Number Placeholder 3">
            <a:extLst>
              <a:ext uri="{FF2B5EF4-FFF2-40B4-BE49-F238E27FC236}">
                <a16:creationId xmlns:a16="http://schemas.microsoft.com/office/drawing/2014/main" id="{FBC1B94B-A2F5-6D29-9E41-B436294AB5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FF7F49-CB27-4F7D-9961-2A74CE2BB788}" type="slidenum">
              <a:rPr lang="en-US" altLang="en-US" smtClean="0"/>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D5630DF-9671-C9A4-64FB-B721F506D4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B16C01E-B113-4E72-A998-7340E67814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7412" name="Slide Number Placeholder 3">
            <a:extLst>
              <a:ext uri="{FF2B5EF4-FFF2-40B4-BE49-F238E27FC236}">
                <a16:creationId xmlns:a16="http://schemas.microsoft.com/office/drawing/2014/main" id="{45FED489-1CCD-A42C-C24C-6714EF710B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7651AD-CD5B-4CB5-A2DD-90BFFA872D16}" type="slidenum">
              <a:rPr lang="en-US" altLang="en-US" smtClean="0"/>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9B4FFC4-0206-968D-FB74-B50A151A27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A35C99B-2346-A38B-8C48-A5D38EAB24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err="1">
                <a:solidFill>
                  <a:srgbClr val="333333"/>
                </a:solidFill>
                <a:latin typeface="Lato" panose="020F0502020204030203" pitchFamily="34" charset="0"/>
              </a:rPr>
              <a:t>L'Allemagne</a:t>
            </a:r>
            <a:r>
              <a:rPr lang="en-CA" altLang="en-US" dirty="0">
                <a:solidFill>
                  <a:srgbClr val="333333"/>
                </a:solidFill>
                <a:latin typeface="Lato" panose="020F0502020204030203" pitchFamily="34" charset="0"/>
              </a:rPr>
              <a:t> a </a:t>
            </a:r>
            <a:r>
              <a:rPr lang="en-CA" altLang="en-US" dirty="0" err="1">
                <a:solidFill>
                  <a:srgbClr val="333333"/>
                </a:solidFill>
                <a:latin typeface="Lato" panose="020F0502020204030203" pitchFamily="34" charset="0"/>
              </a:rPr>
              <a:t>signalé</a:t>
            </a:r>
            <a:r>
              <a:rPr lang="en-CA" altLang="en-US" dirty="0">
                <a:solidFill>
                  <a:srgbClr val="333333"/>
                </a:solidFill>
                <a:latin typeface="Lato" panose="020F0502020204030203" pitchFamily="34" charset="0"/>
              </a:rPr>
              <a:t> un </a:t>
            </a:r>
            <a:r>
              <a:rPr lang="en-CA" altLang="en-US" dirty="0" err="1">
                <a:solidFill>
                  <a:srgbClr val="333333"/>
                </a:solidFill>
                <a:latin typeface="Lato" panose="020F0502020204030203" pitchFamily="34" charset="0"/>
              </a:rPr>
              <a:t>cas</a:t>
            </a:r>
            <a:r>
              <a:rPr lang="en-CA" altLang="en-US" dirty="0">
                <a:solidFill>
                  <a:srgbClr val="333333"/>
                </a:solidFill>
                <a:latin typeface="Lato" panose="020F0502020204030203" pitchFamily="34" charset="0"/>
              </a:rPr>
              <a:t> de </a:t>
            </a:r>
            <a:r>
              <a:rPr lang="en-CA" altLang="en-US" dirty="0" err="1">
                <a:solidFill>
                  <a:srgbClr val="333333"/>
                </a:solidFill>
                <a:latin typeface="Lato" panose="020F0502020204030203" pitchFamily="34" charset="0"/>
              </a:rPr>
              <a:t>fièvre</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aphteuse</a:t>
            </a:r>
            <a:r>
              <a:rPr lang="en-CA" altLang="en-US" dirty="0">
                <a:solidFill>
                  <a:srgbClr val="333333"/>
                </a:solidFill>
                <a:latin typeface="Lato" panose="020F0502020204030203" pitchFamily="34" charset="0"/>
              </a:rPr>
              <a:t> chez des </a:t>
            </a:r>
            <a:r>
              <a:rPr lang="en-CA" altLang="en-US" dirty="0" err="1">
                <a:solidFill>
                  <a:srgbClr val="333333"/>
                </a:solidFill>
                <a:latin typeface="Lato" panose="020F0502020204030203" pitchFamily="34" charset="0"/>
              </a:rPr>
              <a:t>buffles</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d'eau</a:t>
            </a:r>
            <a:r>
              <a:rPr lang="en-CA" altLang="en-US" dirty="0">
                <a:solidFill>
                  <a:srgbClr val="333333"/>
                </a:solidFill>
                <a:latin typeface="Lato" panose="020F0502020204030203" pitchFamily="34" charset="0"/>
              </a:rPr>
              <a:t> à </a:t>
            </a:r>
            <a:r>
              <a:rPr lang="en-CA" altLang="en-US" dirty="0" err="1">
                <a:solidFill>
                  <a:srgbClr val="333333"/>
                </a:solidFill>
                <a:latin typeface="Lato" panose="020F0502020204030203" pitchFamily="34" charset="0"/>
              </a:rPr>
              <a:t>Honow</a:t>
            </a:r>
            <a:r>
              <a:rPr lang="en-CA" altLang="en-US" dirty="0">
                <a:solidFill>
                  <a:srgbClr val="333333"/>
                </a:solidFill>
                <a:latin typeface="Lato" panose="020F0502020204030203" pitchFamily="34" charset="0"/>
              </a:rPr>
              <a:t>, dans la banlieue de Berlin, </a:t>
            </a:r>
            <a:r>
              <a:rPr lang="en-CA" altLang="en-US" dirty="0" err="1">
                <a:solidFill>
                  <a:srgbClr val="333333"/>
                </a:solidFill>
                <a:latin typeface="Lato" panose="020F0502020204030203" pitchFamily="34" charset="0"/>
              </a:rPr>
              <a:t>vendredi</a:t>
            </a:r>
            <a:r>
              <a:rPr lang="en-CA" altLang="en-US" dirty="0">
                <a:solidFill>
                  <a:srgbClr val="333333"/>
                </a:solidFill>
                <a:latin typeface="Lato" panose="020F0502020204030203" pitchFamily="34" charset="0"/>
              </a:rPr>
              <a:t> (10 </a:t>
            </a:r>
            <a:r>
              <a:rPr lang="en-CA" altLang="en-US" dirty="0" err="1">
                <a:solidFill>
                  <a:srgbClr val="333333"/>
                </a:solidFill>
                <a:latin typeface="Lato" panose="020F0502020204030203" pitchFamily="34" charset="0"/>
              </a:rPr>
              <a:t>janvier</a:t>
            </a:r>
            <a:r>
              <a:rPr lang="en-CA" altLang="en-US" dirty="0">
                <a:solidFill>
                  <a:srgbClr val="333333"/>
                </a:solidFill>
                <a:latin typeface="Lato" panose="020F0502020204030203" pitchFamily="34" charset="0"/>
              </a:rPr>
              <a:t> ). </a:t>
            </a:r>
            <a:r>
              <a:rPr lang="en-CA" altLang="en-US" baseline="30000" dirty="0" err="1">
                <a:solidFill>
                  <a:srgbClr val="333333"/>
                </a:solidFill>
                <a:latin typeface="Lato" panose="020F0502020204030203" pitchFamily="34" charset="0"/>
              </a:rPr>
              <a:t>th</a:t>
            </a:r>
            <a:endParaRPr lang="en-CA" altLang="en-US" baseline="30000" dirty="0">
              <a:solidFill>
                <a:srgbClr val="333333"/>
              </a:solidFill>
              <a:latin typeface="Lato" panose="020F0502020204030203" pitchFamily="34" charset="0"/>
            </a:endParaRPr>
          </a:p>
          <a:p>
            <a:endParaRPr lang="en-CA" altLang="en-US" dirty="0">
              <a:solidFill>
                <a:srgbClr val="333333"/>
              </a:solidFill>
              <a:latin typeface="Lato" panose="020F0502020204030203" pitchFamily="34" charset="0"/>
            </a:endParaRPr>
          </a:p>
          <a:p>
            <a:r>
              <a:rPr lang="en-CA" altLang="en-US" dirty="0" err="1">
                <a:solidFill>
                  <a:srgbClr val="333333"/>
                </a:solidFill>
                <a:latin typeface="Lato" panose="020F0502020204030203" pitchFamily="34" charset="0"/>
              </a:rPr>
              <a:t>C'est</a:t>
            </a:r>
            <a:r>
              <a:rPr lang="en-CA" altLang="en-US" dirty="0">
                <a:solidFill>
                  <a:srgbClr val="333333"/>
                </a:solidFill>
                <a:latin typeface="Lato" panose="020F0502020204030203" pitchFamily="34" charset="0"/>
              </a:rPr>
              <a:t> la première </a:t>
            </a:r>
            <a:r>
              <a:rPr lang="en-CA" altLang="en-US" dirty="0" err="1">
                <a:solidFill>
                  <a:srgbClr val="333333"/>
                </a:solidFill>
                <a:latin typeface="Lato" panose="020F0502020204030203" pitchFamily="34" charset="0"/>
              </a:rPr>
              <a:t>fois</a:t>
            </a:r>
            <a:r>
              <a:rPr lang="en-CA" altLang="en-US" dirty="0">
                <a:solidFill>
                  <a:srgbClr val="333333"/>
                </a:solidFill>
                <a:latin typeface="Lato" panose="020F0502020204030203" pitchFamily="34" charset="0"/>
              </a:rPr>
              <a:t> que la </a:t>
            </a:r>
            <a:r>
              <a:rPr lang="en-CA" altLang="en-US" dirty="0" err="1">
                <a:solidFill>
                  <a:srgbClr val="333333"/>
                </a:solidFill>
                <a:latin typeface="Lato" panose="020F0502020204030203" pitchFamily="34" charset="0"/>
              </a:rPr>
              <a:t>fièvre</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aphteuse</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est</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signalée</a:t>
            </a:r>
            <a:r>
              <a:rPr lang="en-CA" altLang="en-US" dirty="0">
                <a:solidFill>
                  <a:srgbClr val="333333"/>
                </a:solidFill>
                <a:latin typeface="Lato" panose="020F0502020204030203" pitchFamily="34" charset="0"/>
              </a:rPr>
              <a:t> dans le pays </a:t>
            </a:r>
            <a:r>
              <a:rPr lang="en-CA" altLang="en-US" dirty="0" err="1">
                <a:solidFill>
                  <a:srgbClr val="333333"/>
                </a:solidFill>
                <a:latin typeface="Lato" panose="020F0502020204030203" pitchFamily="34" charset="0"/>
              </a:rPr>
              <a:t>depuis</a:t>
            </a:r>
            <a:r>
              <a:rPr lang="en-CA" altLang="en-US" dirty="0">
                <a:solidFill>
                  <a:srgbClr val="333333"/>
                </a:solidFill>
                <a:latin typeface="Lato" panose="020F0502020204030203" pitchFamily="34" charset="0"/>
              </a:rPr>
              <a:t> 1988 (</a:t>
            </a:r>
            <a:r>
              <a:rPr lang="en-CA" altLang="en-US" dirty="0" err="1">
                <a:solidFill>
                  <a:srgbClr val="333333"/>
                </a:solidFill>
                <a:latin typeface="Lato" panose="020F0502020204030203" pitchFamily="34" charset="0"/>
              </a:rPr>
              <a:t>en</a:t>
            </a:r>
            <a:r>
              <a:rPr lang="en-CA" altLang="en-US" dirty="0">
                <a:solidFill>
                  <a:srgbClr val="333333"/>
                </a:solidFill>
                <a:latin typeface="Lato" panose="020F0502020204030203" pitchFamily="34" charset="0"/>
              </a:rPr>
              <a:t> Basse-Saxe). Le dernier </a:t>
            </a:r>
            <a:r>
              <a:rPr lang="en-CA" altLang="en-US" dirty="0" err="1">
                <a:solidFill>
                  <a:srgbClr val="333333"/>
                </a:solidFill>
                <a:latin typeface="Lato" panose="020F0502020204030203" pitchFamily="34" charset="0"/>
              </a:rPr>
              <a:t>cas</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européen</a:t>
            </a:r>
            <a:r>
              <a:rPr lang="en-CA" altLang="en-US" dirty="0">
                <a:solidFill>
                  <a:srgbClr val="333333"/>
                </a:solidFill>
                <a:latin typeface="Lato" panose="020F0502020204030203" pitchFamily="34" charset="0"/>
              </a:rPr>
              <a:t> a </a:t>
            </a:r>
            <a:r>
              <a:rPr lang="en-CA" altLang="en-US" dirty="0" err="1">
                <a:solidFill>
                  <a:srgbClr val="333333"/>
                </a:solidFill>
                <a:latin typeface="Lato" panose="020F0502020204030203" pitchFamily="34" charset="0"/>
              </a:rPr>
              <a:t>été</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signalé</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en</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Bulgarie</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en</a:t>
            </a:r>
            <a:r>
              <a:rPr lang="en-CA" altLang="en-US" dirty="0">
                <a:solidFill>
                  <a:srgbClr val="333333"/>
                </a:solidFill>
                <a:latin typeface="Lato" panose="020F0502020204030203" pitchFamily="34" charset="0"/>
              </a:rPr>
              <a:t> 2011. La </a:t>
            </a:r>
            <a:r>
              <a:rPr lang="en-CA" altLang="en-US" dirty="0" err="1">
                <a:solidFill>
                  <a:srgbClr val="333333"/>
                </a:solidFill>
                <a:latin typeface="Lato" panose="020F0502020204030203" pitchFamily="34" charset="0"/>
              </a:rPr>
              <a:t>fièvre</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aphteuse</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reste</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endémique</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en</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Turquie</a:t>
            </a:r>
            <a:r>
              <a:rPr lang="en-CA" altLang="en-US" dirty="0">
                <a:solidFill>
                  <a:srgbClr val="333333"/>
                </a:solidFill>
                <a:latin typeface="Lato" panose="020F0502020204030203" pitchFamily="34" charset="0"/>
              </a:rPr>
              <a:t>, au Moyen-Orient, </a:t>
            </a:r>
            <a:r>
              <a:rPr lang="en-CA" altLang="en-US" dirty="0" err="1">
                <a:solidFill>
                  <a:srgbClr val="333333"/>
                </a:solidFill>
                <a:latin typeface="Lato" panose="020F0502020204030203" pitchFamily="34" charset="0"/>
              </a:rPr>
              <a:t>en</a:t>
            </a:r>
            <a:r>
              <a:rPr lang="en-CA" altLang="en-US" dirty="0">
                <a:solidFill>
                  <a:srgbClr val="333333"/>
                </a:solidFill>
                <a:latin typeface="Lato" panose="020F0502020204030203" pitchFamily="34" charset="0"/>
              </a:rPr>
              <a:t> Afrique, dans </a:t>
            </a:r>
            <a:r>
              <a:rPr lang="en-CA" altLang="en-US" dirty="0" err="1">
                <a:solidFill>
                  <a:srgbClr val="333333"/>
                </a:solidFill>
                <a:latin typeface="Lato" panose="020F0502020204030203" pitchFamily="34" charset="0"/>
              </a:rPr>
              <a:t>certaines</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régions</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d'Asie</a:t>
            </a:r>
            <a:r>
              <a:rPr lang="en-CA" altLang="en-US" dirty="0">
                <a:solidFill>
                  <a:srgbClr val="333333"/>
                </a:solidFill>
                <a:latin typeface="Lato" panose="020F0502020204030203" pitchFamily="34" charset="0"/>
              </a:rPr>
              <a:t> et </a:t>
            </a:r>
            <a:r>
              <a:rPr lang="en-CA" altLang="en-US" dirty="0" err="1">
                <a:solidFill>
                  <a:srgbClr val="333333"/>
                </a:solidFill>
                <a:latin typeface="Lato" panose="020F0502020204030203" pitchFamily="34" charset="0"/>
              </a:rPr>
              <a:t>en</a:t>
            </a:r>
            <a:r>
              <a:rPr lang="en-CA" altLang="en-US" dirty="0">
                <a:solidFill>
                  <a:srgbClr val="333333"/>
                </a:solidFill>
                <a:latin typeface="Lato" panose="020F0502020204030203" pitchFamily="34" charset="0"/>
              </a:rPr>
              <a:t> Amérique du Sud.</a:t>
            </a:r>
          </a:p>
          <a:p>
            <a:endParaRPr lang="en-CA" altLang="en-US" dirty="0">
              <a:solidFill>
                <a:srgbClr val="333333"/>
              </a:solidFill>
              <a:latin typeface="Lato" panose="020F0502020204030203" pitchFamily="34" charset="0"/>
            </a:endParaRPr>
          </a:p>
          <a:p>
            <a:r>
              <a:rPr lang="en-CA" altLang="en-US" dirty="0">
                <a:solidFill>
                  <a:srgbClr val="333333"/>
                </a:solidFill>
                <a:latin typeface="Lato" panose="020F0502020204030203" pitchFamily="34" charset="0"/>
              </a:rPr>
              <a:t>Dans le </a:t>
            </a:r>
            <a:r>
              <a:rPr lang="en-CA" altLang="en-US" dirty="0" err="1">
                <a:solidFill>
                  <a:srgbClr val="333333"/>
                </a:solidFill>
                <a:latin typeface="Lato" panose="020F0502020204030203" pitchFamily="34" charset="0"/>
              </a:rPr>
              <a:t>cas</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présent</a:t>
            </a:r>
            <a:r>
              <a:rPr lang="en-CA" altLang="en-US" dirty="0">
                <a:solidFill>
                  <a:srgbClr val="333333"/>
                </a:solidFill>
                <a:latin typeface="Lato" panose="020F0502020204030203" pitchFamily="34" charset="0"/>
              </a:rPr>
              <a:t>, trois </a:t>
            </a:r>
            <a:r>
              <a:rPr lang="en-CA" altLang="en-US" dirty="0" err="1">
                <a:solidFill>
                  <a:srgbClr val="333333"/>
                </a:solidFill>
                <a:latin typeface="Lato" panose="020F0502020204030203" pitchFamily="34" charset="0"/>
              </a:rPr>
              <a:t>buffles</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d'eau</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sont</a:t>
            </a:r>
            <a:r>
              <a:rPr lang="en-CA" altLang="en-US" dirty="0">
                <a:solidFill>
                  <a:srgbClr val="333333"/>
                </a:solidFill>
                <a:latin typeface="Lato" panose="020F0502020204030203" pitchFamily="34" charset="0"/>
              </a:rPr>
              <a:t> morts à </a:t>
            </a:r>
            <a:r>
              <a:rPr lang="en-CA" altLang="en-US" dirty="0" err="1">
                <a:solidFill>
                  <a:srgbClr val="333333"/>
                </a:solidFill>
                <a:latin typeface="Lato" panose="020F0502020204030203" pitchFamily="34" charset="0"/>
              </a:rPr>
              <a:t>Honow</a:t>
            </a:r>
            <a:r>
              <a:rPr lang="en-CA" altLang="en-US" dirty="0">
                <a:solidFill>
                  <a:srgbClr val="333333"/>
                </a:solidFill>
                <a:latin typeface="Lato" panose="020F0502020204030203" pitchFamily="34" charset="0"/>
              </a:rPr>
              <a:t> et </a:t>
            </a:r>
            <a:r>
              <a:rPr lang="en-CA" altLang="en-US" dirty="0" err="1">
                <a:solidFill>
                  <a:srgbClr val="333333"/>
                </a:solidFill>
                <a:latin typeface="Lato" panose="020F0502020204030203" pitchFamily="34" charset="0"/>
              </a:rPr>
              <a:t>l'ensemble</a:t>
            </a:r>
            <a:r>
              <a:rPr lang="en-CA" altLang="en-US" dirty="0">
                <a:solidFill>
                  <a:srgbClr val="333333"/>
                </a:solidFill>
                <a:latin typeface="Lato" panose="020F0502020204030203" pitchFamily="34" charset="0"/>
              </a:rPr>
              <a:t> du </a:t>
            </a:r>
            <a:r>
              <a:rPr lang="en-CA" altLang="en-US" dirty="0" err="1">
                <a:solidFill>
                  <a:srgbClr val="333333"/>
                </a:solidFill>
                <a:latin typeface="Lato" panose="020F0502020204030203" pitchFamily="34" charset="0"/>
              </a:rPr>
              <a:t>troupeau</a:t>
            </a:r>
            <a:r>
              <a:rPr lang="en-CA" altLang="en-US" dirty="0">
                <a:solidFill>
                  <a:srgbClr val="333333"/>
                </a:solidFill>
                <a:latin typeface="Lato" panose="020F0502020204030203" pitchFamily="34" charset="0"/>
              </a:rPr>
              <a:t> (les 11 </a:t>
            </a:r>
            <a:r>
              <a:rPr lang="en-CA" altLang="en-US" dirty="0" err="1">
                <a:solidFill>
                  <a:srgbClr val="333333"/>
                </a:solidFill>
                <a:latin typeface="Lato" panose="020F0502020204030203" pitchFamily="34" charset="0"/>
              </a:rPr>
              <a:t>buffles</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restants</a:t>
            </a:r>
            <a:r>
              <a:rPr lang="en-CA" altLang="en-US" dirty="0">
                <a:solidFill>
                  <a:srgbClr val="333333"/>
                </a:solidFill>
                <a:latin typeface="Lato" panose="020F0502020204030203" pitchFamily="34" charset="0"/>
              </a:rPr>
              <a:t>) a </a:t>
            </a:r>
            <a:r>
              <a:rPr lang="en-CA" altLang="en-US" dirty="0" err="1">
                <a:solidFill>
                  <a:srgbClr val="333333"/>
                </a:solidFill>
                <a:latin typeface="Lato" panose="020F0502020204030203" pitchFamily="34" charset="0"/>
              </a:rPr>
              <a:t>été</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abattu</a:t>
            </a:r>
            <a:r>
              <a:rPr lang="en-CA" altLang="en-US" dirty="0">
                <a:solidFill>
                  <a:srgbClr val="333333"/>
                </a:solidFill>
                <a:latin typeface="Lato" panose="020F0502020204030203" pitchFamily="34" charset="0"/>
              </a:rPr>
              <a:t> par </a:t>
            </a:r>
            <a:r>
              <a:rPr lang="en-CA" altLang="en-US" dirty="0" err="1">
                <a:solidFill>
                  <a:srgbClr val="333333"/>
                </a:solidFill>
                <a:latin typeface="Lato" panose="020F0502020204030203" pitchFamily="34" charset="0"/>
              </a:rPr>
              <a:t>mesure</a:t>
            </a:r>
            <a:r>
              <a:rPr lang="en-CA" altLang="en-US" dirty="0">
                <a:solidFill>
                  <a:srgbClr val="333333"/>
                </a:solidFill>
                <a:latin typeface="Lato" panose="020F0502020204030203" pitchFamily="34" charset="0"/>
              </a:rPr>
              <a:t> de </a:t>
            </a:r>
            <a:r>
              <a:rPr lang="en-CA" altLang="en-US" dirty="0" err="1">
                <a:solidFill>
                  <a:srgbClr val="333333"/>
                </a:solidFill>
                <a:latin typeface="Lato" panose="020F0502020204030203" pitchFamily="34" charset="0"/>
              </a:rPr>
              <a:t>précaution</a:t>
            </a:r>
            <a:r>
              <a:rPr lang="en-CA" altLang="en-US" dirty="0">
                <a:solidFill>
                  <a:srgbClr val="333333"/>
                </a:solidFill>
                <a:latin typeface="Lato" panose="020F0502020204030203" pitchFamily="34" charset="0"/>
              </a:rPr>
              <a:t>.  Vous </a:t>
            </a:r>
            <a:r>
              <a:rPr lang="en-CA" altLang="en-US" dirty="0" err="1">
                <a:solidFill>
                  <a:srgbClr val="333333"/>
                </a:solidFill>
                <a:latin typeface="Lato" panose="020F0502020204030203" pitchFamily="34" charset="0"/>
              </a:rPr>
              <a:t>pouvez</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voir</a:t>
            </a:r>
            <a:r>
              <a:rPr lang="en-CA" altLang="en-US" dirty="0">
                <a:solidFill>
                  <a:srgbClr val="333333"/>
                </a:solidFill>
                <a:latin typeface="Lato" panose="020F0502020204030203" pitchFamily="34" charset="0"/>
              </a:rPr>
              <a:t> sur la carte </a:t>
            </a:r>
            <a:r>
              <a:rPr lang="en-CA" altLang="en-US" dirty="0" err="1">
                <a:solidFill>
                  <a:srgbClr val="333333"/>
                </a:solidFill>
                <a:latin typeface="Lato" panose="020F0502020204030203" pitchFamily="34" charset="0"/>
              </a:rPr>
              <a:t>en</a:t>
            </a:r>
            <a:r>
              <a:rPr lang="en-CA" altLang="en-US" dirty="0">
                <a:solidFill>
                  <a:srgbClr val="333333"/>
                </a:solidFill>
                <a:latin typeface="Lato" panose="020F0502020204030203" pitchFamily="34" charset="0"/>
              </a:rPr>
              <a:t> haut à droite </a:t>
            </a:r>
            <a:r>
              <a:rPr lang="en-CA" altLang="en-US" dirty="0" err="1">
                <a:solidFill>
                  <a:srgbClr val="333333"/>
                </a:solidFill>
                <a:latin typeface="Lato" panose="020F0502020204030203" pitchFamily="34" charset="0"/>
              </a:rPr>
              <a:t>où</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cela</a:t>
            </a:r>
            <a:r>
              <a:rPr lang="en-CA" altLang="en-US" dirty="0">
                <a:solidFill>
                  <a:srgbClr val="333333"/>
                </a:solidFill>
                <a:latin typeface="Lato" panose="020F0502020204030203" pitchFamily="34" charset="0"/>
              </a:rPr>
              <a:t> se passe </a:t>
            </a:r>
            <a:r>
              <a:rPr lang="en-CA" altLang="en-US" dirty="0" err="1">
                <a:solidFill>
                  <a:srgbClr val="333333"/>
                </a:solidFill>
                <a:latin typeface="Lato" panose="020F0502020204030203" pitchFamily="34" charset="0"/>
              </a:rPr>
              <a:t>en</a:t>
            </a:r>
            <a:r>
              <a:rPr lang="en-CA" altLang="en-US" dirty="0">
                <a:solidFill>
                  <a:srgbClr val="333333"/>
                </a:solidFill>
                <a:latin typeface="Lato" panose="020F0502020204030203" pitchFamily="34" charset="0"/>
              </a:rPr>
              <a:t> </a:t>
            </a:r>
            <a:r>
              <a:rPr lang="en-CA" altLang="en-US" dirty="0" err="1">
                <a:solidFill>
                  <a:srgbClr val="333333"/>
                </a:solidFill>
                <a:latin typeface="Lato" panose="020F0502020204030203" pitchFamily="34" charset="0"/>
              </a:rPr>
              <a:t>Allemagne</a:t>
            </a:r>
            <a:r>
              <a:rPr lang="en-CA" altLang="en-US" dirty="0">
                <a:solidFill>
                  <a:srgbClr val="333333"/>
                </a:solidFill>
                <a:latin typeface="Lato" panose="020F0502020204030203" pitchFamily="34" charset="0"/>
              </a:rPr>
              <a:t>.</a:t>
            </a:r>
          </a:p>
          <a:p>
            <a:endParaRPr lang="en-CA" altLang="en-US" b="1" dirty="0">
              <a:solidFill>
                <a:srgbClr val="333333"/>
              </a:solidFill>
              <a:latin typeface="Lato" panose="020F0502020204030203" pitchFamily="34" charset="0"/>
            </a:endParaRPr>
          </a:p>
          <a:p>
            <a:r>
              <a:rPr lang="en-CA" altLang="en-US" b="1" dirty="0">
                <a:solidFill>
                  <a:srgbClr val="333333"/>
                </a:solidFill>
                <a:latin typeface="Lato" panose="020F0502020204030203" pitchFamily="34" charset="0"/>
              </a:rPr>
              <a:t>Le </a:t>
            </a:r>
            <a:r>
              <a:rPr lang="en-CA" altLang="en-US" b="1" dirty="0" err="1">
                <a:solidFill>
                  <a:srgbClr val="333333"/>
                </a:solidFill>
                <a:latin typeface="Lato" panose="020F0502020204030203" pitchFamily="34" charset="0"/>
              </a:rPr>
              <a:t>sérotype</a:t>
            </a:r>
            <a:r>
              <a:rPr lang="en-CA" altLang="en-US" b="1" dirty="0">
                <a:solidFill>
                  <a:srgbClr val="333333"/>
                </a:solidFill>
                <a:latin typeface="Lato" panose="020F0502020204030203" pitchFamily="34" charset="0"/>
              </a:rPr>
              <a:t> a </a:t>
            </a:r>
            <a:r>
              <a:rPr lang="en-CA" altLang="en-US" b="1" dirty="0" err="1">
                <a:solidFill>
                  <a:srgbClr val="333333"/>
                </a:solidFill>
                <a:latin typeface="Lato" panose="020F0502020204030203" pitchFamily="34" charset="0"/>
              </a:rPr>
              <a:t>été</a:t>
            </a:r>
            <a:r>
              <a:rPr lang="en-CA" altLang="en-US" b="1" dirty="0">
                <a:solidFill>
                  <a:srgbClr val="333333"/>
                </a:solidFill>
                <a:latin typeface="Lato" panose="020F0502020204030203" pitchFamily="34" charset="0"/>
              </a:rPr>
              <a:t> </a:t>
            </a:r>
            <a:r>
              <a:rPr lang="en-CA" altLang="en-US" b="1" dirty="0" err="1">
                <a:solidFill>
                  <a:srgbClr val="333333"/>
                </a:solidFill>
                <a:latin typeface="Lato" panose="020F0502020204030203" pitchFamily="34" charset="0"/>
              </a:rPr>
              <a:t>identifié</a:t>
            </a:r>
            <a:r>
              <a:rPr lang="en-CA" altLang="en-US" b="1" dirty="0">
                <a:solidFill>
                  <a:srgbClr val="333333"/>
                </a:solidFill>
                <a:latin typeface="Lato" panose="020F0502020204030203" pitchFamily="34" charset="0"/>
              </a:rPr>
              <a:t> </a:t>
            </a:r>
            <a:r>
              <a:rPr lang="en-CA" altLang="en-US" b="1" dirty="0" err="1">
                <a:solidFill>
                  <a:srgbClr val="333333"/>
                </a:solidFill>
                <a:latin typeface="Lato" panose="020F0502020204030203" pitchFamily="34" charset="0"/>
              </a:rPr>
              <a:t>comme</a:t>
            </a:r>
            <a:r>
              <a:rPr lang="en-CA" altLang="en-US" b="1" dirty="0">
                <a:solidFill>
                  <a:srgbClr val="333333"/>
                </a:solidFill>
                <a:latin typeface="Lato" panose="020F0502020204030203" pitchFamily="34" charset="0"/>
              </a:rPr>
              <a:t> </a:t>
            </a:r>
            <a:r>
              <a:rPr lang="en-CA" altLang="en-US" b="1" dirty="0" err="1">
                <a:solidFill>
                  <a:srgbClr val="333333"/>
                </a:solidFill>
                <a:latin typeface="Lato" panose="020F0502020204030203" pitchFamily="34" charset="0"/>
              </a:rPr>
              <a:t>étant</a:t>
            </a:r>
            <a:r>
              <a:rPr lang="en-CA" altLang="en-US" b="1" dirty="0">
                <a:solidFill>
                  <a:srgbClr val="333333"/>
                </a:solidFill>
                <a:latin typeface="Lato" panose="020F0502020204030203" pitchFamily="34" charset="0"/>
              </a:rPr>
              <a:t> le O, qui </a:t>
            </a:r>
            <a:r>
              <a:rPr lang="en-CA" altLang="en-US" b="1" dirty="0" err="1">
                <a:solidFill>
                  <a:srgbClr val="333333"/>
                </a:solidFill>
                <a:latin typeface="Lato" panose="020F0502020204030203" pitchFamily="34" charset="0"/>
              </a:rPr>
              <a:t>est</a:t>
            </a:r>
            <a:r>
              <a:rPr lang="en-CA" altLang="en-US" b="1" dirty="0">
                <a:solidFill>
                  <a:srgbClr val="333333"/>
                </a:solidFill>
                <a:latin typeface="Lato" panose="020F0502020204030203" pitchFamily="34" charset="0"/>
              </a:rPr>
              <a:t> </a:t>
            </a:r>
            <a:r>
              <a:rPr lang="en-CA" altLang="en-US" dirty="0" err="1">
                <a:solidFill>
                  <a:srgbClr val="212529"/>
                </a:solidFill>
                <a:latin typeface="Lato" panose="020F0502020204030203" pitchFamily="34" charset="0"/>
              </a:rPr>
              <a:t>étroitement</a:t>
            </a:r>
            <a:r>
              <a:rPr lang="en-CA" altLang="en-US" dirty="0">
                <a:solidFill>
                  <a:srgbClr val="212529"/>
                </a:solidFill>
                <a:latin typeface="Lato" panose="020F0502020204030203" pitchFamily="34" charset="0"/>
              </a:rPr>
              <a:t> </a:t>
            </a:r>
            <a:r>
              <a:rPr lang="en-CA" altLang="en-US" dirty="0" err="1">
                <a:solidFill>
                  <a:srgbClr val="212529"/>
                </a:solidFill>
                <a:latin typeface="Lato" panose="020F0502020204030203" pitchFamily="34" charset="0"/>
              </a:rPr>
              <a:t>lié</a:t>
            </a:r>
            <a:r>
              <a:rPr lang="en-CA" altLang="en-US" dirty="0">
                <a:solidFill>
                  <a:srgbClr val="212529"/>
                </a:solidFill>
                <a:latin typeface="Lato" panose="020F0502020204030203" pitchFamily="34" charset="0"/>
              </a:rPr>
              <a:t> aux virus de </a:t>
            </a:r>
            <a:r>
              <a:rPr lang="en-CA" altLang="en-US" dirty="0"/>
              <a:t>la </a:t>
            </a:r>
            <a:r>
              <a:rPr lang="en-CA" altLang="en-US" dirty="0" err="1"/>
              <a:t>fièvre</a:t>
            </a:r>
            <a:r>
              <a:rPr lang="en-CA" altLang="en-US" dirty="0"/>
              <a:t> </a:t>
            </a:r>
            <a:r>
              <a:rPr lang="en-CA" altLang="en-US" dirty="0" err="1"/>
              <a:t>aphteuse</a:t>
            </a:r>
            <a:r>
              <a:rPr lang="en-CA" altLang="en-US" dirty="0"/>
              <a:t> </a:t>
            </a:r>
            <a:r>
              <a:rPr lang="en-CA" altLang="en-US" dirty="0">
                <a:solidFill>
                  <a:srgbClr val="212529"/>
                </a:solidFill>
                <a:latin typeface="Lato" panose="020F0502020204030203" pitchFamily="34" charset="0"/>
              </a:rPr>
              <a:t>que </a:t>
            </a:r>
            <a:r>
              <a:rPr lang="en-CA" altLang="en-US" dirty="0" err="1">
                <a:solidFill>
                  <a:srgbClr val="212529"/>
                </a:solidFill>
                <a:latin typeface="Lato" panose="020F0502020204030203" pitchFamily="34" charset="0"/>
              </a:rPr>
              <a:t>l'on</a:t>
            </a:r>
            <a:r>
              <a:rPr lang="en-CA" altLang="en-US" dirty="0">
                <a:solidFill>
                  <a:srgbClr val="212529"/>
                </a:solidFill>
                <a:latin typeface="Lato" panose="020F0502020204030203" pitchFamily="34" charset="0"/>
              </a:rPr>
              <a:t> </a:t>
            </a:r>
            <a:r>
              <a:rPr lang="en-CA" altLang="en-US" dirty="0" err="1">
                <a:solidFill>
                  <a:srgbClr val="212529"/>
                </a:solidFill>
                <a:latin typeface="Lato" panose="020F0502020204030203" pitchFamily="34" charset="0"/>
              </a:rPr>
              <a:t>trouve</a:t>
            </a:r>
            <a:r>
              <a:rPr lang="en-CA" altLang="en-US" dirty="0">
                <a:solidFill>
                  <a:srgbClr val="212529"/>
                </a:solidFill>
                <a:latin typeface="Lato" panose="020F0502020204030203" pitchFamily="34" charset="0"/>
              </a:rPr>
              <a:t> au Moyen-Orient et </a:t>
            </a:r>
            <a:r>
              <a:rPr lang="en-CA" altLang="en-US" dirty="0" err="1">
                <a:solidFill>
                  <a:srgbClr val="212529"/>
                </a:solidFill>
                <a:latin typeface="Lato" panose="020F0502020204030203" pitchFamily="34" charset="0"/>
              </a:rPr>
              <a:t>en</a:t>
            </a:r>
            <a:r>
              <a:rPr lang="en-CA" altLang="en-US" dirty="0">
                <a:solidFill>
                  <a:srgbClr val="212529"/>
                </a:solidFill>
                <a:latin typeface="Lato" panose="020F0502020204030203" pitchFamily="34" charset="0"/>
              </a:rPr>
              <a:t> Asie</a:t>
            </a:r>
            <a:r>
              <a:rPr lang="en-US" altLang="en-US" dirty="0">
                <a:solidFill>
                  <a:srgbClr val="212529"/>
                </a:solidFill>
                <a:latin typeface="Lato" panose="020F0502020204030203" pitchFamily="34" charset="0"/>
              </a:rPr>
              <a:t>. Vous </a:t>
            </a:r>
            <a:r>
              <a:rPr lang="en-US" altLang="en-US" dirty="0" err="1">
                <a:solidFill>
                  <a:srgbClr val="212529"/>
                </a:solidFill>
                <a:latin typeface="Lato" panose="020F0502020204030203" pitchFamily="34" charset="0"/>
              </a:rPr>
              <a:t>pouvez</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voir</a:t>
            </a:r>
            <a:r>
              <a:rPr lang="en-US" altLang="en-US" dirty="0">
                <a:solidFill>
                  <a:srgbClr val="212529"/>
                </a:solidFill>
                <a:latin typeface="Lato" panose="020F0502020204030203" pitchFamily="34" charset="0"/>
              </a:rPr>
              <a:t> sur </a:t>
            </a:r>
            <a:r>
              <a:rPr lang="en-US" altLang="en-US" dirty="0" err="1">
                <a:solidFill>
                  <a:srgbClr val="212529"/>
                </a:solidFill>
                <a:latin typeface="Lato" panose="020F0502020204030203" pitchFamily="34" charset="0"/>
              </a:rPr>
              <a:t>l'image</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en</a:t>
            </a:r>
            <a:r>
              <a:rPr lang="en-US" altLang="en-US" dirty="0">
                <a:solidFill>
                  <a:srgbClr val="212529"/>
                </a:solidFill>
                <a:latin typeface="Lato" panose="020F0502020204030203" pitchFamily="34" charset="0"/>
              </a:rPr>
              <a:t> bas à droite les </a:t>
            </a:r>
            <a:r>
              <a:rPr lang="en-US" altLang="en-US" dirty="0" err="1">
                <a:solidFill>
                  <a:srgbClr val="212529"/>
                </a:solidFill>
                <a:latin typeface="Lato" panose="020F0502020204030203" pitchFamily="34" charset="0"/>
              </a:rPr>
              <a:t>différents</a:t>
            </a:r>
            <a:r>
              <a:rPr lang="en-US" altLang="en-US" dirty="0">
                <a:solidFill>
                  <a:srgbClr val="212529"/>
                </a:solidFill>
                <a:latin typeface="Lato" panose="020F0502020204030203" pitchFamily="34" charset="0"/>
              </a:rPr>
              <a:t> pools de la </a:t>
            </a:r>
            <a:r>
              <a:rPr lang="en-US" altLang="en-US" dirty="0" err="1">
                <a:solidFill>
                  <a:srgbClr val="212529"/>
                </a:solidFill>
                <a:latin typeface="Lato" panose="020F0502020204030203" pitchFamily="34" charset="0"/>
              </a:rPr>
              <a:t>fièvre</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aphteuse</a:t>
            </a:r>
            <a:r>
              <a:rPr lang="en-US" altLang="en-US" dirty="0">
                <a:solidFill>
                  <a:srgbClr val="212529"/>
                </a:solidFill>
                <a:latin typeface="Lato" panose="020F0502020204030203" pitchFamily="34" charset="0"/>
              </a:rPr>
              <a:t> dans le monde et le </a:t>
            </a:r>
            <a:r>
              <a:rPr lang="en-US" altLang="en-US" dirty="0" err="1">
                <a:solidFill>
                  <a:srgbClr val="212529"/>
                </a:solidFill>
                <a:latin typeface="Lato" panose="020F0502020204030203" pitchFamily="34" charset="0"/>
              </a:rPr>
              <a:t>sérotype</a:t>
            </a:r>
            <a:r>
              <a:rPr lang="en-US" altLang="en-US" dirty="0">
                <a:solidFill>
                  <a:srgbClr val="212529"/>
                </a:solidFill>
                <a:latin typeface="Lato" panose="020F0502020204030203" pitchFamily="34" charset="0"/>
              </a:rPr>
              <a:t> O </a:t>
            </a:r>
            <a:r>
              <a:rPr lang="en-US" altLang="en-US" dirty="0" err="1">
                <a:solidFill>
                  <a:srgbClr val="212529"/>
                </a:solidFill>
                <a:latin typeface="Lato" panose="020F0502020204030203" pitchFamily="34" charset="0"/>
              </a:rPr>
              <a:t>est</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présent</a:t>
            </a:r>
            <a:r>
              <a:rPr lang="en-US" altLang="en-US" dirty="0">
                <a:solidFill>
                  <a:srgbClr val="212529"/>
                </a:solidFill>
                <a:latin typeface="Lato" panose="020F0502020204030203" pitchFamily="34" charset="0"/>
              </a:rPr>
              <a:t> dans </a:t>
            </a:r>
            <a:r>
              <a:rPr lang="en-US" altLang="en-US" dirty="0" err="1">
                <a:solidFill>
                  <a:srgbClr val="212529"/>
                </a:solidFill>
                <a:latin typeface="Lato" panose="020F0502020204030203" pitchFamily="34" charset="0"/>
              </a:rPr>
              <a:t>tous</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ces</a:t>
            </a:r>
            <a:r>
              <a:rPr lang="en-US" altLang="en-US" dirty="0">
                <a:solidFill>
                  <a:srgbClr val="212529"/>
                </a:solidFill>
                <a:latin typeface="Lato" panose="020F0502020204030203" pitchFamily="34" charset="0"/>
              </a:rPr>
              <a:t> pools, à </a:t>
            </a:r>
            <a:r>
              <a:rPr lang="en-US" altLang="en-US" dirty="0" err="1">
                <a:solidFill>
                  <a:srgbClr val="212529"/>
                </a:solidFill>
                <a:latin typeface="Lato" panose="020F0502020204030203" pitchFamily="34" charset="0"/>
              </a:rPr>
              <a:t>l'exception</a:t>
            </a:r>
            <a:r>
              <a:rPr lang="en-US" altLang="en-US" dirty="0">
                <a:solidFill>
                  <a:srgbClr val="212529"/>
                </a:solidFill>
                <a:latin typeface="Lato" panose="020F0502020204030203" pitchFamily="34" charset="0"/>
              </a:rPr>
              <a:t> du pool 6, qui se </a:t>
            </a:r>
            <a:r>
              <a:rPr lang="en-US" altLang="en-US" dirty="0" err="1">
                <a:solidFill>
                  <a:srgbClr val="212529"/>
                </a:solidFill>
                <a:latin typeface="Lato" panose="020F0502020204030203" pitchFamily="34" charset="0"/>
              </a:rPr>
              <a:t>trouve</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en</a:t>
            </a:r>
            <a:r>
              <a:rPr lang="en-US" altLang="en-US" dirty="0">
                <a:solidFill>
                  <a:srgbClr val="212529"/>
                </a:solidFill>
                <a:latin typeface="Lato" panose="020F0502020204030203" pitchFamily="34" charset="0"/>
              </a:rPr>
              <a:t> Afrique australe. Mais les virus les plus </a:t>
            </a:r>
            <a:r>
              <a:rPr lang="en-US" altLang="en-US" dirty="0" err="1">
                <a:solidFill>
                  <a:srgbClr val="212529"/>
                </a:solidFill>
                <a:latin typeface="Lato" panose="020F0502020204030203" pitchFamily="34" charset="0"/>
              </a:rPr>
              <a:t>proches</a:t>
            </a:r>
            <a:r>
              <a:rPr lang="en-US" altLang="en-US" dirty="0">
                <a:solidFill>
                  <a:srgbClr val="212529"/>
                </a:solidFill>
                <a:latin typeface="Lato" panose="020F0502020204030203" pitchFamily="34" charset="0"/>
              </a:rPr>
              <a:t> de </a:t>
            </a:r>
            <a:r>
              <a:rPr lang="en-US" altLang="en-US" dirty="0" err="1">
                <a:solidFill>
                  <a:srgbClr val="212529"/>
                </a:solidFill>
                <a:latin typeface="Lato" panose="020F0502020204030203" pitchFamily="34" charset="0"/>
              </a:rPr>
              <a:t>l'Europe</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sont</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ceux</a:t>
            </a:r>
            <a:r>
              <a:rPr lang="en-US" altLang="en-US" dirty="0">
                <a:solidFill>
                  <a:srgbClr val="212529"/>
                </a:solidFill>
                <a:latin typeface="Lato" panose="020F0502020204030203" pitchFamily="34" charset="0"/>
              </a:rPr>
              <a:t> qui </a:t>
            </a:r>
            <a:r>
              <a:rPr lang="en-US" altLang="en-US" dirty="0" err="1">
                <a:solidFill>
                  <a:srgbClr val="212529"/>
                </a:solidFill>
                <a:latin typeface="Lato" panose="020F0502020204030203" pitchFamily="34" charset="0"/>
              </a:rPr>
              <a:t>circulent</a:t>
            </a:r>
            <a:r>
              <a:rPr lang="en-US" altLang="en-US" dirty="0">
                <a:solidFill>
                  <a:srgbClr val="212529"/>
                </a:solidFill>
                <a:latin typeface="Lato" panose="020F0502020204030203" pitchFamily="34" charset="0"/>
              </a:rPr>
              <a:t> au Moyen-Orient (pool 3).</a:t>
            </a:r>
          </a:p>
          <a:p>
            <a:endParaRPr lang="en-US" altLang="en-US" dirty="0">
              <a:solidFill>
                <a:srgbClr val="212529"/>
              </a:solidFill>
              <a:latin typeface="Lato" panose="020F0502020204030203" pitchFamily="34" charset="0"/>
            </a:endParaRPr>
          </a:p>
          <a:p>
            <a:r>
              <a:rPr lang="en-US" altLang="en-US" dirty="0">
                <a:solidFill>
                  <a:srgbClr val="212529"/>
                </a:solidFill>
                <a:latin typeface="Lato" panose="020F0502020204030203" pitchFamily="34" charset="0"/>
              </a:rPr>
              <a:t>La </a:t>
            </a:r>
            <a:r>
              <a:rPr lang="en-US" altLang="en-US" dirty="0" err="1">
                <a:solidFill>
                  <a:srgbClr val="212529"/>
                </a:solidFill>
                <a:latin typeface="Lato" panose="020F0502020204030203" pitchFamily="34" charset="0"/>
              </a:rPr>
              <a:t>séquence</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est</a:t>
            </a:r>
            <a:r>
              <a:rPr lang="en-US" altLang="en-US" dirty="0">
                <a:solidFill>
                  <a:srgbClr val="212529"/>
                </a:solidFill>
                <a:latin typeface="Lato" panose="020F0502020204030203" pitchFamily="34" charset="0"/>
              </a:rPr>
              <a:t> la plus </a:t>
            </a:r>
            <a:r>
              <a:rPr lang="en-US" altLang="en-US" dirty="0" err="1">
                <a:solidFill>
                  <a:srgbClr val="212529"/>
                </a:solidFill>
                <a:latin typeface="Lato" panose="020F0502020204030203" pitchFamily="34" charset="0"/>
              </a:rPr>
              <a:t>proche</a:t>
            </a:r>
            <a:r>
              <a:rPr lang="en-US" altLang="en-US" dirty="0">
                <a:solidFill>
                  <a:srgbClr val="212529"/>
                </a:solidFill>
                <a:latin typeface="Lato" panose="020F0502020204030203" pitchFamily="34" charset="0"/>
              </a:rPr>
              <a:t> des </a:t>
            </a:r>
            <a:r>
              <a:rPr lang="en-US" altLang="en-US" dirty="0" err="1">
                <a:solidFill>
                  <a:srgbClr val="212529"/>
                </a:solidFill>
                <a:latin typeface="Lato" panose="020F0502020204030203" pitchFamily="34" charset="0"/>
              </a:rPr>
              <a:t>souches</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turques</a:t>
            </a:r>
            <a:r>
              <a:rPr lang="en-US" altLang="en-US" dirty="0">
                <a:solidFill>
                  <a:srgbClr val="212529"/>
                </a:solidFill>
                <a:latin typeface="Lato" panose="020F0502020204030203" pitchFamily="34" charset="0"/>
              </a:rPr>
              <a:t> de </a:t>
            </a:r>
            <a:r>
              <a:rPr lang="en-US" altLang="en-US" dirty="0" err="1">
                <a:solidFill>
                  <a:srgbClr val="212529"/>
                </a:solidFill>
                <a:latin typeface="Lato" panose="020F0502020204030203" pitchFamily="34" charset="0"/>
              </a:rPr>
              <a:t>décembre</a:t>
            </a:r>
            <a:r>
              <a:rPr lang="en-US" altLang="en-US" dirty="0">
                <a:solidFill>
                  <a:srgbClr val="212529"/>
                </a:solidFill>
                <a:latin typeface="Lato" panose="020F0502020204030203" pitchFamily="34" charset="0"/>
              </a:rPr>
              <a:t> 2024 https://food.ec.europa.eu/animals/animal-diseases/diseases-and-control-measures/foot-and-mouth-disease_en, </a:t>
            </a:r>
            <a:r>
              <a:rPr lang="en-US" altLang="en-US" dirty="0" err="1">
                <a:solidFill>
                  <a:srgbClr val="212529"/>
                </a:solidFill>
                <a:latin typeface="Lato" panose="020F0502020204030203" pitchFamily="34" charset="0"/>
              </a:rPr>
              <a:t>mais</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elle</a:t>
            </a:r>
            <a:r>
              <a:rPr lang="en-US" altLang="en-US" dirty="0">
                <a:solidFill>
                  <a:srgbClr val="212529"/>
                </a:solidFill>
                <a:latin typeface="Lato" panose="020F0502020204030203" pitchFamily="34" charset="0"/>
              </a:rPr>
              <a:t> a </a:t>
            </a:r>
            <a:r>
              <a:rPr lang="en-US" altLang="en-US" dirty="0" err="1">
                <a:solidFill>
                  <a:srgbClr val="212529"/>
                </a:solidFill>
                <a:latin typeface="Lato" panose="020F0502020204030203" pitchFamily="34" charset="0"/>
              </a:rPr>
              <a:t>également</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été</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trouvée</a:t>
            </a:r>
            <a:r>
              <a:rPr lang="en-US" altLang="en-US" dirty="0">
                <a:solidFill>
                  <a:srgbClr val="212529"/>
                </a:solidFill>
                <a:latin typeface="Lato" panose="020F0502020204030203" pitchFamily="34" charset="0"/>
              </a:rPr>
              <a:t> </a:t>
            </a:r>
            <a:r>
              <a:rPr lang="en-US" altLang="en-US" dirty="0" err="1">
                <a:solidFill>
                  <a:srgbClr val="212529"/>
                </a:solidFill>
                <a:latin typeface="Lato" panose="020F0502020204030203" pitchFamily="34" charset="0"/>
              </a:rPr>
              <a:t>en</a:t>
            </a:r>
            <a:r>
              <a:rPr lang="en-US" altLang="en-US" dirty="0">
                <a:solidFill>
                  <a:srgbClr val="212529"/>
                </a:solidFill>
                <a:latin typeface="Lato" panose="020F0502020204030203" pitchFamily="34" charset="0"/>
              </a:rPr>
              <a:t> Inde, au </a:t>
            </a:r>
            <a:r>
              <a:rPr lang="en-US" altLang="en-US" dirty="0" err="1">
                <a:solidFill>
                  <a:srgbClr val="212529"/>
                </a:solidFill>
                <a:latin typeface="Lato" panose="020F0502020204030203" pitchFamily="34" charset="0"/>
              </a:rPr>
              <a:t>Népal</a:t>
            </a:r>
            <a:r>
              <a:rPr lang="en-US" altLang="en-US" dirty="0">
                <a:solidFill>
                  <a:srgbClr val="212529"/>
                </a:solidFill>
                <a:latin typeface="Lato" panose="020F0502020204030203" pitchFamily="34" charset="0"/>
              </a:rPr>
              <a:t> et </a:t>
            </a:r>
            <a:r>
              <a:rPr lang="en-US" altLang="en-US" dirty="0" err="1">
                <a:solidFill>
                  <a:srgbClr val="212529"/>
                </a:solidFill>
                <a:latin typeface="Lato" panose="020F0502020204030203" pitchFamily="34" charset="0"/>
              </a:rPr>
              <a:t>en</a:t>
            </a:r>
            <a:r>
              <a:rPr lang="en-US" altLang="en-US" dirty="0">
                <a:solidFill>
                  <a:srgbClr val="212529"/>
                </a:solidFill>
                <a:latin typeface="Lato" panose="020F0502020204030203" pitchFamily="34" charset="0"/>
              </a:rPr>
              <a:t> Iran.</a:t>
            </a:r>
          </a:p>
          <a:p>
            <a:endParaRPr lang="en-CA" altLang="en-US" dirty="0">
              <a:solidFill>
                <a:srgbClr val="212529"/>
              </a:solidFill>
              <a:latin typeface="Lato" panose="020F0502020204030203" pitchFamily="34" charset="0"/>
            </a:endParaRPr>
          </a:p>
          <a:p>
            <a:r>
              <a:rPr lang="en-CA" altLang="en-US" dirty="0" err="1">
                <a:solidFill>
                  <a:srgbClr val="212529"/>
                </a:solidFill>
                <a:latin typeface="Lato" panose="020F0502020204030203" pitchFamily="34" charset="0"/>
              </a:rPr>
              <a:t>L'origine</a:t>
            </a:r>
            <a:r>
              <a:rPr lang="en-CA" altLang="en-US" dirty="0">
                <a:solidFill>
                  <a:srgbClr val="212529"/>
                </a:solidFill>
                <a:latin typeface="Lato" panose="020F0502020204030203" pitchFamily="34" charset="0"/>
              </a:rPr>
              <a:t> </a:t>
            </a:r>
            <a:r>
              <a:rPr lang="en-CA" altLang="en-US" dirty="0" err="1">
                <a:solidFill>
                  <a:srgbClr val="212529"/>
                </a:solidFill>
                <a:latin typeface="Lato" panose="020F0502020204030203" pitchFamily="34" charset="0"/>
              </a:rPr>
              <a:t>exacte</a:t>
            </a:r>
            <a:r>
              <a:rPr lang="en-CA" altLang="en-US" dirty="0">
                <a:solidFill>
                  <a:srgbClr val="212529"/>
                </a:solidFill>
                <a:latin typeface="Lato" panose="020F0502020204030203" pitchFamily="34" charset="0"/>
              </a:rPr>
              <a:t> et la </a:t>
            </a:r>
            <a:r>
              <a:rPr lang="en-CA" altLang="en-US" dirty="0" err="1">
                <a:solidFill>
                  <a:srgbClr val="212529"/>
                </a:solidFill>
                <a:latin typeface="Lato" panose="020F0502020204030203" pitchFamily="34" charset="0"/>
              </a:rPr>
              <a:t>voie</a:t>
            </a:r>
            <a:r>
              <a:rPr lang="en-CA" altLang="en-US" dirty="0">
                <a:solidFill>
                  <a:srgbClr val="212529"/>
                </a:solidFill>
                <a:latin typeface="Lato" panose="020F0502020204030203" pitchFamily="34" charset="0"/>
              </a:rPr>
              <a:t> </a:t>
            </a:r>
            <a:r>
              <a:rPr lang="en-CA" altLang="en-US" dirty="0" err="1">
                <a:solidFill>
                  <a:srgbClr val="212529"/>
                </a:solidFill>
                <a:latin typeface="Lato" panose="020F0502020204030203" pitchFamily="34" charset="0"/>
              </a:rPr>
              <a:t>d'entrée</a:t>
            </a:r>
            <a:r>
              <a:rPr lang="en-CA" altLang="en-US" dirty="0">
                <a:solidFill>
                  <a:srgbClr val="212529"/>
                </a:solidFill>
                <a:latin typeface="Lato" panose="020F0502020204030203" pitchFamily="34" charset="0"/>
              </a:rPr>
              <a:t> </a:t>
            </a:r>
            <a:r>
              <a:rPr lang="en-CA" altLang="en-US" dirty="0" err="1">
                <a:solidFill>
                  <a:srgbClr val="212529"/>
                </a:solidFill>
                <a:latin typeface="Lato" panose="020F0502020204030203" pitchFamily="34" charset="0"/>
              </a:rPr>
              <a:t>sont</a:t>
            </a:r>
            <a:r>
              <a:rPr lang="en-CA" altLang="en-US" dirty="0">
                <a:solidFill>
                  <a:srgbClr val="212529"/>
                </a:solidFill>
                <a:latin typeface="Lato" panose="020F0502020204030203" pitchFamily="34" charset="0"/>
              </a:rPr>
              <a:t> encore inconnues, et </a:t>
            </a:r>
            <a:r>
              <a:rPr lang="en-CA" altLang="en-US" dirty="0" err="1">
                <a:solidFill>
                  <a:srgbClr val="212529"/>
                </a:solidFill>
                <a:latin typeface="Lato" panose="020F0502020204030203" pitchFamily="34" charset="0"/>
              </a:rPr>
              <a:t>l'Allemagne</a:t>
            </a:r>
            <a:r>
              <a:rPr lang="en-CA" altLang="en-US" dirty="0">
                <a:solidFill>
                  <a:srgbClr val="212529"/>
                </a:solidFill>
                <a:latin typeface="Lato" panose="020F0502020204030203" pitchFamily="34" charset="0"/>
              </a:rPr>
              <a:t> </a:t>
            </a:r>
            <a:r>
              <a:rPr lang="en-CA" altLang="en-US" dirty="0" err="1">
                <a:solidFill>
                  <a:srgbClr val="212529"/>
                </a:solidFill>
                <a:latin typeface="Lato" panose="020F0502020204030203" pitchFamily="34" charset="0"/>
              </a:rPr>
              <a:t>déclare</a:t>
            </a:r>
            <a:r>
              <a:rPr lang="en-CA" altLang="en-US" dirty="0">
                <a:solidFill>
                  <a:srgbClr val="212529"/>
                </a:solidFill>
                <a:latin typeface="Lato" panose="020F0502020204030203" pitchFamily="34" charset="0"/>
              </a:rPr>
              <a:t> </a:t>
            </a:r>
            <a:r>
              <a:rPr lang="en-CA" altLang="en-US" dirty="0" err="1">
                <a:solidFill>
                  <a:srgbClr val="212529"/>
                </a:solidFill>
                <a:latin typeface="Lato" panose="020F0502020204030203" pitchFamily="34" charset="0"/>
              </a:rPr>
              <a:t>maintenant</a:t>
            </a:r>
            <a:r>
              <a:rPr lang="en-CA" altLang="en-US" dirty="0">
                <a:solidFill>
                  <a:srgbClr val="212529"/>
                </a:solidFill>
                <a:latin typeface="Lato" panose="020F0502020204030203" pitchFamily="34" charset="0"/>
              </a:rPr>
              <a:t> </a:t>
            </a:r>
            <a:r>
              <a:rPr lang="en-CA" altLang="en-US" dirty="0" err="1">
                <a:solidFill>
                  <a:srgbClr val="212529"/>
                </a:solidFill>
                <a:latin typeface="Lato" panose="020F0502020204030203" pitchFamily="34" charset="0"/>
              </a:rPr>
              <a:t>qu'elle</a:t>
            </a:r>
            <a:r>
              <a:rPr lang="en-CA" altLang="en-US" dirty="0">
                <a:solidFill>
                  <a:srgbClr val="212529"/>
                </a:solidFill>
                <a:latin typeface="Lato" panose="020F0502020204030203" pitchFamily="34" charset="0"/>
              </a:rPr>
              <a:t> </a:t>
            </a:r>
            <a:r>
              <a:rPr lang="en-CA" altLang="en-US" dirty="0" err="1">
                <a:solidFill>
                  <a:srgbClr val="212529"/>
                </a:solidFill>
                <a:latin typeface="Lato" panose="020F0502020204030203" pitchFamily="34" charset="0"/>
              </a:rPr>
              <a:t>pense</a:t>
            </a:r>
            <a:r>
              <a:rPr lang="en-CA" altLang="en-US" dirty="0">
                <a:solidFill>
                  <a:srgbClr val="212529"/>
                </a:solidFill>
                <a:latin typeface="Lato" panose="020F0502020204030203" pitchFamily="34" charset="0"/>
              </a:rPr>
              <a:t> que la source </a:t>
            </a:r>
            <a:r>
              <a:rPr lang="en-CA" altLang="en-US" dirty="0" err="1">
                <a:solidFill>
                  <a:srgbClr val="212529"/>
                </a:solidFill>
                <a:latin typeface="Lato" panose="020F0502020204030203" pitchFamily="34" charset="0"/>
              </a:rPr>
              <a:t>est</a:t>
            </a:r>
            <a:r>
              <a:rPr lang="en-CA" altLang="en-US" dirty="0">
                <a:solidFill>
                  <a:srgbClr val="212529"/>
                </a:solidFill>
                <a:latin typeface="Lato" panose="020F0502020204030203" pitchFamily="34" charset="0"/>
              </a:rPr>
              <a:t> un </a:t>
            </a:r>
            <a:r>
              <a:rPr lang="en-CA" altLang="en-US" dirty="0" err="1">
                <a:solidFill>
                  <a:srgbClr val="212529"/>
                </a:solidFill>
                <a:latin typeface="Lato" panose="020F0502020204030203" pitchFamily="34" charset="0"/>
              </a:rPr>
              <a:t>acte</a:t>
            </a:r>
            <a:r>
              <a:rPr lang="en-CA" altLang="en-US" dirty="0">
                <a:solidFill>
                  <a:srgbClr val="212529"/>
                </a:solidFill>
                <a:latin typeface="Lato" panose="020F0502020204030203" pitchFamily="34" charset="0"/>
              </a:rPr>
              <a:t> de </a:t>
            </a:r>
            <a:r>
              <a:rPr lang="en-CA" altLang="en-US" dirty="0" err="1">
                <a:solidFill>
                  <a:srgbClr val="212529"/>
                </a:solidFill>
                <a:latin typeface="Lato" panose="020F0502020204030203" pitchFamily="34" charset="0"/>
              </a:rPr>
              <a:t>délinquance</a:t>
            </a:r>
            <a:r>
              <a:rPr lang="en-CA" altLang="en-US" dirty="0">
                <a:solidFill>
                  <a:srgbClr val="212529"/>
                </a:solidFill>
                <a:latin typeface="Lato" panose="020F0502020204030203" pitchFamily="34" charset="0"/>
              </a:rPr>
              <a:t> humaine. </a:t>
            </a:r>
          </a:p>
          <a:p>
            <a:endParaRPr lang="en-CA" altLang="en-US" dirty="0">
              <a:solidFill>
                <a:srgbClr val="212529"/>
              </a:solidFill>
              <a:latin typeface="Lato" panose="020F0502020204030203" pitchFamily="34" charset="0"/>
            </a:endParaRPr>
          </a:p>
          <a:p>
            <a:r>
              <a:rPr lang="en-CA" altLang="en-US" dirty="0">
                <a:solidFill>
                  <a:srgbClr val="333333"/>
                </a:solidFill>
                <a:latin typeface="Helvetica Neue"/>
              </a:rPr>
              <a:t>Mais </a:t>
            </a:r>
            <a:r>
              <a:rPr lang="en-CA" altLang="en-US" dirty="0" err="1">
                <a:solidFill>
                  <a:srgbClr val="333333"/>
                </a:solidFill>
                <a:latin typeface="Helvetica Neue"/>
              </a:rPr>
              <a:t>cela</a:t>
            </a:r>
            <a:r>
              <a:rPr lang="en-CA" altLang="en-US" dirty="0">
                <a:solidFill>
                  <a:srgbClr val="333333"/>
                </a:solidFill>
                <a:latin typeface="Helvetica Neue"/>
              </a:rPr>
              <a:t> montre </a:t>
            </a:r>
            <a:r>
              <a:rPr lang="en-CA" altLang="en-US" dirty="0" err="1">
                <a:solidFill>
                  <a:srgbClr val="333333"/>
                </a:solidFill>
                <a:latin typeface="Helvetica Neue"/>
              </a:rPr>
              <a:t>aussi</a:t>
            </a:r>
            <a:r>
              <a:rPr lang="en-CA" altLang="en-US" dirty="0">
                <a:solidFill>
                  <a:srgbClr val="333333"/>
                </a:solidFill>
                <a:latin typeface="Helvetica Neue"/>
              </a:rPr>
              <a:t> que le </a:t>
            </a:r>
            <a:r>
              <a:rPr lang="en-CA" altLang="en-US" dirty="0" err="1">
                <a:solidFill>
                  <a:srgbClr val="333333"/>
                </a:solidFill>
                <a:latin typeface="Helvetica Neue"/>
              </a:rPr>
              <a:t>risque</a:t>
            </a:r>
            <a:r>
              <a:rPr lang="en-CA" altLang="en-US" dirty="0">
                <a:solidFill>
                  <a:srgbClr val="333333"/>
                </a:solidFill>
                <a:latin typeface="Helvetica Neue"/>
              </a:rPr>
              <a:t> </a:t>
            </a:r>
            <a:r>
              <a:rPr lang="en-CA" altLang="en-US" dirty="0" err="1">
                <a:solidFill>
                  <a:srgbClr val="333333"/>
                </a:solidFill>
                <a:latin typeface="Helvetica Neue"/>
              </a:rPr>
              <a:t>d'introduction</a:t>
            </a:r>
            <a:r>
              <a:rPr lang="en-CA" altLang="en-US" dirty="0">
                <a:solidFill>
                  <a:srgbClr val="333333"/>
                </a:solidFill>
                <a:latin typeface="Helvetica Neue"/>
              </a:rPr>
              <a:t> de </a:t>
            </a:r>
            <a:r>
              <a:rPr lang="en-CA" altLang="en-US" dirty="0" err="1">
                <a:solidFill>
                  <a:srgbClr val="333333"/>
                </a:solidFill>
                <a:latin typeface="Helvetica Neue"/>
              </a:rPr>
              <a:t>ce</a:t>
            </a:r>
            <a:r>
              <a:rPr lang="en-CA" altLang="en-US" dirty="0">
                <a:solidFill>
                  <a:srgbClr val="333333"/>
                </a:solidFill>
                <a:latin typeface="Helvetica Neue"/>
              </a:rPr>
              <a:t> virus dans </a:t>
            </a:r>
            <a:r>
              <a:rPr lang="en-CA" altLang="en-US" dirty="0" err="1">
                <a:solidFill>
                  <a:srgbClr val="333333"/>
                </a:solidFill>
                <a:latin typeface="Helvetica Neue"/>
              </a:rPr>
              <a:t>une</a:t>
            </a:r>
            <a:r>
              <a:rPr lang="en-CA" altLang="en-US" dirty="0">
                <a:solidFill>
                  <a:srgbClr val="333333"/>
                </a:solidFill>
                <a:latin typeface="Helvetica Neue"/>
              </a:rPr>
              <a:t> population sensible </a:t>
            </a:r>
            <a:r>
              <a:rPr lang="en-CA" altLang="en-US" dirty="0" err="1">
                <a:solidFill>
                  <a:srgbClr val="333333"/>
                </a:solidFill>
                <a:latin typeface="Helvetica Neue"/>
              </a:rPr>
              <a:t>peut</a:t>
            </a:r>
            <a:r>
              <a:rPr lang="en-CA" altLang="en-US" dirty="0">
                <a:solidFill>
                  <a:srgbClr val="333333"/>
                </a:solidFill>
                <a:latin typeface="Helvetica Neue"/>
              </a:rPr>
              <a:t> </a:t>
            </a:r>
            <a:r>
              <a:rPr lang="en-CA" altLang="en-US" dirty="0" err="1">
                <a:solidFill>
                  <a:srgbClr val="333333"/>
                </a:solidFill>
                <a:latin typeface="Helvetica Neue"/>
              </a:rPr>
              <a:t>survenir</a:t>
            </a:r>
            <a:r>
              <a:rPr lang="en-CA" altLang="en-US" dirty="0">
                <a:solidFill>
                  <a:srgbClr val="333333"/>
                </a:solidFill>
                <a:latin typeface="Helvetica Neue"/>
              </a:rPr>
              <a:t> à tout moment.</a:t>
            </a:r>
          </a:p>
          <a:p>
            <a:endParaRPr lang="en-CA" altLang="en-US" dirty="0">
              <a:solidFill>
                <a:srgbClr val="212529"/>
              </a:solidFill>
              <a:latin typeface="Lato" panose="020F0502020204030203" pitchFamily="34" charset="0"/>
            </a:endParaRPr>
          </a:p>
        </p:txBody>
      </p:sp>
      <p:sp>
        <p:nvSpPr>
          <p:cNvPr id="19460" name="Slide Number Placeholder 3">
            <a:extLst>
              <a:ext uri="{FF2B5EF4-FFF2-40B4-BE49-F238E27FC236}">
                <a16:creationId xmlns:a16="http://schemas.microsoft.com/office/drawing/2014/main" id="{873D0E94-CB96-4B61-665C-E955AD9AC1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94850F1-94DB-4C79-9651-B643966EC55A}" type="slidenum">
              <a:rPr lang="en-US" altLang="en-US" smtClean="0"/>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F56D286-C1C9-CFBA-20A7-40B3DF8891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9A0F9E5-9D5C-7FBD-3D4D-D95E9BE7AD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L'Allemagne n'a pas signalé d'autres cas de fièvre aphteuse depuis la découverte initiale chez des buffles d'eau dans le Brandebourg. </a:t>
            </a:r>
          </a:p>
          <a:p>
            <a:endParaRPr lang="en-CA" altLang="en-US"/>
          </a:p>
          <a:p>
            <a:r>
              <a:rPr lang="en-CA" altLang="en-US"/>
              <a:t>Au Royaume-Uni, un problème technique a permis aux importations de viande allemande à haut risque d'entrer dans le pays pendant environ une semaine après l'émission de l'alerte à la fièvre aphteuse</a:t>
            </a:r>
          </a:p>
          <a:p>
            <a:endParaRPr lang="en-CA" altLang="en-US"/>
          </a:p>
        </p:txBody>
      </p:sp>
      <p:sp>
        <p:nvSpPr>
          <p:cNvPr id="21508" name="Slide Number Placeholder 3">
            <a:extLst>
              <a:ext uri="{FF2B5EF4-FFF2-40B4-BE49-F238E27FC236}">
                <a16:creationId xmlns:a16="http://schemas.microsoft.com/office/drawing/2014/main" id="{694F809F-2389-243F-C0C4-B8B2886D3D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C78432-0898-403C-9F06-B3E3ECD91590}" type="slidenum">
              <a:rPr lang="en-US" altLang="en-US" smtClean="0"/>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552BE0E-7733-CEB1-8A1E-0C958619E9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C793C7D-76F4-C6D7-C2FA-5EA1B27EA2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En contact, le site avait le même propriétaire, le fourrage circulait quotidiennement entre les sites, les animaux circulaient entre les sites.</a:t>
            </a:r>
          </a:p>
          <a:p>
            <a:endParaRPr lang="en-CA" altLang="en-US"/>
          </a:p>
        </p:txBody>
      </p:sp>
      <p:sp>
        <p:nvSpPr>
          <p:cNvPr id="25604" name="Slide Number Placeholder 3">
            <a:extLst>
              <a:ext uri="{FF2B5EF4-FFF2-40B4-BE49-F238E27FC236}">
                <a16:creationId xmlns:a16="http://schemas.microsoft.com/office/drawing/2014/main" id="{83E6D1C5-5FA9-E39E-A1DD-B52D24038C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DC66F5-2BAE-4EC6-A3C1-F43FF71B7D18}" type="slidenum">
              <a:rPr lang="en-US" altLang="en-US" smtClean="0"/>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BE06846-A9B1-88F3-37E8-C291833DB8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9C600F-2933-DFE7-A914-1003A634D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De nombreux contacts sont recherchés... en particulier 35 liés au transport de sous-produits animaux (hypothèse selon laquelle ABP est l'abréviation de "animal byproducts").</a:t>
            </a:r>
          </a:p>
          <a:p>
            <a:endParaRPr lang="en-CA" altLang="en-US"/>
          </a:p>
        </p:txBody>
      </p:sp>
      <p:sp>
        <p:nvSpPr>
          <p:cNvPr id="29700" name="Slide Number Placeholder 3">
            <a:extLst>
              <a:ext uri="{FF2B5EF4-FFF2-40B4-BE49-F238E27FC236}">
                <a16:creationId xmlns:a16="http://schemas.microsoft.com/office/drawing/2014/main" id="{2DBA8B55-04F1-AEC3-2B0C-72B22131C9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01722D-50CE-43B0-A2B3-28E195CE5C48}" type="slidenum">
              <a:rPr lang="en-US" altLang="en-US" smtClean="0"/>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9E17977-CBD5-B5ED-4A1A-EC1E2AE742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46BD139-621C-66EC-0DBC-6D843A36F8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La plupart des cas ont été recensés dans des zones endémiques, les deux véritables exceptions étant l'Allemagne et la Hongrie.</a:t>
            </a:r>
          </a:p>
          <a:p>
            <a:endParaRPr lang="en-CA" altLang="en-US"/>
          </a:p>
          <a:p>
            <a:r>
              <a:rPr lang="en-CA" altLang="en-US"/>
              <a:t>L'Irak ne compte que deux cas dans les données d'Empressi, mais les rapports de presse suggèrent qu'il y a beaucoup plus de cas que deux. Les notes dans le rapport WOAH indiquent que lors de la dernière campagne de vaccination, certains propriétaires ont refusé la vaccination, ce qui peut expliquer les cas actuels.</a:t>
            </a:r>
          </a:p>
          <a:p>
            <a:endParaRPr lang="en-CA" altLang="en-US"/>
          </a:p>
          <a:p>
            <a:r>
              <a:rPr lang="en-CA" altLang="en-US"/>
              <a:t>La Corée du Sud a signalé une réapparition de la fièvre aphteuse, dont le dernier cas a été signalé en mai 2023. Un seul cas figure sur la carte, mais au moins neuf cas ont été signalés dans les médias. </a:t>
            </a:r>
          </a:p>
        </p:txBody>
      </p:sp>
      <p:sp>
        <p:nvSpPr>
          <p:cNvPr id="32772" name="Slide Number Placeholder 3">
            <a:extLst>
              <a:ext uri="{FF2B5EF4-FFF2-40B4-BE49-F238E27FC236}">
                <a16:creationId xmlns:a16="http://schemas.microsoft.com/office/drawing/2014/main" id="{5CAEF7E4-11BF-46AB-26FD-1EB807D7C2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AE8373D-7CF5-44D0-AF6D-1A04C490BFDA}" type="slidenum">
              <a:rPr lang="en-US" altLang="en-US" smtClean="0"/>
              <a:t>12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1329706-8EB1-27A6-CCA5-C8B86C15EC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F4A3F28-AF61-4327-70F3-8525C6988F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333333"/>
                </a:solidFill>
                <a:latin typeface="Lato" panose="020F0502020204030203" pitchFamily="34" charset="0"/>
              </a:rPr>
              <a:t>Identification d'une souche de tuberculose bovine</a:t>
            </a:r>
          </a:p>
          <a:p>
            <a:r>
              <a:rPr lang="en-US" altLang="en-US">
                <a:solidFill>
                  <a:srgbClr val="333333"/>
                </a:solidFill>
                <a:latin typeface="Noto Sans" panose="020B0502040504020204" pitchFamily="34" charset="0"/>
              </a:rPr>
              <a:t>Les résultats de la culture en laboratoire de l'animal infecté le 29 novembre 2024 ont révélé une souche qui n'a jamais été identifiée chez les animaux ou les humains au Canada, et dont l'origine est inconnue. Cette souche n'est pas étroitement liée à l'une des souches récemment observées dans l'ouest du Canada.</a:t>
            </a:r>
          </a:p>
          <a:p>
            <a:endParaRPr lang="en-CA" altLang="en-US"/>
          </a:p>
        </p:txBody>
      </p:sp>
      <p:sp>
        <p:nvSpPr>
          <p:cNvPr id="34820" name="Slide Number Placeholder 3">
            <a:extLst>
              <a:ext uri="{FF2B5EF4-FFF2-40B4-BE49-F238E27FC236}">
                <a16:creationId xmlns:a16="http://schemas.microsoft.com/office/drawing/2014/main" id="{F9F1D5D0-743D-CF45-8B15-EA072ED808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97EE2A-2D52-4996-B6CE-960C90C6A1F0}" type="slidenum">
              <a:rPr lang="en-US" altLang="en-US" smtClean="0"/>
              <a:t>13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8FFEB01-709A-C213-928F-C0096438D8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CFF427A-6B9E-2EEA-3D30-C2A566AEAC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542C91EA-9985-58CB-1674-E64B54F604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D64A566-7E1D-47FA-9538-19D2C1CCCA13}" type="slidenum">
              <a:rPr lang="en-US" altLang="en-US" smtClean="0"/>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1668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84FF1C4-AB54-DA3A-3253-6D2EEE937309}"/>
              </a:ext>
            </a:extLst>
          </p:cNvPr>
          <p:cNvSpPr>
            <a:spLocks noGrp="1"/>
          </p:cNvSpPr>
          <p:nvPr>
            <p:ph type="sldNum" sz="quarter" idx="10"/>
          </p:nvPr>
        </p:nvSpPr>
        <p:spPr/>
        <p:txBody>
          <a:bodyPr/>
          <a:lstStyle>
            <a:lvl1pPr>
              <a:defRPr/>
            </a:lvl1pPr>
          </a:lstStyle>
          <a:p>
            <a:pPr>
              <a:defRPr/>
            </a:pPr>
            <a:fld id="{91B0E89F-8361-4CA9-A896-F82EB59E1ECE}" type="slidenum">
              <a:rPr lang="en-US" altLang="en-US"/>
              <a:pPr>
                <a:defRPr/>
              </a:pPr>
              <a:t>‹#›</a:t>
            </a:fld>
            <a:endParaRPr lang="en-US" altLang="en-US"/>
          </a:p>
        </p:txBody>
      </p:sp>
    </p:spTree>
    <p:extLst>
      <p:ext uri="{BB962C8B-B14F-4D97-AF65-F5344CB8AC3E}">
        <p14:creationId xmlns:p14="http://schemas.microsoft.com/office/powerpoint/2010/main" val="333506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EBA2961-BF6C-75A0-A54C-24A4EFF027DC}"/>
              </a:ext>
            </a:extLst>
          </p:cNvPr>
          <p:cNvSpPr>
            <a:spLocks noGrp="1"/>
          </p:cNvSpPr>
          <p:nvPr>
            <p:ph type="sldNum" sz="quarter" idx="10"/>
          </p:nvPr>
        </p:nvSpPr>
        <p:spPr/>
        <p:txBody>
          <a:bodyPr/>
          <a:lstStyle>
            <a:lvl1pPr>
              <a:defRPr/>
            </a:lvl1pPr>
          </a:lstStyle>
          <a:p>
            <a:pPr>
              <a:defRPr/>
            </a:pPr>
            <a:fld id="{A2944B99-099B-484C-8380-65D9A4154ABF}" type="slidenum">
              <a:rPr lang="en-US" altLang="en-US"/>
              <a:pPr>
                <a:defRPr/>
              </a:pPr>
              <a:t>‹#›</a:t>
            </a:fld>
            <a:endParaRPr lang="en-US" altLang="en-US"/>
          </a:p>
        </p:txBody>
      </p:sp>
    </p:spTree>
    <p:extLst>
      <p:ext uri="{BB962C8B-B14F-4D97-AF65-F5344CB8AC3E}">
        <p14:creationId xmlns:p14="http://schemas.microsoft.com/office/powerpoint/2010/main" val="173898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7230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D93B1A91-46E3-CAAE-F9D1-0F8155C38DFF}"/>
              </a:ext>
            </a:extLst>
          </p:cNvPr>
          <p:cNvSpPr>
            <a:spLocks noGrp="1"/>
          </p:cNvSpPr>
          <p:nvPr>
            <p:ph type="sldNum" sz="quarter" idx="10"/>
          </p:nvPr>
        </p:nvSpPr>
        <p:spPr/>
        <p:txBody>
          <a:bodyPr/>
          <a:lstStyle>
            <a:lvl1pPr>
              <a:defRPr/>
            </a:lvl1pPr>
          </a:lstStyle>
          <a:p>
            <a:pPr>
              <a:defRPr/>
            </a:pPr>
            <a:fld id="{8EEE48B6-EF92-4DFE-AD2D-F8D8D5646DC8}" type="slidenum">
              <a:rPr lang="en-US" altLang="en-US"/>
              <a:pPr>
                <a:defRPr/>
              </a:pPr>
              <a:t>‹#›</a:t>
            </a:fld>
            <a:endParaRPr lang="en-US" altLang="en-US"/>
          </a:p>
        </p:txBody>
      </p:sp>
    </p:spTree>
    <p:extLst>
      <p:ext uri="{BB962C8B-B14F-4D97-AF65-F5344CB8AC3E}">
        <p14:creationId xmlns:p14="http://schemas.microsoft.com/office/powerpoint/2010/main" val="63351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5B960E5C-EE34-A1F8-56CE-DA3D171DB859}"/>
              </a:ext>
            </a:extLst>
          </p:cNvPr>
          <p:cNvSpPr>
            <a:spLocks noGrp="1"/>
          </p:cNvSpPr>
          <p:nvPr>
            <p:ph type="sldNum" sz="quarter" idx="10"/>
          </p:nvPr>
        </p:nvSpPr>
        <p:spPr/>
        <p:txBody>
          <a:bodyPr/>
          <a:lstStyle>
            <a:lvl1pPr>
              <a:defRPr/>
            </a:lvl1pPr>
          </a:lstStyle>
          <a:p>
            <a:pPr>
              <a:defRPr/>
            </a:pPr>
            <a:fld id="{9FE53B39-0997-4E73-9EB2-2ED1A6BE6BC2}" type="slidenum">
              <a:rPr lang="en-US" altLang="en-US"/>
              <a:pPr>
                <a:defRPr/>
              </a:pPr>
              <a:t>‹#›</a:t>
            </a:fld>
            <a:endParaRPr lang="en-US" altLang="en-US"/>
          </a:p>
        </p:txBody>
      </p:sp>
    </p:spTree>
    <p:extLst>
      <p:ext uri="{BB962C8B-B14F-4D97-AF65-F5344CB8AC3E}">
        <p14:creationId xmlns:p14="http://schemas.microsoft.com/office/powerpoint/2010/main" val="277158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74E33205-A624-8EFC-2CEE-3E941EA53646}"/>
              </a:ext>
            </a:extLst>
          </p:cNvPr>
          <p:cNvSpPr>
            <a:spLocks noGrp="1"/>
          </p:cNvSpPr>
          <p:nvPr>
            <p:ph type="sldNum" sz="quarter" idx="14"/>
          </p:nvPr>
        </p:nvSpPr>
        <p:spPr/>
        <p:txBody>
          <a:bodyPr/>
          <a:lstStyle>
            <a:lvl1pPr>
              <a:defRPr/>
            </a:lvl1pPr>
          </a:lstStyle>
          <a:p>
            <a:pPr>
              <a:defRPr/>
            </a:pPr>
            <a:fld id="{03F11598-7890-4889-86AA-255425030CC0}" type="slidenum">
              <a:rPr lang="en-US" altLang="en-US"/>
              <a:pPr>
                <a:defRPr/>
              </a:pPr>
              <a:t>‹#›</a:t>
            </a:fld>
            <a:endParaRPr lang="en-US" altLang="en-US"/>
          </a:p>
        </p:txBody>
      </p:sp>
    </p:spTree>
    <p:extLst>
      <p:ext uri="{BB962C8B-B14F-4D97-AF65-F5344CB8AC3E}">
        <p14:creationId xmlns:p14="http://schemas.microsoft.com/office/powerpoint/2010/main" val="353717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E8AFEE0E-48CE-D275-267D-77A5BDE5C603}"/>
              </a:ext>
            </a:extLst>
          </p:cNvPr>
          <p:cNvSpPr>
            <a:spLocks noGrp="1"/>
          </p:cNvSpPr>
          <p:nvPr>
            <p:ph type="sldNum" sz="quarter" idx="15"/>
          </p:nvPr>
        </p:nvSpPr>
        <p:spPr/>
        <p:txBody>
          <a:bodyPr/>
          <a:lstStyle>
            <a:lvl1pPr>
              <a:defRPr/>
            </a:lvl1pPr>
          </a:lstStyle>
          <a:p>
            <a:pPr>
              <a:defRPr/>
            </a:pPr>
            <a:fld id="{444BA895-A98D-4516-B946-7E7D0A45EC6C}" type="slidenum">
              <a:rPr lang="en-US" altLang="en-US"/>
              <a:pPr>
                <a:defRPr/>
              </a:pPr>
              <a:t>‹#›</a:t>
            </a:fld>
            <a:endParaRPr lang="en-US" altLang="en-US"/>
          </a:p>
        </p:txBody>
      </p:sp>
    </p:spTree>
    <p:extLst>
      <p:ext uri="{BB962C8B-B14F-4D97-AF65-F5344CB8AC3E}">
        <p14:creationId xmlns:p14="http://schemas.microsoft.com/office/powerpoint/2010/main" val="379721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9B901CF-9FB0-DCA4-D964-D8118FF4028B}"/>
              </a:ext>
            </a:extLst>
          </p:cNvPr>
          <p:cNvSpPr>
            <a:spLocks noGrp="1"/>
          </p:cNvSpPr>
          <p:nvPr>
            <p:ph type="sldNum" sz="quarter" idx="10"/>
          </p:nvPr>
        </p:nvSpPr>
        <p:spPr/>
        <p:txBody>
          <a:bodyPr/>
          <a:lstStyle>
            <a:lvl1pPr>
              <a:defRPr/>
            </a:lvl1pPr>
          </a:lstStyle>
          <a:p>
            <a:pPr>
              <a:defRPr/>
            </a:pPr>
            <a:fld id="{C98D96A0-0600-42ED-BBC9-D5A4E9225928}" type="slidenum">
              <a:rPr lang="en-US" altLang="en-US"/>
              <a:pPr>
                <a:defRPr/>
              </a:pPr>
              <a:t>‹#›</a:t>
            </a:fld>
            <a:endParaRPr lang="en-US" altLang="en-US"/>
          </a:p>
        </p:txBody>
      </p:sp>
    </p:spTree>
    <p:extLst>
      <p:ext uri="{BB962C8B-B14F-4D97-AF65-F5344CB8AC3E}">
        <p14:creationId xmlns:p14="http://schemas.microsoft.com/office/powerpoint/2010/main" val="397984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1F0A7D9B-23D3-6C5B-1396-F4973D582327}"/>
              </a:ext>
            </a:extLst>
          </p:cNvPr>
          <p:cNvSpPr>
            <a:spLocks noGrp="1"/>
          </p:cNvSpPr>
          <p:nvPr>
            <p:ph type="sldNum" sz="quarter" idx="10"/>
          </p:nvPr>
        </p:nvSpPr>
        <p:spPr/>
        <p:txBody>
          <a:bodyPr/>
          <a:lstStyle>
            <a:lvl1pPr>
              <a:defRPr/>
            </a:lvl1pPr>
          </a:lstStyle>
          <a:p>
            <a:pPr>
              <a:defRPr/>
            </a:pPr>
            <a:fld id="{8337A382-C89E-4E50-9359-94EE1E0AEE9C}" type="slidenum">
              <a:rPr lang="en-US" altLang="en-US"/>
              <a:pPr>
                <a:defRPr/>
              </a:pPr>
              <a:t>‹#›</a:t>
            </a:fld>
            <a:endParaRPr lang="en-US" altLang="en-US"/>
          </a:p>
        </p:txBody>
      </p:sp>
    </p:spTree>
    <p:extLst>
      <p:ext uri="{BB962C8B-B14F-4D97-AF65-F5344CB8AC3E}">
        <p14:creationId xmlns:p14="http://schemas.microsoft.com/office/powerpoint/2010/main" val="307741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EAE5224B-A0C5-7ED2-71BE-A710124347DF}"/>
              </a:ext>
            </a:extLst>
          </p:cNvPr>
          <p:cNvSpPr>
            <a:spLocks noGrp="1"/>
          </p:cNvSpPr>
          <p:nvPr>
            <p:ph type="sldNum" sz="quarter" idx="10"/>
          </p:nvPr>
        </p:nvSpPr>
        <p:spPr/>
        <p:txBody>
          <a:bodyPr/>
          <a:lstStyle>
            <a:lvl1pPr>
              <a:defRPr/>
            </a:lvl1pPr>
          </a:lstStyle>
          <a:p>
            <a:pPr>
              <a:defRPr/>
            </a:pPr>
            <a:fld id="{27588D63-C036-4C3C-93B8-44F70DEB06A1}" type="slidenum">
              <a:rPr lang="en-US" altLang="en-US"/>
              <a:pPr>
                <a:defRPr/>
              </a:pPr>
              <a:t>‹#›</a:t>
            </a:fld>
            <a:endParaRPr lang="en-US" altLang="en-US"/>
          </a:p>
        </p:txBody>
      </p:sp>
    </p:spTree>
    <p:extLst>
      <p:ext uri="{BB962C8B-B14F-4D97-AF65-F5344CB8AC3E}">
        <p14:creationId xmlns:p14="http://schemas.microsoft.com/office/powerpoint/2010/main" val="186084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9D13E9-5659-FB7F-DC73-42CD79E0296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E406A8C1-1501-0472-04EE-4FDB0DE332D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621FF71A-0F98-8328-8FE9-509DF30CC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7A7C30-E828-45E5-AFFF-0D809143DAA7}" type="datetime1">
              <a:rPr lang="en-US"/>
              <a:t>4/30/2025</a:t>
            </a:fld>
            <a:endParaRPr lang="en-US"/>
          </a:p>
        </p:txBody>
      </p:sp>
      <p:sp>
        <p:nvSpPr>
          <p:cNvPr id="5" name="Footer Placeholder 4">
            <a:extLst>
              <a:ext uri="{FF2B5EF4-FFF2-40B4-BE49-F238E27FC236}">
                <a16:creationId xmlns:a16="http://schemas.microsoft.com/office/drawing/2014/main" id="{053F77E4-44E2-1F26-B699-BCFA82623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2DAB73F-ACB0-4669-C7FE-8CE261A4D97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AC46EED-5899-47BF-BDBD-36EA7D00DD4E}"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mpres-i.apps.fao.org/genera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bovine-tuberculosis/saskatchewan-2024/2025-02-25"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clickondetroit.com/news/local/2025/01/29/bovine-tuberculosis-found-in-michigan-cattle-herd/"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mykxlg.com/news/local/south-dakota-animal-industry-board-confirms-bovine-tb-in-kingsbury-county-cattle/article_8540d788-de3c-11ef-8a50-1ffa6a59279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scwds.shinyapps.io/haemaphysali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copeg.org/" TargetMode="External"/><Relationship Id="rId3" Type="http://schemas.openxmlformats.org/officeDocument/2006/relationships/hyperlink" Target="https://www.aphis.usda.gov/livestock-poultry-disease/cattle/ticks/screwworm/outbreak-central-america" TargetMode="External"/><Relationship Id="rId7" Type="http://schemas.openxmlformats.org/officeDocument/2006/relationships/hyperlink" Target="https://amandala.com.bz/news/authorities-fear-worsening-screwworm-situation-due-to-trump-polici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elheraldo.hn/honduras/registran-primer-caso-infectado-gusano-barrenador-olancho-CO23963652" TargetMode="External"/><Relationship Id="rId5" Type="http://schemas.openxmlformats.org/officeDocument/2006/relationships/hyperlink" Target="https://www.laprensani.com/2025/02/13/economia/3435116-gusano-barrenador-infecta-a-30-nicaraguenses-mientras-avanza-su-propagacion-en-las-fincas" TargetMode="External"/><Relationship Id="rId10" Type="http://schemas.openxmlformats.org/officeDocument/2006/relationships/image" Target="../media/image19.png"/><Relationship Id="rId4" Type="http://schemas.openxmlformats.org/officeDocument/2006/relationships/hyperlink" Target="https://www.yucatan.com.mx/mexico/2025/03/11/mas-casos-humanos-del-gusano-barrenador-devorador-de-hombres-en-mexico.html#goog_rewarded" TargetMode="Externa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rijksoverheid.nl/actueel/nieuws/2024/10/11/blauwtongvirus-serotype-12-vastgesteld-op-twee-bedrijven"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ahis.woah.org/#/in-review/6262" TargetMode="External"/><Relationship Id="rId5" Type="http://schemas.openxmlformats.org/officeDocument/2006/relationships/hyperlink" Target="https://wahis.woah.org/#/in-review/6254" TargetMode="External"/><Relationship Id="rId4" Type="http://schemas.openxmlformats.org/officeDocument/2006/relationships/hyperlink" Target="https://www.nvwa.nl/onderwerpen/blauwtong/documenten/dier/dierziekten/overige-dierziekten/publicaties/inde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m/news/articles/cg7zkvve9jgo" TargetMode="External"/><Relationship Id="rId7" Type="http://schemas.openxmlformats.org/officeDocument/2006/relationships/hyperlink" Target="https://www.animalhealthsurveillance.agriculture.gov.ie/currentnews/schmallenbergdisease.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hyperlink" Target="https://www.nadis.org.uk/disease-a-z/cattle/schmallenberg-virus-sbv/" TargetMode="External"/><Relationship Id="rId4" Type="http://schemas.openxmlformats.org/officeDocument/2006/relationships/hyperlink" Target="https://www.agriland.ie/farming-news/22-cases-of-schmallenberg-virus-recorded-in-2024-daf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veterinaryresearch.biomedcentral.com/articles/10.1186/s13567-024-01389-5"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s://wahis.woah.org/#/in-review/5996"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s://www.thip.media/news/namibia-implements-strict-measures-to-combat-lumpy-skin-disease-outbreak/103485/"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mdpi.com/1999-4915/17/3/433" TargetMode="External"/><Relationship Id="rId3" Type="http://schemas.openxmlformats.org/officeDocument/2006/relationships/hyperlink" Target="https://www.wrlfmd.org/sites/world/files/quick_media/WOAH-FAO%20FMD%20Ref%20Lab%20Report%20Oct-Dec%202024.pdf" TargetMode="External"/><Relationship Id="rId7" Type="http://schemas.openxmlformats.org/officeDocument/2006/relationships/hyperlink" Target="https://www.frontiersin.org/journals/veterinary-science/articles/10.3389/fvets.2025.1551420/ful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journals.plos.org/plosntds/article?id=10.1371/journal.pntd.0011982" TargetMode="External"/><Relationship Id="rId5" Type="http://schemas.openxmlformats.org/officeDocument/2006/relationships/hyperlink" Target="https://www.frontiersin.org/journals/veterinary-science/articles/10.3389/fvets.2025.1548627/full" TargetMode="External"/><Relationship Id="rId4" Type="http://schemas.openxmlformats.org/officeDocument/2006/relationships/hyperlink" Target="https://www.sciencedirect.com/science/article/pii/S2352771425000291?via%3Dihub" TargetMode="External"/><Relationship Id="rId9" Type="http://schemas.openxmlformats.org/officeDocument/2006/relationships/hyperlink" Target="https://link.springer.com/article/10.1007/s11250-025-04349-z"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li.de/en/news/animal-disease-situation/foot-and-mouth-disease/" TargetMode="External"/><Relationship Id="rId3" Type="http://schemas.openxmlformats.org/officeDocument/2006/relationships/hyperlink" Target="https://wahis.woah.org/#/in-review/6177" TargetMode="External"/><Relationship Id="rId7" Type="http://schemas.openxmlformats.org/officeDocument/2006/relationships/hyperlink" Target="https://food.ec.europa.eu/animals/animal-diseases/diseases-and-control-measures/foot-and-mouth-disease_e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swinehealth.org/shic-update-on-recent-detection-of-fmdv-serotype-o-in-germany/" TargetMode="External"/><Relationship Id="rId11" Type="http://schemas.openxmlformats.org/officeDocument/2006/relationships/image" Target="../media/image5.png"/><Relationship Id="rId5" Type="http://schemas.openxmlformats.org/officeDocument/2006/relationships/hyperlink" Target="https://www.rbb24.de/panorama/beitrag/2025/01/brandenburg-laesst-impfstoff-gegen-mks-herstellen-friedrich-loef.html" TargetMode="External"/><Relationship Id="rId10" Type="http://schemas.openxmlformats.org/officeDocument/2006/relationships/hyperlink" Target="https://www.merckvetmanual.com/infectious-diseases/foot-and-mouth-disease/foot-and-mouth-disease-in-animals" TargetMode="External"/><Relationship Id="rId4" Type="http://schemas.openxmlformats.org/officeDocument/2006/relationships/hyperlink" Target="https://www.fli.de/en/news/short-messages/short-message/fmd-outbreak-in-brandenburg-serotype-o-detected/"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foot-and-mouth-disease/countries-free-diseas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food.ec.europa.eu/horizontal-topics/committees/paff-committees/animal-health-and-welfare/presentations_en#20250312"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nimalhealthcanada.ca/news/2025/01/cfia-update-new-restrictions-due-to-foot-and-mouth-disease-in-germany" TargetMode="External"/><Relationship Id="rId2" Type="http://schemas.openxmlformats.org/officeDocument/2006/relationships/hyperlink" Target="https://www.cnphi-rcrsp.ca/qpp/answerPoll.xhtml?pollId=15185"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hyperlink" Target="https://can01.safelinks.protection.outlook.com/?url=https%3A%2F%2Ffood.ec.europa.eu%2Fdocument%2Fdownload%2Fda0a0e30-884a-447d-b36f-c343831164a4_en%3Ffilename%3Dreg-com_ahw_20250312_pres-02.pdf&amp;data=05%7C02%7Candrea.osborn%40inspection.gc.ca%7C19194c61b18e46f6593308dd63033bba%7C18b5a5ed1d8641d394a0bc27dae32ab2%7C0%7C0%7C638775587713059542%7CUnknown%7CTWFpbGZsb3d8eyJFbXB0eU1hcGkiOnRydWUsIlYiOiIwLjAuMDAwMCIsIlAiOiJXaW4zMiIsIkFOIjoiTWFpbCIsIldUIjoyfQ%3D%3D%7C0%7C%7C%7C&amp;sdata=KBBreALqqZIo5N8ycqLdXc8B4oGbchIeVA3H6VvbPFU%3D&amp;reserved=0" TargetMode="External"/><Relationship Id="rId4" Type="http://schemas.openxmlformats.org/officeDocument/2006/relationships/hyperlink" Target="https://can01.safelinks.protection.outlook.com/?url=https%3A%2F%2Ffood.ec.europa.eu%2Fdocument%2Fdownload%2F8cc79560-9acc-4a69-8a23-c50f3dc25796_en%3Ffilename%3Dreg-com_ahw_20250312_pres-01.pdf&amp;data=05%7C02%7Candrea.osborn%40inspection.gc.ca%7C19194c61b18e46f6593308dd63033bba%7C18b5a5ed1d8641d394a0bc27dae32ab2%7C0%7C0%7C638775587713036781%7CUnknown%7CTWFpbGZsb3d8eyJFbXB0eU1hcGkiOnRydWUsIlYiOiIwLjAuMDAwMCIsIlAiOiJXaW4zMiIsIkFOIjoiTWFpbCIsIldUIjoyfQ%3D%3D%7C0%7C%7C%7C&amp;sdata=85e1J1DshPmvC32jfJFoATia4CYRc7GcF%2BIadiW8yGI%3D&amp;reserved=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441855-E9AD-D924-7E62-9D301F0AF1C7}"/>
              </a:ext>
            </a:extLst>
          </p:cNvPr>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a:extLst>
              <a:ext uri="{FF2B5EF4-FFF2-40B4-BE49-F238E27FC236}">
                <a16:creationId xmlns:a16="http://schemas.microsoft.com/office/drawing/2014/main" id="{50477653-9E8E-EEAF-CD33-5C1E4E12D87A}"/>
              </a:ext>
            </a:extLst>
          </p:cNvPr>
          <p:cNvSpPr>
            <a:spLocks noGrp="1"/>
          </p:cNvSpPr>
          <p:nvPr>
            <p:ph type="subTitle" idx="1"/>
          </p:nvPr>
        </p:nvSpPr>
        <p:spPr>
          <a:xfrm>
            <a:off x="3048000" y="3101975"/>
            <a:ext cx="9144000" cy="1123950"/>
          </a:xfrm>
        </p:spPr>
        <p:txBody>
          <a:bodyPr/>
          <a:lstStyle/>
          <a:p>
            <a:pPr eaLnBrk="1" hangingPunct="1"/>
            <a:r>
              <a:rPr lang="en-CA" altLang="en-US" dirty="0"/>
              <a:t>CMEZ - Mise à jour du réseau </a:t>
            </a:r>
            <a:r>
              <a:rPr lang="en-CA" altLang="en-US" dirty="0" err="1"/>
              <a:t>bovin</a:t>
            </a:r>
            <a:r>
              <a:rPr lang="en-CA" altLang="en-US" dirty="0"/>
              <a:t> du SCSSA</a:t>
            </a:r>
          </a:p>
          <a:p>
            <a:pPr eaLnBrk="1" hangingPunct="1"/>
            <a:r>
              <a:rPr lang="en-CA" altLang="en-US" dirty="0"/>
              <a:t>21 mars 2025</a:t>
            </a:r>
          </a:p>
        </p:txBody>
      </p:sp>
      <p:sp>
        <p:nvSpPr>
          <p:cNvPr id="14340" name="Slide Number Placeholder 3">
            <a:extLst>
              <a:ext uri="{FF2B5EF4-FFF2-40B4-BE49-F238E27FC236}">
                <a16:creationId xmlns:a16="http://schemas.microsoft.com/office/drawing/2014/main" id="{B42D2D90-7F1C-CB71-D01A-67F4EDEEA36F}"/>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FF4C2246-EF71-4F6A-A9F5-3CD6D442BE24}" type="slidenum">
              <a:rPr lang="en-US" altLang="en-US" sz="1200" smtClean="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EB56C5E7-DC56-2CB4-F2A7-DEE82176AB8E}"/>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2C46-3FE3-616E-D229-E8FF66FC33C2}"/>
              </a:ext>
            </a:extLst>
          </p:cNvPr>
          <p:cNvSpPr>
            <a:spLocks noGrp="1"/>
          </p:cNvSpPr>
          <p:nvPr>
            <p:ph type="title"/>
          </p:nvPr>
        </p:nvSpPr>
        <p:spPr>
          <a:xfrm>
            <a:off x="219075" y="271463"/>
            <a:ext cx="10515600" cy="1325562"/>
          </a:xfrm>
        </p:spPr>
        <p:txBody>
          <a:bodyPr/>
          <a:lstStyle/>
          <a:p>
            <a:pPr>
              <a:defRPr/>
            </a:pPr>
            <a:r>
              <a:rPr lang="en-CA" dirty="0"/>
              <a:t>Fièvre aphteuse en Hongrie - Recherche</a:t>
            </a:r>
          </a:p>
        </p:txBody>
      </p:sp>
      <p:pic>
        <p:nvPicPr>
          <p:cNvPr id="28675" name="Content Placeholder 6">
            <a:extLst>
              <a:ext uri="{FF2B5EF4-FFF2-40B4-BE49-F238E27FC236}">
                <a16:creationId xmlns:a16="http://schemas.microsoft.com/office/drawing/2014/main" id="{7605E96F-9B6F-132B-4F25-BB0BE97C39CB}"/>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0" y="1690688"/>
            <a:ext cx="6345238" cy="4551362"/>
          </a:xfrm>
        </p:spPr>
      </p:pic>
      <p:pic>
        <p:nvPicPr>
          <p:cNvPr id="28676" name="Content Placeholder 8">
            <a:extLst>
              <a:ext uri="{FF2B5EF4-FFF2-40B4-BE49-F238E27FC236}">
                <a16:creationId xmlns:a16="http://schemas.microsoft.com/office/drawing/2014/main" id="{CFD3A056-00CB-198B-C91E-FE5ECE2BF8F5}"/>
              </a:ext>
            </a:extLst>
          </p:cNvPr>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6386513" y="1690688"/>
            <a:ext cx="5805487" cy="4551362"/>
          </a:xfrm>
        </p:spPr>
      </p:pic>
      <p:sp>
        <p:nvSpPr>
          <p:cNvPr id="28677" name="Slide Number Placeholder 4">
            <a:extLst>
              <a:ext uri="{FF2B5EF4-FFF2-40B4-BE49-F238E27FC236}">
                <a16:creationId xmlns:a16="http://schemas.microsoft.com/office/drawing/2014/main" id="{BDEE0323-4A3F-8F47-9C3F-920CE25FA2D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04ED035-399B-4C2E-8959-24F62AA61137}" type="slidenum">
              <a:rPr lang="en-US" altLang="en-US" sz="1200" smtClean="0">
                <a:solidFill>
                  <a:srgbClr val="898989"/>
                </a:solidFill>
              </a:r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6C12-68BC-F917-72F3-DCF279D075DF}"/>
              </a:ext>
            </a:extLst>
          </p:cNvPr>
          <p:cNvSpPr>
            <a:spLocks noGrp="1"/>
          </p:cNvSpPr>
          <p:nvPr>
            <p:ph type="title"/>
          </p:nvPr>
        </p:nvSpPr>
        <p:spPr>
          <a:xfrm>
            <a:off x="177800" y="225425"/>
            <a:ext cx="10515600" cy="938213"/>
          </a:xfrm>
        </p:spPr>
        <p:txBody>
          <a:bodyPr/>
          <a:lstStyle/>
          <a:p>
            <a:pPr>
              <a:defRPr/>
            </a:pPr>
            <a:r>
              <a:rPr lang="en-CA" dirty="0"/>
              <a:t>Fièvre aphteuse Hongrie</a:t>
            </a:r>
          </a:p>
        </p:txBody>
      </p:sp>
      <p:sp>
        <p:nvSpPr>
          <p:cNvPr id="3" name="Content Placeholder 2">
            <a:extLst>
              <a:ext uri="{FF2B5EF4-FFF2-40B4-BE49-F238E27FC236}">
                <a16:creationId xmlns:a16="http://schemas.microsoft.com/office/drawing/2014/main" id="{65A8351C-5A14-84CC-4A1D-324F534757FA}"/>
              </a:ext>
            </a:extLst>
          </p:cNvPr>
          <p:cNvSpPr>
            <a:spLocks noGrp="1"/>
          </p:cNvSpPr>
          <p:nvPr>
            <p:ph sz="half" idx="1"/>
          </p:nvPr>
        </p:nvSpPr>
        <p:spPr>
          <a:xfrm>
            <a:off x="715963" y="1252538"/>
            <a:ext cx="5181600" cy="4352925"/>
          </a:xfrm>
        </p:spPr>
        <p:txBody>
          <a:bodyPr/>
          <a:lstStyle/>
          <a:p>
            <a:pPr marL="0" indent="0">
              <a:buFont typeface="Arial" panose="020B0604020202020204" pitchFamily="34" charset="0"/>
              <a:buNone/>
              <a:defRPr/>
            </a:pPr>
            <a:r>
              <a:rPr lang="en-US" sz="2400" dirty="0"/>
              <a:t>Le laboratoire national de référence hongrois a identifié le sérotype du virus:</a:t>
            </a:r>
          </a:p>
          <a:p>
            <a:pPr>
              <a:defRPr/>
            </a:pPr>
            <a:r>
              <a:rPr lang="en-CA" sz="2400" b="1" dirty="0"/>
              <a:t>Sérotype O</a:t>
            </a:r>
            <a:endParaRPr lang="en-CA" sz="2400" dirty="0"/>
          </a:p>
          <a:p>
            <a:pPr>
              <a:defRPr/>
            </a:pPr>
            <a:r>
              <a:rPr lang="en-US" sz="2400" dirty="0"/>
              <a:t>Sa séquence présente la plus grande similarité avec une souche isolée au Pakistan en 2017-18 (98-99%).</a:t>
            </a:r>
          </a:p>
          <a:p>
            <a:pPr>
              <a:defRPr/>
            </a:pPr>
            <a:r>
              <a:rPr lang="en-US" sz="2400" dirty="0"/>
              <a:t>Le sous-type des souches est FMDV/O/ME-SA/Pan-Asia2/ANT-10.</a:t>
            </a:r>
          </a:p>
          <a:p>
            <a:pPr>
              <a:defRPr/>
            </a:pPr>
            <a:r>
              <a:rPr lang="en-US" sz="2400" dirty="0"/>
              <a:t>L'analyse complète par le laboratoire de référence de l'Union européenne est en cours.</a:t>
            </a:r>
            <a:endParaRPr lang="en-CA" sz="2400" dirty="0"/>
          </a:p>
          <a:p>
            <a:pPr>
              <a:defRPr/>
            </a:pPr>
            <a:endParaRPr lang="en-CA" sz="2400" dirty="0"/>
          </a:p>
        </p:txBody>
      </p:sp>
      <p:sp>
        <p:nvSpPr>
          <p:cNvPr id="4" name="Content Placeholder 3">
            <a:extLst>
              <a:ext uri="{FF2B5EF4-FFF2-40B4-BE49-F238E27FC236}">
                <a16:creationId xmlns:a16="http://schemas.microsoft.com/office/drawing/2014/main" id="{77255E2C-ECDE-08E2-4749-BACE36C69029}"/>
              </a:ext>
            </a:extLst>
          </p:cNvPr>
          <p:cNvSpPr>
            <a:spLocks noGrp="1"/>
          </p:cNvSpPr>
          <p:nvPr>
            <p:ph sz="half" idx="2"/>
          </p:nvPr>
        </p:nvSpPr>
        <p:spPr/>
        <p:txBody>
          <a:bodyPr/>
          <a:lstStyle/>
          <a:p>
            <a:pPr>
              <a:defRPr/>
            </a:pPr>
            <a:r>
              <a:rPr lang="en-CA" b="1" dirty="0"/>
              <a:t>Questions :</a:t>
            </a:r>
          </a:p>
          <a:p>
            <a:pPr lvl="1">
              <a:defRPr/>
            </a:pPr>
            <a:r>
              <a:rPr lang="en-CA" dirty="0"/>
              <a:t>Quelle méthode d'exposition permettrait à 80 % des génisses de présenter des signes cliniques en même temps ?</a:t>
            </a:r>
          </a:p>
          <a:p>
            <a:pPr marL="457200" lvl="1" indent="0">
              <a:buFont typeface="Arial" panose="020B0604020202020204" pitchFamily="34" charset="0"/>
              <a:buNone/>
              <a:defRPr/>
            </a:pPr>
            <a:endParaRPr lang="en-CA" dirty="0"/>
          </a:p>
          <a:p>
            <a:pPr lvl="1">
              <a:defRPr/>
            </a:pPr>
            <a:r>
              <a:rPr lang="en-CA" dirty="0"/>
              <a:t>L'enfouissement hors site est-il une méthode d'élimination raisonnable ? Le sol semble sablonneux, y a-t-il un risque de pénétration de virus dans les eaux souterraines ?</a:t>
            </a:r>
          </a:p>
        </p:txBody>
      </p:sp>
      <p:sp>
        <p:nvSpPr>
          <p:cNvPr id="30725" name="Slide Number Placeholder 4">
            <a:extLst>
              <a:ext uri="{FF2B5EF4-FFF2-40B4-BE49-F238E27FC236}">
                <a16:creationId xmlns:a16="http://schemas.microsoft.com/office/drawing/2014/main" id="{AD23FE06-7443-B36D-CFBE-B3E93CF5651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12BFC17-1AB6-4FCD-9423-39DB1924DE52}" type="slidenum">
              <a:rPr lang="en-US" altLang="en-US" sz="1200" smtClean="0">
                <a:solidFill>
                  <a:srgbClr val="898989"/>
                </a:solidFill>
              </a:r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CC183A-6C49-6EBF-0A84-63C37F5BF059}"/>
              </a:ext>
            </a:extLst>
          </p:cNvPr>
          <p:cNvSpPr>
            <a:spLocks noGrp="1"/>
          </p:cNvSpPr>
          <p:nvPr>
            <p:ph type="title"/>
          </p:nvPr>
        </p:nvSpPr>
        <p:spPr>
          <a:xfrm>
            <a:off x="47625" y="0"/>
            <a:ext cx="11306175" cy="1044575"/>
          </a:xfrm>
        </p:spPr>
        <p:txBody>
          <a:bodyPr/>
          <a:lstStyle/>
          <a:p>
            <a:pPr>
              <a:defRPr/>
            </a:pPr>
            <a:r>
              <a:rPr lang="en-CA" dirty="0"/>
              <a:t>Cas de fièvre aphteuse dans le monde </a:t>
            </a:r>
            <a:r>
              <a:rPr lang="en-CA" sz="1800" dirty="0"/>
              <a:t>(depuis la dernière réunion du 15 janvier 2025)</a:t>
            </a:r>
          </a:p>
        </p:txBody>
      </p:sp>
      <p:sp>
        <p:nvSpPr>
          <p:cNvPr id="31747" name="Content Placeholder 3">
            <a:extLst>
              <a:ext uri="{FF2B5EF4-FFF2-40B4-BE49-F238E27FC236}">
                <a16:creationId xmlns:a16="http://schemas.microsoft.com/office/drawing/2014/main" id="{70ACE541-4B4B-F767-9A8D-BD59564CDD34}"/>
              </a:ext>
            </a:extLst>
          </p:cNvPr>
          <p:cNvSpPr>
            <a:spLocks noGrp="1"/>
          </p:cNvSpPr>
          <p:nvPr>
            <p:ph sz="half" idx="2"/>
          </p:nvPr>
        </p:nvSpPr>
        <p:spPr>
          <a:xfrm>
            <a:off x="7686675" y="793750"/>
            <a:ext cx="4830763" cy="4351338"/>
          </a:xfrm>
        </p:spPr>
        <p:txBody>
          <a:bodyPr/>
          <a:lstStyle/>
          <a:p>
            <a:pPr marL="0" indent="0">
              <a:buFont typeface="Arial" panose="020B0604020202020204" pitchFamily="34" charset="0"/>
              <a:buNone/>
            </a:pPr>
            <a:r>
              <a:rPr lang="en-CA" altLang="en-US"/>
              <a:t>L'Europe</a:t>
            </a:r>
          </a:p>
          <a:p>
            <a:pPr lvl="1"/>
            <a:r>
              <a:rPr lang="en-CA" altLang="en-US" sz="2200"/>
              <a:t>Allemagne 1 (O)</a:t>
            </a:r>
          </a:p>
          <a:p>
            <a:pPr lvl="1"/>
            <a:r>
              <a:rPr lang="en-CA" altLang="en-US" sz="2200"/>
              <a:t>Hongrie 1 (O)</a:t>
            </a:r>
          </a:p>
          <a:p>
            <a:pPr marL="0" indent="0">
              <a:buFont typeface="Arial" panose="020B0604020202020204" pitchFamily="34" charset="0"/>
              <a:buNone/>
            </a:pPr>
            <a:r>
              <a:rPr lang="en-CA" altLang="en-US"/>
              <a:t>Asie</a:t>
            </a:r>
          </a:p>
          <a:p>
            <a:pPr lvl="1"/>
            <a:r>
              <a:rPr lang="en-CA" altLang="en-US" sz="2200"/>
              <a:t>Israël 3(O + ?)</a:t>
            </a:r>
          </a:p>
          <a:p>
            <a:pPr lvl="1"/>
            <a:r>
              <a:rPr lang="en-CA" altLang="en-US" sz="2200"/>
              <a:t>Irak 2( ?) sous-estimation</a:t>
            </a:r>
          </a:p>
          <a:p>
            <a:pPr lvl="1"/>
            <a:r>
              <a:rPr lang="en-CA" altLang="en-US" sz="2200"/>
              <a:t>Corée du Sud 5-9 (O)</a:t>
            </a:r>
          </a:p>
          <a:p>
            <a:pPr lvl="1"/>
            <a:r>
              <a:rPr lang="en-CA" altLang="en-US" sz="2200"/>
              <a:t>Chine 2 (O, ?)</a:t>
            </a:r>
          </a:p>
          <a:p>
            <a:pPr lvl="1"/>
            <a:r>
              <a:rPr lang="en-CA" altLang="en-US" sz="2200"/>
              <a:t>Cambodge 5( ?)</a:t>
            </a:r>
          </a:p>
          <a:p>
            <a:pPr marL="0" indent="0">
              <a:buFont typeface="Arial" panose="020B0604020202020204" pitchFamily="34" charset="0"/>
              <a:buNone/>
            </a:pPr>
            <a:r>
              <a:rPr lang="en-CA" altLang="en-US"/>
              <a:t>Afrique</a:t>
            </a:r>
          </a:p>
          <a:p>
            <a:pPr lvl="1"/>
            <a:r>
              <a:rPr lang="en-CA" altLang="en-US" sz="2200"/>
              <a:t>Tunisie 25 (O)</a:t>
            </a:r>
          </a:p>
          <a:p>
            <a:pPr lvl="1"/>
            <a:r>
              <a:rPr lang="en-CA" altLang="en-US" sz="2200"/>
              <a:t>Afrique du Sud 6 (SAT-2)</a:t>
            </a:r>
          </a:p>
          <a:p>
            <a:pPr lvl="1"/>
            <a:r>
              <a:rPr lang="en-CA" altLang="en-US" sz="2200"/>
              <a:t>Libye 4(O)</a:t>
            </a:r>
          </a:p>
          <a:p>
            <a:pPr lvl="1"/>
            <a:r>
              <a:rPr lang="en-CA" altLang="en-US" sz="2200"/>
              <a:t>Algérie 1(O)</a:t>
            </a:r>
          </a:p>
        </p:txBody>
      </p:sp>
      <p:sp>
        <p:nvSpPr>
          <p:cNvPr id="31748" name="Slide Number Placeholder 4">
            <a:extLst>
              <a:ext uri="{FF2B5EF4-FFF2-40B4-BE49-F238E27FC236}">
                <a16:creationId xmlns:a16="http://schemas.microsoft.com/office/drawing/2014/main" id="{E4DCC2A2-13D2-E799-0A32-01B4DE661E8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817125A-71E5-44EE-9E3E-45D63FA30F04}" type="slidenum">
              <a:rPr lang="en-US" altLang="en-US" sz="1200" smtClean="0"/>
              <a:t>12</a:t>
            </a:fld>
            <a:endParaRPr lang="en-US" altLang="en-US" sz="1200"/>
          </a:p>
        </p:txBody>
      </p:sp>
      <p:sp>
        <p:nvSpPr>
          <p:cNvPr id="31749" name="TextBox 9">
            <a:extLst>
              <a:ext uri="{FF2B5EF4-FFF2-40B4-BE49-F238E27FC236}">
                <a16:creationId xmlns:a16="http://schemas.microsoft.com/office/drawing/2014/main" id="{C08EC622-D72A-AEB4-E592-BAA4CA6F59B7}"/>
              </a:ext>
            </a:extLst>
          </p:cNvPr>
          <p:cNvSpPr txBox="1">
            <a:spLocks noChangeArrowheads="1"/>
          </p:cNvSpPr>
          <p:nvPr/>
        </p:nvSpPr>
        <p:spPr bwMode="auto">
          <a:xfrm>
            <a:off x="147638" y="6100763"/>
            <a:ext cx="6170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hlinkClick r:id="rId3"/>
              </a:rPr>
              <a:t>https://empres-i.apps.fao.org/general </a:t>
            </a:r>
          </a:p>
        </p:txBody>
      </p:sp>
      <p:pic>
        <p:nvPicPr>
          <p:cNvPr id="4" name="Content Placeholder 3">
            <a:extLst>
              <a:ext uri="{FF2B5EF4-FFF2-40B4-BE49-F238E27FC236}">
                <a16:creationId xmlns:a16="http://schemas.microsoft.com/office/drawing/2014/main" id="{56BDD364-FF4A-56F0-CE4F-A326C0EB3670}"/>
              </a:ext>
            </a:extLst>
          </p:cNvPr>
          <p:cNvPicPr>
            <a:picLocks noGrp="1" noChangeAspect="1"/>
          </p:cNvPicPr>
          <p:nvPr>
            <p:ph sz="half" idx="1"/>
          </p:nvPr>
        </p:nvPicPr>
        <p:blipFill>
          <a:blip r:embed="rId4" cstate="email">
            <a:extLst>
              <a:ext uri="{28A0092B-C50C-407E-A947-70E740481C1C}">
                <a14:useLocalDpi xmlns:a14="http://schemas.microsoft.com/office/drawing/2010/main" val="0"/>
              </a:ext>
            </a:extLst>
          </a:blip>
          <a:stretch>
            <a:fillRect/>
          </a:stretch>
        </p:blipFill>
        <p:spPr>
          <a:xfrm>
            <a:off x="311150" y="1295400"/>
            <a:ext cx="7005638" cy="4541838"/>
          </a:xfrm>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398A-92FE-77D2-9026-8F697FE6B9C3}"/>
              </a:ext>
            </a:extLst>
          </p:cNvPr>
          <p:cNvSpPr>
            <a:spLocks noGrp="1"/>
          </p:cNvSpPr>
          <p:nvPr>
            <p:ph type="title"/>
          </p:nvPr>
        </p:nvSpPr>
        <p:spPr>
          <a:xfrm>
            <a:off x="492125" y="6242050"/>
            <a:ext cx="11699875" cy="479425"/>
          </a:xfrm>
        </p:spPr>
        <p:txBody>
          <a:bodyPr/>
          <a:lstStyle/>
          <a:p>
            <a:pPr>
              <a:defRPr/>
            </a:pPr>
            <a:r>
              <a:rPr lang="en-US" sz="2200" dirty="0">
                <a:hlinkClick r:id="rId3"/>
              </a:rPr>
              <a:t>Avis à l'industrie - Un troupeau de bovins de la Saskatchewan est déclaré infecté par la tuberculose bovine - inspection.canada.ca</a:t>
            </a:r>
            <a:br>
              <a:rPr lang="en-US" sz="6000" dirty="0"/>
            </a:br>
            <a:endParaRPr lang="en-CA" dirty="0"/>
          </a:p>
        </p:txBody>
      </p:sp>
      <p:sp>
        <p:nvSpPr>
          <p:cNvPr id="3" name="Text Placeholder 2">
            <a:extLst>
              <a:ext uri="{FF2B5EF4-FFF2-40B4-BE49-F238E27FC236}">
                <a16:creationId xmlns:a16="http://schemas.microsoft.com/office/drawing/2014/main" id="{74D4D6F0-E864-FABD-2F40-D0D84768C992}"/>
              </a:ext>
            </a:extLst>
          </p:cNvPr>
          <p:cNvSpPr>
            <a:spLocks noGrp="1"/>
          </p:cNvSpPr>
          <p:nvPr>
            <p:ph type="body" sz="quarter" idx="13"/>
          </p:nvPr>
        </p:nvSpPr>
        <p:spPr>
          <a:xfrm>
            <a:off x="406400" y="1168400"/>
            <a:ext cx="11118850" cy="3732213"/>
          </a:xfrm>
        </p:spPr>
        <p:txBody>
          <a:bodyPr/>
          <a:lstStyle/>
          <a:p>
            <a:pPr marL="0" indent="0">
              <a:buFont typeface="Arial" panose="020B0604020202020204" pitchFamily="34" charset="0"/>
              <a:buNone/>
              <a:defRPr/>
            </a:pPr>
            <a:r>
              <a:rPr lang="en-US" b="1" dirty="0">
                <a:solidFill>
                  <a:srgbClr val="333333"/>
                </a:solidFill>
              </a:rPr>
              <a:t>État d'avancement de l'enquête au 2025-03-13</a:t>
            </a:r>
          </a:p>
          <a:p>
            <a:pPr>
              <a:defRPr/>
            </a:pPr>
            <a:r>
              <a:rPr lang="en-US" sz="2400" dirty="0">
                <a:solidFill>
                  <a:srgbClr val="333333"/>
                </a:solidFill>
              </a:rPr>
              <a:t>Le dépeuplement du troupeau infecté est en cours. Les animaux réactifs identifiés lors des tests sur animaux vivants seront d'abord abattus en vue d'une inspection post-mortem et de tests en laboratoire.</a:t>
            </a:r>
          </a:p>
          <a:p>
            <a:pPr marL="0" indent="0">
              <a:buFont typeface="Arial" panose="020B0604020202020204" pitchFamily="34" charset="0"/>
              <a:buNone/>
              <a:defRPr/>
            </a:pPr>
            <a:endParaRPr lang="en-US" sz="2400" dirty="0">
              <a:solidFill>
                <a:srgbClr val="333333"/>
              </a:solidFill>
            </a:endParaRPr>
          </a:p>
          <a:p>
            <a:pPr>
              <a:defRPr/>
            </a:pPr>
            <a:r>
              <a:rPr lang="en-US" sz="2200" dirty="0">
                <a:solidFill>
                  <a:srgbClr val="333333"/>
                </a:solidFill>
              </a:rPr>
              <a:t>L'ACIA a entamé le processus pour les animaux et les troupeaux liés au troupeau infecté. Il s'agit des animaux suivants</a:t>
            </a:r>
          </a:p>
          <a:p>
            <a:pPr marL="742950" lvl="1" indent="-285750">
              <a:defRPr/>
            </a:pPr>
            <a:r>
              <a:rPr lang="en-US" sz="2200" dirty="0">
                <a:solidFill>
                  <a:srgbClr val="333333"/>
                </a:solidFill>
              </a:rPr>
              <a:t>l'analyse des troupeaux qui ont été en contact avec un troupeau infecté</a:t>
            </a:r>
          </a:p>
          <a:p>
            <a:pPr marL="742950" lvl="1" indent="-285750">
              <a:defRPr/>
            </a:pPr>
            <a:r>
              <a:rPr lang="en-US" sz="2200" dirty="0">
                <a:solidFill>
                  <a:srgbClr val="333333"/>
                </a:solidFill>
              </a:rPr>
              <a:t>le traçage des animaux qui ont quitté le troupeau infecté au cours des cinq dernières années et l'analyse des troupeaux concernés, le cas échéant</a:t>
            </a:r>
          </a:p>
          <a:p>
            <a:pPr marL="742950" lvl="1" indent="-285750">
              <a:defRPr/>
            </a:pPr>
            <a:r>
              <a:rPr lang="en-US" sz="2200" dirty="0">
                <a:solidFill>
                  <a:srgbClr val="333333"/>
                </a:solidFill>
              </a:rPr>
              <a:t>le traçage des animaux qui ont fourni des animaux au troupeau infecté au cours des cinq dernières années et l'analyse des troupeaux concernés, le cas échéant</a:t>
            </a:r>
          </a:p>
          <a:p>
            <a:pPr marL="0" indent="0">
              <a:buFont typeface="Arial" panose="020B0604020202020204" pitchFamily="34" charset="0"/>
              <a:buNone/>
              <a:defRPr/>
            </a:pPr>
            <a:endParaRPr lang="en-CA" dirty="0"/>
          </a:p>
        </p:txBody>
      </p:sp>
      <p:sp>
        <p:nvSpPr>
          <p:cNvPr id="33796" name="Slide Number Placeholder 3">
            <a:extLst>
              <a:ext uri="{FF2B5EF4-FFF2-40B4-BE49-F238E27FC236}">
                <a16:creationId xmlns:a16="http://schemas.microsoft.com/office/drawing/2014/main" id="{8C761D0F-73C4-7253-E6E5-422789DC0D07}"/>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43A4540-0604-4CD5-989A-10B72612D459}" type="slidenum">
              <a:rPr lang="en-US" altLang="en-US" sz="1200" smtClean="0">
                <a:solidFill>
                  <a:srgbClr val="898989"/>
                </a:solidFill>
              </a:rPr>
              <a:t>13</a:t>
            </a:fld>
            <a:endParaRPr lang="en-US" altLang="en-US" sz="1200">
              <a:solidFill>
                <a:srgbClr val="898989"/>
              </a:solidFill>
            </a:endParaRPr>
          </a:p>
        </p:txBody>
      </p:sp>
      <p:sp>
        <p:nvSpPr>
          <p:cNvPr id="33797" name="Title 1">
            <a:extLst>
              <a:ext uri="{FF2B5EF4-FFF2-40B4-BE49-F238E27FC236}">
                <a16:creationId xmlns:a16="http://schemas.microsoft.com/office/drawing/2014/main" id="{97C5D334-E081-5A79-FA21-EBF6670F9E5A}"/>
              </a:ext>
            </a:extLst>
          </p:cNvPr>
          <p:cNvSpPr txBox="1">
            <a:spLocks/>
          </p:cNvSpPr>
          <p:nvPr/>
        </p:nvSpPr>
        <p:spPr bwMode="auto">
          <a:xfrm>
            <a:off x="0" y="-11113"/>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en-US" sz="3200" b="1"/>
              <a:t>La tuberculose bovine au Canada</a:t>
            </a:r>
            <a:endParaRPr lang="en-CA" altLang="en-US" sz="32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6FB2-BBBD-2D95-1BDF-9CD8EA085ECC}"/>
              </a:ext>
            </a:extLst>
          </p:cNvPr>
          <p:cNvSpPr>
            <a:spLocks noGrp="1"/>
          </p:cNvSpPr>
          <p:nvPr>
            <p:ph type="title"/>
          </p:nvPr>
        </p:nvSpPr>
        <p:spPr>
          <a:xfrm>
            <a:off x="155575" y="6350"/>
            <a:ext cx="10515600" cy="1325563"/>
          </a:xfrm>
        </p:spPr>
        <p:txBody>
          <a:bodyPr/>
          <a:lstStyle/>
          <a:p>
            <a:pPr>
              <a:defRPr/>
            </a:pPr>
            <a:r>
              <a:rPr lang="en-US" sz="3200" dirty="0"/>
              <a:t>Tuberculose bovine aux États-Unis</a:t>
            </a:r>
            <a:endParaRPr lang="en-CA" sz="3200" dirty="0"/>
          </a:p>
        </p:txBody>
      </p:sp>
      <p:sp>
        <p:nvSpPr>
          <p:cNvPr id="22531" name="Text Placeholder 2">
            <a:extLst>
              <a:ext uri="{FF2B5EF4-FFF2-40B4-BE49-F238E27FC236}">
                <a16:creationId xmlns:a16="http://schemas.microsoft.com/office/drawing/2014/main" id="{CD7E4E06-E9F5-D4FE-571F-3ED9D8B48237}"/>
              </a:ext>
            </a:extLst>
          </p:cNvPr>
          <p:cNvSpPr>
            <a:spLocks noGrp="1"/>
          </p:cNvSpPr>
          <p:nvPr>
            <p:ph type="body" sz="quarter" idx="13"/>
          </p:nvPr>
        </p:nvSpPr>
        <p:spPr>
          <a:xfrm>
            <a:off x="261938" y="1071563"/>
            <a:ext cx="10304462" cy="5514975"/>
          </a:xfrm>
        </p:spPr>
        <p:txBody>
          <a:bodyPr/>
          <a:lstStyle/>
          <a:p>
            <a:pPr marL="0" indent="0">
              <a:buFont typeface="Arial" panose="020B0604020202020204" pitchFamily="34" charset="0"/>
              <a:buNone/>
              <a:defRPr/>
            </a:pPr>
            <a:r>
              <a:rPr lang="en-CA" altLang="en-US" sz="2400" dirty="0">
                <a:hlinkClick r:id="rId3"/>
              </a:rPr>
              <a:t>Michigan</a:t>
            </a:r>
            <a:endParaRPr lang="en-CA" altLang="en-US" sz="2400" dirty="0"/>
          </a:p>
          <a:p>
            <a:pPr>
              <a:defRPr/>
            </a:pPr>
            <a:r>
              <a:rPr lang="en-CA" sz="2000" dirty="0"/>
              <a:t>a confirmé un cas de </a:t>
            </a:r>
            <a:r>
              <a:rPr lang="en-CA" sz="2000" dirty="0" err="1"/>
              <a:t>TBB </a:t>
            </a:r>
            <a:r>
              <a:rPr lang="en-CA" sz="2000" dirty="0"/>
              <a:t>dans un troupeau de bovins du comté d'Alcona (situé dans la zone accréditée modifiée).</a:t>
            </a:r>
          </a:p>
          <a:p>
            <a:pPr>
              <a:defRPr/>
            </a:pPr>
            <a:r>
              <a:rPr lang="en-CA" sz="2000" dirty="0"/>
              <a:t>identifiés au cours de la surveillance de routine</a:t>
            </a:r>
          </a:p>
          <a:p>
            <a:pPr>
              <a:defRPr/>
            </a:pPr>
            <a:r>
              <a:rPr lang="en-CA" sz="2000" dirty="0"/>
              <a:t>premier cas de </a:t>
            </a:r>
            <a:r>
              <a:rPr lang="en-CA" sz="2000" dirty="0" err="1"/>
              <a:t>tuberculose bovine </a:t>
            </a:r>
            <a:r>
              <a:rPr lang="en-CA" sz="2000" dirty="0"/>
              <a:t>identifié dans le Michigan depuis 2022 et 83ème troupeau bovin du Michigan à être trouvé avec la tuberculose bovine depuis 1998</a:t>
            </a:r>
          </a:p>
          <a:p>
            <a:pPr marL="0" indent="0">
              <a:buFont typeface="Arial" panose="020B0604020202020204" pitchFamily="34" charset="0"/>
              <a:buNone/>
              <a:defRPr/>
            </a:pPr>
            <a:endParaRPr lang="en-CA" altLang="en-US" sz="2000" dirty="0"/>
          </a:p>
          <a:p>
            <a:pPr marL="0" indent="0">
              <a:buFont typeface="Arial" panose="020B0604020202020204" pitchFamily="34" charset="0"/>
              <a:buNone/>
              <a:defRPr/>
            </a:pPr>
            <a:r>
              <a:rPr lang="en-CA" altLang="en-US" sz="2400" dirty="0">
                <a:hlinkClick r:id="rId4"/>
              </a:rPr>
              <a:t>Dakota du Sud</a:t>
            </a:r>
            <a:endParaRPr lang="en-CA" altLang="en-US" sz="2400" dirty="0"/>
          </a:p>
          <a:p>
            <a:pPr>
              <a:defRPr/>
            </a:pPr>
            <a:r>
              <a:rPr lang="en-CA" sz="2000" dirty="0"/>
              <a:t>confirmation de plusieurs cas de </a:t>
            </a:r>
            <a:r>
              <a:rPr lang="en-CA" sz="2000" dirty="0" err="1"/>
              <a:t>TBB </a:t>
            </a:r>
            <a:r>
              <a:rPr lang="en-CA" sz="2000" dirty="0"/>
              <a:t>dans un troupeau de vaches/veaux du comté de Kingsbury, identifiés grâce aux efforts de traçabilité d'un bœuf provenant d'un parc d'engraissement du comté de Hamlin qui a été testé positif en octobre 2024.</a:t>
            </a:r>
          </a:p>
          <a:p>
            <a:pPr>
              <a:defRPr/>
            </a:pPr>
            <a:r>
              <a:rPr lang="en-CA" sz="2000" dirty="0"/>
              <a:t>les efforts de traçabilité se poursuivent pour retrouver les animaux vendus à partir du troupeau de Kingsbury au cours des cinq dernières années, afin de prévenir toute nouvelle propagation de la maladie.</a:t>
            </a:r>
            <a:endParaRPr lang="en-CA" altLang="en-US" sz="2000" b="1" dirty="0"/>
          </a:p>
          <a:p>
            <a:pPr marL="0" indent="0">
              <a:buFont typeface="Arial" panose="020B0604020202020204" pitchFamily="34" charset="0"/>
              <a:buNone/>
              <a:defRPr/>
            </a:pPr>
            <a:endParaRPr lang="en-CA" altLang="en-US" dirty="0"/>
          </a:p>
          <a:p>
            <a:pPr marL="0" indent="0">
              <a:buFont typeface="Arial" panose="020B0604020202020204" pitchFamily="34" charset="0"/>
              <a:buNone/>
              <a:defRPr/>
            </a:pPr>
            <a:endParaRPr lang="en-CA" altLang="en-US" sz="1800" dirty="0"/>
          </a:p>
          <a:p>
            <a:pPr>
              <a:defRPr/>
            </a:pPr>
            <a:endParaRPr lang="en-CA" altLang="en-US" sz="1600" dirty="0"/>
          </a:p>
        </p:txBody>
      </p:sp>
      <p:sp>
        <p:nvSpPr>
          <p:cNvPr id="35844" name="Rectangle 2">
            <a:extLst>
              <a:ext uri="{FF2B5EF4-FFF2-40B4-BE49-F238E27FC236}">
                <a16:creationId xmlns:a16="http://schemas.microsoft.com/office/drawing/2014/main" id="{BB6F74B2-1535-C209-CAB1-5D880BE3BFA7}"/>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D143-F268-A0C4-784F-9FAED9B868FF}"/>
              </a:ext>
            </a:extLst>
          </p:cNvPr>
          <p:cNvSpPr>
            <a:spLocks noGrp="1"/>
          </p:cNvSpPr>
          <p:nvPr>
            <p:ph type="title"/>
          </p:nvPr>
        </p:nvSpPr>
        <p:spPr>
          <a:xfrm>
            <a:off x="211138" y="144463"/>
            <a:ext cx="10515600" cy="1325562"/>
          </a:xfrm>
        </p:spPr>
        <p:txBody>
          <a:bodyPr/>
          <a:lstStyle/>
          <a:p>
            <a:pPr>
              <a:defRPr/>
            </a:pPr>
            <a:r>
              <a:rPr lang="en-US" sz="3200" dirty="0"/>
              <a:t>Tique Longhorn et Theileriosis aux Etats-Unis</a:t>
            </a:r>
            <a:endParaRPr lang="en-CA" sz="3200" dirty="0"/>
          </a:p>
        </p:txBody>
      </p:sp>
      <p:sp>
        <p:nvSpPr>
          <p:cNvPr id="37891" name="Text Placeholder 2">
            <a:extLst>
              <a:ext uri="{FF2B5EF4-FFF2-40B4-BE49-F238E27FC236}">
                <a16:creationId xmlns:a16="http://schemas.microsoft.com/office/drawing/2014/main" id="{C88DB832-F00A-0E2F-95B7-35F10876ECC2}"/>
              </a:ext>
            </a:extLst>
          </p:cNvPr>
          <p:cNvSpPr>
            <a:spLocks noGrp="1"/>
          </p:cNvSpPr>
          <p:nvPr>
            <p:ph type="body" sz="quarter" idx="13"/>
          </p:nvPr>
        </p:nvSpPr>
        <p:spPr>
          <a:xfrm>
            <a:off x="211138" y="1868488"/>
            <a:ext cx="5334000" cy="3729037"/>
          </a:xfrm>
        </p:spPr>
        <p:txBody>
          <a:bodyPr/>
          <a:lstStyle/>
          <a:p>
            <a:r>
              <a:rPr lang="en-US" altLang="en-US" sz="2400" dirty="0"/>
              <a:t>Pendant les </a:t>
            </a:r>
            <a:r>
              <a:rPr lang="en-US" altLang="en-US" sz="2400" dirty="0" err="1"/>
              <a:t>vacances</a:t>
            </a:r>
            <a:r>
              <a:rPr lang="en-US" altLang="en-US" sz="2400" dirty="0"/>
              <a:t> </a:t>
            </a:r>
            <a:r>
              <a:rPr lang="en-US" altLang="en-US" sz="2400" dirty="0" err="1"/>
              <a:t>d'hiver</a:t>
            </a:r>
            <a:r>
              <a:rPr lang="en-US" altLang="en-US" sz="2400" dirty="0"/>
              <a:t>, beaucoup </a:t>
            </a:r>
            <a:r>
              <a:rPr lang="en-US" altLang="en-US" sz="2400" dirty="0" err="1"/>
              <a:t>d'échantillons</a:t>
            </a:r>
            <a:r>
              <a:rPr lang="en-US" altLang="en-US" sz="2400" dirty="0"/>
              <a:t> </a:t>
            </a:r>
            <a:r>
              <a:rPr lang="en-US" altLang="en-US" sz="2400" dirty="0" err="1"/>
              <a:t>ont</a:t>
            </a:r>
            <a:r>
              <a:rPr lang="en-US" altLang="en-US" sz="2400" dirty="0"/>
              <a:t> </a:t>
            </a:r>
            <a:r>
              <a:rPr lang="en-US" altLang="en-US" sz="2400" dirty="0" err="1"/>
              <a:t>été</a:t>
            </a:r>
            <a:r>
              <a:rPr lang="en-US" altLang="en-US" sz="2400" dirty="0"/>
              <a:t> </a:t>
            </a:r>
            <a:r>
              <a:rPr lang="en-US" altLang="en-US" sz="2400" dirty="0" err="1"/>
              <a:t>analysés</a:t>
            </a:r>
            <a:r>
              <a:rPr lang="en-US" altLang="en-US" sz="2400" dirty="0"/>
              <a:t>, beaucoup de nouveaux </a:t>
            </a:r>
            <a:r>
              <a:rPr lang="en-US" altLang="en-US" sz="2400" dirty="0" err="1"/>
              <a:t>comtés</a:t>
            </a:r>
            <a:r>
              <a:rPr lang="en-US" altLang="en-US" sz="2400" dirty="0"/>
              <a:t> </a:t>
            </a:r>
            <a:r>
              <a:rPr lang="en-US" altLang="en-US" sz="2400" dirty="0" err="1"/>
              <a:t>ont</a:t>
            </a:r>
            <a:r>
              <a:rPr lang="en-US" altLang="en-US" sz="2400" dirty="0"/>
              <a:t> </a:t>
            </a:r>
            <a:r>
              <a:rPr lang="en-US" altLang="en-US" sz="2400" dirty="0" err="1"/>
              <a:t>été</a:t>
            </a:r>
            <a:r>
              <a:rPr lang="en-US" altLang="en-US" sz="2400" dirty="0"/>
              <a:t> </a:t>
            </a:r>
            <a:r>
              <a:rPr lang="en-US" altLang="en-US" sz="2400" dirty="0" err="1"/>
              <a:t>ajoutés</a:t>
            </a:r>
            <a:r>
              <a:rPr lang="en-US" altLang="en-US" sz="2400" dirty="0"/>
              <a:t> (7 états).</a:t>
            </a:r>
          </a:p>
          <a:p>
            <a:r>
              <a:rPr lang="en-US" altLang="en-US" sz="2400" dirty="0"/>
              <a:t>Les </a:t>
            </a:r>
            <a:r>
              <a:rPr lang="en-US" altLang="en-US" sz="2400" dirty="0" err="1"/>
              <a:t>découvertes</a:t>
            </a:r>
            <a:r>
              <a:rPr lang="en-US" altLang="en-US" sz="2400" dirty="0"/>
              <a:t> de </a:t>
            </a:r>
            <a:r>
              <a:rPr lang="en-US" altLang="en-US" sz="2400" dirty="0" err="1"/>
              <a:t>chiens</a:t>
            </a:r>
            <a:r>
              <a:rPr lang="en-US" altLang="en-US" sz="2400" dirty="0"/>
              <a:t> et de chats </a:t>
            </a:r>
            <a:r>
              <a:rPr lang="en-US" altLang="en-US" sz="2400" dirty="0" err="1"/>
              <a:t>ont</a:t>
            </a:r>
            <a:r>
              <a:rPr lang="en-US" altLang="en-US" sz="2400" dirty="0"/>
              <a:t> </a:t>
            </a:r>
            <a:r>
              <a:rPr lang="en-US" altLang="en-US" sz="2400" dirty="0" err="1"/>
              <a:t>augmenté</a:t>
            </a:r>
            <a:r>
              <a:rPr lang="en-US" altLang="en-US" sz="2400" dirty="0"/>
              <a:t> de manière significative</a:t>
            </a:r>
          </a:p>
          <a:p>
            <a:r>
              <a:rPr lang="en-CA" altLang="en-US" sz="2400" dirty="0"/>
              <a:t>Ohio (à </a:t>
            </a:r>
            <a:r>
              <a:rPr lang="en-CA" altLang="en-US" sz="2400" dirty="0" err="1"/>
              <a:t>partir</a:t>
            </a:r>
            <a:r>
              <a:rPr lang="en-CA" altLang="en-US" sz="2400" dirty="0"/>
              <a:t> de la fin de </a:t>
            </a:r>
            <a:r>
              <a:rPr lang="en-CA" altLang="en-US" sz="2400" dirty="0" err="1"/>
              <a:t>l'été</a:t>
            </a:r>
            <a:r>
              <a:rPr lang="en-CA" altLang="en-US" sz="2400" dirty="0"/>
              <a:t> 2024) - 8 </a:t>
            </a:r>
            <a:r>
              <a:rPr lang="en-CA" altLang="en-US" sz="2400" dirty="0" err="1"/>
              <a:t>comtés</a:t>
            </a:r>
            <a:r>
              <a:rPr lang="en-CA" altLang="en-US" sz="2400" dirty="0"/>
              <a:t> </a:t>
            </a:r>
            <a:r>
              <a:rPr lang="en-CA" altLang="en-US" sz="2400" dirty="0" err="1"/>
              <a:t>signalant</a:t>
            </a:r>
            <a:r>
              <a:rPr lang="en-CA" altLang="en-US" sz="2400" dirty="0"/>
              <a:t> des </a:t>
            </a:r>
            <a:r>
              <a:rPr lang="en-CA" altLang="en-US" sz="2400" dirty="0" err="1"/>
              <a:t>bovins</a:t>
            </a:r>
            <a:r>
              <a:rPr lang="en-CA" altLang="en-US" sz="2400" dirty="0"/>
              <a:t> </a:t>
            </a:r>
            <a:r>
              <a:rPr lang="en-CA" altLang="en-US" sz="2400" dirty="0" err="1"/>
              <a:t>positifs</a:t>
            </a:r>
            <a:r>
              <a:rPr lang="en-CA" altLang="en-US" sz="2400" dirty="0"/>
              <a:t> à </a:t>
            </a:r>
            <a:r>
              <a:rPr lang="en-CA" altLang="en-US" sz="2400" i="1" dirty="0"/>
              <a:t>Theileria</a:t>
            </a:r>
          </a:p>
          <a:p>
            <a:pPr lvl="1"/>
            <a:r>
              <a:rPr lang="en-CA" altLang="en-US" i="1" dirty="0"/>
              <a:t>Theileria </a:t>
            </a:r>
            <a:r>
              <a:rPr lang="en-CA" altLang="en-US" dirty="0" err="1"/>
              <a:t>trouvée</a:t>
            </a:r>
            <a:r>
              <a:rPr lang="en-CA" altLang="en-US" dirty="0"/>
              <a:t> dans un ALHT dans un </a:t>
            </a:r>
            <a:r>
              <a:rPr lang="en-CA" altLang="en-US" dirty="0" err="1"/>
              <a:t>comté</a:t>
            </a:r>
            <a:endParaRPr lang="en-CA" altLang="en-US" dirty="0"/>
          </a:p>
          <a:p>
            <a:pPr lvl="1"/>
            <a:endParaRPr lang="en-CA" altLang="en-US" sz="1600" dirty="0"/>
          </a:p>
        </p:txBody>
      </p:sp>
      <p:sp>
        <p:nvSpPr>
          <p:cNvPr id="37892" name="Rectangle 2">
            <a:extLst>
              <a:ext uri="{FF2B5EF4-FFF2-40B4-BE49-F238E27FC236}">
                <a16:creationId xmlns:a16="http://schemas.microsoft.com/office/drawing/2014/main" id="{3861C05E-B20F-D155-EC36-47D8A4CA759D}"/>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7893" name="TextBox 6">
            <a:extLst>
              <a:ext uri="{FF2B5EF4-FFF2-40B4-BE49-F238E27FC236}">
                <a16:creationId xmlns:a16="http://schemas.microsoft.com/office/drawing/2014/main" id="{6E1641E2-521D-CEE2-7637-D423335F60B2}"/>
              </a:ext>
            </a:extLst>
          </p:cNvPr>
          <p:cNvSpPr txBox="1">
            <a:spLocks noChangeArrowheads="1"/>
          </p:cNvSpPr>
          <p:nvPr/>
        </p:nvSpPr>
        <p:spPr bwMode="auto">
          <a:xfrm>
            <a:off x="7010400" y="6270625"/>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Rapport de situation de l'USDA sur </a:t>
            </a:r>
            <a:r>
              <a:rPr lang="en-CA" altLang="en-US" sz="1400" b="1" i="1"/>
              <a:t>Haemaphysalis </a:t>
            </a:r>
            <a:r>
              <a:rPr lang="en-CA" altLang="en-US" sz="1400" b="1"/>
              <a:t>longicornis (tique asiatique à longues cornes) - mars 2025</a:t>
            </a:r>
          </a:p>
        </p:txBody>
      </p:sp>
      <p:pic>
        <p:nvPicPr>
          <p:cNvPr id="37894" name="Picture 5">
            <a:extLst>
              <a:ext uri="{FF2B5EF4-FFF2-40B4-BE49-F238E27FC236}">
                <a16:creationId xmlns:a16="http://schemas.microsoft.com/office/drawing/2014/main" id="{3066F842-547E-24A6-0303-FEA607B4519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2525" y="1189038"/>
            <a:ext cx="5830888" cy="5086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5" name="TextBox 3">
            <a:extLst>
              <a:ext uri="{FF2B5EF4-FFF2-40B4-BE49-F238E27FC236}">
                <a16:creationId xmlns:a16="http://schemas.microsoft.com/office/drawing/2014/main" id="{A13CFA82-DFC8-2607-97C4-793B199274BC}"/>
              </a:ext>
            </a:extLst>
          </p:cNvPr>
          <p:cNvSpPr txBox="1">
            <a:spLocks noChangeArrowheads="1"/>
          </p:cNvSpPr>
          <p:nvPr/>
        </p:nvSpPr>
        <p:spPr bwMode="auto">
          <a:xfrm>
            <a:off x="1143000" y="6270625"/>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hlinkClick r:id="rId4"/>
              </a:rPr>
              <a:t>https://scwds.shinyapps.io/haemaphysalis/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BF0C-B37F-A47A-974E-050999DE1641}"/>
              </a:ext>
            </a:extLst>
          </p:cNvPr>
          <p:cNvSpPr>
            <a:spLocks noGrp="1"/>
          </p:cNvSpPr>
          <p:nvPr>
            <p:ph type="title"/>
          </p:nvPr>
        </p:nvSpPr>
        <p:spPr>
          <a:xfrm>
            <a:off x="136525" y="-87313"/>
            <a:ext cx="6207125" cy="1179513"/>
          </a:xfrm>
        </p:spPr>
        <p:txBody>
          <a:bodyPr/>
          <a:lstStyle/>
          <a:p>
            <a:pPr>
              <a:defRPr/>
            </a:pPr>
            <a:r>
              <a:rPr lang="en-US" sz="3200" dirty="0">
                <a:hlinkClick r:id="rId3"/>
              </a:rPr>
              <a:t>Ver du Nouveau Monde en Amérique centrale et au Mexique</a:t>
            </a:r>
            <a:endParaRPr lang="en-CA" sz="3200" dirty="0"/>
          </a:p>
        </p:txBody>
      </p:sp>
      <p:sp>
        <p:nvSpPr>
          <p:cNvPr id="39939" name="Text Placeholder 2">
            <a:extLst>
              <a:ext uri="{FF2B5EF4-FFF2-40B4-BE49-F238E27FC236}">
                <a16:creationId xmlns:a16="http://schemas.microsoft.com/office/drawing/2014/main" id="{7FC7879F-1B64-C682-D605-428DAED38A22}"/>
              </a:ext>
            </a:extLst>
          </p:cNvPr>
          <p:cNvSpPr>
            <a:spLocks noGrp="1"/>
          </p:cNvSpPr>
          <p:nvPr>
            <p:ph type="body" sz="quarter" idx="13"/>
          </p:nvPr>
        </p:nvSpPr>
        <p:spPr>
          <a:xfrm>
            <a:off x="136525" y="1092200"/>
            <a:ext cx="6207125" cy="5705475"/>
          </a:xfrm>
        </p:spPr>
        <p:txBody>
          <a:bodyPr/>
          <a:lstStyle/>
          <a:p>
            <a:r>
              <a:rPr lang="en-US" altLang="en-US" sz="2400" dirty="0"/>
              <a:t>Le NWS a </a:t>
            </a:r>
            <a:r>
              <a:rPr lang="en-US" altLang="en-US" sz="2400" dirty="0" err="1"/>
              <a:t>été</a:t>
            </a:r>
            <a:r>
              <a:rPr lang="en-US" altLang="en-US" sz="2400" dirty="0"/>
              <a:t> </a:t>
            </a:r>
            <a:r>
              <a:rPr lang="en-US" altLang="en-US" sz="2400" dirty="0" err="1"/>
              <a:t>découvert</a:t>
            </a:r>
            <a:r>
              <a:rPr lang="en-US" altLang="en-US" sz="2400" dirty="0"/>
              <a:t> </a:t>
            </a:r>
            <a:r>
              <a:rPr lang="en-US" altLang="en-US" sz="2400" dirty="0" err="1"/>
              <a:t>jusqu'à</a:t>
            </a:r>
            <a:r>
              <a:rPr lang="en-US" altLang="en-US" sz="2400" dirty="0"/>
              <a:t> la </a:t>
            </a:r>
            <a:r>
              <a:rPr lang="en-US" altLang="en-US" sz="2400" dirty="0" err="1"/>
              <a:t>péninsule</a:t>
            </a:r>
            <a:r>
              <a:rPr lang="en-US" altLang="en-US" sz="2400" dirty="0"/>
              <a:t> du Yucatan au </a:t>
            </a:r>
            <a:r>
              <a:rPr lang="en-US" altLang="en-US" sz="2400" dirty="0" err="1"/>
              <a:t>nord</a:t>
            </a:r>
            <a:r>
              <a:rPr lang="en-US" altLang="en-US" sz="2400" dirty="0"/>
              <a:t>.</a:t>
            </a:r>
          </a:p>
          <a:p>
            <a:r>
              <a:rPr lang="en-US" altLang="en-US" sz="2400" dirty="0"/>
              <a:t>Les </a:t>
            </a:r>
            <a:r>
              <a:rPr lang="en-US" altLang="en-US" sz="2400" dirty="0" err="1"/>
              <a:t>cartes</a:t>
            </a:r>
            <a:r>
              <a:rPr lang="en-US" altLang="en-US" sz="2400" dirty="0"/>
              <a:t> COPEG ne </a:t>
            </a:r>
            <a:r>
              <a:rPr lang="en-US" altLang="en-US" sz="2400" dirty="0" err="1"/>
              <a:t>sont</a:t>
            </a:r>
            <a:r>
              <a:rPr lang="en-US" altLang="en-US" sz="2400" dirty="0"/>
              <a:t> pas mises à jour</a:t>
            </a:r>
          </a:p>
          <a:p>
            <a:r>
              <a:rPr lang="en-US" altLang="en-US" sz="2400" dirty="0"/>
              <a:t>Le </a:t>
            </a:r>
            <a:r>
              <a:rPr lang="en-US" altLang="en-US" sz="2400" dirty="0" err="1"/>
              <a:t>lâcher</a:t>
            </a:r>
            <a:r>
              <a:rPr lang="en-US" altLang="en-US" sz="2400" dirty="0"/>
              <a:t> de mouches </a:t>
            </a:r>
            <a:r>
              <a:rPr lang="en-US" altLang="en-US" sz="2400" dirty="0" err="1"/>
              <a:t>stériles</a:t>
            </a:r>
            <a:r>
              <a:rPr lang="en-US" altLang="en-US" sz="2400" dirty="0"/>
              <a:t> a </a:t>
            </a:r>
            <a:r>
              <a:rPr lang="en-US" altLang="en-US" sz="2400" dirty="0" err="1"/>
              <a:t>été</a:t>
            </a:r>
            <a:r>
              <a:rPr lang="en-US" altLang="en-US" sz="2400" dirty="0"/>
              <a:t> </a:t>
            </a:r>
            <a:r>
              <a:rPr lang="en-US" altLang="en-US" sz="2400" dirty="0" err="1"/>
              <a:t>déplacé</a:t>
            </a:r>
            <a:r>
              <a:rPr lang="en-US" altLang="en-US" sz="2400" dirty="0"/>
              <a:t> au </a:t>
            </a:r>
            <a:r>
              <a:rPr lang="en-US" altLang="en-US" sz="2400" dirty="0" err="1"/>
              <a:t>Mexique</a:t>
            </a:r>
            <a:r>
              <a:rPr lang="en-US" altLang="en-US" sz="2400" dirty="0"/>
              <a:t> pour </a:t>
            </a:r>
            <a:r>
              <a:rPr lang="en-US" altLang="en-US" sz="2400" dirty="0" err="1"/>
              <a:t>tenter</a:t>
            </a:r>
            <a:r>
              <a:rPr lang="en-US" altLang="en-US" sz="2400" dirty="0"/>
              <a:t> </a:t>
            </a:r>
            <a:r>
              <a:rPr lang="en-US" altLang="en-US" sz="2400" dirty="0" err="1"/>
              <a:t>d'empêcher</a:t>
            </a:r>
            <a:r>
              <a:rPr lang="en-US" altLang="en-US" sz="2400" dirty="0"/>
              <a:t> la </a:t>
            </a:r>
            <a:r>
              <a:rPr lang="en-US" altLang="en-US" sz="2400" dirty="0" err="1"/>
              <a:t>poursuite</a:t>
            </a:r>
            <a:r>
              <a:rPr lang="en-US" altLang="en-US" sz="2400" dirty="0"/>
              <a:t> de la migration </a:t>
            </a:r>
            <a:r>
              <a:rPr lang="en-US" altLang="en-US" sz="2400" dirty="0" err="1"/>
              <a:t>vers</a:t>
            </a:r>
            <a:r>
              <a:rPr lang="en-US" altLang="en-US" sz="2400" dirty="0"/>
              <a:t> le </a:t>
            </a:r>
            <a:r>
              <a:rPr lang="en-US" altLang="en-US" sz="2400" dirty="0" err="1"/>
              <a:t>nord</a:t>
            </a:r>
            <a:r>
              <a:rPr lang="en-US" altLang="en-US" sz="2400" dirty="0"/>
              <a:t>.</a:t>
            </a:r>
          </a:p>
          <a:p>
            <a:r>
              <a:rPr lang="en-US" altLang="en-US" sz="2400" dirty="0"/>
              <a:t>L'USDA </a:t>
            </a:r>
            <a:r>
              <a:rPr lang="en-US" altLang="en-US" sz="2400" dirty="0" err="1"/>
              <a:t>déclare</a:t>
            </a:r>
            <a:r>
              <a:rPr lang="en-US" altLang="en-US" sz="2400" dirty="0"/>
              <a:t> que </a:t>
            </a:r>
            <a:r>
              <a:rPr lang="en-US" altLang="en-US" sz="2400" dirty="0" err="1"/>
              <a:t>l'éradication</a:t>
            </a:r>
            <a:r>
              <a:rPr lang="en-US" altLang="en-US" sz="2400" dirty="0"/>
              <a:t> des NWS </a:t>
            </a:r>
            <a:r>
              <a:rPr lang="en-US" altLang="en-US" sz="2400" dirty="0" err="1"/>
              <a:t>en</a:t>
            </a:r>
            <a:r>
              <a:rPr lang="en-US" altLang="en-US" sz="2400" dirty="0"/>
              <a:t> Amérique centrale et le </a:t>
            </a:r>
            <a:r>
              <a:rPr lang="en-US" altLang="en-US" sz="2400" dirty="0" err="1"/>
              <a:t>rétablissement</a:t>
            </a:r>
            <a:r>
              <a:rPr lang="en-US" altLang="en-US" sz="2400" dirty="0"/>
              <a:t> des </a:t>
            </a:r>
            <a:r>
              <a:rPr lang="en-US" altLang="en-US" sz="2400" dirty="0" err="1"/>
              <a:t>contrôles</a:t>
            </a:r>
            <a:r>
              <a:rPr lang="en-US" altLang="en-US" sz="2400" dirty="0"/>
              <a:t> à la </a:t>
            </a:r>
            <a:r>
              <a:rPr lang="en-US" altLang="en-US" sz="2400" dirty="0" err="1"/>
              <a:t>brèche</a:t>
            </a:r>
            <a:r>
              <a:rPr lang="en-US" altLang="en-US" sz="2400" dirty="0"/>
              <a:t> de Darian constituent </a:t>
            </a:r>
            <a:r>
              <a:rPr lang="en-US" altLang="en-US" sz="2400" dirty="0" err="1"/>
              <a:t>l'objectif</a:t>
            </a:r>
            <a:r>
              <a:rPr lang="en-US" altLang="en-US" sz="2400" dirty="0"/>
              <a:t> du </a:t>
            </a:r>
            <a:r>
              <a:rPr lang="en-US" altLang="en-US" sz="2400" dirty="0" err="1"/>
              <a:t>programme</a:t>
            </a:r>
            <a:r>
              <a:rPr lang="en-US" altLang="en-US" sz="2400" dirty="0"/>
              <a:t>.</a:t>
            </a:r>
          </a:p>
          <a:p>
            <a:r>
              <a:rPr lang="en-CA" altLang="en-US" sz="2400" dirty="0"/>
              <a:t>Des </a:t>
            </a:r>
            <a:r>
              <a:rPr lang="en-CA" altLang="en-US" sz="2400" dirty="0" err="1"/>
              <a:t>cas</a:t>
            </a:r>
            <a:r>
              <a:rPr lang="en-CA" altLang="en-US" sz="2400" dirty="0"/>
              <a:t> </a:t>
            </a:r>
            <a:r>
              <a:rPr lang="en-CA" altLang="en-US" sz="2400" dirty="0" err="1"/>
              <a:t>humains</a:t>
            </a:r>
            <a:r>
              <a:rPr lang="en-CA" altLang="en-US" sz="2400" dirty="0"/>
              <a:t> </a:t>
            </a:r>
            <a:r>
              <a:rPr lang="en-CA" altLang="en-US" sz="2400" dirty="0" err="1"/>
              <a:t>ont</a:t>
            </a:r>
            <a:r>
              <a:rPr lang="en-CA" altLang="en-US" sz="2400" dirty="0"/>
              <a:t> </a:t>
            </a:r>
            <a:r>
              <a:rPr lang="en-CA" altLang="en-US" sz="2400" dirty="0" err="1"/>
              <a:t>été</a:t>
            </a:r>
            <a:r>
              <a:rPr lang="en-CA" altLang="en-US" sz="2400" dirty="0"/>
              <a:t> </a:t>
            </a:r>
            <a:r>
              <a:rPr lang="en-CA" altLang="en-US" sz="2400" dirty="0" err="1"/>
              <a:t>signalés</a:t>
            </a:r>
            <a:r>
              <a:rPr lang="en-CA" altLang="en-US" sz="2400" dirty="0"/>
              <a:t> au </a:t>
            </a:r>
            <a:r>
              <a:rPr lang="en-CA" altLang="en-US" sz="2400" dirty="0" err="1">
                <a:hlinkClick r:id="rId4"/>
              </a:rPr>
              <a:t>Mexique</a:t>
            </a:r>
            <a:r>
              <a:rPr lang="en-CA" altLang="en-US" sz="2400" dirty="0"/>
              <a:t>, au </a:t>
            </a:r>
            <a:r>
              <a:rPr lang="en-CA" altLang="en-US" sz="2400" dirty="0">
                <a:hlinkClick r:id="rId5"/>
              </a:rPr>
              <a:t>Nicaragua </a:t>
            </a:r>
            <a:r>
              <a:rPr lang="en-CA" altLang="en-US" sz="2400" dirty="0"/>
              <a:t>et au </a:t>
            </a:r>
            <a:r>
              <a:rPr lang="en-CA" altLang="en-US" sz="2400" dirty="0">
                <a:hlinkClick r:id="rId6"/>
              </a:rPr>
              <a:t>Honduras</a:t>
            </a:r>
            <a:r>
              <a:rPr lang="en-CA" altLang="en-US" sz="2400" dirty="0"/>
              <a:t>.</a:t>
            </a:r>
          </a:p>
          <a:p>
            <a:r>
              <a:rPr lang="en-US" altLang="en-US" sz="2400" dirty="0"/>
              <a:t>Implication de la </a:t>
            </a:r>
            <a:r>
              <a:rPr lang="en-US" altLang="en-US" sz="2400" dirty="0" err="1">
                <a:hlinkClick r:id="rId7"/>
              </a:rPr>
              <a:t>chauve-souris</a:t>
            </a:r>
            <a:r>
              <a:rPr lang="en-US" altLang="en-US" sz="2400" dirty="0">
                <a:hlinkClick r:id="rId7"/>
              </a:rPr>
              <a:t> vampire </a:t>
            </a:r>
            <a:r>
              <a:rPr lang="en-US" altLang="en-US" sz="2400" dirty="0"/>
              <a:t>dans la propagation</a:t>
            </a:r>
          </a:p>
        </p:txBody>
      </p:sp>
      <p:sp>
        <p:nvSpPr>
          <p:cNvPr id="39940" name="TextBox 5">
            <a:hlinkClick r:id="rId8"/>
            <a:extLst>
              <a:ext uri="{FF2B5EF4-FFF2-40B4-BE49-F238E27FC236}">
                <a16:creationId xmlns:a16="http://schemas.microsoft.com/office/drawing/2014/main" id="{4AF98AE9-9A91-2A0D-FD98-02C9AEE4CBF5}"/>
              </a:ext>
            </a:extLst>
          </p:cNvPr>
          <p:cNvSpPr txBox="1">
            <a:spLocks noChangeArrowheads="1"/>
          </p:cNvSpPr>
          <p:nvPr/>
        </p:nvSpPr>
        <p:spPr bwMode="auto">
          <a:xfrm>
            <a:off x="10402888" y="6427788"/>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8"/>
              </a:rPr>
              <a:t>COPEG</a:t>
            </a:r>
            <a:endParaRPr lang="en-CA" altLang="en-US" sz="1800"/>
          </a:p>
        </p:txBody>
      </p:sp>
      <p:pic>
        <p:nvPicPr>
          <p:cNvPr id="39941" name="Picture 4">
            <a:extLst>
              <a:ext uri="{FF2B5EF4-FFF2-40B4-BE49-F238E27FC236}">
                <a16:creationId xmlns:a16="http://schemas.microsoft.com/office/drawing/2014/main" id="{339050BE-7FFB-94D8-AD6E-2A4674D19E42}"/>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43650" y="3992563"/>
            <a:ext cx="3678238"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a:extLst>
              <a:ext uri="{FF2B5EF4-FFF2-40B4-BE49-F238E27FC236}">
                <a16:creationId xmlns:a16="http://schemas.microsoft.com/office/drawing/2014/main" id="{8880DFCF-620D-1E2E-626F-59EF6D8A152E}"/>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343650" y="0"/>
            <a:ext cx="58483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96BFD7-79CF-61F6-9C9A-D3CB10358250}"/>
              </a:ext>
            </a:extLst>
          </p:cNvPr>
          <p:cNvSpPr>
            <a:spLocks noGrp="1"/>
          </p:cNvSpPr>
          <p:nvPr>
            <p:ph type="title"/>
          </p:nvPr>
        </p:nvSpPr>
        <p:spPr>
          <a:xfrm>
            <a:off x="130175" y="-182563"/>
            <a:ext cx="10515600" cy="1042988"/>
          </a:xfrm>
        </p:spPr>
        <p:txBody>
          <a:bodyPr/>
          <a:lstStyle/>
          <a:p>
            <a:pPr>
              <a:defRPr/>
            </a:pPr>
            <a:r>
              <a:rPr lang="en-US" sz="3200" dirty="0"/>
              <a:t>Virus de la fièvre catarrhale ovine (BTV-3) en Europe</a:t>
            </a:r>
            <a:endParaRPr lang="en-CA" sz="3200" dirty="0"/>
          </a:p>
        </p:txBody>
      </p:sp>
      <p:sp>
        <p:nvSpPr>
          <p:cNvPr id="41987" name="Content Placeholder 9">
            <a:extLst>
              <a:ext uri="{FF2B5EF4-FFF2-40B4-BE49-F238E27FC236}">
                <a16:creationId xmlns:a16="http://schemas.microsoft.com/office/drawing/2014/main" id="{47BD2039-81D9-9AD6-0573-BDE5B3898FA7}"/>
              </a:ext>
            </a:extLst>
          </p:cNvPr>
          <p:cNvSpPr>
            <a:spLocks noGrp="1"/>
          </p:cNvSpPr>
          <p:nvPr>
            <p:ph sz="half" idx="1"/>
          </p:nvPr>
        </p:nvSpPr>
        <p:spPr>
          <a:xfrm>
            <a:off x="219075" y="590550"/>
            <a:ext cx="8121650" cy="5676900"/>
          </a:xfrm>
        </p:spPr>
        <p:txBody>
          <a:bodyPr/>
          <a:lstStyle/>
          <a:p>
            <a:r>
              <a:rPr lang="en-CA" altLang="en-US"/>
              <a:t>Première déclaration le 5 septembre 2023 aux Pays-Bas</a:t>
            </a:r>
          </a:p>
          <a:p>
            <a:r>
              <a:rPr lang="en-CA" altLang="en-US"/>
              <a:t>La source de l'infection n'a jamais été identifiée</a:t>
            </a:r>
          </a:p>
          <a:p>
            <a:r>
              <a:rPr lang="en-CA" altLang="en-US"/>
              <a:t>Des cas ont continué à être signalés tout au long de l'hiver, mais leur nombre a considérablement diminué.</a:t>
            </a:r>
          </a:p>
          <a:p>
            <a:endParaRPr lang="en-CA" altLang="en-US"/>
          </a:p>
          <a:p>
            <a:endParaRPr lang="en-CA" altLang="en-US"/>
          </a:p>
          <a:p>
            <a:pPr lvl="1"/>
            <a:endParaRPr lang="en-CA" altLang="en-US"/>
          </a:p>
        </p:txBody>
      </p:sp>
      <p:sp>
        <p:nvSpPr>
          <p:cNvPr id="41988" name="TextBox 7">
            <a:extLst>
              <a:ext uri="{FF2B5EF4-FFF2-40B4-BE49-F238E27FC236}">
                <a16:creationId xmlns:a16="http://schemas.microsoft.com/office/drawing/2014/main" id="{1712BD08-03F2-B9EB-B3D6-7B215465CA43}"/>
              </a:ext>
            </a:extLst>
          </p:cNvPr>
          <p:cNvSpPr txBox="1">
            <a:spLocks noChangeArrowheads="1"/>
          </p:cNvSpPr>
          <p:nvPr/>
        </p:nvSpPr>
        <p:spPr bwMode="auto">
          <a:xfrm>
            <a:off x="469900" y="6403975"/>
            <a:ext cx="631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Empres-Plus</a:t>
            </a:r>
            <a:endParaRPr lang="en-CA" altLang="en-US" sz="1800"/>
          </a:p>
        </p:txBody>
      </p:sp>
      <p:pic>
        <p:nvPicPr>
          <p:cNvPr id="41989" name="Picture 8">
            <a:extLst>
              <a:ext uri="{FF2B5EF4-FFF2-40B4-BE49-F238E27FC236}">
                <a16:creationId xmlns:a16="http://schemas.microsoft.com/office/drawing/2014/main" id="{F85FB665-1254-09B6-03E4-7BD99C788A7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07779" y="2888954"/>
            <a:ext cx="5685618" cy="37801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12">
            <a:extLst>
              <a:ext uri="{FF2B5EF4-FFF2-40B4-BE49-F238E27FC236}">
                <a16:creationId xmlns:a16="http://schemas.microsoft.com/office/drawing/2014/main" id="{A5F45568-C114-5BEA-E1E9-431C279EEA2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05713" y="3113088"/>
            <a:ext cx="4583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13">
            <a:extLst>
              <a:ext uri="{FF2B5EF4-FFF2-40B4-BE49-F238E27FC236}">
                <a16:creationId xmlns:a16="http://schemas.microsoft.com/office/drawing/2014/main" id="{D6C8DB86-22AA-6F98-CD8D-0F2F4F0127A5}"/>
              </a:ext>
            </a:extLst>
          </p:cNvPr>
          <p:cNvSpPr txBox="1">
            <a:spLocks noChangeArrowheads="1"/>
          </p:cNvSpPr>
          <p:nvPr/>
        </p:nvSpPr>
        <p:spPr bwMode="auto">
          <a:xfrm>
            <a:off x="7718425" y="6299200"/>
            <a:ext cx="364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BTV-3 1er septembre 2024 - 12 mars 2025</a:t>
            </a:r>
          </a:p>
        </p:txBody>
      </p:sp>
      <p:pic>
        <p:nvPicPr>
          <p:cNvPr id="41992" name="Picture 15">
            <a:extLst>
              <a:ext uri="{FF2B5EF4-FFF2-40B4-BE49-F238E27FC236}">
                <a16:creationId xmlns:a16="http://schemas.microsoft.com/office/drawing/2014/main" id="{58A059AC-9F58-FC48-F321-E603D223F73A}"/>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837613" y="0"/>
            <a:ext cx="3354387"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Box 16">
            <a:extLst>
              <a:ext uri="{FF2B5EF4-FFF2-40B4-BE49-F238E27FC236}">
                <a16:creationId xmlns:a16="http://schemas.microsoft.com/office/drawing/2014/main" id="{D23BD070-E30F-18A6-91FF-E908850FD864}"/>
              </a:ext>
            </a:extLst>
          </p:cNvPr>
          <p:cNvSpPr txBox="1">
            <a:spLocks noChangeArrowheads="1"/>
          </p:cNvSpPr>
          <p:nvPr/>
        </p:nvSpPr>
        <p:spPr bwMode="auto">
          <a:xfrm>
            <a:off x="8439150" y="2606675"/>
            <a:ext cx="3533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BTV-3 1er janvier 2025 - 12 mars 2025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9F3BE-FE26-E210-D97E-C0CF66460A22}"/>
              </a:ext>
            </a:extLst>
          </p:cNvPr>
          <p:cNvSpPr>
            <a:spLocks noGrp="1"/>
          </p:cNvSpPr>
          <p:nvPr>
            <p:ph sz="half" idx="1"/>
          </p:nvPr>
        </p:nvSpPr>
        <p:spPr>
          <a:xfrm>
            <a:off x="385763" y="1520031"/>
            <a:ext cx="6775450" cy="5602288"/>
          </a:xfrm>
        </p:spPr>
        <p:txBody>
          <a:bodyPr/>
          <a:lstStyle/>
          <a:p>
            <a:pPr marL="0" indent="0">
              <a:buFont typeface="Arial" panose="020B0604020202020204" pitchFamily="34" charset="0"/>
              <a:buNone/>
              <a:defRPr/>
            </a:pPr>
            <a:r>
              <a:rPr lang="en-CA" altLang="en-US" sz="2000" b="1" dirty="0"/>
              <a:t>BTV-12</a:t>
            </a:r>
          </a:p>
          <a:p>
            <a:pPr>
              <a:defRPr/>
            </a:pPr>
            <a:r>
              <a:rPr lang="en-CA" altLang="en-US" sz="2000" dirty="0">
                <a:hlinkClick r:id="rId3"/>
              </a:rPr>
              <a:t>Les Pays-Bas </a:t>
            </a:r>
            <a:r>
              <a:rPr lang="en-CA" altLang="en-US" sz="2000" dirty="0"/>
              <a:t>ont signalé leurs premiers cas de BTV-12 le 10 octobre 2024, chez un mouton dans une ferme de </a:t>
            </a:r>
            <a:r>
              <a:rPr lang="en-CA" altLang="en-US" sz="2000" dirty="0" err="1"/>
              <a:t>Kockengen </a:t>
            </a:r>
            <a:r>
              <a:rPr lang="en-CA" altLang="en-US" sz="2000" dirty="0"/>
              <a:t>et chez une vache et son veau dans une ferme de </a:t>
            </a:r>
            <a:r>
              <a:rPr lang="en-CA" altLang="en-US" sz="2000" dirty="0" err="1"/>
              <a:t>Harmelen.</a:t>
            </a:r>
            <a:endParaRPr lang="en-CA" altLang="en-US" sz="2000" dirty="0"/>
          </a:p>
          <a:p>
            <a:pPr>
              <a:defRPr/>
            </a:pPr>
            <a:r>
              <a:rPr lang="en-CA" sz="2000" dirty="0">
                <a:solidFill>
                  <a:srgbClr val="000000"/>
                </a:solidFill>
                <a:ea typeface="CicleGordita"/>
                <a:cs typeface="CicleGordita"/>
                <a:hlinkClick r:id="rId4"/>
              </a:rPr>
              <a:t>Les Pays-Bas </a:t>
            </a:r>
            <a:r>
              <a:rPr lang="en-CA" sz="2000" dirty="0">
                <a:solidFill>
                  <a:srgbClr val="000000"/>
                </a:solidFill>
                <a:ea typeface="CicleGordita"/>
                <a:cs typeface="CicleGordita"/>
              </a:rPr>
              <a:t>ne signalent toujours que 12 cas de BTV-12</a:t>
            </a:r>
          </a:p>
          <a:p>
            <a:pPr>
              <a:defRPr/>
            </a:pPr>
            <a:r>
              <a:rPr lang="en-CA" sz="2000" dirty="0">
                <a:solidFill>
                  <a:srgbClr val="000000"/>
                </a:solidFill>
                <a:ea typeface="CicleGordita"/>
                <a:cs typeface="CicleGordita"/>
                <a:hlinkClick r:id="rId5"/>
              </a:rPr>
              <a:t>Angleterre </a:t>
            </a:r>
            <a:r>
              <a:rPr lang="en-CA" sz="2000" dirty="0">
                <a:solidFill>
                  <a:srgbClr val="000000"/>
                </a:solidFill>
                <a:ea typeface="CicleGordita"/>
                <a:cs typeface="CicleGordita"/>
              </a:rPr>
              <a:t>BTV-12 pour la première fois le 2 février 2025</a:t>
            </a:r>
          </a:p>
          <a:p>
            <a:pPr lvl="1">
              <a:defRPr/>
            </a:pPr>
            <a:r>
              <a:rPr lang="en-CA" sz="1800" dirty="0">
                <a:solidFill>
                  <a:srgbClr val="000000"/>
                </a:solidFill>
                <a:ea typeface="CicleGordita"/>
                <a:cs typeface="CicleGordita"/>
              </a:rPr>
              <a:t>On ne sait pas très bien comment il a été introduit, le vent ?</a:t>
            </a:r>
            <a:endParaRPr lang="en-CA" sz="2800" dirty="0">
              <a:solidFill>
                <a:srgbClr val="000000"/>
              </a:solidFill>
              <a:ea typeface="CicleGordita"/>
              <a:cs typeface="CicleGordita"/>
            </a:endParaRPr>
          </a:p>
          <a:p>
            <a:pPr marL="0" indent="0">
              <a:buFont typeface="Arial" panose="020B0604020202020204" pitchFamily="34" charset="0"/>
              <a:buNone/>
              <a:defRPr/>
            </a:pPr>
            <a:r>
              <a:rPr lang="en-CA" altLang="en-US" sz="2000" b="1" dirty="0"/>
              <a:t>BTV-4</a:t>
            </a:r>
          </a:p>
          <a:p>
            <a:pPr>
              <a:defRPr/>
            </a:pPr>
            <a:r>
              <a:rPr lang="en-CA" sz="2000" dirty="0">
                <a:solidFill>
                  <a:srgbClr val="000000"/>
                </a:solidFill>
                <a:latin typeface="CicleGordita"/>
                <a:ea typeface="CicleGordita"/>
                <a:cs typeface="CicleGordita"/>
                <a:hlinkClick r:id="rId6"/>
              </a:rPr>
              <a:t>La Slovénie </a:t>
            </a:r>
            <a:r>
              <a:rPr lang="en-CA" sz="2000" dirty="0">
                <a:solidFill>
                  <a:srgbClr val="000000"/>
                </a:solidFill>
                <a:latin typeface="CicleGordita"/>
                <a:ea typeface="CicleGordita"/>
                <a:cs typeface="CicleGordita"/>
              </a:rPr>
              <a:t>a signalé une réapparition du BTV-4, précédemment signalé en décembre 2016.</a:t>
            </a:r>
          </a:p>
          <a:p>
            <a:pPr>
              <a:defRPr/>
            </a:pPr>
            <a:r>
              <a:rPr lang="en-CA" sz="2000" dirty="0">
                <a:solidFill>
                  <a:srgbClr val="000000"/>
                </a:solidFill>
                <a:latin typeface="CicleGordita"/>
                <a:ea typeface="CicleGordita"/>
                <a:cs typeface="CicleGordita"/>
              </a:rPr>
              <a:t>Trois cas ont été signalés chez des bovins dans le nord du pays</a:t>
            </a:r>
            <a:endParaRPr lang="en-CA" sz="2000" dirty="0"/>
          </a:p>
          <a:p>
            <a:pPr>
              <a:defRPr/>
            </a:pPr>
            <a:endParaRPr lang="en-CA" altLang="en-US" sz="2400" b="1" dirty="0"/>
          </a:p>
          <a:p>
            <a:pPr lvl="1">
              <a:defRPr/>
            </a:pPr>
            <a:endParaRPr lang="en-CA" sz="3200" dirty="0">
              <a:solidFill>
                <a:srgbClr val="000000"/>
              </a:solidFill>
              <a:ea typeface="CicleGordita"/>
              <a:cs typeface="CicleGordita"/>
            </a:endParaRPr>
          </a:p>
        </p:txBody>
      </p:sp>
      <p:sp>
        <p:nvSpPr>
          <p:cNvPr id="44035" name="Slide Number Placeholder 4">
            <a:extLst>
              <a:ext uri="{FF2B5EF4-FFF2-40B4-BE49-F238E27FC236}">
                <a16:creationId xmlns:a16="http://schemas.microsoft.com/office/drawing/2014/main" id="{771492EB-880B-408A-9FC2-99EC360B32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1C6401F-3A48-4032-97CE-DD3B290260A1}" type="slidenum">
              <a:rPr lang="en-US" altLang="en-US" sz="1200" smtClean="0">
                <a:solidFill>
                  <a:srgbClr val="898989"/>
                </a:solidFill>
              </a:rPr>
              <a:t>18</a:t>
            </a:fld>
            <a:endParaRPr lang="en-US" altLang="en-US" sz="1200">
              <a:solidFill>
                <a:srgbClr val="898989"/>
              </a:solidFill>
            </a:endParaRPr>
          </a:p>
        </p:txBody>
      </p:sp>
      <p:pic>
        <p:nvPicPr>
          <p:cNvPr id="44036" name="Picture 6">
            <a:extLst>
              <a:ext uri="{FF2B5EF4-FFF2-40B4-BE49-F238E27FC236}">
                <a16:creationId xmlns:a16="http://schemas.microsoft.com/office/drawing/2014/main" id="{69B09091-BF75-CD17-AA12-85D9EC033A3F}"/>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288338" y="561975"/>
            <a:ext cx="3633787" cy="3759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7" name="Title 3">
            <a:extLst>
              <a:ext uri="{FF2B5EF4-FFF2-40B4-BE49-F238E27FC236}">
                <a16:creationId xmlns:a16="http://schemas.microsoft.com/office/drawing/2014/main" id="{C4C0CB2F-F818-1768-E10B-A405D8C5B7D6}"/>
              </a:ext>
            </a:extLst>
          </p:cNvPr>
          <p:cNvSpPr txBox="1">
            <a:spLocks/>
          </p:cNvSpPr>
          <p:nvPr/>
        </p:nvSpPr>
        <p:spPr bwMode="auto">
          <a:xfrm>
            <a:off x="157163" y="160338"/>
            <a:ext cx="10515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en-US" sz="3200" b="1"/>
              <a:t>Virus de la fièvre catarrhale du mouton (BTV-12 &amp; 4) en Europe</a:t>
            </a:r>
            <a:endParaRPr lang="en-CA" altLang="en-US" sz="3200" b="1"/>
          </a:p>
        </p:txBody>
      </p:sp>
      <p:pic>
        <p:nvPicPr>
          <p:cNvPr id="44038" name="Picture 9">
            <a:extLst>
              <a:ext uri="{FF2B5EF4-FFF2-40B4-BE49-F238E27FC236}">
                <a16:creationId xmlns:a16="http://schemas.microsoft.com/office/drawing/2014/main" id="{BEE8C255-5438-757A-FC88-A2CCD6591531}"/>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161213" y="3271838"/>
            <a:ext cx="3754437" cy="30845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5891-B72D-BAA2-6721-497724E82189}"/>
              </a:ext>
            </a:extLst>
          </p:cNvPr>
          <p:cNvSpPr>
            <a:spLocks noGrp="1"/>
          </p:cNvSpPr>
          <p:nvPr>
            <p:ph type="title"/>
          </p:nvPr>
        </p:nvSpPr>
        <p:spPr>
          <a:xfrm>
            <a:off x="0" y="0"/>
            <a:ext cx="10515600" cy="1325563"/>
          </a:xfrm>
        </p:spPr>
        <p:txBody>
          <a:bodyPr/>
          <a:lstStyle/>
          <a:p>
            <a:pPr>
              <a:defRPr/>
            </a:pPr>
            <a:r>
              <a:rPr lang="en-CA" dirty="0"/>
              <a:t>Le virus de Schmallenberg au Royaume-Uni</a:t>
            </a:r>
          </a:p>
        </p:txBody>
      </p:sp>
      <p:sp>
        <p:nvSpPr>
          <p:cNvPr id="46083" name="Content Placeholder 2">
            <a:extLst>
              <a:ext uri="{FF2B5EF4-FFF2-40B4-BE49-F238E27FC236}">
                <a16:creationId xmlns:a16="http://schemas.microsoft.com/office/drawing/2014/main" id="{292DC8D6-15D9-A19D-6FD2-EA60FAFF6449}"/>
              </a:ext>
            </a:extLst>
          </p:cNvPr>
          <p:cNvSpPr>
            <a:spLocks noGrp="1"/>
          </p:cNvSpPr>
          <p:nvPr>
            <p:ph sz="half" idx="1"/>
          </p:nvPr>
        </p:nvSpPr>
        <p:spPr>
          <a:xfrm>
            <a:off x="423863" y="1506538"/>
            <a:ext cx="5659437" cy="4349750"/>
          </a:xfrm>
        </p:spPr>
        <p:txBody>
          <a:bodyPr/>
          <a:lstStyle/>
          <a:p>
            <a:r>
              <a:rPr lang="en-US" altLang="en-US" dirty="0">
                <a:hlinkClick r:id="rId3"/>
              </a:rPr>
              <a:t>Les </a:t>
            </a:r>
            <a:r>
              <a:rPr lang="en-US" altLang="en-US" dirty="0" err="1">
                <a:hlinkClick r:id="rId3"/>
              </a:rPr>
              <a:t>agriculteurs</a:t>
            </a:r>
            <a:r>
              <a:rPr lang="en-US" altLang="en-US" dirty="0">
                <a:hlinkClick r:id="rId3"/>
              </a:rPr>
              <a:t> </a:t>
            </a:r>
            <a:r>
              <a:rPr lang="en-US" altLang="en-US" dirty="0" err="1">
                <a:hlinkClick r:id="rId3"/>
              </a:rPr>
              <a:t>craignent</a:t>
            </a:r>
            <a:r>
              <a:rPr lang="en-US" altLang="en-US" dirty="0">
                <a:hlinkClick r:id="rId3"/>
              </a:rPr>
              <a:t> d'être "</a:t>
            </a:r>
            <a:r>
              <a:rPr lang="en-US" altLang="en-US" dirty="0" err="1">
                <a:hlinkClick r:id="rId3"/>
              </a:rPr>
              <a:t>anéantis</a:t>
            </a:r>
            <a:r>
              <a:rPr lang="en-US" altLang="en-US" dirty="0">
                <a:hlinkClick r:id="rId3"/>
              </a:rPr>
              <a:t>" </a:t>
            </a:r>
            <a:r>
              <a:rPr lang="en-US" altLang="en-US" dirty="0" err="1">
                <a:hlinkClick r:id="rId3"/>
              </a:rPr>
              <a:t>si</a:t>
            </a:r>
            <a:r>
              <a:rPr lang="en-US" altLang="en-US" dirty="0">
                <a:hlinkClick r:id="rId3"/>
              </a:rPr>
              <a:t> </a:t>
            </a:r>
            <a:r>
              <a:rPr lang="en-US" altLang="en-US" dirty="0" err="1">
                <a:hlinkClick r:id="rId3"/>
              </a:rPr>
              <a:t>d'autres</a:t>
            </a:r>
            <a:r>
              <a:rPr lang="en-US" altLang="en-US" dirty="0">
                <a:hlinkClick r:id="rId3"/>
              </a:rPr>
              <a:t> maladies se </a:t>
            </a:r>
            <a:r>
              <a:rPr lang="en-US" altLang="en-US" dirty="0" err="1">
                <a:hlinkClick r:id="rId3"/>
              </a:rPr>
              <a:t>déclarent</a:t>
            </a:r>
            <a:r>
              <a:rPr lang="en-US" altLang="en-US" dirty="0">
                <a:hlinkClick r:id="rId3"/>
              </a:rPr>
              <a:t> </a:t>
            </a:r>
            <a:r>
              <a:rPr lang="en-US" altLang="en-US" dirty="0"/>
              <a:t>(</a:t>
            </a:r>
            <a:r>
              <a:rPr lang="en-US" altLang="en-US" dirty="0" err="1"/>
              <a:t>Écosse</a:t>
            </a:r>
            <a:r>
              <a:rPr lang="en-US" altLang="en-US" dirty="0"/>
              <a:t>)</a:t>
            </a:r>
          </a:p>
          <a:p>
            <a:r>
              <a:rPr lang="en-CA" altLang="en-US" dirty="0" err="1">
                <a:hlinkClick r:id="rId4"/>
              </a:rPr>
              <a:t>L’Irlande</a:t>
            </a:r>
            <a:r>
              <a:rPr lang="en-CA" altLang="en-US" dirty="0">
                <a:hlinkClick r:id="rId4"/>
              </a:rPr>
              <a:t> </a:t>
            </a:r>
            <a:r>
              <a:rPr lang="en-CA" altLang="en-US" dirty="0"/>
              <a:t>et </a:t>
            </a:r>
            <a:r>
              <a:rPr lang="en-CA" altLang="en-US" dirty="0" err="1"/>
              <a:t>l'</a:t>
            </a:r>
            <a:r>
              <a:rPr lang="en-CA" altLang="en-US" dirty="0" err="1">
                <a:hlinkClick r:id="rId3"/>
              </a:rPr>
              <a:t>Écosse</a:t>
            </a:r>
            <a:r>
              <a:rPr lang="en-CA" altLang="en-US" dirty="0">
                <a:hlinkClick r:id="rId3"/>
              </a:rPr>
              <a:t> </a:t>
            </a:r>
            <a:r>
              <a:rPr lang="en-CA" altLang="en-US" dirty="0" err="1"/>
              <a:t>signalent</a:t>
            </a:r>
            <a:r>
              <a:rPr lang="en-CA" altLang="en-US" dirty="0"/>
              <a:t> des </a:t>
            </a:r>
            <a:r>
              <a:rPr lang="en-CA" altLang="en-US" dirty="0" err="1"/>
              <a:t>cas</a:t>
            </a:r>
            <a:r>
              <a:rPr lang="en-CA" altLang="en-US" dirty="0"/>
              <a:t> de SBV</a:t>
            </a:r>
          </a:p>
          <a:p>
            <a:r>
              <a:rPr lang="en-CA" altLang="en-US" dirty="0"/>
              <a:t>Non notifiable, de </a:t>
            </a:r>
            <a:r>
              <a:rPr lang="en-CA" altLang="en-US" dirty="0" err="1"/>
              <a:t>nombreux</a:t>
            </a:r>
            <a:r>
              <a:rPr lang="en-CA" altLang="en-US" dirty="0"/>
              <a:t> </a:t>
            </a:r>
            <a:r>
              <a:rPr lang="en-CA" altLang="en-US" dirty="0" err="1"/>
              <a:t>cas</a:t>
            </a:r>
            <a:r>
              <a:rPr lang="en-CA" altLang="en-US" dirty="0"/>
              <a:t> ne </a:t>
            </a:r>
            <a:r>
              <a:rPr lang="en-CA" altLang="en-US" dirty="0" err="1"/>
              <a:t>sont</a:t>
            </a:r>
            <a:r>
              <a:rPr lang="en-CA" altLang="en-US" dirty="0"/>
              <a:t> pas </a:t>
            </a:r>
            <a:r>
              <a:rPr lang="en-CA" altLang="en-US" dirty="0" err="1"/>
              <a:t>signalés</a:t>
            </a:r>
            <a:r>
              <a:rPr lang="en-CA" altLang="en-US" dirty="0"/>
              <a:t> </a:t>
            </a:r>
            <a:r>
              <a:rPr lang="en-CA" altLang="en-US" dirty="0" err="1"/>
              <a:t>en</a:t>
            </a:r>
            <a:r>
              <a:rPr lang="en-CA" altLang="en-US" dirty="0"/>
              <a:t> Europe.</a:t>
            </a:r>
          </a:p>
          <a:p>
            <a:r>
              <a:rPr lang="en-CA" altLang="en-US" dirty="0"/>
              <a:t>Propagé par les </a:t>
            </a:r>
            <a:r>
              <a:rPr lang="en-CA" altLang="en-US" dirty="0" err="1"/>
              <a:t>culicoïdes</a:t>
            </a:r>
            <a:r>
              <a:rPr lang="en-CA" altLang="en-US" dirty="0"/>
              <a:t>, il </a:t>
            </a:r>
            <a:r>
              <a:rPr lang="en-CA" altLang="en-US" dirty="0" err="1"/>
              <a:t>pourrait</a:t>
            </a:r>
            <a:r>
              <a:rPr lang="en-CA" altLang="en-US" dirty="0"/>
              <a:t> y </a:t>
            </a:r>
            <a:r>
              <a:rPr lang="en-CA" altLang="en-US" dirty="0" err="1"/>
              <a:t>avoir</a:t>
            </a:r>
            <a:r>
              <a:rPr lang="en-CA" altLang="en-US" dirty="0"/>
              <a:t> </a:t>
            </a:r>
            <a:r>
              <a:rPr lang="en-CA" altLang="en-US" dirty="0" err="1"/>
              <a:t>une</a:t>
            </a:r>
            <a:r>
              <a:rPr lang="en-CA" altLang="en-US" dirty="0"/>
              <a:t> augmentation des </a:t>
            </a:r>
            <a:r>
              <a:rPr lang="en-CA" altLang="en-US" dirty="0" err="1"/>
              <a:t>signalements</a:t>
            </a:r>
            <a:r>
              <a:rPr lang="en-CA" altLang="en-US" dirty="0"/>
              <a:t> </a:t>
            </a:r>
            <a:r>
              <a:rPr lang="en-CA" altLang="en-US" dirty="0" err="1"/>
              <a:t>comme</a:t>
            </a:r>
            <a:r>
              <a:rPr lang="en-CA" altLang="en-US" dirty="0"/>
              <a:t> pour le BTV.</a:t>
            </a:r>
          </a:p>
        </p:txBody>
      </p:sp>
      <p:sp>
        <p:nvSpPr>
          <p:cNvPr id="46084" name="Slide Number Placeholder 4">
            <a:extLst>
              <a:ext uri="{FF2B5EF4-FFF2-40B4-BE49-F238E27FC236}">
                <a16:creationId xmlns:a16="http://schemas.microsoft.com/office/drawing/2014/main" id="{E57E9348-68A7-ECE0-1007-97D7F872FD7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4814F82-FF35-43ED-98BE-0B04BF7E71AD}" type="slidenum">
              <a:rPr lang="en-US" altLang="en-US" sz="1200" smtClean="0">
                <a:solidFill>
                  <a:srgbClr val="898989"/>
                </a:solidFill>
              </a:rPr>
              <a:t>19</a:t>
            </a:fld>
            <a:endParaRPr lang="en-US" altLang="en-US" sz="1200">
              <a:solidFill>
                <a:srgbClr val="898989"/>
              </a:solidFill>
            </a:endParaRPr>
          </a:p>
        </p:txBody>
      </p:sp>
      <p:pic>
        <p:nvPicPr>
          <p:cNvPr id="8" name="Picture 7">
            <a:hlinkClick r:id="rId5"/>
            <a:extLst>
              <a:ext uri="{FF2B5EF4-FFF2-40B4-BE49-F238E27FC236}">
                <a16:creationId xmlns:a16="http://schemas.microsoft.com/office/drawing/2014/main" id="{83651C72-B517-8CD7-B1C8-A7DA652057F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91325" y="1325563"/>
            <a:ext cx="5113338" cy="3971925"/>
          </a:xfrm>
          <a:prstGeom prst="rect">
            <a:avLst/>
          </a:prstGeom>
          <a:ln>
            <a:noFill/>
          </a:ln>
          <a:effectLst>
            <a:outerShdw blurRad="292100" dist="139700" dir="2700000" algn="tl" rotWithShape="0">
              <a:srgbClr val="333333">
                <a:alpha val="65000"/>
              </a:srgbClr>
            </a:outerShdw>
          </a:effectLst>
        </p:spPr>
      </p:pic>
      <p:sp>
        <p:nvSpPr>
          <p:cNvPr id="46086" name="Text Placeholder 2">
            <a:extLst>
              <a:ext uri="{FF2B5EF4-FFF2-40B4-BE49-F238E27FC236}">
                <a16:creationId xmlns:a16="http://schemas.microsoft.com/office/drawing/2014/main" id="{17A1346F-9B63-FA00-8C98-5ACB4A3C0B24}"/>
              </a:ext>
            </a:extLst>
          </p:cNvPr>
          <p:cNvSpPr txBox="1">
            <a:spLocks/>
          </p:cNvSpPr>
          <p:nvPr/>
        </p:nvSpPr>
        <p:spPr bwMode="auto">
          <a:xfrm>
            <a:off x="8034338" y="5354638"/>
            <a:ext cx="5659437"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CA" altLang="en-US" sz="1800" b="1">
                <a:hlinkClick r:id="rId7"/>
              </a:rPr>
              <a:t>AHS - Actualités (agriculture.gov.ie)</a:t>
            </a:r>
            <a:endParaRPr lang="en-CA" altLang="en-US" sz="1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38A0-CAF4-8199-6EC0-9D1E8506C823}"/>
              </a:ext>
            </a:extLst>
          </p:cNvPr>
          <p:cNvSpPr>
            <a:spLocks noGrp="1"/>
          </p:cNvSpPr>
          <p:nvPr>
            <p:ph type="title"/>
          </p:nvPr>
        </p:nvSpPr>
        <p:spPr>
          <a:xfrm>
            <a:off x="838200" y="66675"/>
            <a:ext cx="10515600" cy="820738"/>
          </a:xfrm>
        </p:spPr>
        <p:txBody>
          <a:bodyPr/>
          <a:lstStyle/>
          <a:p>
            <a:pPr>
              <a:defRPr/>
            </a:pPr>
            <a:r>
              <a:rPr lang="en-CA" dirty="0"/>
              <a:t>Fièvre aphteuse - Tendance des risques</a:t>
            </a:r>
          </a:p>
        </p:txBody>
      </p:sp>
      <p:sp>
        <p:nvSpPr>
          <p:cNvPr id="16387" name="Slide Number Placeholder 4">
            <a:extLst>
              <a:ext uri="{FF2B5EF4-FFF2-40B4-BE49-F238E27FC236}">
                <a16:creationId xmlns:a16="http://schemas.microsoft.com/office/drawing/2014/main" id="{EE2B3F63-DCF2-D6C8-8621-7B3731DA80C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B1BEE4D-2759-4390-B664-7F6C4A17068F}" type="slidenum">
              <a:rPr lang="en-US" altLang="en-US" sz="1200" smtClean="0">
                <a:solidFill>
                  <a:srgbClr val="898989"/>
                </a:solidFill>
              </a:rPr>
              <a:t>2</a:t>
            </a:fld>
            <a:endParaRPr lang="en-US" altLang="en-US" sz="1200">
              <a:solidFill>
                <a:srgbClr val="898989"/>
              </a:solidFill>
            </a:endParaRPr>
          </a:p>
        </p:txBody>
      </p:sp>
      <p:pic>
        <p:nvPicPr>
          <p:cNvPr id="16388" name="Content Placeholder 8">
            <a:extLst>
              <a:ext uri="{FF2B5EF4-FFF2-40B4-BE49-F238E27FC236}">
                <a16:creationId xmlns:a16="http://schemas.microsoft.com/office/drawing/2014/main" id="{1A8589AA-B516-4AA5-BE88-84DC867E375F}"/>
              </a:ext>
            </a:extLst>
          </p:cNvPr>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1239838" y="887413"/>
            <a:ext cx="9939337" cy="5970587"/>
          </a:xfrm>
        </p:spPr>
      </p:pic>
      <p:sp>
        <p:nvSpPr>
          <p:cNvPr id="14" name="Rectangle 13">
            <a:extLst>
              <a:ext uri="{FF2B5EF4-FFF2-40B4-BE49-F238E27FC236}">
                <a16:creationId xmlns:a16="http://schemas.microsoft.com/office/drawing/2014/main" id="{42D078B7-75F4-C726-4202-22ACAC6E4988}"/>
              </a:ext>
            </a:extLst>
          </p:cNvPr>
          <p:cNvSpPr/>
          <p:nvPr/>
        </p:nvSpPr>
        <p:spPr>
          <a:xfrm>
            <a:off x="5803900" y="2798763"/>
            <a:ext cx="1003300" cy="3106737"/>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390" name="Rectangle 14">
            <a:extLst>
              <a:ext uri="{FF2B5EF4-FFF2-40B4-BE49-F238E27FC236}">
                <a16:creationId xmlns:a16="http://schemas.microsoft.com/office/drawing/2014/main" id="{E73854F2-4D71-B4AD-281D-BDDB33B8AFB8}"/>
              </a:ext>
            </a:extLst>
          </p:cNvPr>
          <p:cNvSpPr>
            <a:spLocks noChangeArrowheads="1"/>
          </p:cNvSpPr>
          <p:nvPr/>
        </p:nvSpPr>
        <p:spPr bwMode="auto">
          <a:xfrm>
            <a:off x="8786813" y="2840038"/>
            <a:ext cx="601662" cy="310515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6391" name="Text Box 4">
            <a:extLst>
              <a:ext uri="{FF2B5EF4-FFF2-40B4-BE49-F238E27FC236}">
                <a16:creationId xmlns:a16="http://schemas.microsoft.com/office/drawing/2014/main" id="{5174B25D-3E2D-607C-F887-52446E107ED9}"/>
              </a:ext>
            </a:extLst>
          </p:cNvPr>
          <p:cNvSpPr txBox="1">
            <a:spLocks noChangeArrowheads="1"/>
          </p:cNvSpPr>
          <p:nvPr/>
        </p:nvSpPr>
        <p:spPr bwMode="auto">
          <a:xfrm>
            <a:off x="7519988" y="2262188"/>
            <a:ext cx="10906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Indonésie</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16392" name="Text Box 3">
            <a:extLst>
              <a:ext uri="{FF2B5EF4-FFF2-40B4-BE49-F238E27FC236}">
                <a16:creationId xmlns:a16="http://schemas.microsoft.com/office/drawing/2014/main" id="{4C6B2A3D-55BA-2989-D01E-E311ED57E79E}"/>
              </a:ext>
            </a:extLst>
          </p:cNvPr>
          <p:cNvSpPr txBox="1">
            <a:spLocks noChangeArrowheads="1"/>
          </p:cNvSpPr>
          <p:nvPr/>
        </p:nvSpPr>
        <p:spPr bwMode="auto">
          <a:xfrm>
            <a:off x="5803900" y="221773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COVID</a:t>
            </a:r>
            <a:endParaRPr lang="en-CA" altLang="en-US" sz="1600">
              <a:latin typeface="Arial" panose="020B0604020202020204" pitchFamily="34" charset="0"/>
              <a:ea typeface="Calibri" panose="020F0502020204030204" pitchFamily="34" charset="0"/>
              <a:cs typeface="Times New Roman" panose="02020603050405020304" pitchFamily="18" charset="0"/>
            </a:endParaRPr>
          </a:p>
        </p:txBody>
      </p:sp>
      <p:sp>
        <p:nvSpPr>
          <p:cNvPr id="16393" name="Rectangle 17">
            <a:extLst>
              <a:ext uri="{FF2B5EF4-FFF2-40B4-BE49-F238E27FC236}">
                <a16:creationId xmlns:a16="http://schemas.microsoft.com/office/drawing/2014/main" id="{95F024E6-21F6-F2B4-B455-11972FA8EAE6}"/>
              </a:ext>
            </a:extLst>
          </p:cNvPr>
          <p:cNvSpPr>
            <a:spLocks noChangeArrowheads="1"/>
          </p:cNvSpPr>
          <p:nvPr/>
        </p:nvSpPr>
        <p:spPr bwMode="auto">
          <a:xfrm>
            <a:off x="7639050" y="2792413"/>
            <a:ext cx="801688" cy="3113087"/>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6394" name="Text Box 5">
            <a:extLst>
              <a:ext uri="{FF2B5EF4-FFF2-40B4-BE49-F238E27FC236}">
                <a16:creationId xmlns:a16="http://schemas.microsoft.com/office/drawing/2014/main" id="{450E0E21-7EE6-1363-A023-1D81384D3CDA}"/>
              </a:ext>
            </a:extLst>
          </p:cNvPr>
          <p:cNvSpPr txBox="1">
            <a:spLocks noChangeArrowheads="1"/>
          </p:cNvSpPr>
          <p:nvPr/>
        </p:nvSpPr>
        <p:spPr bwMode="auto">
          <a:xfrm>
            <a:off x="8559800" y="2217738"/>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SAT-2 </a:t>
            </a: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Moyen-Orient</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14F69750-CC2A-93A1-BBBC-37149408A530}"/>
              </a:ext>
            </a:extLst>
          </p:cNvPr>
          <p:cNvSpPr/>
          <p:nvPr/>
        </p:nvSpPr>
        <p:spPr>
          <a:xfrm>
            <a:off x="10860088" y="2917825"/>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396" name="Text Box 7">
            <a:extLst>
              <a:ext uri="{FF2B5EF4-FFF2-40B4-BE49-F238E27FC236}">
                <a16:creationId xmlns:a16="http://schemas.microsoft.com/office/drawing/2014/main" id="{1491408C-A2A3-20FC-AFB9-FDEEA176E621}"/>
              </a:ext>
            </a:extLst>
          </p:cNvPr>
          <p:cNvSpPr txBox="1">
            <a:spLocks noChangeArrowheads="1"/>
          </p:cNvSpPr>
          <p:nvPr/>
        </p:nvSpPr>
        <p:spPr bwMode="auto">
          <a:xfrm>
            <a:off x="10140950" y="2593975"/>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100">
                <a:ea typeface="Calibri" panose="020F0502020204030204" pitchFamily="34" charset="0"/>
                <a:cs typeface="Times New Roman" panose="02020603050405020304" pitchFamily="18" charset="0"/>
              </a:rPr>
              <a:t>Allemagne </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25" name="Arrow: Down 24">
            <a:extLst>
              <a:ext uri="{FF2B5EF4-FFF2-40B4-BE49-F238E27FC236}">
                <a16:creationId xmlns:a16="http://schemas.microsoft.com/office/drawing/2014/main" id="{1470284E-A058-0231-3BC1-66F42A991C9C}"/>
              </a:ext>
            </a:extLst>
          </p:cNvPr>
          <p:cNvSpPr/>
          <p:nvPr/>
        </p:nvSpPr>
        <p:spPr>
          <a:xfrm>
            <a:off x="10990263" y="1474788"/>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398" name="Text Box 7">
            <a:extLst>
              <a:ext uri="{FF2B5EF4-FFF2-40B4-BE49-F238E27FC236}">
                <a16:creationId xmlns:a16="http://schemas.microsoft.com/office/drawing/2014/main" id="{E580811F-C135-BCEA-2F98-AE41A3401F65}"/>
              </a:ext>
            </a:extLst>
          </p:cNvPr>
          <p:cNvSpPr txBox="1">
            <a:spLocks noChangeArrowheads="1"/>
          </p:cNvSpPr>
          <p:nvPr/>
        </p:nvSpPr>
        <p:spPr bwMode="auto">
          <a:xfrm>
            <a:off x="10642600" y="1136650"/>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Hongrie</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6EF6-3B10-16C1-6BA0-4F35AA40A44F}"/>
              </a:ext>
            </a:extLst>
          </p:cNvPr>
          <p:cNvSpPr>
            <a:spLocks noGrp="1"/>
          </p:cNvSpPr>
          <p:nvPr>
            <p:ph type="title"/>
          </p:nvPr>
        </p:nvSpPr>
        <p:spPr>
          <a:xfrm>
            <a:off x="0" y="0"/>
            <a:ext cx="12287250" cy="1325563"/>
          </a:xfrm>
        </p:spPr>
        <p:txBody>
          <a:bodyPr/>
          <a:lstStyle/>
          <a:p>
            <a:pPr>
              <a:buFont typeface="Arial" panose="020B0604020202020204" pitchFamily="34" charset="0"/>
              <a:buNone/>
              <a:defRPr/>
            </a:pPr>
            <a:r>
              <a:rPr lang="de-DE" sz="3200" dirty="0">
                <a:solidFill>
                  <a:srgbClr val="1B3051"/>
                </a:solidFill>
                <a:hlinkClick r:id="rId3"/>
              </a:rPr>
              <a:t>Circulation extensive du virus de Schmallenberg en Allemagne, 2023</a:t>
            </a:r>
            <a:endParaRPr lang="de-DE" sz="3200" dirty="0">
              <a:solidFill>
                <a:srgbClr val="1B3051"/>
              </a:solidFill>
            </a:endParaRPr>
          </a:p>
        </p:txBody>
      </p:sp>
      <p:sp>
        <p:nvSpPr>
          <p:cNvPr id="3" name="Content Placeholder 2">
            <a:extLst>
              <a:ext uri="{FF2B5EF4-FFF2-40B4-BE49-F238E27FC236}">
                <a16:creationId xmlns:a16="http://schemas.microsoft.com/office/drawing/2014/main" id="{055DB9BD-1904-0274-1DAC-CE6D05002190}"/>
              </a:ext>
            </a:extLst>
          </p:cNvPr>
          <p:cNvSpPr>
            <a:spLocks noGrp="1"/>
          </p:cNvSpPr>
          <p:nvPr>
            <p:ph sz="half" idx="1"/>
          </p:nvPr>
        </p:nvSpPr>
        <p:spPr>
          <a:xfrm>
            <a:off x="287338" y="1189038"/>
            <a:ext cx="5808662" cy="5532437"/>
          </a:xfrm>
        </p:spPr>
        <p:txBody>
          <a:bodyPr/>
          <a:lstStyle/>
          <a:p>
            <a:pPr marL="0" indent="0">
              <a:buFont typeface="Arial" panose="020B0604020202020204" pitchFamily="34" charset="0"/>
              <a:buNone/>
              <a:defRPr/>
            </a:pPr>
            <a:r>
              <a:rPr lang="de-DE" dirty="0" err="1">
                <a:solidFill>
                  <a:srgbClr val="1B3051"/>
                </a:solidFill>
              </a:rPr>
              <a:t>Séro-surveillance </a:t>
            </a:r>
            <a:r>
              <a:rPr lang="de-DE" dirty="0">
                <a:solidFill>
                  <a:srgbClr val="1B3051"/>
                </a:solidFill>
              </a:rPr>
              <a:t>du BTV et du SBV chez les ruminants sauvages</a:t>
            </a:r>
          </a:p>
          <a:p>
            <a:pPr>
              <a:defRPr/>
            </a:pPr>
            <a:r>
              <a:rPr lang="de-DE" dirty="0">
                <a:solidFill>
                  <a:srgbClr val="1B3051"/>
                </a:solidFill>
              </a:rPr>
              <a:t>Tous les animaux séronégatifs pour le BTV</a:t>
            </a:r>
          </a:p>
          <a:p>
            <a:pPr>
              <a:defRPr/>
            </a:pPr>
            <a:r>
              <a:rPr lang="en-CA" dirty="0">
                <a:solidFill>
                  <a:srgbClr val="1B3051"/>
                </a:solidFill>
              </a:rPr>
              <a:t>En 2022, la séroprévalence chez les animaux testés était de 4,92 % (n=61).</a:t>
            </a:r>
          </a:p>
          <a:p>
            <a:pPr lvl="1">
              <a:defRPr/>
            </a:pPr>
            <a:r>
              <a:rPr lang="en-CA" dirty="0">
                <a:solidFill>
                  <a:srgbClr val="1B3051"/>
                </a:solidFill>
              </a:rPr>
              <a:t>Cerf élaphe et chevreuil</a:t>
            </a:r>
          </a:p>
          <a:p>
            <a:pPr>
              <a:defRPr/>
            </a:pPr>
            <a:r>
              <a:rPr lang="en-CA" dirty="0">
                <a:solidFill>
                  <a:srgbClr val="1B3051"/>
                </a:solidFill>
              </a:rPr>
              <a:t>En 2023, 40,15 % des animaux ont été testés positifs (n=137).</a:t>
            </a:r>
          </a:p>
          <a:p>
            <a:pPr lvl="1">
              <a:defRPr/>
            </a:pPr>
            <a:r>
              <a:rPr lang="en-CA" dirty="0">
                <a:solidFill>
                  <a:srgbClr val="1B3051"/>
                </a:solidFill>
              </a:rPr>
              <a:t>Cerf élaphe, chevreuil, mouflon et espèces inconnues</a:t>
            </a:r>
            <a:endParaRPr lang="en-CA" dirty="0"/>
          </a:p>
        </p:txBody>
      </p:sp>
      <p:sp>
        <p:nvSpPr>
          <p:cNvPr id="48132" name="Slide Number Placeholder 4">
            <a:extLst>
              <a:ext uri="{FF2B5EF4-FFF2-40B4-BE49-F238E27FC236}">
                <a16:creationId xmlns:a16="http://schemas.microsoft.com/office/drawing/2014/main" id="{EE3F8ED7-F418-C910-EDC0-62DF9CC4014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E0E957C-7928-4351-B119-D807126DD6F1}" type="slidenum">
              <a:rPr lang="en-US" altLang="en-US" sz="1200" smtClean="0">
                <a:solidFill>
                  <a:srgbClr val="898989"/>
                </a:solidFill>
              </a:rPr>
              <a:t>20</a:t>
            </a:fld>
            <a:endParaRPr lang="en-US" altLang="en-US" sz="1200">
              <a:solidFill>
                <a:srgbClr val="898989"/>
              </a:solidFill>
            </a:endParaRPr>
          </a:p>
        </p:txBody>
      </p:sp>
      <p:pic>
        <p:nvPicPr>
          <p:cNvPr id="5" name="Picture 4">
            <a:extLst>
              <a:ext uri="{FF2B5EF4-FFF2-40B4-BE49-F238E27FC236}">
                <a16:creationId xmlns:a16="http://schemas.microsoft.com/office/drawing/2014/main" id="{3F38A55A-B238-97E8-3514-42E3068F577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83275" y="2041525"/>
            <a:ext cx="6021388" cy="33305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2444-8794-6C67-E6CF-A0B4655825A5}"/>
              </a:ext>
            </a:extLst>
          </p:cNvPr>
          <p:cNvSpPr>
            <a:spLocks noGrp="1"/>
          </p:cNvSpPr>
          <p:nvPr>
            <p:ph type="title"/>
          </p:nvPr>
        </p:nvSpPr>
        <p:spPr>
          <a:xfrm>
            <a:off x="198438" y="-15875"/>
            <a:ext cx="10515600" cy="1325563"/>
          </a:xfrm>
        </p:spPr>
        <p:txBody>
          <a:bodyPr/>
          <a:lstStyle/>
          <a:p>
            <a:pPr>
              <a:defRPr/>
            </a:pPr>
            <a:r>
              <a:rPr lang="en-CA" dirty="0"/>
              <a:t>Maladie de la peau grumeleuse</a:t>
            </a:r>
          </a:p>
        </p:txBody>
      </p:sp>
      <p:sp>
        <p:nvSpPr>
          <p:cNvPr id="50179" name="Text Placeholder 2">
            <a:extLst>
              <a:ext uri="{FF2B5EF4-FFF2-40B4-BE49-F238E27FC236}">
                <a16:creationId xmlns:a16="http://schemas.microsoft.com/office/drawing/2014/main" id="{14B4DCF5-650D-C3CF-A534-C887549DED53}"/>
              </a:ext>
            </a:extLst>
          </p:cNvPr>
          <p:cNvSpPr>
            <a:spLocks noGrp="1"/>
          </p:cNvSpPr>
          <p:nvPr>
            <p:ph type="body" sz="quarter" idx="13"/>
          </p:nvPr>
        </p:nvSpPr>
        <p:spPr>
          <a:xfrm>
            <a:off x="558800" y="946150"/>
            <a:ext cx="10922000" cy="4014788"/>
          </a:xfrm>
        </p:spPr>
        <p:txBody>
          <a:bodyPr/>
          <a:lstStyle/>
          <a:p>
            <a:r>
              <a:rPr lang="en-CA" altLang="en-US" dirty="0" err="1"/>
              <a:t>Aucun</a:t>
            </a:r>
            <a:r>
              <a:rPr lang="en-CA" altLang="en-US" dirty="0"/>
              <a:t> </a:t>
            </a:r>
            <a:r>
              <a:rPr lang="en-CA" altLang="en-US" dirty="0" err="1"/>
              <a:t>autre</a:t>
            </a:r>
            <a:r>
              <a:rPr lang="en-CA" altLang="en-US" dirty="0"/>
              <a:t> </a:t>
            </a:r>
            <a:r>
              <a:rPr lang="en-CA" altLang="en-US" dirty="0" err="1"/>
              <a:t>cas</a:t>
            </a:r>
            <a:r>
              <a:rPr lang="en-CA" altLang="en-US" dirty="0"/>
              <a:t> de LSD </a:t>
            </a:r>
            <a:r>
              <a:rPr lang="en-CA" altLang="en-US" dirty="0" err="1"/>
              <a:t>n'a</a:t>
            </a:r>
            <a:r>
              <a:rPr lang="en-CA" altLang="en-US" dirty="0"/>
              <a:t> </a:t>
            </a:r>
            <a:r>
              <a:rPr lang="en-CA" altLang="en-US" dirty="0" err="1"/>
              <a:t>été</a:t>
            </a:r>
            <a:r>
              <a:rPr lang="en-CA" altLang="en-US" dirty="0"/>
              <a:t> </a:t>
            </a:r>
            <a:r>
              <a:rPr lang="en-CA" altLang="en-US" dirty="0" err="1"/>
              <a:t>signalé</a:t>
            </a:r>
            <a:r>
              <a:rPr lang="en-CA" altLang="en-US" dirty="0"/>
              <a:t> au </a:t>
            </a:r>
            <a:r>
              <a:rPr lang="en-CA" altLang="en-US" dirty="0" err="1">
                <a:hlinkClick r:id="rId3"/>
              </a:rPr>
              <a:t>Japon</a:t>
            </a:r>
            <a:endParaRPr lang="en-CA" altLang="en-US" dirty="0"/>
          </a:p>
          <a:p>
            <a:pPr lvl="1"/>
            <a:r>
              <a:rPr lang="en-CA" altLang="en-US" dirty="0"/>
              <a:t>Les premiers </a:t>
            </a:r>
            <a:r>
              <a:rPr lang="en-CA" altLang="en-US" dirty="0" err="1"/>
              <a:t>cas</a:t>
            </a:r>
            <a:r>
              <a:rPr lang="en-CA" altLang="en-US" dirty="0"/>
              <a:t> </a:t>
            </a:r>
            <a:r>
              <a:rPr lang="en-CA" altLang="en-US" dirty="0" err="1"/>
              <a:t>ont</a:t>
            </a:r>
            <a:r>
              <a:rPr lang="en-CA" altLang="en-US" dirty="0"/>
              <a:t> </a:t>
            </a:r>
            <a:r>
              <a:rPr lang="en-CA" altLang="en-US" dirty="0" err="1"/>
              <a:t>été</a:t>
            </a:r>
            <a:r>
              <a:rPr lang="en-CA" altLang="en-US" dirty="0"/>
              <a:t> </a:t>
            </a:r>
            <a:r>
              <a:rPr lang="en-CA" altLang="en-US" dirty="0" err="1"/>
              <a:t>signalés</a:t>
            </a:r>
            <a:r>
              <a:rPr lang="en-CA" altLang="en-US" dirty="0"/>
              <a:t> chez des </a:t>
            </a:r>
            <a:r>
              <a:rPr lang="en-CA" altLang="en-US" dirty="0" err="1"/>
              <a:t>bovins</a:t>
            </a:r>
            <a:r>
              <a:rPr lang="en-CA" altLang="en-US" dirty="0"/>
              <a:t> dans la </a:t>
            </a:r>
            <a:r>
              <a:rPr lang="en-CA" altLang="en-US" dirty="0" err="1"/>
              <a:t>ville</a:t>
            </a:r>
            <a:r>
              <a:rPr lang="en-CA" altLang="en-US" dirty="0"/>
              <a:t> </a:t>
            </a:r>
            <a:r>
              <a:rPr lang="en-CA" altLang="en-US" dirty="0" err="1"/>
              <a:t>d'Itoshima</a:t>
            </a:r>
            <a:r>
              <a:rPr lang="en-CA" altLang="en-US" dirty="0"/>
              <a:t>, </a:t>
            </a:r>
            <a:r>
              <a:rPr lang="en-CA" altLang="en-US" dirty="0" err="1"/>
              <a:t>préfecture</a:t>
            </a:r>
            <a:r>
              <a:rPr lang="en-CA" altLang="en-US" dirty="0"/>
              <a:t> de Fukuoka.</a:t>
            </a:r>
          </a:p>
          <a:p>
            <a:pPr lvl="1"/>
            <a:r>
              <a:rPr lang="en-CA" altLang="en-US" dirty="0"/>
              <a:t>22 </a:t>
            </a:r>
            <a:r>
              <a:rPr lang="en-CA" altLang="en-US" dirty="0" err="1"/>
              <a:t>cas</a:t>
            </a:r>
            <a:r>
              <a:rPr lang="en-CA" altLang="en-US" dirty="0"/>
              <a:t> </a:t>
            </a:r>
            <a:r>
              <a:rPr lang="en-CA" altLang="en-US" dirty="0" err="1"/>
              <a:t>déclarés</a:t>
            </a:r>
            <a:r>
              <a:rPr lang="en-CA" altLang="en-US" dirty="0"/>
              <a:t> au total </a:t>
            </a:r>
          </a:p>
          <a:p>
            <a:r>
              <a:rPr lang="en-CA" altLang="en-US" dirty="0">
                <a:hlinkClick r:id="rId4"/>
              </a:rPr>
              <a:t>La </a:t>
            </a:r>
            <a:r>
              <a:rPr lang="en-CA" altLang="en-US" dirty="0" err="1">
                <a:hlinkClick r:id="rId4"/>
              </a:rPr>
              <a:t>Namibie</a:t>
            </a:r>
            <a:r>
              <a:rPr lang="en-CA" altLang="en-US" dirty="0">
                <a:hlinkClick r:id="rId4"/>
              </a:rPr>
              <a:t> </a:t>
            </a:r>
            <a:r>
              <a:rPr lang="en-CA" altLang="en-US" dirty="0"/>
              <a:t>a </a:t>
            </a:r>
            <a:r>
              <a:rPr lang="en-CA" altLang="en-US" dirty="0" err="1"/>
              <a:t>signalé</a:t>
            </a:r>
            <a:r>
              <a:rPr lang="en-CA" altLang="en-US" dirty="0"/>
              <a:t> des </a:t>
            </a:r>
            <a:r>
              <a:rPr lang="en-CA" altLang="en-US" dirty="0" err="1"/>
              <a:t>cas</a:t>
            </a:r>
            <a:r>
              <a:rPr lang="en-CA" altLang="en-US" dirty="0"/>
              <a:t> de LSD dans la </a:t>
            </a:r>
            <a:r>
              <a:rPr lang="en-CA" altLang="en-US" dirty="0" err="1"/>
              <a:t>région</a:t>
            </a:r>
            <a:r>
              <a:rPr lang="en-CA" altLang="en-US" dirty="0"/>
              <a:t> </a:t>
            </a:r>
            <a:r>
              <a:rPr lang="en-CA" altLang="en-US" dirty="0" err="1"/>
              <a:t>d'Otjozondjupa</a:t>
            </a:r>
            <a:r>
              <a:rPr lang="en-CA" altLang="en-US" dirty="0"/>
              <a:t> </a:t>
            </a:r>
            <a:r>
              <a:rPr lang="en-CA" altLang="en-US" dirty="0" err="1"/>
              <a:t>en</a:t>
            </a:r>
            <a:r>
              <a:rPr lang="en-CA" altLang="en-US" dirty="0"/>
              <a:t> </a:t>
            </a:r>
            <a:r>
              <a:rPr lang="en-CA" altLang="en-US" dirty="0" err="1"/>
              <a:t>juin</a:t>
            </a:r>
            <a:r>
              <a:rPr lang="en-CA" altLang="en-US" dirty="0"/>
              <a:t> 2024.</a:t>
            </a:r>
          </a:p>
          <a:p>
            <a:pPr lvl="1"/>
            <a:r>
              <a:rPr lang="en-CA" altLang="en-US" dirty="0" err="1"/>
              <a:t>L'épidémie</a:t>
            </a:r>
            <a:r>
              <a:rPr lang="en-CA" altLang="en-US" dirty="0"/>
              <a:t> </a:t>
            </a:r>
            <a:r>
              <a:rPr lang="en-CA" altLang="en-US" dirty="0" err="1"/>
              <a:t>s'est</a:t>
            </a:r>
            <a:r>
              <a:rPr lang="en-CA" altLang="en-US" dirty="0"/>
              <a:t> </a:t>
            </a:r>
            <a:r>
              <a:rPr lang="en-CA" altLang="en-US" dirty="0" err="1"/>
              <a:t>propagée</a:t>
            </a:r>
            <a:r>
              <a:rPr lang="en-CA" altLang="en-US" dirty="0"/>
              <a:t> à </a:t>
            </a:r>
            <a:r>
              <a:rPr lang="en-CA" altLang="en-US" dirty="0" err="1"/>
              <a:t>plusieurs</a:t>
            </a:r>
            <a:r>
              <a:rPr lang="en-CA" altLang="en-US" dirty="0"/>
              <a:t> </a:t>
            </a:r>
            <a:r>
              <a:rPr lang="en-CA" altLang="en-US" dirty="0" err="1"/>
              <a:t>régions</a:t>
            </a:r>
            <a:r>
              <a:rPr lang="en-CA" altLang="en-US" dirty="0"/>
              <a:t>, avec 1 564 </a:t>
            </a:r>
            <a:r>
              <a:rPr lang="en-CA" altLang="en-US" dirty="0" err="1"/>
              <a:t>cas</a:t>
            </a:r>
            <a:r>
              <a:rPr lang="en-CA" altLang="en-US" dirty="0"/>
              <a:t> </a:t>
            </a:r>
            <a:r>
              <a:rPr lang="en-CA" altLang="en-US" dirty="0" err="1"/>
              <a:t>cliniques</a:t>
            </a:r>
            <a:r>
              <a:rPr lang="en-CA" altLang="en-US" dirty="0"/>
              <a:t> et 443 </a:t>
            </a:r>
            <a:r>
              <a:rPr lang="en-CA" altLang="en-US" dirty="0" err="1"/>
              <a:t>décès</a:t>
            </a:r>
            <a:r>
              <a:rPr lang="en-CA" altLang="en-US" dirty="0"/>
              <a:t> </a:t>
            </a:r>
            <a:r>
              <a:rPr lang="en-CA" altLang="en-US" dirty="0" err="1"/>
              <a:t>enregistrés</a:t>
            </a:r>
            <a:r>
              <a:rPr lang="en-CA" altLang="en-US" dirty="0"/>
              <a:t>.</a:t>
            </a:r>
          </a:p>
          <a:p>
            <a:endParaRPr lang="en-CA" altLang="en-US" dirty="0"/>
          </a:p>
        </p:txBody>
      </p:sp>
      <p:sp>
        <p:nvSpPr>
          <p:cNvPr id="50180" name="Slide Number Placeholder 3">
            <a:extLst>
              <a:ext uri="{FF2B5EF4-FFF2-40B4-BE49-F238E27FC236}">
                <a16:creationId xmlns:a16="http://schemas.microsoft.com/office/drawing/2014/main" id="{048ACEF5-6495-6412-399A-8F5D61A512D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211BAF6-A131-4355-ADFE-0442920EA814}" type="slidenum">
              <a:rPr lang="en-US" altLang="en-US" sz="1200" smtClean="0">
                <a:solidFill>
                  <a:srgbClr val="898989"/>
                </a:solidFill>
              </a:rPr>
              <a:t>21</a:t>
            </a:fld>
            <a:endParaRPr lang="en-US" altLang="en-US" sz="1200">
              <a:solidFill>
                <a:srgbClr val="898989"/>
              </a:solidFill>
            </a:endParaRPr>
          </a:p>
        </p:txBody>
      </p:sp>
      <p:sp>
        <p:nvSpPr>
          <p:cNvPr id="50181" name="TextBox 7">
            <a:extLst>
              <a:ext uri="{FF2B5EF4-FFF2-40B4-BE49-F238E27FC236}">
                <a16:creationId xmlns:a16="http://schemas.microsoft.com/office/drawing/2014/main" id="{32F1F2B8-A062-DFF1-7C07-4D085CC9150C}"/>
              </a:ext>
            </a:extLst>
          </p:cNvPr>
          <p:cNvSpPr txBox="1">
            <a:spLocks noChangeArrowheads="1"/>
          </p:cNvSpPr>
          <p:nvPr/>
        </p:nvSpPr>
        <p:spPr bwMode="auto">
          <a:xfrm>
            <a:off x="528638" y="62960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Signaux LSD : mai 2015 - mars 2025</a:t>
            </a:r>
            <a:endParaRPr lang="en-CA" altLang="en-US" sz="1400"/>
          </a:p>
        </p:txBody>
      </p:sp>
      <p:pic>
        <p:nvPicPr>
          <p:cNvPr id="50182" name="Picture 3">
            <a:extLst>
              <a:ext uri="{FF2B5EF4-FFF2-40B4-BE49-F238E27FC236}">
                <a16:creationId xmlns:a16="http://schemas.microsoft.com/office/drawing/2014/main" id="{DE824470-F13E-A6E9-4AD0-85E60915F8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765550"/>
            <a:ext cx="11569700" cy="2376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0BDE-BDFC-2868-2E00-46FB89C222E4}"/>
              </a:ext>
            </a:extLst>
          </p:cNvPr>
          <p:cNvSpPr>
            <a:spLocks noGrp="1"/>
          </p:cNvSpPr>
          <p:nvPr>
            <p:ph type="title"/>
          </p:nvPr>
        </p:nvSpPr>
        <p:spPr>
          <a:xfrm>
            <a:off x="304800" y="103188"/>
            <a:ext cx="10515600" cy="1325562"/>
          </a:xfrm>
        </p:spPr>
        <p:txBody>
          <a:bodyPr/>
          <a:lstStyle/>
          <a:p>
            <a:pPr>
              <a:defRPr/>
            </a:pPr>
            <a:r>
              <a:rPr lang="en-CA" sz="3200" dirty="0"/>
              <a:t>Résultats scientifiques</a:t>
            </a:r>
          </a:p>
        </p:txBody>
      </p:sp>
      <p:sp>
        <p:nvSpPr>
          <p:cNvPr id="52227" name="Text Placeholder 5">
            <a:extLst>
              <a:ext uri="{FF2B5EF4-FFF2-40B4-BE49-F238E27FC236}">
                <a16:creationId xmlns:a16="http://schemas.microsoft.com/office/drawing/2014/main" id="{6BDDE598-5858-FE3E-B7A5-D83870448494}"/>
              </a:ext>
            </a:extLst>
          </p:cNvPr>
          <p:cNvSpPr>
            <a:spLocks noGrp="1"/>
          </p:cNvSpPr>
          <p:nvPr>
            <p:ph type="body" sz="quarter" idx="13"/>
          </p:nvPr>
        </p:nvSpPr>
        <p:spPr>
          <a:xfrm>
            <a:off x="534988" y="1133475"/>
            <a:ext cx="10772775" cy="5067300"/>
          </a:xfrm>
        </p:spPr>
        <p:txBody>
          <a:bodyPr/>
          <a:lstStyle/>
          <a:p>
            <a:r>
              <a:rPr lang="en-CA" altLang="en-US" sz="1600" b="1">
                <a:solidFill>
                  <a:srgbClr val="1F1F1F"/>
                </a:solidFill>
                <a:latin typeface="ElsevierGulliver"/>
                <a:hlinkClick r:id="rId3"/>
              </a:rPr>
              <a:t>Rapport trimestriel du laboratoire de référence de la fièvre aphteuse de la WOAH-FAO octobre-décembre 2024</a:t>
            </a:r>
            <a:endParaRPr lang="en-CA" altLang="en-US" sz="1600" b="1">
              <a:solidFill>
                <a:srgbClr val="1F1F1F"/>
              </a:solidFill>
              <a:latin typeface="ElsevierGulliver"/>
            </a:endParaRPr>
          </a:p>
          <a:p>
            <a:r>
              <a:rPr lang="en-CA" altLang="en-US" sz="1600" b="1">
                <a:solidFill>
                  <a:srgbClr val="1F1F1F"/>
                </a:solidFill>
                <a:latin typeface="ElsevierGulliver"/>
                <a:hlinkClick r:id="rId4"/>
              </a:rPr>
              <a:t>La tuberculose zoonotique en Catalogne, Espagne : Aperçu phylogénétique de la transmission de Mycobacterium bovis et de M. caprae à l'interface homme-bétail</a:t>
            </a:r>
            <a:endParaRPr lang="en-CA" altLang="en-US" sz="1600" b="1">
              <a:solidFill>
                <a:srgbClr val="1F1F1F"/>
              </a:solidFill>
              <a:latin typeface="ElsevierGulliver"/>
            </a:endParaRPr>
          </a:p>
          <a:p>
            <a:r>
              <a:rPr lang="en-CA" altLang="en-US" sz="1600" b="1">
                <a:solidFill>
                  <a:srgbClr val="1F1F1F"/>
                </a:solidFill>
                <a:latin typeface="ElsevierGulliver"/>
                <a:hlinkClick r:id="rId5"/>
              </a:rPr>
              <a:t>Administration par voie orale du vaccin contre la tuberculose bovine à des cerfs de Virginie en liberté</a:t>
            </a:r>
            <a:endParaRPr lang="en-CA" altLang="en-US" sz="1600" b="1">
              <a:solidFill>
                <a:srgbClr val="1F1F1F"/>
              </a:solidFill>
              <a:latin typeface="ElsevierGulliver"/>
            </a:endParaRPr>
          </a:p>
          <a:p>
            <a:r>
              <a:rPr lang="en-CA" altLang="en-US" sz="1600" b="1">
                <a:solidFill>
                  <a:srgbClr val="1F1F1F"/>
                </a:solidFill>
                <a:latin typeface="ElsevierGulliver"/>
                <a:hlinkClick r:id="rId6"/>
              </a:rPr>
              <a:t>L'analyse phylogénétique de Mycobacterium bovis révèle la propagation de la tuberculose animale et zoonotique entre le Maroc et les pays européens</a:t>
            </a:r>
            <a:endParaRPr lang="en-CA" altLang="en-US" sz="1600" b="1">
              <a:solidFill>
                <a:srgbClr val="1F1F1F"/>
              </a:solidFill>
              <a:latin typeface="ElsevierGulliver"/>
            </a:endParaRPr>
          </a:p>
          <a:p>
            <a:r>
              <a:rPr lang="en-CA" altLang="en-US" sz="1600" b="1">
                <a:solidFill>
                  <a:srgbClr val="1F1F1F"/>
                </a:solidFill>
                <a:latin typeface="ElsevierGulliver"/>
                <a:hlinkClick r:id="rId7"/>
              </a:rPr>
              <a:t>Isolement et caractéristiques moléculaires du génotype D2 de l'Aichivirus D chez les vaches laitières en Chine</a:t>
            </a:r>
            <a:endParaRPr lang="en-CA" altLang="en-US" sz="1600" b="1">
              <a:solidFill>
                <a:srgbClr val="1F1F1F"/>
              </a:solidFill>
              <a:latin typeface="ElsevierGulliver"/>
            </a:endParaRPr>
          </a:p>
          <a:p>
            <a:r>
              <a:rPr lang="en-CA" altLang="en-US" sz="1600" b="1">
                <a:solidFill>
                  <a:srgbClr val="1F1F1F"/>
                </a:solidFill>
                <a:latin typeface="ElsevierGulliver"/>
                <a:hlinkClick r:id="rId8"/>
              </a:rPr>
              <a:t>Nouveau virus apparenté au coronavirus des rongeurs détecté chez les bovins de boucherie atteints d'une maladie respiratoire au Mexique</a:t>
            </a:r>
            <a:endParaRPr lang="en-CA" altLang="en-US" sz="1600" b="1">
              <a:solidFill>
                <a:srgbClr val="1F1F1F"/>
              </a:solidFill>
              <a:latin typeface="ElsevierGulliver"/>
            </a:endParaRPr>
          </a:p>
          <a:p>
            <a:r>
              <a:rPr lang="en-CA" altLang="en-US" sz="1600" b="1">
                <a:solidFill>
                  <a:srgbClr val="1F1F1F"/>
                </a:solidFill>
                <a:latin typeface="ElsevierGulliver"/>
                <a:hlinkClick r:id="rId9"/>
              </a:rPr>
              <a:t>Premier rapport sur la séroprévalence du virus de Schmallenberg et les facteurs de risque associés chez les chats dans le nord de l'Algérie</a:t>
            </a:r>
            <a:endParaRPr lang="en-CA" altLang="en-US" sz="1600" b="1">
              <a:solidFill>
                <a:srgbClr val="1F1F1F"/>
              </a:solidFill>
              <a:latin typeface="ElsevierGulliver"/>
            </a:endParaRPr>
          </a:p>
          <a:p>
            <a:endParaRPr lang="en-CA" altLang="en-US" sz="2400">
              <a:cs typeface="Calibri" panose="020F0502020204030204" pitchFamily="34" charset="0"/>
            </a:endParaRPr>
          </a:p>
        </p:txBody>
      </p:sp>
      <p:sp>
        <p:nvSpPr>
          <p:cNvPr id="52228" name="Slide Number Placeholder 4">
            <a:extLst>
              <a:ext uri="{FF2B5EF4-FFF2-40B4-BE49-F238E27FC236}">
                <a16:creationId xmlns:a16="http://schemas.microsoft.com/office/drawing/2014/main" id="{E1CC0BAE-984C-D383-37BA-F3DE494F2FE6}"/>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16CFFB-B5C6-4976-A118-CA9DD4E5D287}" type="slidenum">
              <a:rPr lang="en-US" altLang="en-US" sz="1200" smtClean="0">
                <a:solidFill>
                  <a:srgbClr val="898989"/>
                </a:solidFill>
              </a:rPr>
              <a:t>22</a:t>
            </a:fld>
            <a:endParaRPr lang="en-US" altLang="en-US" sz="1200">
              <a:solidFill>
                <a:srgbClr val="898989"/>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D20D9A-0EB7-8BB1-7736-DE8CDE964FB2}"/>
              </a:ext>
            </a:extLst>
          </p:cNvPr>
          <p:cNvSpPr>
            <a:spLocks noGrp="1"/>
          </p:cNvSpPr>
          <p:nvPr>
            <p:ph type="title"/>
          </p:nvPr>
        </p:nvSpPr>
        <p:spPr>
          <a:xfrm>
            <a:off x="169863" y="261938"/>
            <a:ext cx="10515600" cy="409575"/>
          </a:xfrm>
        </p:spPr>
        <p:txBody>
          <a:bodyPr/>
          <a:lstStyle/>
          <a:p>
            <a:pPr>
              <a:defRPr/>
            </a:pPr>
            <a:r>
              <a:rPr lang="en-US" sz="3200" dirty="0"/>
              <a:t>La fièvre aphteuse en Allemagne - Récapitulatif</a:t>
            </a:r>
            <a:endParaRPr lang="en-CA" sz="3200" dirty="0"/>
          </a:p>
        </p:txBody>
      </p:sp>
      <p:sp>
        <p:nvSpPr>
          <p:cNvPr id="16387" name="Content Placeholder 9">
            <a:extLst>
              <a:ext uri="{FF2B5EF4-FFF2-40B4-BE49-F238E27FC236}">
                <a16:creationId xmlns:a16="http://schemas.microsoft.com/office/drawing/2014/main" id="{3A2EBF46-B469-C0BA-8F2C-8F0EC3A516B5}"/>
              </a:ext>
            </a:extLst>
          </p:cNvPr>
          <p:cNvSpPr>
            <a:spLocks noGrp="1"/>
          </p:cNvSpPr>
          <p:nvPr>
            <p:ph type="body" sz="quarter" idx="13"/>
          </p:nvPr>
        </p:nvSpPr>
        <p:spPr>
          <a:xfrm>
            <a:off x="169863" y="827088"/>
            <a:ext cx="5926137" cy="5867400"/>
          </a:xfrm>
        </p:spPr>
        <p:txBody>
          <a:bodyPr/>
          <a:lstStyle/>
          <a:p>
            <a:pPr>
              <a:spcBef>
                <a:spcPts val="600"/>
              </a:spcBef>
              <a:defRPr/>
            </a:pPr>
            <a:r>
              <a:rPr lang="en-US" altLang="en-US" sz="2400" b="1" dirty="0">
                <a:hlinkClick r:id="rId3"/>
              </a:rPr>
              <a:t>L'Allemagne </a:t>
            </a:r>
            <a:r>
              <a:rPr lang="en-US" altLang="en-US" sz="2400" dirty="0"/>
              <a:t>a signalé un cas de fièvre aphteuse chez des buffles d'eau dans le Brandebourg (10 janvier)</a:t>
            </a:r>
          </a:p>
          <a:p>
            <a:pPr lvl="1">
              <a:spcBef>
                <a:spcPts val="600"/>
              </a:spcBef>
              <a:defRPr/>
            </a:pPr>
            <a:r>
              <a:rPr lang="en-US" altLang="en-US" sz="2000" dirty="0"/>
              <a:t>Premier événement depuis 1988 </a:t>
            </a:r>
          </a:p>
          <a:p>
            <a:pPr lvl="1">
              <a:spcBef>
                <a:spcPts val="600"/>
              </a:spcBef>
              <a:defRPr/>
            </a:pPr>
            <a:r>
              <a:rPr lang="en-US" altLang="en-US" sz="2000" dirty="0"/>
              <a:t>Trois buffles sont morts et le reste du troupeau (11) a été abattu.</a:t>
            </a:r>
          </a:p>
          <a:p>
            <a:pPr lvl="1">
              <a:spcBef>
                <a:spcPts val="600"/>
              </a:spcBef>
              <a:defRPr/>
            </a:pPr>
            <a:r>
              <a:rPr lang="en-US" altLang="en-US" sz="2000" dirty="0"/>
              <a:t>Identifié comme étant le </a:t>
            </a:r>
            <a:r>
              <a:rPr lang="en-US" altLang="en-US" sz="2000" b="1" dirty="0">
                <a:hlinkClick r:id="rId4"/>
              </a:rPr>
              <a:t>sérotype O </a:t>
            </a:r>
            <a:r>
              <a:rPr lang="en-US" altLang="en-US" sz="2000" dirty="0"/>
              <a:t>- vaccins disponibles dans la banque allemande d'antigènes de la fièvre aphteuse</a:t>
            </a:r>
          </a:p>
          <a:p>
            <a:pPr lvl="1">
              <a:spcBef>
                <a:spcPts val="600"/>
              </a:spcBef>
              <a:defRPr/>
            </a:pPr>
            <a:r>
              <a:rPr lang="en-US" altLang="en-US" sz="2000" dirty="0"/>
              <a:t>Le plus proche de la souche de Türkiye en décembre 2024</a:t>
            </a:r>
          </a:p>
          <a:p>
            <a:pPr lvl="1">
              <a:spcBef>
                <a:spcPts val="600"/>
              </a:spcBef>
              <a:defRPr/>
            </a:pPr>
            <a:r>
              <a:rPr lang="en-US" altLang="en-US" sz="2000" dirty="0">
                <a:hlinkClick r:id="rId5"/>
              </a:rPr>
              <a:t>Le vaccin a été fabriqué </a:t>
            </a:r>
            <a:r>
              <a:rPr lang="en-US" altLang="en-US" sz="2000" dirty="0"/>
              <a:t>mais n'a pas été utilisé</a:t>
            </a:r>
          </a:p>
          <a:p>
            <a:pPr lvl="1">
              <a:spcBef>
                <a:spcPts val="600"/>
              </a:spcBef>
              <a:defRPr/>
            </a:pPr>
            <a:r>
              <a:rPr lang="en-US" altLang="en-US" sz="2000" dirty="0"/>
              <a:t>Ferme biologique en arrière-cour, </a:t>
            </a:r>
            <a:r>
              <a:rPr lang="en-US" altLang="en-US" sz="2000" dirty="0">
                <a:hlinkClick r:id="rId6"/>
              </a:rPr>
              <a:t>foin provenant de ses propres champs.</a:t>
            </a:r>
            <a:endParaRPr lang="en-US" altLang="en-US" sz="2000" dirty="0"/>
          </a:p>
          <a:p>
            <a:pPr lvl="1">
              <a:spcBef>
                <a:spcPts val="600"/>
              </a:spcBef>
              <a:defRPr/>
            </a:pPr>
            <a:r>
              <a:rPr lang="en-US" altLang="en-US" sz="2000" dirty="0"/>
              <a:t>Pas d'échanges au cours d'une période épidémiologiquement significative</a:t>
            </a:r>
          </a:p>
          <a:p>
            <a:pPr lvl="1">
              <a:spcBef>
                <a:spcPts val="600"/>
              </a:spcBef>
              <a:defRPr/>
            </a:pPr>
            <a:r>
              <a:rPr lang="en-US" altLang="en-US" sz="2000" dirty="0"/>
              <a:t>La source de l'infection est encore inconnue</a:t>
            </a:r>
          </a:p>
          <a:p>
            <a:pPr marL="457200" lvl="1" indent="0">
              <a:buFont typeface="Arial" panose="020B0604020202020204" pitchFamily="34" charset="0"/>
              <a:buNone/>
              <a:defRPr/>
            </a:pPr>
            <a:r>
              <a:rPr lang="en-US" sz="2000" dirty="0">
                <a:hlinkClick r:id="rId7"/>
              </a:rPr>
              <a:t>Fièvre aphteuse - Commission européenne</a:t>
            </a:r>
            <a:endParaRPr lang="en-US" altLang="en-US" sz="2000" dirty="0"/>
          </a:p>
          <a:p>
            <a:pPr marL="0" indent="0">
              <a:buFont typeface="Arial" panose="020B0604020202020204" pitchFamily="34" charset="0"/>
              <a:buNone/>
              <a:defRPr/>
            </a:pPr>
            <a:endParaRPr lang="en-US" sz="1800" u="sng" dirty="0">
              <a:solidFill>
                <a:srgbClr val="0000FF"/>
              </a:solidFill>
              <a:ea typeface="Calibri" panose="020F0502020204030204" pitchFamily="34" charset="0"/>
              <a:cs typeface="Times New Roman" panose="02020603050405020304" pitchFamily="18" charset="0"/>
              <a:hlinkClick r:id="rId8"/>
            </a:endParaRPr>
          </a:p>
          <a:p>
            <a:pPr marL="0" indent="0">
              <a:buFont typeface="Arial" panose="020B0604020202020204" pitchFamily="34" charset="0"/>
              <a:buNone/>
              <a:defRPr/>
            </a:pPr>
            <a:endParaRPr lang="en-US" altLang="en-US" dirty="0"/>
          </a:p>
        </p:txBody>
      </p:sp>
      <p:sp>
        <p:nvSpPr>
          <p:cNvPr id="18436" name="Rectangle 2">
            <a:extLst>
              <a:ext uri="{FF2B5EF4-FFF2-40B4-BE49-F238E27FC236}">
                <a16:creationId xmlns:a16="http://schemas.microsoft.com/office/drawing/2014/main" id="{72F0DFF2-77AF-804D-1FDA-C3A2841742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7" name="Rectangle 7">
            <a:extLst>
              <a:ext uri="{FF2B5EF4-FFF2-40B4-BE49-F238E27FC236}">
                <a16:creationId xmlns:a16="http://schemas.microsoft.com/office/drawing/2014/main" id="{B3E6D750-BECF-9C0E-4135-F30F1D7016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8" name="Rectangle 8">
            <a:extLst>
              <a:ext uri="{FF2B5EF4-FFF2-40B4-BE49-F238E27FC236}">
                <a16:creationId xmlns:a16="http://schemas.microsoft.com/office/drawing/2014/main" id="{930ABF62-2A11-6C96-F0CE-069FB5C62AF7}"/>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18439" name="Picture 4">
            <a:extLst>
              <a:ext uri="{FF2B5EF4-FFF2-40B4-BE49-F238E27FC236}">
                <a16:creationId xmlns:a16="http://schemas.microsoft.com/office/drawing/2014/main" id="{6C275175-DFAE-FD89-3F1B-D6CD8A9C8E9A}"/>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75388" y="3884613"/>
            <a:ext cx="5916612" cy="28098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0" name="TextBox 5">
            <a:extLst>
              <a:ext uri="{FF2B5EF4-FFF2-40B4-BE49-F238E27FC236}">
                <a16:creationId xmlns:a16="http://schemas.microsoft.com/office/drawing/2014/main" id="{29D14C6B-64A9-3A9E-8D49-1E71BFEECABB}"/>
              </a:ext>
            </a:extLst>
          </p:cNvPr>
          <p:cNvSpPr txBox="1">
            <a:spLocks noChangeArrowheads="1"/>
          </p:cNvSpPr>
          <p:nvPr/>
        </p:nvSpPr>
        <p:spPr bwMode="auto">
          <a:xfrm>
            <a:off x="8229600" y="6376988"/>
            <a:ext cx="4816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ea typeface="Calibri" panose="020F0502020204030204" pitchFamily="34" charset="0"/>
                <a:cs typeface="Times New Roman" panose="02020603050405020304" pitchFamily="18" charset="0"/>
                <a:hlinkClick r:id="rId10"/>
              </a:rPr>
              <a:t>Répartition mondiale de la fièvre aphteuse - Manuel vétérinaire Merck</a:t>
            </a:r>
            <a:endParaRPr lang="en-CA" altLang="en-US" sz="1200" b="1">
              <a:ea typeface="Calibri" panose="020F0502020204030204" pitchFamily="34" charset="0"/>
              <a:cs typeface="Times New Roman" panose="02020603050405020304" pitchFamily="18" charset="0"/>
            </a:endParaRPr>
          </a:p>
          <a:p>
            <a:pPr>
              <a:lnSpc>
                <a:spcPct val="100000"/>
              </a:lnSpc>
              <a:spcBef>
                <a:spcPct val="0"/>
              </a:spcBef>
              <a:buFontTx/>
              <a:buNone/>
            </a:pPr>
            <a:endParaRPr lang="en-CA" altLang="en-US" sz="1200" b="1">
              <a:ea typeface="Calibri" panose="020F0502020204030204" pitchFamily="34" charset="0"/>
              <a:cs typeface="Times New Roman" panose="02020603050405020304" pitchFamily="18" charset="0"/>
            </a:endParaRPr>
          </a:p>
        </p:txBody>
      </p:sp>
      <p:pic>
        <p:nvPicPr>
          <p:cNvPr id="18441" name="Picture 5">
            <a:extLst>
              <a:ext uri="{FF2B5EF4-FFF2-40B4-BE49-F238E27FC236}">
                <a16:creationId xmlns:a16="http://schemas.microsoft.com/office/drawing/2014/main" id="{16F349BD-63FD-EB3F-8642-C5A83609BACC}"/>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705725" y="893763"/>
            <a:ext cx="4486275" cy="2947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97BE-38A2-826C-74B5-D474E8D90A8C}"/>
              </a:ext>
            </a:extLst>
          </p:cNvPr>
          <p:cNvSpPr>
            <a:spLocks noGrp="1"/>
          </p:cNvSpPr>
          <p:nvPr>
            <p:ph type="title"/>
          </p:nvPr>
        </p:nvSpPr>
        <p:spPr>
          <a:xfrm>
            <a:off x="192088" y="136525"/>
            <a:ext cx="10515600" cy="1325563"/>
          </a:xfrm>
        </p:spPr>
        <p:txBody>
          <a:bodyPr/>
          <a:lstStyle/>
          <a:p>
            <a:pPr>
              <a:defRPr/>
            </a:pPr>
            <a:r>
              <a:rPr lang="en-CA" sz="3600" dirty="0"/>
              <a:t>Fièvre aphteuse en Allemagne - Mise à jour</a:t>
            </a:r>
          </a:p>
        </p:txBody>
      </p:sp>
      <p:sp>
        <p:nvSpPr>
          <p:cNvPr id="20483" name="Content Placeholder 3">
            <a:extLst>
              <a:ext uri="{FF2B5EF4-FFF2-40B4-BE49-F238E27FC236}">
                <a16:creationId xmlns:a16="http://schemas.microsoft.com/office/drawing/2014/main" id="{D4897418-A84F-C0F6-779F-F7DC3AE0C22D}"/>
              </a:ext>
            </a:extLst>
          </p:cNvPr>
          <p:cNvSpPr>
            <a:spLocks noGrp="1"/>
          </p:cNvSpPr>
          <p:nvPr>
            <p:ph sz="half" idx="1"/>
          </p:nvPr>
        </p:nvSpPr>
        <p:spPr>
          <a:xfrm>
            <a:off x="501650" y="1462088"/>
            <a:ext cx="5594350" cy="4351337"/>
          </a:xfrm>
        </p:spPr>
        <p:txBody>
          <a:bodyPr/>
          <a:lstStyle/>
          <a:p>
            <a:r>
              <a:rPr lang="en-CA" altLang="en-US"/>
              <a:t>Aucun autre cas de fièvre aphteuse n'a été signalé</a:t>
            </a:r>
          </a:p>
          <a:p>
            <a:r>
              <a:rPr lang="en-CA" altLang="en-US"/>
              <a:t>L'Allemagne a retrouvé la liberté sans vaccination pour la majeure partie du pays</a:t>
            </a:r>
          </a:p>
          <a:p>
            <a:r>
              <a:rPr lang="en-CA" altLang="en-US"/>
              <a:t>Contrôles toujours en place dans la zone restreinte (zone de 6 km)</a:t>
            </a:r>
          </a:p>
          <a:p>
            <a:r>
              <a:rPr lang="en-CA" altLang="en-US"/>
              <a:t>Les restrictions à l'importation restent en place pour le Canada et de nombreux autres pays</a:t>
            </a:r>
          </a:p>
          <a:p>
            <a:pPr lvl="1"/>
            <a:r>
              <a:rPr lang="en-CA" altLang="en-US">
                <a:hlinkClick r:id="rId3"/>
              </a:rPr>
              <a:t>Maladie Absence de fièvre aphteuse</a:t>
            </a:r>
            <a:endParaRPr lang="en-CA" altLang="en-US"/>
          </a:p>
        </p:txBody>
      </p:sp>
      <p:pic>
        <p:nvPicPr>
          <p:cNvPr id="8" name="Content Placeholder 7">
            <a:extLst>
              <a:ext uri="{FF2B5EF4-FFF2-40B4-BE49-F238E27FC236}">
                <a16:creationId xmlns:a16="http://schemas.microsoft.com/office/drawing/2014/main" id="{D3778725-E09C-7839-84D4-B498EEF140ED}"/>
              </a:ext>
            </a:extLst>
          </p:cNvPr>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6397625" y="1825625"/>
            <a:ext cx="5181600" cy="4198938"/>
          </a:xfrm>
          <a:effectLst>
            <a:outerShdw blurRad="292100" dist="139700" dir="2700000" algn="tl" rotWithShape="0">
              <a:srgbClr val="333333">
                <a:alpha val="65000"/>
              </a:srgbClr>
            </a:outerShdw>
          </a:effectLst>
        </p:spPr>
      </p:pic>
      <p:sp>
        <p:nvSpPr>
          <p:cNvPr id="20485" name="Slide Number Placeholder 4">
            <a:extLst>
              <a:ext uri="{FF2B5EF4-FFF2-40B4-BE49-F238E27FC236}">
                <a16:creationId xmlns:a16="http://schemas.microsoft.com/office/drawing/2014/main" id="{7A87CE19-6B15-19B8-F941-2BA1741EE06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8079DC6-0F90-40BC-B7A4-8273E6E62C7B}" type="slidenum">
              <a:rPr lang="en-US" altLang="en-US" sz="1200" smtClean="0">
                <a:solidFill>
                  <a:srgbClr val="898989"/>
                </a:solidFill>
              </a:rPr>
              <a:t>4</a:t>
            </a:fld>
            <a:endParaRPr lang="en-US" altLang="en-US" sz="1200">
              <a:solidFill>
                <a:srgbClr val="898989"/>
              </a:solidFill>
            </a:endParaRPr>
          </a:p>
        </p:txBody>
      </p:sp>
      <p:sp>
        <p:nvSpPr>
          <p:cNvPr id="20486" name="TextBox 3">
            <a:extLst>
              <a:ext uri="{FF2B5EF4-FFF2-40B4-BE49-F238E27FC236}">
                <a16:creationId xmlns:a16="http://schemas.microsoft.com/office/drawing/2014/main" id="{C5FD262E-B5BA-3D07-46E9-DA84FE223FD9}"/>
              </a:ext>
            </a:extLst>
          </p:cNvPr>
          <p:cNvSpPr txBox="1">
            <a:spLocks noChangeArrowheads="1"/>
          </p:cNvSpPr>
          <p:nvPr/>
        </p:nvSpPr>
        <p:spPr bwMode="auto">
          <a:xfrm>
            <a:off x="6397625" y="6151563"/>
            <a:ext cx="376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hlinkClick r:id="rId5"/>
              </a:rPr>
              <a:t>Présentations de la Commission européenne</a:t>
            </a:r>
            <a:endParaRPr lang="en-CA"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81F0D9-2C5F-0D1D-3843-294AFF4D3DFD}"/>
              </a:ext>
            </a:extLst>
          </p:cNvPr>
          <p:cNvSpPr>
            <a:spLocks noGrp="1"/>
          </p:cNvSpPr>
          <p:nvPr>
            <p:ph type="title"/>
          </p:nvPr>
        </p:nvSpPr>
        <p:spPr/>
        <p:txBody>
          <a:bodyPr/>
          <a:lstStyle/>
          <a:p>
            <a:pPr>
              <a:defRPr/>
            </a:pPr>
            <a:r>
              <a:rPr lang="en-CA" sz="3200" dirty="0"/>
              <a:t>Fièvre aphteuse en Hongrie - rapporté le 6 mars 2025</a:t>
            </a:r>
          </a:p>
        </p:txBody>
      </p:sp>
      <p:sp>
        <p:nvSpPr>
          <p:cNvPr id="22531" name="Content Placeholder 9">
            <a:extLst>
              <a:ext uri="{FF2B5EF4-FFF2-40B4-BE49-F238E27FC236}">
                <a16:creationId xmlns:a16="http://schemas.microsoft.com/office/drawing/2014/main" id="{7B229FDF-FAC6-4617-A832-67BF75D2D50D}"/>
              </a:ext>
            </a:extLst>
          </p:cNvPr>
          <p:cNvSpPr>
            <a:spLocks noGrp="1"/>
          </p:cNvSpPr>
          <p:nvPr>
            <p:ph sz="half" idx="1"/>
          </p:nvPr>
        </p:nvSpPr>
        <p:spPr>
          <a:xfrm>
            <a:off x="368300" y="1898650"/>
            <a:ext cx="4527550" cy="4249738"/>
          </a:xfrm>
        </p:spPr>
        <p:txBody>
          <a:bodyPr/>
          <a:lstStyle/>
          <a:p>
            <a:r>
              <a:rPr lang="en-CA" altLang="en-US" dirty="0" err="1">
                <a:hlinkClick r:id="rId2"/>
              </a:rPr>
              <a:t>Résultats</a:t>
            </a:r>
            <a:r>
              <a:rPr lang="en-CA" altLang="en-US" dirty="0">
                <a:hlinkClick r:id="rId2"/>
              </a:rPr>
              <a:t> du </a:t>
            </a:r>
            <a:r>
              <a:rPr lang="en-CA" altLang="en-US" dirty="0"/>
              <a:t>CMEZ </a:t>
            </a:r>
            <a:r>
              <a:rPr lang="en-CA" altLang="en-US" dirty="0">
                <a:hlinkClick r:id="rId2"/>
              </a:rPr>
              <a:t>Ping</a:t>
            </a:r>
            <a:endParaRPr lang="en-CA" altLang="en-US" dirty="0"/>
          </a:p>
          <a:p>
            <a:r>
              <a:rPr lang="en-CA" altLang="en-US" dirty="0" err="1"/>
              <a:t>Réponse</a:t>
            </a:r>
            <a:r>
              <a:rPr lang="en-CA" altLang="en-US" dirty="0"/>
              <a:t> des </a:t>
            </a:r>
            <a:r>
              <a:rPr lang="en-CA" altLang="en-US" dirty="0" err="1"/>
              <a:t>membres</a:t>
            </a:r>
            <a:r>
              <a:rPr lang="en-CA" altLang="en-US" dirty="0"/>
              <a:t> de la CMEZ </a:t>
            </a:r>
            <a:r>
              <a:rPr lang="en-CA" altLang="en-US" dirty="0" err="1"/>
              <a:t>pratiquement</a:t>
            </a:r>
            <a:r>
              <a:rPr lang="en-CA" altLang="en-US" dirty="0"/>
              <a:t> </a:t>
            </a:r>
            <a:r>
              <a:rPr lang="en-CA" altLang="en-US" dirty="0" err="1"/>
              <a:t>identique</a:t>
            </a:r>
            <a:r>
              <a:rPr lang="en-CA" altLang="en-US" dirty="0"/>
              <a:t> à </a:t>
            </a:r>
            <a:r>
              <a:rPr lang="en-CA" altLang="en-US" dirty="0" err="1"/>
              <a:t>celle</a:t>
            </a:r>
            <a:r>
              <a:rPr lang="en-CA" altLang="en-US" dirty="0"/>
              <a:t> de la </a:t>
            </a:r>
            <a:r>
              <a:rPr lang="en-CA" altLang="en-US" dirty="0" err="1"/>
              <a:t>fièvre</a:t>
            </a:r>
            <a:r>
              <a:rPr lang="en-CA" altLang="en-US" dirty="0"/>
              <a:t> </a:t>
            </a:r>
            <a:r>
              <a:rPr lang="en-CA" altLang="en-US" dirty="0" err="1"/>
              <a:t>aphteuse</a:t>
            </a:r>
            <a:r>
              <a:rPr lang="en-CA" altLang="en-US" dirty="0"/>
              <a:t> </a:t>
            </a:r>
            <a:r>
              <a:rPr lang="en-CA" altLang="en-US" dirty="0" err="1"/>
              <a:t>en</a:t>
            </a:r>
            <a:r>
              <a:rPr lang="en-CA" altLang="en-US" dirty="0"/>
              <a:t> </a:t>
            </a:r>
            <a:r>
              <a:rPr lang="en-CA" altLang="en-US" dirty="0" err="1"/>
              <a:t>Allemagne</a:t>
            </a:r>
            <a:endParaRPr lang="en-CA" altLang="en-US" dirty="0"/>
          </a:p>
          <a:p>
            <a:r>
              <a:rPr lang="en-US" altLang="en-US" dirty="0"/>
              <a:t>L'ACIA </a:t>
            </a:r>
            <a:r>
              <a:rPr lang="en-US" altLang="en-US" dirty="0">
                <a:hlinkClick r:id="rId3"/>
              </a:rPr>
              <a:t>impose des restrictions à </a:t>
            </a:r>
            <a:r>
              <a:rPr lang="en-US" altLang="en-US" dirty="0" err="1">
                <a:hlinkClick r:id="rId3"/>
              </a:rPr>
              <a:t>l'importation</a:t>
            </a:r>
            <a:r>
              <a:rPr lang="en-US" altLang="en-US" dirty="0">
                <a:hlinkClick r:id="rId3"/>
              </a:rPr>
              <a:t> de </a:t>
            </a:r>
            <a:r>
              <a:rPr lang="en-US" altLang="en-US" dirty="0" err="1"/>
              <a:t>marchandises</a:t>
            </a:r>
            <a:r>
              <a:rPr lang="en-US" altLang="en-US" dirty="0"/>
              <a:t>/</a:t>
            </a:r>
            <a:r>
              <a:rPr lang="en-US" altLang="en-US" dirty="0" err="1"/>
              <a:t>produits</a:t>
            </a:r>
            <a:r>
              <a:rPr lang="en-US" altLang="en-US" dirty="0"/>
              <a:t> </a:t>
            </a:r>
            <a:r>
              <a:rPr lang="en-US" altLang="en-US" dirty="0" err="1"/>
              <a:t>en</a:t>
            </a:r>
            <a:r>
              <a:rPr lang="en-US" altLang="en-US" dirty="0"/>
              <a:t> provenance de </a:t>
            </a:r>
            <a:r>
              <a:rPr lang="en-US" altLang="en-US" dirty="0" err="1"/>
              <a:t>Hongrie</a:t>
            </a:r>
            <a:r>
              <a:rPr lang="en-US" altLang="en-US" dirty="0"/>
              <a:t> (</a:t>
            </a:r>
            <a:r>
              <a:rPr lang="en-US" altLang="en-US" dirty="0" err="1"/>
              <a:t>nécessaires</a:t>
            </a:r>
            <a:r>
              <a:rPr lang="en-US" altLang="en-US" dirty="0"/>
              <a:t> pour </a:t>
            </a:r>
            <a:r>
              <a:rPr lang="en-US" altLang="en-US" dirty="0" err="1"/>
              <a:t>maintenir</a:t>
            </a:r>
            <a:r>
              <a:rPr lang="en-US" altLang="en-US" dirty="0"/>
              <a:t> </a:t>
            </a:r>
            <a:r>
              <a:rPr lang="en-US" altLang="en-US" dirty="0" err="1"/>
              <a:t>notre</a:t>
            </a:r>
            <a:r>
              <a:rPr lang="en-US" altLang="en-US" dirty="0"/>
              <a:t> </a:t>
            </a:r>
            <a:r>
              <a:rPr lang="en-US" altLang="en-US" dirty="0" err="1"/>
              <a:t>statut</a:t>
            </a:r>
            <a:r>
              <a:rPr lang="en-US" altLang="en-US" dirty="0"/>
              <a:t> de pays libre).</a:t>
            </a:r>
          </a:p>
        </p:txBody>
      </p:sp>
      <p:sp>
        <p:nvSpPr>
          <p:cNvPr id="22532" name="Slide Number Placeholder 4">
            <a:extLst>
              <a:ext uri="{FF2B5EF4-FFF2-40B4-BE49-F238E27FC236}">
                <a16:creationId xmlns:a16="http://schemas.microsoft.com/office/drawing/2014/main" id="{3F5D64CD-E131-7E3F-4E8F-AC3CB496C29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06FA0B-31E0-4463-8CC9-F36063FD69F6}" type="slidenum">
              <a:rPr lang="en-US" altLang="en-US" sz="1200" smtClean="0">
                <a:solidFill>
                  <a:srgbClr val="898989"/>
                </a:solidFill>
              </a:rPr>
              <a:t>5</a:t>
            </a:fld>
            <a:endParaRPr lang="en-US" altLang="en-US" sz="1200">
              <a:solidFill>
                <a:srgbClr val="898989"/>
              </a:solidFill>
            </a:endParaRPr>
          </a:p>
        </p:txBody>
      </p:sp>
      <p:pic>
        <p:nvPicPr>
          <p:cNvPr id="9" name="Picture 8">
            <a:extLst>
              <a:ext uri="{FF2B5EF4-FFF2-40B4-BE49-F238E27FC236}">
                <a16:creationId xmlns:a16="http://schemas.microsoft.com/office/drawing/2014/main" id="{E4FB7264-2936-B0E6-E164-71F6945620C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33975" y="1898650"/>
            <a:ext cx="6767513" cy="42497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260B-4D22-7A22-DC0D-9330925F1FE1}"/>
              </a:ext>
            </a:extLst>
          </p:cNvPr>
          <p:cNvSpPr>
            <a:spLocks noGrp="1"/>
          </p:cNvSpPr>
          <p:nvPr>
            <p:ph type="title"/>
          </p:nvPr>
        </p:nvSpPr>
        <p:spPr/>
        <p:txBody>
          <a:bodyPr/>
          <a:lstStyle/>
          <a:p>
            <a:pPr>
              <a:defRPr/>
            </a:pPr>
            <a:r>
              <a:rPr lang="en-CA" dirty="0"/>
              <a:t>Fièvre aphteuse en Hongrie - Signalée le 6 mars 2025</a:t>
            </a:r>
          </a:p>
        </p:txBody>
      </p:sp>
      <p:pic>
        <p:nvPicPr>
          <p:cNvPr id="23555" name="Content Placeholder 8">
            <a:extLst>
              <a:ext uri="{FF2B5EF4-FFF2-40B4-BE49-F238E27FC236}">
                <a16:creationId xmlns:a16="http://schemas.microsoft.com/office/drawing/2014/main" id="{27B89385-DFFE-BC62-EF9B-40B8B060B6BA}"/>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838200" y="2181225"/>
            <a:ext cx="5181600" cy="3640138"/>
          </a:xfrm>
        </p:spPr>
      </p:pic>
      <p:pic>
        <p:nvPicPr>
          <p:cNvPr id="23556" name="Content Placeholder 6">
            <a:extLst>
              <a:ext uri="{FF2B5EF4-FFF2-40B4-BE49-F238E27FC236}">
                <a16:creationId xmlns:a16="http://schemas.microsoft.com/office/drawing/2014/main" id="{D0185B47-B9AA-4E21-FA9D-949CA8BD5D1D}"/>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6303963" y="2184400"/>
            <a:ext cx="5181600" cy="3633788"/>
          </a:xfrm>
        </p:spPr>
      </p:pic>
      <p:sp>
        <p:nvSpPr>
          <p:cNvPr id="23557" name="Slide Number Placeholder 4">
            <a:extLst>
              <a:ext uri="{FF2B5EF4-FFF2-40B4-BE49-F238E27FC236}">
                <a16:creationId xmlns:a16="http://schemas.microsoft.com/office/drawing/2014/main" id="{8A60FB69-FF9F-7003-D62D-0AA19F914CD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88A3A9C-6DDC-45FE-B316-1F4AAEF36363}" type="slidenum">
              <a:rPr lang="en-US" altLang="en-US" sz="1200" smtClean="0">
                <a:solidFill>
                  <a:srgbClr val="898989"/>
                </a:solidFill>
              </a:rPr>
              <a:t>6</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B780-8CC1-9E8D-8DFD-8DE3B7F2B229}"/>
              </a:ext>
            </a:extLst>
          </p:cNvPr>
          <p:cNvSpPr>
            <a:spLocks noGrp="1"/>
          </p:cNvSpPr>
          <p:nvPr>
            <p:ph type="title"/>
          </p:nvPr>
        </p:nvSpPr>
        <p:spPr>
          <a:xfrm>
            <a:off x="715963" y="-57150"/>
            <a:ext cx="10515600" cy="738188"/>
          </a:xfrm>
        </p:spPr>
        <p:txBody>
          <a:bodyPr/>
          <a:lstStyle/>
          <a:p>
            <a:pPr>
              <a:defRPr/>
            </a:pPr>
            <a:r>
              <a:rPr lang="en-CA" sz="3600"/>
              <a:t>Fièvre aphteuse - Hongrie</a:t>
            </a:r>
            <a:endParaRPr lang="en-CA" sz="3600" dirty="0"/>
          </a:p>
        </p:txBody>
      </p:sp>
      <p:sp>
        <p:nvSpPr>
          <p:cNvPr id="24579" name="Content Placeholder 3">
            <a:extLst>
              <a:ext uri="{FF2B5EF4-FFF2-40B4-BE49-F238E27FC236}">
                <a16:creationId xmlns:a16="http://schemas.microsoft.com/office/drawing/2014/main" id="{1F7168AD-9AEC-75C8-CBC1-1B72C47E58A1}"/>
              </a:ext>
            </a:extLst>
          </p:cNvPr>
          <p:cNvSpPr>
            <a:spLocks noGrp="1"/>
          </p:cNvSpPr>
          <p:nvPr>
            <p:ph sz="half" idx="1"/>
          </p:nvPr>
        </p:nvSpPr>
        <p:spPr>
          <a:xfrm>
            <a:off x="245269" y="504825"/>
            <a:ext cx="6242050" cy="2490787"/>
          </a:xfrm>
        </p:spPr>
        <p:txBody>
          <a:bodyPr/>
          <a:lstStyle/>
          <a:p>
            <a:r>
              <a:rPr lang="en-CA" altLang="en-US" dirty="0"/>
              <a:t>Cas </a:t>
            </a:r>
            <a:r>
              <a:rPr lang="en-CA" altLang="en-US" dirty="0" err="1"/>
              <a:t>d'index</a:t>
            </a:r>
            <a:r>
              <a:rPr lang="en-CA" altLang="en-US" dirty="0"/>
              <a:t> :</a:t>
            </a:r>
          </a:p>
          <a:p>
            <a:pPr lvl="1"/>
            <a:r>
              <a:rPr lang="en-CA" altLang="en-US" sz="2200" dirty="0"/>
              <a:t>Ferme </a:t>
            </a:r>
            <a:r>
              <a:rPr lang="en-CA" altLang="en-US" sz="2200" dirty="0" err="1"/>
              <a:t>laitière</a:t>
            </a:r>
            <a:r>
              <a:rPr lang="en-CA" altLang="en-US" sz="2200" dirty="0"/>
              <a:t> ~1400 </a:t>
            </a:r>
            <a:r>
              <a:rPr lang="en-CA" altLang="en-US" sz="2200" dirty="0" err="1"/>
              <a:t>animaux</a:t>
            </a:r>
            <a:endParaRPr lang="en-CA" altLang="en-US" sz="2200" dirty="0"/>
          </a:p>
          <a:p>
            <a:r>
              <a:rPr lang="en-CA" altLang="en-US" dirty="0"/>
              <a:t>En contact</a:t>
            </a:r>
          </a:p>
          <a:p>
            <a:pPr lvl="1"/>
            <a:r>
              <a:rPr lang="en-CA" altLang="en-US" sz="2200" dirty="0"/>
              <a:t>Ferme </a:t>
            </a:r>
            <a:r>
              <a:rPr lang="en-CA" altLang="en-US" sz="2200" dirty="0" err="1"/>
              <a:t>d'engraissement</a:t>
            </a:r>
            <a:r>
              <a:rPr lang="en-CA" altLang="en-US" sz="2200" dirty="0"/>
              <a:t> ~370 </a:t>
            </a:r>
            <a:r>
              <a:rPr lang="en-CA" altLang="en-US" sz="2200" dirty="0" err="1"/>
              <a:t>animaux</a:t>
            </a:r>
            <a:endParaRPr lang="en-CA" altLang="en-US" sz="2200" dirty="0"/>
          </a:p>
          <a:p>
            <a:pPr lvl="1"/>
            <a:r>
              <a:rPr lang="en-CA" altLang="en-US" sz="2200" dirty="0" err="1"/>
              <a:t>Mouvements</a:t>
            </a:r>
            <a:r>
              <a:rPr lang="en-CA" altLang="en-US" sz="2200" dirty="0"/>
              <a:t> </a:t>
            </a:r>
            <a:r>
              <a:rPr lang="en-CA" altLang="en-US" sz="2200" dirty="0" err="1"/>
              <a:t>d'animaux</a:t>
            </a:r>
            <a:r>
              <a:rPr lang="en-CA" altLang="en-US" sz="2200" dirty="0"/>
              <a:t> et </a:t>
            </a:r>
            <a:r>
              <a:rPr lang="en-CA" altLang="en-US" sz="2200" dirty="0" err="1"/>
              <a:t>d'aliments</a:t>
            </a:r>
            <a:r>
              <a:rPr lang="en-CA" altLang="en-US" sz="2200" dirty="0"/>
              <a:t> </a:t>
            </a:r>
            <a:r>
              <a:rPr lang="en-CA" altLang="en-US" sz="2200" dirty="0" err="1"/>
              <a:t>quotidiens</a:t>
            </a:r>
            <a:r>
              <a:rPr lang="en-CA" altLang="en-US" sz="2200" dirty="0"/>
              <a:t> entre les sites </a:t>
            </a:r>
            <a:r>
              <a:rPr lang="en-CA" altLang="en-US" sz="2200" dirty="0" err="1"/>
              <a:t>distants</a:t>
            </a:r>
            <a:r>
              <a:rPr lang="en-CA" altLang="en-US" sz="2200" dirty="0"/>
              <a:t> de ~3 km (</a:t>
            </a:r>
            <a:r>
              <a:rPr lang="en-CA" altLang="en-US" sz="2200" dirty="0" err="1"/>
              <a:t>même</a:t>
            </a:r>
            <a:r>
              <a:rPr lang="en-CA" altLang="en-US" sz="2200" dirty="0"/>
              <a:t> propriétaire)</a:t>
            </a:r>
          </a:p>
        </p:txBody>
      </p:sp>
      <p:pic>
        <p:nvPicPr>
          <p:cNvPr id="24580" name="Content Placeholder 7">
            <a:extLst>
              <a:ext uri="{FF2B5EF4-FFF2-40B4-BE49-F238E27FC236}">
                <a16:creationId xmlns:a16="http://schemas.microsoft.com/office/drawing/2014/main" id="{E19A0A8E-FA11-4B05-C68D-19E7DDF92B42}"/>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0" y="3098800"/>
            <a:ext cx="6732588" cy="3759200"/>
          </a:xfrm>
        </p:spPr>
      </p:pic>
      <p:sp>
        <p:nvSpPr>
          <p:cNvPr id="24581" name="Slide Number Placeholder 4">
            <a:extLst>
              <a:ext uri="{FF2B5EF4-FFF2-40B4-BE49-F238E27FC236}">
                <a16:creationId xmlns:a16="http://schemas.microsoft.com/office/drawing/2014/main" id="{C12AE689-FE98-93C4-DF19-6F44414DBEC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D789E45-2961-4D3F-8DD3-ED7AC4454D6D}" type="slidenum">
              <a:rPr lang="en-US" altLang="en-US" sz="1200" smtClean="0">
                <a:solidFill>
                  <a:srgbClr val="898989"/>
                </a:solidFill>
              </a:rPr>
              <a:t>7</a:t>
            </a:fld>
            <a:endParaRPr lang="en-US" altLang="en-US" sz="1200">
              <a:solidFill>
                <a:srgbClr val="898989"/>
              </a:solidFill>
            </a:endParaRPr>
          </a:p>
        </p:txBody>
      </p:sp>
      <p:sp>
        <p:nvSpPr>
          <p:cNvPr id="24582" name="Content Placeholder 3">
            <a:extLst>
              <a:ext uri="{FF2B5EF4-FFF2-40B4-BE49-F238E27FC236}">
                <a16:creationId xmlns:a16="http://schemas.microsoft.com/office/drawing/2014/main" id="{60C47C91-05E2-8C14-D279-AFAFAC5F6E2D}"/>
              </a:ext>
            </a:extLst>
          </p:cNvPr>
          <p:cNvSpPr txBox="1">
            <a:spLocks/>
          </p:cNvSpPr>
          <p:nvPr/>
        </p:nvSpPr>
        <p:spPr bwMode="auto">
          <a:xfrm>
            <a:off x="6829425" y="504825"/>
            <a:ext cx="536257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sz="2000" dirty="0"/>
              <a:t>Les </a:t>
            </a:r>
            <a:r>
              <a:rPr lang="en-CA" altLang="en-US" sz="2000" dirty="0" err="1"/>
              <a:t>signes</a:t>
            </a:r>
            <a:r>
              <a:rPr lang="en-CA" altLang="en-US" sz="2000" dirty="0"/>
              <a:t> </a:t>
            </a:r>
            <a:r>
              <a:rPr lang="en-CA" altLang="en-US" sz="2000" dirty="0" err="1"/>
              <a:t>cliniques</a:t>
            </a:r>
            <a:r>
              <a:rPr lang="en-CA" altLang="en-US" sz="2000" dirty="0"/>
              <a:t> </a:t>
            </a:r>
            <a:r>
              <a:rPr lang="en-CA" altLang="en-US" sz="2000" dirty="0" err="1"/>
              <a:t>ont</a:t>
            </a:r>
            <a:r>
              <a:rPr lang="en-CA" altLang="en-US" sz="2000" dirty="0"/>
              <a:t> </a:t>
            </a:r>
            <a:r>
              <a:rPr lang="en-CA" altLang="en-US" sz="2000" dirty="0" err="1"/>
              <a:t>commencé</a:t>
            </a:r>
            <a:r>
              <a:rPr lang="en-CA" altLang="en-US" sz="2000" dirty="0"/>
              <a:t> le 3 </a:t>
            </a:r>
            <a:r>
              <a:rPr lang="en-CA" altLang="en-US" sz="2000" dirty="0" err="1"/>
              <a:t>mars</a:t>
            </a:r>
            <a:r>
              <a:rPr lang="en-CA" altLang="en-US" sz="2000" baseline="30000" dirty="0" err="1"/>
              <a:t>rd</a:t>
            </a:r>
            <a:endParaRPr lang="en-CA" altLang="en-US" sz="2000" dirty="0"/>
          </a:p>
          <a:p>
            <a:pPr lvl="1"/>
            <a:r>
              <a:rPr lang="en-CA" altLang="en-US" sz="2000" dirty="0"/>
              <a:t>Perte </a:t>
            </a:r>
            <a:r>
              <a:rPr lang="en-CA" altLang="en-US" sz="2000" dirty="0" err="1"/>
              <a:t>d'appétit</a:t>
            </a:r>
            <a:r>
              <a:rPr lang="en-CA" altLang="en-US" sz="2000" dirty="0"/>
              <a:t> et </a:t>
            </a:r>
            <a:r>
              <a:rPr lang="en-CA" altLang="en-US" sz="2000" dirty="0" err="1"/>
              <a:t>consommation</a:t>
            </a:r>
            <a:r>
              <a:rPr lang="en-CA" altLang="en-US" sz="2000" dirty="0"/>
              <a:t> </a:t>
            </a:r>
            <a:r>
              <a:rPr lang="en-CA" altLang="en-US" sz="2000" dirty="0" err="1"/>
              <a:t>d'eau</a:t>
            </a:r>
            <a:endParaRPr lang="en-CA" altLang="en-US" sz="2000" dirty="0"/>
          </a:p>
          <a:p>
            <a:r>
              <a:rPr lang="en-CA" altLang="en-US" sz="2000" dirty="0"/>
              <a:t>4 mars 2025</a:t>
            </a:r>
          </a:p>
          <a:p>
            <a:pPr lvl="1"/>
            <a:r>
              <a:rPr lang="en-CA" altLang="en-US" sz="2000" dirty="0" err="1"/>
              <a:t>Mêmes</a:t>
            </a:r>
            <a:r>
              <a:rPr lang="en-CA" altLang="en-US" sz="2000" dirty="0"/>
              <a:t> </a:t>
            </a:r>
            <a:r>
              <a:rPr lang="en-CA" altLang="en-US" sz="2000" dirty="0" err="1"/>
              <a:t>signes</a:t>
            </a:r>
            <a:r>
              <a:rPr lang="en-CA" altLang="en-US" sz="2000" dirty="0"/>
              <a:t> </a:t>
            </a:r>
            <a:r>
              <a:rPr lang="en-CA" altLang="en-US" sz="2000" dirty="0" err="1"/>
              <a:t>cliniques</a:t>
            </a:r>
            <a:r>
              <a:rPr lang="en-CA" altLang="en-US" sz="2000" dirty="0"/>
              <a:t>, </a:t>
            </a:r>
            <a:r>
              <a:rPr lang="en-CA" altLang="en-US" sz="2000" dirty="0" err="1"/>
              <a:t>changement</a:t>
            </a:r>
            <a:r>
              <a:rPr lang="en-CA" altLang="en-US" sz="2000" dirty="0"/>
              <a:t> de la </a:t>
            </a:r>
            <a:r>
              <a:rPr lang="en-CA" altLang="en-US" sz="2000" dirty="0" err="1"/>
              <a:t>literie</a:t>
            </a:r>
            <a:r>
              <a:rPr lang="en-CA" altLang="en-US" sz="2000" dirty="0"/>
              <a:t> </a:t>
            </a:r>
            <a:r>
              <a:rPr lang="en-CA" altLang="en-US" sz="2000" dirty="0" err="1"/>
              <a:t>moisie</a:t>
            </a:r>
            <a:endParaRPr lang="en-CA" altLang="en-US" sz="2000" dirty="0"/>
          </a:p>
          <a:p>
            <a:r>
              <a:rPr lang="en-CA" altLang="en-US" sz="2000" dirty="0"/>
              <a:t>5 mars 2025</a:t>
            </a:r>
          </a:p>
          <a:p>
            <a:pPr lvl="1"/>
            <a:r>
              <a:rPr lang="en-CA" altLang="en-US" sz="2000" dirty="0" err="1"/>
              <a:t>Fièvre</a:t>
            </a:r>
            <a:r>
              <a:rPr lang="en-CA" altLang="en-US" sz="2000" dirty="0"/>
              <a:t>, </a:t>
            </a:r>
            <a:r>
              <a:rPr lang="en-CA" altLang="en-US" sz="2000" dirty="0" err="1"/>
              <a:t>vésicules</a:t>
            </a:r>
            <a:r>
              <a:rPr lang="en-CA" altLang="en-US" sz="2000" dirty="0"/>
              <a:t> dans la bouche, sur le </a:t>
            </a:r>
            <a:r>
              <a:rPr lang="en-CA" altLang="en-US" sz="2000" dirty="0" err="1"/>
              <a:t>museau</a:t>
            </a:r>
            <a:r>
              <a:rPr lang="en-CA" altLang="en-US" sz="2000" dirty="0"/>
              <a:t>, les </a:t>
            </a:r>
            <a:r>
              <a:rPr lang="en-CA" altLang="en-US" sz="2000" dirty="0" err="1"/>
              <a:t>coronaires</a:t>
            </a:r>
            <a:r>
              <a:rPr lang="en-CA" altLang="en-US" sz="2000" dirty="0"/>
              <a:t> et les </a:t>
            </a:r>
            <a:r>
              <a:rPr lang="en-CA" altLang="en-US" sz="2000" dirty="0" err="1"/>
              <a:t>espaces</a:t>
            </a:r>
            <a:r>
              <a:rPr lang="en-CA" altLang="en-US" sz="2000" dirty="0"/>
              <a:t> </a:t>
            </a:r>
            <a:r>
              <a:rPr lang="en-CA" altLang="en-US" sz="2000" dirty="0" err="1"/>
              <a:t>interdigitaux</a:t>
            </a:r>
            <a:endParaRPr lang="en-CA" altLang="en-US" sz="2000" dirty="0"/>
          </a:p>
          <a:p>
            <a:pPr lvl="1"/>
            <a:r>
              <a:rPr lang="en-CA" altLang="en-US" sz="2000" b="1" dirty="0"/>
              <a:t>80 % des </a:t>
            </a:r>
            <a:r>
              <a:rPr lang="en-CA" altLang="en-US" sz="2000" b="1" dirty="0" err="1"/>
              <a:t>génisses</a:t>
            </a:r>
            <a:r>
              <a:rPr lang="en-CA" altLang="en-US" sz="2000" b="1" dirty="0"/>
              <a:t> </a:t>
            </a:r>
            <a:r>
              <a:rPr lang="en-CA" altLang="en-US" sz="2000" b="1" dirty="0" err="1"/>
              <a:t>touchées</a:t>
            </a:r>
            <a:endParaRPr lang="en-CA" altLang="en-US" sz="2000" b="1" dirty="0"/>
          </a:p>
          <a:p>
            <a:r>
              <a:rPr lang="en-CA" altLang="en-US" sz="2000" dirty="0"/>
              <a:t>6 </a:t>
            </a:r>
            <a:r>
              <a:rPr lang="en-CA" altLang="en-US" sz="2000" dirty="0" err="1"/>
              <a:t>mars</a:t>
            </a:r>
            <a:r>
              <a:rPr lang="en-CA" altLang="en-US" sz="2000" baseline="30000" dirty="0" err="1"/>
              <a:t>th</a:t>
            </a:r>
            <a:r>
              <a:rPr lang="en-CA" altLang="en-US" sz="2000" dirty="0"/>
              <a:t> , 2025</a:t>
            </a:r>
          </a:p>
          <a:p>
            <a:pPr lvl="1"/>
            <a:r>
              <a:rPr lang="en-CA" altLang="en-US" sz="2000" dirty="0"/>
              <a:t>Confirmation</a:t>
            </a:r>
          </a:p>
          <a:p>
            <a:pPr lvl="1"/>
            <a:r>
              <a:rPr lang="en-CA" altLang="en-US" sz="2000" dirty="0" err="1"/>
              <a:t>Création</a:t>
            </a:r>
            <a:r>
              <a:rPr lang="en-CA" altLang="en-US" sz="2000" dirty="0"/>
              <a:t> de zones de </a:t>
            </a:r>
            <a:r>
              <a:rPr lang="en-CA" altLang="en-US" sz="2000" dirty="0" err="1"/>
              <a:t>contrôle</a:t>
            </a:r>
            <a:endParaRPr lang="en-CA" altLang="en-US" sz="2000" dirty="0"/>
          </a:p>
          <a:p>
            <a:pPr lvl="1"/>
            <a:r>
              <a:rPr lang="en-CA" altLang="en-US" sz="2000" dirty="0"/>
              <a:t>Interdiction de </a:t>
            </a:r>
            <a:r>
              <a:rPr lang="en-CA" altLang="en-US" sz="2000" dirty="0" err="1"/>
              <a:t>circuler</a:t>
            </a:r>
            <a:r>
              <a:rPr lang="en-CA" altLang="en-US" sz="2000" dirty="0"/>
              <a:t> pendant 72 </a:t>
            </a:r>
            <a:r>
              <a:rPr lang="en-CA" altLang="en-US" sz="2000" dirty="0" err="1"/>
              <a:t>heures</a:t>
            </a:r>
            <a:endParaRPr lang="en-CA" altLang="en-US" sz="2000" dirty="0"/>
          </a:p>
          <a:p>
            <a:pPr lvl="1"/>
            <a:endParaRPr lang="en-CA" altLang="en-US" sz="2000" dirty="0"/>
          </a:p>
          <a:p>
            <a:r>
              <a:rPr lang="en-CA" altLang="en-US" sz="2400" dirty="0"/>
              <a:t>Date </a:t>
            </a:r>
            <a:r>
              <a:rPr lang="en-CA" altLang="en-US" sz="2400" dirty="0" err="1"/>
              <a:t>estimée</a:t>
            </a:r>
            <a:r>
              <a:rPr lang="en-CA" altLang="en-US" sz="2400" dirty="0"/>
              <a:t> de </a:t>
            </a:r>
            <a:r>
              <a:rPr lang="en-CA" altLang="en-US" sz="2400" dirty="0" err="1"/>
              <a:t>l'infection</a:t>
            </a:r>
            <a:r>
              <a:rPr lang="en-CA" altLang="en-US" sz="2400" dirty="0"/>
              <a:t> 27-28 </a:t>
            </a:r>
            <a:r>
              <a:rPr lang="en-CA" altLang="en-US" sz="2400" dirty="0" err="1"/>
              <a:t>février</a:t>
            </a:r>
            <a:endParaRPr lang="en-CA"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a:extLst>
              <a:ext uri="{FF2B5EF4-FFF2-40B4-BE49-F238E27FC236}">
                <a16:creationId xmlns:a16="http://schemas.microsoft.com/office/drawing/2014/main" id="{DD624B1C-6B96-0EB0-838D-3FD170A852C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48475" y="0"/>
            <a:ext cx="5364163"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ontent Placeholder 2">
            <a:extLst>
              <a:ext uri="{FF2B5EF4-FFF2-40B4-BE49-F238E27FC236}">
                <a16:creationId xmlns:a16="http://schemas.microsoft.com/office/drawing/2014/main" id="{53C8EB3D-CBA9-B2BB-3489-65D8107A7004}"/>
              </a:ext>
            </a:extLst>
          </p:cNvPr>
          <p:cNvSpPr>
            <a:spLocks noGrp="1"/>
          </p:cNvSpPr>
          <p:nvPr>
            <p:ph sz="half" idx="1"/>
          </p:nvPr>
        </p:nvSpPr>
        <p:spPr>
          <a:xfrm>
            <a:off x="161925" y="741363"/>
            <a:ext cx="5181600" cy="4351337"/>
          </a:xfrm>
        </p:spPr>
        <p:txBody>
          <a:bodyPr/>
          <a:lstStyle/>
          <a:p>
            <a:r>
              <a:rPr lang="en-CA" altLang="en-US" dirty="0"/>
              <a:t>8 mars</a:t>
            </a:r>
          </a:p>
          <a:p>
            <a:pPr lvl="1"/>
            <a:r>
              <a:rPr lang="en-CA" altLang="en-US" dirty="0"/>
              <a:t>Contact avec les </a:t>
            </a:r>
            <a:r>
              <a:rPr lang="en-CA" altLang="en-US" dirty="0" err="1"/>
              <a:t>animaux</a:t>
            </a:r>
            <a:r>
              <a:rPr lang="en-CA" altLang="en-US" dirty="0"/>
              <a:t> </a:t>
            </a:r>
            <a:r>
              <a:rPr lang="en-CA" altLang="en-US" dirty="0" err="1"/>
              <a:t>euthanasiés</a:t>
            </a:r>
            <a:endParaRPr lang="en-CA" altLang="en-US" dirty="0"/>
          </a:p>
          <a:p>
            <a:r>
              <a:rPr lang="en-CA" altLang="en-US" dirty="0"/>
              <a:t>Du 9 au 15 mars</a:t>
            </a:r>
          </a:p>
          <a:p>
            <a:pPr lvl="1"/>
            <a:r>
              <a:rPr lang="en-CA" altLang="en-US" dirty="0" err="1"/>
              <a:t>Euthanasie</a:t>
            </a:r>
            <a:r>
              <a:rPr lang="en-CA" altLang="en-US" dirty="0"/>
              <a:t> des </a:t>
            </a:r>
            <a:r>
              <a:rPr lang="en-CA" altLang="en-US" dirty="0" err="1"/>
              <a:t>animaux</a:t>
            </a:r>
            <a:r>
              <a:rPr lang="en-CA" altLang="en-US" dirty="0"/>
              <a:t> du site index</a:t>
            </a:r>
          </a:p>
          <a:p>
            <a:pPr lvl="1"/>
            <a:r>
              <a:rPr lang="en-CA" altLang="en-US" dirty="0"/>
              <a:t>Les restrictions de circulation </a:t>
            </a:r>
            <a:r>
              <a:rPr lang="en-CA" altLang="en-US" dirty="0" err="1"/>
              <a:t>sont</a:t>
            </a:r>
            <a:r>
              <a:rPr lang="en-CA" altLang="en-US" dirty="0"/>
              <a:t> </a:t>
            </a:r>
            <a:r>
              <a:rPr lang="en-CA" altLang="en-US" dirty="0" err="1"/>
              <a:t>prolongées</a:t>
            </a:r>
            <a:r>
              <a:rPr lang="en-CA" altLang="en-US" dirty="0"/>
              <a:t> </a:t>
            </a:r>
            <a:r>
              <a:rPr lang="en-CA" altLang="en-US" dirty="0" err="1"/>
              <a:t>jusqu'au</a:t>
            </a:r>
            <a:r>
              <a:rPr lang="en-CA" altLang="en-US" dirty="0"/>
              <a:t> 12 mars</a:t>
            </a:r>
          </a:p>
          <a:p>
            <a:pPr lvl="1"/>
            <a:r>
              <a:rPr lang="en-CA" altLang="en-US" dirty="0" err="1"/>
              <a:t>Mouvement</a:t>
            </a:r>
            <a:r>
              <a:rPr lang="en-CA" altLang="en-US" dirty="0"/>
              <a:t> pour </a:t>
            </a:r>
            <a:r>
              <a:rPr lang="en-CA" altLang="en-US" dirty="0" err="1"/>
              <a:t>l'abattage</a:t>
            </a:r>
            <a:r>
              <a:rPr lang="en-CA" altLang="en-US" dirty="0"/>
              <a:t> direct </a:t>
            </a:r>
            <a:r>
              <a:rPr lang="en-CA" altLang="en-US" dirty="0" err="1"/>
              <a:t>autorisé</a:t>
            </a:r>
            <a:r>
              <a:rPr lang="en-CA" altLang="en-US" dirty="0"/>
              <a:t>, </a:t>
            </a:r>
            <a:r>
              <a:rPr lang="en-CA" altLang="en-US" dirty="0" err="1"/>
              <a:t>mais</a:t>
            </a:r>
            <a:r>
              <a:rPr lang="en-CA" altLang="en-US" dirty="0"/>
              <a:t> pas </a:t>
            </a:r>
            <a:r>
              <a:rPr lang="en-CA" altLang="en-US" dirty="0" err="1"/>
              <a:t>d'autres</a:t>
            </a:r>
            <a:r>
              <a:rPr lang="en-CA" altLang="en-US" dirty="0"/>
              <a:t> </a:t>
            </a:r>
            <a:r>
              <a:rPr lang="en-CA" altLang="en-US" dirty="0" err="1"/>
              <a:t>mouvements</a:t>
            </a:r>
            <a:r>
              <a:rPr lang="en-CA" altLang="en-US" dirty="0"/>
              <a:t> </a:t>
            </a:r>
            <a:r>
              <a:rPr lang="en-CA" altLang="en-US" dirty="0" err="1"/>
              <a:t>jusqu'au</a:t>
            </a:r>
            <a:r>
              <a:rPr lang="en-CA" altLang="en-US" dirty="0"/>
              <a:t> 17 mars.</a:t>
            </a:r>
          </a:p>
        </p:txBody>
      </p:sp>
      <p:pic>
        <p:nvPicPr>
          <p:cNvPr id="26628" name="Content Placeholder 6">
            <a:extLst>
              <a:ext uri="{FF2B5EF4-FFF2-40B4-BE49-F238E27FC236}">
                <a16:creationId xmlns:a16="http://schemas.microsoft.com/office/drawing/2014/main" id="{54BACACA-2EC9-8D08-B8C4-9B6103A5EAC8}"/>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6772275" y="3463925"/>
            <a:ext cx="5440363" cy="3394075"/>
          </a:xfrm>
        </p:spPr>
      </p:pic>
      <p:sp>
        <p:nvSpPr>
          <p:cNvPr id="26629" name="Slide Number Placeholder 4">
            <a:extLst>
              <a:ext uri="{FF2B5EF4-FFF2-40B4-BE49-F238E27FC236}">
                <a16:creationId xmlns:a16="http://schemas.microsoft.com/office/drawing/2014/main" id="{B4A21BAF-4A13-E5B4-E9AE-E9713686625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9CF0294-5F75-4B30-99C0-6BF76915C665}" type="slidenum">
              <a:rPr lang="en-US" altLang="en-US" sz="1200" smtClean="0">
                <a:solidFill>
                  <a:srgbClr val="898989"/>
                </a:solidFill>
              </a:rPr>
              <a:t>8</a:t>
            </a:fld>
            <a:endParaRPr lang="en-US" altLang="en-US" sz="1200">
              <a:solidFill>
                <a:srgbClr val="898989"/>
              </a:solidFill>
            </a:endParaRPr>
          </a:p>
        </p:txBody>
      </p:sp>
      <p:sp>
        <p:nvSpPr>
          <p:cNvPr id="26630" name="TextBox 10">
            <a:extLst>
              <a:ext uri="{FF2B5EF4-FFF2-40B4-BE49-F238E27FC236}">
                <a16:creationId xmlns:a16="http://schemas.microsoft.com/office/drawing/2014/main" id="{15D553A4-749D-44A3-2451-11CDD582C3B8}"/>
              </a:ext>
            </a:extLst>
          </p:cNvPr>
          <p:cNvSpPr txBox="1">
            <a:spLocks noChangeArrowheads="1"/>
          </p:cNvSpPr>
          <p:nvPr/>
        </p:nvSpPr>
        <p:spPr bwMode="auto">
          <a:xfrm>
            <a:off x="309563" y="5005388"/>
            <a:ext cx="6096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u="sng">
                <a:solidFill>
                  <a:srgbClr val="0000FF"/>
                </a:solidFill>
                <a:latin typeface="Aptos" panose="020B0004020202020204" pitchFamily="34" charset="0"/>
                <a:ea typeface="Aptos" panose="020B0004020202020204" pitchFamily="34" charset="0"/>
                <a:cs typeface="Aptos" panose="020B0004020202020204" pitchFamily="34" charset="0"/>
                <a:hlinkClick r:id="rId4"/>
              </a:rPr>
              <a:t>Présentation - La fièvre aphteuse en Hongrie</a:t>
            </a:r>
            <a:endParaRPr lang="en-US" altLang="en-US" sz="1800">
              <a:latin typeface="Aptos" panose="020B0004020202020204" pitchFamily="34" charset="0"/>
              <a:ea typeface="Aptos" panose="020B0004020202020204" pitchFamily="34" charset="0"/>
              <a:cs typeface="Aptos" panose="020B0004020202020204" pitchFamily="34" charset="0"/>
            </a:endParaRPr>
          </a:p>
          <a:p>
            <a:pPr>
              <a:lnSpc>
                <a:spcPct val="100000"/>
              </a:lnSpc>
              <a:spcBef>
                <a:spcPct val="0"/>
              </a:spcBef>
              <a:buFontTx/>
              <a:buNone/>
            </a:pPr>
            <a:r>
              <a:rPr lang="en-GB" altLang="en-US" sz="1800">
                <a:latin typeface="Aptos" panose="020B0004020202020204" pitchFamily="34" charset="0"/>
                <a:ea typeface="Aptos" panose="020B0004020202020204" pitchFamily="34" charset="0"/>
                <a:cs typeface="Aptos" panose="020B0004020202020204" pitchFamily="34" charset="0"/>
              </a:rPr>
              <a:t> </a:t>
            </a:r>
            <a:endParaRPr lang="en-US" altLang="en-US" sz="1800">
              <a:latin typeface="Aptos" panose="020B0004020202020204" pitchFamily="34" charset="0"/>
              <a:ea typeface="Aptos" panose="020B0004020202020204" pitchFamily="34" charset="0"/>
              <a:cs typeface="Aptos" panose="020B0004020202020204" pitchFamily="34" charset="0"/>
            </a:endParaRPr>
          </a:p>
          <a:p>
            <a:pPr>
              <a:lnSpc>
                <a:spcPct val="100000"/>
              </a:lnSpc>
              <a:spcBef>
                <a:spcPct val="0"/>
              </a:spcBef>
              <a:buFontTx/>
              <a:buNone/>
            </a:pPr>
            <a:r>
              <a:rPr lang="en-GB" altLang="en-US" sz="1800" u="sng">
                <a:solidFill>
                  <a:srgbClr val="0000FF"/>
                </a:solidFill>
                <a:latin typeface="Aptos" panose="020B0004020202020204" pitchFamily="34" charset="0"/>
                <a:ea typeface="Aptos" panose="020B0004020202020204" pitchFamily="34" charset="0"/>
                <a:cs typeface="Aptos" panose="020B0004020202020204" pitchFamily="34" charset="0"/>
                <a:hlinkClick r:id="rId5"/>
              </a:rPr>
              <a:t>Présentation - Fièvre aphteuse - Mission EUVET en Hongrie</a:t>
            </a:r>
            <a:endParaRPr lang="en-US" altLang="en-US" sz="1800">
              <a:latin typeface="Aptos" panose="020B0004020202020204" pitchFamily="34" charset="0"/>
              <a:ea typeface="Aptos" panose="020B0004020202020204" pitchFamily="34" charset="0"/>
              <a:cs typeface="Aptos" panose="020B00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F9A6-5E55-1E53-49C2-5961B3F6CB6F}"/>
              </a:ext>
            </a:extLst>
          </p:cNvPr>
          <p:cNvSpPr>
            <a:spLocks noGrp="1"/>
          </p:cNvSpPr>
          <p:nvPr>
            <p:ph type="title"/>
          </p:nvPr>
        </p:nvSpPr>
        <p:spPr>
          <a:xfrm>
            <a:off x="219075" y="103188"/>
            <a:ext cx="10515600" cy="1155700"/>
          </a:xfrm>
        </p:spPr>
        <p:txBody>
          <a:bodyPr/>
          <a:lstStyle/>
          <a:p>
            <a:pPr>
              <a:defRPr/>
            </a:pPr>
            <a:r>
              <a:rPr lang="en-CA" dirty="0"/>
              <a:t>Fièvre aphteuse Hongrie</a:t>
            </a:r>
          </a:p>
        </p:txBody>
      </p:sp>
      <p:pic>
        <p:nvPicPr>
          <p:cNvPr id="27651" name="Content Placeholder 6">
            <a:extLst>
              <a:ext uri="{FF2B5EF4-FFF2-40B4-BE49-F238E27FC236}">
                <a16:creationId xmlns:a16="http://schemas.microsoft.com/office/drawing/2014/main" id="{A0D89F47-9590-ECE7-AAB7-D96D898A2827}"/>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0" y="1547813"/>
            <a:ext cx="8696325" cy="4808537"/>
          </a:xfrm>
        </p:spPr>
      </p:pic>
      <p:sp>
        <p:nvSpPr>
          <p:cNvPr id="27652" name="Content Placeholder 3">
            <a:extLst>
              <a:ext uri="{FF2B5EF4-FFF2-40B4-BE49-F238E27FC236}">
                <a16:creationId xmlns:a16="http://schemas.microsoft.com/office/drawing/2014/main" id="{0A4CC563-5EBF-946C-B162-1B22E4D90EB2}"/>
              </a:ext>
            </a:extLst>
          </p:cNvPr>
          <p:cNvSpPr>
            <a:spLocks noGrp="1"/>
          </p:cNvSpPr>
          <p:nvPr>
            <p:ph sz="half" idx="2"/>
          </p:nvPr>
        </p:nvSpPr>
        <p:spPr>
          <a:xfrm>
            <a:off x="8786813" y="1825625"/>
            <a:ext cx="3279775" cy="4351338"/>
          </a:xfrm>
        </p:spPr>
        <p:txBody>
          <a:bodyPr/>
          <a:lstStyle/>
          <a:p>
            <a:r>
              <a:rPr lang="en-CA" altLang="en-US"/>
              <a:t>Élimination des carcasses sur un site situé à ~30 km</a:t>
            </a:r>
          </a:p>
          <a:p>
            <a:r>
              <a:rPr lang="en-CA" altLang="en-US"/>
              <a:t>Enterrement profond</a:t>
            </a:r>
          </a:p>
          <a:p>
            <a:r>
              <a:rPr lang="en-CA" altLang="en-US"/>
              <a:t>Centre d'équarrissage le plus proche à 150 km</a:t>
            </a:r>
          </a:p>
          <a:p>
            <a:endParaRPr lang="en-CA" altLang="en-US"/>
          </a:p>
        </p:txBody>
      </p:sp>
      <p:sp>
        <p:nvSpPr>
          <p:cNvPr id="27653" name="Slide Number Placeholder 4">
            <a:extLst>
              <a:ext uri="{FF2B5EF4-FFF2-40B4-BE49-F238E27FC236}">
                <a16:creationId xmlns:a16="http://schemas.microsoft.com/office/drawing/2014/main" id="{FEB9BF3B-7B51-4729-F53F-B2E6D68F000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0A3C640-6710-4330-A57E-FE7AA9B917AA}" type="slidenum">
              <a:rPr lang="en-US" altLang="en-US" sz="1200" smtClean="0">
                <a:solidFill>
                  <a:srgbClr val="898989"/>
                </a:solidFill>
              </a:rPr>
              <a:t>9</a:t>
            </a:fld>
            <a:endParaRPr lang="en-US" altLang="en-US" sz="1200">
              <a:solidFill>
                <a:srgbClr val="898989"/>
              </a:solidFill>
            </a:endParaRPr>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31308</TotalTime>
  <Words>2879</Words>
  <Application>Microsoft Office PowerPoint</Application>
  <PresentationFormat>Widescreen</PresentationFormat>
  <Paragraphs>255</Paragraphs>
  <Slides>22</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Aptos</vt:lpstr>
      <vt:lpstr>Arial</vt:lpstr>
      <vt:lpstr>BBC Reith Serif</vt:lpstr>
      <vt:lpstr>Calibri</vt:lpstr>
      <vt:lpstr>Calibri Light</vt:lpstr>
      <vt:lpstr>CicleGordita</vt:lpstr>
      <vt:lpstr>ElsevierGulliver</vt:lpstr>
      <vt:lpstr>Google Sans</vt:lpstr>
      <vt:lpstr>Helvetica Neue</vt:lpstr>
      <vt:lpstr>Lato</vt:lpstr>
      <vt:lpstr>Noto Sans</vt:lpstr>
      <vt:lpstr>Wingdings-Regular</vt:lpstr>
      <vt:lpstr>2_Office Theme</vt:lpstr>
      <vt:lpstr>Communauté des maladies émergentes et zoonotiques Identifier les risques émergents grâce à l'intelligence collective</vt:lpstr>
      <vt:lpstr>Fièvre aphteuse - Tendance des risques</vt:lpstr>
      <vt:lpstr>La fièvre aphteuse en Allemagne - Récapitulatif</vt:lpstr>
      <vt:lpstr>Fièvre aphteuse en Allemagne - Mise à jour</vt:lpstr>
      <vt:lpstr>Fièvre aphteuse en Hongrie - rapporté le 6 mars 2025</vt:lpstr>
      <vt:lpstr>Fièvre aphteuse en Hongrie - Signalée le 6 mars 2025</vt:lpstr>
      <vt:lpstr>Fièvre aphteuse - Hongrie</vt:lpstr>
      <vt:lpstr>PowerPoint Presentation</vt:lpstr>
      <vt:lpstr>Fièvre aphteuse Hongrie</vt:lpstr>
      <vt:lpstr>Fièvre aphteuse en Hongrie - Recherche</vt:lpstr>
      <vt:lpstr>Fièvre aphteuse Hongrie</vt:lpstr>
      <vt:lpstr>Cas de fièvre aphteuse dans le monde (depuis la dernière réunion du 15 janvier 2025)</vt:lpstr>
      <vt:lpstr>Avis à l'industrie - Un troupeau de bovins de la Saskatchewan est déclaré infecté par la tuberculose bovine - inspection.canada.ca </vt:lpstr>
      <vt:lpstr>Tuberculose bovine aux États-Unis</vt:lpstr>
      <vt:lpstr>Tique Longhorn et Theileriosis aux Etats-Unis</vt:lpstr>
      <vt:lpstr>Ver du Nouveau Monde en Amérique centrale et au Mexique</vt:lpstr>
      <vt:lpstr>Virus de la fièvre catarrhale ovine (BTV-3) en Europe</vt:lpstr>
      <vt:lpstr>PowerPoint Presentation</vt:lpstr>
      <vt:lpstr>Le virus de Schmallenberg au Royaume-Uni</vt:lpstr>
      <vt:lpstr>Circulation extensive du virus de Schmallenberg en Allemagne, 2023</vt:lpstr>
      <vt:lpstr>Maladie de la peau grumeleuse</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docId:68E262BA924949FC9EEC1118D0E7622C</cp:keywords>
  <cp:lastModifiedBy>Murray Gillies</cp:lastModifiedBy>
  <cp:revision>583</cp:revision>
  <dcterms:created xsi:type="dcterms:W3CDTF">2020-02-07T23:34:08Z</dcterms:created>
  <dcterms:modified xsi:type="dcterms:W3CDTF">2025-04-30T13:07:15Z</dcterms:modified>
</cp:coreProperties>
</file>