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497" r:id="rId2"/>
    <p:sldId id="500" r:id="rId3"/>
    <p:sldId id="501" r:id="rId4"/>
    <p:sldId id="502" r:id="rId5"/>
    <p:sldId id="503" r:id="rId6"/>
    <p:sldId id="499" r:id="rId7"/>
    <p:sldId id="504" r:id="rId8"/>
    <p:sldId id="505" r:id="rId9"/>
    <p:sldId id="498" r:id="rId10"/>
    <p:sldId id="506" r:id="rId11"/>
    <p:sldId id="507" r:id="rId12"/>
    <p:sldId id="508" r:id="rId13"/>
    <p:sldId id="509" r:id="rId14"/>
    <p:sldId id="510" r:id="rId15"/>
    <p:sldId id="511"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79268" autoAdjust="0"/>
  </p:normalViewPr>
  <p:slideViewPr>
    <p:cSldViewPr snapToGrid="0">
      <p:cViewPr varScale="1">
        <p:scale>
          <a:sx n="79" d="100"/>
          <a:sy n="79" d="100"/>
        </p:scale>
        <p:origin x="653"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39447D-0154-4021-42DB-863FFA0DB9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BA44313-FBD2-61DF-CDA3-0B0AF2ACAD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9A074AA-CCE2-4DF5-AC90-62E56F91AA97}" type="datetimeFigureOut">
              <a:rPr lang="en-US"/>
              <a:t>7/31/2025</a:t>
            </a:fld>
            <a:endParaRPr lang="en-US"/>
          </a:p>
        </p:txBody>
      </p:sp>
      <p:sp>
        <p:nvSpPr>
          <p:cNvPr id="4" name="Slide Image Placeholder 3">
            <a:extLst>
              <a:ext uri="{FF2B5EF4-FFF2-40B4-BE49-F238E27FC236}">
                <a16:creationId xmlns:a16="http://schemas.microsoft.com/office/drawing/2014/main" id="{FB34DE82-144E-BD91-EE96-C4E447F10E7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4AB8BCB-8997-B058-5744-66F6E7712C8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373B5C38-C9E1-3D53-33CA-7421A78587E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38B3D17-3BC0-AFD8-0C98-A4CCDEF5CD6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95B34CF-43D5-4198-B0B5-3C202B1A31F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opeg.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ahis.woah.org/#/in-review/656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ahis.woah.org/#/in-review/658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news/government-extends-ban-on-personal-meat-imports-to-protect-farmers-from-foot-and-mouth#:~:text=From%20Saturday%2012%20April%2C%20it,been%20bought%20at%20duty%20fre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98FF5670-396C-AFEC-0A03-CC4264D86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1273DFC-E1ED-0CC0-709C-850E2BCEE2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~3-4 Mise à jour de </a:t>
            </a:r>
            <a:r>
              <a:rPr lang="en-US" altLang="en-US" dirty="0" err="1"/>
              <a:t>l'analyse</a:t>
            </a:r>
            <a:r>
              <a:rPr lang="en-US" altLang="en-US" dirty="0"/>
              <a:t> </a:t>
            </a:r>
            <a:r>
              <a:rPr lang="en-US" altLang="en-US" dirty="0" err="1"/>
              <a:t>environnementale</a:t>
            </a:r>
            <a:r>
              <a:rPr lang="en-US" altLang="en-US" dirty="0"/>
              <a:t> sur les </a:t>
            </a:r>
            <a:r>
              <a:rPr lang="en-US" altLang="en-US" dirty="0" err="1"/>
              <a:t>signaux</a:t>
            </a:r>
            <a:r>
              <a:rPr lang="en-US" altLang="en-US" dirty="0"/>
              <a:t> </a:t>
            </a:r>
            <a:r>
              <a:rPr lang="en-US" altLang="en-US" dirty="0" err="1"/>
              <a:t>liés</a:t>
            </a:r>
            <a:r>
              <a:rPr lang="en-US" altLang="en-US" dirty="0"/>
              <a:t> aux </a:t>
            </a:r>
            <a:r>
              <a:rPr lang="en-US" altLang="en-US" dirty="0" err="1"/>
              <a:t>bovins</a:t>
            </a:r>
            <a:endParaRPr lang="en-US" altLang="en-US" dirty="0"/>
          </a:p>
        </p:txBody>
      </p:sp>
      <p:sp>
        <p:nvSpPr>
          <p:cNvPr id="15364" name="Slide Number Placeholder 3">
            <a:extLst>
              <a:ext uri="{FF2B5EF4-FFF2-40B4-BE49-F238E27FC236}">
                <a16:creationId xmlns:a16="http://schemas.microsoft.com/office/drawing/2014/main" id="{EBA971AD-4F9A-5475-A458-2DF0E84BFC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099ABB3-DF7F-49E0-BAFA-767D620CD218}"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1DFC48-B1E3-9EAF-C579-557219A0E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A44039DE-3FA3-BB70-EF59-A221EB7926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b="1">
                <a:solidFill>
                  <a:srgbClr val="424242"/>
                </a:solidFill>
                <a:latin typeface="Segoe Sans"/>
              </a:rPr>
              <a:t>Cas au Manitoba (9 juin 2025) </a:t>
            </a:r>
            <a:r>
              <a:rPr lang="en-CA" altLang="en-US">
                <a:solidFill>
                  <a:srgbClr val="424242"/>
                </a:solidFill>
                <a:latin typeface="Segoe Sans"/>
              </a:rPr>
              <a:t>:</a:t>
            </a:r>
            <a:br>
              <a:rPr lang="en-CA" altLang="en-US">
                <a:solidFill>
                  <a:srgbClr val="424242"/>
                </a:solidFill>
                <a:latin typeface="Segoe Sans"/>
              </a:rPr>
            </a:br>
            <a:r>
              <a:rPr lang="en-CA" altLang="en-US">
                <a:solidFill>
                  <a:srgbClr val="424242"/>
                </a:solidFill>
                <a:latin typeface="Segoe Sans"/>
              </a:rPr>
              <a:t>Une vache laitière âgée de 7 ans provenant de la région de Pembina Valley a été testée positive à la tuberculose bovine dans un abattoir agréé par le gouvernement fédéral. L'abattage du troupeau infecté est en cours. La souche est génétiquement différente de toutes celles signalées précédemment en Amérique du Nord. L'ACIA procède activement à la recherche et à la préparation des tests des troupeaux apparentés.</a:t>
            </a:r>
          </a:p>
          <a:p>
            <a:pPr>
              <a:buFont typeface="+mj-lt"/>
              <a:buNone/>
            </a:pPr>
            <a:endParaRPr lang="en-CA" altLang="en-US">
              <a:solidFill>
                <a:srgbClr val="424242"/>
              </a:solidFill>
              <a:latin typeface="Segoe Sans"/>
            </a:endParaRPr>
          </a:p>
          <a:p>
            <a:pPr>
              <a:buFont typeface="+mj-lt"/>
              <a:buNone/>
            </a:pPr>
            <a:r>
              <a:rPr lang="en-CA" altLang="en-US" b="1">
                <a:solidFill>
                  <a:srgbClr val="424242"/>
                </a:solidFill>
                <a:latin typeface="Segoe Sans"/>
              </a:rPr>
              <a:t>Cas en Saskatchewan (29 novembre 2024) </a:t>
            </a:r>
            <a:r>
              <a:rPr lang="en-CA" altLang="en-US">
                <a:solidFill>
                  <a:srgbClr val="424242"/>
                </a:solidFill>
                <a:latin typeface="Segoe Sans"/>
              </a:rPr>
              <a:t>:</a:t>
            </a:r>
            <a:br>
              <a:rPr lang="en-CA" altLang="en-US">
                <a:solidFill>
                  <a:srgbClr val="424242"/>
                </a:solidFill>
                <a:latin typeface="Segoe Sans"/>
              </a:rPr>
            </a:br>
            <a:r>
              <a:rPr lang="en-CA" altLang="en-US">
                <a:solidFill>
                  <a:srgbClr val="424242"/>
                </a:solidFill>
                <a:latin typeface="Segoe Sans"/>
              </a:rPr>
              <a:t>Une vache de 6 ans de la Saskatchewan a été confirmée positive à la tuberculose bovine dans un abattoir de l'Alberta. Un troupeau infecté a été abattu, avec 25 cas confirmés. La souche est également génétiquement unique. L'ACIA a identifié 7 troupeaux vitaux et 46 troupeaux à retracer, dont plusieurs ont déjà été libérés de quarantaine.</a:t>
            </a:r>
          </a:p>
          <a:p>
            <a:r>
              <a:rPr lang="en-CA" altLang="en-US"/>
              <a:t> </a:t>
            </a:r>
          </a:p>
          <a:p>
            <a:endParaRPr lang="en-CA" altLang="en-US"/>
          </a:p>
        </p:txBody>
      </p:sp>
      <p:sp>
        <p:nvSpPr>
          <p:cNvPr id="33796" name="Slide Number Placeholder 3">
            <a:extLst>
              <a:ext uri="{FF2B5EF4-FFF2-40B4-BE49-F238E27FC236}">
                <a16:creationId xmlns:a16="http://schemas.microsoft.com/office/drawing/2014/main" id="{15A6EF41-3D2F-B4F4-1933-3BED55DCA4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FB3B7A3-6B0F-4539-8CE5-2606EBB6C9E0}" type="slidenum">
              <a:rPr lang="en-US" altLang="en-US" smtClean="0"/>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6743A85-3565-7AF8-2702-71829E846A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5927F769-6DAC-8D4F-AC42-E0E2782040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a:solidFill>
                  <a:srgbClr val="424242"/>
                </a:solidFill>
                <a:latin typeface="Segoe Sans"/>
              </a:rPr>
              <a:t>Le 13 mai 2025, la Saskatchewan a confirmé que l'anthrax était la cause de la mort de bétail dans la municipalité rurale de Paynton, au nord-ouest de North Battleford.</a:t>
            </a:r>
          </a:p>
          <a:p>
            <a:pPr>
              <a:buFont typeface="+mj-lt"/>
              <a:buNone/>
            </a:pPr>
            <a:br>
              <a:rPr lang="en-CA" altLang="en-US">
                <a:solidFill>
                  <a:srgbClr val="424242"/>
                </a:solidFill>
                <a:latin typeface="Segoe Sans"/>
              </a:rPr>
            </a:br>
            <a:r>
              <a:rPr lang="en-CA" altLang="en-US">
                <a:solidFill>
                  <a:srgbClr val="424242"/>
                </a:solidFill>
                <a:latin typeface="Segoe Sans"/>
              </a:rPr>
              <a:t>Les spores de charbon peuvent s'accumuler dans les marécages et les nids-de-poule, devenant un risque lorsque ces zones s'assèchent et que le bétail y a accès. Les travaux d'excavation et les ruissellements importants peuvent également ramener les spores dormantes à la surface, augmentant ainsi le risque d'exposition.</a:t>
            </a:r>
          </a:p>
          <a:p>
            <a:endParaRPr lang="en-CA" altLang="en-US"/>
          </a:p>
        </p:txBody>
      </p:sp>
      <p:sp>
        <p:nvSpPr>
          <p:cNvPr id="35844" name="Slide Number Placeholder 3">
            <a:extLst>
              <a:ext uri="{FF2B5EF4-FFF2-40B4-BE49-F238E27FC236}">
                <a16:creationId xmlns:a16="http://schemas.microsoft.com/office/drawing/2014/main" id="{DC95B021-8AF9-AA62-4A63-1F34F6EDAD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7354F3-C707-4B88-9BDD-B11911236966}" type="slidenum">
              <a:rPr lang="en-US" altLang="en-US" smtClean="0"/>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64F06EB-EDF8-B2CB-C280-75B740896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10041499-DE08-6C7A-8198-BCF30F7887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424242"/>
                </a:solidFill>
                <a:latin typeface="Segoe Sans"/>
              </a:rPr>
              <a:t>En raison de ressources limitées et de priorités concurrentes, les appels de surveillance ont été suspendus jusqu'à ce qu'une autre organisation puisse prendre le relais. La carte de répartition actuelle est obsolète (dernière mise à jour en avril 2025) et ne reflète plus la situation en constante évolution. Environ 59 % des comtés touchés sont désormais considérés comme établis </a:t>
            </a:r>
            <a:r>
              <a:rPr lang="en-US" altLang="en-US"/>
              <a:t>(au moins six tiques individuelles, ou deux des trois stades de vie collectés au cours d'une seule période de collecte (un an)).</a:t>
            </a:r>
          </a:p>
          <a:p>
            <a:endParaRPr lang="en-US" altLang="en-US"/>
          </a:p>
          <a:p>
            <a:r>
              <a:rPr lang="en-CA" altLang="en-US">
                <a:solidFill>
                  <a:srgbClr val="424242"/>
                </a:solidFill>
                <a:latin typeface="Segoe Sans"/>
              </a:rPr>
              <a:t>Le Michigan a confirmé sa première détection d'ALHT le 11 juin 2025, avec deux nymphes trouvées dans le comté de Berrien, à seulement 400 km de la frontière canadienne. Parallèlement, l'Iowa a signalé deux cas de </a:t>
            </a:r>
            <a:r>
              <a:rPr lang="en-CA" altLang="en-US" i="1">
                <a:solidFill>
                  <a:srgbClr val="424242"/>
                </a:solidFill>
                <a:latin typeface="Segoe Sans"/>
              </a:rPr>
              <a:t>Theileria orientalis Ikeda </a:t>
            </a:r>
            <a:r>
              <a:rPr lang="en-CA" altLang="en-US">
                <a:solidFill>
                  <a:srgbClr val="424242"/>
                </a:solidFill>
                <a:latin typeface="Segoe Sans"/>
              </a:rPr>
              <a:t>chez des bovins dans le sud-est, notamment dans le comté de Van Buren. La modélisation de l'habitat suggère que la majeure partie de l'Iowa est impropre à la tique, le risque étant concentré dans le sud-est.</a:t>
            </a:r>
          </a:p>
          <a:p>
            <a:endParaRPr lang="en-CA" altLang="en-US">
              <a:solidFill>
                <a:srgbClr val="424242"/>
              </a:solidFill>
              <a:latin typeface="Segoe Sans"/>
            </a:endParaRPr>
          </a:p>
          <a:p>
            <a:r>
              <a:rPr lang="en-CA" altLang="en-US">
                <a:solidFill>
                  <a:srgbClr val="424242"/>
                </a:solidFill>
                <a:latin typeface="Segoe Sans"/>
              </a:rPr>
              <a:t>Une publication récente a également signalé la présence d'ADN</a:t>
            </a:r>
            <a:r>
              <a:rPr lang="en-CA" altLang="en-US" i="1">
                <a:solidFill>
                  <a:srgbClr val="424242"/>
                </a:solidFill>
                <a:latin typeface="Segoe Sans"/>
              </a:rPr>
              <a:t> d'Ehrlichia chaffeensis </a:t>
            </a:r>
            <a:r>
              <a:rPr lang="en-CA" altLang="en-US">
                <a:solidFill>
                  <a:srgbClr val="424242"/>
                </a:solidFill>
                <a:latin typeface="Segoe Sans"/>
              </a:rPr>
              <a:t>dans un ALHT dans le Connecticut. </a:t>
            </a:r>
            <a:r>
              <a:rPr lang="en-CA" altLang="en-US" i="1">
                <a:solidFill>
                  <a:srgbClr val="424242"/>
                </a:solidFill>
                <a:latin typeface="Segoe Sans"/>
              </a:rPr>
              <a:t>E. chaffeensis </a:t>
            </a:r>
            <a:r>
              <a:rPr lang="en-CA" altLang="en-US">
                <a:solidFill>
                  <a:srgbClr val="424242"/>
                </a:solidFill>
                <a:latin typeface="Segoe Sans"/>
              </a:rPr>
              <a:t>est le principal agent de l'ehrlichiose monocyticienne humaine (HME), généralement transmise par la tique étoilée. </a:t>
            </a:r>
          </a:p>
          <a:p>
            <a:r>
              <a:rPr lang="en-CA" altLang="en-US">
                <a:solidFill>
                  <a:srgbClr val="424242"/>
                </a:solidFill>
                <a:latin typeface="Segoe Sans"/>
              </a:rPr>
              <a:t>Les chercheurs ont également trouvé de l'ADN </a:t>
            </a:r>
            <a:r>
              <a:rPr lang="en-CA" altLang="en-US" i="1">
                <a:solidFill>
                  <a:srgbClr val="424242"/>
                </a:solidFill>
                <a:latin typeface="Segoe Sans"/>
              </a:rPr>
              <a:t>de Borrelia burgdorferi </a:t>
            </a:r>
            <a:r>
              <a:rPr lang="en-CA" altLang="en-US">
                <a:solidFill>
                  <a:srgbClr val="424242"/>
                </a:solidFill>
                <a:latin typeface="Segoe Sans"/>
              </a:rPr>
              <a:t>dans deux autres ALHT, mais des études en laboratoire ont montré que l'ALHT ne transmet pas la maladie de Lyme. On ne sait pas encore si elle peut également transmettre Ehrlichia.</a:t>
            </a:r>
            <a:endParaRPr lang="en-US" altLang="en-US"/>
          </a:p>
        </p:txBody>
      </p:sp>
      <p:sp>
        <p:nvSpPr>
          <p:cNvPr id="37892" name="Slide Number Placeholder 3">
            <a:extLst>
              <a:ext uri="{FF2B5EF4-FFF2-40B4-BE49-F238E27FC236}">
                <a16:creationId xmlns:a16="http://schemas.microsoft.com/office/drawing/2014/main" id="{DDCF31EC-506B-2930-F31B-8ACE97758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0457116-8F42-4C0F-B102-DE448D601360}"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1840C7C-B99E-B858-532D-923B7083B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57E3E4EB-6974-A745-0CCB-F36AF2A609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Des cas de NWS ont été signalés à Veracruz et Oaxaca, au Mexique. Le 9 juillet, l'</a:t>
            </a:r>
            <a:r>
              <a:rPr lang="en-US" altLang="en-US" baseline="30000"/>
              <a:t>th</a:t>
            </a:r>
            <a:r>
              <a:rPr lang="en-US" altLang="en-US"/>
              <a:t> a signalé des cas supplémentaires à Veracruz, au nord de la zone de dispersion des mouches.</a:t>
            </a:r>
          </a:p>
          <a:p>
            <a:endParaRPr lang="en-CA" altLang="en-US"/>
          </a:p>
          <a:p>
            <a:r>
              <a:rPr lang="en-CA" altLang="en-US"/>
              <a:t>Un modèle de recherche a prédit que le virus pourrait arriver à Sonora d'ici septembre 2025, voire plus tôt, car la mouche peut parcourir environ 4 km par jour en volant et jusqu'à 400 km par jour dans des camions de transport. La propagation semble être principalement due aux mouvements illégaux de bétail. </a:t>
            </a:r>
          </a:p>
          <a:p>
            <a:endParaRPr lang="en-CA" altLang="en-US"/>
          </a:p>
          <a:p>
            <a:r>
              <a:rPr lang="en-US" altLang="en-US"/>
              <a:t>Les cartes </a:t>
            </a:r>
            <a:r>
              <a:rPr lang="en-US" altLang="en-US">
                <a:hlinkClick r:id="rId3"/>
              </a:rPr>
              <a:t>du COPEG </a:t>
            </a:r>
            <a:r>
              <a:rPr lang="en-US" altLang="en-US"/>
              <a:t>ne sont toujours pas mises à jour</a:t>
            </a:r>
            <a:endParaRPr lang="en-CA" altLang="en-US"/>
          </a:p>
          <a:p>
            <a:endParaRPr lang="en-CA" altLang="en-US"/>
          </a:p>
          <a:p>
            <a:r>
              <a:rPr lang="en-CA" altLang="en-US"/>
              <a:t>L'USDA investit 21 millions de dollars pour rénover une installation de production de mouches des fruits existante à Metapa, au Mexique, afin de poursuivre l'objectif à long terme d'éradication de la NWS ; le Mexique a également organisé une session de simulation/formation avec plus de 100 vétérinaires dans six États afin d'accroître les capacités et de contrôler la NWS</a:t>
            </a:r>
          </a:p>
          <a:p>
            <a:endParaRPr lang="en-CA" altLang="en-US"/>
          </a:p>
          <a:p>
            <a:r>
              <a:rPr lang="en-CA" altLang="en-US"/>
              <a:t>En outre, l'USDA ouvre une installation de dispersion de mouches stériles d'un coût de 8,5 millions de dollars dans le sud du Texas afin d'empêcher le NWS d'atteindre les États-Unis.</a:t>
            </a:r>
          </a:p>
          <a:p>
            <a:endParaRPr lang="en-CA" altLang="en-US"/>
          </a:p>
          <a:p>
            <a:r>
              <a:rPr lang="en-CA" altLang="en-US"/>
              <a:t>Le Mexique a signalé au moins 21 cas humains de NWS et plus de 1 700 cas animaux.</a:t>
            </a:r>
          </a:p>
          <a:p>
            <a:r>
              <a:rPr lang="en-CA" altLang="en-US"/>
              <a:t>Le Salvador a confirmé ses trois premiers cas humains de NWS.</a:t>
            </a:r>
          </a:p>
          <a:p>
            <a:r>
              <a:rPr lang="en-CA" altLang="en-US"/>
              <a:t> Le Guatemala a signalé 16 cas humains de NWS, la majorité des cas touchant des personnes âgées. </a:t>
            </a:r>
          </a:p>
          <a:p>
            <a:r>
              <a:rPr lang="en-CA" altLang="en-US"/>
              <a:t>Le Honduras a signalé 64 cas humains</a:t>
            </a:r>
          </a:p>
        </p:txBody>
      </p:sp>
      <p:sp>
        <p:nvSpPr>
          <p:cNvPr id="39940" name="Slide Number Placeholder 3">
            <a:extLst>
              <a:ext uri="{FF2B5EF4-FFF2-40B4-BE49-F238E27FC236}">
                <a16:creationId xmlns:a16="http://schemas.microsoft.com/office/drawing/2014/main" id="{C84470E0-70D4-7903-13FC-D6E641CCF4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F8F7C75-DF63-4CC7-A656-F08B0D3ADE0F}" type="slidenum">
              <a:rPr lang="en-US" altLang="en-US" smtClean="0"/>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739D50B-CE87-4068-827F-6D8E84D698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4E7334D-2B3B-94D7-1D43-F89DD934AC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222222"/>
                </a:solidFill>
                <a:latin typeface="-apple-system"/>
              </a:rPr>
              <a:t>Nos cartes de répartition environnementale de </a:t>
            </a:r>
            <a:r>
              <a:rPr lang="en-CA" altLang="en-US" i="1">
                <a:solidFill>
                  <a:srgbClr val="222222"/>
                </a:solidFill>
                <a:latin typeface="-apple-system"/>
              </a:rPr>
              <a:t>C. hominivorax </a:t>
            </a:r>
            <a:r>
              <a:rPr lang="en-CA" altLang="en-US">
                <a:solidFill>
                  <a:srgbClr val="222222"/>
                </a:solidFill>
                <a:latin typeface="-apple-system"/>
              </a:rPr>
              <a:t>suggèrent que son aire de répartition potentielle couvre presque tous les pays d'Amérique centrale, les deux versants du Mexique (Pacifique et Atlantique), ainsi que les États du sud et du sud-est du pays. Aux États-Unis, les États du sud du versant atlantique et la Californie présentent également des conditions favorables.</a:t>
            </a:r>
          </a:p>
          <a:p>
            <a:endParaRPr lang="en-CA" altLang="en-US">
              <a:solidFill>
                <a:srgbClr val="222222"/>
              </a:solidFill>
              <a:latin typeface="-apple-system"/>
            </a:endParaRPr>
          </a:p>
          <a:p>
            <a:r>
              <a:rPr lang="en-CA" altLang="en-US">
                <a:solidFill>
                  <a:srgbClr val="222222"/>
                </a:solidFill>
                <a:latin typeface="-apple-system"/>
              </a:rPr>
              <a:t>Chiapas, Campeche, Tabasco et Veracruz sont des points critiques de dispersion dans le nord. </a:t>
            </a:r>
          </a:p>
          <a:p>
            <a:endParaRPr lang="en-CA" altLang="en-US">
              <a:solidFill>
                <a:srgbClr val="222222"/>
              </a:solidFill>
              <a:latin typeface="-apple-system"/>
            </a:endParaRPr>
          </a:p>
          <a:p>
            <a:r>
              <a:rPr lang="en-CA" altLang="en-US">
                <a:solidFill>
                  <a:srgbClr val="222222"/>
                </a:solidFill>
                <a:latin typeface="-apple-system"/>
              </a:rPr>
              <a:t>Les zones les plus propices aux États-Unis se trouvent dans le sud-est du pays (Texas et Floride).</a:t>
            </a:r>
          </a:p>
          <a:p>
            <a:endParaRPr lang="en-CA" altLang="en-US">
              <a:solidFill>
                <a:srgbClr val="222222"/>
              </a:solidFill>
              <a:latin typeface="-apple-system"/>
            </a:endParaRPr>
          </a:p>
          <a:p>
            <a:r>
              <a:rPr lang="en-CA" altLang="en-US">
                <a:solidFill>
                  <a:srgbClr val="222222"/>
                </a:solidFill>
                <a:latin typeface="-apple-system"/>
              </a:rPr>
              <a:t>Les régions à forte densité de bétail dans les deux pays présentent une adéquation climatique considérable pour ce ravageur. </a:t>
            </a:r>
            <a:endParaRPr lang="en-CA" altLang="en-US"/>
          </a:p>
          <a:p>
            <a:endParaRPr lang="en-CA" altLang="en-US"/>
          </a:p>
        </p:txBody>
      </p:sp>
      <p:sp>
        <p:nvSpPr>
          <p:cNvPr id="41988" name="Slide Number Placeholder 3">
            <a:extLst>
              <a:ext uri="{FF2B5EF4-FFF2-40B4-BE49-F238E27FC236}">
                <a16:creationId xmlns:a16="http://schemas.microsoft.com/office/drawing/2014/main" id="{8331EC5A-81D3-C085-4444-125C928111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D63A527-FBA8-4EE1-A1D0-927263BD0E9F}" type="slidenum">
              <a:rPr lang="en-US" altLang="en-US" smtClean="0"/>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B6FB0F3-A84E-850C-6843-B561D7A0A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06849EC-3315-3EFA-6A6E-2D94C32B03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4036" name="Slide Number Placeholder 3">
            <a:extLst>
              <a:ext uri="{FF2B5EF4-FFF2-40B4-BE49-F238E27FC236}">
                <a16:creationId xmlns:a16="http://schemas.microsoft.com/office/drawing/2014/main" id="{B63590EE-1E57-D17C-5D6A-98E861A275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469B19-7B9E-4107-93FF-3EF9C2C6C98B}" type="slidenum">
              <a:rPr lang="en-US" altLang="en-US" smtClean="0"/>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E58240-D65D-4597-4F8D-A0F26B6B1B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44D03728-48A7-9374-F23B-6D02498C9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CA" altLang="en-US"/>
              <a:t>Le LSD est un virus </a:t>
            </a:r>
            <a:r>
              <a:rPr lang="en-CA" altLang="en-US">
                <a:solidFill>
                  <a:srgbClr val="424242"/>
                </a:solidFill>
                <a:latin typeface="Segoe Sans"/>
              </a:rPr>
              <a:t>causé par le </a:t>
            </a:r>
            <a:r>
              <a:rPr lang="en-CA" altLang="en-US" i="1">
                <a:solidFill>
                  <a:srgbClr val="424242"/>
                </a:solidFill>
                <a:latin typeface="Segoe Sans"/>
              </a:rPr>
              <a:t>Capripoxvirus</a:t>
            </a:r>
            <a:r>
              <a:rPr lang="en-CA" altLang="en-US">
                <a:solidFill>
                  <a:srgbClr val="424242"/>
                </a:solidFill>
                <a:latin typeface="Segoe Sans"/>
              </a:rPr>
              <a:t>. Il n'est pas zoonotique et se transmet principalement par les piqûres d'insectes (moustiques et mouches piquantes), les déplacements d'animaux infectés</a:t>
            </a:r>
          </a:p>
          <a:p>
            <a:pPr>
              <a:buFontTx/>
              <a:buChar char="•"/>
            </a:pPr>
            <a:endParaRPr lang="en-CA" altLang="en-US">
              <a:solidFill>
                <a:srgbClr val="424242"/>
              </a:solidFill>
              <a:latin typeface="Segoe Sans"/>
            </a:endParaRPr>
          </a:p>
          <a:p>
            <a:pPr>
              <a:buFontTx/>
              <a:buChar char="•"/>
            </a:pPr>
            <a:r>
              <a:rPr lang="en-CA" altLang="en-US">
                <a:solidFill>
                  <a:srgbClr val="424242"/>
                </a:solidFill>
                <a:latin typeface="Segoe Sans"/>
              </a:rPr>
              <a:t>Les signes cliniques chez les bovins comprennent de la fièvre, des nodules cutanés, une hypertrophie des ganglions lymphatiques et une baisse de la production laitière.</a:t>
            </a:r>
          </a:p>
          <a:p>
            <a:pPr>
              <a:buFontTx/>
              <a:buChar char="•"/>
            </a:pPr>
            <a:endParaRPr lang="en-CA" altLang="en-US">
              <a:solidFill>
                <a:srgbClr val="424242"/>
              </a:solidFill>
              <a:latin typeface="Segoe Sans"/>
            </a:endParaRPr>
          </a:p>
          <a:p>
            <a:pPr>
              <a:buFontTx/>
              <a:buChar char="•"/>
            </a:pPr>
            <a:r>
              <a:rPr lang="en-CA" altLang="en-US"/>
              <a:t>Il entraîne des pertes économiques dues à la baisse de la production laitière, à la diminution de la fertilité et à l'endommagement de la peau.</a:t>
            </a:r>
          </a:p>
          <a:p>
            <a:endParaRPr lang="en-CA" altLang="en-US">
              <a:solidFill>
                <a:srgbClr val="424242"/>
              </a:solidFill>
              <a:latin typeface="Segoe Sans"/>
            </a:endParaRPr>
          </a:p>
          <a:p>
            <a:endParaRPr lang="en-CA" altLang="en-US">
              <a:solidFill>
                <a:srgbClr val="424242"/>
              </a:solidFill>
              <a:latin typeface="Segoe Sans"/>
            </a:endParaRPr>
          </a:p>
          <a:p>
            <a:pPr>
              <a:buFontTx/>
              <a:buChar char="•"/>
            </a:pPr>
            <a:r>
              <a:rPr lang="en-CA" altLang="en-US">
                <a:solidFill>
                  <a:srgbClr val="424242"/>
                </a:solidFill>
                <a:latin typeface="Segoe Sans"/>
              </a:rPr>
              <a:t>Le LSD a été identifié pour la première fois en Zambie en 1929. Il est endémique dans la plupart des pays d'Afrique subsaharienne, du Moyen-Orient et d'Asie du Sud-Est, et a également été signalé dans certaines régions d'Europe.</a:t>
            </a:r>
          </a:p>
          <a:p>
            <a:endParaRPr lang="en-CA" altLang="en-US"/>
          </a:p>
        </p:txBody>
      </p:sp>
      <p:sp>
        <p:nvSpPr>
          <p:cNvPr id="17412" name="Slide Number Placeholder 3">
            <a:extLst>
              <a:ext uri="{FF2B5EF4-FFF2-40B4-BE49-F238E27FC236}">
                <a16:creationId xmlns:a16="http://schemas.microsoft.com/office/drawing/2014/main" id="{3753DE2D-083C-BD2C-A7B5-4D052278FE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38CD6A-A10B-44A7-811D-7F947D6EB63B}" type="slidenum">
              <a:rPr lang="en-US" altLang="en-US" smtClean="0"/>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54FD6CF-3FB3-25AD-3FA4-A3F058588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68F648E-ED71-9EC4-9B6E-0167C0A7D9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a:solidFill>
                  <a:srgbClr val="424242"/>
                </a:solidFill>
                <a:latin typeface="Segoe Sans"/>
              </a:rPr>
              <a:t>Le LSD est devenu une menace importante en Europe après sa réapparition en Israël (2012), en Turquie (2013), en Azerbaïdjan (2014) et en Russie (2015). La première épidémie dans l'UE a été signalée en Grèce en août 2015, près de la frontière turque.</a:t>
            </a:r>
          </a:p>
          <a:p>
            <a:pPr>
              <a:buFont typeface="+mj-lt"/>
              <a:buNone/>
            </a:pPr>
            <a:endParaRPr lang="en-CA" altLang="en-US">
              <a:solidFill>
                <a:srgbClr val="424242"/>
              </a:solidFill>
              <a:latin typeface="Segoe Sans"/>
            </a:endParaRPr>
          </a:p>
          <a:p>
            <a:pPr>
              <a:buFont typeface="+mj-lt"/>
              <a:buNone/>
            </a:pPr>
            <a:r>
              <a:rPr lang="en-CA" altLang="en-US">
                <a:solidFill>
                  <a:srgbClr val="424242"/>
                </a:solidFill>
                <a:latin typeface="Segoe Sans"/>
              </a:rPr>
              <a:t>Tout au long de l'année 2016, le LSD s'est rapidement propagé dans les Balkans, notamment en Albanie, en Bulgarie, au Kosovo, au Monténégro, en Macédoine du Nord et en Serbie, en raison de la proximité d'exploitations agricoles infectées et de la forte population d'insectes vecteurs.</a:t>
            </a:r>
          </a:p>
          <a:p>
            <a:pPr>
              <a:buFont typeface="+mj-lt"/>
              <a:buNone/>
            </a:pPr>
            <a:endParaRPr lang="en-CA" altLang="en-US">
              <a:solidFill>
                <a:srgbClr val="424242"/>
              </a:solidFill>
              <a:latin typeface="Segoe Sans"/>
            </a:endParaRPr>
          </a:p>
          <a:p>
            <a:pPr>
              <a:buFont typeface="+mj-lt"/>
              <a:buNone/>
            </a:pPr>
            <a:r>
              <a:rPr lang="en-CA" altLang="en-US">
                <a:solidFill>
                  <a:srgbClr val="424242"/>
                </a:solidFill>
                <a:latin typeface="Segoe Sans"/>
              </a:rPr>
              <a:t>Plus récemment, l'Italie et la France ont signalé des cas :</a:t>
            </a:r>
          </a:p>
          <a:p>
            <a:pPr>
              <a:buFontTx/>
              <a:buChar char="•"/>
            </a:pPr>
            <a:endParaRPr lang="en-CA" altLang="en-US">
              <a:solidFill>
                <a:srgbClr val="424242"/>
              </a:solidFill>
              <a:latin typeface="Segoe Sans"/>
            </a:endParaRPr>
          </a:p>
          <a:p>
            <a:r>
              <a:rPr lang="en-CA" altLang="en-US">
                <a:hlinkClick r:id="rId3"/>
              </a:rPr>
              <a:t>L'Italie </a:t>
            </a:r>
            <a:r>
              <a:rPr lang="en-CA" altLang="en-US"/>
              <a:t>a signalé ses premiers cas de LSD en Sardaigne (date de début : 20 juin 2025).</a:t>
            </a:r>
          </a:p>
          <a:p>
            <a:pPr lvl="1"/>
            <a:r>
              <a:rPr lang="en-CA" altLang="en-US"/>
              <a:t>Au 3 juillet, 10 foyers ont été signalés, dont 9 en Sardaigne et 1 en Lombardie (nord). </a:t>
            </a:r>
          </a:p>
          <a:p>
            <a:pPr lvl="1"/>
            <a:r>
              <a:rPr lang="en-CA" altLang="en-US"/>
              <a:t>Le rapport du WAHIS identifie la source potentielle de l'épidémie comme étant le déplacement de vecteurs depuis l'Afrique du Nord, où la LSD a récemment été signalée (Tunisie et Algérie). Cependant, les vecteurs les plus probables sont des mouches piqueuses, qui ont peu de chances d'avoir été transportées par le vent depuis l'Afrique du Nord jusqu'en Sardaigne. Le processus de cicatrisation des animaux indique que l'infection était probablement présente depuis au moins trois mois avant la notification.</a:t>
            </a:r>
          </a:p>
          <a:p>
            <a:r>
              <a:rPr lang="en-CA" altLang="en-US">
                <a:hlinkClick r:id="rId4"/>
              </a:rPr>
              <a:t>La France </a:t>
            </a:r>
            <a:r>
              <a:rPr lang="en-CA" altLang="en-US"/>
              <a:t>a signalé ses premiers cas de LSD en Savoie (date de début : 23 juin 2025).</a:t>
            </a:r>
          </a:p>
          <a:p>
            <a:pPr lvl="1"/>
            <a:r>
              <a:rPr lang="en-CA" altLang="en-US"/>
              <a:t>Les animaux présentaient de la fièvre et des nodules cutanés.</a:t>
            </a:r>
          </a:p>
          <a:p>
            <a:pPr lvl="1"/>
            <a:r>
              <a:rPr lang="en-CA" altLang="en-US"/>
              <a:t>15 cas ont été signalés dans un troupeau de 54 bovins</a:t>
            </a:r>
          </a:p>
          <a:p>
            <a:pPr lvl="1"/>
            <a:r>
              <a:rPr lang="en-CA" altLang="en-US"/>
              <a:t>Abattage et mise en place d'une zone réglementée</a:t>
            </a:r>
          </a:p>
          <a:p>
            <a:pPr lvl="1"/>
            <a:r>
              <a:rPr lang="en-CA" altLang="en-US"/>
              <a:t>Enquête sur la source de l'infection </a:t>
            </a:r>
          </a:p>
          <a:p>
            <a:pPr lvl="1"/>
            <a:r>
              <a:rPr lang="en-CA" altLang="en-US"/>
              <a:t>Un deuxième cas en France est signalé sur le site web Empres I, mais n'a pas encore été signalé au WAHIS</a:t>
            </a:r>
          </a:p>
          <a:p>
            <a:pPr>
              <a:buFontTx/>
              <a:buChar char="•"/>
            </a:pPr>
            <a:endParaRPr lang="en-CA" altLang="en-US">
              <a:solidFill>
                <a:srgbClr val="424242"/>
              </a:solidFill>
              <a:latin typeface="Segoe Sans"/>
            </a:endParaRPr>
          </a:p>
          <a:p>
            <a:pPr>
              <a:buFontTx/>
              <a:buChar char="•"/>
            </a:pPr>
            <a:endParaRPr lang="en-CA" altLang="en-US">
              <a:solidFill>
                <a:srgbClr val="424242"/>
              </a:solidFill>
              <a:latin typeface="Segoe Sans"/>
            </a:endParaRPr>
          </a:p>
          <a:p>
            <a:r>
              <a:rPr lang="en-CA" altLang="en-US">
                <a:solidFill>
                  <a:srgbClr val="424242"/>
                </a:solidFill>
                <a:latin typeface="Segoe Sans"/>
              </a:rPr>
              <a:t>Quel est le risque pour le Canada ?</a:t>
            </a:r>
          </a:p>
          <a:p>
            <a:r>
              <a:rPr lang="en-CA" altLang="en-US"/>
              <a:t>La LSD est une maladie à déclaration obligatoire en vertu de la Loi sur la santé des animaux (LSA). </a:t>
            </a:r>
          </a:p>
          <a:p>
            <a:pPr>
              <a:buFontTx/>
              <a:buChar char="•"/>
            </a:pPr>
            <a:r>
              <a:rPr lang="en-CA" altLang="en-US"/>
              <a:t>Le risque pour le Canada est actuellement jugé faible et des contrôles à l'importation sont en place.</a:t>
            </a:r>
          </a:p>
          <a:p>
            <a:r>
              <a:rPr lang="en-CA" altLang="en-US"/>
              <a:t>Quelles sont les voies d'entrée potentielles ? Importations illégales ou introduction par un vecteur</a:t>
            </a:r>
          </a:p>
        </p:txBody>
      </p:sp>
      <p:sp>
        <p:nvSpPr>
          <p:cNvPr id="19460" name="Slide Number Placeholder 3">
            <a:extLst>
              <a:ext uri="{FF2B5EF4-FFF2-40B4-BE49-F238E27FC236}">
                <a16:creationId xmlns:a16="http://schemas.microsoft.com/office/drawing/2014/main" id="{1991265E-863E-D1F5-607B-849843D46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D855784-99B7-4642-9F01-1D7D312B1154}"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176593E0-C15F-672F-0DBF-5DEE1FD8DB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853F3CB5-7B8E-0BAB-2193-CF9B6E883F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Tendances de la fièvre aphteuse au cours des neuf dernières années environ. On constate une recrudescence de l'activité ces dernières années, qui a commencé par sa propagation en Indonésie, puis par l'émergence du SAT-2 au Moyen-Orient. Cette année, des cas ont été signalés en Europe, en Allemagne, puis en Hongrie et en Slovaquie. En outre, le sérotype SAT-1 est également apparu au Moyen-Orient et en Turquie.</a:t>
            </a:r>
          </a:p>
        </p:txBody>
      </p:sp>
      <p:sp>
        <p:nvSpPr>
          <p:cNvPr id="21508" name="Slide Number Placeholder 3">
            <a:extLst>
              <a:ext uri="{FF2B5EF4-FFF2-40B4-BE49-F238E27FC236}">
                <a16:creationId xmlns:a16="http://schemas.microsoft.com/office/drawing/2014/main" id="{E4F74326-5C3D-6C8C-B903-C422B0C26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71E3C39-CBE6-4661-9C33-C727CADCA83D}"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CFF4731-A6F7-236F-DEAF-5664CB0FD5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514A774-2A2A-F372-0F63-78D66037CF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plupart des cas ont été recensés dans des zones endémiques, à l'exception de la Hongrie et de la Slovaquie.</a:t>
            </a:r>
          </a:p>
          <a:p>
            <a:endParaRPr lang="en-CA" altLang="en-US"/>
          </a:p>
          <a:p>
            <a:r>
              <a:rPr lang="en-CA" altLang="en-US"/>
              <a:t>L'Irak et Bahreïn n'ont signalé aucun cas récent dans les données Empressi, mais des foyers de SAT-1 ont été détectés au Moyen-Orient, notamment en Turquie</a:t>
            </a:r>
          </a:p>
          <a:p>
            <a:endParaRPr lang="en-CA" altLang="en-US"/>
          </a:p>
          <a:p>
            <a:r>
              <a:rPr lang="en-CA" altLang="en-US"/>
              <a:t>La Corée du Sud a signalé six nouvelles épidémies de fièvre aphteuse de sérotype O</a:t>
            </a:r>
          </a:p>
          <a:p>
            <a:endParaRPr lang="en-CA" altLang="en-US"/>
          </a:p>
          <a:p>
            <a:r>
              <a:rPr lang="en-CA" altLang="en-US"/>
              <a:t>Le SAT-2 continue de se propager en Afrique australe</a:t>
            </a:r>
          </a:p>
        </p:txBody>
      </p:sp>
      <p:sp>
        <p:nvSpPr>
          <p:cNvPr id="23556" name="Slide Number Placeholder 3">
            <a:extLst>
              <a:ext uri="{FF2B5EF4-FFF2-40B4-BE49-F238E27FC236}">
                <a16:creationId xmlns:a16="http://schemas.microsoft.com/office/drawing/2014/main" id="{DB698A61-1216-7995-0386-B175667796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C71EF84-4596-4B08-A494-2CDC79C473F3}"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AF886C6-0344-47B7-D023-FDA16A89C8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C06C9D4-7316-072D-6CE9-8E85792B47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CicleGordita" charset="0"/>
                <a:ea typeface="CicleGordita" charset="0"/>
                <a:cs typeface="CicleGordita" charset="0"/>
              </a:rPr>
              <a:t>Le 21 mars 2025, la Slovaquie a confirmé trois foyers de fièvre aphteuse, touchant environ 2 700 bovins dans les trois exploitations concernées. Il s'agissait de la première confirmation de fièvre aphteuse en Slovaquie depuis plus de 50 ans. Des signes cliniques de la maladie ont été détectés dans les trois exploitations. </a:t>
            </a:r>
          </a:p>
          <a:p>
            <a:endParaRPr lang="en-US" altLang="en-US">
              <a:cs typeface="Calibri" panose="020F0502020204030204" pitchFamily="34" charset="0"/>
            </a:endParaRPr>
          </a:p>
          <a:p>
            <a:r>
              <a:rPr lang="en-US" altLang="en-US">
                <a:cs typeface="Calibri" panose="020F0502020204030204" pitchFamily="34" charset="0"/>
              </a:rPr>
              <a:t>Le virus a été identifié comme étant du sérotype O.</a:t>
            </a:r>
          </a:p>
          <a:p>
            <a:r>
              <a:rPr lang="en-US" altLang="en-US">
                <a:cs typeface="Calibri" panose="020F0502020204030204" pitchFamily="34" charset="0"/>
              </a:rPr>
              <a:t>Au total, six exploitations commerciales bovines ont été touchées et le nombre total d'animaux dans les établissements touchés s'élevait à 7 490</a:t>
            </a:r>
          </a:p>
          <a:p>
            <a:r>
              <a:rPr lang="en-US" altLang="en-US">
                <a:cs typeface="Calibri" panose="020F0502020204030204" pitchFamily="34" charset="0"/>
              </a:rPr>
              <a:t>Tous les animaux ont été abattus et désinfectés à compter du 13 avril 2025</a:t>
            </a:r>
          </a:p>
          <a:p>
            <a:r>
              <a:rPr lang="en-US" altLang="en-US">
                <a:cs typeface="Calibri" panose="020F0502020204030204" pitchFamily="34" charset="0"/>
              </a:rPr>
              <a:t>Des mesures de contrôle ont été mises en place dans tout le pays</a:t>
            </a:r>
          </a:p>
          <a:p>
            <a:endParaRPr lang="en-CA" altLang="en-US">
              <a:solidFill>
                <a:srgbClr val="000000"/>
              </a:solidFill>
              <a:latin typeface="CicleGordita" charset="0"/>
              <a:ea typeface="CicleGordita" charset="0"/>
              <a:cs typeface="CicleGordita" charset="0"/>
            </a:endParaRPr>
          </a:p>
          <a:p>
            <a:r>
              <a:rPr lang="en-CA" altLang="en-US">
                <a:solidFill>
                  <a:srgbClr val="000000"/>
                </a:solidFill>
                <a:latin typeface="CicleGordita" charset="0"/>
                <a:ea typeface="CicleGordita" charset="0"/>
                <a:cs typeface="CicleGordita" charset="0"/>
              </a:rPr>
              <a:t>Aucun nouveau cas signalé au cours des deux derniers mois</a:t>
            </a:r>
          </a:p>
        </p:txBody>
      </p:sp>
      <p:sp>
        <p:nvSpPr>
          <p:cNvPr id="25604" name="Slide Number Placeholder 3">
            <a:extLst>
              <a:ext uri="{FF2B5EF4-FFF2-40B4-BE49-F238E27FC236}">
                <a16:creationId xmlns:a16="http://schemas.microsoft.com/office/drawing/2014/main" id="{F997E013-F39D-5CA4-2CF4-9F3281CC2C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9E6A47-E175-4CDC-81BF-42917A6A39C1}"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1584361-BAEE-CDFB-E7C5-5EF9B82A28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957DBCE4-9753-1C2D-E4B2-67744DEBA7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r>
              <a:rPr lang="en-CA" altLang="en-US" b="1">
                <a:solidFill>
                  <a:srgbClr val="424242"/>
                </a:solidFill>
                <a:latin typeface="Segoe Sans"/>
              </a:rPr>
              <a:t>Allemagne : </a:t>
            </a:r>
          </a:p>
          <a:p>
            <a:pPr>
              <a:buFont typeface="+mj-lt"/>
              <a:buNone/>
            </a:pPr>
            <a:r>
              <a:rPr lang="en-CA" altLang="en-US">
                <a:solidFill>
                  <a:srgbClr val="424242"/>
                </a:solidFill>
                <a:latin typeface="Segoe Sans"/>
              </a:rPr>
              <a:t>Le 10 janvier 2025, l'Allemagne a signalé son premier cas de fièvre aphteuse depuis 1988, touchant des buffles d'eau dans le Brandebourg. Trois animaux sont morts et les 11 autres ont été abattus. Le virus a été identifié comme étant du sérotype O, et des vaccins étaient disponibles dans la banque nationale d'antigènes de la fièvre aphteuse.</a:t>
            </a:r>
          </a:p>
          <a:p>
            <a:pPr>
              <a:buFont typeface="+mj-lt"/>
              <a:buNone/>
            </a:pPr>
            <a:endParaRPr lang="en-CA" altLang="en-US">
              <a:solidFill>
                <a:srgbClr val="424242"/>
              </a:solidFill>
              <a:latin typeface="Segoe Sans"/>
            </a:endParaRPr>
          </a:p>
          <a:p>
            <a:pPr>
              <a:buFont typeface="+mj-lt"/>
              <a:buNone/>
            </a:pPr>
            <a:r>
              <a:rPr lang="en-CA" altLang="en-US">
                <a:solidFill>
                  <a:srgbClr val="424242"/>
                </a:solidFill>
                <a:latin typeface="Segoe Sans"/>
              </a:rPr>
              <a:t>L'analyse génétique a permis de relier la souche à une épidémie survenue en décembre 2024 en Turquie. Grâce à une maîtrise rapide de la maladie, l'Allemagne a été officiellement déclarée indemne de fièvre aphteuse par l'OIE le 15 avril 2025.</a:t>
            </a:r>
          </a:p>
          <a:p>
            <a:pPr>
              <a:buFont typeface="+mj-lt"/>
              <a:buNone/>
            </a:pPr>
            <a:endParaRPr lang="en-CA" altLang="en-US">
              <a:solidFill>
                <a:srgbClr val="424242"/>
              </a:solidFill>
              <a:latin typeface="Segoe Sans"/>
            </a:endParaRPr>
          </a:p>
          <a:p>
            <a:pPr>
              <a:buFont typeface="+mj-lt"/>
              <a:buNone/>
            </a:pPr>
            <a:endParaRPr lang="en-CA" altLang="en-US">
              <a:solidFill>
                <a:srgbClr val="424242"/>
              </a:solidFill>
              <a:latin typeface="Segoe Sans"/>
            </a:endParaRPr>
          </a:p>
          <a:p>
            <a:r>
              <a:rPr lang="en-CA" altLang="en-US" b="1"/>
              <a:t>Hongrie :</a:t>
            </a:r>
            <a:br>
              <a:rPr lang="en-CA" altLang="en-US" b="1"/>
            </a:br>
            <a:r>
              <a:rPr lang="en-CA" altLang="en-US">
                <a:solidFill>
                  <a:srgbClr val="424242"/>
                </a:solidFill>
                <a:latin typeface="Segoe Sans"/>
              </a:rPr>
              <a:t>La Hongrie a signalé cinq foyers de fièvre aphteuse de sérotype O, les premiers depuis environ 50 ans. L'analyse génétique a montré une similitude de 98 à 99 % avec une souche isolée au Pakistan en 2017-2018.</a:t>
            </a:r>
          </a:p>
          <a:p>
            <a:pPr>
              <a:buFont typeface="+mj-lt"/>
              <a:buNone/>
            </a:pPr>
            <a:r>
              <a:rPr lang="en-CA" altLang="en-US">
                <a:solidFill>
                  <a:srgbClr val="424242"/>
                </a:solidFill>
                <a:latin typeface="Segoe Sans"/>
              </a:rPr>
              <a:t>Plus de 3 500 exploitations et plus de 7 000 échantillons de viande de gibier sauvage ont été testés négatifs. Les événements sont désormais officiellement classés comme résolus dans le système WAHIS.</a:t>
            </a:r>
          </a:p>
          <a:p>
            <a:endParaRPr lang="en-CA" altLang="en-US"/>
          </a:p>
          <a:p>
            <a:r>
              <a:rPr lang="en-CA" altLang="en-US" b="1"/>
              <a:t>Royaume-Uni</a:t>
            </a:r>
          </a:p>
          <a:p>
            <a:r>
              <a:rPr lang="en-CA" altLang="en-US"/>
              <a:t>11 avril 2025 - Le </a:t>
            </a:r>
            <a:r>
              <a:rPr lang="en-CA" altLang="en-US" b="1">
                <a:hlinkClick r:id="rId3"/>
              </a:rPr>
              <a:t>Royaume-Uni a prolongé son interdiction </a:t>
            </a:r>
            <a:r>
              <a:rPr lang="en-CA" altLang="en-US"/>
              <a:t>d'importation de viande à des fins personnelles ; les voyageurs ne pourront plus apporter de viande bovine, ovine, caprine et porcine, ni de produits laitiers, en provenance des pays de l'UE en Grande-Bretagne pour leur consommation personnelle. </a:t>
            </a:r>
          </a:p>
          <a:p>
            <a:endParaRPr lang="en-CA" altLang="en-US"/>
          </a:p>
          <a:p>
            <a:endParaRPr lang="en-CA" altLang="en-US"/>
          </a:p>
        </p:txBody>
      </p:sp>
      <p:sp>
        <p:nvSpPr>
          <p:cNvPr id="27652" name="Slide Number Placeholder 3">
            <a:extLst>
              <a:ext uri="{FF2B5EF4-FFF2-40B4-BE49-F238E27FC236}">
                <a16:creationId xmlns:a16="http://schemas.microsoft.com/office/drawing/2014/main" id="{4D0D2BFE-5686-A867-EA3B-C6BB8897F5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FF336DB-1C42-4202-AAD2-F92CC91E01C6}" type="slidenum">
              <a:rPr lang="en-US" altLang="en-US" smtClean="0"/>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30B6285-28D2-C0F1-8176-3CE131F0A9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E51ADFA2-14BC-417F-A11D-3310DA26A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r>
              <a:rPr lang="en-CA" altLang="en-US"/>
              <a:t>Depuis janvier 2025, le sérotype SAT-1 de la fièvre aphteuse a été signalé au Moyen-Orient (Irak, Bahreïn, Koweït) et en Turquie.</a:t>
            </a:r>
          </a:p>
          <a:p>
            <a:pPr algn="ctr"/>
            <a:endParaRPr lang="en-CA" altLang="en-US" b="1"/>
          </a:p>
          <a:p>
            <a:pPr algn="ctr"/>
            <a:r>
              <a:rPr lang="en-CA" altLang="en-US"/>
              <a:t>Le séquençage du génome a permis d'identifier ces virus comme appartenant au topotype SAT1/I, le plus proche des virus de la fièvre aphteuse circulant en Afrique de l'Est (pool 4).</a:t>
            </a:r>
          </a:p>
          <a:p>
            <a:endParaRPr lang="en-CA" altLang="en-US" b="1"/>
          </a:p>
          <a:p>
            <a:endParaRPr lang="en-CA" altLang="en-US" b="1"/>
          </a:p>
          <a:p>
            <a:r>
              <a:rPr lang="en-CA" altLang="en-US" b="1"/>
              <a:t>Bahreïn : </a:t>
            </a:r>
            <a:r>
              <a:rPr lang="en-CA" altLang="en-US"/>
              <a:t>depuis janvier 2025, au moins 7 foyers de fièvre aphteuse SAT-1 ont été signalés dans le pays.</a:t>
            </a:r>
            <a:endParaRPr lang="en-CA" altLang="en-US" b="1"/>
          </a:p>
          <a:p>
            <a:r>
              <a:rPr lang="en-CA" altLang="en-US" b="1"/>
              <a:t>Irak : </a:t>
            </a:r>
            <a:r>
              <a:rPr lang="en-CA" altLang="en-US"/>
              <a:t>depuis janvier 2025, des foyers de fièvre aphteuse SAT-1 ont été signalés chez des bovins et des buffles dans tout le pays. C'est la première fois que le sérotype SAT1 est signalé en Irak depuis 1962 ; d'autres sérotypes (O et SAT2) ont été signalés ces dernières années. </a:t>
            </a:r>
            <a:endParaRPr lang="en-CA" altLang="en-US" b="1"/>
          </a:p>
          <a:p>
            <a:r>
              <a:rPr lang="en-CA" altLang="en-US" b="1"/>
              <a:t>Koweït : </a:t>
            </a:r>
            <a:r>
              <a:rPr lang="en-CA" altLang="en-US"/>
              <a:t>Le 6 avril 2025, la fièvre aphteuse SAT-1 a été identifiée à Sulaibiya, dans le gouvernorat d'Al Jahra. Il s'agit des premiers foyers de fièvre aphteuse SAT1 jamais signalés dans le pays depuis 1969/70 et des premiers foyers de fièvre aphteuse depuis 2016. Depuis lors, 31 foyers ont été signalés dans le WAHIS. </a:t>
            </a:r>
          </a:p>
          <a:p>
            <a:r>
              <a:rPr lang="en-CA" altLang="en-US" b="1"/>
              <a:t>Turquie : </a:t>
            </a:r>
            <a:r>
              <a:rPr lang="en-CA" altLang="en-US"/>
              <a:t> 9 foyers de FMD SAT-1 ont été signalés dans les divisions de Hakkari et Van. C'est la première fois que le SAT1 est signalé en Turquie depuis 1965. Les foyers ont été initialement signalés dans le sud-est du pays, près de la frontière avec l'Irak. La propagation par le vent pourrait être à l'origine de l'introduction du virus.</a:t>
            </a:r>
            <a:endParaRPr lang="en-CA" altLang="en-US">
              <a:ea typeface="CicleGordita" charset="0"/>
              <a:cs typeface="CicleGordita" charset="0"/>
            </a:endParaRPr>
          </a:p>
          <a:p>
            <a:r>
              <a:rPr lang="en-CA" altLang="en-US" b="1">
                <a:ea typeface="CicleGordita" charset="0"/>
                <a:cs typeface="CicleGordita" charset="0"/>
              </a:rPr>
              <a:t>Le Qatar </a:t>
            </a:r>
            <a:r>
              <a:rPr lang="en-CA" altLang="en-US">
                <a:ea typeface="CicleGordita" charset="0"/>
                <a:cs typeface="CicleGordita" charset="0"/>
              </a:rPr>
              <a:t>avait également signalé des cas de fièvre aphteuse SAT-1 en 2023.</a:t>
            </a:r>
          </a:p>
          <a:p>
            <a:endParaRPr lang="en-CA" altLang="en-US">
              <a:ea typeface="CicleGordita" charset="0"/>
              <a:cs typeface="CicleGordita" charset="0"/>
            </a:endParaRPr>
          </a:p>
          <a:p>
            <a:r>
              <a:rPr lang="en-CA" altLang="en-US">
                <a:ea typeface="CicleGordita" charset="0"/>
                <a:cs typeface="CicleGordita" charset="0"/>
              </a:rPr>
              <a:t>La Turquie a signalé récemment d'autres cas de fièvre aphteuse (bien qu'ils n'aient pas été confirmés comme étant SAT-1) en raison des mouvements d'animaux qui ont eu lieu pendant l'Aïd. </a:t>
            </a:r>
          </a:p>
          <a:p>
            <a:endParaRPr lang="en-CA" altLang="en-US"/>
          </a:p>
        </p:txBody>
      </p:sp>
      <p:sp>
        <p:nvSpPr>
          <p:cNvPr id="29700" name="Slide Number Placeholder 3">
            <a:extLst>
              <a:ext uri="{FF2B5EF4-FFF2-40B4-BE49-F238E27FC236}">
                <a16:creationId xmlns:a16="http://schemas.microsoft.com/office/drawing/2014/main" id="{B60AB1BE-DBC8-7783-1557-84AF2F6352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2193AE-5B28-4218-9AC2-EA8CA27625F2}" type="slidenum">
              <a:rPr lang="en-US" altLang="en-US" smtClean="0"/>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3B8224CA-6466-0A16-A793-544B65DC9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AEE608F-3F1D-A406-E451-7E5BEF0AD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BTV-3 Signalé pour la première fois le 5 septembre 2023 aux Pays-Bas, il s'est propagé dans la plupart des pays européens au cours des deux années suivantes.</a:t>
            </a:r>
          </a:p>
          <a:p>
            <a:endParaRPr lang="en-CA" altLang="en-US"/>
          </a:p>
          <a:p>
            <a:r>
              <a:rPr lang="en-CA" altLang="en-US"/>
              <a:t>La source de l'infection n'a jamais été identifiée.</a:t>
            </a:r>
          </a:p>
          <a:p>
            <a:endParaRPr lang="en-CA" altLang="en-US"/>
          </a:p>
          <a:p>
            <a:endParaRPr lang="en-CA" altLang="en-US"/>
          </a:p>
          <a:p>
            <a:r>
              <a:rPr lang="en-CA" altLang="en-US"/>
              <a:t>Peu de cas ont été signalés au cours des quatre derniers mois en Norvège, au Royaume-Uni et au Liechtenstein. La Macédoine a récemment signalé une réapparition du BTV-8. Cependant, les signalements ont tendance à augmenter à la fin du mois de juillet.</a:t>
            </a:r>
          </a:p>
          <a:p>
            <a:endParaRPr lang="en-CA" altLang="en-US"/>
          </a:p>
          <a:p>
            <a:r>
              <a:rPr lang="en-CA" altLang="en-US"/>
              <a:t>Le Royaume-Uni envisage de modifier le zonage, en considérant le Royaume-Uni dans son ensemble afin d'assouplir les restrictions de mouvement par rapport à l'Angleterre, l'Écosse, l'Irlande et le Pays de Galles.</a:t>
            </a:r>
          </a:p>
          <a:p>
            <a:endParaRPr lang="en-CA" altLang="en-US"/>
          </a:p>
          <a:p>
            <a:pPr>
              <a:buFont typeface="+mj-lt"/>
              <a:buNone/>
            </a:pPr>
            <a:r>
              <a:rPr lang="en-CA" altLang="en-US"/>
              <a:t>Article récent examinant la présence de culicoïdes dans les usines de conditionnement de fleurs au Kenya, source potentielle d'introduction en Europe : </a:t>
            </a:r>
            <a:r>
              <a:rPr lang="en-CA" altLang="en-US">
                <a:solidFill>
                  <a:srgbClr val="424242"/>
                </a:solidFill>
                <a:latin typeface="Segoe Sans"/>
              </a:rPr>
              <a:t>Des chercheurs ont cherché à déterminer si les moucherons piqueurs </a:t>
            </a:r>
            <a:r>
              <a:rPr lang="en-CA" altLang="en-US" i="1">
                <a:solidFill>
                  <a:srgbClr val="424242"/>
                </a:solidFill>
                <a:latin typeface="Segoe Sans"/>
              </a:rPr>
              <a:t>Culicoides </a:t>
            </a:r>
            <a:r>
              <a:rPr lang="en-CA" altLang="en-US">
                <a:solidFill>
                  <a:srgbClr val="424242"/>
                </a:solidFill>
                <a:latin typeface="Segoe Sans"/>
              </a:rPr>
              <a:t>pouvaient être transportés à l'échelle internationale via les exportations de fleurs coupées en provenance du Kenya, compte tenu des épidémies passées en Europe à proximité des principaux centres d'importation de fleurs (Pays-Bas).</a:t>
            </a:r>
          </a:p>
          <a:p>
            <a:pPr>
              <a:buFont typeface="+mj-lt"/>
              <a:buNone/>
            </a:pPr>
            <a:r>
              <a:rPr lang="en-CA" altLang="en-US">
                <a:solidFill>
                  <a:srgbClr val="424242"/>
                </a:solidFill>
                <a:latin typeface="Segoe Sans"/>
              </a:rPr>
              <a:t>Si </a:t>
            </a:r>
            <a:r>
              <a:rPr lang="en-CA" altLang="en-US" i="1">
                <a:solidFill>
                  <a:srgbClr val="424242"/>
                </a:solidFill>
                <a:latin typeface="Segoe Sans"/>
              </a:rPr>
              <a:t>des culicoïdes </a:t>
            </a:r>
            <a:r>
              <a:rPr lang="en-CA" altLang="en-US">
                <a:solidFill>
                  <a:srgbClr val="424242"/>
                </a:solidFill>
                <a:latin typeface="Segoe Sans"/>
              </a:rPr>
              <a:t>ont été trouvés à proximité de serres et de sites de compostage, aucun n'a été détecté dans les zones d'emballage des fleurs, les entrepôts frigorifiques ou pendant le transport. Cela suggère un </a:t>
            </a:r>
            <a:r>
              <a:rPr lang="en-CA" altLang="en-US" b="1">
                <a:solidFill>
                  <a:srgbClr val="424242"/>
                </a:solidFill>
                <a:latin typeface="Segoe Sans"/>
              </a:rPr>
              <a:t>faible risque d'exportation de moucherons via les expéditions de fleurs</a:t>
            </a:r>
            <a:r>
              <a:rPr lang="en-CA" altLang="en-US">
                <a:solidFill>
                  <a:srgbClr val="424242"/>
                </a:solidFill>
                <a:latin typeface="Segoe Sans"/>
              </a:rPr>
              <a:t>, mais une surveillance continue est recommandée.</a:t>
            </a:r>
          </a:p>
          <a:p>
            <a:endParaRPr lang="en-CA" altLang="en-US"/>
          </a:p>
          <a:p>
            <a:endParaRPr lang="en-CA" altLang="en-US"/>
          </a:p>
          <a:p>
            <a:endParaRPr lang="en-CA" altLang="en-US"/>
          </a:p>
          <a:p>
            <a:endParaRPr lang="en-CA" altLang="en-US"/>
          </a:p>
        </p:txBody>
      </p:sp>
      <p:sp>
        <p:nvSpPr>
          <p:cNvPr id="31748" name="Slide Number Placeholder 3">
            <a:extLst>
              <a:ext uri="{FF2B5EF4-FFF2-40B4-BE49-F238E27FC236}">
                <a16:creationId xmlns:a16="http://schemas.microsoft.com/office/drawing/2014/main" id="{8317463C-8FFA-3574-01AF-886359B0BC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E344210-0178-48E7-9D30-11945500B884}"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7755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A949AE83-FEA2-AEB8-82CF-932227F35377}"/>
              </a:ext>
            </a:extLst>
          </p:cNvPr>
          <p:cNvSpPr>
            <a:spLocks noGrp="1"/>
          </p:cNvSpPr>
          <p:nvPr>
            <p:ph type="sldNum" sz="quarter" idx="10"/>
          </p:nvPr>
        </p:nvSpPr>
        <p:spPr/>
        <p:txBody>
          <a:bodyPr/>
          <a:lstStyle>
            <a:lvl1pPr>
              <a:defRPr/>
            </a:lvl1pPr>
          </a:lstStyle>
          <a:p>
            <a:pPr>
              <a:defRPr/>
            </a:pPr>
            <a:fld id="{8ED99E77-DCCA-4688-A0FF-761671E0CCBB}" type="slidenum">
              <a:rPr lang="en-US" altLang="en-US"/>
              <a:pPr>
                <a:defRPr/>
              </a:pPr>
              <a:t>‹#›</a:t>
            </a:fld>
            <a:endParaRPr lang="en-US" altLang="en-US"/>
          </a:p>
        </p:txBody>
      </p:sp>
    </p:spTree>
    <p:extLst>
      <p:ext uri="{BB962C8B-B14F-4D97-AF65-F5344CB8AC3E}">
        <p14:creationId xmlns:p14="http://schemas.microsoft.com/office/powerpoint/2010/main" val="2435079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FDD5457D-1590-332E-8EE5-69E33189BF75}"/>
              </a:ext>
            </a:extLst>
          </p:cNvPr>
          <p:cNvSpPr>
            <a:spLocks noGrp="1"/>
          </p:cNvSpPr>
          <p:nvPr>
            <p:ph type="sldNum" sz="quarter" idx="10"/>
          </p:nvPr>
        </p:nvSpPr>
        <p:spPr/>
        <p:txBody>
          <a:bodyPr/>
          <a:lstStyle>
            <a:lvl1pPr>
              <a:defRPr/>
            </a:lvl1pPr>
          </a:lstStyle>
          <a:p>
            <a:pPr>
              <a:defRPr/>
            </a:pPr>
            <a:fld id="{6D73C672-1489-40A3-AE95-ACDF83F1911C}" type="slidenum">
              <a:rPr lang="en-US" altLang="en-US"/>
              <a:pPr>
                <a:defRPr/>
              </a:pPr>
              <a:t>‹#›</a:t>
            </a:fld>
            <a:endParaRPr lang="en-US" altLang="en-US"/>
          </a:p>
        </p:txBody>
      </p:sp>
    </p:spTree>
    <p:extLst>
      <p:ext uri="{BB962C8B-B14F-4D97-AF65-F5344CB8AC3E}">
        <p14:creationId xmlns:p14="http://schemas.microsoft.com/office/powerpoint/2010/main" val="14742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8498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8D942A94-79D5-5E3C-5AE9-C875C5D199B0}"/>
              </a:ext>
            </a:extLst>
          </p:cNvPr>
          <p:cNvSpPr>
            <a:spLocks noGrp="1"/>
          </p:cNvSpPr>
          <p:nvPr>
            <p:ph type="sldNum" sz="quarter" idx="10"/>
          </p:nvPr>
        </p:nvSpPr>
        <p:spPr/>
        <p:txBody>
          <a:bodyPr/>
          <a:lstStyle>
            <a:lvl1pPr>
              <a:defRPr/>
            </a:lvl1pPr>
          </a:lstStyle>
          <a:p>
            <a:pPr>
              <a:defRPr/>
            </a:pPr>
            <a:fld id="{27E3168C-E04A-4BAE-8D0D-27A0F1D83987}" type="slidenum">
              <a:rPr lang="en-US" altLang="en-US"/>
              <a:pPr>
                <a:defRPr/>
              </a:pPr>
              <a:t>‹#›</a:t>
            </a:fld>
            <a:endParaRPr lang="en-US" altLang="en-US"/>
          </a:p>
        </p:txBody>
      </p:sp>
    </p:spTree>
    <p:extLst>
      <p:ext uri="{BB962C8B-B14F-4D97-AF65-F5344CB8AC3E}">
        <p14:creationId xmlns:p14="http://schemas.microsoft.com/office/powerpoint/2010/main" val="114768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9A3513DF-2776-0DD3-241E-01D1714C8C61}"/>
              </a:ext>
            </a:extLst>
          </p:cNvPr>
          <p:cNvSpPr>
            <a:spLocks noGrp="1"/>
          </p:cNvSpPr>
          <p:nvPr>
            <p:ph type="sldNum" sz="quarter" idx="10"/>
          </p:nvPr>
        </p:nvSpPr>
        <p:spPr/>
        <p:txBody>
          <a:bodyPr/>
          <a:lstStyle>
            <a:lvl1pPr>
              <a:defRPr/>
            </a:lvl1pPr>
          </a:lstStyle>
          <a:p>
            <a:pPr>
              <a:defRPr/>
            </a:pPr>
            <a:fld id="{3E91C666-D0F7-4AB8-9FC5-95FBFD78E14F}" type="slidenum">
              <a:rPr lang="en-US" altLang="en-US"/>
              <a:pPr>
                <a:defRPr/>
              </a:pPr>
              <a:t>‹#›</a:t>
            </a:fld>
            <a:endParaRPr lang="en-US" altLang="en-US"/>
          </a:p>
        </p:txBody>
      </p:sp>
    </p:spTree>
    <p:extLst>
      <p:ext uri="{BB962C8B-B14F-4D97-AF65-F5344CB8AC3E}">
        <p14:creationId xmlns:p14="http://schemas.microsoft.com/office/powerpoint/2010/main" val="31623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346261BC-1E36-BEBC-2B2F-31D0E2D02B8A}"/>
              </a:ext>
            </a:extLst>
          </p:cNvPr>
          <p:cNvSpPr>
            <a:spLocks noGrp="1"/>
          </p:cNvSpPr>
          <p:nvPr>
            <p:ph type="sldNum" sz="quarter" idx="14"/>
          </p:nvPr>
        </p:nvSpPr>
        <p:spPr/>
        <p:txBody>
          <a:bodyPr/>
          <a:lstStyle>
            <a:lvl1pPr>
              <a:defRPr/>
            </a:lvl1pPr>
          </a:lstStyle>
          <a:p>
            <a:pPr>
              <a:defRPr/>
            </a:pPr>
            <a:fld id="{D5E6285F-B77D-4810-8399-249AEB127F32}" type="slidenum">
              <a:rPr lang="en-US" altLang="en-US"/>
              <a:pPr>
                <a:defRPr/>
              </a:pPr>
              <a:t>‹#›</a:t>
            </a:fld>
            <a:endParaRPr lang="en-US" altLang="en-US"/>
          </a:p>
        </p:txBody>
      </p:sp>
    </p:spTree>
    <p:extLst>
      <p:ext uri="{BB962C8B-B14F-4D97-AF65-F5344CB8AC3E}">
        <p14:creationId xmlns:p14="http://schemas.microsoft.com/office/powerpoint/2010/main" val="3092159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FB72FEF2-D3DF-7780-5F4D-E767559373B9}"/>
              </a:ext>
            </a:extLst>
          </p:cNvPr>
          <p:cNvSpPr>
            <a:spLocks noGrp="1"/>
          </p:cNvSpPr>
          <p:nvPr>
            <p:ph type="sldNum" sz="quarter" idx="15"/>
          </p:nvPr>
        </p:nvSpPr>
        <p:spPr/>
        <p:txBody>
          <a:bodyPr/>
          <a:lstStyle>
            <a:lvl1pPr>
              <a:defRPr/>
            </a:lvl1pPr>
          </a:lstStyle>
          <a:p>
            <a:pPr>
              <a:defRPr/>
            </a:pPr>
            <a:fld id="{59B49209-5190-4CFB-A322-E13E82EF7CDC}" type="slidenum">
              <a:rPr lang="en-US" altLang="en-US"/>
              <a:pPr>
                <a:defRPr/>
              </a:pPr>
              <a:t>‹#›</a:t>
            </a:fld>
            <a:endParaRPr lang="en-US" altLang="en-US"/>
          </a:p>
        </p:txBody>
      </p:sp>
    </p:spTree>
    <p:extLst>
      <p:ext uri="{BB962C8B-B14F-4D97-AF65-F5344CB8AC3E}">
        <p14:creationId xmlns:p14="http://schemas.microsoft.com/office/powerpoint/2010/main" val="3968700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577DDFB-A4CC-72F9-0F05-E823E822BD46}"/>
              </a:ext>
            </a:extLst>
          </p:cNvPr>
          <p:cNvSpPr>
            <a:spLocks noGrp="1"/>
          </p:cNvSpPr>
          <p:nvPr>
            <p:ph type="sldNum" sz="quarter" idx="10"/>
          </p:nvPr>
        </p:nvSpPr>
        <p:spPr/>
        <p:txBody>
          <a:bodyPr/>
          <a:lstStyle>
            <a:lvl1pPr>
              <a:defRPr/>
            </a:lvl1pPr>
          </a:lstStyle>
          <a:p>
            <a:pPr>
              <a:defRPr/>
            </a:pPr>
            <a:fld id="{DBDDE131-2A20-4C8E-A504-E4F0418416E3}" type="slidenum">
              <a:rPr lang="en-US" altLang="en-US"/>
              <a:pPr>
                <a:defRPr/>
              </a:pPr>
              <a:t>‹#›</a:t>
            </a:fld>
            <a:endParaRPr lang="en-US" altLang="en-US"/>
          </a:p>
        </p:txBody>
      </p:sp>
    </p:spTree>
    <p:extLst>
      <p:ext uri="{BB962C8B-B14F-4D97-AF65-F5344CB8AC3E}">
        <p14:creationId xmlns:p14="http://schemas.microsoft.com/office/powerpoint/2010/main" val="2646629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40F3398F-4061-CAD3-6FD6-28C83C8E03D6}"/>
              </a:ext>
            </a:extLst>
          </p:cNvPr>
          <p:cNvSpPr>
            <a:spLocks noGrp="1"/>
          </p:cNvSpPr>
          <p:nvPr>
            <p:ph type="sldNum" sz="quarter" idx="10"/>
          </p:nvPr>
        </p:nvSpPr>
        <p:spPr/>
        <p:txBody>
          <a:bodyPr/>
          <a:lstStyle>
            <a:lvl1pPr>
              <a:defRPr/>
            </a:lvl1pPr>
          </a:lstStyle>
          <a:p>
            <a:pPr>
              <a:defRPr/>
            </a:pPr>
            <a:fld id="{19722806-AD49-4F3F-873A-0D1EFB044785}" type="slidenum">
              <a:rPr lang="en-US" altLang="en-US"/>
              <a:pPr>
                <a:defRPr/>
              </a:pPr>
              <a:t>‹#›</a:t>
            </a:fld>
            <a:endParaRPr lang="en-US" altLang="en-US"/>
          </a:p>
        </p:txBody>
      </p:sp>
    </p:spTree>
    <p:extLst>
      <p:ext uri="{BB962C8B-B14F-4D97-AF65-F5344CB8AC3E}">
        <p14:creationId xmlns:p14="http://schemas.microsoft.com/office/powerpoint/2010/main" val="69793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6C139DF5-3A98-F925-316F-C8ACDC8B5DCE}"/>
              </a:ext>
            </a:extLst>
          </p:cNvPr>
          <p:cNvSpPr>
            <a:spLocks noGrp="1"/>
          </p:cNvSpPr>
          <p:nvPr>
            <p:ph type="sldNum" sz="quarter" idx="10"/>
          </p:nvPr>
        </p:nvSpPr>
        <p:spPr/>
        <p:txBody>
          <a:bodyPr/>
          <a:lstStyle>
            <a:lvl1pPr>
              <a:defRPr/>
            </a:lvl1pPr>
          </a:lstStyle>
          <a:p>
            <a:pPr>
              <a:defRPr/>
            </a:pPr>
            <a:fld id="{4C3EBD43-29B8-434B-BB5B-D42DB35EAFF5}" type="slidenum">
              <a:rPr lang="en-US" altLang="en-US"/>
              <a:pPr>
                <a:defRPr/>
              </a:pPr>
              <a:t>‹#›</a:t>
            </a:fld>
            <a:endParaRPr lang="en-US" altLang="en-US"/>
          </a:p>
        </p:txBody>
      </p:sp>
    </p:spTree>
    <p:extLst>
      <p:ext uri="{BB962C8B-B14F-4D97-AF65-F5344CB8AC3E}">
        <p14:creationId xmlns:p14="http://schemas.microsoft.com/office/powerpoint/2010/main" val="23127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D298F0-A051-5DF3-B536-D213A5957EB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AF072704-27CD-E113-26E1-795181315E9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9F74108E-B04B-0307-0972-B9AA968FE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7C4D12B-3F86-4AD3-8A2E-81EE2E303C00}" type="datetime1">
              <a:rPr lang="en-US"/>
              <a:t>7/31/2025</a:t>
            </a:fld>
            <a:endParaRPr lang="en-US"/>
          </a:p>
        </p:txBody>
      </p:sp>
      <p:sp>
        <p:nvSpPr>
          <p:cNvPr id="5" name="Footer Placeholder 4">
            <a:extLst>
              <a:ext uri="{FF2B5EF4-FFF2-40B4-BE49-F238E27FC236}">
                <a16:creationId xmlns:a16="http://schemas.microsoft.com/office/drawing/2014/main" id="{5EC50ADE-96CD-6B7C-D6D1-4CAAAE81C1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207EEA8-FDD6-DCD9-AFD4-4F7EBB65815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2C6D94D-7BF8-48B4-B647-560B62CCBBC2}"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 id="214748478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investigation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oducer.com/news/anthrax-found-in-saskatchewan-cattl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nc.cdc.gov/eid/article/31/6/25-0034_article" TargetMode="External"/><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aphis.usda.gov/livestock-poultry-disease/cattle/ticks/screwworm/outbreak-central-america"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copeg.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nature.com/articles/s41598-025-04804-9"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hyperlink" Target="https://wwwnc.cdc.gov/eid/article/31/2/24-0395_article" TargetMode="External"/><Relationship Id="rId13" Type="http://schemas.openxmlformats.org/officeDocument/2006/relationships/hyperlink" Target="https://www.sciencedirect.com/science/article/pii/S2666818125001457?via%3Dihub" TargetMode="External"/><Relationship Id="rId3" Type="http://schemas.openxmlformats.org/officeDocument/2006/relationships/hyperlink" Target="https://www.mdpi.com/1999-4915/17/3/433" TargetMode="External"/><Relationship Id="rId7" Type="http://schemas.openxmlformats.org/officeDocument/2006/relationships/hyperlink" Target="https://pubmed.ncbi.nlm.nih.gov/40214836/" TargetMode="External"/><Relationship Id="rId12" Type="http://schemas.openxmlformats.org/officeDocument/2006/relationships/hyperlink" Target="https://pubmed.ncbi.nlm.nih.gov/40333126/"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wrlfmd.org/sites/world/files/quick_media/WOAH-FAO%20FMD%20Ref%20Lab%20Report%20Jan-Mar%202025.pdf" TargetMode="External"/><Relationship Id="rId11" Type="http://schemas.openxmlformats.org/officeDocument/2006/relationships/hyperlink" Target="https://pubmed.ncbi.nlm.nih.gov/40284964/" TargetMode="External"/><Relationship Id="rId5" Type="http://schemas.openxmlformats.org/officeDocument/2006/relationships/hyperlink" Target="https://www.nature.com/articles/s42003-025-07846-x" TargetMode="External"/><Relationship Id="rId10" Type="http://schemas.openxmlformats.org/officeDocument/2006/relationships/hyperlink" Target="https://bmcvetres.biomedcentral.com/articles/10.1186/s12917-025-04834-5" TargetMode="External"/><Relationship Id="rId4" Type="http://schemas.openxmlformats.org/officeDocument/2006/relationships/hyperlink" Target="https://pubmed.ncbi.nlm.nih.gov/40121037/" TargetMode="External"/><Relationship Id="rId9" Type="http://schemas.openxmlformats.org/officeDocument/2006/relationships/hyperlink" Target="https://pubmed.ncbi.nlm.nih.gov/40419097/" TargetMode="External"/><Relationship Id="rId14" Type="http://schemas.openxmlformats.org/officeDocument/2006/relationships/hyperlink" Target="https://www.nature.com/articles/s41598-025-86930-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bvajournals.onlinelibrary.wiley.com/doi/10.1002/vetr.476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6568" TargetMode="External"/><Relationship Id="rId7" Type="http://schemas.openxmlformats.org/officeDocument/2006/relationships/hyperlink" Target="https://animal-diseases.efsa.europa.eu/LSD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empres-i.apps.fao.org/general" TargetMode="External"/><Relationship Id="rId5" Type="http://schemas.openxmlformats.org/officeDocument/2006/relationships/image" Target="../media/image4.png"/><Relationship Id="rId4" Type="http://schemas.openxmlformats.org/officeDocument/2006/relationships/hyperlink" Target="https://wahis.woah.org/#/in-review/658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empres-i.apps.fao.org/genera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6359?fromPage=event-dashboard-ur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hyperlink" Target="https://portal.nebih.gov.hu/rszkf" TargetMode="External"/><Relationship Id="rId3" Type="http://schemas.openxmlformats.org/officeDocument/2006/relationships/hyperlink" Target="https://wahis.woah.org/#/in-review/6177" TargetMode="External"/><Relationship Id="rId7" Type="http://schemas.openxmlformats.org/officeDocument/2006/relationships/hyperlink" Target="https://wahis.woah.org/#/in-review/6317"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gov.uk/government/news/government-extends-ban-on-personal-meat-imports-to-protect-farmers-from-foot-and-mouth#:~:text=From%20Saturday%2012%20April%2C%20it,been%20bought%20at%20duty%20free." TargetMode="External"/><Relationship Id="rId5" Type="http://schemas.openxmlformats.org/officeDocument/2006/relationships/hyperlink" Target="https://www.reuters.com/business/healthcare-pharmaceuticals/germany-declared-free-foot-and-mouth-disease-says-ministry-2025-04-15/" TargetMode="External"/><Relationship Id="rId4" Type="http://schemas.openxmlformats.org/officeDocument/2006/relationships/hyperlink" Target="https://www.fli.de/en/news/short-messages/short-message/fmd-outbreak-in-brandenburg-serotype-o-detected/"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ahis.woah.org/#/in-review/6470?reportId=174968&amp;fromPage=event-dashboard-url" TargetMode="External"/><Relationship Id="rId3" Type="http://schemas.openxmlformats.org/officeDocument/2006/relationships/hyperlink" Target="https://www.merckvetmanual.com/infectious-diseases/foot-and-mouth-disease/foot-and-mouth-disease-in-animals" TargetMode="External"/><Relationship Id="rId7" Type="http://schemas.openxmlformats.org/officeDocument/2006/relationships/hyperlink" Target="https://wahis.woah.org/#/in-review/644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ahis.woah.org/#/in-review/6449" TargetMode="External"/><Relationship Id="rId5" Type="http://schemas.openxmlformats.org/officeDocument/2006/relationships/image" Target="../media/image8.png"/><Relationship Id="rId4" Type="http://schemas.openxmlformats.org/officeDocument/2006/relationships/hyperlink" Target="https://assets.publishing.service.gov.uk/media/68235104eef73e50f3644a9a/Foot_and_Mouth_Disease_SAT1_in_Iraq__Bahrain_and_Kuwait_May_2025.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ahis.woah.org/#/in-review/6572" TargetMode="External"/><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ww.biorxiv.org/content/10.1101/2025.04.01.646514v1" TargetMode="External"/><Relationship Id="rId4" Type="http://schemas.openxmlformats.org/officeDocument/2006/relationships/hyperlink" Target="https://empres-i.apps.fao.org/epidemiolo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A1121A-EAAA-C1B3-C170-0BFC27F8CA92}"/>
              </a:ext>
            </a:extLst>
          </p:cNvPr>
          <p:cNvSpPr>
            <a:spLocks noGrp="1"/>
          </p:cNvSpPr>
          <p:nvPr>
            <p:ph type="ctrTitle"/>
          </p:nvPr>
        </p:nvSpPr>
        <p:spPr/>
        <p:txBody>
          <a:bodyPr rtlCol="0">
            <a:noAutofit/>
          </a:bodyPr>
          <a:lstStyle/>
          <a:p>
            <a:pPr eaLnBrk="1" fontAlgn="auto" hangingPunct="1">
              <a:spcAft>
                <a:spcPts val="0"/>
              </a:spcAft>
              <a:defRPr/>
            </a:pPr>
            <a:r>
              <a:rPr lang="fr-FR" sz="2800" dirty="0" err="1"/>
              <a:t>Communauté </a:t>
            </a:r>
            <a:r>
              <a:rPr lang="fr-FR" sz="2800" dirty="0"/>
              <a:t>pour </a:t>
            </a:r>
            <a:r>
              <a:rPr lang="fr-FR" sz="2800" dirty="0" err="1"/>
              <a:t>les maladies émergentes </a:t>
            </a:r>
            <a:r>
              <a:rPr lang="fr-FR" sz="2800" dirty="0"/>
              <a:t>et </a:t>
            </a:r>
            <a:r>
              <a:rPr lang="fr-FR" sz="2800" dirty="0" err="1"/>
              <a:t>zoonotiques</a:t>
            </a:r>
            <a:br>
              <a:rPr lang="fr-FR" sz="2800" dirty="0"/>
            </a:br>
            <a:r>
              <a:rPr lang="fr-FR" sz="2000" i="1" dirty="0" err="1"/>
              <a:t>Identifier les risques émergents grâce à </a:t>
            </a:r>
            <a:r>
              <a:rPr lang="fr-FR" sz="2000" i="1" dirty="0"/>
              <a:t>l'intelligence collective</a:t>
            </a:r>
            <a:endParaRPr lang="en-CA" sz="2000" i="1" dirty="0"/>
          </a:p>
        </p:txBody>
      </p:sp>
      <p:sp>
        <p:nvSpPr>
          <p:cNvPr id="14339" name="Subtitle 1">
            <a:extLst>
              <a:ext uri="{FF2B5EF4-FFF2-40B4-BE49-F238E27FC236}">
                <a16:creationId xmlns:a16="http://schemas.microsoft.com/office/drawing/2014/main" id="{EE1D1559-9E81-E5DC-38A1-2008B6C2A776}"/>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réseau </a:t>
            </a:r>
            <a:r>
              <a:rPr lang="en-CA" altLang="en-US" dirty="0" err="1"/>
              <a:t>bovin</a:t>
            </a:r>
            <a:r>
              <a:rPr lang="en-CA" altLang="en-US" dirty="0"/>
              <a:t> SCSSA</a:t>
            </a:r>
          </a:p>
          <a:p>
            <a:pPr eaLnBrk="1" hangingPunct="1"/>
            <a:r>
              <a:rPr lang="en-CA" altLang="en-US" dirty="0"/>
              <a:t>11 </a:t>
            </a:r>
            <a:r>
              <a:rPr lang="en-CA" altLang="en-US" dirty="0" err="1"/>
              <a:t>juillet</a:t>
            </a:r>
            <a:r>
              <a:rPr lang="en-CA" altLang="en-US" dirty="0"/>
              <a:t> 2025</a:t>
            </a:r>
          </a:p>
        </p:txBody>
      </p:sp>
      <p:sp>
        <p:nvSpPr>
          <p:cNvPr id="14340" name="Slide Number Placeholder 3">
            <a:extLst>
              <a:ext uri="{FF2B5EF4-FFF2-40B4-BE49-F238E27FC236}">
                <a16:creationId xmlns:a16="http://schemas.microsoft.com/office/drawing/2014/main" id="{BDC13CD0-4C94-C3EB-1044-2D3BD0FA863C}"/>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85467D77-0EDB-4120-B595-CF6D581810C0}"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1D98021C-CE75-891C-C9CF-B77DFDC278D2}"/>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rgbClr val="FFFFFF"/>
                </a:solidFill>
                <a:hlinkClick r:id="rId3"/>
              </a:rPr>
              <a:t>www.cezd.ca </a:t>
            </a:r>
            <a:endParaRPr lang="en-US" altLang="en-US" sz="3600" b="1" dirty="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92FFBA-A829-D6E5-1C34-B8C213A08784}"/>
              </a:ext>
            </a:extLst>
          </p:cNvPr>
          <p:cNvSpPr>
            <a:spLocks noGrp="1"/>
          </p:cNvSpPr>
          <p:nvPr>
            <p:ph type="body" sz="quarter" idx="13"/>
          </p:nvPr>
        </p:nvSpPr>
        <p:spPr>
          <a:xfrm>
            <a:off x="444905" y="659792"/>
            <a:ext cx="11118850" cy="5210175"/>
          </a:xfrm>
        </p:spPr>
        <p:txBody>
          <a:bodyPr/>
          <a:lstStyle/>
          <a:p>
            <a:pPr marL="0" indent="0">
              <a:buFont typeface="Arial" panose="020B0604020202020204" pitchFamily="34" charset="0"/>
              <a:buNone/>
              <a:defRPr/>
            </a:pPr>
            <a:r>
              <a:rPr lang="en-US" sz="1800" b="1" dirty="0">
                <a:solidFill>
                  <a:srgbClr val="333333"/>
                </a:solidFill>
              </a:rPr>
              <a:t>État de l'enquête au 26 juin 2025</a:t>
            </a:r>
          </a:p>
          <a:p>
            <a:pPr marL="0" indent="0">
              <a:buFont typeface="Arial" panose="020B0604020202020204" pitchFamily="34" charset="0"/>
              <a:buNone/>
              <a:defRPr/>
            </a:pPr>
            <a:r>
              <a:rPr lang="en-US" sz="1800" b="1" dirty="0">
                <a:solidFill>
                  <a:srgbClr val="333333"/>
                </a:solidFill>
              </a:rPr>
              <a:t>Manitoba (9 juin 2025) :</a:t>
            </a:r>
          </a:p>
          <a:p>
            <a:pPr>
              <a:defRPr/>
            </a:pPr>
            <a:r>
              <a:rPr lang="en-CA" sz="1600" dirty="0"/>
              <a:t>L'ACIA a signalé un cas de tuberculose bovine chez une vache laitière âgée de 7 ans provenant de la région de Pembina Valley, au Manitoba, qui a été abattue dans un abattoir agréé par le gouvernement fédéral au Manitoba.</a:t>
            </a:r>
          </a:p>
          <a:p>
            <a:pPr>
              <a:defRPr/>
            </a:pPr>
            <a:r>
              <a:rPr lang="en-CA" sz="1600" dirty="0"/>
              <a:t>La dépopulation est en cours.</a:t>
            </a:r>
          </a:p>
          <a:p>
            <a:pPr>
              <a:defRPr/>
            </a:pPr>
            <a:r>
              <a:rPr lang="en-CA" sz="1600" dirty="0"/>
              <a:t>La souche trouvée dans le troupeau infecté ne correspond pas étroitement à une souche précédemment signalée chez le bétail ou la faune sauvage en Amérique du Nord.</a:t>
            </a:r>
          </a:p>
          <a:p>
            <a:pPr>
              <a:defRPr/>
            </a:pPr>
            <a:r>
              <a:rPr lang="en-CA" sz="1600" dirty="0">
                <a:solidFill>
                  <a:srgbClr val="333333"/>
                </a:solidFill>
              </a:rPr>
              <a:t>L'ACIA continue d'identifier les troupeaux sources, les troupeaux exposés, les troupeaux de référence et les troupeaux contacts, et se prépare à effectuer des tests.</a:t>
            </a:r>
            <a:endParaRPr lang="en-US" sz="1800" dirty="0">
              <a:solidFill>
                <a:srgbClr val="333333"/>
              </a:solidFill>
            </a:endParaRPr>
          </a:p>
          <a:p>
            <a:pPr marL="0" indent="0">
              <a:buFont typeface="Arial" panose="020B0604020202020204" pitchFamily="34" charset="0"/>
              <a:buNone/>
              <a:defRPr/>
            </a:pPr>
            <a:r>
              <a:rPr lang="en-US" sz="1800" b="1" dirty="0">
                <a:solidFill>
                  <a:srgbClr val="333333"/>
                </a:solidFill>
              </a:rPr>
              <a:t>Saskatchewan (29 novembre 2024) :</a:t>
            </a:r>
          </a:p>
          <a:p>
            <a:pPr>
              <a:defRPr/>
            </a:pPr>
            <a:r>
              <a:rPr lang="en-US" sz="1600" dirty="0">
                <a:solidFill>
                  <a:srgbClr val="333333"/>
                </a:solidFill>
              </a:rPr>
              <a:t>L'ACIA a signalé un cas de tuberculose bovine chez </a:t>
            </a:r>
            <a:r>
              <a:rPr lang="en-CA" sz="1600" dirty="0">
                <a:solidFill>
                  <a:srgbClr val="333333"/>
                </a:solidFill>
              </a:rPr>
              <a:t>une vache de 6 ans originaire de la Saskatchewan qui a été abattue dans un abattoir agréé par le gouvernement fédéral en Alberta.</a:t>
            </a:r>
          </a:p>
          <a:p>
            <a:pPr>
              <a:defRPr/>
            </a:pPr>
            <a:r>
              <a:rPr lang="en-CA" sz="1600" dirty="0">
                <a:solidFill>
                  <a:srgbClr val="333333"/>
                </a:solidFill>
              </a:rPr>
              <a:t>Un troupeau infecté a été abattu sans cruauté, avec 25 cas de tuberculose bovine à ce jour</a:t>
            </a:r>
          </a:p>
          <a:p>
            <a:pPr>
              <a:defRPr/>
            </a:pPr>
            <a:r>
              <a:rPr lang="en-CA" sz="1600" dirty="0">
                <a:solidFill>
                  <a:srgbClr val="333333"/>
                </a:solidFill>
              </a:rPr>
              <a:t>Le nettoyage et la désinfection sont en cours</a:t>
            </a:r>
          </a:p>
          <a:p>
            <a:pPr>
              <a:defRPr/>
            </a:pPr>
            <a:r>
              <a:rPr lang="en-CA" sz="1600" dirty="0">
                <a:solidFill>
                  <a:srgbClr val="333333"/>
                </a:solidFill>
              </a:rPr>
              <a:t>La souche trouvée dans le troupeau infecté ne correspond pas étroitement à une souche précédemment signalée chez le bétail ou la faune sauvage en Amérique du Nord</a:t>
            </a:r>
            <a:endParaRPr lang="en-US" sz="1600" dirty="0">
              <a:solidFill>
                <a:srgbClr val="333333"/>
              </a:solidFill>
            </a:endParaRPr>
          </a:p>
          <a:p>
            <a:pPr>
              <a:defRPr/>
            </a:pPr>
            <a:r>
              <a:rPr lang="en-CA" sz="1600" dirty="0">
                <a:solidFill>
                  <a:srgbClr val="333333"/>
                </a:solidFill>
              </a:rPr>
              <a:t>Sept troupeaux vitaux ont été identifiés et trois d'entre eux ont été libérés de quarantaine.</a:t>
            </a:r>
          </a:p>
          <a:p>
            <a:pPr>
              <a:defRPr/>
            </a:pPr>
            <a:r>
              <a:rPr lang="en-CA" sz="1600" dirty="0">
                <a:solidFill>
                  <a:srgbClr val="333333"/>
                </a:solidFill>
              </a:rPr>
              <a:t>46 troupeaux ont été identifiés comme ayant été en contact avec le cheptel infecté, dont 11 ont été libérés de quarantaine ou n'ont pas nécessité de mise en quarantaine</a:t>
            </a:r>
          </a:p>
          <a:p>
            <a:pPr>
              <a:defRPr/>
            </a:pPr>
            <a:endParaRPr lang="en-CA" sz="1600" dirty="0">
              <a:solidFill>
                <a:srgbClr val="333333"/>
              </a:solidFill>
            </a:endParaRPr>
          </a:p>
        </p:txBody>
      </p:sp>
      <p:sp>
        <p:nvSpPr>
          <p:cNvPr id="32771" name="Slide Number Placeholder 3">
            <a:extLst>
              <a:ext uri="{FF2B5EF4-FFF2-40B4-BE49-F238E27FC236}">
                <a16:creationId xmlns:a16="http://schemas.microsoft.com/office/drawing/2014/main" id="{2817B69A-E238-A902-3262-676C02E4547E}"/>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63964C0-D5F7-4A20-8427-C8026B946628}" type="slidenum">
              <a:rPr lang="en-US" altLang="en-US" sz="1200" smtClean="0">
                <a:solidFill>
                  <a:srgbClr val="898989"/>
                </a:solidFill>
              </a:rPr>
              <a:t>10</a:t>
            </a:fld>
            <a:endParaRPr lang="en-US" altLang="en-US" sz="1200">
              <a:solidFill>
                <a:srgbClr val="898989"/>
              </a:solidFill>
            </a:endParaRPr>
          </a:p>
        </p:txBody>
      </p:sp>
      <p:sp>
        <p:nvSpPr>
          <p:cNvPr id="32772" name="Title 1">
            <a:extLst>
              <a:ext uri="{FF2B5EF4-FFF2-40B4-BE49-F238E27FC236}">
                <a16:creationId xmlns:a16="http://schemas.microsoft.com/office/drawing/2014/main" id="{9EF0B803-4B93-8B0D-ADFF-3D7989DEB021}"/>
              </a:ext>
            </a:extLst>
          </p:cNvPr>
          <p:cNvSpPr txBox="1">
            <a:spLocks/>
          </p:cNvSpPr>
          <p:nvPr/>
        </p:nvSpPr>
        <p:spPr bwMode="auto">
          <a:xfrm>
            <a:off x="151995" y="-239713"/>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US" altLang="en-US" sz="3600" b="1"/>
              <a:t>Tuberculose bovine au Canada</a:t>
            </a:r>
            <a:endParaRPr lang="en-CA" altLang="en-US" sz="3600" b="1"/>
          </a:p>
        </p:txBody>
      </p:sp>
      <p:sp>
        <p:nvSpPr>
          <p:cNvPr id="32773" name="TextBox 6">
            <a:extLst>
              <a:ext uri="{FF2B5EF4-FFF2-40B4-BE49-F238E27FC236}">
                <a16:creationId xmlns:a16="http://schemas.microsoft.com/office/drawing/2014/main" id="{3B88F45C-9C36-5879-3863-67B22CF3F898}"/>
              </a:ext>
            </a:extLst>
          </p:cNvPr>
          <p:cNvSpPr txBox="1">
            <a:spLocks noChangeArrowheads="1"/>
          </p:cNvSpPr>
          <p:nvPr/>
        </p:nvSpPr>
        <p:spPr bwMode="auto">
          <a:xfrm>
            <a:off x="5757863" y="6291263"/>
            <a:ext cx="6102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3"/>
              </a:rPr>
              <a:t>Enquêtes sur la tuberculose bovine - inspection.canada.ca</a:t>
            </a:r>
            <a:endParaRPr lang="en-CA"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C9D9-032F-09AA-A54E-8B5508CD3319}"/>
              </a:ext>
            </a:extLst>
          </p:cNvPr>
          <p:cNvSpPr>
            <a:spLocks noGrp="1"/>
          </p:cNvSpPr>
          <p:nvPr>
            <p:ph type="title"/>
          </p:nvPr>
        </p:nvSpPr>
        <p:spPr>
          <a:xfrm>
            <a:off x="177800" y="225425"/>
            <a:ext cx="10515600" cy="938213"/>
          </a:xfrm>
        </p:spPr>
        <p:txBody>
          <a:bodyPr/>
          <a:lstStyle/>
          <a:p>
            <a:pPr>
              <a:defRPr/>
            </a:pPr>
            <a:r>
              <a:rPr lang="en-CA" sz="4000" dirty="0"/>
              <a:t>Anthrax au Canada</a:t>
            </a:r>
          </a:p>
        </p:txBody>
      </p:sp>
      <p:sp>
        <p:nvSpPr>
          <p:cNvPr id="34819" name="Content Placeholder 2">
            <a:extLst>
              <a:ext uri="{FF2B5EF4-FFF2-40B4-BE49-F238E27FC236}">
                <a16:creationId xmlns:a16="http://schemas.microsoft.com/office/drawing/2014/main" id="{A0D4653D-3693-C2A0-4872-FD0051865F17}"/>
              </a:ext>
            </a:extLst>
          </p:cNvPr>
          <p:cNvSpPr>
            <a:spLocks noGrp="1"/>
          </p:cNvSpPr>
          <p:nvPr>
            <p:ph sz="half" idx="1"/>
          </p:nvPr>
        </p:nvSpPr>
        <p:spPr>
          <a:xfrm>
            <a:off x="434976" y="1299825"/>
            <a:ext cx="5456237" cy="4827588"/>
          </a:xfrm>
        </p:spPr>
        <p:txBody>
          <a:bodyPr/>
          <a:lstStyle/>
          <a:p>
            <a:r>
              <a:rPr lang="en-CA" altLang="en-US" sz="2400" dirty="0"/>
              <a:t>Le 13 </a:t>
            </a:r>
            <a:r>
              <a:rPr lang="en-CA" altLang="en-US" sz="2400" dirty="0" err="1"/>
              <a:t>mai</a:t>
            </a:r>
            <a:r>
              <a:rPr lang="en-CA" altLang="en-US" sz="2400" dirty="0"/>
              <a:t> 2025, la Saskatchewan </a:t>
            </a:r>
            <a:r>
              <a:rPr lang="en-CA" altLang="en-US" sz="2400" dirty="0">
                <a:solidFill>
                  <a:srgbClr val="222222"/>
                </a:solidFill>
                <a:latin typeface="adelle"/>
              </a:rPr>
              <a:t>a </a:t>
            </a:r>
            <a:r>
              <a:rPr lang="en-CA" altLang="en-US" sz="2400" dirty="0" err="1">
                <a:solidFill>
                  <a:srgbClr val="222222"/>
                </a:solidFill>
                <a:latin typeface="adelle"/>
              </a:rPr>
              <a:t>confirmé</a:t>
            </a:r>
            <a:r>
              <a:rPr lang="en-CA" altLang="en-US" sz="2400" dirty="0">
                <a:solidFill>
                  <a:srgbClr val="222222"/>
                </a:solidFill>
                <a:latin typeface="adelle"/>
              </a:rPr>
              <a:t> que </a:t>
            </a:r>
            <a:r>
              <a:rPr lang="en-CA" altLang="en-US" sz="2400" dirty="0" err="1">
                <a:solidFill>
                  <a:srgbClr val="222222"/>
                </a:solidFill>
                <a:latin typeface="adelle"/>
              </a:rPr>
              <a:t>l'anthrax</a:t>
            </a:r>
            <a:r>
              <a:rPr lang="en-CA" altLang="en-US" sz="2400" dirty="0">
                <a:solidFill>
                  <a:srgbClr val="222222"/>
                </a:solidFill>
                <a:latin typeface="adelle"/>
              </a:rPr>
              <a:t> </a:t>
            </a:r>
            <a:r>
              <a:rPr lang="en-CA" altLang="en-US" sz="2400" dirty="0" err="1">
                <a:solidFill>
                  <a:srgbClr val="222222"/>
                </a:solidFill>
                <a:latin typeface="adelle"/>
              </a:rPr>
              <a:t>était</a:t>
            </a:r>
            <a:r>
              <a:rPr lang="en-CA" altLang="en-US" sz="2400" dirty="0">
                <a:solidFill>
                  <a:srgbClr val="222222"/>
                </a:solidFill>
                <a:latin typeface="adelle"/>
              </a:rPr>
              <a:t> la cause de la mort de </a:t>
            </a:r>
            <a:r>
              <a:rPr lang="en-CA" altLang="en-US" sz="2400" dirty="0" err="1">
                <a:solidFill>
                  <a:srgbClr val="222222"/>
                </a:solidFill>
                <a:latin typeface="adelle"/>
              </a:rPr>
              <a:t>bétail</a:t>
            </a:r>
            <a:r>
              <a:rPr lang="en-CA" altLang="en-US" sz="2400" dirty="0">
                <a:solidFill>
                  <a:srgbClr val="222222"/>
                </a:solidFill>
                <a:latin typeface="adelle"/>
              </a:rPr>
              <a:t> dans la </a:t>
            </a:r>
            <a:r>
              <a:rPr lang="en-CA" altLang="en-US" sz="2400" dirty="0" err="1">
                <a:solidFill>
                  <a:srgbClr val="222222"/>
                </a:solidFill>
                <a:latin typeface="adelle"/>
                <a:hlinkClick r:id="rId3"/>
              </a:rPr>
              <a:t>municipalité</a:t>
            </a:r>
            <a:r>
              <a:rPr lang="en-CA" altLang="en-US" sz="2400" dirty="0">
                <a:solidFill>
                  <a:srgbClr val="222222"/>
                </a:solidFill>
                <a:latin typeface="adelle"/>
              </a:rPr>
              <a:t> </a:t>
            </a:r>
            <a:r>
              <a:rPr lang="en-CA" altLang="en-US" sz="2400" dirty="0" err="1">
                <a:solidFill>
                  <a:srgbClr val="222222"/>
                </a:solidFill>
                <a:latin typeface="adelle"/>
              </a:rPr>
              <a:t>rurale</a:t>
            </a:r>
            <a:r>
              <a:rPr lang="en-CA" altLang="en-US" sz="2400" dirty="0">
                <a:solidFill>
                  <a:srgbClr val="222222"/>
                </a:solidFill>
                <a:latin typeface="adelle"/>
              </a:rPr>
              <a:t> </a:t>
            </a:r>
            <a:r>
              <a:rPr lang="en-CA" altLang="en-US" sz="2400" dirty="0">
                <a:solidFill>
                  <a:srgbClr val="222222"/>
                </a:solidFill>
                <a:latin typeface="adelle"/>
                <a:hlinkClick r:id="rId3"/>
              </a:rPr>
              <a:t>de Paynton</a:t>
            </a:r>
            <a:r>
              <a:rPr lang="en-CA" altLang="en-US" sz="2400" dirty="0">
                <a:solidFill>
                  <a:srgbClr val="222222"/>
                </a:solidFill>
                <a:latin typeface="adelle"/>
              </a:rPr>
              <a:t>, au </a:t>
            </a:r>
            <a:r>
              <a:rPr lang="en-CA" altLang="en-US" sz="2400" dirty="0" err="1">
                <a:solidFill>
                  <a:srgbClr val="222222"/>
                </a:solidFill>
                <a:latin typeface="adelle"/>
              </a:rPr>
              <a:t>nord-ouest</a:t>
            </a:r>
            <a:r>
              <a:rPr lang="en-CA" altLang="en-US" sz="2400" dirty="0">
                <a:solidFill>
                  <a:srgbClr val="222222"/>
                </a:solidFill>
                <a:latin typeface="adelle"/>
              </a:rPr>
              <a:t> de North Battleford</a:t>
            </a:r>
            <a:endParaRPr lang="en-CA" altLang="en-US" sz="2400" dirty="0"/>
          </a:p>
          <a:p>
            <a:r>
              <a:rPr lang="en-CA" altLang="en-US" sz="2400" dirty="0"/>
              <a:t>Les spores de </a:t>
            </a:r>
            <a:r>
              <a:rPr lang="en-CA" altLang="en-US" sz="2400" dirty="0" err="1"/>
              <a:t>l'anthrax</a:t>
            </a:r>
            <a:r>
              <a:rPr lang="en-CA" altLang="en-US" sz="2400" dirty="0"/>
              <a:t> </a:t>
            </a:r>
            <a:r>
              <a:rPr lang="en-CA" altLang="en-US" sz="2400" dirty="0" err="1"/>
              <a:t>peuvent</a:t>
            </a:r>
            <a:r>
              <a:rPr lang="en-CA" altLang="en-US" sz="2400" dirty="0"/>
              <a:t> se </a:t>
            </a:r>
            <a:r>
              <a:rPr lang="en-CA" altLang="en-US" sz="2400" dirty="0" err="1"/>
              <a:t>concentrer</a:t>
            </a:r>
            <a:r>
              <a:rPr lang="en-CA" altLang="en-US" sz="2400" dirty="0"/>
              <a:t> dans les </a:t>
            </a:r>
            <a:r>
              <a:rPr lang="en-CA" altLang="en-US" sz="2400" dirty="0" err="1"/>
              <a:t>marécages</a:t>
            </a:r>
            <a:r>
              <a:rPr lang="en-CA" altLang="en-US" sz="2400" dirty="0"/>
              <a:t> et les </a:t>
            </a:r>
            <a:r>
              <a:rPr lang="en-CA" altLang="en-US" sz="2400" dirty="0" err="1"/>
              <a:t>nids</a:t>
            </a:r>
            <a:r>
              <a:rPr lang="en-CA" altLang="en-US" sz="2400" dirty="0"/>
              <a:t>-de-poule. Le </a:t>
            </a:r>
            <a:r>
              <a:rPr lang="en-CA" altLang="en-US" sz="2400" dirty="0" err="1"/>
              <a:t>risque</a:t>
            </a:r>
            <a:r>
              <a:rPr lang="en-CA" altLang="en-US" sz="2400" dirty="0"/>
              <a:t> </a:t>
            </a:r>
            <a:r>
              <a:rPr lang="en-CA" altLang="en-US" sz="2400" dirty="0" err="1"/>
              <a:t>d'exposition</a:t>
            </a:r>
            <a:r>
              <a:rPr lang="en-CA" altLang="en-US" sz="2400" dirty="0"/>
              <a:t> des </a:t>
            </a:r>
            <a:r>
              <a:rPr lang="en-CA" altLang="en-US" sz="2400" dirty="0" err="1"/>
              <a:t>animaux</a:t>
            </a:r>
            <a:r>
              <a:rPr lang="en-CA" altLang="en-US" sz="2400" dirty="0"/>
              <a:t> </a:t>
            </a:r>
            <a:r>
              <a:rPr lang="en-CA" altLang="en-US" sz="2400" dirty="0" err="1"/>
              <a:t>augmente</a:t>
            </a:r>
            <a:r>
              <a:rPr lang="en-CA" altLang="en-US" sz="2400" dirty="0"/>
              <a:t> </a:t>
            </a:r>
            <a:r>
              <a:rPr lang="en-CA" altLang="en-US" sz="2400" dirty="0" err="1"/>
              <a:t>lorsque</a:t>
            </a:r>
            <a:r>
              <a:rPr lang="en-CA" altLang="en-US" sz="2400" dirty="0"/>
              <a:t> </a:t>
            </a:r>
            <a:r>
              <a:rPr lang="en-CA" altLang="en-US" sz="2400" dirty="0" err="1"/>
              <a:t>ces</a:t>
            </a:r>
            <a:r>
              <a:rPr lang="en-CA" altLang="en-US" sz="2400" dirty="0"/>
              <a:t> zones </a:t>
            </a:r>
            <a:r>
              <a:rPr lang="en-CA" altLang="en-US" sz="2400" dirty="0" err="1"/>
              <a:t>s'assèchent</a:t>
            </a:r>
            <a:r>
              <a:rPr lang="en-CA" altLang="en-US" sz="2400" dirty="0"/>
              <a:t> et </a:t>
            </a:r>
            <a:r>
              <a:rPr lang="en-CA" altLang="en-US" sz="2400" dirty="0" err="1"/>
              <a:t>deviennent</a:t>
            </a:r>
            <a:r>
              <a:rPr lang="en-CA" altLang="en-US" sz="2400" dirty="0"/>
              <a:t> </a:t>
            </a:r>
            <a:r>
              <a:rPr lang="en-CA" altLang="en-US" sz="2400" dirty="0" err="1"/>
              <a:t>accessibles</a:t>
            </a:r>
            <a:r>
              <a:rPr lang="en-CA" altLang="en-US" sz="2400" dirty="0"/>
              <a:t> au </a:t>
            </a:r>
            <a:r>
              <a:rPr lang="en-CA" altLang="en-US" sz="2400" dirty="0" err="1"/>
              <a:t>bétail</a:t>
            </a:r>
            <a:endParaRPr lang="en-CA" altLang="en-US" sz="2400" dirty="0"/>
          </a:p>
          <a:p>
            <a:r>
              <a:rPr lang="en-CA" altLang="en-US" sz="2400" dirty="0"/>
              <a:t>Les sols </a:t>
            </a:r>
            <a:r>
              <a:rPr lang="en-CA" altLang="en-US" sz="2400" dirty="0" err="1"/>
              <a:t>excavés</a:t>
            </a:r>
            <a:r>
              <a:rPr lang="en-CA" altLang="en-US" sz="2400" dirty="0"/>
              <a:t> et le </a:t>
            </a:r>
            <a:r>
              <a:rPr lang="en-CA" altLang="en-US" sz="2400" dirty="0" err="1"/>
              <a:t>ruissellement</a:t>
            </a:r>
            <a:r>
              <a:rPr lang="en-CA" altLang="en-US" sz="2400" dirty="0"/>
              <a:t> </a:t>
            </a:r>
            <a:r>
              <a:rPr lang="en-CA" altLang="en-US" sz="2400" dirty="0" err="1"/>
              <a:t>excessif</a:t>
            </a:r>
            <a:r>
              <a:rPr lang="en-CA" altLang="en-US" sz="2400" dirty="0"/>
              <a:t> </a:t>
            </a:r>
            <a:r>
              <a:rPr lang="en-CA" altLang="en-US" sz="2400" dirty="0" err="1"/>
              <a:t>peuvent</a:t>
            </a:r>
            <a:r>
              <a:rPr lang="en-CA" altLang="en-US" sz="2400" dirty="0"/>
              <a:t> </a:t>
            </a:r>
            <a:r>
              <a:rPr lang="en-CA" altLang="en-US" sz="2400" dirty="0" err="1"/>
              <a:t>également</a:t>
            </a:r>
            <a:r>
              <a:rPr lang="en-CA" altLang="en-US" sz="2400" dirty="0"/>
              <a:t> faire </a:t>
            </a:r>
            <a:r>
              <a:rPr lang="en-CA" altLang="en-US" sz="2400" dirty="0" err="1"/>
              <a:t>remonter</a:t>
            </a:r>
            <a:r>
              <a:rPr lang="en-CA" altLang="en-US" sz="2400" dirty="0"/>
              <a:t> les spores à la surface</a:t>
            </a:r>
          </a:p>
        </p:txBody>
      </p:sp>
      <p:pic>
        <p:nvPicPr>
          <p:cNvPr id="34820" name="Content Placeholder 5">
            <a:extLst>
              <a:ext uri="{FF2B5EF4-FFF2-40B4-BE49-F238E27FC236}">
                <a16:creationId xmlns:a16="http://schemas.microsoft.com/office/drawing/2014/main" id="{8CCA59DC-D891-F183-69A4-DDF73B7EE3E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300788" y="1525588"/>
            <a:ext cx="5181600" cy="4171950"/>
          </a:xfrm>
          <a:ln w="19050">
            <a:solidFill>
              <a:schemeClr val="tx1"/>
            </a:solidFill>
            <a:miter lim="800000"/>
            <a:headEnd/>
            <a:tailEnd/>
          </a:ln>
        </p:spPr>
      </p:pic>
      <p:sp>
        <p:nvSpPr>
          <p:cNvPr id="34821" name="Slide Number Placeholder 4">
            <a:extLst>
              <a:ext uri="{FF2B5EF4-FFF2-40B4-BE49-F238E27FC236}">
                <a16:creationId xmlns:a16="http://schemas.microsoft.com/office/drawing/2014/main" id="{143FDB84-A8D1-9FEF-32DB-64249A12579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2B91196-49C6-42AF-A8EC-8E2BF205C6BE}" type="slidenum">
              <a:rPr lang="en-US" altLang="en-US" sz="1200" smtClean="0">
                <a:solidFill>
                  <a:srgbClr val="898989"/>
                </a:solidFill>
              </a:r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9C44-8FB6-9926-330D-71D844A8B2AA}"/>
              </a:ext>
            </a:extLst>
          </p:cNvPr>
          <p:cNvSpPr>
            <a:spLocks noGrp="1"/>
          </p:cNvSpPr>
          <p:nvPr>
            <p:ph type="title"/>
          </p:nvPr>
        </p:nvSpPr>
        <p:spPr>
          <a:xfrm>
            <a:off x="0" y="0"/>
            <a:ext cx="10515600" cy="1325563"/>
          </a:xfrm>
        </p:spPr>
        <p:txBody>
          <a:bodyPr/>
          <a:lstStyle/>
          <a:p>
            <a:pPr>
              <a:defRPr/>
            </a:pPr>
            <a:r>
              <a:rPr lang="en-US" sz="3200" dirty="0"/>
              <a:t>La tique Longhorn et la theileriose aux États-Unis</a:t>
            </a:r>
            <a:endParaRPr lang="en-CA" sz="3200" dirty="0"/>
          </a:p>
        </p:txBody>
      </p:sp>
      <p:sp>
        <p:nvSpPr>
          <p:cNvPr id="36867" name="Text Placeholder 2">
            <a:extLst>
              <a:ext uri="{FF2B5EF4-FFF2-40B4-BE49-F238E27FC236}">
                <a16:creationId xmlns:a16="http://schemas.microsoft.com/office/drawing/2014/main" id="{A56AD879-07EE-6900-C774-6D4083C3F944}"/>
              </a:ext>
            </a:extLst>
          </p:cNvPr>
          <p:cNvSpPr>
            <a:spLocks noGrp="1"/>
          </p:cNvSpPr>
          <p:nvPr>
            <p:ph type="body" sz="quarter" idx="13"/>
          </p:nvPr>
        </p:nvSpPr>
        <p:spPr>
          <a:xfrm>
            <a:off x="277813" y="1077913"/>
            <a:ext cx="6453187" cy="3676650"/>
          </a:xfrm>
        </p:spPr>
        <p:txBody>
          <a:bodyPr/>
          <a:lstStyle/>
          <a:p>
            <a:r>
              <a:rPr lang="en-CA" altLang="en-US" sz="1600" dirty="0"/>
              <a:t>Manque de </a:t>
            </a:r>
            <a:r>
              <a:rPr lang="en-CA" altLang="en-US" sz="1600" dirty="0" err="1"/>
              <a:t>ressources</a:t>
            </a:r>
            <a:r>
              <a:rPr lang="en-CA" altLang="en-US" sz="1600" dirty="0"/>
              <a:t>, </a:t>
            </a:r>
            <a:r>
              <a:rPr lang="en-CA" altLang="en-US" sz="1600" dirty="0" err="1"/>
              <a:t>priorités</a:t>
            </a:r>
            <a:r>
              <a:rPr lang="en-CA" altLang="en-US" sz="1600" dirty="0"/>
              <a:t> </a:t>
            </a:r>
            <a:r>
              <a:rPr lang="en-CA" altLang="en-US" sz="1600" dirty="0" err="1"/>
              <a:t>concurrentes</a:t>
            </a:r>
            <a:r>
              <a:rPr lang="en-CA" altLang="en-US" sz="1600" dirty="0"/>
              <a:t>, </a:t>
            </a:r>
            <a:r>
              <a:rPr lang="en-CA" altLang="en-US" sz="1600" dirty="0" err="1"/>
              <a:t>appels</a:t>
            </a:r>
            <a:r>
              <a:rPr lang="en-CA" altLang="en-US" sz="1600" dirty="0"/>
              <a:t> </a:t>
            </a:r>
            <a:r>
              <a:rPr lang="en-CA" altLang="en-US" sz="1600" dirty="0" err="1"/>
              <a:t>annulés</a:t>
            </a:r>
            <a:r>
              <a:rPr lang="en-CA" altLang="en-US" sz="1600" dirty="0"/>
              <a:t> </a:t>
            </a:r>
            <a:r>
              <a:rPr lang="en-CA" altLang="en-US" sz="1600" dirty="0" err="1"/>
              <a:t>jusqu'à</a:t>
            </a:r>
            <a:r>
              <a:rPr lang="en-CA" altLang="en-US" sz="1600" dirty="0"/>
              <a:t> </a:t>
            </a:r>
            <a:r>
              <a:rPr lang="en-CA" altLang="en-US" sz="1600" dirty="0" err="1"/>
              <a:t>ce</a:t>
            </a:r>
            <a:r>
              <a:rPr lang="en-CA" altLang="en-US" sz="1600" dirty="0"/>
              <a:t> </a:t>
            </a:r>
            <a:r>
              <a:rPr lang="en-CA" altLang="en-US" sz="1600" dirty="0" err="1"/>
              <a:t>qu'une</a:t>
            </a:r>
            <a:r>
              <a:rPr lang="en-CA" altLang="en-US" sz="1600" dirty="0"/>
              <a:t> </a:t>
            </a:r>
            <a:r>
              <a:rPr lang="en-CA" altLang="en-US" sz="1600" dirty="0" err="1"/>
              <a:t>autre</a:t>
            </a:r>
            <a:r>
              <a:rPr lang="en-CA" altLang="en-US" sz="1600" dirty="0"/>
              <a:t> organisation </a:t>
            </a:r>
            <a:r>
              <a:rPr lang="en-CA" altLang="en-US" sz="1600" dirty="0" err="1"/>
              <a:t>soit</a:t>
            </a:r>
            <a:r>
              <a:rPr lang="en-CA" altLang="en-US" sz="1600" dirty="0"/>
              <a:t> </a:t>
            </a:r>
            <a:r>
              <a:rPr lang="en-CA" altLang="en-US" sz="1600" dirty="0" err="1"/>
              <a:t>trouvée</a:t>
            </a:r>
            <a:r>
              <a:rPr lang="en-CA" altLang="en-US" sz="1600" dirty="0"/>
              <a:t> </a:t>
            </a:r>
          </a:p>
          <a:p>
            <a:r>
              <a:rPr lang="en-CA" altLang="en-US" sz="1600" dirty="0"/>
              <a:t>La carte </a:t>
            </a:r>
            <a:r>
              <a:rPr lang="en-CA" altLang="en-US" sz="1600" dirty="0" err="1"/>
              <a:t>est</a:t>
            </a:r>
            <a:r>
              <a:rPr lang="en-CA" altLang="en-US" sz="1600" dirty="0"/>
              <a:t> </a:t>
            </a:r>
            <a:r>
              <a:rPr lang="en-CA" altLang="en-US" sz="1600" dirty="0" err="1"/>
              <a:t>obsolète</a:t>
            </a:r>
            <a:r>
              <a:rPr lang="en-CA" altLang="en-US" sz="1600" dirty="0"/>
              <a:t> – </a:t>
            </a:r>
            <a:r>
              <a:rPr lang="en-CA" altLang="en-US" sz="1600" dirty="0" err="1"/>
              <a:t>dernières</a:t>
            </a:r>
            <a:r>
              <a:rPr lang="en-CA" altLang="en-US" sz="1600" dirty="0"/>
              <a:t> données </a:t>
            </a:r>
            <a:r>
              <a:rPr lang="en-CA" altLang="en-US" sz="1600" dirty="0" err="1"/>
              <a:t>datant</a:t>
            </a:r>
            <a:r>
              <a:rPr lang="en-CA" altLang="en-US" sz="1600" dirty="0"/>
              <a:t> </a:t>
            </a:r>
            <a:r>
              <a:rPr lang="en-CA" altLang="en-US" sz="1600" dirty="0" err="1"/>
              <a:t>d'avril</a:t>
            </a:r>
            <a:r>
              <a:rPr lang="en-CA" altLang="en-US" sz="1600" dirty="0"/>
              <a:t> 2025 (ne </a:t>
            </a:r>
            <a:r>
              <a:rPr lang="en-CA" altLang="en-US" sz="1600" dirty="0" err="1"/>
              <a:t>reflète</a:t>
            </a:r>
            <a:r>
              <a:rPr lang="en-CA" altLang="en-US" sz="1600" dirty="0"/>
              <a:t> plus la situation </a:t>
            </a:r>
            <a:r>
              <a:rPr lang="en-CA" altLang="en-US" sz="1600" dirty="0" err="1"/>
              <a:t>actuelle</a:t>
            </a:r>
            <a:r>
              <a:rPr lang="en-CA" altLang="en-US" sz="1600" dirty="0"/>
              <a:t>)</a:t>
            </a:r>
          </a:p>
          <a:p>
            <a:r>
              <a:rPr lang="en-CA" altLang="en-US" sz="1600" dirty="0"/>
              <a:t>Environ 59 % des </a:t>
            </a:r>
            <a:r>
              <a:rPr lang="en-CA" altLang="en-US" sz="1600" dirty="0" err="1"/>
              <a:t>comtés</a:t>
            </a:r>
            <a:r>
              <a:rPr lang="en-CA" altLang="en-US" sz="1600" dirty="0"/>
              <a:t> </a:t>
            </a:r>
            <a:r>
              <a:rPr lang="en-CA" altLang="en-US" sz="1600" dirty="0" err="1"/>
              <a:t>touchés</a:t>
            </a:r>
            <a:r>
              <a:rPr lang="en-CA" altLang="en-US" sz="1600" dirty="0"/>
              <a:t> </a:t>
            </a:r>
            <a:r>
              <a:rPr lang="en-CA" altLang="en-US" sz="1600" dirty="0" err="1"/>
              <a:t>sont</a:t>
            </a:r>
            <a:r>
              <a:rPr lang="en-CA" altLang="en-US" sz="1600" dirty="0"/>
              <a:t> </a:t>
            </a:r>
            <a:r>
              <a:rPr lang="en-CA" altLang="en-US" sz="1600" dirty="0" err="1"/>
              <a:t>établis</a:t>
            </a:r>
            <a:endParaRPr lang="en-CA" altLang="en-US" sz="1600" dirty="0"/>
          </a:p>
          <a:p>
            <a:r>
              <a:rPr lang="en-CA" altLang="en-US" sz="1600" dirty="0">
                <a:hlinkClick r:id="rId3"/>
              </a:rPr>
              <a:t>Le Michigan </a:t>
            </a:r>
            <a:r>
              <a:rPr lang="en-CA" altLang="en-US" sz="1600" dirty="0"/>
              <a:t>a </a:t>
            </a:r>
            <a:r>
              <a:rPr lang="en-CA" altLang="en-US" sz="1600" dirty="0" err="1"/>
              <a:t>signalé</a:t>
            </a:r>
            <a:r>
              <a:rPr lang="en-CA" altLang="en-US" sz="1600" dirty="0"/>
              <a:t> </a:t>
            </a:r>
            <a:r>
              <a:rPr lang="en-CA" altLang="en-US" sz="1600" dirty="0" err="1"/>
              <a:t>sa</a:t>
            </a:r>
            <a:r>
              <a:rPr lang="en-CA" altLang="en-US" sz="1600" dirty="0"/>
              <a:t> première </a:t>
            </a:r>
            <a:r>
              <a:rPr lang="en-CA" altLang="en-US" sz="1600" dirty="0" err="1"/>
              <a:t>détection</a:t>
            </a:r>
            <a:r>
              <a:rPr lang="en-CA" altLang="en-US" sz="1600" dirty="0"/>
              <a:t> de la </a:t>
            </a:r>
            <a:r>
              <a:rPr lang="en-CA" altLang="en-US" sz="1600" dirty="0" err="1"/>
              <a:t>tique</a:t>
            </a:r>
            <a:r>
              <a:rPr lang="en-CA" altLang="en-US" sz="1600" dirty="0"/>
              <a:t> ALHT dans </a:t>
            </a:r>
            <a:r>
              <a:rPr lang="en-CA" altLang="en-US" sz="1600" dirty="0" err="1"/>
              <a:t>l'État</a:t>
            </a:r>
            <a:endParaRPr lang="en-CA" altLang="en-US" sz="1600" dirty="0"/>
          </a:p>
          <a:p>
            <a:pPr lvl="1"/>
            <a:r>
              <a:rPr lang="en-CA" altLang="en-US" sz="1600" dirty="0"/>
              <a:t>Deux </a:t>
            </a:r>
            <a:r>
              <a:rPr lang="en-CA" altLang="en-US" sz="1600" dirty="0" err="1"/>
              <a:t>nymphes</a:t>
            </a:r>
            <a:r>
              <a:rPr lang="en-CA" altLang="en-US" sz="1600" dirty="0"/>
              <a:t> </a:t>
            </a:r>
            <a:r>
              <a:rPr lang="en-CA" altLang="en-US" sz="1600" dirty="0" err="1"/>
              <a:t>d'ALHT</a:t>
            </a:r>
            <a:r>
              <a:rPr lang="en-CA" altLang="en-US" sz="1600" dirty="0"/>
              <a:t> </a:t>
            </a:r>
            <a:r>
              <a:rPr lang="en-CA" altLang="en-US" sz="1600" dirty="0" err="1"/>
              <a:t>confirmées</a:t>
            </a:r>
            <a:r>
              <a:rPr lang="en-CA" altLang="en-US" sz="1600" dirty="0"/>
              <a:t> dans le </a:t>
            </a:r>
            <a:r>
              <a:rPr lang="en-CA" altLang="en-US" sz="1600" dirty="0" err="1"/>
              <a:t>comté</a:t>
            </a:r>
            <a:r>
              <a:rPr lang="en-CA" altLang="en-US" sz="1600" dirty="0"/>
              <a:t> de Berrien le 11 </a:t>
            </a:r>
            <a:r>
              <a:rPr lang="en-CA" altLang="en-US" sz="1600" dirty="0" err="1"/>
              <a:t>juin</a:t>
            </a:r>
            <a:r>
              <a:rPr lang="en-CA" altLang="en-US" sz="1600" dirty="0"/>
              <a:t> 2025</a:t>
            </a:r>
          </a:p>
          <a:p>
            <a:pPr lvl="1"/>
            <a:r>
              <a:rPr lang="en-CA" altLang="en-US" sz="1600" dirty="0"/>
              <a:t>À environ 400 km de la </a:t>
            </a:r>
            <a:r>
              <a:rPr lang="en-CA" altLang="en-US" sz="1600" dirty="0" err="1"/>
              <a:t>frontière</a:t>
            </a:r>
            <a:r>
              <a:rPr lang="en-CA" altLang="en-US" sz="1600" dirty="0"/>
              <a:t> canadienne</a:t>
            </a:r>
          </a:p>
          <a:p>
            <a:r>
              <a:rPr lang="en-CA" altLang="en-US" sz="1600" dirty="0" err="1"/>
              <a:t>L'Iowa</a:t>
            </a:r>
            <a:r>
              <a:rPr lang="en-CA" altLang="en-US" sz="1600" dirty="0"/>
              <a:t> a </a:t>
            </a:r>
            <a:r>
              <a:rPr lang="en-CA" altLang="en-US" sz="1600" dirty="0" err="1"/>
              <a:t>confirmé</a:t>
            </a:r>
            <a:r>
              <a:rPr lang="en-CA" altLang="en-US" sz="1600" dirty="0"/>
              <a:t> </a:t>
            </a:r>
            <a:r>
              <a:rPr lang="en-CA" altLang="en-US" sz="1600" dirty="0">
                <a:hlinkClick r:id="rId4"/>
              </a:rPr>
              <a:t>deux </a:t>
            </a:r>
            <a:r>
              <a:rPr lang="en-CA" altLang="en-US" sz="1600" dirty="0" err="1">
                <a:hlinkClick r:id="rId4"/>
              </a:rPr>
              <a:t>cas</a:t>
            </a:r>
            <a:r>
              <a:rPr lang="en-CA" altLang="en-US" sz="1600" dirty="0">
                <a:hlinkClick r:id="rId4"/>
              </a:rPr>
              <a:t> </a:t>
            </a:r>
            <a:r>
              <a:rPr lang="en-CA" altLang="en-US" sz="1600" dirty="0"/>
              <a:t>de </a:t>
            </a:r>
            <a:r>
              <a:rPr lang="en-CA" altLang="en-US" sz="1600" i="1" dirty="0"/>
              <a:t>Theileria orientalis </a:t>
            </a:r>
            <a:r>
              <a:rPr lang="en-CA" altLang="en-US" sz="1600" dirty="0"/>
              <a:t>Ikeda chez des </a:t>
            </a:r>
            <a:r>
              <a:rPr lang="en-CA" altLang="en-US" sz="1600" dirty="0" err="1"/>
              <a:t>bovins</a:t>
            </a:r>
            <a:endParaRPr lang="en-CA" altLang="en-US" sz="1600" dirty="0"/>
          </a:p>
          <a:p>
            <a:pPr lvl="1"/>
            <a:r>
              <a:rPr lang="en-CA" altLang="en-US" sz="1600" dirty="0"/>
              <a:t>Tous deux </a:t>
            </a:r>
            <a:r>
              <a:rPr lang="en-CA" altLang="en-US" sz="1600" dirty="0" err="1"/>
              <a:t>situés</a:t>
            </a:r>
            <a:r>
              <a:rPr lang="en-CA" altLang="en-US" sz="1600" dirty="0"/>
              <a:t> dans le </a:t>
            </a:r>
            <a:r>
              <a:rPr lang="en-CA" altLang="en-US" sz="1600" dirty="0" err="1"/>
              <a:t>sud-est</a:t>
            </a:r>
            <a:r>
              <a:rPr lang="en-CA" altLang="en-US" sz="1600" dirty="0"/>
              <a:t> de </a:t>
            </a:r>
            <a:r>
              <a:rPr lang="en-CA" altLang="en-US" sz="1600" dirty="0" err="1"/>
              <a:t>l'Iowa</a:t>
            </a:r>
            <a:r>
              <a:rPr lang="en-CA" altLang="en-US" sz="1600" dirty="0"/>
              <a:t> (1</a:t>
            </a:r>
            <a:r>
              <a:rPr lang="en-CA" altLang="en-US" sz="1600" baseline="30000" dirty="0"/>
              <a:t>st</a:t>
            </a:r>
            <a:r>
              <a:rPr lang="en-CA" altLang="en-US" sz="1600" dirty="0"/>
              <a:t> dans </a:t>
            </a:r>
            <a:r>
              <a:rPr lang="en-CA" altLang="en-US" sz="1600" dirty="0">
                <a:hlinkClick r:id="rId5"/>
              </a:rPr>
              <a:t>le </a:t>
            </a:r>
            <a:r>
              <a:rPr lang="en-CA" altLang="en-US" sz="1600" dirty="0" err="1">
                <a:hlinkClick r:id="rId5"/>
              </a:rPr>
              <a:t>comté</a:t>
            </a:r>
            <a:r>
              <a:rPr lang="en-CA" altLang="en-US" sz="1600" dirty="0">
                <a:hlinkClick r:id="rId5"/>
              </a:rPr>
              <a:t> de Van Buren</a:t>
            </a:r>
            <a:r>
              <a:rPr lang="en-CA" altLang="en-US" sz="1600" dirty="0"/>
              <a:t>)</a:t>
            </a:r>
          </a:p>
          <a:p>
            <a:pPr lvl="1"/>
            <a:r>
              <a:rPr lang="en-CA" altLang="en-US" sz="1600" dirty="0" err="1"/>
              <a:t>Selon</a:t>
            </a:r>
            <a:r>
              <a:rPr lang="en-CA" altLang="en-US" sz="1600" dirty="0"/>
              <a:t> les </a:t>
            </a:r>
            <a:r>
              <a:rPr lang="en-CA" altLang="en-US" sz="1600" dirty="0" err="1"/>
              <a:t>modèles</a:t>
            </a:r>
            <a:r>
              <a:rPr lang="en-CA" altLang="en-US" sz="1600" dirty="0"/>
              <a:t>, la majeure </a:t>
            </a:r>
            <a:r>
              <a:rPr lang="en-CA" altLang="en-US" sz="1600" dirty="0" err="1"/>
              <a:t>partie</a:t>
            </a:r>
            <a:r>
              <a:rPr lang="en-CA" altLang="en-US" sz="1600" dirty="0"/>
              <a:t> de </a:t>
            </a:r>
            <a:r>
              <a:rPr lang="en-CA" altLang="en-US" sz="1600" dirty="0" err="1"/>
              <a:t>l'Iowa</a:t>
            </a:r>
            <a:r>
              <a:rPr lang="en-CA" altLang="en-US" sz="1600" dirty="0"/>
              <a:t> ne </a:t>
            </a:r>
            <a:r>
              <a:rPr lang="en-CA" altLang="en-US" sz="1600" dirty="0" err="1"/>
              <a:t>constitue</a:t>
            </a:r>
            <a:r>
              <a:rPr lang="en-CA" altLang="en-US" sz="1600" dirty="0"/>
              <a:t> pas un habitat </a:t>
            </a:r>
            <a:r>
              <a:rPr lang="en-CA" altLang="en-US" sz="1600" dirty="0" err="1"/>
              <a:t>propice</a:t>
            </a:r>
            <a:r>
              <a:rPr lang="en-CA" altLang="en-US" sz="1600" dirty="0"/>
              <a:t> à la </a:t>
            </a:r>
            <a:r>
              <a:rPr lang="en-CA" altLang="en-US" sz="1600" dirty="0" err="1"/>
              <a:t>tique</a:t>
            </a:r>
            <a:r>
              <a:rPr lang="en-CA" altLang="en-US" sz="1600" dirty="0"/>
              <a:t>, qui </a:t>
            </a:r>
            <a:r>
              <a:rPr lang="en-CA" altLang="en-US" sz="1600" dirty="0" err="1"/>
              <a:t>affecterait</a:t>
            </a:r>
            <a:r>
              <a:rPr lang="en-CA" altLang="en-US" sz="1600" dirty="0"/>
              <a:t> </a:t>
            </a:r>
            <a:r>
              <a:rPr lang="en-CA" altLang="en-US" sz="1600" dirty="0" err="1"/>
              <a:t>principalement</a:t>
            </a:r>
            <a:r>
              <a:rPr lang="en-CA" altLang="en-US" sz="1600" dirty="0"/>
              <a:t> le </a:t>
            </a:r>
            <a:r>
              <a:rPr lang="en-CA" altLang="en-US" sz="1600" dirty="0" err="1"/>
              <a:t>sud-est</a:t>
            </a:r>
            <a:r>
              <a:rPr lang="en-CA" altLang="en-US" sz="1600" dirty="0"/>
              <a:t> de </a:t>
            </a:r>
            <a:r>
              <a:rPr lang="en-CA" altLang="en-US" sz="1600" dirty="0" err="1"/>
              <a:t>l'État</a:t>
            </a:r>
            <a:endParaRPr lang="en-CA" altLang="en-US" sz="1600" dirty="0"/>
          </a:p>
        </p:txBody>
      </p:sp>
      <p:sp>
        <p:nvSpPr>
          <p:cNvPr id="36868" name="Rectangle 2">
            <a:extLst>
              <a:ext uri="{FF2B5EF4-FFF2-40B4-BE49-F238E27FC236}">
                <a16:creationId xmlns:a16="http://schemas.microsoft.com/office/drawing/2014/main" id="{1761EE1B-BCB8-9D1E-E87C-B0C63EA1BBA2}"/>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617C4543-959A-41C6-25B6-628C8735F370}"/>
              </a:ext>
            </a:extLst>
          </p:cNvPr>
          <p:cNvSpPr txBox="1">
            <a:spLocks noChangeArrowheads="1"/>
          </p:cNvSpPr>
          <p:nvPr/>
        </p:nvSpPr>
        <p:spPr bwMode="auto">
          <a:xfrm>
            <a:off x="7010400" y="5597525"/>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Rapport de situation de l'USDA sur </a:t>
            </a:r>
            <a:r>
              <a:rPr lang="en-CA" altLang="en-US" sz="1400" b="1" i="1"/>
              <a:t>Haemaphysalis longicornis </a:t>
            </a:r>
            <a:r>
              <a:rPr lang="en-CA" altLang="en-US" sz="1400" b="1"/>
              <a:t>(tique à longues cornes asiatique) – avril 2025</a:t>
            </a:r>
          </a:p>
        </p:txBody>
      </p:sp>
      <p:sp>
        <p:nvSpPr>
          <p:cNvPr id="36870" name="TextBox 3">
            <a:extLst>
              <a:ext uri="{FF2B5EF4-FFF2-40B4-BE49-F238E27FC236}">
                <a16:creationId xmlns:a16="http://schemas.microsoft.com/office/drawing/2014/main" id="{BDA3D332-7522-207B-F90A-A88C96D75D61}"/>
              </a:ext>
            </a:extLst>
          </p:cNvPr>
          <p:cNvSpPr txBox="1">
            <a:spLocks noChangeArrowheads="1"/>
          </p:cNvSpPr>
          <p:nvPr/>
        </p:nvSpPr>
        <p:spPr bwMode="auto">
          <a:xfrm>
            <a:off x="7850188" y="617537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https://scwds.shinyapps.io/haemaphysalis/</a:t>
            </a:r>
            <a:endParaRPr lang="en-CA" altLang="en-US" sz="1800" dirty="0"/>
          </a:p>
        </p:txBody>
      </p:sp>
      <p:pic>
        <p:nvPicPr>
          <p:cNvPr id="36871" name="Picture 3">
            <a:extLst>
              <a:ext uri="{FF2B5EF4-FFF2-40B4-BE49-F238E27FC236}">
                <a16:creationId xmlns:a16="http://schemas.microsoft.com/office/drawing/2014/main" id="{2FDB697E-7473-4345-B315-90094B318E3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1325563"/>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498A5B-7703-0B44-2CCF-B366A27C243A}"/>
              </a:ext>
            </a:extLst>
          </p:cNvPr>
          <p:cNvSpPr txBox="1"/>
          <p:nvPr/>
        </p:nvSpPr>
        <p:spPr>
          <a:xfrm>
            <a:off x="277813" y="5345113"/>
            <a:ext cx="6724650" cy="1323439"/>
          </a:xfrm>
          <a:prstGeom prst="rect">
            <a:avLst/>
          </a:prstGeom>
          <a:noFill/>
        </p:spPr>
        <p:txBody>
          <a:bodyPr>
            <a:spAutoFit/>
          </a:bodyPr>
          <a:lstStyle/>
          <a:p>
            <a:pPr>
              <a:defRPr/>
            </a:pPr>
            <a:r>
              <a:rPr lang="en-CA" sz="1600" dirty="0">
                <a:solidFill>
                  <a:srgbClr val="222222"/>
                </a:solidFill>
                <a:latin typeface="Poppins" panose="00000500000000000000" pitchFamily="2" charset="0"/>
                <a:hlinkClick r:id="rId8"/>
              </a:rPr>
              <a:t>ADN </a:t>
            </a:r>
            <a:r>
              <a:rPr lang="en-CA" sz="1600" i="1" dirty="0" err="1">
                <a:solidFill>
                  <a:srgbClr val="222222"/>
                </a:solidFill>
                <a:latin typeface="Poppins" panose="00000500000000000000" pitchFamily="2" charset="0"/>
                <a:hlinkClick r:id="rId8"/>
              </a:rPr>
              <a:t>d'Ehrlichia chaffeensis </a:t>
            </a:r>
            <a:r>
              <a:rPr lang="en-CA" sz="1600" dirty="0">
                <a:solidFill>
                  <a:srgbClr val="222222"/>
                </a:solidFill>
                <a:latin typeface="Poppins" panose="00000500000000000000" pitchFamily="2" charset="0"/>
                <a:hlinkClick r:id="rId8"/>
              </a:rPr>
              <a:t>dans des tiques </a:t>
            </a:r>
            <a:r>
              <a:rPr lang="en-CA" sz="1600" i="1" dirty="0">
                <a:solidFill>
                  <a:srgbClr val="222222"/>
                </a:solidFill>
                <a:latin typeface="Poppins" panose="00000500000000000000" pitchFamily="2" charset="0"/>
                <a:hlinkClick r:id="rId8"/>
              </a:rPr>
              <a:t>Haemaphysalis longicornis</a:t>
            </a:r>
            <a:r>
              <a:rPr lang="en-CA" sz="1600" dirty="0">
                <a:solidFill>
                  <a:srgbClr val="222222"/>
                </a:solidFill>
                <a:latin typeface="Poppins" panose="00000500000000000000" pitchFamily="2" charset="0"/>
                <a:hlinkClick r:id="rId8"/>
              </a:rPr>
              <a:t>, Connecticut, États-Unis</a:t>
            </a:r>
            <a:endParaRPr lang="en-CA" sz="1600" dirty="0">
              <a:solidFill>
                <a:srgbClr val="222222"/>
              </a:solidFill>
              <a:latin typeface="Poppins" panose="00000500000000000000" pitchFamily="2" charset="0"/>
            </a:endParaRPr>
          </a:p>
          <a:p>
            <a:pPr marL="285750" indent="-285750">
              <a:buFont typeface="Arial" panose="020B0604020202020204" pitchFamily="34" charset="0"/>
              <a:buChar char="•"/>
              <a:defRPr/>
            </a:pPr>
            <a:r>
              <a:rPr lang="en-CA" sz="1600" dirty="0"/>
              <a:t>Une nymphe ALHT a été testée positive à </a:t>
            </a:r>
            <a:r>
              <a:rPr lang="en-CA" sz="1600" i="1" dirty="0"/>
              <a:t>E. </a:t>
            </a:r>
            <a:r>
              <a:rPr lang="en-CA" sz="1600" i="1" dirty="0" err="1"/>
              <a:t>chaffeensis </a:t>
            </a:r>
            <a:r>
              <a:rPr lang="en-CA" sz="1600" dirty="0"/>
              <a:t>dans le comté de Stratford, dans le Connecticut, à partir d'un échantillon prélevé en mai 2021.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D7A8-E725-E84E-CADC-B757A6948625}"/>
              </a:ext>
            </a:extLst>
          </p:cNvPr>
          <p:cNvSpPr>
            <a:spLocks noGrp="1"/>
          </p:cNvSpPr>
          <p:nvPr>
            <p:ph type="title"/>
          </p:nvPr>
        </p:nvSpPr>
        <p:spPr>
          <a:xfrm>
            <a:off x="136525" y="-87313"/>
            <a:ext cx="6207125" cy="1179513"/>
          </a:xfrm>
        </p:spPr>
        <p:txBody>
          <a:bodyPr/>
          <a:lstStyle/>
          <a:p>
            <a:pPr>
              <a:defRPr/>
            </a:pPr>
            <a:r>
              <a:rPr lang="en-US" sz="3200" dirty="0">
                <a:hlinkClick r:id="rId3"/>
              </a:rPr>
              <a:t>La lucilie bouchère en Amérique centrale et au Mexique</a:t>
            </a:r>
            <a:endParaRPr lang="en-CA" sz="3200" dirty="0"/>
          </a:p>
        </p:txBody>
      </p:sp>
      <p:sp>
        <p:nvSpPr>
          <p:cNvPr id="38915" name="Text Placeholder 2">
            <a:extLst>
              <a:ext uri="{FF2B5EF4-FFF2-40B4-BE49-F238E27FC236}">
                <a16:creationId xmlns:a16="http://schemas.microsoft.com/office/drawing/2014/main" id="{2D268188-837A-5455-7B24-22E9D4EB4E86}"/>
              </a:ext>
            </a:extLst>
          </p:cNvPr>
          <p:cNvSpPr>
            <a:spLocks noGrp="1"/>
          </p:cNvSpPr>
          <p:nvPr>
            <p:ph type="body" sz="quarter" idx="13"/>
          </p:nvPr>
        </p:nvSpPr>
        <p:spPr>
          <a:xfrm>
            <a:off x="114300" y="1329515"/>
            <a:ext cx="7400925" cy="5705475"/>
          </a:xfrm>
        </p:spPr>
        <p:txBody>
          <a:bodyPr/>
          <a:lstStyle/>
          <a:p>
            <a:r>
              <a:rPr lang="en-US" altLang="en-US" sz="2000" dirty="0"/>
              <a:t>La NWS a </a:t>
            </a:r>
            <a:r>
              <a:rPr lang="en-US" altLang="en-US" sz="2000" dirty="0" err="1"/>
              <a:t>été</a:t>
            </a:r>
            <a:r>
              <a:rPr lang="en-US" altLang="en-US" sz="2000" dirty="0"/>
              <a:t> </a:t>
            </a:r>
            <a:r>
              <a:rPr lang="en-US" altLang="en-US" sz="2000" dirty="0" err="1"/>
              <a:t>signalée</a:t>
            </a:r>
            <a:r>
              <a:rPr lang="en-US" altLang="en-US" sz="2000" dirty="0"/>
              <a:t> à Veracruz et à Oaxaca</a:t>
            </a:r>
          </a:p>
          <a:p>
            <a:r>
              <a:rPr lang="en-US" altLang="en-US" sz="2000" dirty="0"/>
              <a:t>Les </a:t>
            </a:r>
            <a:r>
              <a:rPr lang="en-US" altLang="en-US" sz="2000" dirty="0" err="1"/>
              <a:t>modèles</a:t>
            </a:r>
            <a:r>
              <a:rPr lang="en-US" altLang="en-US" sz="2000" dirty="0"/>
              <a:t> </a:t>
            </a:r>
            <a:r>
              <a:rPr lang="en-US" altLang="en-US" sz="2000" dirty="0" err="1"/>
              <a:t>prévoient</a:t>
            </a:r>
            <a:r>
              <a:rPr lang="en-US" altLang="en-US" sz="2000" dirty="0"/>
              <a:t> </a:t>
            </a:r>
            <a:r>
              <a:rPr lang="en-US" altLang="en-US" sz="2000" dirty="0" err="1"/>
              <a:t>qu'elle</a:t>
            </a:r>
            <a:r>
              <a:rPr lang="en-US" altLang="en-US" sz="2000" dirty="0"/>
              <a:t> </a:t>
            </a:r>
            <a:r>
              <a:rPr lang="en-US" altLang="en-US" sz="2000" dirty="0" err="1"/>
              <a:t>pourrait</a:t>
            </a:r>
            <a:r>
              <a:rPr lang="en-US" altLang="en-US" sz="2000" dirty="0"/>
              <a:t> </a:t>
            </a:r>
            <a:r>
              <a:rPr lang="en-US" altLang="en-US" sz="2000" dirty="0" err="1"/>
              <a:t>atteindre</a:t>
            </a:r>
            <a:r>
              <a:rPr lang="en-US" altLang="en-US" sz="2000" dirty="0"/>
              <a:t> Sonora </a:t>
            </a:r>
            <a:r>
              <a:rPr lang="en-US" altLang="en-US" sz="2000" dirty="0" err="1"/>
              <a:t>d'ici</a:t>
            </a:r>
            <a:r>
              <a:rPr lang="en-US" altLang="en-US" sz="2000" dirty="0"/>
              <a:t> </a:t>
            </a:r>
            <a:r>
              <a:rPr lang="en-US" altLang="en-US" sz="2000" dirty="0" err="1"/>
              <a:t>septembre</a:t>
            </a:r>
            <a:r>
              <a:rPr lang="en-US" altLang="en-US" sz="2000" dirty="0"/>
              <a:t> 2025, </a:t>
            </a:r>
            <a:r>
              <a:rPr lang="en-US" altLang="en-US" sz="2000" dirty="0" err="1"/>
              <a:t>voire</a:t>
            </a:r>
            <a:r>
              <a:rPr lang="en-US" altLang="en-US" sz="2000" dirty="0"/>
              <a:t> plus </a:t>
            </a:r>
            <a:r>
              <a:rPr lang="en-US" altLang="en-US" sz="2000" dirty="0" err="1"/>
              <a:t>tôt</a:t>
            </a:r>
            <a:r>
              <a:rPr lang="en-US" altLang="en-US" sz="2000" dirty="0"/>
              <a:t> (4 km/jour </a:t>
            </a:r>
            <a:r>
              <a:rPr lang="en-US" altLang="en-US" sz="2000" dirty="0" err="1"/>
              <a:t>en</a:t>
            </a:r>
            <a:r>
              <a:rPr lang="en-US" altLang="en-US" sz="2000" dirty="0"/>
              <a:t> vol, 400 km/jour dans les camions de transport)</a:t>
            </a:r>
          </a:p>
          <a:p>
            <a:r>
              <a:rPr lang="en-US" altLang="en-US" sz="2000" dirty="0"/>
              <a:t>Les </a:t>
            </a:r>
            <a:r>
              <a:rPr lang="en-US" altLang="en-US" sz="2000" dirty="0" err="1"/>
              <a:t>cartes</a:t>
            </a:r>
            <a:r>
              <a:rPr lang="en-US" altLang="en-US" sz="2000" dirty="0"/>
              <a:t> </a:t>
            </a:r>
            <a:r>
              <a:rPr lang="en-US" altLang="en-US" sz="2000" dirty="0">
                <a:hlinkClick r:id="rId4"/>
              </a:rPr>
              <a:t>du COPEG </a:t>
            </a:r>
            <a:r>
              <a:rPr lang="en-US" altLang="en-US" sz="2000" dirty="0"/>
              <a:t>ne </a:t>
            </a:r>
            <a:r>
              <a:rPr lang="en-US" altLang="en-US" sz="2000" dirty="0" err="1"/>
              <a:t>sont</a:t>
            </a:r>
            <a:r>
              <a:rPr lang="en-US" altLang="en-US" sz="2000" dirty="0"/>
              <a:t> </a:t>
            </a:r>
            <a:r>
              <a:rPr lang="en-US" altLang="en-US" sz="2000" dirty="0" err="1"/>
              <a:t>toujours</a:t>
            </a:r>
            <a:r>
              <a:rPr lang="en-US" altLang="en-US" sz="2000" dirty="0"/>
              <a:t> pas mises à jour</a:t>
            </a:r>
          </a:p>
          <a:p>
            <a:r>
              <a:rPr lang="en-CA" altLang="en-US" sz="2000" dirty="0"/>
              <a:t>Les États-Unis </a:t>
            </a:r>
            <a:r>
              <a:rPr lang="en-CA" altLang="en-US" sz="2000" dirty="0" err="1"/>
              <a:t>ont</a:t>
            </a:r>
            <a:r>
              <a:rPr lang="en-CA" altLang="en-US" sz="2000" dirty="0"/>
              <a:t> de nouveau </a:t>
            </a:r>
            <a:r>
              <a:rPr lang="en-CA" altLang="en-US" sz="2000" dirty="0" err="1"/>
              <a:t>suspendu</a:t>
            </a:r>
            <a:r>
              <a:rPr lang="en-CA" altLang="en-US" sz="2000" dirty="0"/>
              <a:t> </a:t>
            </a:r>
            <a:r>
              <a:rPr lang="en-CA" altLang="en-US" sz="2000" dirty="0" err="1"/>
              <a:t>l'importation</a:t>
            </a:r>
            <a:r>
              <a:rPr lang="en-CA" altLang="en-US" sz="2000" dirty="0"/>
              <a:t> de </a:t>
            </a:r>
            <a:r>
              <a:rPr lang="en-CA" altLang="en-US" sz="2000" dirty="0" err="1"/>
              <a:t>bovins</a:t>
            </a:r>
            <a:r>
              <a:rPr lang="en-CA" altLang="en-US" sz="2000" dirty="0"/>
              <a:t>, de </a:t>
            </a:r>
            <a:r>
              <a:rPr lang="en-CA" altLang="en-US" sz="2000" dirty="0" err="1"/>
              <a:t>chevaux</a:t>
            </a:r>
            <a:r>
              <a:rPr lang="en-CA" altLang="en-US" sz="2000" dirty="0"/>
              <a:t> et de </a:t>
            </a:r>
            <a:r>
              <a:rPr lang="en-CA" altLang="en-US" sz="2000" dirty="0" err="1"/>
              <a:t>bisons</a:t>
            </a:r>
            <a:r>
              <a:rPr lang="en-CA" altLang="en-US" sz="2000" dirty="0"/>
              <a:t> </a:t>
            </a:r>
            <a:r>
              <a:rPr lang="en-CA" altLang="en-US" sz="2000" dirty="0" err="1"/>
              <a:t>vivants</a:t>
            </a:r>
            <a:r>
              <a:rPr lang="en-CA" altLang="en-US" sz="2000" dirty="0"/>
              <a:t> </a:t>
            </a:r>
            <a:r>
              <a:rPr lang="en-CA" altLang="en-US" sz="2000" dirty="0" err="1"/>
              <a:t>en</a:t>
            </a:r>
            <a:r>
              <a:rPr lang="en-CA" altLang="en-US" sz="2000" dirty="0"/>
              <a:t> provenance du </a:t>
            </a:r>
            <a:r>
              <a:rPr lang="en-CA" altLang="en-US" sz="2000" dirty="0" err="1"/>
              <a:t>Mexique</a:t>
            </a:r>
            <a:r>
              <a:rPr lang="en-CA" altLang="en-US" sz="2000" dirty="0"/>
              <a:t> (</a:t>
            </a:r>
            <a:r>
              <a:rPr lang="en-CA" altLang="en-US" sz="2000" dirty="0" err="1"/>
              <a:t>mai</a:t>
            </a:r>
            <a:r>
              <a:rPr lang="en-CA" altLang="en-US" sz="2000" dirty="0"/>
              <a:t>)</a:t>
            </a:r>
          </a:p>
          <a:p>
            <a:r>
              <a:rPr lang="en-CA" altLang="en-US" sz="2000" dirty="0" err="1"/>
              <a:t>Rénovation</a:t>
            </a:r>
            <a:r>
              <a:rPr lang="en-CA" altLang="en-US" sz="2000" dirty="0"/>
              <a:t> de 21 millions de dollars </a:t>
            </a:r>
            <a:r>
              <a:rPr lang="en-CA" altLang="en-US" sz="2000" dirty="0" err="1"/>
              <a:t>d'une</a:t>
            </a:r>
            <a:r>
              <a:rPr lang="en-CA" altLang="en-US" sz="2000" dirty="0"/>
              <a:t> installation de </a:t>
            </a:r>
            <a:r>
              <a:rPr lang="en-CA" altLang="en-US" sz="2000" dirty="0" err="1"/>
              <a:t>lutte</a:t>
            </a:r>
            <a:r>
              <a:rPr lang="en-CA" altLang="en-US" sz="2000" dirty="0"/>
              <a:t> </a:t>
            </a:r>
            <a:r>
              <a:rPr lang="en-CA" altLang="en-US" sz="2000" dirty="0" err="1"/>
              <a:t>contre</a:t>
            </a:r>
            <a:r>
              <a:rPr lang="en-CA" altLang="en-US" sz="2000" dirty="0"/>
              <a:t> les mouches des fruits pour la production de mouches </a:t>
            </a:r>
            <a:r>
              <a:rPr lang="en-CA" altLang="en-US" sz="2000" dirty="0" err="1"/>
              <a:t>stériles</a:t>
            </a:r>
            <a:r>
              <a:rPr lang="en-CA" altLang="en-US" sz="2000" dirty="0"/>
              <a:t> à Metapa, au </a:t>
            </a:r>
            <a:r>
              <a:rPr lang="en-CA" altLang="en-US" sz="2000" dirty="0" err="1"/>
              <a:t>Mexique</a:t>
            </a:r>
            <a:r>
              <a:rPr lang="en-CA" altLang="en-US" sz="2000" dirty="0"/>
              <a:t> </a:t>
            </a:r>
          </a:p>
          <a:p>
            <a:r>
              <a:rPr lang="en-CA" altLang="en-US" sz="2000" dirty="0"/>
              <a:t>L'USDA </a:t>
            </a:r>
            <a:r>
              <a:rPr lang="en-CA" altLang="en-US" sz="2000" dirty="0" err="1"/>
              <a:t>ouvre</a:t>
            </a:r>
            <a:r>
              <a:rPr lang="en-CA" altLang="en-US" sz="2000" dirty="0"/>
              <a:t> </a:t>
            </a:r>
            <a:r>
              <a:rPr lang="en-CA" altLang="en-US" sz="2000" dirty="0" err="1"/>
              <a:t>une</a:t>
            </a:r>
            <a:r>
              <a:rPr lang="en-CA" altLang="en-US" sz="2000" dirty="0"/>
              <a:t> installation de dispersion de mouches </a:t>
            </a:r>
            <a:r>
              <a:rPr lang="en-CA" altLang="en-US" sz="2000" dirty="0" err="1"/>
              <a:t>stériles</a:t>
            </a:r>
            <a:r>
              <a:rPr lang="en-CA" altLang="en-US" sz="2000" dirty="0"/>
              <a:t> </a:t>
            </a:r>
            <a:r>
              <a:rPr lang="en-CA" altLang="en-US" sz="2000" dirty="0" err="1"/>
              <a:t>d'une</a:t>
            </a:r>
            <a:r>
              <a:rPr lang="en-CA" altLang="en-US" sz="2000" dirty="0"/>
              <a:t> </a:t>
            </a:r>
            <a:r>
              <a:rPr lang="en-CA" altLang="en-US" sz="2000" dirty="0" err="1"/>
              <a:t>valeur</a:t>
            </a:r>
            <a:r>
              <a:rPr lang="en-CA" altLang="en-US" sz="2000" dirty="0"/>
              <a:t> de 8,5 millions de dollars dans le </a:t>
            </a:r>
            <a:r>
              <a:rPr lang="en-CA" altLang="en-US" sz="2000" dirty="0" err="1"/>
              <a:t>sud</a:t>
            </a:r>
            <a:r>
              <a:rPr lang="en-CA" altLang="en-US" sz="2000" dirty="0"/>
              <a:t> du Texas </a:t>
            </a:r>
          </a:p>
          <a:p>
            <a:r>
              <a:rPr lang="en-CA" altLang="en-US" sz="2000" dirty="0"/>
              <a:t>De nouveaux </a:t>
            </a:r>
            <a:r>
              <a:rPr lang="en-CA" altLang="en-US" sz="2000" dirty="0" err="1"/>
              <a:t>cas</a:t>
            </a:r>
            <a:r>
              <a:rPr lang="en-CA" altLang="en-US" sz="2000" dirty="0"/>
              <a:t> </a:t>
            </a:r>
            <a:r>
              <a:rPr lang="en-CA" altLang="en-US" sz="2000" dirty="0" err="1"/>
              <a:t>humains</a:t>
            </a:r>
            <a:r>
              <a:rPr lang="en-CA" altLang="en-US" sz="2000" dirty="0"/>
              <a:t> </a:t>
            </a:r>
            <a:r>
              <a:rPr lang="en-CA" altLang="en-US" sz="2000" dirty="0" err="1"/>
              <a:t>continuent</a:t>
            </a:r>
            <a:r>
              <a:rPr lang="en-CA" altLang="en-US" sz="2000" dirty="0"/>
              <a:t> d'être </a:t>
            </a:r>
            <a:r>
              <a:rPr lang="en-CA" altLang="en-US" sz="2000" dirty="0" err="1"/>
              <a:t>signalés</a:t>
            </a:r>
            <a:r>
              <a:rPr lang="en-CA" altLang="en-US" sz="2000" dirty="0"/>
              <a:t> au </a:t>
            </a:r>
            <a:r>
              <a:rPr lang="en-CA" altLang="en-US" sz="2000" dirty="0" err="1"/>
              <a:t>Mexique</a:t>
            </a:r>
            <a:r>
              <a:rPr lang="en-CA" altLang="en-US" sz="2000" dirty="0"/>
              <a:t>, au Salvador, au Guatemala et au Honduras</a:t>
            </a:r>
            <a:endParaRPr lang="en-US" altLang="en-US" sz="2000" dirty="0"/>
          </a:p>
        </p:txBody>
      </p:sp>
      <p:pic>
        <p:nvPicPr>
          <p:cNvPr id="38916" name="Picture 4">
            <a:extLst>
              <a:ext uri="{FF2B5EF4-FFF2-40B4-BE49-F238E27FC236}">
                <a16:creationId xmlns:a16="http://schemas.microsoft.com/office/drawing/2014/main" id="{C7063CD1-1617-81E9-D38B-00A58F4E9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7238" y="60325"/>
            <a:ext cx="3678237"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a:extLst>
              <a:ext uri="{FF2B5EF4-FFF2-40B4-BE49-F238E27FC236}">
                <a16:creationId xmlns:a16="http://schemas.microsoft.com/office/drawing/2014/main" id="{D05AB2B5-6E11-EA0F-E9A5-BF35B7DEBDB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7450" y="2900363"/>
            <a:ext cx="4518025" cy="37163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9CDDE7-C593-F4AB-C5F2-6A3DB8B2AFBB}"/>
              </a:ext>
            </a:extLst>
          </p:cNvPr>
          <p:cNvSpPr txBox="1"/>
          <p:nvPr/>
        </p:nvSpPr>
        <p:spPr>
          <a:xfrm>
            <a:off x="7653338" y="6246813"/>
            <a:ext cx="2343150" cy="369887"/>
          </a:xfrm>
          <a:prstGeom prst="rect">
            <a:avLst/>
          </a:prstGeom>
          <a:solidFill>
            <a:schemeClr val="bg1">
              <a:lumMod val="85000"/>
            </a:schemeClr>
          </a:solidFill>
        </p:spPr>
        <p:txBody>
          <a:bodyPr wrap="none">
            <a:spAutoFit/>
          </a:bodyPr>
          <a:lstStyle/>
          <a:p>
            <a:pPr>
              <a:defRPr/>
            </a:pPr>
            <a:r>
              <a:rPr lang="en-CA" dirty="0"/>
              <a:t>1er janvier - 7 juillet 2025</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63B82-1703-790D-38A7-F7551BC7C0DE}"/>
              </a:ext>
            </a:extLst>
          </p:cNvPr>
          <p:cNvSpPr>
            <a:spLocks noGrp="1"/>
          </p:cNvSpPr>
          <p:nvPr>
            <p:ph type="title"/>
          </p:nvPr>
        </p:nvSpPr>
        <p:spPr>
          <a:xfrm>
            <a:off x="385763" y="323850"/>
            <a:ext cx="10515600" cy="1325563"/>
          </a:xfrm>
        </p:spPr>
        <p:txBody>
          <a:bodyPr/>
          <a:lstStyle/>
          <a:p>
            <a:pPr>
              <a:defRPr/>
            </a:pPr>
            <a:r>
              <a:rPr lang="en-CA" sz="4000" dirty="0">
                <a:solidFill>
                  <a:srgbClr val="222222"/>
                </a:solidFill>
                <a:latin typeface="-apple-system"/>
                <a:hlinkClick r:id="rId3"/>
              </a:rPr>
              <a:t>La réapparition de la lucilie du Nouveau Monde et sa distribution potentielle en Amérique du Nord</a:t>
            </a:r>
            <a:endParaRPr lang="en-CA" dirty="0"/>
          </a:p>
        </p:txBody>
      </p:sp>
      <p:sp>
        <p:nvSpPr>
          <p:cNvPr id="40963" name="Text Placeholder 2">
            <a:extLst>
              <a:ext uri="{FF2B5EF4-FFF2-40B4-BE49-F238E27FC236}">
                <a16:creationId xmlns:a16="http://schemas.microsoft.com/office/drawing/2014/main" id="{A84F23C5-2E1F-215C-FBC5-375CE1A45EAC}"/>
              </a:ext>
            </a:extLst>
          </p:cNvPr>
          <p:cNvSpPr>
            <a:spLocks noGrp="1"/>
          </p:cNvSpPr>
          <p:nvPr>
            <p:ph type="body" sz="quarter" idx="13"/>
          </p:nvPr>
        </p:nvSpPr>
        <p:spPr>
          <a:xfrm>
            <a:off x="173038" y="1743075"/>
            <a:ext cx="6375400" cy="4014788"/>
          </a:xfrm>
        </p:spPr>
        <p:txBody>
          <a:bodyPr/>
          <a:lstStyle/>
          <a:p>
            <a:r>
              <a:rPr lang="en-CA" altLang="en-US" sz="2400" dirty="0">
                <a:solidFill>
                  <a:srgbClr val="222222"/>
                </a:solidFill>
                <a:latin typeface="-apple-system"/>
              </a:rPr>
              <a:t>Au </a:t>
            </a:r>
            <a:r>
              <a:rPr lang="en-CA" altLang="en-US" sz="2400" dirty="0" err="1">
                <a:solidFill>
                  <a:srgbClr val="222222"/>
                </a:solidFill>
                <a:latin typeface="-apple-system"/>
              </a:rPr>
              <a:t>Mexique</a:t>
            </a:r>
            <a:r>
              <a:rPr lang="en-CA" altLang="en-US" sz="2400" dirty="0">
                <a:solidFill>
                  <a:srgbClr val="222222"/>
                </a:solidFill>
                <a:latin typeface="-apple-system"/>
              </a:rPr>
              <a:t>, les </a:t>
            </a:r>
            <a:r>
              <a:rPr lang="en-CA" altLang="en-US" sz="2400" dirty="0" err="1">
                <a:solidFill>
                  <a:srgbClr val="222222"/>
                </a:solidFill>
                <a:latin typeface="-apple-system"/>
              </a:rPr>
              <a:t>modèles</a:t>
            </a:r>
            <a:r>
              <a:rPr lang="en-CA" altLang="en-US" sz="2400" dirty="0">
                <a:solidFill>
                  <a:srgbClr val="222222"/>
                </a:solidFill>
                <a:latin typeface="-apple-system"/>
              </a:rPr>
              <a:t> </a:t>
            </a:r>
            <a:r>
              <a:rPr lang="en-CA" altLang="en-US" sz="2400" dirty="0" err="1">
                <a:solidFill>
                  <a:srgbClr val="222222"/>
                </a:solidFill>
                <a:latin typeface="-apple-system"/>
              </a:rPr>
              <a:t>ont</a:t>
            </a:r>
            <a:r>
              <a:rPr lang="en-CA" altLang="en-US" sz="2400" dirty="0">
                <a:solidFill>
                  <a:srgbClr val="222222"/>
                </a:solidFill>
                <a:latin typeface="-apple-system"/>
              </a:rPr>
              <a:t> </a:t>
            </a:r>
            <a:r>
              <a:rPr lang="en-CA" altLang="en-US" sz="2400" dirty="0" err="1">
                <a:solidFill>
                  <a:srgbClr val="222222"/>
                </a:solidFill>
                <a:latin typeface="-apple-system"/>
              </a:rPr>
              <a:t>prédit</a:t>
            </a:r>
            <a:r>
              <a:rPr lang="en-CA" altLang="en-US" sz="2400" dirty="0">
                <a:solidFill>
                  <a:srgbClr val="222222"/>
                </a:solidFill>
                <a:latin typeface="-apple-system"/>
              </a:rPr>
              <a:t> des zones </a:t>
            </a:r>
            <a:r>
              <a:rPr lang="en-CA" altLang="en-US" sz="2400" dirty="0" err="1">
                <a:solidFill>
                  <a:srgbClr val="222222"/>
                </a:solidFill>
                <a:latin typeface="-apple-system"/>
              </a:rPr>
              <a:t>propices</a:t>
            </a:r>
            <a:r>
              <a:rPr lang="en-CA" altLang="en-US" sz="2400" dirty="0">
                <a:solidFill>
                  <a:srgbClr val="222222"/>
                </a:solidFill>
                <a:latin typeface="-apple-system"/>
              </a:rPr>
              <a:t> dans le </a:t>
            </a:r>
            <a:r>
              <a:rPr lang="en-CA" altLang="en-US" sz="2400" dirty="0" err="1">
                <a:solidFill>
                  <a:srgbClr val="222222"/>
                </a:solidFill>
                <a:latin typeface="-apple-system"/>
              </a:rPr>
              <a:t>sud</a:t>
            </a:r>
            <a:r>
              <a:rPr lang="en-CA" altLang="en-US" sz="2400" dirty="0">
                <a:solidFill>
                  <a:srgbClr val="222222"/>
                </a:solidFill>
                <a:latin typeface="-apple-system"/>
              </a:rPr>
              <a:t> (</a:t>
            </a:r>
            <a:r>
              <a:rPr lang="en-CA" altLang="en-US" sz="2400" dirty="0" err="1">
                <a:solidFill>
                  <a:srgbClr val="222222"/>
                </a:solidFill>
                <a:latin typeface="-apple-system"/>
              </a:rPr>
              <a:t>où</a:t>
            </a:r>
            <a:r>
              <a:rPr lang="en-CA" altLang="en-US" sz="2400" dirty="0">
                <a:solidFill>
                  <a:srgbClr val="222222"/>
                </a:solidFill>
                <a:latin typeface="-apple-system"/>
              </a:rPr>
              <a:t> des </a:t>
            </a:r>
            <a:r>
              <a:rPr lang="en-CA" altLang="en-US" sz="2400" dirty="0" err="1">
                <a:solidFill>
                  <a:srgbClr val="222222"/>
                </a:solidFill>
                <a:latin typeface="-apple-system"/>
              </a:rPr>
              <a:t>cas</a:t>
            </a:r>
            <a:r>
              <a:rPr lang="en-CA" altLang="en-US" sz="2400" dirty="0">
                <a:solidFill>
                  <a:srgbClr val="222222"/>
                </a:solidFill>
                <a:latin typeface="-apple-system"/>
              </a:rPr>
              <a:t> de </a:t>
            </a:r>
            <a:r>
              <a:rPr lang="en-CA" altLang="en-US" sz="2400" dirty="0" err="1">
                <a:solidFill>
                  <a:srgbClr val="222222"/>
                </a:solidFill>
                <a:latin typeface="-apple-system"/>
              </a:rPr>
              <a:t>réapparition</a:t>
            </a:r>
            <a:r>
              <a:rPr lang="en-CA" altLang="en-US" sz="2400" dirty="0">
                <a:solidFill>
                  <a:srgbClr val="222222"/>
                </a:solidFill>
                <a:latin typeface="-apple-system"/>
              </a:rPr>
              <a:t> </a:t>
            </a:r>
            <a:r>
              <a:rPr lang="en-CA" altLang="en-US" sz="2400" dirty="0" err="1">
                <a:solidFill>
                  <a:srgbClr val="222222"/>
                </a:solidFill>
                <a:latin typeface="-apple-system"/>
              </a:rPr>
              <a:t>ont</a:t>
            </a:r>
            <a:r>
              <a:rPr lang="en-CA" altLang="en-US" sz="2400" dirty="0">
                <a:solidFill>
                  <a:srgbClr val="222222"/>
                </a:solidFill>
                <a:latin typeface="-apple-system"/>
              </a:rPr>
              <a:t> </a:t>
            </a:r>
            <a:r>
              <a:rPr lang="en-CA" altLang="en-US" sz="2400" dirty="0" err="1">
                <a:solidFill>
                  <a:srgbClr val="222222"/>
                </a:solidFill>
                <a:latin typeface="-apple-system"/>
              </a:rPr>
              <a:t>été</a:t>
            </a:r>
            <a:r>
              <a:rPr lang="en-CA" altLang="en-US" sz="2400" dirty="0">
                <a:solidFill>
                  <a:srgbClr val="222222"/>
                </a:solidFill>
                <a:latin typeface="-apple-system"/>
              </a:rPr>
              <a:t> </a:t>
            </a:r>
            <a:r>
              <a:rPr lang="en-CA" altLang="en-US" sz="2400" dirty="0" err="1">
                <a:solidFill>
                  <a:srgbClr val="222222"/>
                </a:solidFill>
                <a:latin typeface="-apple-system"/>
              </a:rPr>
              <a:t>enregistrés</a:t>
            </a:r>
            <a:r>
              <a:rPr lang="en-CA" altLang="en-US" sz="2400" dirty="0">
                <a:solidFill>
                  <a:srgbClr val="222222"/>
                </a:solidFill>
                <a:latin typeface="-apple-system"/>
              </a:rPr>
              <a:t> </a:t>
            </a:r>
            <a:r>
              <a:rPr lang="en-CA" altLang="en-US" sz="2400" dirty="0" err="1">
                <a:solidFill>
                  <a:srgbClr val="222222"/>
                </a:solidFill>
                <a:latin typeface="-apple-system"/>
              </a:rPr>
              <a:t>en</a:t>
            </a:r>
            <a:r>
              <a:rPr lang="en-CA" altLang="en-US" sz="2400" dirty="0">
                <a:solidFill>
                  <a:srgbClr val="222222"/>
                </a:solidFill>
                <a:latin typeface="-apple-system"/>
              </a:rPr>
              <a:t> 2024-2025) et le long des versants </a:t>
            </a:r>
            <a:r>
              <a:rPr lang="en-CA" altLang="en-US" sz="2400" dirty="0" err="1">
                <a:solidFill>
                  <a:srgbClr val="222222"/>
                </a:solidFill>
                <a:latin typeface="-apple-system"/>
              </a:rPr>
              <a:t>pacifique</a:t>
            </a:r>
            <a:r>
              <a:rPr lang="en-CA" altLang="en-US" sz="2400" dirty="0">
                <a:solidFill>
                  <a:srgbClr val="222222"/>
                </a:solidFill>
                <a:latin typeface="-apple-system"/>
              </a:rPr>
              <a:t> et </a:t>
            </a:r>
            <a:r>
              <a:rPr lang="en-CA" altLang="en-US" sz="2400" dirty="0" err="1">
                <a:solidFill>
                  <a:srgbClr val="222222"/>
                </a:solidFill>
                <a:latin typeface="-apple-system"/>
              </a:rPr>
              <a:t>atlantique</a:t>
            </a:r>
            <a:endParaRPr lang="en-CA" altLang="en-US" sz="2400" dirty="0">
              <a:solidFill>
                <a:srgbClr val="222222"/>
              </a:solidFill>
              <a:latin typeface="-apple-system"/>
            </a:endParaRPr>
          </a:p>
          <a:p>
            <a:r>
              <a:rPr lang="en-CA" altLang="en-US" sz="2400" dirty="0">
                <a:solidFill>
                  <a:srgbClr val="222222"/>
                </a:solidFill>
                <a:latin typeface="-apple-system"/>
              </a:rPr>
              <a:t>Chiapas, Campeche, Tabasco et Veracruz </a:t>
            </a:r>
            <a:r>
              <a:rPr lang="en-CA" altLang="en-US" sz="2400" dirty="0" err="1">
                <a:solidFill>
                  <a:srgbClr val="222222"/>
                </a:solidFill>
                <a:latin typeface="-apple-system"/>
              </a:rPr>
              <a:t>sont</a:t>
            </a:r>
            <a:r>
              <a:rPr lang="en-CA" altLang="en-US" sz="2400" dirty="0">
                <a:solidFill>
                  <a:srgbClr val="222222"/>
                </a:solidFill>
                <a:latin typeface="-apple-system"/>
              </a:rPr>
              <a:t> des points critiques de dispersion </a:t>
            </a:r>
            <a:r>
              <a:rPr lang="en-CA" altLang="en-US" sz="2400" dirty="0" err="1">
                <a:solidFill>
                  <a:srgbClr val="222222"/>
                </a:solidFill>
                <a:latin typeface="-apple-system"/>
              </a:rPr>
              <a:t>vers</a:t>
            </a:r>
            <a:r>
              <a:rPr lang="en-CA" altLang="en-US" sz="2400" dirty="0">
                <a:solidFill>
                  <a:srgbClr val="222222"/>
                </a:solidFill>
                <a:latin typeface="-apple-system"/>
              </a:rPr>
              <a:t> le </a:t>
            </a:r>
            <a:r>
              <a:rPr lang="en-CA" altLang="en-US" sz="2400" dirty="0" err="1">
                <a:solidFill>
                  <a:srgbClr val="222222"/>
                </a:solidFill>
                <a:latin typeface="-apple-system"/>
              </a:rPr>
              <a:t>nord</a:t>
            </a:r>
            <a:endParaRPr lang="en-CA" altLang="en-US" sz="2400" dirty="0">
              <a:solidFill>
                <a:srgbClr val="222222"/>
              </a:solidFill>
              <a:latin typeface="-apple-system"/>
            </a:endParaRPr>
          </a:p>
          <a:p>
            <a:r>
              <a:rPr lang="en-CA" altLang="en-US" sz="2400" dirty="0">
                <a:solidFill>
                  <a:srgbClr val="222222"/>
                </a:solidFill>
                <a:latin typeface="-apple-system"/>
              </a:rPr>
              <a:t>Aux États-Unis, les zones les plus </a:t>
            </a:r>
            <a:r>
              <a:rPr lang="en-CA" altLang="en-US" sz="2400" dirty="0" err="1">
                <a:solidFill>
                  <a:srgbClr val="222222"/>
                </a:solidFill>
                <a:latin typeface="-apple-system"/>
              </a:rPr>
              <a:t>propices</a:t>
            </a:r>
            <a:r>
              <a:rPr lang="en-CA" altLang="en-US" sz="2400" dirty="0">
                <a:solidFill>
                  <a:srgbClr val="222222"/>
                </a:solidFill>
                <a:latin typeface="-apple-system"/>
              </a:rPr>
              <a:t> se </a:t>
            </a:r>
            <a:r>
              <a:rPr lang="en-CA" altLang="en-US" sz="2400" dirty="0" err="1">
                <a:solidFill>
                  <a:srgbClr val="222222"/>
                </a:solidFill>
                <a:latin typeface="-apple-system"/>
              </a:rPr>
              <a:t>trouvaient</a:t>
            </a:r>
            <a:r>
              <a:rPr lang="en-CA" altLang="en-US" sz="2400" dirty="0">
                <a:solidFill>
                  <a:srgbClr val="222222"/>
                </a:solidFill>
                <a:latin typeface="-apple-system"/>
              </a:rPr>
              <a:t> dans le </a:t>
            </a:r>
            <a:r>
              <a:rPr lang="en-CA" altLang="en-US" sz="2400" dirty="0" err="1">
                <a:solidFill>
                  <a:srgbClr val="222222"/>
                </a:solidFill>
                <a:latin typeface="-apple-system"/>
              </a:rPr>
              <a:t>sud-est</a:t>
            </a:r>
            <a:r>
              <a:rPr lang="en-CA" altLang="en-US" sz="2400" dirty="0">
                <a:solidFill>
                  <a:srgbClr val="222222"/>
                </a:solidFill>
                <a:latin typeface="-apple-system"/>
              </a:rPr>
              <a:t> du pays (Texas et Floride)</a:t>
            </a:r>
          </a:p>
          <a:p>
            <a:r>
              <a:rPr lang="en-CA" altLang="en-US" sz="2400" dirty="0">
                <a:solidFill>
                  <a:srgbClr val="222222"/>
                </a:solidFill>
                <a:latin typeface="-apple-system"/>
              </a:rPr>
              <a:t>Les </a:t>
            </a:r>
            <a:r>
              <a:rPr lang="en-CA" altLang="en-US" sz="2400" dirty="0" err="1">
                <a:solidFill>
                  <a:srgbClr val="222222"/>
                </a:solidFill>
                <a:latin typeface="-apple-system"/>
              </a:rPr>
              <a:t>régions</a:t>
            </a:r>
            <a:r>
              <a:rPr lang="en-CA" altLang="en-US" sz="2400" dirty="0">
                <a:solidFill>
                  <a:srgbClr val="222222"/>
                </a:solidFill>
                <a:latin typeface="-apple-system"/>
              </a:rPr>
              <a:t> à forte </a:t>
            </a:r>
            <a:r>
              <a:rPr lang="en-CA" altLang="en-US" sz="2400" dirty="0" err="1">
                <a:solidFill>
                  <a:srgbClr val="222222"/>
                </a:solidFill>
                <a:latin typeface="-apple-system"/>
              </a:rPr>
              <a:t>densité</a:t>
            </a:r>
            <a:r>
              <a:rPr lang="en-CA" altLang="en-US" sz="2400" dirty="0">
                <a:solidFill>
                  <a:srgbClr val="222222"/>
                </a:solidFill>
                <a:latin typeface="-apple-system"/>
              </a:rPr>
              <a:t> de </a:t>
            </a:r>
            <a:r>
              <a:rPr lang="en-CA" altLang="en-US" sz="2400" dirty="0" err="1">
                <a:solidFill>
                  <a:srgbClr val="222222"/>
                </a:solidFill>
                <a:latin typeface="-apple-system"/>
              </a:rPr>
              <a:t>bétail</a:t>
            </a:r>
            <a:r>
              <a:rPr lang="en-CA" altLang="en-US" sz="2400" dirty="0">
                <a:solidFill>
                  <a:srgbClr val="222222"/>
                </a:solidFill>
                <a:latin typeface="-apple-system"/>
              </a:rPr>
              <a:t> dans les deux pays </a:t>
            </a:r>
            <a:r>
              <a:rPr lang="en-CA" altLang="en-US" sz="2400" dirty="0" err="1">
                <a:solidFill>
                  <a:srgbClr val="222222"/>
                </a:solidFill>
                <a:latin typeface="-apple-system"/>
              </a:rPr>
              <a:t>présentent</a:t>
            </a:r>
            <a:r>
              <a:rPr lang="en-CA" altLang="en-US" sz="2400" dirty="0">
                <a:solidFill>
                  <a:srgbClr val="222222"/>
                </a:solidFill>
                <a:latin typeface="-apple-system"/>
              </a:rPr>
              <a:t> des conditions </a:t>
            </a:r>
            <a:r>
              <a:rPr lang="en-CA" altLang="en-US" sz="2400" dirty="0" err="1">
                <a:solidFill>
                  <a:srgbClr val="222222"/>
                </a:solidFill>
                <a:latin typeface="-apple-system"/>
              </a:rPr>
              <a:t>climatiques</a:t>
            </a:r>
            <a:r>
              <a:rPr lang="en-CA" altLang="en-US" sz="2400" dirty="0">
                <a:solidFill>
                  <a:srgbClr val="222222"/>
                </a:solidFill>
                <a:latin typeface="-apple-system"/>
              </a:rPr>
              <a:t> </a:t>
            </a:r>
            <a:r>
              <a:rPr lang="en-CA" altLang="en-US" sz="2400" dirty="0" err="1">
                <a:solidFill>
                  <a:srgbClr val="222222"/>
                </a:solidFill>
                <a:latin typeface="-apple-system"/>
              </a:rPr>
              <a:t>particulièrement</a:t>
            </a:r>
            <a:r>
              <a:rPr lang="en-CA" altLang="en-US" sz="2400" dirty="0">
                <a:solidFill>
                  <a:srgbClr val="222222"/>
                </a:solidFill>
                <a:latin typeface="-apple-system"/>
              </a:rPr>
              <a:t> </a:t>
            </a:r>
            <a:r>
              <a:rPr lang="en-CA" altLang="en-US" sz="2400" dirty="0" err="1">
                <a:solidFill>
                  <a:srgbClr val="222222"/>
                </a:solidFill>
                <a:latin typeface="-apple-system"/>
              </a:rPr>
              <a:t>propices</a:t>
            </a:r>
            <a:r>
              <a:rPr lang="en-CA" altLang="en-US" sz="2400" dirty="0">
                <a:solidFill>
                  <a:srgbClr val="222222"/>
                </a:solidFill>
                <a:latin typeface="-apple-system"/>
              </a:rPr>
              <a:t> au </a:t>
            </a:r>
            <a:r>
              <a:rPr lang="en-CA" altLang="en-US" sz="2400" dirty="0" err="1">
                <a:solidFill>
                  <a:srgbClr val="222222"/>
                </a:solidFill>
                <a:latin typeface="-apple-system"/>
              </a:rPr>
              <a:t>développement</a:t>
            </a:r>
            <a:r>
              <a:rPr lang="en-CA" altLang="en-US" sz="2400" dirty="0">
                <a:solidFill>
                  <a:srgbClr val="222222"/>
                </a:solidFill>
                <a:latin typeface="-apple-system"/>
              </a:rPr>
              <a:t> de </a:t>
            </a:r>
            <a:r>
              <a:rPr lang="en-CA" altLang="en-US" sz="2400" dirty="0" err="1">
                <a:solidFill>
                  <a:srgbClr val="222222"/>
                </a:solidFill>
                <a:latin typeface="-apple-system"/>
              </a:rPr>
              <a:t>ce</a:t>
            </a:r>
            <a:r>
              <a:rPr lang="en-CA" altLang="en-US" sz="2400" dirty="0">
                <a:solidFill>
                  <a:srgbClr val="222222"/>
                </a:solidFill>
                <a:latin typeface="-apple-system"/>
              </a:rPr>
              <a:t> </a:t>
            </a:r>
            <a:r>
              <a:rPr lang="en-CA" altLang="en-US" sz="2400" dirty="0" err="1">
                <a:solidFill>
                  <a:srgbClr val="222222"/>
                </a:solidFill>
                <a:latin typeface="-apple-system"/>
              </a:rPr>
              <a:t>ravageur</a:t>
            </a:r>
            <a:endParaRPr lang="en-CA" altLang="en-US" sz="2400" dirty="0"/>
          </a:p>
        </p:txBody>
      </p:sp>
      <p:sp>
        <p:nvSpPr>
          <p:cNvPr id="40964" name="Slide Number Placeholder 3">
            <a:extLst>
              <a:ext uri="{FF2B5EF4-FFF2-40B4-BE49-F238E27FC236}">
                <a16:creationId xmlns:a16="http://schemas.microsoft.com/office/drawing/2014/main" id="{38602875-0FD1-8ABB-4A2A-90F4321B17D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00A8234-9CB7-4CBF-A310-E883F93482AF}" type="slidenum">
              <a:rPr lang="en-US" altLang="en-US" sz="1200" smtClean="0">
                <a:solidFill>
                  <a:srgbClr val="898989"/>
                </a:solidFill>
              </a:rPr>
              <a:t>14</a:t>
            </a:fld>
            <a:endParaRPr lang="en-US" altLang="en-US" sz="1200">
              <a:solidFill>
                <a:srgbClr val="898989"/>
              </a:solidFill>
            </a:endParaRPr>
          </a:p>
        </p:txBody>
      </p:sp>
      <p:pic>
        <p:nvPicPr>
          <p:cNvPr id="40965" name="Picture 5">
            <a:extLst>
              <a:ext uri="{FF2B5EF4-FFF2-40B4-BE49-F238E27FC236}">
                <a16:creationId xmlns:a16="http://schemas.microsoft.com/office/drawing/2014/main" id="{7603F3D3-7169-BCB8-95BE-5851D27B59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1649413"/>
            <a:ext cx="5270500" cy="50434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1AE1-C7CF-46D0-5773-785AAF70DBC1}"/>
              </a:ext>
            </a:extLst>
          </p:cNvPr>
          <p:cNvSpPr>
            <a:spLocks noGrp="1"/>
          </p:cNvSpPr>
          <p:nvPr>
            <p:ph type="title"/>
          </p:nvPr>
        </p:nvSpPr>
        <p:spPr>
          <a:xfrm>
            <a:off x="90791" y="-5556"/>
            <a:ext cx="10515600" cy="1085326"/>
          </a:xfrm>
        </p:spPr>
        <p:txBody>
          <a:bodyPr/>
          <a:lstStyle/>
          <a:p>
            <a:pPr>
              <a:defRPr/>
            </a:pPr>
            <a:r>
              <a:rPr lang="en-CA" sz="3200" dirty="0"/>
              <a:t>Découvertes scientifiques</a:t>
            </a:r>
          </a:p>
        </p:txBody>
      </p:sp>
      <p:sp>
        <p:nvSpPr>
          <p:cNvPr id="43011" name="Text Placeholder 5">
            <a:extLst>
              <a:ext uri="{FF2B5EF4-FFF2-40B4-BE49-F238E27FC236}">
                <a16:creationId xmlns:a16="http://schemas.microsoft.com/office/drawing/2014/main" id="{37D5C67A-0D69-F4D9-2352-7F41D0AFB3F6}"/>
              </a:ext>
            </a:extLst>
          </p:cNvPr>
          <p:cNvSpPr>
            <a:spLocks noGrp="1"/>
          </p:cNvSpPr>
          <p:nvPr>
            <p:ph type="body" sz="quarter" idx="13"/>
          </p:nvPr>
        </p:nvSpPr>
        <p:spPr>
          <a:xfrm>
            <a:off x="408528" y="812462"/>
            <a:ext cx="10772775" cy="5067300"/>
          </a:xfrm>
        </p:spPr>
        <p:txBody>
          <a:bodyPr/>
          <a:lstStyle/>
          <a:p>
            <a:r>
              <a:rPr lang="en-CA" altLang="en-US" sz="1800" dirty="0">
                <a:cs typeface="Calibri" panose="020F0502020204030204" pitchFamily="34" charset="0"/>
                <a:hlinkClick r:id="rId3"/>
              </a:rPr>
              <a:t>Un nouveau virus de type coronavirus chez les rongeurs </a:t>
            </a:r>
            <a:r>
              <a:rPr lang="en-CA" altLang="en-US" sz="1800" dirty="0" err="1">
                <a:cs typeface="Calibri" panose="020F0502020204030204" pitchFamily="34" charset="0"/>
                <a:hlinkClick r:id="rId3"/>
              </a:rPr>
              <a:t>détecté</a:t>
            </a:r>
            <a:r>
              <a:rPr lang="en-CA" altLang="en-US" sz="1800" dirty="0">
                <a:cs typeface="Calibri" panose="020F0502020204030204" pitchFamily="34" charset="0"/>
                <a:hlinkClick r:id="rId3"/>
              </a:rPr>
              <a:t> chez des </a:t>
            </a:r>
            <a:r>
              <a:rPr lang="en-CA" altLang="en-US" sz="1800" dirty="0" err="1">
                <a:cs typeface="Calibri" panose="020F0502020204030204" pitchFamily="34" charset="0"/>
                <a:hlinkClick r:id="rId3"/>
              </a:rPr>
              <a:t>bovins</a:t>
            </a:r>
            <a:r>
              <a:rPr lang="en-CA" altLang="en-US" sz="1800" dirty="0">
                <a:cs typeface="Calibri" panose="020F0502020204030204" pitchFamily="34" charset="0"/>
                <a:hlinkClick r:id="rId3"/>
              </a:rPr>
              <a:t> </a:t>
            </a:r>
            <a:r>
              <a:rPr lang="en-CA" altLang="en-US" sz="1800" dirty="0" err="1">
                <a:cs typeface="Calibri" panose="020F0502020204030204" pitchFamily="34" charset="0"/>
                <a:hlinkClick r:id="rId3"/>
              </a:rPr>
              <a:t>atteints</a:t>
            </a:r>
            <a:r>
              <a:rPr lang="en-CA" altLang="en-US" sz="1800" dirty="0">
                <a:cs typeface="Calibri" panose="020F0502020204030204" pitchFamily="34" charset="0"/>
                <a:hlinkClick r:id="rId3"/>
              </a:rPr>
              <a:t> </a:t>
            </a:r>
            <a:r>
              <a:rPr lang="en-CA" altLang="en-US" sz="1800" dirty="0" err="1">
                <a:cs typeface="Calibri" panose="020F0502020204030204" pitchFamily="34" charset="0"/>
                <a:hlinkClick r:id="rId3"/>
              </a:rPr>
              <a:t>d'une</a:t>
            </a:r>
            <a:r>
              <a:rPr lang="en-CA" altLang="en-US" sz="1800" dirty="0">
                <a:cs typeface="Calibri" panose="020F0502020204030204" pitchFamily="34" charset="0"/>
                <a:hlinkClick r:id="rId3"/>
              </a:rPr>
              <a:t> </a:t>
            </a:r>
            <a:r>
              <a:rPr lang="en-CA" altLang="en-US" sz="1800" dirty="0" err="1">
                <a:cs typeface="Calibri" panose="020F0502020204030204" pitchFamily="34" charset="0"/>
                <a:hlinkClick r:id="rId3"/>
              </a:rPr>
              <a:t>maladie</a:t>
            </a:r>
            <a:r>
              <a:rPr lang="en-CA" altLang="en-US" sz="1800" dirty="0">
                <a:cs typeface="Calibri" panose="020F0502020204030204" pitchFamily="34" charset="0"/>
                <a:hlinkClick r:id="rId3"/>
              </a:rPr>
              <a:t> </a:t>
            </a:r>
            <a:r>
              <a:rPr lang="en-CA" altLang="en-US" sz="1800" dirty="0" err="1">
                <a:cs typeface="Calibri" panose="020F0502020204030204" pitchFamily="34" charset="0"/>
                <a:hlinkClick r:id="rId3"/>
              </a:rPr>
              <a:t>respiratoire</a:t>
            </a:r>
            <a:r>
              <a:rPr lang="en-CA" altLang="en-US" sz="1800" dirty="0">
                <a:cs typeface="Calibri" panose="020F0502020204030204" pitchFamily="34" charset="0"/>
                <a:hlinkClick r:id="rId3"/>
              </a:rPr>
              <a:t> au </a:t>
            </a:r>
            <a:r>
              <a:rPr lang="en-CA" altLang="en-US" sz="1800" dirty="0" err="1">
                <a:cs typeface="Calibri" panose="020F0502020204030204" pitchFamily="34" charset="0"/>
                <a:hlinkClick r:id="rId3"/>
              </a:rPr>
              <a:t>Mexique</a:t>
            </a:r>
            <a:endParaRPr lang="en-CA" altLang="en-US" sz="1800" dirty="0">
              <a:cs typeface="Calibri" panose="020F0502020204030204" pitchFamily="34" charset="0"/>
            </a:endParaRPr>
          </a:p>
          <a:p>
            <a:r>
              <a:rPr lang="en-CA" altLang="en-US" sz="1800" dirty="0">
                <a:cs typeface="Calibri" panose="020F0502020204030204" pitchFamily="34" charset="0"/>
                <a:hlinkClick r:id="rId4"/>
              </a:rPr>
              <a:t>Estimation de la </a:t>
            </a:r>
            <a:r>
              <a:rPr lang="en-CA" altLang="en-US" sz="1800" dirty="0" err="1">
                <a:cs typeface="Calibri" panose="020F0502020204030204" pitchFamily="34" charset="0"/>
                <a:hlinkClick r:id="rId4"/>
              </a:rPr>
              <a:t>réinvasion</a:t>
            </a:r>
            <a:r>
              <a:rPr lang="en-CA" altLang="en-US" sz="1800" dirty="0">
                <a:cs typeface="Calibri" panose="020F0502020204030204" pitchFamily="34" charset="0"/>
                <a:hlinkClick r:id="rId4"/>
              </a:rPr>
              <a:t> de la </a:t>
            </a:r>
            <a:r>
              <a:rPr lang="en-CA" altLang="en-US" sz="1800" dirty="0" err="1">
                <a:cs typeface="Calibri" panose="020F0502020204030204" pitchFamily="34" charset="0"/>
                <a:hlinkClick r:id="rId4"/>
              </a:rPr>
              <a:t>lucilie</a:t>
            </a:r>
            <a:r>
              <a:rPr lang="en-CA" altLang="en-US" sz="1800" dirty="0">
                <a:cs typeface="Calibri" panose="020F0502020204030204" pitchFamily="34" charset="0"/>
                <a:hlinkClick r:id="rId4"/>
              </a:rPr>
              <a:t> </a:t>
            </a:r>
            <a:r>
              <a:rPr lang="en-CA" altLang="en-US" sz="1800" dirty="0" err="1">
                <a:cs typeface="Calibri" panose="020F0502020204030204" pitchFamily="34" charset="0"/>
                <a:hlinkClick r:id="rId4"/>
              </a:rPr>
              <a:t>bouchère</a:t>
            </a:r>
            <a:r>
              <a:rPr lang="en-CA" altLang="en-US" sz="1800" dirty="0">
                <a:cs typeface="Calibri" panose="020F0502020204030204" pitchFamily="34" charset="0"/>
                <a:hlinkClick r:id="rId4"/>
              </a:rPr>
              <a:t> (</a:t>
            </a:r>
            <a:r>
              <a:rPr lang="en-CA" altLang="en-US" sz="1800" dirty="0" err="1">
                <a:cs typeface="Calibri" panose="020F0502020204030204" pitchFamily="34" charset="0"/>
                <a:hlinkClick r:id="rId4"/>
              </a:rPr>
              <a:t>Cochliomyia</a:t>
            </a:r>
            <a:r>
              <a:rPr lang="en-CA" altLang="en-US" sz="1800" dirty="0">
                <a:cs typeface="Calibri" panose="020F0502020204030204" pitchFamily="34" charset="0"/>
                <a:hlinkClick r:id="rId4"/>
              </a:rPr>
              <a:t> </a:t>
            </a:r>
            <a:r>
              <a:rPr lang="en-CA" altLang="en-US" sz="1800" dirty="0" err="1">
                <a:cs typeface="Calibri" panose="020F0502020204030204" pitchFamily="34" charset="0"/>
                <a:hlinkClick r:id="rId4"/>
              </a:rPr>
              <a:t>hominivorax</a:t>
            </a:r>
            <a:r>
              <a:rPr lang="en-CA" altLang="en-US" sz="1800" dirty="0">
                <a:cs typeface="Calibri" panose="020F0502020204030204" pitchFamily="34" charset="0"/>
                <a:hlinkClick r:id="rId4"/>
              </a:rPr>
              <a:t>) </a:t>
            </a:r>
            <a:r>
              <a:rPr lang="en-CA" altLang="en-US" sz="1800" dirty="0" err="1">
                <a:cs typeface="Calibri" panose="020F0502020204030204" pitchFamily="34" charset="0"/>
                <a:hlinkClick r:id="rId4"/>
              </a:rPr>
              <a:t>en</a:t>
            </a:r>
            <a:r>
              <a:rPr lang="en-CA" altLang="en-US" sz="1800" dirty="0">
                <a:cs typeface="Calibri" panose="020F0502020204030204" pitchFamily="34" charset="0"/>
                <a:hlinkClick r:id="rId4"/>
              </a:rPr>
              <a:t> Amérique centrale : </a:t>
            </a:r>
            <a:r>
              <a:rPr lang="en-CA" altLang="en-US" sz="1800" dirty="0" err="1">
                <a:cs typeface="Calibri" panose="020F0502020204030204" pitchFamily="34" charset="0"/>
                <a:hlinkClick r:id="rId4"/>
              </a:rPr>
              <a:t>rôle</a:t>
            </a:r>
            <a:r>
              <a:rPr lang="en-CA" altLang="en-US" sz="1800" dirty="0">
                <a:cs typeface="Calibri" panose="020F0502020204030204" pitchFamily="34" charset="0"/>
                <a:hlinkClick r:id="rId4"/>
              </a:rPr>
              <a:t> des </a:t>
            </a:r>
            <a:r>
              <a:rPr lang="en-CA" altLang="en-US" sz="1800" dirty="0" err="1">
                <a:cs typeface="Calibri" panose="020F0502020204030204" pitchFamily="34" charset="0"/>
                <a:hlinkClick r:id="rId4"/>
              </a:rPr>
              <a:t>mouvements</a:t>
            </a:r>
            <a:r>
              <a:rPr lang="en-CA" altLang="en-US" sz="1800" dirty="0">
                <a:cs typeface="Calibri" panose="020F0502020204030204" pitchFamily="34" charset="0"/>
                <a:hlinkClick r:id="rId4"/>
              </a:rPr>
              <a:t> </a:t>
            </a:r>
            <a:r>
              <a:rPr lang="en-CA" altLang="en-US" sz="1800" dirty="0" err="1">
                <a:cs typeface="Calibri" panose="020F0502020204030204" pitchFamily="34" charset="0"/>
                <a:hlinkClick r:id="rId4"/>
              </a:rPr>
              <a:t>d'animaux</a:t>
            </a:r>
            <a:r>
              <a:rPr lang="en-CA" altLang="en-US" sz="1800" dirty="0">
                <a:cs typeface="Calibri" panose="020F0502020204030204" pitchFamily="34" charset="0"/>
                <a:hlinkClick r:id="rId4"/>
              </a:rPr>
              <a:t> dans la propagation de la </a:t>
            </a:r>
            <a:r>
              <a:rPr lang="en-CA" altLang="en-US" sz="1800" dirty="0" err="1">
                <a:cs typeface="Calibri" panose="020F0502020204030204" pitchFamily="34" charset="0"/>
                <a:hlinkClick r:id="rId4"/>
              </a:rPr>
              <a:t>maladie</a:t>
            </a:r>
            <a:r>
              <a:rPr lang="en-CA" altLang="en-US" sz="1800" dirty="0">
                <a:cs typeface="Calibri" panose="020F0502020204030204" pitchFamily="34" charset="0"/>
                <a:hlinkClick r:id="rId4"/>
              </a:rPr>
              <a:t> et </a:t>
            </a:r>
            <a:r>
              <a:rPr lang="en-CA" altLang="en-US" sz="1800" dirty="0" err="1">
                <a:cs typeface="Calibri" panose="020F0502020204030204" pitchFamily="34" charset="0"/>
                <a:hlinkClick r:id="rId4"/>
              </a:rPr>
              <a:t>mesures</a:t>
            </a:r>
            <a:r>
              <a:rPr lang="en-CA" altLang="en-US" sz="1800" dirty="0">
                <a:cs typeface="Calibri" panose="020F0502020204030204" pitchFamily="34" charset="0"/>
                <a:hlinkClick r:id="rId4"/>
              </a:rPr>
              <a:t> de </a:t>
            </a:r>
            <a:r>
              <a:rPr lang="en-CA" altLang="en-US" sz="1800" dirty="0" err="1">
                <a:cs typeface="Calibri" panose="020F0502020204030204" pitchFamily="34" charset="0"/>
                <a:hlinkClick r:id="rId4"/>
              </a:rPr>
              <a:t>lutte</a:t>
            </a:r>
            <a:endParaRPr lang="en-CA" altLang="en-US" sz="1800" dirty="0">
              <a:cs typeface="Calibri" panose="020F0502020204030204" pitchFamily="34" charset="0"/>
            </a:endParaRPr>
          </a:p>
          <a:p>
            <a:r>
              <a:rPr lang="en-CA" altLang="en-US" sz="1800" dirty="0">
                <a:cs typeface="Calibri" panose="020F0502020204030204" pitchFamily="34" charset="0"/>
                <a:hlinkClick r:id="rId5"/>
              </a:rPr>
              <a:t>La </a:t>
            </a:r>
            <a:r>
              <a:rPr lang="en-CA" altLang="en-US" sz="1800" dirty="0" err="1">
                <a:cs typeface="Calibri" panose="020F0502020204030204" pitchFamily="34" charset="0"/>
                <a:hlinkClick r:id="rId5"/>
              </a:rPr>
              <a:t>génomique</a:t>
            </a:r>
            <a:r>
              <a:rPr lang="en-CA" altLang="en-US" sz="1800" dirty="0">
                <a:cs typeface="Calibri" panose="020F0502020204030204" pitchFamily="34" charset="0"/>
                <a:hlinkClick r:id="rId5"/>
              </a:rPr>
              <a:t> </a:t>
            </a:r>
            <a:r>
              <a:rPr lang="en-CA" altLang="en-US" sz="1800" dirty="0" err="1">
                <a:cs typeface="Calibri" panose="020F0502020204030204" pitchFamily="34" charset="0"/>
                <a:hlinkClick r:id="rId5"/>
              </a:rPr>
              <a:t>intégrative</a:t>
            </a:r>
            <a:r>
              <a:rPr lang="en-CA" altLang="en-US" sz="1800" dirty="0">
                <a:cs typeface="Calibri" panose="020F0502020204030204" pitchFamily="34" charset="0"/>
                <a:hlinkClick r:id="rId5"/>
              </a:rPr>
              <a:t> </a:t>
            </a:r>
            <a:r>
              <a:rPr lang="en-CA" altLang="en-US" sz="1800" dirty="0" err="1">
                <a:cs typeface="Calibri" panose="020F0502020204030204" pitchFamily="34" charset="0"/>
                <a:hlinkClick r:id="rId5"/>
              </a:rPr>
              <a:t>éclaire</a:t>
            </a:r>
            <a:r>
              <a:rPr lang="en-CA" altLang="en-US" sz="1800" dirty="0">
                <a:cs typeface="Calibri" panose="020F0502020204030204" pitchFamily="34" charset="0"/>
                <a:hlinkClick r:id="rId5"/>
              </a:rPr>
              <a:t> </a:t>
            </a:r>
            <a:r>
              <a:rPr lang="en-CA" altLang="en-US" sz="1800" dirty="0" err="1">
                <a:cs typeface="Calibri" panose="020F0502020204030204" pitchFamily="34" charset="0"/>
                <a:hlinkClick r:id="rId5"/>
              </a:rPr>
              <a:t>l'immunogénétique</a:t>
            </a:r>
            <a:r>
              <a:rPr lang="en-CA" altLang="en-US" sz="1800" dirty="0">
                <a:cs typeface="Calibri" panose="020F0502020204030204" pitchFamily="34" charset="0"/>
                <a:hlinkClick r:id="rId5"/>
              </a:rPr>
              <a:t> de la </a:t>
            </a:r>
            <a:r>
              <a:rPr lang="en-CA" altLang="en-US" sz="1800" dirty="0" err="1">
                <a:cs typeface="Calibri" panose="020F0502020204030204" pitchFamily="34" charset="0"/>
                <a:hlinkClick r:id="rId5"/>
              </a:rPr>
              <a:t>tuberculose</a:t>
            </a:r>
            <a:r>
              <a:rPr lang="en-CA" altLang="en-US" sz="1800" dirty="0">
                <a:cs typeface="Calibri" panose="020F0502020204030204" pitchFamily="34" charset="0"/>
                <a:hlinkClick r:id="rId5"/>
              </a:rPr>
              <a:t> bovine</a:t>
            </a:r>
            <a:endParaRPr lang="en-CA" altLang="en-US" sz="1800" dirty="0">
              <a:cs typeface="Calibri" panose="020F0502020204030204" pitchFamily="34" charset="0"/>
            </a:endParaRPr>
          </a:p>
          <a:p>
            <a:r>
              <a:rPr lang="en-CA" altLang="en-US" sz="1800" dirty="0">
                <a:cs typeface="Calibri" panose="020F0502020204030204" pitchFamily="34" charset="0"/>
                <a:hlinkClick r:id="rId6"/>
              </a:rPr>
              <a:t>Rapport </a:t>
            </a:r>
            <a:r>
              <a:rPr lang="en-CA" altLang="en-US" sz="1800" dirty="0" err="1">
                <a:cs typeface="Calibri" panose="020F0502020204030204" pitchFamily="34" charset="0"/>
                <a:hlinkClick r:id="rId6"/>
              </a:rPr>
              <a:t>trimestriel</a:t>
            </a:r>
            <a:r>
              <a:rPr lang="en-CA" altLang="en-US" sz="1800" dirty="0">
                <a:cs typeface="Calibri" panose="020F0502020204030204" pitchFamily="34" charset="0"/>
                <a:hlinkClick r:id="rId6"/>
              </a:rPr>
              <a:t> du </a:t>
            </a:r>
            <a:r>
              <a:rPr lang="en-CA" altLang="en-US" sz="1800" dirty="0" err="1">
                <a:cs typeface="Calibri" panose="020F0502020204030204" pitchFamily="34" charset="0"/>
                <a:hlinkClick r:id="rId6"/>
              </a:rPr>
              <a:t>laboratoire</a:t>
            </a:r>
            <a:r>
              <a:rPr lang="en-CA" altLang="en-US" sz="1800" dirty="0">
                <a:cs typeface="Calibri" panose="020F0502020204030204" pitchFamily="34" charset="0"/>
                <a:hlinkClick r:id="rId6"/>
              </a:rPr>
              <a:t> de </a:t>
            </a:r>
            <a:r>
              <a:rPr lang="en-CA" altLang="en-US" sz="1800" dirty="0" err="1">
                <a:cs typeface="Calibri" panose="020F0502020204030204" pitchFamily="34" charset="0"/>
                <a:hlinkClick r:id="rId6"/>
              </a:rPr>
              <a:t>référence</a:t>
            </a:r>
            <a:r>
              <a:rPr lang="en-CA" altLang="en-US" sz="1800" dirty="0">
                <a:cs typeface="Calibri" panose="020F0502020204030204" pitchFamily="34" charset="0"/>
                <a:hlinkClick r:id="rId6"/>
              </a:rPr>
              <a:t> de la WOAH/FAO pour la </a:t>
            </a:r>
            <a:r>
              <a:rPr lang="en-CA" altLang="en-US" sz="1800" dirty="0" err="1">
                <a:cs typeface="Calibri" panose="020F0502020204030204" pitchFamily="34" charset="0"/>
                <a:hlinkClick r:id="rId6"/>
              </a:rPr>
              <a:t>fièvre</a:t>
            </a:r>
            <a:r>
              <a:rPr lang="en-CA" altLang="en-US" sz="1800" dirty="0">
                <a:cs typeface="Calibri" panose="020F0502020204030204" pitchFamily="34" charset="0"/>
                <a:hlinkClick r:id="rId6"/>
              </a:rPr>
              <a:t> </a:t>
            </a:r>
            <a:r>
              <a:rPr lang="en-CA" altLang="en-US" sz="1800" dirty="0" err="1">
                <a:cs typeface="Calibri" panose="020F0502020204030204" pitchFamily="34" charset="0"/>
                <a:hlinkClick r:id="rId6"/>
              </a:rPr>
              <a:t>aphteuse</a:t>
            </a:r>
            <a:r>
              <a:rPr lang="en-CA" altLang="en-US" sz="1800" dirty="0">
                <a:cs typeface="Calibri" panose="020F0502020204030204" pitchFamily="34" charset="0"/>
                <a:hlinkClick r:id="rId6"/>
              </a:rPr>
              <a:t>, </a:t>
            </a:r>
            <a:r>
              <a:rPr lang="en-CA" altLang="en-US" sz="1800" dirty="0" err="1">
                <a:cs typeface="Calibri" panose="020F0502020204030204" pitchFamily="34" charset="0"/>
                <a:hlinkClick r:id="rId6"/>
              </a:rPr>
              <a:t>janvier</a:t>
            </a:r>
            <a:r>
              <a:rPr lang="en-CA" altLang="en-US" sz="1800" dirty="0">
                <a:cs typeface="Calibri" panose="020F0502020204030204" pitchFamily="34" charset="0"/>
                <a:hlinkClick r:id="rId6"/>
              </a:rPr>
              <a:t>-mars 2025</a:t>
            </a:r>
            <a:endParaRPr lang="en-CA" altLang="en-US" sz="1800" dirty="0">
              <a:cs typeface="Calibri" panose="020F0502020204030204" pitchFamily="34" charset="0"/>
            </a:endParaRPr>
          </a:p>
          <a:p>
            <a:r>
              <a:rPr lang="en-CA" altLang="en-US" sz="1800" dirty="0" err="1">
                <a:cs typeface="Calibri" panose="020F0502020204030204" pitchFamily="34" charset="0"/>
                <a:hlinkClick r:id="rId7"/>
              </a:rPr>
              <a:t>Déterminants</a:t>
            </a:r>
            <a:r>
              <a:rPr lang="en-CA" altLang="en-US" sz="1800" dirty="0">
                <a:cs typeface="Calibri" panose="020F0502020204030204" pitchFamily="34" charset="0"/>
                <a:hlinkClick r:id="rId7"/>
              </a:rPr>
              <a:t> du virus de la </a:t>
            </a:r>
            <a:r>
              <a:rPr lang="en-CA" altLang="en-US" sz="1800" dirty="0" err="1">
                <a:cs typeface="Calibri" panose="020F0502020204030204" pitchFamily="34" charset="0"/>
                <a:hlinkClick r:id="rId7"/>
              </a:rPr>
              <a:t>fièvre</a:t>
            </a:r>
            <a:r>
              <a:rPr lang="en-CA" altLang="en-US" sz="1800" dirty="0">
                <a:cs typeface="Calibri" panose="020F0502020204030204" pitchFamily="34" charset="0"/>
                <a:hlinkClick r:id="rId7"/>
              </a:rPr>
              <a:t> </a:t>
            </a:r>
            <a:r>
              <a:rPr lang="en-CA" altLang="en-US" sz="1800" dirty="0" err="1">
                <a:cs typeface="Calibri" panose="020F0502020204030204" pitchFamily="34" charset="0"/>
                <a:hlinkClick r:id="rId7"/>
              </a:rPr>
              <a:t>aphteuse</a:t>
            </a:r>
            <a:r>
              <a:rPr lang="en-CA" altLang="en-US" sz="1800" dirty="0">
                <a:cs typeface="Calibri" panose="020F0502020204030204" pitchFamily="34" charset="0"/>
                <a:hlinkClick r:id="rId7"/>
              </a:rPr>
              <a:t> </a:t>
            </a:r>
            <a:r>
              <a:rPr lang="en-CA" altLang="en-US" sz="1800" dirty="0" err="1">
                <a:cs typeface="Calibri" panose="020F0502020204030204" pitchFamily="34" charset="0"/>
                <a:hlinkClick r:id="rId7"/>
              </a:rPr>
              <a:t>en</a:t>
            </a:r>
            <a:r>
              <a:rPr lang="en-CA" altLang="en-US" sz="1800" dirty="0">
                <a:cs typeface="Calibri" panose="020F0502020204030204" pitchFamily="34" charset="0"/>
                <a:hlinkClick r:id="rId7"/>
              </a:rPr>
              <a:t> Algérie orientale</a:t>
            </a:r>
            <a:endParaRPr lang="en-CA" altLang="en-US" sz="1800" dirty="0">
              <a:cs typeface="Calibri" panose="020F0502020204030204" pitchFamily="34" charset="0"/>
            </a:endParaRPr>
          </a:p>
          <a:p>
            <a:r>
              <a:rPr lang="en-CA" altLang="en-US" sz="1800" dirty="0">
                <a:cs typeface="Calibri" panose="020F0502020204030204" pitchFamily="34" charset="0"/>
                <a:hlinkClick r:id="rId8"/>
              </a:rPr>
              <a:t>Origine </a:t>
            </a:r>
            <a:r>
              <a:rPr lang="en-CA" altLang="en-US" sz="1800" dirty="0" err="1">
                <a:cs typeface="Calibri" panose="020F0502020204030204" pitchFamily="34" charset="0"/>
                <a:hlinkClick r:id="rId8"/>
              </a:rPr>
              <a:t>est-africaine</a:t>
            </a:r>
            <a:r>
              <a:rPr lang="en-CA" altLang="en-US" sz="1800" dirty="0">
                <a:cs typeface="Calibri" panose="020F0502020204030204" pitchFamily="34" charset="0"/>
                <a:hlinkClick r:id="rId8"/>
              </a:rPr>
              <a:t> des foyers de </a:t>
            </a:r>
            <a:r>
              <a:rPr lang="en-CA" altLang="en-US" sz="1800" dirty="0" err="1">
                <a:cs typeface="Calibri" panose="020F0502020204030204" pitchFamily="34" charset="0"/>
                <a:hlinkClick r:id="rId8"/>
              </a:rPr>
              <a:t>fièvre</a:t>
            </a:r>
            <a:r>
              <a:rPr lang="en-CA" altLang="en-US" sz="1800" dirty="0">
                <a:cs typeface="Calibri" panose="020F0502020204030204" pitchFamily="34" charset="0"/>
                <a:hlinkClick r:id="rId8"/>
              </a:rPr>
              <a:t> </a:t>
            </a:r>
            <a:r>
              <a:rPr lang="en-CA" altLang="en-US" sz="1800" dirty="0" err="1">
                <a:cs typeface="Calibri" panose="020F0502020204030204" pitchFamily="34" charset="0"/>
                <a:hlinkClick r:id="rId8"/>
              </a:rPr>
              <a:t>aphteuse</a:t>
            </a:r>
            <a:r>
              <a:rPr lang="en-CA" altLang="en-US" sz="1800" dirty="0">
                <a:cs typeface="Calibri" panose="020F0502020204030204" pitchFamily="34" charset="0"/>
                <a:hlinkClick r:id="rId8"/>
              </a:rPr>
              <a:t> du virus SAT2 topotype XIV, Asie occidentale, 2023</a:t>
            </a:r>
            <a:endParaRPr lang="en-CA" altLang="en-US" sz="1800" dirty="0">
              <a:cs typeface="Calibri" panose="020F0502020204030204" pitchFamily="34" charset="0"/>
            </a:endParaRPr>
          </a:p>
          <a:p>
            <a:r>
              <a:rPr lang="en-CA" altLang="en-US" sz="1800" dirty="0">
                <a:cs typeface="Calibri" panose="020F0502020204030204" pitchFamily="34" charset="0"/>
                <a:hlinkClick r:id="rId9"/>
              </a:rPr>
              <a:t>Virus de la </a:t>
            </a:r>
            <a:r>
              <a:rPr lang="en-CA" altLang="en-US" sz="1800" dirty="0" err="1">
                <a:cs typeface="Calibri" panose="020F0502020204030204" pitchFamily="34" charset="0"/>
                <a:hlinkClick r:id="rId9"/>
              </a:rPr>
              <a:t>fièvre</a:t>
            </a:r>
            <a:r>
              <a:rPr lang="en-CA" altLang="en-US" sz="1800" dirty="0">
                <a:cs typeface="Calibri" panose="020F0502020204030204" pitchFamily="34" charset="0"/>
                <a:hlinkClick r:id="rId9"/>
              </a:rPr>
              <a:t> </a:t>
            </a:r>
            <a:r>
              <a:rPr lang="en-CA" altLang="en-US" sz="1800" dirty="0" err="1">
                <a:cs typeface="Calibri" panose="020F0502020204030204" pitchFamily="34" charset="0"/>
                <a:hlinkClick r:id="rId9"/>
              </a:rPr>
              <a:t>aphteuse</a:t>
            </a:r>
            <a:r>
              <a:rPr lang="en-CA" altLang="en-US" sz="1800" dirty="0">
                <a:cs typeface="Calibri" panose="020F0502020204030204" pitchFamily="34" charset="0"/>
                <a:hlinkClick r:id="rId9"/>
              </a:rPr>
              <a:t> O/ME-SA/SA-2018 : </a:t>
            </a:r>
            <a:r>
              <a:rPr lang="en-CA" altLang="en-US" sz="1800" dirty="0" err="1">
                <a:cs typeface="Calibri" panose="020F0502020204030204" pitchFamily="34" charset="0"/>
                <a:hlinkClick r:id="rId9"/>
              </a:rPr>
              <a:t>une</a:t>
            </a:r>
            <a:r>
              <a:rPr lang="en-CA" altLang="en-US" sz="1800" dirty="0">
                <a:cs typeface="Calibri" panose="020F0502020204030204" pitchFamily="34" charset="0"/>
                <a:hlinkClick r:id="rId9"/>
              </a:rPr>
              <a:t> nouvelle menace </a:t>
            </a:r>
            <a:r>
              <a:rPr lang="en-CA" altLang="en-US" sz="1800" dirty="0" err="1">
                <a:cs typeface="Calibri" panose="020F0502020204030204" pitchFamily="34" charset="0"/>
                <a:hlinkClick r:id="rId9"/>
              </a:rPr>
              <a:t>émergente</a:t>
            </a:r>
            <a:r>
              <a:rPr lang="en-CA" altLang="en-US" sz="1800" dirty="0">
                <a:cs typeface="Calibri" panose="020F0502020204030204" pitchFamily="34" charset="0"/>
                <a:hlinkClick r:id="rId9"/>
              </a:rPr>
              <a:t> </a:t>
            </a:r>
            <a:r>
              <a:rPr lang="en-CA" altLang="en-US" sz="1800" dirty="0" err="1">
                <a:cs typeface="Calibri" panose="020F0502020204030204" pitchFamily="34" charset="0"/>
                <a:hlinkClick r:id="rId9"/>
              </a:rPr>
              <a:t>posée</a:t>
            </a:r>
            <a:r>
              <a:rPr lang="en-CA" altLang="en-US" sz="1800" dirty="0">
                <a:cs typeface="Calibri" panose="020F0502020204030204" pitchFamily="34" charset="0"/>
                <a:hlinkClick r:id="rId9"/>
              </a:rPr>
              <a:t> par les virus circulant </a:t>
            </a:r>
            <a:r>
              <a:rPr lang="en-CA" altLang="en-US" sz="1800" dirty="0" err="1">
                <a:cs typeface="Calibri" panose="020F0502020204030204" pitchFamily="34" charset="0"/>
                <a:hlinkClick r:id="rId9"/>
              </a:rPr>
              <a:t>en</a:t>
            </a:r>
            <a:r>
              <a:rPr lang="en-CA" altLang="en-US" sz="1800" dirty="0">
                <a:cs typeface="Calibri" panose="020F0502020204030204" pitchFamily="34" charset="0"/>
                <a:hlinkClick r:id="rId9"/>
              </a:rPr>
              <a:t> Asie ?</a:t>
            </a:r>
            <a:endParaRPr lang="en-CA" altLang="en-US" sz="1800" dirty="0">
              <a:cs typeface="Calibri" panose="020F0502020204030204" pitchFamily="34" charset="0"/>
            </a:endParaRPr>
          </a:p>
          <a:p>
            <a:r>
              <a:rPr lang="en-CA" altLang="en-US" sz="1800" dirty="0" err="1">
                <a:cs typeface="Calibri" panose="020F0502020204030204" pitchFamily="34" charset="0"/>
                <a:hlinkClick r:id="rId10"/>
              </a:rPr>
              <a:t>Séroprévalence</a:t>
            </a:r>
            <a:r>
              <a:rPr lang="en-CA" altLang="en-US" sz="1800" dirty="0">
                <a:cs typeface="Calibri" panose="020F0502020204030204" pitchFamily="34" charset="0"/>
                <a:hlinkClick r:id="rId10"/>
              </a:rPr>
              <a:t> de la </a:t>
            </a:r>
            <a:r>
              <a:rPr lang="en-CA" altLang="en-US" sz="1800" dirty="0" err="1">
                <a:cs typeface="Calibri" panose="020F0502020204030204" pitchFamily="34" charset="0"/>
                <a:hlinkClick r:id="rId10"/>
              </a:rPr>
              <a:t>fièvre</a:t>
            </a:r>
            <a:r>
              <a:rPr lang="en-CA" altLang="en-US" sz="1800" dirty="0">
                <a:cs typeface="Calibri" panose="020F0502020204030204" pitchFamily="34" charset="0"/>
                <a:hlinkClick r:id="rId10"/>
              </a:rPr>
              <a:t> </a:t>
            </a:r>
            <a:r>
              <a:rPr lang="en-CA" altLang="en-US" sz="1800" dirty="0" err="1">
                <a:cs typeface="Calibri" panose="020F0502020204030204" pitchFamily="34" charset="0"/>
                <a:hlinkClick r:id="rId10"/>
              </a:rPr>
              <a:t>aphteuse</a:t>
            </a:r>
            <a:r>
              <a:rPr lang="en-CA" altLang="en-US" sz="1800" dirty="0">
                <a:cs typeface="Calibri" panose="020F0502020204030204" pitchFamily="34" charset="0"/>
                <a:hlinkClick r:id="rId10"/>
              </a:rPr>
              <a:t> chez les </a:t>
            </a:r>
            <a:r>
              <a:rPr lang="en-CA" altLang="en-US" sz="1800" dirty="0" err="1">
                <a:cs typeface="Calibri" panose="020F0502020204030204" pitchFamily="34" charset="0"/>
                <a:hlinkClick r:id="rId10"/>
              </a:rPr>
              <a:t>bovins</a:t>
            </a:r>
            <a:r>
              <a:rPr lang="en-CA" altLang="en-US" sz="1800" dirty="0">
                <a:cs typeface="Calibri" panose="020F0502020204030204" pitchFamily="34" charset="0"/>
                <a:hlinkClick r:id="rId10"/>
              </a:rPr>
              <a:t> </a:t>
            </a:r>
            <a:r>
              <a:rPr lang="en-CA" altLang="en-US" sz="1800" dirty="0" err="1">
                <a:cs typeface="Calibri" panose="020F0502020204030204" pitchFamily="34" charset="0"/>
                <a:hlinkClick r:id="rId10"/>
              </a:rPr>
              <a:t>en</a:t>
            </a:r>
            <a:r>
              <a:rPr lang="en-CA" altLang="en-US" sz="1800" dirty="0">
                <a:cs typeface="Calibri" panose="020F0502020204030204" pitchFamily="34" charset="0"/>
                <a:hlinkClick r:id="rId10"/>
              </a:rPr>
              <a:t> Afrique de </a:t>
            </a:r>
            <a:r>
              <a:rPr lang="en-CA" altLang="en-US" sz="1800" dirty="0" err="1">
                <a:cs typeface="Calibri" panose="020F0502020204030204" pitchFamily="34" charset="0"/>
                <a:hlinkClick r:id="rId10"/>
              </a:rPr>
              <a:t>l'Est</a:t>
            </a:r>
            <a:r>
              <a:rPr lang="en-CA" altLang="en-US" sz="1800" dirty="0">
                <a:cs typeface="Calibri" panose="020F0502020204030204" pitchFamily="34" charset="0"/>
                <a:hlinkClick r:id="rId10"/>
              </a:rPr>
              <a:t> entre 2014 et 2024 : revue </a:t>
            </a:r>
            <a:r>
              <a:rPr lang="en-CA" altLang="en-US" sz="1800" dirty="0" err="1">
                <a:cs typeface="Calibri" panose="020F0502020204030204" pitchFamily="34" charset="0"/>
                <a:hlinkClick r:id="rId10"/>
              </a:rPr>
              <a:t>systématique</a:t>
            </a:r>
            <a:r>
              <a:rPr lang="en-CA" altLang="en-US" sz="1800" dirty="0">
                <a:cs typeface="Calibri" panose="020F0502020204030204" pitchFamily="34" charset="0"/>
                <a:hlinkClick r:id="rId10"/>
              </a:rPr>
              <a:t> et </a:t>
            </a:r>
            <a:r>
              <a:rPr lang="en-CA" altLang="en-US" sz="1800" dirty="0" err="1">
                <a:cs typeface="Calibri" panose="020F0502020204030204" pitchFamily="34" charset="0"/>
                <a:hlinkClick r:id="rId10"/>
              </a:rPr>
              <a:t>méta</a:t>
            </a:r>
            <a:r>
              <a:rPr lang="en-CA" altLang="en-US" sz="1800" dirty="0">
                <a:cs typeface="Calibri" panose="020F0502020204030204" pitchFamily="34" charset="0"/>
                <a:hlinkClick r:id="rId10"/>
              </a:rPr>
              <a:t>-analyse</a:t>
            </a:r>
            <a:endParaRPr lang="en-CA" altLang="en-US" sz="1800" dirty="0">
              <a:cs typeface="Calibri" panose="020F0502020204030204" pitchFamily="34" charset="0"/>
            </a:endParaRPr>
          </a:p>
          <a:p>
            <a:r>
              <a:rPr lang="en-CA" altLang="en-US" sz="1800" dirty="0">
                <a:cs typeface="Calibri" panose="020F0502020204030204" pitchFamily="34" charset="0"/>
                <a:hlinkClick r:id="rId11"/>
              </a:rPr>
              <a:t>Impact de la circulation du BTV-3 </a:t>
            </a:r>
            <a:r>
              <a:rPr lang="en-CA" altLang="en-US" sz="1800" dirty="0" err="1">
                <a:cs typeface="Calibri" panose="020F0502020204030204" pitchFamily="34" charset="0"/>
                <a:hlinkClick r:id="rId11"/>
              </a:rPr>
              <a:t>en</a:t>
            </a:r>
            <a:r>
              <a:rPr lang="en-CA" altLang="en-US" sz="1800" dirty="0">
                <a:cs typeface="Calibri" panose="020F0502020204030204" pitchFamily="34" charset="0"/>
                <a:hlinkClick r:id="rId11"/>
              </a:rPr>
              <a:t> Belgique </a:t>
            </a:r>
            <a:r>
              <a:rPr lang="en-CA" altLang="en-US" sz="1800" dirty="0" err="1">
                <a:cs typeface="Calibri" panose="020F0502020204030204" pitchFamily="34" charset="0"/>
                <a:hlinkClick r:id="rId11"/>
              </a:rPr>
              <a:t>en</a:t>
            </a:r>
            <a:r>
              <a:rPr lang="en-CA" altLang="en-US" sz="1800" dirty="0">
                <a:cs typeface="Calibri" panose="020F0502020204030204" pitchFamily="34" charset="0"/>
                <a:hlinkClick r:id="rId11"/>
              </a:rPr>
              <a:t> 2024 et lacunes </a:t>
            </a:r>
            <a:r>
              <a:rPr lang="en-CA" altLang="en-US" sz="1800" dirty="0" err="1">
                <a:cs typeface="Calibri" panose="020F0502020204030204" pitchFamily="34" charset="0"/>
                <a:hlinkClick r:id="rId11"/>
              </a:rPr>
              <a:t>actuelles</a:t>
            </a:r>
            <a:r>
              <a:rPr lang="en-CA" altLang="en-US" sz="1800" dirty="0">
                <a:cs typeface="Calibri" panose="020F0502020204030204" pitchFamily="34" charset="0"/>
                <a:hlinkClick r:id="rId11"/>
              </a:rPr>
              <a:t> des </a:t>
            </a:r>
            <a:r>
              <a:rPr lang="en-CA" altLang="en-US" sz="1800" dirty="0" err="1">
                <a:cs typeface="Calibri" panose="020F0502020204030204" pitchFamily="34" charset="0"/>
                <a:hlinkClick r:id="rId11"/>
              </a:rPr>
              <a:t>connaissances</a:t>
            </a:r>
            <a:r>
              <a:rPr lang="en-CA" altLang="en-US" sz="1800" dirty="0">
                <a:cs typeface="Calibri" panose="020F0502020204030204" pitchFamily="34" charset="0"/>
                <a:hlinkClick r:id="rId11"/>
              </a:rPr>
              <a:t> </a:t>
            </a:r>
            <a:r>
              <a:rPr lang="en-CA" altLang="en-US" sz="1800" dirty="0" err="1">
                <a:cs typeface="Calibri" panose="020F0502020204030204" pitchFamily="34" charset="0"/>
                <a:hlinkClick r:id="rId11"/>
              </a:rPr>
              <a:t>entravant</a:t>
            </a:r>
            <a:r>
              <a:rPr lang="en-CA" altLang="en-US" sz="1800" dirty="0">
                <a:cs typeface="Calibri" panose="020F0502020204030204" pitchFamily="34" charset="0"/>
                <a:hlinkClick r:id="rId11"/>
              </a:rPr>
              <a:t> la mise </a:t>
            </a:r>
            <a:r>
              <a:rPr lang="en-CA" altLang="en-US" sz="1800" dirty="0" err="1">
                <a:cs typeface="Calibri" panose="020F0502020204030204" pitchFamily="34" charset="0"/>
                <a:hlinkClick r:id="rId11"/>
              </a:rPr>
              <a:t>en</a:t>
            </a:r>
            <a:r>
              <a:rPr lang="en-CA" altLang="en-US" sz="1800" dirty="0">
                <a:cs typeface="Calibri" panose="020F0502020204030204" pitchFamily="34" charset="0"/>
                <a:hlinkClick r:id="rId11"/>
              </a:rPr>
              <a:t> place d'un programme de </a:t>
            </a:r>
            <a:r>
              <a:rPr lang="en-CA" altLang="en-US" sz="1800" dirty="0" err="1">
                <a:cs typeface="Calibri" panose="020F0502020204030204" pitchFamily="34" charset="0"/>
                <a:hlinkClick r:id="rId11"/>
              </a:rPr>
              <a:t>contrôle</a:t>
            </a:r>
            <a:r>
              <a:rPr lang="en-CA" altLang="en-US" sz="1800" dirty="0">
                <a:cs typeface="Calibri" panose="020F0502020204030204" pitchFamily="34" charset="0"/>
                <a:hlinkClick r:id="rId11"/>
              </a:rPr>
              <a:t> </a:t>
            </a:r>
            <a:r>
              <a:rPr lang="en-CA" altLang="en-US" sz="1800" dirty="0" err="1">
                <a:cs typeface="Calibri" panose="020F0502020204030204" pitchFamily="34" charset="0"/>
                <a:hlinkClick r:id="rId11"/>
              </a:rPr>
              <a:t>fondé</a:t>
            </a:r>
            <a:r>
              <a:rPr lang="en-CA" altLang="en-US" sz="1800" dirty="0">
                <a:cs typeface="Calibri" panose="020F0502020204030204" pitchFamily="34" charset="0"/>
                <a:hlinkClick r:id="rId11"/>
              </a:rPr>
              <a:t> sur des données </a:t>
            </a:r>
            <a:r>
              <a:rPr lang="en-CA" altLang="en-US" sz="1800" dirty="0" err="1">
                <a:cs typeface="Calibri" panose="020F0502020204030204" pitchFamily="34" charset="0"/>
                <a:hlinkClick r:id="rId11"/>
              </a:rPr>
              <a:t>probantes</a:t>
            </a:r>
            <a:endParaRPr lang="en-CA" altLang="en-US" sz="1800" dirty="0">
              <a:cs typeface="Calibri" panose="020F0502020204030204" pitchFamily="34" charset="0"/>
            </a:endParaRPr>
          </a:p>
          <a:p>
            <a:r>
              <a:rPr lang="en-CA" altLang="en-US" sz="1800" dirty="0" err="1">
                <a:cs typeface="Calibri" panose="020F0502020204030204" pitchFamily="34" charset="0"/>
                <a:hlinkClick r:id="rId12"/>
              </a:rPr>
              <a:t>Évaluation</a:t>
            </a:r>
            <a:r>
              <a:rPr lang="en-CA" altLang="en-US" sz="1800" dirty="0">
                <a:cs typeface="Calibri" panose="020F0502020204030204" pitchFamily="34" charset="0"/>
                <a:hlinkClick r:id="rId12"/>
              </a:rPr>
              <a:t> de la </a:t>
            </a:r>
            <a:r>
              <a:rPr lang="en-CA" altLang="en-US" sz="1800" dirty="0" err="1">
                <a:cs typeface="Calibri" panose="020F0502020204030204" pitchFamily="34" charset="0"/>
                <a:hlinkClick r:id="rId12"/>
              </a:rPr>
              <a:t>maladie</a:t>
            </a:r>
            <a:r>
              <a:rPr lang="en-CA" altLang="en-US" sz="1800" dirty="0">
                <a:cs typeface="Calibri" panose="020F0502020204030204" pitchFamily="34" charset="0"/>
                <a:hlinkClick r:id="rId12"/>
              </a:rPr>
              <a:t> du virus de Schmallenberg </a:t>
            </a:r>
            <a:r>
              <a:rPr lang="en-CA" altLang="en-US" sz="1800" dirty="0" err="1">
                <a:cs typeface="Calibri" panose="020F0502020204030204" pitchFamily="34" charset="0"/>
                <a:hlinkClick r:id="rId12"/>
              </a:rPr>
              <a:t>en</a:t>
            </a:r>
            <a:r>
              <a:rPr lang="en-CA" altLang="en-US" sz="1800" dirty="0">
                <a:cs typeface="Calibri" panose="020F0502020204030204" pitchFamily="34" charset="0"/>
                <a:hlinkClick r:id="rId12"/>
              </a:rPr>
              <a:t> </a:t>
            </a:r>
            <a:r>
              <a:rPr lang="en-CA" altLang="en-US" sz="1800" dirty="0" err="1">
                <a:cs typeface="Calibri" panose="020F0502020204030204" pitchFamily="34" charset="0"/>
                <a:hlinkClick r:id="rId12"/>
              </a:rPr>
              <a:t>Sardaigne</a:t>
            </a:r>
            <a:r>
              <a:rPr lang="en-CA" altLang="en-US" sz="1800" dirty="0">
                <a:cs typeface="Calibri" panose="020F0502020204030204" pitchFamily="34" charset="0"/>
                <a:hlinkClick r:id="rId12"/>
              </a:rPr>
              <a:t> (Italie) après le premier </a:t>
            </a:r>
            <a:r>
              <a:rPr lang="en-CA" altLang="en-US" sz="1800" dirty="0" err="1">
                <a:cs typeface="Calibri" panose="020F0502020204030204" pitchFamily="34" charset="0"/>
                <a:hlinkClick r:id="rId12"/>
              </a:rPr>
              <a:t>épisode</a:t>
            </a:r>
            <a:r>
              <a:rPr lang="en-CA" altLang="en-US" sz="1800" dirty="0">
                <a:cs typeface="Calibri" panose="020F0502020204030204" pitchFamily="34" charset="0"/>
                <a:hlinkClick r:id="rId12"/>
              </a:rPr>
              <a:t> </a:t>
            </a:r>
            <a:r>
              <a:rPr lang="en-CA" altLang="en-US" sz="1800" dirty="0" err="1">
                <a:cs typeface="Calibri" panose="020F0502020204030204" pitchFamily="34" charset="0"/>
                <a:hlinkClick r:id="rId12"/>
              </a:rPr>
              <a:t>épidémique</a:t>
            </a:r>
            <a:r>
              <a:rPr lang="en-CA" altLang="en-US" sz="1800" dirty="0">
                <a:cs typeface="Calibri" panose="020F0502020204030204" pitchFamily="34" charset="0"/>
                <a:hlinkClick r:id="rId12"/>
              </a:rPr>
              <a:t> </a:t>
            </a:r>
            <a:r>
              <a:rPr lang="en-CA" altLang="en-US" sz="1800" dirty="0" err="1">
                <a:cs typeface="Calibri" panose="020F0502020204030204" pitchFamily="34" charset="0"/>
                <a:hlinkClick r:id="rId12"/>
              </a:rPr>
              <a:t>en</a:t>
            </a:r>
            <a:r>
              <a:rPr lang="en-CA" altLang="en-US" sz="1800" dirty="0">
                <a:cs typeface="Calibri" panose="020F0502020204030204" pitchFamily="34" charset="0"/>
                <a:hlinkClick r:id="rId12"/>
              </a:rPr>
              <a:t> 2012</a:t>
            </a:r>
            <a:endParaRPr lang="en-CA" altLang="en-US" sz="1800" dirty="0">
              <a:cs typeface="Calibri" panose="020F0502020204030204" pitchFamily="34" charset="0"/>
            </a:endParaRPr>
          </a:p>
          <a:p>
            <a:r>
              <a:rPr lang="en-CA" altLang="en-US" sz="1800" dirty="0" err="1">
                <a:cs typeface="Calibri" panose="020F0502020204030204" pitchFamily="34" charset="0"/>
                <a:hlinkClick r:id="rId13"/>
              </a:rPr>
              <a:t>Modélisation</a:t>
            </a:r>
            <a:r>
              <a:rPr lang="en-CA" altLang="en-US" sz="1800" dirty="0">
                <a:cs typeface="Calibri" panose="020F0502020204030204" pitchFamily="34" charset="0"/>
                <a:hlinkClick r:id="rId13"/>
              </a:rPr>
              <a:t> </a:t>
            </a:r>
            <a:r>
              <a:rPr lang="en-CA" altLang="en-US" sz="1800" dirty="0" err="1">
                <a:cs typeface="Calibri" panose="020F0502020204030204" pitchFamily="34" charset="0"/>
                <a:hlinkClick r:id="rId13"/>
              </a:rPr>
              <a:t>mathématique</a:t>
            </a:r>
            <a:r>
              <a:rPr lang="en-CA" altLang="en-US" sz="1800" dirty="0">
                <a:cs typeface="Calibri" panose="020F0502020204030204" pitchFamily="34" charset="0"/>
                <a:hlinkClick r:id="rId13"/>
              </a:rPr>
              <a:t> de la </a:t>
            </a:r>
            <a:r>
              <a:rPr lang="en-CA" altLang="en-US" sz="1800" dirty="0" err="1">
                <a:cs typeface="Calibri" panose="020F0502020204030204" pitchFamily="34" charset="0"/>
                <a:hlinkClick r:id="rId13"/>
              </a:rPr>
              <a:t>dermatose</a:t>
            </a:r>
            <a:r>
              <a:rPr lang="en-CA" altLang="en-US" sz="1800" dirty="0">
                <a:cs typeface="Calibri" panose="020F0502020204030204" pitchFamily="34" charset="0"/>
                <a:hlinkClick r:id="rId13"/>
              </a:rPr>
              <a:t> </a:t>
            </a:r>
            <a:r>
              <a:rPr lang="en-CA" altLang="en-US" sz="1800" dirty="0" err="1">
                <a:cs typeface="Calibri" panose="020F0502020204030204" pitchFamily="34" charset="0"/>
                <a:hlinkClick r:id="rId13"/>
              </a:rPr>
              <a:t>nodulaire</a:t>
            </a:r>
            <a:r>
              <a:rPr lang="en-CA" altLang="en-US" sz="1800" dirty="0">
                <a:cs typeface="Calibri" panose="020F0502020204030204" pitchFamily="34" charset="0"/>
                <a:hlinkClick r:id="rId13"/>
              </a:rPr>
              <a:t> </a:t>
            </a:r>
            <a:r>
              <a:rPr lang="en-CA" altLang="en-US" sz="1800" dirty="0" err="1">
                <a:cs typeface="Calibri" panose="020F0502020204030204" pitchFamily="34" charset="0"/>
                <a:hlinkClick r:id="rId13"/>
              </a:rPr>
              <a:t>contagieuse</a:t>
            </a:r>
            <a:r>
              <a:rPr lang="en-CA" altLang="en-US" sz="1800" dirty="0">
                <a:cs typeface="Calibri" panose="020F0502020204030204" pitchFamily="34" charset="0"/>
                <a:hlinkClick r:id="rId13"/>
              </a:rPr>
              <a:t> : </a:t>
            </a:r>
            <a:r>
              <a:rPr lang="en-CA" altLang="en-US" sz="1800" dirty="0" err="1">
                <a:cs typeface="Calibri" panose="020F0502020204030204" pitchFamily="34" charset="0"/>
                <a:hlinkClick r:id="rId13"/>
              </a:rPr>
              <a:t>nouvelles</a:t>
            </a:r>
            <a:r>
              <a:rPr lang="en-CA" altLang="en-US" sz="1800" dirty="0">
                <a:cs typeface="Calibri" panose="020F0502020204030204" pitchFamily="34" charset="0"/>
                <a:hlinkClick r:id="rId13"/>
              </a:rPr>
              <a:t> perspectives et </a:t>
            </a:r>
            <a:r>
              <a:rPr lang="en-CA" altLang="en-US" sz="1800" dirty="0" err="1">
                <a:cs typeface="Calibri" panose="020F0502020204030204" pitchFamily="34" charset="0"/>
                <a:hlinkClick r:id="rId13"/>
              </a:rPr>
              <a:t>enseignements</a:t>
            </a:r>
            <a:endParaRPr lang="en-CA" altLang="en-US" sz="1800" dirty="0">
              <a:cs typeface="Calibri" panose="020F0502020204030204" pitchFamily="34" charset="0"/>
            </a:endParaRPr>
          </a:p>
          <a:p>
            <a:r>
              <a:rPr lang="en-CA" altLang="en-US" sz="1800" dirty="0" err="1">
                <a:cs typeface="Calibri" panose="020F0502020204030204" pitchFamily="34" charset="0"/>
                <a:hlinkClick r:id="rId14"/>
              </a:rPr>
              <a:t>Tuberculose</a:t>
            </a:r>
            <a:r>
              <a:rPr lang="en-CA" altLang="en-US" sz="1800" dirty="0">
                <a:cs typeface="Calibri" panose="020F0502020204030204" pitchFamily="34" charset="0"/>
                <a:hlinkClick r:id="rId14"/>
              </a:rPr>
              <a:t> chez les </a:t>
            </a:r>
            <a:r>
              <a:rPr lang="en-CA" altLang="en-US" sz="1800" dirty="0" err="1">
                <a:cs typeface="Calibri" panose="020F0502020204030204" pitchFamily="34" charset="0"/>
                <a:hlinkClick r:id="rId14"/>
              </a:rPr>
              <a:t>blaireaux</a:t>
            </a:r>
            <a:r>
              <a:rPr lang="en-CA" altLang="en-US" sz="1800" dirty="0">
                <a:cs typeface="Calibri" panose="020F0502020204030204" pitchFamily="34" charset="0"/>
                <a:hlinkClick r:id="rId14"/>
              </a:rPr>
              <a:t> </a:t>
            </a:r>
            <a:r>
              <a:rPr lang="en-CA" altLang="en-US" sz="1800" dirty="0" err="1">
                <a:cs typeface="Calibri" panose="020F0502020204030204" pitchFamily="34" charset="0"/>
                <a:hlinkClick r:id="rId14"/>
              </a:rPr>
              <a:t>trouvés</a:t>
            </a:r>
            <a:r>
              <a:rPr lang="en-CA" altLang="en-US" sz="1800" dirty="0">
                <a:cs typeface="Calibri" panose="020F0502020204030204" pitchFamily="34" charset="0"/>
                <a:hlinkClick r:id="rId14"/>
              </a:rPr>
              <a:t> morts à la </a:t>
            </a:r>
            <a:r>
              <a:rPr lang="en-CA" altLang="en-US" sz="1800" dirty="0" err="1">
                <a:cs typeface="Calibri" panose="020F0502020204030204" pitchFamily="34" charset="0"/>
                <a:hlinkClick r:id="rId14"/>
              </a:rPr>
              <a:t>lisière</a:t>
            </a:r>
            <a:r>
              <a:rPr lang="en-CA" altLang="en-US" sz="1800" dirty="0">
                <a:cs typeface="Calibri" panose="020F0502020204030204" pitchFamily="34" charset="0"/>
                <a:hlinkClick r:id="rId14"/>
              </a:rPr>
              <a:t> de </a:t>
            </a:r>
            <a:r>
              <a:rPr lang="en-CA" altLang="en-US" sz="1800" dirty="0" err="1">
                <a:cs typeface="Calibri" panose="020F0502020204030204" pitchFamily="34" charset="0"/>
                <a:hlinkClick r:id="rId14"/>
              </a:rPr>
              <a:t>l'épidémie</a:t>
            </a:r>
            <a:r>
              <a:rPr lang="en-CA" altLang="en-US" sz="1800" dirty="0">
                <a:cs typeface="Calibri" panose="020F0502020204030204" pitchFamily="34" charset="0"/>
                <a:hlinkClick r:id="rId14"/>
              </a:rPr>
              <a:t> de </a:t>
            </a:r>
            <a:r>
              <a:rPr lang="en-CA" altLang="en-US" sz="1800" dirty="0" err="1">
                <a:cs typeface="Calibri" panose="020F0502020204030204" pitchFamily="34" charset="0"/>
                <a:hlinkClick r:id="rId14"/>
              </a:rPr>
              <a:t>tuberculose</a:t>
            </a:r>
            <a:r>
              <a:rPr lang="en-CA" altLang="en-US" sz="1800" dirty="0">
                <a:cs typeface="Calibri" panose="020F0502020204030204" pitchFamily="34" charset="0"/>
                <a:hlinkClick r:id="rId14"/>
              </a:rPr>
              <a:t> bovine </a:t>
            </a:r>
            <a:r>
              <a:rPr lang="en-CA" altLang="en-US" sz="1800" dirty="0" err="1">
                <a:cs typeface="Calibri" panose="020F0502020204030204" pitchFamily="34" charset="0"/>
                <a:hlinkClick r:id="rId14"/>
              </a:rPr>
              <a:t>en</a:t>
            </a:r>
            <a:r>
              <a:rPr lang="en-CA" altLang="en-US" sz="1800" dirty="0">
                <a:cs typeface="Calibri" panose="020F0502020204030204" pitchFamily="34" charset="0"/>
                <a:hlinkClick r:id="rId14"/>
              </a:rPr>
              <a:t> expansion</a:t>
            </a:r>
            <a:endParaRPr lang="en-CA" altLang="en-US" sz="1800" dirty="0">
              <a:cs typeface="Calibri" panose="020F0502020204030204" pitchFamily="34" charset="0"/>
            </a:endParaRPr>
          </a:p>
          <a:p>
            <a:endParaRPr lang="en-CA" altLang="en-US" sz="1800" dirty="0">
              <a:cs typeface="Calibri" panose="020F0502020204030204" pitchFamily="34" charset="0"/>
            </a:endParaRPr>
          </a:p>
        </p:txBody>
      </p:sp>
      <p:sp>
        <p:nvSpPr>
          <p:cNvPr id="43012" name="Slide Number Placeholder 4">
            <a:extLst>
              <a:ext uri="{FF2B5EF4-FFF2-40B4-BE49-F238E27FC236}">
                <a16:creationId xmlns:a16="http://schemas.microsoft.com/office/drawing/2014/main" id="{94D97A0A-0128-1BF9-FABB-1A8D72B7C97A}"/>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FF7DDAD-9C9E-4843-8F52-C4B3B1479E3D}" type="slidenum">
              <a:rPr lang="en-US" altLang="en-US" sz="1200" smtClean="0">
                <a:solidFill>
                  <a:srgbClr val="898989"/>
                </a:solidFill>
              </a:rPr>
              <a:t>15</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4FE4B-ECE6-4552-7C21-822547C781BC}"/>
              </a:ext>
            </a:extLst>
          </p:cNvPr>
          <p:cNvSpPr>
            <a:spLocks noGrp="1"/>
          </p:cNvSpPr>
          <p:nvPr>
            <p:ph type="title"/>
          </p:nvPr>
        </p:nvSpPr>
        <p:spPr>
          <a:xfrm>
            <a:off x="119063" y="61913"/>
            <a:ext cx="10515600" cy="1325562"/>
          </a:xfrm>
        </p:spPr>
        <p:txBody>
          <a:bodyPr/>
          <a:lstStyle/>
          <a:p>
            <a:pPr>
              <a:defRPr/>
            </a:pPr>
            <a:r>
              <a:rPr lang="en-CA" dirty="0"/>
              <a:t>Maladie de la peau bosselée en Europe</a:t>
            </a:r>
          </a:p>
        </p:txBody>
      </p:sp>
      <p:sp>
        <p:nvSpPr>
          <p:cNvPr id="16387" name="Content Placeholder 2">
            <a:extLst>
              <a:ext uri="{FF2B5EF4-FFF2-40B4-BE49-F238E27FC236}">
                <a16:creationId xmlns:a16="http://schemas.microsoft.com/office/drawing/2014/main" id="{951DB962-31E7-B2F0-A8BB-042D6FCAD214}"/>
              </a:ext>
            </a:extLst>
          </p:cNvPr>
          <p:cNvSpPr>
            <a:spLocks noGrp="1"/>
          </p:cNvSpPr>
          <p:nvPr>
            <p:ph sz="half" idx="1"/>
          </p:nvPr>
        </p:nvSpPr>
        <p:spPr>
          <a:xfrm>
            <a:off x="215900" y="1133475"/>
            <a:ext cx="6880225" cy="5222875"/>
          </a:xfrm>
        </p:spPr>
        <p:txBody>
          <a:bodyPr/>
          <a:lstStyle/>
          <a:p>
            <a:r>
              <a:rPr lang="en-CA" altLang="en-US" sz="2400" dirty="0"/>
              <a:t>La LSD </a:t>
            </a:r>
            <a:r>
              <a:rPr lang="en-CA" altLang="en-US" sz="2400" dirty="0" err="1"/>
              <a:t>est</a:t>
            </a:r>
            <a:r>
              <a:rPr lang="en-CA" altLang="en-US" sz="2400" dirty="0"/>
              <a:t> un </a:t>
            </a:r>
            <a:r>
              <a:rPr lang="en-CA" altLang="en-US" sz="2400" dirty="0" err="1"/>
              <a:t>capripoxvirus</a:t>
            </a:r>
            <a:r>
              <a:rPr lang="en-CA" altLang="en-US" sz="2400" dirty="0"/>
              <a:t> qui </a:t>
            </a:r>
            <a:r>
              <a:rPr lang="en-CA" altLang="en-US" sz="2400" dirty="0" err="1"/>
              <a:t>affecte</a:t>
            </a:r>
            <a:r>
              <a:rPr lang="en-CA" altLang="en-US" sz="2400" dirty="0"/>
              <a:t> les </a:t>
            </a:r>
            <a:r>
              <a:rPr lang="en-CA" altLang="en-US" sz="2400" dirty="0" err="1"/>
              <a:t>bovins</a:t>
            </a:r>
            <a:r>
              <a:rPr lang="en-CA" altLang="en-US" sz="2400" dirty="0"/>
              <a:t>.</a:t>
            </a:r>
          </a:p>
          <a:p>
            <a:r>
              <a:rPr lang="en-CA" altLang="en-US" sz="2400" dirty="0"/>
              <a:t>Les </a:t>
            </a:r>
            <a:r>
              <a:rPr lang="en-CA" altLang="en-US" sz="2400" dirty="0" err="1"/>
              <a:t>symptômes</a:t>
            </a:r>
            <a:r>
              <a:rPr lang="en-CA" altLang="en-US" sz="2400" dirty="0"/>
              <a:t> </a:t>
            </a:r>
            <a:r>
              <a:rPr lang="en-CA" altLang="en-US" sz="2400" dirty="0" err="1"/>
              <a:t>comprennent</a:t>
            </a:r>
            <a:r>
              <a:rPr lang="en-CA" altLang="en-US" sz="2400" dirty="0"/>
              <a:t> : </a:t>
            </a:r>
            <a:r>
              <a:rPr lang="en-CA" altLang="en-US" sz="2400" dirty="0" err="1"/>
              <a:t>fièvre</a:t>
            </a:r>
            <a:r>
              <a:rPr lang="en-CA" altLang="en-US" sz="2400" dirty="0"/>
              <a:t>, </a:t>
            </a:r>
            <a:r>
              <a:rPr lang="en-CA" altLang="en-US" sz="2400" dirty="0" err="1"/>
              <a:t>gonflement</a:t>
            </a:r>
            <a:r>
              <a:rPr lang="en-CA" altLang="en-US" sz="2400" dirty="0"/>
              <a:t> des ganglions </a:t>
            </a:r>
            <a:r>
              <a:rPr lang="en-CA" altLang="en-US" sz="2400" dirty="0" err="1"/>
              <a:t>lymphatiques</a:t>
            </a:r>
            <a:r>
              <a:rPr lang="en-CA" altLang="en-US" sz="2400" dirty="0"/>
              <a:t>, nodules </a:t>
            </a:r>
            <a:r>
              <a:rPr lang="en-CA" altLang="en-US" sz="2400" dirty="0" err="1"/>
              <a:t>cutanés</a:t>
            </a:r>
            <a:r>
              <a:rPr lang="en-CA" altLang="en-US" sz="2400" dirty="0"/>
              <a:t> (2 à 5 cm), </a:t>
            </a:r>
            <a:r>
              <a:rPr lang="en-CA" altLang="en-US" sz="2400" dirty="0" err="1"/>
              <a:t>œdème</a:t>
            </a:r>
            <a:r>
              <a:rPr lang="en-CA" altLang="en-US" sz="2400" dirty="0"/>
              <a:t>, </a:t>
            </a:r>
            <a:r>
              <a:rPr lang="en-CA" altLang="en-US" sz="2400" dirty="0" err="1"/>
              <a:t>boiterie</a:t>
            </a:r>
            <a:r>
              <a:rPr lang="en-CA" altLang="en-US" sz="2400" dirty="0"/>
              <a:t> et </a:t>
            </a:r>
            <a:r>
              <a:rPr lang="en-CA" altLang="en-US" sz="2400" dirty="0" err="1"/>
              <a:t>baisse</a:t>
            </a:r>
            <a:r>
              <a:rPr lang="en-CA" altLang="en-US" sz="2400" dirty="0"/>
              <a:t> de la production </a:t>
            </a:r>
            <a:r>
              <a:rPr lang="en-CA" altLang="en-US" sz="2400" dirty="0" err="1"/>
              <a:t>laitière</a:t>
            </a:r>
            <a:endParaRPr lang="en-CA" altLang="en-US" sz="2400" dirty="0"/>
          </a:p>
          <a:p>
            <a:r>
              <a:rPr lang="en-CA" altLang="en-US" sz="2400" dirty="0"/>
              <a:t>Transmission </a:t>
            </a:r>
            <a:r>
              <a:rPr lang="en-CA" altLang="en-US" sz="2400" dirty="0" err="1"/>
              <a:t>primaire</a:t>
            </a:r>
            <a:r>
              <a:rPr lang="en-CA" altLang="en-US" sz="2400" dirty="0"/>
              <a:t> par des </a:t>
            </a:r>
            <a:r>
              <a:rPr lang="en-CA" altLang="en-US" sz="2400" dirty="0" err="1"/>
              <a:t>insectes</a:t>
            </a:r>
            <a:r>
              <a:rPr lang="en-CA" altLang="en-US" sz="2400" dirty="0"/>
              <a:t> piqueurs (mouches </a:t>
            </a:r>
            <a:r>
              <a:rPr lang="en-CA" altLang="en-US" sz="2400" dirty="0" err="1"/>
              <a:t>piquantes</a:t>
            </a:r>
            <a:r>
              <a:rPr lang="en-CA" altLang="en-US" sz="2400" dirty="0"/>
              <a:t>, </a:t>
            </a:r>
            <a:r>
              <a:rPr lang="en-CA" altLang="en-US" sz="2400" dirty="0" err="1"/>
              <a:t>moustiques</a:t>
            </a:r>
            <a:r>
              <a:rPr lang="en-CA" altLang="en-US" sz="2400" dirty="0"/>
              <a:t>, </a:t>
            </a:r>
            <a:r>
              <a:rPr lang="en-CA" altLang="en-US" sz="2400" dirty="0" err="1"/>
              <a:t>tiques</a:t>
            </a:r>
            <a:r>
              <a:rPr lang="en-CA" altLang="en-US" sz="2400" dirty="0"/>
              <a:t>)</a:t>
            </a:r>
          </a:p>
          <a:p>
            <a:pPr lvl="1"/>
            <a:r>
              <a:rPr lang="en-CA" altLang="en-US" sz="2000" dirty="0"/>
              <a:t>Transmission </a:t>
            </a:r>
            <a:r>
              <a:rPr lang="en-CA" altLang="en-US" sz="2000" dirty="0" err="1"/>
              <a:t>secondaire</a:t>
            </a:r>
            <a:r>
              <a:rPr lang="en-CA" altLang="en-US" sz="2000" dirty="0"/>
              <a:t> : contact direct, aliments/eau/</a:t>
            </a:r>
            <a:r>
              <a:rPr lang="en-CA" altLang="en-US" sz="2000" dirty="0" err="1"/>
              <a:t>équipements</a:t>
            </a:r>
            <a:r>
              <a:rPr lang="en-CA" altLang="en-US" sz="2000" dirty="0"/>
              <a:t> </a:t>
            </a:r>
            <a:r>
              <a:rPr lang="en-CA" altLang="en-US" sz="2000" dirty="0" err="1"/>
              <a:t>contaminés</a:t>
            </a:r>
            <a:r>
              <a:rPr lang="en-CA" altLang="en-US" sz="2000" dirty="0"/>
              <a:t>, </a:t>
            </a:r>
            <a:r>
              <a:rPr lang="en-CA" altLang="en-US" sz="2000" dirty="0" err="1"/>
              <a:t>sperme</a:t>
            </a:r>
            <a:r>
              <a:rPr lang="en-CA" altLang="en-US" sz="2000" dirty="0"/>
              <a:t> et lait (rare)</a:t>
            </a:r>
          </a:p>
          <a:p>
            <a:r>
              <a:rPr lang="en-CA" altLang="en-US" sz="2400" dirty="0" err="1"/>
              <a:t>Identifiée</a:t>
            </a:r>
            <a:r>
              <a:rPr lang="en-CA" altLang="en-US" sz="2400" dirty="0"/>
              <a:t> pour la première </a:t>
            </a:r>
            <a:r>
              <a:rPr lang="en-CA" altLang="en-US" sz="2400" dirty="0" err="1"/>
              <a:t>fois</a:t>
            </a:r>
            <a:r>
              <a:rPr lang="en-CA" altLang="en-US" sz="2400" dirty="0"/>
              <a:t> </a:t>
            </a:r>
            <a:r>
              <a:rPr lang="en-CA" altLang="en-US" sz="2400" dirty="0" err="1"/>
              <a:t>en</a:t>
            </a:r>
            <a:r>
              <a:rPr lang="en-CA" altLang="en-US" sz="2400" dirty="0"/>
              <a:t> </a:t>
            </a:r>
            <a:r>
              <a:rPr lang="en-CA" altLang="en-US" sz="2400" dirty="0" err="1"/>
              <a:t>Zambie</a:t>
            </a:r>
            <a:r>
              <a:rPr lang="en-CA" altLang="en-US" sz="2400" dirty="0"/>
              <a:t> </a:t>
            </a:r>
            <a:r>
              <a:rPr lang="en-CA" altLang="en-US" sz="2400" dirty="0" err="1"/>
              <a:t>en</a:t>
            </a:r>
            <a:r>
              <a:rPr lang="en-CA" altLang="en-US" sz="2400" dirty="0"/>
              <a:t> 1929, elle se </a:t>
            </a:r>
            <a:r>
              <a:rPr lang="en-CA" altLang="en-US" sz="2400" dirty="0" err="1"/>
              <a:t>propage</a:t>
            </a:r>
            <a:r>
              <a:rPr lang="en-CA" altLang="en-US" sz="2400" dirty="0"/>
              <a:t> </a:t>
            </a:r>
            <a:r>
              <a:rPr lang="en-CA" altLang="en-US" sz="2400" dirty="0" err="1"/>
              <a:t>aujourd'hui</a:t>
            </a:r>
            <a:r>
              <a:rPr lang="en-CA" altLang="en-US" sz="2400" dirty="0"/>
              <a:t> </a:t>
            </a:r>
            <a:r>
              <a:rPr lang="en-CA" altLang="en-US" sz="2400" dirty="0" err="1"/>
              <a:t>en</a:t>
            </a:r>
            <a:r>
              <a:rPr lang="en-CA" altLang="en-US" sz="2400" dirty="0"/>
              <a:t> Afrique, </a:t>
            </a:r>
            <a:r>
              <a:rPr lang="en-CA" altLang="en-US" sz="2400" dirty="0" err="1"/>
              <a:t>en</a:t>
            </a:r>
            <a:r>
              <a:rPr lang="en-CA" altLang="en-US" sz="2400" dirty="0"/>
              <a:t> Asie et dans </a:t>
            </a:r>
            <a:r>
              <a:rPr lang="en-CA" altLang="en-US" sz="2400" dirty="0" err="1"/>
              <a:t>certaines</a:t>
            </a:r>
            <a:r>
              <a:rPr lang="en-CA" altLang="en-US" sz="2400" dirty="0"/>
              <a:t> </a:t>
            </a:r>
            <a:r>
              <a:rPr lang="en-CA" altLang="en-US" sz="2400" dirty="0" err="1"/>
              <a:t>régions</a:t>
            </a:r>
            <a:r>
              <a:rPr lang="en-CA" altLang="en-US" sz="2400" dirty="0"/>
              <a:t> </a:t>
            </a:r>
            <a:r>
              <a:rPr lang="en-CA" altLang="en-US" sz="2400" dirty="0" err="1"/>
              <a:t>d'Europe</a:t>
            </a:r>
            <a:endParaRPr lang="en-CA" altLang="en-US" sz="2400" dirty="0"/>
          </a:p>
        </p:txBody>
      </p:sp>
      <p:pic>
        <p:nvPicPr>
          <p:cNvPr id="16388" name="Content Placeholder 6">
            <a:extLst>
              <a:ext uri="{FF2B5EF4-FFF2-40B4-BE49-F238E27FC236}">
                <a16:creationId xmlns:a16="http://schemas.microsoft.com/office/drawing/2014/main" id="{70F7E4EF-CC43-1B73-6A6B-A68A9C35DF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96125" y="1222375"/>
            <a:ext cx="4799013" cy="2979738"/>
          </a:xfrm>
          <a:ln w="19050">
            <a:solidFill>
              <a:schemeClr val="tx1"/>
            </a:solidFill>
            <a:miter lim="800000"/>
            <a:headEnd/>
            <a:tailEnd/>
          </a:ln>
        </p:spPr>
      </p:pic>
      <p:sp>
        <p:nvSpPr>
          <p:cNvPr id="16389" name="Slide Number Placeholder 4">
            <a:extLst>
              <a:ext uri="{FF2B5EF4-FFF2-40B4-BE49-F238E27FC236}">
                <a16:creationId xmlns:a16="http://schemas.microsoft.com/office/drawing/2014/main" id="{B6BCE52F-2850-7C2D-1D1A-3C9651851C8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DA132D3-0DCB-4970-B9E0-5657668544C5}" type="slidenum">
              <a:rPr lang="en-US" altLang="en-US" sz="1200" smtClean="0">
                <a:solidFill>
                  <a:srgbClr val="898989"/>
                </a:solidFill>
              </a:rPr>
              <a:t>2</a:t>
            </a:fld>
            <a:endParaRPr lang="en-US" altLang="en-US" sz="1200">
              <a:solidFill>
                <a:srgbClr val="898989"/>
              </a:solidFill>
            </a:endParaRPr>
          </a:p>
        </p:txBody>
      </p:sp>
      <p:sp>
        <p:nvSpPr>
          <p:cNvPr id="16390" name="TextBox 8">
            <a:extLst>
              <a:ext uri="{FF2B5EF4-FFF2-40B4-BE49-F238E27FC236}">
                <a16:creationId xmlns:a16="http://schemas.microsoft.com/office/drawing/2014/main" id="{B1BFF28E-96C4-67E6-8D1E-DFFBF9EDDE08}"/>
              </a:ext>
            </a:extLst>
          </p:cNvPr>
          <p:cNvSpPr txBox="1">
            <a:spLocks noChangeArrowheads="1"/>
          </p:cNvSpPr>
          <p:nvPr/>
        </p:nvSpPr>
        <p:spPr bwMode="auto">
          <a:xfrm>
            <a:off x="6973888" y="4202113"/>
            <a:ext cx="4379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a:hlinkClick r:id="rId4"/>
              </a:rPr>
              <a:t>Maladie cutanée nodulaire chez les bovins - Fenemore - 2024 - Veterinary Record - Wiley Online Library</a:t>
            </a:r>
            <a:endParaRPr lang="en-CA" altLang="en-U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D8F3F1-3B82-3FFF-7AD7-8727D8B25DC7}"/>
              </a:ext>
            </a:extLst>
          </p:cNvPr>
          <p:cNvSpPr>
            <a:spLocks noGrp="1"/>
          </p:cNvSpPr>
          <p:nvPr>
            <p:ph type="title"/>
          </p:nvPr>
        </p:nvSpPr>
        <p:spPr>
          <a:xfrm>
            <a:off x="122238" y="-36513"/>
            <a:ext cx="10515600" cy="827088"/>
          </a:xfrm>
        </p:spPr>
        <p:txBody>
          <a:bodyPr/>
          <a:lstStyle/>
          <a:p>
            <a:pPr>
              <a:defRPr/>
            </a:pPr>
            <a:r>
              <a:rPr lang="en-CA" sz="3200" dirty="0"/>
              <a:t>Maladie de la peau bosselée en Europe</a:t>
            </a:r>
          </a:p>
        </p:txBody>
      </p:sp>
      <p:sp>
        <p:nvSpPr>
          <p:cNvPr id="18435" name="Content Placeholder 9">
            <a:extLst>
              <a:ext uri="{FF2B5EF4-FFF2-40B4-BE49-F238E27FC236}">
                <a16:creationId xmlns:a16="http://schemas.microsoft.com/office/drawing/2014/main" id="{20601684-B184-C89A-AE18-1F74360E8DD4}"/>
              </a:ext>
            </a:extLst>
          </p:cNvPr>
          <p:cNvSpPr>
            <a:spLocks noGrp="1"/>
          </p:cNvSpPr>
          <p:nvPr>
            <p:ph sz="half" idx="1"/>
          </p:nvPr>
        </p:nvSpPr>
        <p:spPr>
          <a:xfrm>
            <a:off x="296863" y="641350"/>
            <a:ext cx="6321425" cy="6067425"/>
          </a:xfrm>
        </p:spPr>
        <p:txBody>
          <a:bodyPr/>
          <a:lstStyle/>
          <a:p>
            <a:r>
              <a:rPr lang="en-CA" altLang="en-US" sz="2400" dirty="0" err="1">
                <a:hlinkClick r:id="rId3"/>
              </a:rPr>
              <a:t>L'Italie</a:t>
            </a:r>
            <a:r>
              <a:rPr lang="en-CA" altLang="en-US" sz="2400" dirty="0">
                <a:hlinkClick r:id="rId3"/>
              </a:rPr>
              <a:t> </a:t>
            </a:r>
            <a:r>
              <a:rPr lang="en-CA" altLang="en-US" sz="2400" dirty="0"/>
              <a:t>a </a:t>
            </a:r>
            <a:r>
              <a:rPr lang="en-CA" altLang="en-US" sz="2400" dirty="0" err="1"/>
              <a:t>signalé</a:t>
            </a:r>
            <a:r>
              <a:rPr lang="en-CA" altLang="en-US" sz="2400" dirty="0"/>
              <a:t> </a:t>
            </a:r>
            <a:r>
              <a:rPr lang="en-CA" altLang="en-US" sz="2400" dirty="0" err="1"/>
              <a:t>ses</a:t>
            </a:r>
            <a:r>
              <a:rPr lang="en-CA" altLang="en-US" sz="2400" dirty="0"/>
              <a:t> premiers </a:t>
            </a:r>
            <a:r>
              <a:rPr lang="en-CA" altLang="en-US" sz="2400" dirty="0" err="1"/>
              <a:t>cas</a:t>
            </a:r>
            <a:r>
              <a:rPr lang="en-CA" altLang="en-US" sz="2400" dirty="0"/>
              <a:t> de LSD </a:t>
            </a:r>
            <a:r>
              <a:rPr lang="en-CA" altLang="en-US" sz="2400" dirty="0" err="1"/>
              <a:t>en</a:t>
            </a:r>
            <a:r>
              <a:rPr lang="en-CA" altLang="en-US" sz="2400" dirty="0"/>
              <a:t> </a:t>
            </a:r>
            <a:r>
              <a:rPr lang="en-CA" altLang="en-US" sz="2400" dirty="0" err="1"/>
              <a:t>Sardaigne</a:t>
            </a:r>
            <a:r>
              <a:rPr lang="en-CA" altLang="en-US" sz="2400" dirty="0"/>
              <a:t> (date de début : 20 </a:t>
            </a:r>
            <a:r>
              <a:rPr lang="en-CA" altLang="en-US" sz="2400" dirty="0" err="1"/>
              <a:t>juin</a:t>
            </a:r>
            <a:r>
              <a:rPr lang="en-CA" altLang="en-US" sz="2400" dirty="0"/>
              <a:t> 2025)</a:t>
            </a:r>
          </a:p>
          <a:p>
            <a:pPr lvl="1"/>
            <a:r>
              <a:rPr lang="en-CA" altLang="en-US" sz="2000" dirty="0"/>
              <a:t>Au 9 </a:t>
            </a:r>
            <a:r>
              <a:rPr lang="en-CA" altLang="en-US" sz="2000" dirty="0" err="1"/>
              <a:t>juillet</a:t>
            </a:r>
            <a:r>
              <a:rPr lang="en-CA" altLang="en-US" sz="2000" dirty="0"/>
              <a:t>, 14 foyers </a:t>
            </a:r>
            <a:r>
              <a:rPr lang="en-CA" altLang="en-US" sz="2000" dirty="0" err="1"/>
              <a:t>ont</a:t>
            </a:r>
            <a:r>
              <a:rPr lang="en-CA" altLang="en-US" sz="2000" dirty="0"/>
              <a:t> </a:t>
            </a:r>
            <a:r>
              <a:rPr lang="en-CA" altLang="en-US" sz="2000" dirty="0" err="1"/>
              <a:t>été</a:t>
            </a:r>
            <a:r>
              <a:rPr lang="en-CA" altLang="en-US" sz="2000" dirty="0"/>
              <a:t> </a:t>
            </a:r>
            <a:r>
              <a:rPr lang="en-CA" altLang="en-US" sz="2000" dirty="0" err="1"/>
              <a:t>signalés</a:t>
            </a:r>
            <a:r>
              <a:rPr lang="en-CA" altLang="en-US" sz="2000" dirty="0"/>
              <a:t>, </a:t>
            </a:r>
            <a:r>
              <a:rPr lang="en-CA" altLang="en-US" sz="2000" dirty="0" err="1"/>
              <a:t>dont</a:t>
            </a:r>
            <a:r>
              <a:rPr lang="en-CA" altLang="en-US" sz="2000" dirty="0"/>
              <a:t> 13 </a:t>
            </a:r>
            <a:r>
              <a:rPr lang="en-CA" altLang="en-US" sz="2000" dirty="0" err="1"/>
              <a:t>en</a:t>
            </a:r>
            <a:r>
              <a:rPr lang="en-CA" altLang="en-US" sz="2000" dirty="0"/>
              <a:t> </a:t>
            </a:r>
            <a:r>
              <a:rPr lang="en-CA" altLang="en-US" sz="2000" dirty="0" err="1"/>
              <a:t>Sardaigne</a:t>
            </a:r>
            <a:r>
              <a:rPr lang="en-CA" altLang="en-US" sz="2000" dirty="0"/>
              <a:t> et 1 </a:t>
            </a:r>
            <a:r>
              <a:rPr lang="en-CA" altLang="en-US" sz="2000" dirty="0" err="1"/>
              <a:t>en</a:t>
            </a:r>
            <a:r>
              <a:rPr lang="en-CA" altLang="en-US" sz="2000" dirty="0"/>
              <a:t> </a:t>
            </a:r>
            <a:r>
              <a:rPr lang="en-CA" altLang="en-US" sz="2000" dirty="0" err="1"/>
              <a:t>Lombardie</a:t>
            </a:r>
            <a:r>
              <a:rPr lang="en-CA" altLang="en-US" sz="2000" dirty="0"/>
              <a:t> (</a:t>
            </a:r>
            <a:r>
              <a:rPr lang="en-CA" altLang="en-US" sz="2000" dirty="0" err="1"/>
              <a:t>nord</a:t>
            </a:r>
            <a:r>
              <a:rPr lang="en-CA" altLang="en-US" sz="2000" dirty="0"/>
              <a:t>) </a:t>
            </a:r>
          </a:p>
          <a:p>
            <a:pPr lvl="1"/>
            <a:r>
              <a:rPr lang="en-CA" altLang="en-US" sz="2000" dirty="0"/>
              <a:t>Le rapport du WAHIS </a:t>
            </a:r>
            <a:r>
              <a:rPr lang="en-CA" altLang="en-US" sz="2000" dirty="0" err="1"/>
              <a:t>identifie</a:t>
            </a:r>
            <a:r>
              <a:rPr lang="en-CA" altLang="en-US" sz="2000" dirty="0"/>
              <a:t> la source </a:t>
            </a:r>
            <a:r>
              <a:rPr lang="en-CA" altLang="en-US" sz="2000" dirty="0" err="1"/>
              <a:t>potentielle</a:t>
            </a:r>
            <a:r>
              <a:rPr lang="en-CA" altLang="en-US" sz="2000" dirty="0"/>
              <a:t> de </a:t>
            </a:r>
            <a:r>
              <a:rPr lang="en-CA" altLang="en-US" sz="2000" dirty="0" err="1"/>
              <a:t>l'épidémie</a:t>
            </a:r>
            <a:r>
              <a:rPr lang="en-CA" altLang="en-US" sz="2000" dirty="0"/>
              <a:t> </a:t>
            </a:r>
            <a:r>
              <a:rPr lang="en-CA" altLang="en-US" sz="2000" dirty="0" err="1"/>
              <a:t>comme</a:t>
            </a:r>
            <a:r>
              <a:rPr lang="en-CA" altLang="en-US" sz="2000" dirty="0"/>
              <a:t> </a:t>
            </a:r>
            <a:r>
              <a:rPr lang="en-CA" altLang="en-US" sz="2000" dirty="0" err="1"/>
              <a:t>étant</a:t>
            </a:r>
            <a:r>
              <a:rPr lang="en-CA" altLang="en-US" sz="2000" dirty="0"/>
              <a:t> le </a:t>
            </a:r>
            <a:r>
              <a:rPr lang="en-CA" altLang="en-US" sz="2000" dirty="0" err="1"/>
              <a:t>déplacement</a:t>
            </a:r>
            <a:r>
              <a:rPr lang="en-CA" altLang="en-US" sz="2000" dirty="0"/>
              <a:t> de </a:t>
            </a:r>
            <a:r>
              <a:rPr lang="en-CA" altLang="en-US" sz="2000" dirty="0" err="1"/>
              <a:t>vecteurs</a:t>
            </a:r>
            <a:r>
              <a:rPr lang="en-CA" altLang="en-US" sz="2000" dirty="0"/>
              <a:t> </a:t>
            </a:r>
            <a:r>
              <a:rPr lang="en-CA" altLang="en-US" sz="2000" dirty="0" err="1"/>
              <a:t>en</a:t>
            </a:r>
            <a:r>
              <a:rPr lang="en-CA" altLang="en-US" sz="2000" dirty="0"/>
              <a:t> provenance </a:t>
            </a:r>
            <a:r>
              <a:rPr lang="en-CA" altLang="en-US" sz="2000" dirty="0" err="1"/>
              <a:t>d'Afrique</a:t>
            </a:r>
            <a:r>
              <a:rPr lang="en-CA" altLang="en-US" sz="2000" dirty="0"/>
              <a:t> du Nord, </a:t>
            </a:r>
            <a:r>
              <a:rPr lang="en-CA" altLang="en-US" sz="2000" dirty="0" err="1"/>
              <a:t>où</a:t>
            </a:r>
            <a:r>
              <a:rPr lang="en-CA" altLang="en-US" sz="2000" dirty="0"/>
              <a:t> la LSD a </a:t>
            </a:r>
            <a:r>
              <a:rPr lang="en-CA" altLang="en-US" sz="2000" dirty="0" err="1"/>
              <a:t>récemment</a:t>
            </a:r>
            <a:r>
              <a:rPr lang="en-CA" altLang="en-US" sz="2000" dirty="0"/>
              <a:t> </a:t>
            </a:r>
            <a:r>
              <a:rPr lang="en-CA" altLang="en-US" sz="2000" dirty="0" err="1"/>
              <a:t>été</a:t>
            </a:r>
            <a:r>
              <a:rPr lang="en-CA" altLang="en-US" sz="2000" dirty="0"/>
              <a:t> </a:t>
            </a:r>
            <a:r>
              <a:rPr lang="en-CA" altLang="en-US" sz="2000" dirty="0" err="1"/>
              <a:t>signalée</a:t>
            </a:r>
            <a:r>
              <a:rPr lang="en-CA" altLang="en-US" sz="2000" dirty="0"/>
              <a:t> (</a:t>
            </a:r>
            <a:r>
              <a:rPr lang="en-CA" altLang="en-US" sz="2000" dirty="0" err="1"/>
              <a:t>Tunisie</a:t>
            </a:r>
            <a:r>
              <a:rPr lang="en-CA" altLang="en-US" sz="2000" dirty="0"/>
              <a:t> et Algérie)</a:t>
            </a:r>
          </a:p>
          <a:p>
            <a:r>
              <a:rPr lang="en-CA" altLang="en-US" sz="2400" dirty="0">
                <a:hlinkClick r:id="rId4"/>
              </a:rPr>
              <a:t>La France </a:t>
            </a:r>
            <a:r>
              <a:rPr lang="en-CA" altLang="en-US" sz="2400" dirty="0"/>
              <a:t>a </a:t>
            </a:r>
            <a:r>
              <a:rPr lang="en-CA" altLang="en-US" sz="2400" dirty="0" err="1"/>
              <a:t>signalé</a:t>
            </a:r>
            <a:r>
              <a:rPr lang="en-CA" altLang="en-US" sz="2400" dirty="0"/>
              <a:t> son premier </a:t>
            </a:r>
            <a:r>
              <a:rPr lang="en-CA" altLang="en-US" sz="2400" dirty="0" err="1"/>
              <a:t>cas</a:t>
            </a:r>
            <a:r>
              <a:rPr lang="en-CA" altLang="en-US" sz="2400" dirty="0"/>
              <a:t> de LSD </a:t>
            </a:r>
            <a:r>
              <a:rPr lang="en-CA" altLang="en-US" sz="2400" dirty="0" err="1"/>
              <a:t>en</a:t>
            </a:r>
            <a:r>
              <a:rPr lang="en-CA" altLang="en-US" sz="2400" dirty="0"/>
              <a:t> Savoie (date de début : 23 </a:t>
            </a:r>
            <a:r>
              <a:rPr lang="en-CA" altLang="en-US" sz="2400" dirty="0" err="1"/>
              <a:t>juin</a:t>
            </a:r>
            <a:r>
              <a:rPr lang="en-CA" altLang="en-US" sz="2400" dirty="0"/>
              <a:t> 2025)</a:t>
            </a:r>
          </a:p>
          <a:p>
            <a:pPr lvl="1"/>
            <a:r>
              <a:rPr lang="en-CA" altLang="en-US" sz="2000" dirty="0"/>
              <a:t>Les </a:t>
            </a:r>
            <a:r>
              <a:rPr lang="en-CA" altLang="en-US" sz="2000" dirty="0" err="1"/>
              <a:t>animaux</a:t>
            </a:r>
            <a:r>
              <a:rPr lang="en-CA" altLang="en-US" sz="2000" dirty="0"/>
              <a:t> </a:t>
            </a:r>
            <a:r>
              <a:rPr lang="en-CA" altLang="en-US" sz="2000" dirty="0" err="1"/>
              <a:t>présentaient</a:t>
            </a:r>
            <a:r>
              <a:rPr lang="en-CA" altLang="en-US" sz="2000" dirty="0"/>
              <a:t> de la </a:t>
            </a:r>
            <a:r>
              <a:rPr lang="en-CA" altLang="en-US" sz="2000" dirty="0" err="1"/>
              <a:t>fièvre</a:t>
            </a:r>
            <a:r>
              <a:rPr lang="en-CA" altLang="en-US" sz="2000" dirty="0"/>
              <a:t> et des nodules </a:t>
            </a:r>
            <a:r>
              <a:rPr lang="en-CA" altLang="en-US" sz="2000" dirty="0" err="1"/>
              <a:t>cutanés</a:t>
            </a:r>
            <a:endParaRPr lang="en-CA" altLang="en-US" sz="2000" dirty="0"/>
          </a:p>
          <a:p>
            <a:pPr lvl="1"/>
            <a:r>
              <a:rPr lang="en-CA" altLang="en-US" sz="2000" dirty="0"/>
              <a:t>15 </a:t>
            </a:r>
            <a:r>
              <a:rPr lang="en-CA" altLang="en-US" sz="2000" dirty="0" err="1"/>
              <a:t>cas</a:t>
            </a:r>
            <a:r>
              <a:rPr lang="en-CA" altLang="en-US" sz="2000" dirty="0"/>
              <a:t> </a:t>
            </a:r>
            <a:r>
              <a:rPr lang="en-CA" altLang="en-US" sz="2000" dirty="0" err="1"/>
              <a:t>ont</a:t>
            </a:r>
            <a:r>
              <a:rPr lang="en-CA" altLang="en-US" sz="2000" dirty="0"/>
              <a:t> </a:t>
            </a:r>
            <a:r>
              <a:rPr lang="en-CA" altLang="en-US" sz="2000" dirty="0" err="1"/>
              <a:t>été</a:t>
            </a:r>
            <a:r>
              <a:rPr lang="en-CA" altLang="en-US" sz="2000" dirty="0"/>
              <a:t> </a:t>
            </a:r>
            <a:r>
              <a:rPr lang="en-CA" altLang="en-US" sz="2000" dirty="0" err="1"/>
              <a:t>signalés</a:t>
            </a:r>
            <a:r>
              <a:rPr lang="en-CA" altLang="en-US" sz="2000" dirty="0"/>
              <a:t> dans un </a:t>
            </a:r>
            <a:r>
              <a:rPr lang="en-CA" altLang="en-US" sz="2000" dirty="0" err="1"/>
              <a:t>troupeau</a:t>
            </a:r>
            <a:r>
              <a:rPr lang="en-CA" altLang="en-US" sz="2000" dirty="0"/>
              <a:t> de 54 </a:t>
            </a:r>
            <a:r>
              <a:rPr lang="en-CA" altLang="en-US" sz="2000" dirty="0" err="1"/>
              <a:t>bovins</a:t>
            </a:r>
            <a:endParaRPr lang="en-CA" altLang="en-US" sz="2000" dirty="0"/>
          </a:p>
          <a:p>
            <a:pPr lvl="1"/>
            <a:r>
              <a:rPr lang="en-CA" altLang="en-US" sz="2000" dirty="0"/>
              <a:t>Abattage et mise </a:t>
            </a:r>
            <a:r>
              <a:rPr lang="en-CA" altLang="en-US" sz="2000" dirty="0" err="1"/>
              <a:t>en</a:t>
            </a:r>
            <a:r>
              <a:rPr lang="en-CA" altLang="en-US" sz="2000" dirty="0"/>
              <a:t> place </a:t>
            </a:r>
            <a:r>
              <a:rPr lang="en-CA" altLang="en-US" sz="2000" dirty="0" err="1"/>
              <a:t>d'une</a:t>
            </a:r>
            <a:r>
              <a:rPr lang="en-CA" altLang="en-US" sz="2000" dirty="0"/>
              <a:t> zone </a:t>
            </a:r>
            <a:r>
              <a:rPr lang="en-CA" altLang="en-US" sz="2000" dirty="0" err="1"/>
              <a:t>réglementée</a:t>
            </a:r>
            <a:endParaRPr lang="en-CA" altLang="en-US" sz="2000" dirty="0"/>
          </a:p>
          <a:p>
            <a:pPr lvl="1"/>
            <a:r>
              <a:rPr lang="en-CA" altLang="en-US" sz="2000" dirty="0" err="1"/>
              <a:t>Enquête</a:t>
            </a:r>
            <a:r>
              <a:rPr lang="en-CA" altLang="en-US" sz="2000" dirty="0"/>
              <a:t> sur la source de </a:t>
            </a:r>
            <a:r>
              <a:rPr lang="en-CA" altLang="en-US" sz="2000" dirty="0" err="1"/>
              <a:t>l'infection</a:t>
            </a:r>
            <a:r>
              <a:rPr lang="en-CA" altLang="en-US" sz="2000" dirty="0"/>
              <a:t>. </a:t>
            </a:r>
          </a:p>
          <a:p>
            <a:pPr lvl="1"/>
            <a:r>
              <a:rPr lang="en-CA" altLang="en-US" sz="2000" dirty="0"/>
              <a:t>Un deuxième </a:t>
            </a:r>
            <a:r>
              <a:rPr lang="en-CA" altLang="en-US" sz="2000" dirty="0" err="1"/>
              <a:t>cas</a:t>
            </a:r>
            <a:r>
              <a:rPr lang="en-CA" altLang="en-US" sz="2000" dirty="0"/>
              <a:t> </a:t>
            </a:r>
            <a:r>
              <a:rPr lang="en-CA" altLang="en-US" sz="2000" dirty="0" err="1"/>
              <a:t>est</a:t>
            </a:r>
            <a:r>
              <a:rPr lang="en-CA" altLang="en-US" sz="2000" dirty="0"/>
              <a:t> </a:t>
            </a:r>
            <a:r>
              <a:rPr lang="en-CA" altLang="en-US" sz="2000" dirty="0" err="1"/>
              <a:t>répertorié</a:t>
            </a:r>
            <a:r>
              <a:rPr lang="en-CA" altLang="en-US" sz="2000" dirty="0"/>
              <a:t> dans </a:t>
            </a:r>
            <a:r>
              <a:rPr lang="en-CA" altLang="en-US" sz="2000" dirty="0" err="1"/>
              <a:t>Empres-i</a:t>
            </a:r>
            <a:endParaRPr lang="en-CA" altLang="en-US" sz="2000" dirty="0"/>
          </a:p>
        </p:txBody>
      </p:sp>
      <p:sp>
        <p:nvSpPr>
          <p:cNvPr id="18436" name="Slide Number Placeholder 4">
            <a:extLst>
              <a:ext uri="{FF2B5EF4-FFF2-40B4-BE49-F238E27FC236}">
                <a16:creationId xmlns:a16="http://schemas.microsoft.com/office/drawing/2014/main" id="{BED99AE3-9990-F4B0-0A22-99BC82EC3BC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D36788E-600D-49A5-8FE9-DF469DFEEF90}" type="slidenum">
              <a:rPr lang="en-US" altLang="en-US" sz="1200" smtClean="0">
                <a:solidFill>
                  <a:srgbClr val="898989"/>
                </a:solidFill>
              </a:rPr>
              <a:t>3</a:t>
            </a:fld>
            <a:endParaRPr lang="en-US" altLang="en-US" sz="1200">
              <a:solidFill>
                <a:srgbClr val="898989"/>
              </a:solidFill>
            </a:endParaRPr>
          </a:p>
        </p:txBody>
      </p:sp>
      <p:pic>
        <p:nvPicPr>
          <p:cNvPr id="18437" name="Picture 6">
            <a:extLst>
              <a:ext uri="{FF2B5EF4-FFF2-40B4-BE49-F238E27FC236}">
                <a16:creationId xmlns:a16="http://schemas.microsoft.com/office/drawing/2014/main" id="{87E5D0AE-86DB-183F-2D3B-C50BB2B64F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7413" y="452438"/>
            <a:ext cx="4630737" cy="33496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8" name="TextBox 9">
            <a:extLst>
              <a:ext uri="{FF2B5EF4-FFF2-40B4-BE49-F238E27FC236}">
                <a16:creationId xmlns:a16="http://schemas.microsoft.com/office/drawing/2014/main" id="{147E68DA-4FC8-F5F6-BD60-85396479AB0F}"/>
              </a:ext>
            </a:extLst>
          </p:cNvPr>
          <p:cNvSpPr txBox="1">
            <a:spLocks noChangeArrowheads="1"/>
          </p:cNvSpPr>
          <p:nvPr/>
        </p:nvSpPr>
        <p:spPr bwMode="auto">
          <a:xfrm>
            <a:off x="7142659" y="3759606"/>
            <a:ext cx="134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err="1">
                <a:hlinkClick r:id="rId6"/>
              </a:rPr>
              <a:t>Empres</a:t>
            </a:r>
            <a:r>
              <a:rPr lang="en-CA" altLang="en-US" sz="1800" dirty="0">
                <a:hlinkClick r:id="rId6"/>
              </a:rPr>
              <a:t>-Plus</a:t>
            </a:r>
            <a:endParaRPr lang="en-CA" altLang="en-US" sz="1800" dirty="0"/>
          </a:p>
        </p:txBody>
      </p:sp>
      <p:sp>
        <p:nvSpPr>
          <p:cNvPr id="11" name="TextBox 10">
            <a:extLst>
              <a:ext uri="{FF2B5EF4-FFF2-40B4-BE49-F238E27FC236}">
                <a16:creationId xmlns:a16="http://schemas.microsoft.com/office/drawing/2014/main" id="{7BCFF101-B05B-37C8-7242-2135252585DE}"/>
              </a:ext>
            </a:extLst>
          </p:cNvPr>
          <p:cNvSpPr txBox="1"/>
          <p:nvPr/>
        </p:nvSpPr>
        <p:spPr>
          <a:xfrm>
            <a:off x="7042150" y="4672013"/>
            <a:ext cx="4525963" cy="1754187"/>
          </a:xfrm>
          <a:prstGeom prst="rect">
            <a:avLst/>
          </a:prstGeom>
          <a:noFill/>
        </p:spPr>
        <p:txBody>
          <a:bodyPr>
            <a:spAutoFit/>
          </a:bodyPr>
          <a:lstStyle/>
          <a:p>
            <a:pPr>
              <a:defRPr/>
            </a:pPr>
            <a:r>
              <a:rPr lang="en-CA" b="1" dirty="0"/>
              <a:t>Risque pour le Canada ?</a:t>
            </a:r>
          </a:p>
          <a:p>
            <a:pPr marL="285750" indent="-285750">
              <a:buFont typeface="Arial" panose="020B0604020202020204" pitchFamily="34" charset="0"/>
              <a:buChar char="•"/>
              <a:defRPr/>
            </a:pPr>
            <a:r>
              <a:rPr lang="en-CA" dirty="0"/>
              <a:t>Actuellement évalué comme faible</a:t>
            </a:r>
          </a:p>
          <a:p>
            <a:pPr marL="285750" indent="-285750">
              <a:buFont typeface="Arial" panose="020B0604020202020204" pitchFamily="34" charset="0"/>
              <a:buChar char="•"/>
              <a:defRPr/>
            </a:pPr>
            <a:r>
              <a:rPr lang="en-CA" dirty="0"/>
              <a:t>Contrôle à l'importation en place – le lait et le fromage doivent être pasteurisés</a:t>
            </a:r>
          </a:p>
          <a:p>
            <a:pPr marL="285750" indent="-285750">
              <a:buFont typeface="Arial" panose="020B0604020202020204" pitchFamily="34" charset="0"/>
              <a:buChar char="•"/>
              <a:defRPr/>
            </a:pPr>
            <a:r>
              <a:rPr lang="en-CA" dirty="0"/>
              <a:t>Voies d'entrée potentielles ? Importations illégales, vecteurs</a:t>
            </a:r>
          </a:p>
        </p:txBody>
      </p:sp>
      <p:sp>
        <p:nvSpPr>
          <p:cNvPr id="18440" name="TextBox 12">
            <a:extLst>
              <a:ext uri="{FF2B5EF4-FFF2-40B4-BE49-F238E27FC236}">
                <a16:creationId xmlns:a16="http://schemas.microsoft.com/office/drawing/2014/main" id="{4C3E012E-4856-4B8E-805B-384AFAE3E0B6}"/>
              </a:ext>
            </a:extLst>
          </p:cNvPr>
          <p:cNvSpPr txBox="1">
            <a:spLocks noChangeArrowheads="1"/>
          </p:cNvSpPr>
          <p:nvPr/>
        </p:nvSpPr>
        <p:spPr bwMode="auto">
          <a:xfrm>
            <a:off x="7163905" y="4052888"/>
            <a:ext cx="611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7"/>
              </a:rPr>
              <a:t>EFSA </a:t>
            </a:r>
            <a:r>
              <a:rPr lang="en-CA" altLang="en-US" sz="1800" dirty="0" err="1">
                <a:hlinkClick r:id="rId7"/>
              </a:rPr>
              <a:t>Maladie</a:t>
            </a:r>
            <a:r>
              <a:rPr lang="en-CA" altLang="en-US" sz="1800" dirty="0">
                <a:hlinkClick r:id="rId7"/>
              </a:rPr>
              <a:t> de la </a:t>
            </a:r>
            <a:r>
              <a:rPr lang="en-CA" altLang="en-US" sz="1800" dirty="0" err="1">
                <a:hlinkClick r:id="rId7"/>
              </a:rPr>
              <a:t>peau</a:t>
            </a:r>
            <a:r>
              <a:rPr lang="en-CA" altLang="en-US" sz="1800" dirty="0">
                <a:hlinkClick r:id="rId7"/>
              </a:rPr>
              <a:t> </a:t>
            </a:r>
            <a:r>
              <a:rPr lang="en-CA" altLang="en-US" sz="1800" dirty="0" err="1">
                <a:hlinkClick r:id="rId7"/>
              </a:rPr>
              <a:t>bosselée</a:t>
            </a:r>
            <a:endParaRPr lang="en-CA" alt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5C837846-2D32-DF3A-01E5-0756C8718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06475"/>
            <a:ext cx="1067911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CD5CF2F-4593-300F-E819-4E8202629000}"/>
              </a:ext>
            </a:extLst>
          </p:cNvPr>
          <p:cNvSpPr>
            <a:spLocks noGrp="1"/>
          </p:cNvSpPr>
          <p:nvPr>
            <p:ph type="title"/>
          </p:nvPr>
        </p:nvSpPr>
        <p:spPr>
          <a:xfrm>
            <a:off x="838200" y="66675"/>
            <a:ext cx="10515600" cy="820738"/>
          </a:xfrm>
        </p:spPr>
        <p:txBody>
          <a:bodyPr/>
          <a:lstStyle/>
          <a:p>
            <a:pPr>
              <a:defRPr/>
            </a:pPr>
            <a:r>
              <a:rPr lang="en-CA" dirty="0"/>
              <a:t>Fièvre aphteuse – Tendance des risques</a:t>
            </a:r>
          </a:p>
        </p:txBody>
      </p:sp>
      <p:sp>
        <p:nvSpPr>
          <p:cNvPr id="20484" name="Slide Number Placeholder 4">
            <a:extLst>
              <a:ext uri="{FF2B5EF4-FFF2-40B4-BE49-F238E27FC236}">
                <a16:creationId xmlns:a16="http://schemas.microsoft.com/office/drawing/2014/main" id="{5565D35C-A2E7-83C3-6C4C-15774656FAD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CC4A9A8-8DCC-4B00-9FBB-24C045C7098F}" type="slidenum">
              <a:rPr lang="en-US" altLang="en-US" sz="1200" smtClean="0">
                <a:solidFill>
                  <a:srgbClr val="898989"/>
                </a:solidFill>
              </a:rPr>
              <a:t>4</a:t>
            </a:fld>
            <a:endParaRPr lang="en-US" altLang="en-US" sz="1200">
              <a:solidFill>
                <a:srgbClr val="898989"/>
              </a:solidFill>
            </a:endParaRPr>
          </a:p>
        </p:txBody>
      </p:sp>
      <p:sp>
        <p:nvSpPr>
          <p:cNvPr id="14" name="Rectangle 13">
            <a:extLst>
              <a:ext uri="{FF2B5EF4-FFF2-40B4-BE49-F238E27FC236}">
                <a16:creationId xmlns:a16="http://schemas.microsoft.com/office/drawing/2014/main" id="{0FAC99EF-036D-B05D-9478-30E5DDABDA50}"/>
              </a:ext>
            </a:extLst>
          </p:cNvPr>
          <p:cNvSpPr/>
          <p:nvPr/>
        </p:nvSpPr>
        <p:spPr>
          <a:xfrm>
            <a:off x="5594350" y="2792413"/>
            <a:ext cx="1003300" cy="2755900"/>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86" name="Rectangle 14">
            <a:extLst>
              <a:ext uri="{FF2B5EF4-FFF2-40B4-BE49-F238E27FC236}">
                <a16:creationId xmlns:a16="http://schemas.microsoft.com/office/drawing/2014/main" id="{A848B64D-D281-9CC8-F5C7-7282333142C6}"/>
              </a:ext>
            </a:extLst>
          </p:cNvPr>
          <p:cNvSpPr>
            <a:spLocks noChangeArrowheads="1"/>
          </p:cNvSpPr>
          <p:nvPr/>
        </p:nvSpPr>
        <p:spPr bwMode="auto">
          <a:xfrm>
            <a:off x="8702675" y="2792413"/>
            <a:ext cx="601663"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87" name="Text Box 4">
            <a:extLst>
              <a:ext uri="{FF2B5EF4-FFF2-40B4-BE49-F238E27FC236}">
                <a16:creationId xmlns:a16="http://schemas.microsoft.com/office/drawing/2014/main" id="{0B4F60CD-52F6-5647-9220-90B25533C094}"/>
              </a:ext>
            </a:extLst>
          </p:cNvPr>
          <p:cNvSpPr txBox="1">
            <a:spLocks noChangeArrowheads="1"/>
          </p:cNvSpPr>
          <p:nvPr/>
        </p:nvSpPr>
        <p:spPr bwMode="auto">
          <a:xfrm>
            <a:off x="7519988" y="2262188"/>
            <a:ext cx="10906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100">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Indonésie</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488" name="Text Box 3">
            <a:extLst>
              <a:ext uri="{FF2B5EF4-FFF2-40B4-BE49-F238E27FC236}">
                <a16:creationId xmlns:a16="http://schemas.microsoft.com/office/drawing/2014/main" id="{A641892E-F325-D929-36F4-C359B00E4415}"/>
              </a:ext>
            </a:extLst>
          </p:cNvPr>
          <p:cNvSpPr txBox="1">
            <a:spLocks noChangeArrowheads="1"/>
          </p:cNvSpPr>
          <p:nvPr/>
        </p:nvSpPr>
        <p:spPr bwMode="auto">
          <a:xfrm>
            <a:off x="5719763" y="2217738"/>
            <a:ext cx="11239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600" b="1">
              <a:ea typeface="Calibri" panose="020F0502020204030204" pitchFamily="34" charset="0"/>
              <a:cs typeface="Times New Roman" panose="02020603050405020304" pitchFamily="18" charset="0"/>
            </a:endParaRPr>
          </a:p>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COVID</a:t>
            </a:r>
            <a:endParaRPr lang="en-CA" altLang="en-US" sz="1600">
              <a:latin typeface="Arial" panose="020B0604020202020204" pitchFamily="34" charset="0"/>
              <a:ea typeface="Calibri" panose="020F0502020204030204" pitchFamily="34" charset="0"/>
              <a:cs typeface="Times New Roman" panose="02020603050405020304" pitchFamily="18" charset="0"/>
            </a:endParaRPr>
          </a:p>
        </p:txBody>
      </p:sp>
      <p:sp>
        <p:nvSpPr>
          <p:cNvPr id="20489" name="Rectangle 17">
            <a:extLst>
              <a:ext uri="{FF2B5EF4-FFF2-40B4-BE49-F238E27FC236}">
                <a16:creationId xmlns:a16="http://schemas.microsoft.com/office/drawing/2014/main" id="{446F2A81-A338-E892-D44F-5DAA43C70DA4}"/>
              </a:ext>
            </a:extLst>
          </p:cNvPr>
          <p:cNvSpPr>
            <a:spLocks noChangeArrowheads="1"/>
          </p:cNvSpPr>
          <p:nvPr/>
        </p:nvSpPr>
        <p:spPr bwMode="auto">
          <a:xfrm>
            <a:off x="7639050" y="2792413"/>
            <a:ext cx="801688" cy="2755900"/>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20490" name="Text Box 5">
            <a:extLst>
              <a:ext uri="{FF2B5EF4-FFF2-40B4-BE49-F238E27FC236}">
                <a16:creationId xmlns:a16="http://schemas.microsoft.com/office/drawing/2014/main" id="{1DC3E2CF-3066-F38B-29C9-07FAACBE971A}"/>
              </a:ext>
            </a:extLst>
          </p:cNvPr>
          <p:cNvSpPr txBox="1">
            <a:spLocks noChangeArrowheads="1"/>
          </p:cNvSpPr>
          <p:nvPr/>
        </p:nvSpPr>
        <p:spPr bwMode="auto">
          <a:xfrm>
            <a:off x="8240713" y="2182813"/>
            <a:ext cx="15271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SAT-2 </a:t>
            </a:r>
          </a:p>
          <a:p>
            <a:pPr algn="ct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Moyen-Orient</a:t>
            </a:r>
            <a:endParaRPr lang="en-CA" altLang="en-US" sz="1600" b="1">
              <a:latin typeface="Arial" panose="020B0604020202020204" pitchFamily="34" charset="0"/>
              <a:ea typeface="Calibri" panose="020F0502020204030204" pitchFamily="34" charset="0"/>
              <a:cs typeface="Times New Roman" panose="02020603050405020304" pitchFamily="18" charset="0"/>
            </a:endParaRPr>
          </a:p>
        </p:txBody>
      </p:sp>
      <p:sp>
        <p:nvSpPr>
          <p:cNvPr id="20" name="Arrow: Down 19">
            <a:extLst>
              <a:ext uri="{FF2B5EF4-FFF2-40B4-BE49-F238E27FC236}">
                <a16:creationId xmlns:a16="http://schemas.microsoft.com/office/drawing/2014/main" id="{37A14B49-D502-EE8D-D030-1F02885CB06B}"/>
              </a:ext>
            </a:extLst>
          </p:cNvPr>
          <p:cNvSpPr/>
          <p:nvPr/>
        </p:nvSpPr>
        <p:spPr>
          <a:xfrm>
            <a:off x="10806113" y="345916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2" name="Text Box 7">
            <a:extLst>
              <a:ext uri="{FF2B5EF4-FFF2-40B4-BE49-F238E27FC236}">
                <a16:creationId xmlns:a16="http://schemas.microsoft.com/office/drawing/2014/main" id="{CA0AD2A2-BA4A-71D3-3F17-B293ADBCFEF8}"/>
              </a:ext>
            </a:extLst>
          </p:cNvPr>
          <p:cNvSpPr txBox="1">
            <a:spLocks noChangeArrowheads="1"/>
          </p:cNvSpPr>
          <p:nvPr/>
        </p:nvSpPr>
        <p:spPr bwMode="auto">
          <a:xfrm>
            <a:off x="10086975" y="3095625"/>
            <a:ext cx="105251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100">
                <a:ea typeface="Calibri" panose="020F0502020204030204" pitchFamily="34" charset="0"/>
                <a:cs typeface="Times New Roman" panose="02020603050405020304" pitchFamily="18" charset="0"/>
              </a:rPr>
              <a:t>Allemagne </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25" name="Arrow: Down 24">
            <a:extLst>
              <a:ext uri="{FF2B5EF4-FFF2-40B4-BE49-F238E27FC236}">
                <a16:creationId xmlns:a16="http://schemas.microsoft.com/office/drawing/2014/main" id="{6DB698DB-CBB1-F515-4077-B2B0BDE9F5C2}"/>
              </a:ext>
            </a:extLst>
          </p:cNvPr>
          <p:cNvSpPr/>
          <p:nvPr/>
        </p:nvSpPr>
        <p:spPr>
          <a:xfrm>
            <a:off x="10939463" y="2520950"/>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0494" name="Text Box 7">
            <a:extLst>
              <a:ext uri="{FF2B5EF4-FFF2-40B4-BE49-F238E27FC236}">
                <a16:creationId xmlns:a16="http://schemas.microsoft.com/office/drawing/2014/main" id="{15B2AB7C-774E-B83A-F628-78600A31976D}"/>
              </a:ext>
            </a:extLst>
          </p:cNvPr>
          <p:cNvSpPr txBox="1">
            <a:spLocks noChangeArrowheads="1"/>
          </p:cNvSpPr>
          <p:nvPr/>
        </p:nvSpPr>
        <p:spPr bwMode="auto">
          <a:xfrm>
            <a:off x="10263188" y="2189163"/>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a:ea typeface="Calibri" panose="020F0502020204030204" pitchFamily="34" charset="0"/>
                <a:cs typeface="Times New Roman" panose="02020603050405020304" pitchFamily="18" charset="0"/>
              </a:rPr>
              <a:t>Hongrie</a:t>
            </a:r>
            <a:endParaRPr lang="en-CA" altLang="en-US" sz="1800">
              <a:latin typeface="Arial" panose="020B0604020202020204" pitchFamily="34" charset="0"/>
              <a:ea typeface="Calibri" panose="020F0502020204030204" pitchFamily="34" charset="0"/>
              <a:cs typeface="Times New Roman" panose="02020603050405020304" pitchFamily="18" charset="0"/>
            </a:endParaRPr>
          </a:p>
        </p:txBody>
      </p:sp>
      <p:sp>
        <p:nvSpPr>
          <p:cNvPr id="5" name="Arrow: Down 4">
            <a:extLst>
              <a:ext uri="{FF2B5EF4-FFF2-40B4-BE49-F238E27FC236}">
                <a16:creationId xmlns:a16="http://schemas.microsoft.com/office/drawing/2014/main" id="{B0EAF3EF-1950-E095-944B-18F46994F782}"/>
              </a:ext>
            </a:extLst>
          </p:cNvPr>
          <p:cNvSpPr/>
          <p:nvPr/>
        </p:nvSpPr>
        <p:spPr>
          <a:xfrm>
            <a:off x="11117263" y="1585913"/>
            <a:ext cx="184150" cy="533400"/>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 Box 7">
            <a:extLst>
              <a:ext uri="{FF2B5EF4-FFF2-40B4-BE49-F238E27FC236}">
                <a16:creationId xmlns:a16="http://schemas.microsoft.com/office/drawing/2014/main" id="{2296B8F4-FFF6-BBFD-321C-5DD86F41047A}"/>
              </a:ext>
            </a:extLst>
          </p:cNvPr>
          <p:cNvSpPr txBox="1">
            <a:spLocks noChangeArrowheads="1"/>
          </p:cNvSpPr>
          <p:nvPr/>
        </p:nvSpPr>
        <p:spPr bwMode="auto">
          <a:xfrm>
            <a:off x="10491788" y="1314450"/>
            <a:ext cx="1052512" cy="490538"/>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Slovaquie</a:t>
            </a:r>
            <a:endParaRPr lang="en-CA" altLang="en-US" sz="1800" dirty="0">
              <a:latin typeface="+mn-lt"/>
              <a:ea typeface="Calibri" panose="020F0502020204030204" pitchFamily="34" charset="0"/>
              <a:cs typeface="Times New Roman" panose="02020603050405020304" pitchFamily="18" charset="0"/>
            </a:endParaRPr>
          </a:p>
        </p:txBody>
      </p:sp>
      <p:sp>
        <p:nvSpPr>
          <p:cNvPr id="20497" name="Rectangle 17">
            <a:extLst>
              <a:ext uri="{FF2B5EF4-FFF2-40B4-BE49-F238E27FC236}">
                <a16:creationId xmlns:a16="http://schemas.microsoft.com/office/drawing/2014/main" id="{5FC41E28-8927-40E3-91A4-DFD22DA95393}"/>
              </a:ext>
            </a:extLst>
          </p:cNvPr>
          <p:cNvSpPr>
            <a:spLocks noChangeArrowheads="1"/>
          </p:cNvSpPr>
          <p:nvPr/>
        </p:nvSpPr>
        <p:spPr bwMode="auto">
          <a:xfrm>
            <a:off x="11053763" y="4762500"/>
            <a:ext cx="361950" cy="714375"/>
          </a:xfrm>
          <a:prstGeom prst="rect">
            <a:avLst/>
          </a:prstGeom>
          <a:noFill/>
          <a:ln w="38100" algn="ctr">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8" name="Text Box 5">
            <a:extLst>
              <a:ext uri="{FF2B5EF4-FFF2-40B4-BE49-F238E27FC236}">
                <a16:creationId xmlns:a16="http://schemas.microsoft.com/office/drawing/2014/main" id="{1401EF91-E87D-8265-EAA3-0323015B0E15}"/>
              </a:ext>
            </a:extLst>
          </p:cNvPr>
          <p:cNvSpPr txBox="1">
            <a:spLocks noChangeArrowheads="1"/>
          </p:cNvSpPr>
          <p:nvPr/>
        </p:nvSpPr>
        <p:spPr bwMode="auto">
          <a:xfrm>
            <a:off x="10491788" y="3959225"/>
            <a:ext cx="1527175" cy="2984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SAT-1 </a:t>
            </a:r>
          </a:p>
          <a:p>
            <a:pPr algn="ctr">
              <a:lnSpc>
                <a:spcPct val="100000"/>
              </a:lnSpc>
              <a:spcBef>
                <a:spcPct val="0"/>
              </a:spcBef>
              <a:buFontTx/>
              <a:buNone/>
              <a:defRPr/>
            </a:pPr>
            <a:r>
              <a:rPr lang="en-CA" altLang="en-US" sz="1600" b="1" dirty="0">
                <a:ea typeface="Calibri" panose="020F0502020204030204" pitchFamily="34" charset="0"/>
                <a:cs typeface="Times New Roman" panose="02020603050405020304" pitchFamily="18" charset="0"/>
              </a:rPr>
              <a:t>Moyen-Orient</a:t>
            </a:r>
          </a:p>
          <a:p>
            <a:pPr algn="ctr">
              <a:lnSpc>
                <a:spcPct val="100000"/>
              </a:lnSpc>
              <a:spcBef>
                <a:spcPct val="0"/>
              </a:spcBef>
              <a:buFontTx/>
              <a:buNone/>
              <a:defRPr/>
            </a:pPr>
            <a:r>
              <a:rPr lang="en-CA" altLang="en-US" sz="1600" b="1" dirty="0">
                <a:latin typeface="+mn-lt"/>
                <a:ea typeface="Calibri" panose="020F0502020204030204" pitchFamily="34" charset="0"/>
                <a:cs typeface="Times New Roman" panose="02020603050405020304" pitchFamily="18" charset="0"/>
              </a:rPr>
              <a:t>&amp;amp; </a:t>
            </a:r>
            <a:r>
              <a:rPr lang="en-CA" altLang="en-US" sz="1600" b="1" dirty="0" err="1">
                <a:latin typeface="+mn-lt"/>
                <a:ea typeface="Calibri" panose="020F0502020204030204" pitchFamily="34" charset="0"/>
                <a:cs typeface="Times New Roman" panose="02020603050405020304" pitchFamily="18" charset="0"/>
              </a:rPr>
              <a:t>Turquie</a:t>
            </a:r>
            <a:endParaRPr lang="en-CA" altLang="en-US" sz="1600" b="1" dirty="0">
              <a:latin typeface="+mn-lt"/>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BE4D25-13F8-3F55-C6BA-F8E4B958D163}"/>
              </a:ext>
            </a:extLst>
          </p:cNvPr>
          <p:cNvSpPr>
            <a:spLocks noGrp="1"/>
          </p:cNvSpPr>
          <p:nvPr>
            <p:ph type="title"/>
          </p:nvPr>
        </p:nvSpPr>
        <p:spPr>
          <a:xfrm>
            <a:off x="47625" y="0"/>
            <a:ext cx="11306175" cy="1044575"/>
          </a:xfrm>
        </p:spPr>
        <p:txBody>
          <a:bodyPr/>
          <a:lstStyle/>
          <a:p>
            <a:pPr>
              <a:defRPr/>
            </a:pPr>
            <a:r>
              <a:rPr lang="en-CA" dirty="0"/>
              <a:t>Cas de fièvre aphteuse en Afrique et en Asie </a:t>
            </a:r>
            <a:r>
              <a:rPr lang="en-CA" sz="1800" dirty="0"/>
              <a:t>(depuis la dernière réunion du 21 mars 2025)</a:t>
            </a:r>
          </a:p>
        </p:txBody>
      </p:sp>
      <p:sp>
        <p:nvSpPr>
          <p:cNvPr id="22531" name="Content Placeholder 3">
            <a:extLst>
              <a:ext uri="{FF2B5EF4-FFF2-40B4-BE49-F238E27FC236}">
                <a16:creationId xmlns:a16="http://schemas.microsoft.com/office/drawing/2014/main" id="{84E9BF9D-97A8-7935-E612-E445D96624FE}"/>
              </a:ext>
            </a:extLst>
          </p:cNvPr>
          <p:cNvSpPr>
            <a:spLocks noGrp="1"/>
          </p:cNvSpPr>
          <p:nvPr>
            <p:ph sz="half" idx="2"/>
          </p:nvPr>
        </p:nvSpPr>
        <p:spPr>
          <a:xfrm>
            <a:off x="7361238" y="919163"/>
            <a:ext cx="4830762" cy="5649912"/>
          </a:xfrm>
        </p:spPr>
        <p:txBody>
          <a:bodyPr/>
          <a:lstStyle/>
          <a:p>
            <a:pPr marL="0" indent="0">
              <a:buFont typeface="Arial" panose="020B0604020202020204" pitchFamily="34" charset="0"/>
              <a:buNone/>
            </a:pPr>
            <a:r>
              <a:rPr lang="en-CA" altLang="en-US" b="1"/>
              <a:t>Europe</a:t>
            </a:r>
          </a:p>
          <a:p>
            <a:pPr lvl="1"/>
            <a:r>
              <a:rPr lang="en-CA" altLang="en-US" sz="2200"/>
              <a:t>Hongrie 4 (O)</a:t>
            </a:r>
          </a:p>
          <a:p>
            <a:pPr lvl="1"/>
            <a:r>
              <a:rPr lang="en-CA" altLang="en-US" sz="2200"/>
              <a:t>Slovaquie 3 (0)</a:t>
            </a:r>
          </a:p>
          <a:p>
            <a:pPr marL="0" indent="0">
              <a:buFont typeface="Arial" panose="020B0604020202020204" pitchFamily="34" charset="0"/>
              <a:buNone/>
            </a:pPr>
            <a:r>
              <a:rPr lang="en-CA" altLang="en-US" b="1"/>
              <a:t>Asie</a:t>
            </a:r>
          </a:p>
          <a:p>
            <a:pPr lvl="1"/>
            <a:r>
              <a:rPr lang="en-CA" altLang="en-US" sz="2200"/>
              <a:t>Turquie 9 (SAT-1)</a:t>
            </a:r>
          </a:p>
          <a:p>
            <a:pPr lvl="1"/>
            <a:r>
              <a:rPr lang="en-CA" altLang="en-US" sz="2200"/>
              <a:t>Koweït 31 (SAT-1)</a:t>
            </a:r>
          </a:p>
          <a:p>
            <a:pPr lvl="1"/>
            <a:r>
              <a:rPr lang="en-CA" altLang="en-US" sz="2200"/>
              <a:t>Israël 4 (O)</a:t>
            </a:r>
          </a:p>
          <a:p>
            <a:pPr lvl="1"/>
            <a:r>
              <a:rPr lang="en-CA" altLang="en-US" sz="2200"/>
              <a:t>Corée du Sud 6 (O)</a:t>
            </a:r>
          </a:p>
          <a:p>
            <a:pPr marL="0" indent="0">
              <a:buFont typeface="Arial" panose="020B0604020202020204" pitchFamily="34" charset="0"/>
              <a:buNone/>
            </a:pPr>
            <a:r>
              <a:rPr lang="en-CA" altLang="en-US" b="1"/>
              <a:t>Afrique</a:t>
            </a:r>
            <a:endParaRPr lang="en-CA" altLang="en-US" sz="2200" b="1"/>
          </a:p>
          <a:p>
            <a:pPr lvl="1"/>
            <a:r>
              <a:rPr lang="en-CA" altLang="en-US" sz="2200"/>
              <a:t>Algérie 1 (O)</a:t>
            </a:r>
          </a:p>
          <a:p>
            <a:pPr lvl="1"/>
            <a:r>
              <a:rPr lang="en-CA" altLang="en-US" sz="2200"/>
              <a:t>Mozambique 1 (SAT-2)</a:t>
            </a:r>
          </a:p>
          <a:p>
            <a:pPr lvl="1"/>
            <a:r>
              <a:rPr lang="en-CA" altLang="en-US" sz="2200"/>
              <a:t>Zimbabwe 7 (SAT-1 &amp;amp; 2)</a:t>
            </a:r>
          </a:p>
          <a:p>
            <a:pPr lvl="1"/>
            <a:r>
              <a:rPr lang="en-CA" altLang="en-US" sz="2200"/>
              <a:t>Swaziland 15 (SAT-2)</a:t>
            </a:r>
          </a:p>
          <a:p>
            <a:pPr lvl="1"/>
            <a:r>
              <a:rPr lang="en-CA" altLang="en-US" sz="2200"/>
              <a:t>Afrique du Sud 27 (SAT-2)</a:t>
            </a:r>
          </a:p>
        </p:txBody>
      </p:sp>
      <p:sp>
        <p:nvSpPr>
          <p:cNvPr id="22532" name="Slide Number Placeholder 4">
            <a:extLst>
              <a:ext uri="{FF2B5EF4-FFF2-40B4-BE49-F238E27FC236}">
                <a16:creationId xmlns:a16="http://schemas.microsoft.com/office/drawing/2014/main" id="{77DE1229-AC1D-E525-DA22-3E070953D0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7CF4735-1F52-4089-B7CF-99C7606C1D38}" type="slidenum">
              <a:rPr lang="en-US" altLang="en-US" sz="1200" smtClean="0"/>
              <a:t>5</a:t>
            </a:fld>
            <a:endParaRPr lang="en-US" altLang="en-US" sz="1200"/>
          </a:p>
        </p:txBody>
      </p:sp>
      <p:sp>
        <p:nvSpPr>
          <p:cNvPr id="22533" name="TextBox 9">
            <a:extLst>
              <a:ext uri="{FF2B5EF4-FFF2-40B4-BE49-F238E27FC236}">
                <a16:creationId xmlns:a16="http://schemas.microsoft.com/office/drawing/2014/main" id="{C95FE6B1-0033-63D3-5CD5-7B92AF39F7DA}"/>
              </a:ext>
            </a:extLst>
          </p:cNvPr>
          <p:cNvSpPr txBox="1">
            <a:spLocks noChangeArrowheads="1"/>
          </p:cNvSpPr>
          <p:nvPr/>
        </p:nvSpPr>
        <p:spPr bwMode="auto">
          <a:xfrm>
            <a:off x="147638" y="6100763"/>
            <a:ext cx="6170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dirty="0">
                <a:hlinkClick r:id="rId3"/>
              </a:rPr>
              <a:t>https://empres-i.apps.fao.org/general</a:t>
            </a:r>
            <a:endParaRPr lang="en-CA" altLang="en-US" sz="1800" b="1" dirty="0"/>
          </a:p>
        </p:txBody>
      </p:sp>
      <p:pic>
        <p:nvPicPr>
          <p:cNvPr id="22534" name="Content Placeholder 4">
            <a:extLst>
              <a:ext uri="{FF2B5EF4-FFF2-40B4-BE49-F238E27FC236}">
                <a16:creationId xmlns:a16="http://schemas.microsoft.com/office/drawing/2014/main" id="{0C750EA7-4C3F-AE70-702D-8CE75BFD875C}"/>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47638" y="1163638"/>
            <a:ext cx="6702425" cy="4818062"/>
          </a:xfrm>
          <a:ln w="19050">
            <a:solidFill>
              <a:schemeClr val="tx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C789-AF85-1B42-6F0F-8CFC031D54CE}"/>
              </a:ext>
            </a:extLst>
          </p:cNvPr>
          <p:cNvSpPr>
            <a:spLocks noGrp="1"/>
          </p:cNvSpPr>
          <p:nvPr>
            <p:ph type="title"/>
          </p:nvPr>
        </p:nvSpPr>
        <p:spPr>
          <a:xfrm>
            <a:off x="122238" y="0"/>
            <a:ext cx="8302625" cy="1325563"/>
          </a:xfrm>
        </p:spPr>
        <p:txBody>
          <a:bodyPr/>
          <a:lstStyle/>
          <a:p>
            <a:pPr>
              <a:defRPr/>
            </a:pPr>
            <a:r>
              <a:rPr lang="en-US" sz="3200" dirty="0">
                <a:ea typeface="Calibri"/>
                <a:cs typeface="Calibri"/>
              </a:rPr>
              <a:t>Fièvre aphteuse en Europe - Slovaquie</a:t>
            </a:r>
            <a:endParaRPr lang="en-US" sz="3200" dirty="0"/>
          </a:p>
        </p:txBody>
      </p:sp>
      <p:sp>
        <p:nvSpPr>
          <p:cNvPr id="24579" name="Content Placeholder 2">
            <a:extLst>
              <a:ext uri="{FF2B5EF4-FFF2-40B4-BE49-F238E27FC236}">
                <a16:creationId xmlns:a16="http://schemas.microsoft.com/office/drawing/2014/main" id="{AC6DCD03-42B3-0E5C-3151-CA61EF3BEC19}"/>
              </a:ext>
            </a:extLst>
          </p:cNvPr>
          <p:cNvSpPr>
            <a:spLocks noGrp="1"/>
          </p:cNvSpPr>
          <p:nvPr>
            <p:ph sz="half" idx="1"/>
          </p:nvPr>
        </p:nvSpPr>
        <p:spPr>
          <a:xfrm>
            <a:off x="122238" y="1308100"/>
            <a:ext cx="6338887" cy="4795838"/>
          </a:xfrm>
        </p:spPr>
        <p:txBody>
          <a:bodyPr/>
          <a:lstStyle/>
          <a:p>
            <a:r>
              <a:rPr lang="en-US" altLang="en-US" sz="2600">
                <a:cs typeface="Calibri" panose="020F0502020204030204" pitchFamily="34" charset="0"/>
              </a:rPr>
              <a:t>Premiers 3 foyers signalés le 21 mars 2025</a:t>
            </a:r>
          </a:p>
          <a:p>
            <a:r>
              <a:rPr lang="en-US" altLang="en-US" sz="2600">
                <a:cs typeface="Calibri" panose="020F0502020204030204" pitchFamily="34" charset="0"/>
              </a:rPr>
              <a:t>Premiers cas de fièvre aphteuse signalés en Slovaquie depuis plus de 50 ans</a:t>
            </a:r>
          </a:p>
          <a:p>
            <a:r>
              <a:rPr lang="en-US" altLang="en-US" sz="2600">
                <a:cs typeface="Calibri" panose="020F0502020204030204" pitchFamily="34" charset="0"/>
              </a:rPr>
              <a:t>Sérotype O</a:t>
            </a:r>
          </a:p>
          <a:p>
            <a:r>
              <a:rPr lang="en-US" altLang="en-US" sz="2600">
                <a:cs typeface="Calibri" panose="020F0502020204030204" pitchFamily="34" charset="0"/>
              </a:rPr>
              <a:t>Au total, 6 exploitations bovines commerciales touchées</a:t>
            </a:r>
          </a:p>
          <a:p>
            <a:r>
              <a:rPr lang="en-US" altLang="en-US" sz="2600">
                <a:cs typeface="Calibri" panose="020F0502020204030204" pitchFamily="34" charset="0"/>
              </a:rPr>
              <a:t>Nombre total d'animaux dans les établissements touchés : 7 490</a:t>
            </a:r>
          </a:p>
          <a:p>
            <a:r>
              <a:rPr lang="en-US" altLang="en-US" sz="2600">
                <a:cs typeface="Calibri" panose="020F0502020204030204" pitchFamily="34" charset="0"/>
              </a:rPr>
              <a:t>Tous les animaux ont été abattus au 13 avril 2025</a:t>
            </a:r>
          </a:p>
          <a:p>
            <a:r>
              <a:rPr lang="en-US" altLang="en-US" sz="2600">
                <a:cs typeface="Calibri" panose="020F0502020204030204" pitchFamily="34" charset="0"/>
              </a:rPr>
              <a:t>Mesures de contrôle mises en place dans tout le pays</a:t>
            </a:r>
          </a:p>
        </p:txBody>
      </p:sp>
      <p:sp>
        <p:nvSpPr>
          <p:cNvPr id="24580" name="Slide Number Placeholder 4">
            <a:extLst>
              <a:ext uri="{FF2B5EF4-FFF2-40B4-BE49-F238E27FC236}">
                <a16:creationId xmlns:a16="http://schemas.microsoft.com/office/drawing/2014/main" id="{0A4DBF63-6861-3DA8-0700-9D7389D8D1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170A643-CA16-470D-A308-BCD3AF88C293}" type="slidenum">
              <a:rPr lang="en-US" altLang="en-US" sz="1200" smtClean="0">
                <a:solidFill>
                  <a:srgbClr val="898989"/>
                </a:solidFill>
              </a:rPr>
              <a:t>6</a:t>
            </a:fld>
            <a:endParaRPr lang="en-US" altLang="en-US" sz="1200">
              <a:solidFill>
                <a:srgbClr val="898989"/>
              </a:solidFill>
            </a:endParaRPr>
          </a:p>
        </p:txBody>
      </p:sp>
      <p:sp>
        <p:nvSpPr>
          <p:cNvPr id="24581" name="TextBox 3">
            <a:extLst>
              <a:ext uri="{FF2B5EF4-FFF2-40B4-BE49-F238E27FC236}">
                <a16:creationId xmlns:a16="http://schemas.microsoft.com/office/drawing/2014/main" id="{368DCE5C-66D6-4285-7B12-4BCB1F1054E8}"/>
              </a:ext>
            </a:extLst>
          </p:cNvPr>
          <p:cNvSpPr txBox="1">
            <a:spLocks noChangeArrowheads="1"/>
          </p:cNvSpPr>
          <p:nvPr/>
        </p:nvSpPr>
        <p:spPr bwMode="auto">
          <a:xfrm>
            <a:off x="10944225" y="475297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3"/>
              </a:rPr>
              <a:t>WAHIS</a:t>
            </a:r>
            <a:endParaRPr lang="en-CA" altLang="en-US" sz="1800"/>
          </a:p>
        </p:txBody>
      </p:sp>
      <p:pic>
        <p:nvPicPr>
          <p:cNvPr id="24582" name="Content Placeholder 10">
            <a:extLst>
              <a:ext uri="{FF2B5EF4-FFF2-40B4-BE49-F238E27FC236}">
                <a16:creationId xmlns:a16="http://schemas.microsoft.com/office/drawing/2014/main" id="{19F8FE4C-D6CA-A835-E6EE-93BFDA7DADB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742113" y="1308100"/>
            <a:ext cx="4984750" cy="3444875"/>
          </a:xfrm>
          <a:ln w="19050">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1943-3E40-C239-63F6-7D7A6D700FE3}"/>
              </a:ext>
            </a:extLst>
          </p:cNvPr>
          <p:cNvSpPr>
            <a:spLocks noGrp="1"/>
          </p:cNvSpPr>
          <p:nvPr>
            <p:ph type="title"/>
          </p:nvPr>
        </p:nvSpPr>
        <p:spPr>
          <a:xfrm>
            <a:off x="177800" y="225425"/>
            <a:ext cx="10515600" cy="938213"/>
          </a:xfrm>
        </p:spPr>
        <p:txBody>
          <a:bodyPr/>
          <a:lstStyle/>
          <a:p>
            <a:pPr>
              <a:defRPr/>
            </a:pPr>
            <a:r>
              <a:rPr lang="en-CA" dirty="0"/>
              <a:t>Fièvre aphteuse en Europe – Hongrie et Allemagne</a:t>
            </a:r>
          </a:p>
        </p:txBody>
      </p:sp>
      <p:sp>
        <p:nvSpPr>
          <p:cNvPr id="26627" name="Content Placeholder 2">
            <a:extLst>
              <a:ext uri="{FF2B5EF4-FFF2-40B4-BE49-F238E27FC236}">
                <a16:creationId xmlns:a16="http://schemas.microsoft.com/office/drawing/2014/main" id="{D98D8940-2945-640B-F396-442982B6AC0C}"/>
              </a:ext>
            </a:extLst>
          </p:cNvPr>
          <p:cNvSpPr>
            <a:spLocks noGrp="1"/>
          </p:cNvSpPr>
          <p:nvPr>
            <p:ph sz="half" idx="1"/>
          </p:nvPr>
        </p:nvSpPr>
        <p:spPr>
          <a:xfrm>
            <a:off x="354013" y="1252538"/>
            <a:ext cx="5665787" cy="4352925"/>
          </a:xfrm>
        </p:spPr>
        <p:txBody>
          <a:bodyPr/>
          <a:lstStyle/>
          <a:p>
            <a:pPr>
              <a:spcBef>
                <a:spcPts val="600"/>
              </a:spcBef>
            </a:pPr>
            <a:r>
              <a:rPr lang="en-US" altLang="en-US" sz="2400" b="1" dirty="0" err="1">
                <a:hlinkClick r:id="rId3"/>
              </a:rPr>
              <a:t>L'Allemagne</a:t>
            </a:r>
            <a:r>
              <a:rPr lang="en-US" altLang="en-US" sz="2400" b="1" dirty="0">
                <a:hlinkClick r:id="rId3"/>
              </a:rPr>
              <a:t> </a:t>
            </a:r>
            <a:r>
              <a:rPr lang="en-US" altLang="en-US" sz="2400" dirty="0"/>
              <a:t>a </a:t>
            </a:r>
            <a:r>
              <a:rPr lang="en-US" altLang="en-US" sz="2400" dirty="0" err="1"/>
              <a:t>signalé</a:t>
            </a:r>
            <a:r>
              <a:rPr lang="en-US" altLang="en-US" sz="2400" dirty="0"/>
              <a:t> un </a:t>
            </a:r>
            <a:r>
              <a:rPr lang="en-US" altLang="en-US" sz="2400" dirty="0" err="1"/>
              <a:t>cas</a:t>
            </a:r>
            <a:r>
              <a:rPr lang="en-US" altLang="en-US" sz="2400" dirty="0"/>
              <a:t> de </a:t>
            </a:r>
            <a:r>
              <a:rPr lang="en-US" altLang="en-US" sz="2400" dirty="0" err="1"/>
              <a:t>fièvre</a:t>
            </a:r>
            <a:r>
              <a:rPr lang="en-US" altLang="en-US" sz="2400" dirty="0"/>
              <a:t> </a:t>
            </a:r>
            <a:r>
              <a:rPr lang="en-US" altLang="en-US" sz="2400" dirty="0" err="1"/>
              <a:t>aphteuse</a:t>
            </a:r>
            <a:r>
              <a:rPr lang="en-US" altLang="en-US" sz="2400" dirty="0"/>
              <a:t> chez des </a:t>
            </a:r>
            <a:r>
              <a:rPr lang="en-US" altLang="en-US" sz="2400" dirty="0" err="1"/>
              <a:t>buffles</a:t>
            </a:r>
            <a:r>
              <a:rPr lang="en-US" altLang="en-US" sz="2400" dirty="0"/>
              <a:t> </a:t>
            </a:r>
            <a:r>
              <a:rPr lang="en-US" altLang="en-US" sz="2400" dirty="0" err="1"/>
              <a:t>d'eau</a:t>
            </a:r>
            <a:r>
              <a:rPr lang="en-US" altLang="en-US" sz="2400" dirty="0"/>
              <a:t> dans le </a:t>
            </a:r>
            <a:r>
              <a:rPr lang="en-US" altLang="en-US" sz="2400" dirty="0" err="1"/>
              <a:t>Brandebourg</a:t>
            </a:r>
            <a:r>
              <a:rPr lang="en-US" altLang="en-US" sz="2400" dirty="0"/>
              <a:t> (10 </a:t>
            </a:r>
            <a:r>
              <a:rPr lang="en-US" altLang="en-US" sz="2400" dirty="0" err="1"/>
              <a:t>janvier</a:t>
            </a:r>
            <a:r>
              <a:rPr lang="en-US" altLang="en-US" sz="2400" dirty="0"/>
              <a:t>)</a:t>
            </a:r>
          </a:p>
          <a:p>
            <a:pPr lvl="1">
              <a:spcBef>
                <a:spcPts val="600"/>
              </a:spcBef>
            </a:pPr>
            <a:r>
              <a:rPr lang="en-US" altLang="en-US" sz="2000" dirty="0"/>
              <a:t>Première apparition </a:t>
            </a:r>
            <a:r>
              <a:rPr lang="en-US" altLang="en-US" sz="2000" dirty="0" err="1"/>
              <a:t>depuis</a:t>
            </a:r>
            <a:r>
              <a:rPr lang="en-US" altLang="en-US" sz="2000" dirty="0"/>
              <a:t> 1988 </a:t>
            </a:r>
          </a:p>
          <a:p>
            <a:pPr lvl="1">
              <a:spcBef>
                <a:spcPts val="600"/>
              </a:spcBef>
            </a:pPr>
            <a:r>
              <a:rPr lang="en-US" altLang="en-US" sz="2000" dirty="0"/>
              <a:t>Trois </a:t>
            </a:r>
            <a:r>
              <a:rPr lang="en-US" altLang="en-US" sz="2000" dirty="0" err="1"/>
              <a:t>buffles</a:t>
            </a:r>
            <a:r>
              <a:rPr lang="en-US" altLang="en-US" sz="2000" dirty="0"/>
              <a:t> </a:t>
            </a:r>
            <a:r>
              <a:rPr lang="en-US" altLang="en-US" sz="2000" dirty="0" err="1"/>
              <a:t>sont</a:t>
            </a:r>
            <a:r>
              <a:rPr lang="en-US" altLang="en-US" sz="2000" dirty="0"/>
              <a:t> morts et le </a:t>
            </a:r>
            <a:r>
              <a:rPr lang="en-US" altLang="en-US" sz="2000" dirty="0" err="1"/>
              <a:t>reste</a:t>
            </a:r>
            <a:r>
              <a:rPr lang="en-US" altLang="en-US" sz="2000" dirty="0"/>
              <a:t> du </a:t>
            </a:r>
            <a:r>
              <a:rPr lang="en-US" altLang="en-US" sz="2000" dirty="0" err="1"/>
              <a:t>troupeau</a:t>
            </a:r>
            <a:r>
              <a:rPr lang="en-US" altLang="en-US" sz="2000" dirty="0"/>
              <a:t> (11) a </a:t>
            </a:r>
            <a:r>
              <a:rPr lang="en-US" altLang="en-US" sz="2000" dirty="0" err="1"/>
              <a:t>été</a:t>
            </a:r>
            <a:r>
              <a:rPr lang="en-US" altLang="en-US" sz="2000" dirty="0"/>
              <a:t> </a:t>
            </a:r>
            <a:r>
              <a:rPr lang="en-US" altLang="en-US" sz="2000" dirty="0" err="1"/>
              <a:t>abattu</a:t>
            </a:r>
            <a:endParaRPr lang="en-US" altLang="en-US" sz="2000" dirty="0"/>
          </a:p>
          <a:p>
            <a:pPr lvl="1">
              <a:spcBef>
                <a:spcPts val="600"/>
              </a:spcBef>
            </a:pPr>
            <a:r>
              <a:rPr lang="en-US" altLang="en-US" sz="2000" dirty="0" err="1"/>
              <a:t>Identifié</a:t>
            </a:r>
            <a:r>
              <a:rPr lang="en-US" altLang="en-US" sz="2000" dirty="0"/>
              <a:t> </a:t>
            </a:r>
            <a:r>
              <a:rPr lang="en-US" altLang="en-US" sz="2000" dirty="0" err="1"/>
              <a:t>comme</a:t>
            </a:r>
            <a:r>
              <a:rPr lang="en-US" altLang="en-US" sz="2000" dirty="0"/>
              <a:t> </a:t>
            </a:r>
            <a:r>
              <a:rPr lang="en-US" altLang="en-US" sz="2000" dirty="0" err="1"/>
              <a:t>étant</a:t>
            </a:r>
            <a:r>
              <a:rPr lang="en-US" altLang="en-US" sz="2000" dirty="0"/>
              <a:t> </a:t>
            </a:r>
            <a:r>
              <a:rPr lang="en-US" altLang="en-US" sz="2000" b="1" dirty="0">
                <a:hlinkClick r:id="rId4"/>
              </a:rPr>
              <a:t>du </a:t>
            </a:r>
            <a:r>
              <a:rPr lang="en-US" altLang="en-US" sz="2000" b="1" dirty="0" err="1">
                <a:hlinkClick r:id="rId4"/>
              </a:rPr>
              <a:t>sérotype</a:t>
            </a:r>
            <a:r>
              <a:rPr lang="en-US" altLang="en-US" sz="2000" b="1" dirty="0">
                <a:hlinkClick r:id="rId4"/>
              </a:rPr>
              <a:t> O </a:t>
            </a:r>
            <a:r>
              <a:rPr lang="en-US" altLang="en-US" sz="2000" dirty="0"/>
              <a:t>– </a:t>
            </a:r>
            <a:r>
              <a:rPr lang="en-US" altLang="en-US" sz="2000" dirty="0" err="1"/>
              <a:t>vaccins</a:t>
            </a:r>
            <a:r>
              <a:rPr lang="en-US" altLang="en-US" sz="2000" dirty="0"/>
              <a:t> </a:t>
            </a:r>
            <a:r>
              <a:rPr lang="en-US" altLang="en-US" sz="2000" dirty="0" err="1"/>
              <a:t>disponibles</a:t>
            </a:r>
            <a:r>
              <a:rPr lang="en-US" altLang="en-US" sz="2000" dirty="0"/>
              <a:t> dans la </a:t>
            </a:r>
            <a:r>
              <a:rPr lang="en-US" altLang="en-US" sz="2000" dirty="0" err="1"/>
              <a:t>banque</a:t>
            </a:r>
            <a:r>
              <a:rPr lang="en-US" altLang="en-US" sz="2000" dirty="0"/>
              <a:t> </a:t>
            </a:r>
            <a:r>
              <a:rPr lang="en-US" altLang="en-US" sz="2000" dirty="0" err="1"/>
              <a:t>d'antigènes</a:t>
            </a:r>
            <a:r>
              <a:rPr lang="en-US" altLang="en-US" sz="2000" dirty="0"/>
              <a:t> allemande </a:t>
            </a:r>
            <a:r>
              <a:rPr lang="en-US" altLang="en-US" sz="2000" dirty="0" err="1"/>
              <a:t>contre</a:t>
            </a:r>
            <a:r>
              <a:rPr lang="en-US" altLang="en-US" sz="2000" dirty="0"/>
              <a:t> la </a:t>
            </a:r>
            <a:r>
              <a:rPr lang="en-US" altLang="en-US" sz="2000" dirty="0" err="1"/>
              <a:t>fièvre</a:t>
            </a:r>
            <a:r>
              <a:rPr lang="en-US" altLang="en-US" sz="2000" dirty="0"/>
              <a:t> </a:t>
            </a:r>
            <a:r>
              <a:rPr lang="en-US" altLang="en-US" sz="2000" dirty="0" err="1"/>
              <a:t>aphteuse</a:t>
            </a:r>
            <a:endParaRPr lang="en-US" altLang="en-US" sz="2000" dirty="0"/>
          </a:p>
          <a:p>
            <a:pPr lvl="1">
              <a:spcBef>
                <a:spcPts val="600"/>
              </a:spcBef>
            </a:pPr>
            <a:r>
              <a:rPr lang="en-US" altLang="en-US" sz="2000" dirty="0"/>
              <a:t>Le plus </a:t>
            </a:r>
            <a:r>
              <a:rPr lang="en-US" altLang="en-US" sz="2000" dirty="0" err="1"/>
              <a:t>proche</a:t>
            </a:r>
            <a:r>
              <a:rPr lang="en-US" altLang="en-US" sz="2000" dirty="0"/>
              <a:t> de la </a:t>
            </a:r>
            <a:r>
              <a:rPr lang="en-US" altLang="en-US" sz="2000" dirty="0" err="1"/>
              <a:t>souche</a:t>
            </a:r>
            <a:r>
              <a:rPr lang="en-US" altLang="en-US" sz="2000" dirty="0"/>
              <a:t> </a:t>
            </a:r>
            <a:r>
              <a:rPr lang="en-US" altLang="en-US" sz="2000" dirty="0" err="1"/>
              <a:t>détectée</a:t>
            </a:r>
            <a:r>
              <a:rPr lang="en-US" altLang="en-US" sz="2000" dirty="0"/>
              <a:t> </a:t>
            </a:r>
            <a:r>
              <a:rPr lang="en-US" altLang="en-US" sz="2000" dirty="0" err="1"/>
              <a:t>en</a:t>
            </a:r>
            <a:r>
              <a:rPr lang="en-US" altLang="en-US" sz="2000" dirty="0"/>
              <a:t> </a:t>
            </a:r>
            <a:r>
              <a:rPr lang="en-US" altLang="en-US" sz="2000" dirty="0" err="1"/>
              <a:t>Turquie</a:t>
            </a:r>
            <a:r>
              <a:rPr lang="en-US" altLang="en-US" sz="2000" dirty="0"/>
              <a:t> </a:t>
            </a:r>
            <a:r>
              <a:rPr lang="en-US" altLang="en-US" sz="2000" dirty="0" err="1"/>
              <a:t>en</a:t>
            </a:r>
            <a:r>
              <a:rPr lang="en-US" altLang="en-US" sz="2000" dirty="0"/>
              <a:t> </a:t>
            </a:r>
            <a:r>
              <a:rPr lang="en-US" altLang="en-US" sz="2000" dirty="0" err="1"/>
              <a:t>décembre</a:t>
            </a:r>
            <a:r>
              <a:rPr lang="en-US" altLang="en-US" sz="2000" dirty="0"/>
              <a:t> 2024</a:t>
            </a:r>
          </a:p>
          <a:p>
            <a:pPr lvl="1">
              <a:spcBef>
                <a:spcPts val="600"/>
              </a:spcBef>
            </a:pPr>
            <a:r>
              <a:rPr lang="en-US" altLang="en-US" sz="2000" dirty="0"/>
              <a:t>15 </a:t>
            </a:r>
            <a:r>
              <a:rPr lang="en-US" altLang="en-US" sz="2000" dirty="0" err="1"/>
              <a:t>avril</a:t>
            </a:r>
            <a:r>
              <a:rPr lang="en-US" altLang="en-US" sz="2000" dirty="0"/>
              <a:t> 2025 – </a:t>
            </a:r>
            <a:r>
              <a:rPr lang="en-US" altLang="en-US" sz="2000" b="1" dirty="0" err="1">
                <a:hlinkClick r:id="rId5"/>
              </a:rPr>
              <a:t>L'Allemagne</a:t>
            </a:r>
            <a:r>
              <a:rPr lang="en-US" altLang="en-US" sz="2000" b="1" dirty="0">
                <a:hlinkClick r:id="rId5"/>
              </a:rPr>
              <a:t> </a:t>
            </a:r>
            <a:r>
              <a:rPr lang="en-CA" altLang="en-US" sz="2000" b="1" dirty="0" err="1">
                <a:hlinkClick r:id="rId5"/>
              </a:rPr>
              <a:t>est</a:t>
            </a:r>
            <a:r>
              <a:rPr lang="en-CA" altLang="en-US" sz="2000" b="1" dirty="0">
                <a:hlinkClick r:id="rId5"/>
              </a:rPr>
              <a:t> </a:t>
            </a:r>
            <a:r>
              <a:rPr lang="en-CA" altLang="en-US" sz="2000" b="1" dirty="0" err="1">
                <a:hlinkClick r:id="rId5"/>
              </a:rPr>
              <a:t>certifiée</a:t>
            </a:r>
            <a:r>
              <a:rPr lang="en-CA" altLang="en-US" sz="2000" b="1" dirty="0">
                <a:hlinkClick r:id="rId5"/>
              </a:rPr>
              <a:t> </a:t>
            </a:r>
            <a:r>
              <a:rPr lang="en-CA" altLang="en-US" sz="2000" b="1" dirty="0" err="1">
                <a:hlinkClick r:id="rId5"/>
              </a:rPr>
              <a:t>indemne</a:t>
            </a:r>
            <a:r>
              <a:rPr lang="en-CA" altLang="en-US" sz="2000" b="1" dirty="0">
                <a:hlinkClick r:id="rId5"/>
              </a:rPr>
              <a:t> de </a:t>
            </a:r>
            <a:r>
              <a:rPr lang="en-CA" altLang="en-US" sz="2000" b="1" dirty="0" err="1">
                <a:hlinkClick r:id="rId5"/>
              </a:rPr>
              <a:t>fièvre</a:t>
            </a:r>
            <a:r>
              <a:rPr lang="en-CA" altLang="en-US" sz="2000" b="1" dirty="0">
                <a:hlinkClick r:id="rId5"/>
              </a:rPr>
              <a:t> </a:t>
            </a:r>
            <a:r>
              <a:rPr lang="en-CA" altLang="en-US" sz="2000" b="1" dirty="0" err="1">
                <a:hlinkClick r:id="rId5"/>
              </a:rPr>
              <a:t>aphteuse</a:t>
            </a:r>
            <a:r>
              <a:rPr lang="en-CA" altLang="en-US" sz="2000" b="1" dirty="0">
                <a:hlinkClick r:id="rId5"/>
              </a:rPr>
              <a:t> par </a:t>
            </a:r>
            <a:r>
              <a:rPr lang="en-CA" altLang="en-US" sz="2000" b="1" dirty="0" err="1">
                <a:hlinkClick r:id="rId5"/>
              </a:rPr>
              <a:t>l'OIE</a:t>
            </a:r>
            <a:endParaRPr lang="en-US" altLang="en-US" sz="2000" b="1" dirty="0"/>
          </a:p>
          <a:p>
            <a:endParaRPr lang="en-CA" altLang="en-US" sz="2000" dirty="0"/>
          </a:p>
        </p:txBody>
      </p:sp>
      <p:sp>
        <p:nvSpPr>
          <p:cNvPr id="26628" name="Content Placeholder 3">
            <a:extLst>
              <a:ext uri="{FF2B5EF4-FFF2-40B4-BE49-F238E27FC236}">
                <a16:creationId xmlns:a16="http://schemas.microsoft.com/office/drawing/2014/main" id="{CAB0B9F0-716E-9138-AB50-DC0BBA6D04B1}"/>
              </a:ext>
            </a:extLst>
          </p:cNvPr>
          <p:cNvSpPr>
            <a:spLocks noGrp="1"/>
          </p:cNvSpPr>
          <p:nvPr>
            <p:ph sz="half" idx="2"/>
          </p:nvPr>
        </p:nvSpPr>
        <p:spPr>
          <a:xfrm>
            <a:off x="6292850" y="4429125"/>
            <a:ext cx="5545138" cy="1174750"/>
          </a:xfrm>
        </p:spPr>
        <p:txBody>
          <a:bodyPr/>
          <a:lstStyle/>
          <a:p>
            <a:pPr marL="0" indent="0">
              <a:buFont typeface="Arial" panose="020B0604020202020204" pitchFamily="34" charset="0"/>
              <a:buNone/>
            </a:pPr>
            <a:r>
              <a:rPr lang="en-CA" altLang="en-US" sz="2000" dirty="0"/>
              <a:t>11 </a:t>
            </a:r>
            <a:r>
              <a:rPr lang="en-CA" altLang="en-US" sz="2000" dirty="0" err="1"/>
              <a:t>avril</a:t>
            </a:r>
            <a:r>
              <a:rPr lang="en-CA" altLang="en-US" sz="2000" dirty="0"/>
              <a:t> 2025 – Le </a:t>
            </a:r>
            <a:r>
              <a:rPr lang="en-CA" altLang="en-US" sz="2000" b="1" dirty="0" err="1">
                <a:hlinkClick r:id="rId6"/>
              </a:rPr>
              <a:t>Royaume</a:t>
            </a:r>
            <a:r>
              <a:rPr lang="en-CA" altLang="en-US" sz="2000" b="1" dirty="0">
                <a:hlinkClick r:id="rId6"/>
              </a:rPr>
              <a:t>-Uni a </a:t>
            </a:r>
            <a:r>
              <a:rPr lang="en-CA" altLang="en-US" sz="2000" b="1" dirty="0" err="1">
                <a:hlinkClick r:id="rId6"/>
              </a:rPr>
              <a:t>prolongé</a:t>
            </a:r>
            <a:r>
              <a:rPr lang="en-CA" altLang="en-US" sz="2000" b="1" dirty="0">
                <a:hlinkClick r:id="rId6"/>
              </a:rPr>
              <a:t> son interdiction </a:t>
            </a:r>
            <a:r>
              <a:rPr lang="en-CA" altLang="en-US" sz="2000" dirty="0" err="1"/>
              <a:t>d'importation</a:t>
            </a:r>
            <a:r>
              <a:rPr lang="en-CA" altLang="en-US" sz="2000" dirty="0"/>
              <a:t> de </a:t>
            </a:r>
            <a:r>
              <a:rPr lang="en-CA" altLang="en-US" sz="2000" dirty="0" err="1"/>
              <a:t>viande</a:t>
            </a:r>
            <a:r>
              <a:rPr lang="en-CA" altLang="en-US" sz="2000" dirty="0"/>
              <a:t> à des fins </a:t>
            </a:r>
            <a:r>
              <a:rPr lang="en-CA" altLang="en-US" sz="2000" dirty="0" err="1"/>
              <a:t>personnelles</a:t>
            </a:r>
            <a:r>
              <a:rPr lang="en-CA" altLang="en-US" sz="2000" dirty="0"/>
              <a:t> ; les voyageurs ne </a:t>
            </a:r>
            <a:r>
              <a:rPr lang="en-CA" altLang="en-US" sz="2000" dirty="0" err="1"/>
              <a:t>pourront</a:t>
            </a:r>
            <a:r>
              <a:rPr lang="en-CA" altLang="en-US" sz="2000" dirty="0"/>
              <a:t> plus </a:t>
            </a:r>
            <a:r>
              <a:rPr lang="en-CA" altLang="en-US" sz="2000" dirty="0" err="1"/>
              <a:t>apporter</a:t>
            </a:r>
            <a:r>
              <a:rPr lang="en-CA" altLang="en-US" sz="2000" dirty="0"/>
              <a:t> de </a:t>
            </a:r>
            <a:r>
              <a:rPr lang="en-CA" altLang="en-US" sz="2000" dirty="0" err="1"/>
              <a:t>viande</a:t>
            </a:r>
            <a:r>
              <a:rPr lang="en-CA" altLang="en-US" sz="2000" dirty="0"/>
              <a:t> bovine, ovine, caprine et porcine, </a:t>
            </a:r>
            <a:r>
              <a:rPr lang="en-CA" altLang="en-US" sz="2000" dirty="0" err="1"/>
              <a:t>ni</a:t>
            </a:r>
            <a:r>
              <a:rPr lang="en-CA" altLang="en-US" sz="2000" dirty="0"/>
              <a:t> de </a:t>
            </a:r>
            <a:r>
              <a:rPr lang="en-CA" altLang="en-US" sz="2000" dirty="0" err="1"/>
              <a:t>produits</a:t>
            </a:r>
            <a:r>
              <a:rPr lang="en-CA" altLang="en-US" sz="2000" dirty="0"/>
              <a:t> </a:t>
            </a:r>
            <a:r>
              <a:rPr lang="en-CA" altLang="en-US" sz="2000" dirty="0" err="1"/>
              <a:t>laitiers</a:t>
            </a:r>
            <a:r>
              <a:rPr lang="en-CA" altLang="en-US" sz="2000" dirty="0"/>
              <a:t>, </a:t>
            </a:r>
            <a:r>
              <a:rPr lang="en-CA" altLang="en-US" sz="2000" dirty="0" err="1"/>
              <a:t>provenant</a:t>
            </a:r>
            <a:r>
              <a:rPr lang="en-CA" altLang="en-US" sz="2000" dirty="0"/>
              <a:t> des pays de </a:t>
            </a:r>
            <a:r>
              <a:rPr lang="en-CA" altLang="en-US" sz="2000" dirty="0" err="1"/>
              <a:t>l'UE</a:t>
            </a:r>
            <a:r>
              <a:rPr lang="en-CA" altLang="en-US" sz="2000" dirty="0"/>
              <a:t> </a:t>
            </a:r>
            <a:r>
              <a:rPr lang="en-CA" altLang="en-US" sz="2000" dirty="0" err="1"/>
              <a:t>en</a:t>
            </a:r>
            <a:r>
              <a:rPr lang="en-CA" altLang="en-US" sz="2000" dirty="0"/>
              <a:t> Grande-Bretagne pour </a:t>
            </a:r>
            <a:r>
              <a:rPr lang="en-CA" altLang="en-US" sz="2000" dirty="0" err="1"/>
              <a:t>leur</a:t>
            </a:r>
            <a:r>
              <a:rPr lang="en-CA" altLang="en-US" sz="2000" dirty="0"/>
              <a:t> </a:t>
            </a:r>
            <a:r>
              <a:rPr lang="en-CA" altLang="en-US" sz="2000" dirty="0" err="1"/>
              <a:t>consommation</a:t>
            </a:r>
            <a:r>
              <a:rPr lang="en-CA" altLang="en-US" sz="2000" dirty="0"/>
              <a:t> </a:t>
            </a:r>
            <a:r>
              <a:rPr lang="en-CA" altLang="en-US" sz="2000" dirty="0" err="1"/>
              <a:t>personnelle</a:t>
            </a:r>
            <a:r>
              <a:rPr lang="en-CA" altLang="en-US" sz="2000" dirty="0"/>
              <a:t> </a:t>
            </a:r>
          </a:p>
        </p:txBody>
      </p:sp>
      <p:sp>
        <p:nvSpPr>
          <p:cNvPr id="26629" name="Slide Number Placeholder 4">
            <a:extLst>
              <a:ext uri="{FF2B5EF4-FFF2-40B4-BE49-F238E27FC236}">
                <a16:creationId xmlns:a16="http://schemas.microsoft.com/office/drawing/2014/main" id="{42A8045B-2C98-086A-4D8A-CAFFA946C37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A4240C6-8EE8-42E6-BB11-E699F88A531E}" type="slidenum">
              <a:rPr lang="en-US" altLang="en-US" sz="1200" smtClean="0">
                <a:solidFill>
                  <a:srgbClr val="898989"/>
                </a:solidFill>
              </a:rPr>
              <a:t>7</a:t>
            </a:fld>
            <a:endParaRPr lang="en-US" altLang="en-US" sz="1200">
              <a:solidFill>
                <a:srgbClr val="898989"/>
              </a:solidFill>
            </a:endParaRPr>
          </a:p>
        </p:txBody>
      </p:sp>
      <p:sp>
        <p:nvSpPr>
          <p:cNvPr id="26630" name="Content Placeholder 3">
            <a:extLst>
              <a:ext uri="{FF2B5EF4-FFF2-40B4-BE49-F238E27FC236}">
                <a16:creationId xmlns:a16="http://schemas.microsoft.com/office/drawing/2014/main" id="{1626C8C2-71FD-645D-8657-9AE96E2BA84B}"/>
              </a:ext>
            </a:extLst>
          </p:cNvPr>
          <p:cNvSpPr txBox="1">
            <a:spLocks/>
          </p:cNvSpPr>
          <p:nvPr/>
        </p:nvSpPr>
        <p:spPr bwMode="auto">
          <a:xfrm>
            <a:off x="6096000" y="1163638"/>
            <a:ext cx="5545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400" b="1" dirty="0">
                <a:hlinkClick r:id="rId7"/>
              </a:rPr>
              <a:t>La </a:t>
            </a:r>
            <a:r>
              <a:rPr lang="en-CA" altLang="en-US" sz="2400" b="1" dirty="0" err="1">
                <a:hlinkClick r:id="rId7"/>
              </a:rPr>
              <a:t>Hongrie</a:t>
            </a:r>
            <a:r>
              <a:rPr lang="en-CA" altLang="en-US" sz="2400" b="1" dirty="0">
                <a:hlinkClick r:id="rId7"/>
              </a:rPr>
              <a:t> </a:t>
            </a:r>
            <a:r>
              <a:rPr lang="en-CA" altLang="en-US" sz="2400" dirty="0"/>
              <a:t>a </a:t>
            </a:r>
            <a:r>
              <a:rPr lang="en-CA" altLang="en-US" sz="2400" dirty="0" err="1"/>
              <a:t>signalé</a:t>
            </a:r>
            <a:r>
              <a:rPr lang="en-CA" altLang="en-US" sz="2400" dirty="0"/>
              <a:t> 5 foyers de </a:t>
            </a:r>
            <a:r>
              <a:rPr lang="en-CA" altLang="en-US" sz="2400" dirty="0" err="1"/>
              <a:t>fièvre</a:t>
            </a:r>
            <a:r>
              <a:rPr lang="en-CA" altLang="en-US" sz="2400" dirty="0"/>
              <a:t> </a:t>
            </a:r>
            <a:r>
              <a:rPr lang="en-CA" altLang="en-US" sz="2400" dirty="0" err="1"/>
              <a:t>aphteuse</a:t>
            </a:r>
            <a:r>
              <a:rPr lang="en-CA" altLang="en-US" sz="2400" dirty="0"/>
              <a:t> de </a:t>
            </a:r>
            <a:r>
              <a:rPr lang="en-CA" altLang="en-US" sz="2400" dirty="0" err="1"/>
              <a:t>sérotype</a:t>
            </a:r>
            <a:r>
              <a:rPr lang="en-CA" altLang="en-US" sz="2400" dirty="0"/>
              <a:t> O</a:t>
            </a:r>
            <a:endParaRPr lang="en-CA" altLang="en-US" sz="2000" dirty="0"/>
          </a:p>
          <a:p>
            <a:pPr lvl="1"/>
            <a:r>
              <a:rPr lang="en-CA" altLang="en-US" sz="2000" dirty="0"/>
              <a:t>Premiers </a:t>
            </a:r>
            <a:r>
              <a:rPr lang="en-CA" altLang="en-US" sz="2000" dirty="0" err="1"/>
              <a:t>cas</a:t>
            </a:r>
            <a:r>
              <a:rPr lang="en-CA" altLang="en-US" sz="2000" dirty="0"/>
              <a:t> </a:t>
            </a:r>
            <a:r>
              <a:rPr lang="en-CA" altLang="en-US" sz="2000" dirty="0" err="1"/>
              <a:t>en</a:t>
            </a:r>
            <a:r>
              <a:rPr lang="en-CA" altLang="en-US" sz="2000" dirty="0"/>
              <a:t> ~50 </a:t>
            </a:r>
            <a:r>
              <a:rPr lang="en-CA" altLang="en-US" sz="2000" dirty="0" err="1"/>
              <a:t>ans</a:t>
            </a:r>
            <a:endParaRPr lang="en-CA" altLang="en-US" sz="2000" dirty="0"/>
          </a:p>
          <a:p>
            <a:pPr lvl="1"/>
            <a:r>
              <a:rPr lang="en-US" altLang="en-US" sz="2000" dirty="0"/>
              <a:t>La </a:t>
            </a:r>
            <a:r>
              <a:rPr lang="en-US" altLang="en-US" sz="2000" dirty="0" err="1"/>
              <a:t>souche</a:t>
            </a:r>
            <a:r>
              <a:rPr lang="en-US" altLang="en-US" sz="2000" dirty="0"/>
              <a:t> la plus </a:t>
            </a:r>
            <a:r>
              <a:rPr lang="en-US" altLang="en-US" sz="2000" dirty="0" err="1"/>
              <a:t>proche</a:t>
            </a:r>
            <a:r>
              <a:rPr lang="en-US" altLang="en-US" sz="2000" dirty="0"/>
              <a:t> </a:t>
            </a:r>
            <a:r>
              <a:rPr lang="en-US" altLang="en-US" sz="2000" dirty="0" err="1"/>
              <a:t>est</a:t>
            </a:r>
            <a:r>
              <a:rPr lang="en-US" altLang="en-US" sz="2000" dirty="0"/>
              <a:t> </a:t>
            </a:r>
            <a:r>
              <a:rPr lang="en-US" altLang="en-US" sz="2000" dirty="0" err="1"/>
              <a:t>celle</a:t>
            </a:r>
            <a:r>
              <a:rPr lang="en-US" altLang="en-US" sz="2000" dirty="0"/>
              <a:t> </a:t>
            </a:r>
            <a:r>
              <a:rPr lang="en-US" altLang="en-US" sz="2000" dirty="0" err="1"/>
              <a:t>isolée</a:t>
            </a:r>
            <a:r>
              <a:rPr lang="en-US" altLang="en-US" sz="2000" dirty="0"/>
              <a:t> au Pakistan </a:t>
            </a:r>
            <a:r>
              <a:rPr lang="en-US" altLang="en-US" sz="2000" dirty="0" err="1"/>
              <a:t>en</a:t>
            </a:r>
            <a:r>
              <a:rPr lang="en-US" altLang="en-US" sz="2000" dirty="0"/>
              <a:t> 2017-2018 (98-99 %)</a:t>
            </a:r>
          </a:p>
          <a:p>
            <a:pPr lvl="1"/>
            <a:r>
              <a:rPr lang="en-US" altLang="en-US" sz="2000" b="1" dirty="0">
                <a:hlinkClick r:id="rId8"/>
              </a:rPr>
              <a:t>3 528 exploitations </a:t>
            </a:r>
            <a:r>
              <a:rPr lang="en-US" altLang="en-US" sz="2000" b="1" dirty="0" err="1">
                <a:hlinkClick r:id="rId8"/>
              </a:rPr>
              <a:t>ont</a:t>
            </a:r>
            <a:r>
              <a:rPr lang="en-US" altLang="en-US" sz="2000" b="1" dirty="0">
                <a:hlinkClick r:id="rId8"/>
              </a:rPr>
              <a:t> </a:t>
            </a:r>
            <a:r>
              <a:rPr lang="en-US" altLang="en-US" sz="2000" b="1" dirty="0" err="1">
                <a:hlinkClick r:id="rId8"/>
              </a:rPr>
              <a:t>été</a:t>
            </a:r>
            <a:r>
              <a:rPr lang="en-US" altLang="en-US" sz="2000" b="1" dirty="0">
                <a:hlinkClick r:id="rId8"/>
              </a:rPr>
              <a:t> </a:t>
            </a:r>
            <a:r>
              <a:rPr lang="en-US" altLang="en-US" sz="2000" b="1" dirty="0" err="1">
                <a:hlinkClick r:id="rId8"/>
              </a:rPr>
              <a:t>testées</a:t>
            </a:r>
            <a:r>
              <a:rPr lang="en-US" altLang="en-US" sz="2000" b="1" dirty="0">
                <a:hlinkClick r:id="rId8"/>
              </a:rPr>
              <a:t> </a:t>
            </a:r>
            <a:r>
              <a:rPr lang="en-US" altLang="en-US" sz="2000" b="1" dirty="0" err="1">
                <a:hlinkClick r:id="rId8"/>
              </a:rPr>
              <a:t>négatives</a:t>
            </a:r>
            <a:r>
              <a:rPr lang="en-US" altLang="en-US" sz="2000" dirty="0"/>
              <a:t>, 7 191 </a:t>
            </a:r>
            <a:r>
              <a:rPr lang="en-US" altLang="en-US" sz="2000" dirty="0" err="1"/>
              <a:t>échantillons</a:t>
            </a:r>
            <a:r>
              <a:rPr lang="en-US" altLang="en-US" sz="2000" dirty="0"/>
              <a:t> de </a:t>
            </a:r>
            <a:r>
              <a:rPr lang="en-US" altLang="en-US" sz="2000" dirty="0" err="1"/>
              <a:t>viande</a:t>
            </a:r>
            <a:r>
              <a:rPr lang="en-US" altLang="en-US" sz="2000" dirty="0"/>
              <a:t> de </a:t>
            </a:r>
            <a:r>
              <a:rPr lang="en-US" altLang="en-US" sz="2000" dirty="0" err="1"/>
              <a:t>gibier</a:t>
            </a:r>
            <a:r>
              <a:rPr lang="en-US" altLang="en-US" sz="2000" dirty="0"/>
              <a:t> </a:t>
            </a:r>
            <a:r>
              <a:rPr lang="en-US" altLang="en-US" sz="2000" dirty="0" err="1"/>
              <a:t>sauvage</a:t>
            </a:r>
            <a:r>
              <a:rPr lang="en-US" altLang="en-US" sz="2000" dirty="0"/>
              <a:t> </a:t>
            </a:r>
            <a:r>
              <a:rPr lang="en-US" altLang="en-US" sz="2000" dirty="0" err="1"/>
              <a:t>ont</a:t>
            </a:r>
            <a:r>
              <a:rPr lang="en-US" altLang="en-US" sz="2000" dirty="0"/>
              <a:t> </a:t>
            </a:r>
            <a:r>
              <a:rPr lang="en-US" altLang="en-US" sz="2000" dirty="0" err="1"/>
              <a:t>été</a:t>
            </a:r>
            <a:r>
              <a:rPr lang="en-US" altLang="en-US" sz="2000" dirty="0"/>
              <a:t> </a:t>
            </a:r>
            <a:r>
              <a:rPr lang="en-US" altLang="en-US" sz="2000" dirty="0" err="1"/>
              <a:t>testés</a:t>
            </a:r>
            <a:r>
              <a:rPr lang="en-US" altLang="en-US" sz="2000" dirty="0"/>
              <a:t> </a:t>
            </a:r>
            <a:r>
              <a:rPr lang="en-US" altLang="en-US" sz="2000" dirty="0" err="1"/>
              <a:t>négatifs</a:t>
            </a:r>
            <a:endParaRPr lang="en-CA" altLang="en-US" sz="2000" b="1" dirty="0"/>
          </a:p>
          <a:p>
            <a:pPr lvl="1"/>
            <a:r>
              <a:rPr lang="en-CA" altLang="en-US" sz="2000" dirty="0"/>
              <a:t>Les </a:t>
            </a:r>
            <a:r>
              <a:rPr lang="en-CA" altLang="en-US" sz="2000" dirty="0" err="1"/>
              <a:t>événements</a:t>
            </a:r>
            <a:r>
              <a:rPr lang="en-CA" altLang="en-US" sz="2000" dirty="0"/>
              <a:t> dans le WAHIS </a:t>
            </a:r>
            <a:r>
              <a:rPr lang="en-CA" altLang="en-US" sz="2000" dirty="0" err="1"/>
              <a:t>sont</a:t>
            </a:r>
            <a:r>
              <a:rPr lang="en-CA" altLang="en-US" sz="2000" dirty="0"/>
              <a:t> </a:t>
            </a:r>
            <a:r>
              <a:rPr lang="en-CA" altLang="en-US" sz="2000" dirty="0" err="1"/>
              <a:t>désormais</a:t>
            </a:r>
            <a:r>
              <a:rPr lang="en-CA" altLang="en-US" sz="2000" dirty="0"/>
              <a:t> </a:t>
            </a:r>
            <a:r>
              <a:rPr lang="en-CA" altLang="en-US" sz="2000" dirty="0" err="1"/>
              <a:t>considérés</a:t>
            </a:r>
            <a:r>
              <a:rPr lang="en-CA" altLang="en-US" sz="2000" dirty="0"/>
              <a:t> </a:t>
            </a:r>
            <a:r>
              <a:rPr lang="en-CA" altLang="en-US" sz="2000" dirty="0" err="1"/>
              <a:t>comme</a:t>
            </a:r>
            <a:r>
              <a:rPr lang="en-CA" altLang="en-US" sz="2000" dirty="0"/>
              <a:t> </a:t>
            </a:r>
            <a:r>
              <a:rPr lang="en-CA" altLang="en-US" sz="2000" dirty="0" err="1"/>
              <a:t>résolus</a:t>
            </a:r>
            <a:endParaRPr lang="en-CA" altLang="en-US" sz="2000" dirty="0"/>
          </a:p>
          <a:p>
            <a:pPr lvl="1"/>
            <a:endParaRPr lang="en-CA"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9782-2083-60F7-6DC3-57750A3F6F2F}"/>
              </a:ext>
            </a:extLst>
          </p:cNvPr>
          <p:cNvSpPr>
            <a:spLocks noGrp="1"/>
          </p:cNvSpPr>
          <p:nvPr>
            <p:ph type="title"/>
          </p:nvPr>
        </p:nvSpPr>
        <p:spPr>
          <a:xfrm>
            <a:off x="114300" y="136525"/>
            <a:ext cx="10515600" cy="938213"/>
          </a:xfrm>
        </p:spPr>
        <p:txBody>
          <a:bodyPr/>
          <a:lstStyle/>
          <a:p>
            <a:pPr>
              <a:defRPr/>
            </a:pPr>
            <a:r>
              <a:rPr lang="en-CA" sz="3600" dirty="0"/>
              <a:t>Fièvre aphteuse SAT-1 au Moyen-Orient et en Turquie</a:t>
            </a:r>
          </a:p>
        </p:txBody>
      </p:sp>
      <p:sp>
        <p:nvSpPr>
          <p:cNvPr id="28675" name="Content Placeholder 2">
            <a:extLst>
              <a:ext uri="{FF2B5EF4-FFF2-40B4-BE49-F238E27FC236}">
                <a16:creationId xmlns:a16="http://schemas.microsoft.com/office/drawing/2014/main" id="{792F1BAB-FE64-2745-ACC0-3A810DCEC343}"/>
              </a:ext>
            </a:extLst>
          </p:cNvPr>
          <p:cNvSpPr>
            <a:spLocks noGrp="1"/>
          </p:cNvSpPr>
          <p:nvPr>
            <p:ph sz="half" idx="1"/>
          </p:nvPr>
        </p:nvSpPr>
        <p:spPr>
          <a:xfrm>
            <a:off x="4119563" y="6173788"/>
            <a:ext cx="6926262" cy="365125"/>
          </a:xfrm>
        </p:spPr>
        <p:txBody>
          <a:bodyPr/>
          <a:lstStyle/>
          <a:p>
            <a:pPr marL="0" indent="0">
              <a:buFont typeface="Arial" panose="020B0604020202020204" pitchFamily="34" charset="0"/>
              <a:buNone/>
            </a:pPr>
            <a:r>
              <a:rPr lang="en-CA" altLang="en-US" sz="1400">
                <a:hlinkClick r:id="rId3"/>
              </a:rPr>
              <a:t>Fièvre aphteuse chez les animaux - Maladies infectieuses - Manuel vétérinaire Merck</a:t>
            </a:r>
            <a:endParaRPr lang="en-CA" altLang="en-US" sz="2000"/>
          </a:p>
        </p:txBody>
      </p:sp>
      <p:sp>
        <p:nvSpPr>
          <p:cNvPr id="28676" name="Content Placeholder 3">
            <a:extLst>
              <a:ext uri="{FF2B5EF4-FFF2-40B4-BE49-F238E27FC236}">
                <a16:creationId xmlns:a16="http://schemas.microsoft.com/office/drawing/2014/main" id="{286A211E-C935-496D-F4EA-F789DAC63396}"/>
              </a:ext>
            </a:extLst>
          </p:cNvPr>
          <p:cNvSpPr>
            <a:spLocks noGrp="1"/>
          </p:cNvSpPr>
          <p:nvPr>
            <p:ph sz="half" idx="2"/>
          </p:nvPr>
        </p:nvSpPr>
        <p:spPr>
          <a:xfrm>
            <a:off x="7980261" y="2347120"/>
            <a:ext cx="4298950" cy="365125"/>
          </a:xfrm>
        </p:spPr>
        <p:txBody>
          <a:bodyPr/>
          <a:lstStyle/>
          <a:p>
            <a:pPr marL="0" indent="0">
              <a:buFont typeface="Arial" panose="020B0604020202020204" pitchFamily="34" charset="0"/>
              <a:buNone/>
            </a:pPr>
            <a:r>
              <a:rPr lang="en-CA" altLang="en-US" sz="1600" dirty="0" err="1">
                <a:hlinkClick r:id="rId4"/>
              </a:rPr>
              <a:t>Évaluation</a:t>
            </a:r>
            <a:r>
              <a:rPr lang="en-CA" altLang="en-US" sz="1600" dirty="0">
                <a:hlinkClick r:id="rId4"/>
              </a:rPr>
              <a:t> de </a:t>
            </a:r>
            <a:r>
              <a:rPr lang="en-CA" altLang="en-US" sz="1600" dirty="0" err="1">
                <a:hlinkClick r:id="rId4"/>
              </a:rPr>
              <a:t>l'épidémie</a:t>
            </a:r>
            <a:r>
              <a:rPr lang="en-CA" altLang="en-US" sz="1600" dirty="0">
                <a:hlinkClick r:id="rId4"/>
              </a:rPr>
              <a:t> de SAT-1 par le DEFRA</a:t>
            </a:r>
            <a:endParaRPr lang="en-CA" altLang="en-US" sz="1600" dirty="0"/>
          </a:p>
        </p:txBody>
      </p:sp>
      <p:sp>
        <p:nvSpPr>
          <p:cNvPr id="28677" name="Slide Number Placeholder 4">
            <a:extLst>
              <a:ext uri="{FF2B5EF4-FFF2-40B4-BE49-F238E27FC236}">
                <a16:creationId xmlns:a16="http://schemas.microsoft.com/office/drawing/2014/main" id="{62B2A591-CDF7-4087-DDF7-B4267BA357E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C82A81F-F3A4-4917-888D-9D4B68531F36}" type="slidenum">
              <a:rPr lang="en-US" altLang="en-US" sz="1200" smtClean="0">
                <a:solidFill>
                  <a:srgbClr val="898989"/>
                </a:solidFill>
              </a:rPr>
              <a:t>8</a:t>
            </a:fld>
            <a:endParaRPr lang="en-US" altLang="en-US" sz="1200">
              <a:solidFill>
                <a:srgbClr val="898989"/>
              </a:solidFill>
            </a:endParaRPr>
          </a:p>
        </p:txBody>
      </p:sp>
      <p:pic>
        <p:nvPicPr>
          <p:cNvPr id="28678" name="Picture 5">
            <a:extLst>
              <a:ext uri="{FF2B5EF4-FFF2-40B4-BE49-F238E27FC236}">
                <a16:creationId xmlns:a16="http://schemas.microsoft.com/office/drawing/2014/main" id="{521010D4-3CA2-5EDE-BDE6-5DA28AE03A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03700" y="2620963"/>
            <a:ext cx="7767638" cy="3509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9" name="TextBox 6">
            <a:extLst>
              <a:ext uri="{FF2B5EF4-FFF2-40B4-BE49-F238E27FC236}">
                <a16:creationId xmlns:a16="http://schemas.microsoft.com/office/drawing/2014/main" id="{E1DC9ED2-1940-BC8C-DC4A-240887D50AD2}"/>
              </a:ext>
            </a:extLst>
          </p:cNvPr>
          <p:cNvSpPr txBox="1">
            <a:spLocks noChangeArrowheads="1"/>
          </p:cNvSpPr>
          <p:nvPr/>
        </p:nvSpPr>
        <p:spPr bwMode="auto">
          <a:xfrm>
            <a:off x="533400" y="969963"/>
            <a:ext cx="1112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CA" altLang="en-US" sz="1600" b="1" dirty="0" err="1"/>
              <a:t>Depuis</a:t>
            </a:r>
            <a:r>
              <a:rPr lang="en-CA" altLang="en-US" sz="1600" b="1" dirty="0"/>
              <a:t> </a:t>
            </a:r>
            <a:r>
              <a:rPr lang="en-CA" altLang="en-US" sz="1600" b="1" dirty="0" err="1"/>
              <a:t>janvier</a:t>
            </a:r>
            <a:r>
              <a:rPr lang="en-CA" altLang="en-US" sz="1600" b="1" dirty="0"/>
              <a:t> 2025, le </a:t>
            </a:r>
            <a:r>
              <a:rPr lang="en-CA" altLang="en-US" sz="1600" b="1" dirty="0" err="1"/>
              <a:t>sérotype</a:t>
            </a:r>
            <a:r>
              <a:rPr lang="en-CA" altLang="en-US" sz="1600" b="1" dirty="0"/>
              <a:t> SAT-1 de la </a:t>
            </a:r>
            <a:r>
              <a:rPr lang="en-CA" altLang="en-US" sz="1600" b="1" dirty="0" err="1"/>
              <a:t>fièvre</a:t>
            </a:r>
            <a:r>
              <a:rPr lang="en-CA" altLang="en-US" sz="1600" b="1" dirty="0"/>
              <a:t> </a:t>
            </a:r>
            <a:r>
              <a:rPr lang="en-CA" altLang="en-US" sz="1600" b="1" dirty="0" err="1"/>
              <a:t>aphteuse</a:t>
            </a:r>
            <a:r>
              <a:rPr lang="en-CA" altLang="en-US" sz="1600" b="1" dirty="0"/>
              <a:t> a </a:t>
            </a:r>
            <a:r>
              <a:rPr lang="en-CA" altLang="en-US" sz="1600" b="1" dirty="0" err="1"/>
              <a:t>été</a:t>
            </a:r>
            <a:r>
              <a:rPr lang="en-CA" altLang="en-US" sz="1600" b="1" dirty="0"/>
              <a:t> </a:t>
            </a:r>
            <a:r>
              <a:rPr lang="en-CA" altLang="en-US" sz="1600" b="1" dirty="0" err="1"/>
              <a:t>signalé</a:t>
            </a:r>
            <a:r>
              <a:rPr lang="en-CA" altLang="en-US" sz="1600" b="1" dirty="0"/>
              <a:t> au Moyen-Orient (</a:t>
            </a:r>
            <a:r>
              <a:rPr lang="en-CA" altLang="en-US" sz="1600" b="1" dirty="0" err="1"/>
              <a:t>Irak</a:t>
            </a:r>
            <a:r>
              <a:rPr lang="en-CA" altLang="en-US" sz="1600" b="1" dirty="0"/>
              <a:t>, </a:t>
            </a:r>
            <a:r>
              <a:rPr lang="en-CA" altLang="en-US" sz="1600" b="1" dirty="0" err="1"/>
              <a:t>Bahreïn</a:t>
            </a:r>
            <a:r>
              <a:rPr lang="en-CA" altLang="en-US" sz="1600" b="1" dirty="0"/>
              <a:t>, </a:t>
            </a:r>
            <a:r>
              <a:rPr lang="en-CA" altLang="en-US" sz="1600" b="1" dirty="0" err="1"/>
              <a:t>Koweït</a:t>
            </a:r>
            <a:r>
              <a:rPr lang="en-CA" altLang="en-US" sz="1600" b="1" dirty="0"/>
              <a:t>) et </a:t>
            </a:r>
            <a:r>
              <a:rPr lang="en-CA" altLang="en-US" sz="1600" b="1" dirty="0" err="1"/>
              <a:t>en</a:t>
            </a:r>
            <a:r>
              <a:rPr lang="en-CA" altLang="en-US" sz="1600" b="1" dirty="0"/>
              <a:t> </a:t>
            </a:r>
            <a:r>
              <a:rPr lang="en-CA" altLang="en-US" sz="1600" b="1" dirty="0" err="1"/>
              <a:t>Turquie</a:t>
            </a:r>
            <a:r>
              <a:rPr lang="en-CA" altLang="en-US" sz="1600" b="1" dirty="0"/>
              <a:t>.</a:t>
            </a:r>
          </a:p>
          <a:p>
            <a:pPr algn="ctr">
              <a:lnSpc>
                <a:spcPct val="100000"/>
              </a:lnSpc>
              <a:spcBef>
                <a:spcPct val="0"/>
              </a:spcBef>
              <a:buFontTx/>
              <a:buNone/>
            </a:pPr>
            <a:endParaRPr lang="en-CA" altLang="en-US" sz="1600" b="1" dirty="0"/>
          </a:p>
          <a:p>
            <a:pPr algn="ctr">
              <a:lnSpc>
                <a:spcPct val="100000"/>
              </a:lnSpc>
              <a:spcBef>
                <a:spcPct val="0"/>
              </a:spcBef>
              <a:buFontTx/>
              <a:buNone/>
            </a:pPr>
            <a:r>
              <a:rPr lang="en-CA" altLang="en-US" sz="1600" dirty="0"/>
              <a:t>Le </a:t>
            </a:r>
            <a:r>
              <a:rPr lang="en-CA" altLang="en-US" sz="1600" dirty="0" err="1"/>
              <a:t>séquençage</a:t>
            </a:r>
            <a:r>
              <a:rPr lang="en-CA" altLang="en-US" sz="1600" dirty="0"/>
              <a:t> du </a:t>
            </a:r>
            <a:r>
              <a:rPr lang="en-CA" altLang="en-US" sz="1600" dirty="0" err="1"/>
              <a:t>génome</a:t>
            </a:r>
            <a:r>
              <a:rPr lang="en-CA" altLang="en-US" sz="1600" dirty="0"/>
              <a:t> a </a:t>
            </a:r>
            <a:r>
              <a:rPr lang="en-CA" altLang="en-US" sz="1600" dirty="0" err="1"/>
              <a:t>permis</a:t>
            </a:r>
            <a:r>
              <a:rPr lang="en-CA" altLang="en-US" sz="1600" dirty="0"/>
              <a:t> </a:t>
            </a:r>
            <a:r>
              <a:rPr lang="en-CA" altLang="en-US" sz="1600" dirty="0" err="1"/>
              <a:t>d'identifier</a:t>
            </a:r>
            <a:r>
              <a:rPr lang="en-CA" altLang="en-US" sz="1600" dirty="0"/>
              <a:t> </a:t>
            </a:r>
            <a:r>
              <a:rPr lang="en-CA" altLang="en-US" sz="1600" dirty="0" err="1"/>
              <a:t>ces</a:t>
            </a:r>
            <a:r>
              <a:rPr lang="en-CA" altLang="en-US" sz="1600" dirty="0"/>
              <a:t> virus </a:t>
            </a:r>
            <a:r>
              <a:rPr lang="en-CA" altLang="en-US" sz="1600" dirty="0" err="1"/>
              <a:t>comme</a:t>
            </a:r>
            <a:r>
              <a:rPr lang="en-CA" altLang="en-US" sz="1600" dirty="0"/>
              <a:t> </a:t>
            </a:r>
            <a:r>
              <a:rPr lang="en-CA" altLang="en-US" sz="1600" dirty="0" err="1"/>
              <a:t>étant</a:t>
            </a:r>
            <a:r>
              <a:rPr lang="en-CA" altLang="en-US" sz="1600" dirty="0"/>
              <a:t> du topotype SAT1/I, le plus </a:t>
            </a:r>
            <a:r>
              <a:rPr lang="en-CA" altLang="en-US" sz="1600" dirty="0" err="1"/>
              <a:t>proche</a:t>
            </a:r>
            <a:r>
              <a:rPr lang="en-CA" altLang="en-US" sz="1600" dirty="0"/>
              <a:t> des virus de la </a:t>
            </a:r>
            <a:r>
              <a:rPr lang="en-CA" altLang="en-US" sz="1600" dirty="0" err="1"/>
              <a:t>fièvre</a:t>
            </a:r>
            <a:r>
              <a:rPr lang="en-CA" altLang="en-US" sz="1600" dirty="0"/>
              <a:t> </a:t>
            </a:r>
            <a:r>
              <a:rPr lang="en-CA" altLang="en-US" sz="1600" dirty="0" err="1"/>
              <a:t>aphteuse</a:t>
            </a:r>
            <a:r>
              <a:rPr lang="en-CA" altLang="en-US" sz="1600" dirty="0"/>
              <a:t> circulant </a:t>
            </a:r>
            <a:r>
              <a:rPr lang="en-CA" altLang="en-US" sz="1600" dirty="0" err="1"/>
              <a:t>en</a:t>
            </a:r>
            <a:r>
              <a:rPr lang="en-CA" altLang="en-US" sz="1600" dirty="0"/>
              <a:t> Afrique de </a:t>
            </a:r>
            <a:r>
              <a:rPr lang="en-CA" altLang="en-US" sz="1600" dirty="0" err="1"/>
              <a:t>l'Est</a:t>
            </a:r>
            <a:r>
              <a:rPr lang="en-CA" altLang="en-US" sz="1600" dirty="0"/>
              <a:t> (pool 4).</a:t>
            </a:r>
          </a:p>
        </p:txBody>
      </p:sp>
      <p:sp>
        <p:nvSpPr>
          <p:cNvPr id="28680" name="TextBox 8">
            <a:extLst>
              <a:ext uri="{FF2B5EF4-FFF2-40B4-BE49-F238E27FC236}">
                <a16:creationId xmlns:a16="http://schemas.microsoft.com/office/drawing/2014/main" id="{8F416854-3260-82A9-F918-5DA1D2F331D0}"/>
              </a:ext>
            </a:extLst>
          </p:cNvPr>
          <p:cNvSpPr txBox="1">
            <a:spLocks noChangeArrowheads="1"/>
          </p:cNvSpPr>
          <p:nvPr/>
        </p:nvSpPr>
        <p:spPr bwMode="auto">
          <a:xfrm>
            <a:off x="115887" y="2529682"/>
            <a:ext cx="4087813"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b="1" dirty="0" err="1"/>
              <a:t>Bahreïn</a:t>
            </a:r>
            <a:r>
              <a:rPr lang="en-CA" altLang="en-US" sz="1600" b="1" dirty="0"/>
              <a:t> :</a:t>
            </a:r>
            <a:r>
              <a:rPr lang="en-CA" altLang="en-US" sz="1600" dirty="0"/>
              <a:t> 7 foyers de </a:t>
            </a:r>
            <a:r>
              <a:rPr lang="en-CA" altLang="en-US" sz="1600" dirty="0" err="1"/>
              <a:t>fièvre</a:t>
            </a:r>
            <a:r>
              <a:rPr lang="en-CA" altLang="en-US" sz="1600" dirty="0"/>
              <a:t> </a:t>
            </a:r>
            <a:r>
              <a:rPr lang="en-CA" altLang="en-US" sz="1600" dirty="0" err="1"/>
              <a:t>aphteuse</a:t>
            </a:r>
            <a:r>
              <a:rPr lang="en-CA" altLang="en-US" sz="1600" dirty="0"/>
              <a:t> SAT-1 </a:t>
            </a:r>
            <a:r>
              <a:rPr lang="en-CA" altLang="en-US" sz="1600" dirty="0" err="1"/>
              <a:t>signalés</a:t>
            </a:r>
            <a:r>
              <a:rPr lang="en-CA" altLang="en-US" sz="1600" dirty="0"/>
              <a:t> </a:t>
            </a:r>
          </a:p>
          <a:p>
            <a:pPr>
              <a:lnSpc>
                <a:spcPct val="100000"/>
              </a:lnSpc>
              <a:spcBef>
                <a:spcPct val="0"/>
              </a:spcBef>
              <a:buFontTx/>
              <a:buNone/>
            </a:pPr>
            <a:r>
              <a:rPr lang="en-CA" altLang="en-US" sz="1600" b="1" dirty="0" err="1">
                <a:hlinkClick r:id="rId6"/>
              </a:rPr>
              <a:t>Irak</a:t>
            </a:r>
            <a:r>
              <a:rPr lang="en-CA" altLang="en-US" sz="1600" b="1" dirty="0">
                <a:hlinkClick r:id="rId6"/>
              </a:rPr>
              <a:t> </a:t>
            </a:r>
            <a:r>
              <a:rPr lang="en-CA" altLang="en-US" sz="1600" b="1" dirty="0"/>
              <a:t>: </a:t>
            </a:r>
            <a:r>
              <a:rPr lang="en-CA" altLang="en-US" sz="1600" dirty="0" err="1"/>
              <a:t>janvier</a:t>
            </a:r>
            <a:r>
              <a:rPr lang="en-CA" altLang="en-US" sz="1600" dirty="0"/>
              <a:t> 2025, foyers de </a:t>
            </a:r>
            <a:r>
              <a:rPr lang="en-CA" altLang="en-US" sz="1600" dirty="0" err="1"/>
              <a:t>fièvre</a:t>
            </a:r>
            <a:r>
              <a:rPr lang="en-CA" altLang="en-US" sz="1600" dirty="0"/>
              <a:t> </a:t>
            </a:r>
            <a:r>
              <a:rPr lang="en-CA" altLang="en-US" sz="1600" dirty="0" err="1"/>
              <a:t>aphteuse</a:t>
            </a:r>
            <a:r>
              <a:rPr lang="en-CA" altLang="en-US" sz="1600" dirty="0"/>
              <a:t> SAT-1 </a:t>
            </a:r>
            <a:r>
              <a:rPr lang="en-CA" altLang="en-US" sz="1600" dirty="0" err="1"/>
              <a:t>signalés</a:t>
            </a:r>
            <a:r>
              <a:rPr lang="en-CA" altLang="en-US" sz="1600" dirty="0"/>
              <a:t> chez des </a:t>
            </a:r>
            <a:r>
              <a:rPr lang="en-CA" altLang="en-US" sz="1600" dirty="0" err="1"/>
              <a:t>bovins</a:t>
            </a:r>
            <a:r>
              <a:rPr lang="en-CA" altLang="en-US" sz="1600" dirty="0"/>
              <a:t> et des </a:t>
            </a:r>
            <a:r>
              <a:rPr lang="en-CA" altLang="en-US" sz="1600" dirty="0" err="1"/>
              <a:t>buffles</a:t>
            </a:r>
            <a:r>
              <a:rPr lang="en-CA" altLang="en-US" sz="1600" dirty="0"/>
              <a:t> dans tout le pays. </a:t>
            </a:r>
            <a:r>
              <a:rPr lang="en-CA" altLang="en-US" sz="1600" dirty="0" err="1"/>
              <a:t>C'est</a:t>
            </a:r>
            <a:r>
              <a:rPr lang="en-CA" altLang="en-US" sz="1600" dirty="0"/>
              <a:t> la première </a:t>
            </a:r>
            <a:r>
              <a:rPr lang="en-CA" altLang="en-US" sz="1600" dirty="0" err="1"/>
              <a:t>fois</a:t>
            </a:r>
            <a:r>
              <a:rPr lang="en-CA" altLang="en-US" sz="1600" dirty="0"/>
              <a:t> que le SAT-1 </a:t>
            </a:r>
            <a:r>
              <a:rPr lang="en-CA" altLang="en-US" sz="1600" dirty="0" err="1"/>
              <a:t>est</a:t>
            </a:r>
            <a:r>
              <a:rPr lang="en-CA" altLang="en-US" sz="1600" dirty="0"/>
              <a:t> </a:t>
            </a:r>
            <a:r>
              <a:rPr lang="en-CA" altLang="en-US" sz="1600" dirty="0" err="1"/>
              <a:t>signalé</a:t>
            </a:r>
            <a:r>
              <a:rPr lang="en-CA" altLang="en-US" sz="1600" dirty="0"/>
              <a:t> </a:t>
            </a:r>
            <a:r>
              <a:rPr lang="en-CA" altLang="en-US" sz="1600" dirty="0" err="1"/>
              <a:t>en</a:t>
            </a:r>
            <a:r>
              <a:rPr lang="en-CA" altLang="en-US" sz="1600" dirty="0"/>
              <a:t> </a:t>
            </a:r>
            <a:r>
              <a:rPr lang="en-CA" altLang="en-US" sz="1600" dirty="0" err="1"/>
              <a:t>Irak</a:t>
            </a:r>
            <a:r>
              <a:rPr lang="en-CA" altLang="en-US" sz="1600" dirty="0"/>
              <a:t> </a:t>
            </a:r>
            <a:r>
              <a:rPr lang="en-CA" altLang="en-US" sz="1600" dirty="0" err="1"/>
              <a:t>depuis</a:t>
            </a:r>
            <a:r>
              <a:rPr lang="en-CA" altLang="en-US" sz="1600" dirty="0"/>
              <a:t> 1962. 7 foyers </a:t>
            </a:r>
            <a:r>
              <a:rPr lang="en-CA" altLang="en-US" sz="1600" dirty="0" err="1"/>
              <a:t>signalés</a:t>
            </a:r>
            <a:r>
              <a:rPr lang="en-CA" altLang="en-US" sz="1600" dirty="0"/>
              <a:t> dans le WAHIS</a:t>
            </a:r>
          </a:p>
          <a:p>
            <a:pPr>
              <a:lnSpc>
                <a:spcPct val="100000"/>
              </a:lnSpc>
              <a:spcBef>
                <a:spcPct val="0"/>
              </a:spcBef>
              <a:buFontTx/>
              <a:buNone/>
            </a:pPr>
            <a:r>
              <a:rPr lang="en-CA" altLang="en-US" sz="1600" b="1" dirty="0" err="1">
                <a:hlinkClick r:id="rId7"/>
              </a:rPr>
              <a:t>Koweït</a:t>
            </a:r>
            <a:r>
              <a:rPr lang="en-CA" altLang="en-US" sz="1600" b="1" dirty="0">
                <a:hlinkClick r:id="rId7"/>
              </a:rPr>
              <a:t> </a:t>
            </a:r>
            <a:r>
              <a:rPr lang="en-CA" altLang="en-US" sz="1600" b="1" dirty="0"/>
              <a:t>: </a:t>
            </a:r>
            <a:r>
              <a:rPr lang="en-CA" altLang="en-US" sz="1600" dirty="0" err="1"/>
              <a:t>fièvre</a:t>
            </a:r>
            <a:r>
              <a:rPr lang="en-CA" altLang="en-US" sz="1600" dirty="0"/>
              <a:t> </a:t>
            </a:r>
            <a:r>
              <a:rPr lang="en-CA" altLang="en-US" sz="1600" dirty="0" err="1"/>
              <a:t>aphteuse</a:t>
            </a:r>
            <a:r>
              <a:rPr lang="en-CA" altLang="en-US" sz="1600" dirty="0"/>
              <a:t> SAT-1 </a:t>
            </a:r>
            <a:r>
              <a:rPr lang="en-CA" altLang="en-US" sz="1600" dirty="0" err="1"/>
              <a:t>signalée</a:t>
            </a:r>
            <a:r>
              <a:rPr lang="en-CA" altLang="en-US" sz="1600" dirty="0"/>
              <a:t> </a:t>
            </a:r>
            <a:r>
              <a:rPr lang="en-CA" altLang="en-US" sz="1600" dirty="0" err="1"/>
              <a:t>en</a:t>
            </a:r>
            <a:r>
              <a:rPr lang="en-CA" altLang="en-US" sz="1600" dirty="0"/>
              <a:t> </a:t>
            </a:r>
            <a:r>
              <a:rPr lang="en-CA" altLang="en-US" sz="1600" dirty="0" err="1"/>
              <a:t>avril</a:t>
            </a:r>
            <a:r>
              <a:rPr lang="en-CA" altLang="en-US" sz="1600" dirty="0"/>
              <a:t> 2025, 31 foyers au total dans le WAHIS. Il </a:t>
            </a:r>
            <a:r>
              <a:rPr lang="en-CA" altLang="en-US" sz="1600" dirty="0" err="1"/>
              <a:t>s'agit</a:t>
            </a:r>
            <a:r>
              <a:rPr lang="en-CA" altLang="en-US" sz="1600" dirty="0"/>
              <a:t> des premiers foyers de </a:t>
            </a:r>
            <a:r>
              <a:rPr lang="en-CA" altLang="en-US" sz="1600" dirty="0" err="1"/>
              <a:t>fièvre</a:t>
            </a:r>
            <a:r>
              <a:rPr lang="en-CA" altLang="en-US" sz="1600" dirty="0"/>
              <a:t> </a:t>
            </a:r>
            <a:r>
              <a:rPr lang="en-CA" altLang="en-US" sz="1600" dirty="0" err="1"/>
              <a:t>aphteuse</a:t>
            </a:r>
            <a:r>
              <a:rPr lang="en-CA" altLang="en-US" sz="1600" dirty="0"/>
              <a:t> SAT1 </a:t>
            </a:r>
            <a:r>
              <a:rPr lang="en-CA" altLang="en-US" sz="1600" dirty="0" err="1"/>
              <a:t>depuis</a:t>
            </a:r>
            <a:r>
              <a:rPr lang="en-CA" altLang="en-US" sz="1600" dirty="0"/>
              <a:t> 1969/70 et des premiers foyers de </a:t>
            </a:r>
            <a:r>
              <a:rPr lang="en-CA" altLang="en-US" sz="1600" dirty="0" err="1"/>
              <a:t>fièvre</a:t>
            </a:r>
            <a:r>
              <a:rPr lang="en-CA" altLang="en-US" sz="1600" dirty="0"/>
              <a:t> </a:t>
            </a:r>
            <a:r>
              <a:rPr lang="en-CA" altLang="en-US" sz="1600" dirty="0" err="1"/>
              <a:t>aphteuse</a:t>
            </a:r>
            <a:r>
              <a:rPr lang="en-CA" altLang="en-US" sz="1600" dirty="0"/>
              <a:t> </a:t>
            </a:r>
            <a:r>
              <a:rPr lang="en-CA" altLang="en-US" sz="1600" dirty="0" err="1"/>
              <a:t>depuis</a:t>
            </a:r>
            <a:r>
              <a:rPr lang="en-CA" altLang="en-US" sz="1600" dirty="0"/>
              <a:t> 2016. </a:t>
            </a:r>
          </a:p>
          <a:p>
            <a:pPr>
              <a:lnSpc>
                <a:spcPct val="100000"/>
              </a:lnSpc>
              <a:spcBef>
                <a:spcPct val="0"/>
              </a:spcBef>
              <a:buFontTx/>
              <a:buNone/>
            </a:pPr>
            <a:r>
              <a:rPr lang="en-CA" altLang="en-US" sz="1600" b="1" dirty="0" err="1">
                <a:hlinkClick r:id="rId8"/>
              </a:rPr>
              <a:t>Turquie</a:t>
            </a:r>
            <a:r>
              <a:rPr lang="en-CA" altLang="en-US" sz="1600" b="1" dirty="0">
                <a:hlinkClick r:id="rId8"/>
              </a:rPr>
              <a:t> </a:t>
            </a:r>
            <a:r>
              <a:rPr lang="en-CA" altLang="en-US" sz="1600" b="1" dirty="0"/>
              <a:t>: </a:t>
            </a:r>
            <a:r>
              <a:rPr lang="en-CA" altLang="en-US" sz="1600" dirty="0"/>
              <a:t> 9 foyers de </a:t>
            </a:r>
            <a:r>
              <a:rPr lang="en-CA" altLang="en-US" sz="1600" dirty="0" err="1"/>
              <a:t>fièvre</a:t>
            </a:r>
            <a:r>
              <a:rPr lang="en-CA" altLang="en-US" sz="1600" dirty="0"/>
              <a:t> </a:t>
            </a:r>
            <a:r>
              <a:rPr lang="en-CA" altLang="en-US" sz="1600" dirty="0" err="1"/>
              <a:t>aphteuse</a:t>
            </a:r>
            <a:r>
              <a:rPr lang="en-CA" altLang="en-US" sz="1600" dirty="0"/>
              <a:t> SAT-1  </a:t>
            </a:r>
            <a:r>
              <a:rPr lang="en-CA" altLang="en-US" sz="1600" dirty="0" err="1"/>
              <a:t>ont</a:t>
            </a:r>
            <a:r>
              <a:rPr lang="en-CA" altLang="en-US" sz="1600" dirty="0"/>
              <a:t> </a:t>
            </a:r>
            <a:r>
              <a:rPr lang="en-CA" altLang="en-US" sz="1600" dirty="0" err="1"/>
              <a:t>été</a:t>
            </a:r>
            <a:r>
              <a:rPr lang="en-CA" altLang="en-US" sz="1600" dirty="0"/>
              <a:t> </a:t>
            </a:r>
            <a:r>
              <a:rPr lang="en-CA" altLang="en-US" sz="1600" dirty="0" err="1"/>
              <a:t>signalés</a:t>
            </a:r>
            <a:r>
              <a:rPr lang="en-CA" altLang="en-US" sz="1600" dirty="0"/>
              <a:t>. </a:t>
            </a:r>
            <a:r>
              <a:rPr lang="en-CA" altLang="en-US" sz="1600" dirty="0" err="1"/>
              <a:t>C'est</a:t>
            </a:r>
            <a:r>
              <a:rPr lang="en-CA" altLang="en-US" sz="1600" dirty="0"/>
              <a:t> la première </a:t>
            </a:r>
            <a:r>
              <a:rPr lang="en-CA" altLang="en-US" sz="1600" dirty="0" err="1"/>
              <a:t>fois</a:t>
            </a:r>
            <a:r>
              <a:rPr lang="en-CA" altLang="en-US" sz="1600" dirty="0"/>
              <a:t> que le SAT-1 </a:t>
            </a:r>
            <a:r>
              <a:rPr lang="en-CA" altLang="en-US" sz="1600" dirty="0" err="1"/>
              <a:t>est</a:t>
            </a:r>
            <a:r>
              <a:rPr lang="en-CA" altLang="en-US" sz="1600" dirty="0"/>
              <a:t> </a:t>
            </a:r>
            <a:r>
              <a:rPr lang="en-CA" altLang="en-US" sz="1600" dirty="0" err="1"/>
              <a:t>signalé</a:t>
            </a:r>
            <a:r>
              <a:rPr lang="en-CA" altLang="en-US" sz="1600" dirty="0"/>
              <a:t> </a:t>
            </a:r>
            <a:r>
              <a:rPr lang="en-CA" altLang="en-US" sz="1600" dirty="0" err="1"/>
              <a:t>en</a:t>
            </a:r>
            <a:r>
              <a:rPr lang="en-CA" altLang="en-US" sz="1600" dirty="0"/>
              <a:t> </a:t>
            </a:r>
            <a:r>
              <a:rPr lang="en-CA" altLang="en-US" sz="1600" dirty="0" err="1"/>
              <a:t>Turquie</a:t>
            </a:r>
            <a:r>
              <a:rPr lang="en-CA" altLang="en-US" sz="1600" dirty="0"/>
              <a:t> </a:t>
            </a:r>
            <a:r>
              <a:rPr lang="en-CA" altLang="en-US" sz="1600" dirty="0" err="1"/>
              <a:t>depuis</a:t>
            </a:r>
            <a:r>
              <a:rPr lang="en-CA" altLang="en-US" sz="1600" dirty="0"/>
              <a:t> 1965. </a:t>
            </a:r>
            <a:endParaRPr lang="en-CA" altLang="en-US" sz="1600" dirty="0">
              <a:ea typeface="CicleGordita" charset="0"/>
              <a:cs typeface="CicleGordita" charset="0"/>
            </a:endParaRPr>
          </a:p>
          <a:p>
            <a:pPr>
              <a:lnSpc>
                <a:spcPct val="100000"/>
              </a:lnSpc>
              <a:spcBef>
                <a:spcPct val="0"/>
              </a:spcBef>
              <a:buFontTx/>
              <a:buNone/>
            </a:pPr>
            <a:r>
              <a:rPr lang="en-CA" altLang="en-US" sz="1600" b="1" dirty="0">
                <a:ea typeface="CicleGordita" charset="0"/>
                <a:cs typeface="CicleGordita" charset="0"/>
              </a:rPr>
              <a:t>Le Qatar </a:t>
            </a:r>
            <a:r>
              <a:rPr lang="en-CA" altLang="en-US" sz="1600" dirty="0" err="1">
                <a:ea typeface="CicleGordita" charset="0"/>
                <a:cs typeface="CicleGordita" charset="0"/>
              </a:rPr>
              <a:t>avait</a:t>
            </a:r>
            <a:r>
              <a:rPr lang="en-CA" altLang="en-US" sz="1600" dirty="0">
                <a:ea typeface="CicleGordita" charset="0"/>
                <a:cs typeface="CicleGordita" charset="0"/>
              </a:rPr>
              <a:t> déjà </a:t>
            </a:r>
            <a:r>
              <a:rPr lang="en-CA" altLang="en-US" sz="1600" dirty="0" err="1">
                <a:ea typeface="CicleGordita" charset="0"/>
                <a:cs typeface="CicleGordita" charset="0"/>
              </a:rPr>
              <a:t>signalé</a:t>
            </a:r>
            <a:r>
              <a:rPr lang="en-CA" altLang="en-US" sz="1600" dirty="0">
                <a:ea typeface="CicleGordita" charset="0"/>
                <a:cs typeface="CicleGordita" charset="0"/>
              </a:rPr>
              <a:t> la </a:t>
            </a:r>
            <a:r>
              <a:rPr lang="en-CA" altLang="en-US" sz="1600" dirty="0" err="1">
                <a:ea typeface="CicleGordita" charset="0"/>
                <a:cs typeface="CicleGordita" charset="0"/>
              </a:rPr>
              <a:t>fièvre</a:t>
            </a:r>
            <a:r>
              <a:rPr lang="en-CA" altLang="en-US" sz="1600" dirty="0">
                <a:ea typeface="CicleGordita" charset="0"/>
                <a:cs typeface="CicleGordita" charset="0"/>
              </a:rPr>
              <a:t> </a:t>
            </a:r>
            <a:r>
              <a:rPr lang="en-CA" altLang="en-US" sz="1600" dirty="0" err="1">
                <a:ea typeface="CicleGordita" charset="0"/>
                <a:cs typeface="CicleGordita" charset="0"/>
              </a:rPr>
              <a:t>aphteuse</a:t>
            </a:r>
            <a:r>
              <a:rPr lang="en-CA" altLang="en-US" sz="1600" dirty="0">
                <a:ea typeface="CicleGordita" charset="0"/>
                <a:cs typeface="CicleGordita" charset="0"/>
              </a:rPr>
              <a:t> SAT-1 </a:t>
            </a:r>
            <a:r>
              <a:rPr lang="en-CA" altLang="en-US" sz="1600" dirty="0" err="1">
                <a:ea typeface="CicleGordita" charset="0"/>
                <a:cs typeface="CicleGordita" charset="0"/>
              </a:rPr>
              <a:t>en</a:t>
            </a:r>
            <a:r>
              <a:rPr lang="en-CA" altLang="en-US" sz="1600" dirty="0">
                <a:ea typeface="CicleGordita" charset="0"/>
                <a:cs typeface="CicleGordita" charset="0"/>
              </a:rPr>
              <a:t> 2023.</a:t>
            </a:r>
          </a:p>
          <a:p>
            <a:pPr>
              <a:lnSpc>
                <a:spcPct val="100000"/>
              </a:lnSpc>
              <a:spcBef>
                <a:spcPct val="0"/>
              </a:spcBef>
              <a:buFontTx/>
              <a:buNone/>
            </a:pPr>
            <a:endParaRPr lang="en-CA" altLang="en-US" sz="1600" dirty="0">
              <a:ea typeface="CicleGordita" charset="0"/>
              <a:cs typeface="CicleGordita" charset="0"/>
            </a:endParaRPr>
          </a:p>
          <a:p>
            <a:pPr>
              <a:lnSpc>
                <a:spcPct val="100000"/>
              </a:lnSpc>
              <a:spcBef>
                <a:spcPct val="0"/>
              </a:spcBef>
              <a:buFontTx/>
              <a:buNone/>
            </a:pPr>
            <a:endParaRPr lang="en-CA" alt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73B88-BFEF-FE23-31FC-E4FA61F32E74}"/>
              </a:ext>
            </a:extLst>
          </p:cNvPr>
          <p:cNvSpPr>
            <a:spLocks noGrp="1"/>
          </p:cNvSpPr>
          <p:nvPr>
            <p:ph type="title"/>
          </p:nvPr>
        </p:nvSpPr>
        <p:spPr>
          <a:xfrm>
            <a:off x="130175" y="-182563"/>
            <a:ext cx="10515600" cy="1042988"/>
          </a:xfrm>
        </p:spPr>
        <p:txBody>
          <a:bodyPr/>
          <a:lstStyle/>
          <a:p>
            <a:pPr>
              <a:defRPr/>
            </a:pPr>
            <a:r>
              <a:rPr lang="en-US" sz="3200" dirty="0"/>
              <a:t>Virus de la fièvre catarrhale ovine (BTV) en Europe</a:t>
            </a:r>
            <a:endParaRPr lang="en-CA" sz="3200" dirty="0"/>
          </a:p>
        </p:txBody>
      </p:sp>
      <p:sp>
        <p:nvSpPr>
          <p:cNvPr id="30723" name="Content Placeholder 9">
            <a:extLst>
              <a:ext uri="{FF2B5EF4-FFF2-40B4-BE49-F238E27FC236}">
                <a16:creationId xmlns:a16="http://schemas.microsoft.com/office/drawing/2014/main" id="{F86DFAE4-8655-32E0-88D9-C2F711C784FE}"/>
              </a:ext>
            </a:extLst>
          </p:cNvPr>
          <p:cNvSpPr>
            <a:spLocks noGrp="1"/>
          </p:cNvSpPr>
          <p:nvPr>
            <p:ph sz="half" idx="1"/>
          </p:nvPr>
        </p:nvSpPr>
        <p:spPr>
          <a:xfrm>
            <a:off x="219075" y="590550"/>
            <a:ext cx="8121650" cy="5676900"/>
          </a:xfrm>
        </p:spPr>
        <p:txBody>
          <a:bodyPr/>
          <a:lstStyle/>
          <a:p>
            <a:r>
              <a:rPr lang="en-CA" altLang="en-US" sz="1800" dirty="0"/>
              <a:t>BTV-3 </a:t>
            </a:r>
            <a:r>
              <a:rPr lang="en-CA" altLang="en-US" sz="1800" dirty="0" err="1"/>
              <a:t>Signalé</a:t>
            </a:r>
            <a:r>
              <a:rPr lang="en-CA" altLang="en-US" sz="1800" dirty="0"/>
              <a:t> pour la première </a:t>
            </a:r>
            <a:r>
              <a:rPr lang="en-CA" altLang="en-US" sz="1800" dirty="0" err="1"/>
              <a:t>fois</a:t>
            </a:r>
            <a:r>
              <a:rPr lang="en-CA" altLang="en-US" sz="1800" dirty="0"/>
              <a:t> le 5 </a:t>
            </a:r>
            <a:r>
              <a:rPr lang="en-CA" altLang="en-US" sz="1800" dirty="0" err="1"/>
              <a:t>septembre</a:t>
            </a:r>
            <a:r>
              <a:rPr lang="en-CA" altLang="en-US" sz="1800" dirty="0"/>
              <a:t> 2023 aux Pays-Bas</a:t>
            </a:r>
          </a:p>
          <a:p>
            <a:r>
              <a:rPr lang="en-CA" altLang="en-US" sz="1800" dirty="0"/>
              <a:t>La source de </a:t>
            </a:r>
            <a:r>
              <a:rPr lang="en-CA" altLang="en-US" sz="1800" dirty="0" err="1"/>
              <a:t>l'infection</a:t>
            </a:r>
            <a:r>
              <a:rPr lang="en-CA" altLang="en-US" sz="1800" dirty="0"/>
              <a:t> </a:t>
            </a:r>
            <a:r>
              <a:rPr lang="en-CA" altLang="en-US" sz="1800" dirty="0" err="1"/>
              <a:t>n'a</a:t>
            </a:r>
            <a:r>
              <a:rPr lang="en-CA" altLang="en-US" sz="1800" dirty="0"/>
              <a:t> jamais </a:t>
            </a:r>
            <a:r>
              <a:rPr lang="en-CA" altLang="en-US" sz="1800" dirty="0" err="1"/>
              <a:t>été</a:t>
            </a:r>
            <a:r>
              <a:rPr lang="en-CA" altLang="en-US" sz="1800" dirty="0"/>
              <a:t> </a:t>
            </a:r>
            <a:r>
              <a:rPr lang="en-CA" altLang="en-US" sz="1800" dirty="0" err="1"/>
              <a:t>identifiée</a:t>
            </a:r>
            <a:endParaRPr lang="en-CA" altLang="en-US" sz="1800" dirty="0"/>
          </a:p>
          <a:p>
            <a:r>
              <a:rPr lang="en-CA" altLang="en-US" sz="1800" dirty="0" err="1"/>
              <a:t>Quelques</a:t>
            </a:r>
            <a:r>
              <a:rPr lang="en-CA" altLang="en-US" sz="1800" dirty="0"/>
              <a:t> </a:t>
            </a:r>
            <a:r>
              <a:rPr lang="en-CA" altLang="en-US" sz="1800" dirty="0" err="1"/>
              <a:t>cas</a:t>
            </a:r>
            <a:r>
              <a:rPr lang="en-CA" altLang="en-US" sz="1800" dirty="0"/>
              <a:t> </a:t>
            </a:r>
            <a:r>
              <a:rPr lang="en-CA" altLang="en-US" sz="1800" dirty="0" err="1"/>
              <a:t>sporadiques</a:t>
            </a:r>
            <a:r>
              <a:rPr lang="en-CA" altLang="en-US" sz="1800" dirty="0"/>
              <a:t> </a:t>
            </a:r>
            <a:r>
              <a:rPr lang="en-CA" altLang="en-US" sz="1800" dirty="0" err="1"/>
              <a:t>signalés</a:t>
            </a:r>
            <a:r>
              <a:rPr lang="en-CA" altLang="en-US" sz="1800" dirty="0"/>
              <a:t> </a:t>
            </a:r>
            <a:r>
              <a:rPr lang="en-CA" altLang="en-US" sz="1800" dirty="0" err="1"/>
              <a:t>en</a:t>
            </a:r>
            <a:r>
              <a:rPr lang="en-CA" altLang="en-US" sz="1800" dirty="0"/>
              <a:t> </a:t>
            </a:r>
            <a:r>
              <a:rPr lang="en-CA" altLang="en-US" sz="1800" dirty="0" err="1"/>
              <a:t>Norvège</a:t>
            </a:r>
            <a:r>
              <a:rPr lang="en-CA" altLang="en-US" sz="1800" dirty="0"/>
              <a:t>, au </a:t>
            </a:r>
            <a:r>
              <a:rPr lang="en-CA" altLang="en-US" sz="1800" dirty="0" err="1"/>
              <a:t>Royaume</a:t>
            </a:r>
            <a:r>
              <a:rPr lang="en-CA" altLang="en-US" sz="1800" dirty="0"/>
              <a:t>-Uni et au Liechtenstein</a:t>
            </a:r>
          </a:p>
          <a:p>
            <a:r>
              <a:rPr lang="en-CA" altLang="en-US" sz="1800" dirty="0">
                <a:hlinkClick r:id="rId3"/>
              </a:rPr>
              <a:t>La Macédoine du Nord </a:t>
            </a:r>
            <a:r>
              <a:rPr lang="en-CA" altLang="en-US" sz="1800" dirty="0"/>
              <a:t>a </a:t>
            </a:r>
            <a:r>
              <a:rPr lang="en-CA" altLang="en-US" sz="1800" dirty="0" err="1"/>
              <a:t>récemment</a:t>
            </a:r>
            <a:r>
              <a:rPr lang="en-CA" altLang="en-US" sz="1800" dirty="0"/>
              <a:t> </a:t>
            </a:r>
            <a:r>
              <a:rPr lang="en-CA" altLang="en-US" sz="1800" dirty="0" err="1"/>
              <a:t>signalé</a:t>
            </a:r>
            <a:r>
              <a:rPr lang="en-CA" altLang="en-US" sz="1800" dirty="0"/>
              <a:t> des </a:t>
            </a:r>
            <a:r>
              <a:rPr lang="en-CA" altLang="en-US" sz="1800" dirty="0" err="1"/>
              <a:t>cas</a:t>
            </a:r>
            <a:r>
              <a:rPr lang="en-CA" altLang="en-US" sz="1800" dirty="0"/>
              <a:t> de BTV-8 chez des moutons</a:t>
            </a:r>
          </a:p>
          <a:p>
            <a:endParaRPr lang="en-CA" altLang="en-US" sz="2000" dirty="0"/>
          </a:p>
          <a:p>
            <a:pPr lvl="1"/>
            <a:endParaRPr lang="en-CA" altLang="en-US" sz="1800" dirty="0"/>
          </a:p>
        </p:txBody>
      </p:sp>
      <p:sp>
        <p:nvSpPr>
          <p:cNvPr id="30724" name="TextBox 7">
            <a:extLst>
              <a:ext uri="{FF2B5EF4-FFF2-40B4-BE49-F238E27FC236}">
                <a16:creationId xmlns:a16="http://schemas.microsoft.com/office/drawing/2014/main" id="{F914648D-936E-208E-0A1D-AA9626BA8987}"/>
              </a:ext>
            </a:extLst>
          </p:cNvPr>
          <p:cNvSpPr txBox="1">
            <a:spLocks noChangeArrowheads="1"/>
          </p:cNvSpPr>
          <p:nvPr/>
        </p:nvSpPr>
        <p:spPr bwMode="auto">
          <a:xfrm>
            <a:off x="469900" y="6403975"/>
            <a:ext cx="631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hlinkClick r:id="rId4"/>
              </a:rPr>
              <a:t>Empres-Plus</a:t>
            </a:r>
            <a:endParaRPr lang="en-CA" altLang="en-US" sz="1800"/>
          </a:p>
        </p:txBody>
      </p:sp>
      <p:sp>
        <p:nvSpPr>
          <p:cNvPr id="30725" name="TextBox 16">
            <a:extLst>
              <a:ext uri="{FF2B5EF4-FFF2-40B4-BE49-F238E27FC236}">
                <a16:creationId xmlns:a16="http://schemas.microsoft.com/office/drawing/2014/main" id="{0258CF2D-392C-D7A0-216E-F9F0F6C071EE}"/>
              </a:ext>
            </a:extLst>
          </p:cNvPr>
          <p:cNvSpPr txBox="1">
            <a:spLocks noChangeArrowheads="1"/>
          </p:cNvSpPr>
          <p:nvPr/>
        </p:nvSpPr>
        <p:spPr bwMode="auto">
          <a:xfrm>
            <a:off x="8245475" y="3452813"/>
            <a:ext cx="343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t>BTV 21 mars 2025 – 5 juillet 2025</a:t>
            </a:r>
          </a:p>
        </p:txBody>
      </p:sp>
      <p:sp>
        <p:nvSpPr>
          <p:cNvPr id="30726" name="TextBox 10">
            <a:extLst>
              <a:ext uri="{FF2B5EF4-FFF2-40B4-BE49-F238E27FC236}">
                <a16:creationId xmlns:a16="http://schemas.microsoft.com/office/drawing/2014/main" id="{B0713EB1-F653-10F5-0E1F-988C3B9C6555}"/>
              </a:ext>
            </a:extLst>
          </p:cNvPr>
          <p:cNvSpPr txBox="1">
            <a:spLocks noChangeArrowheads="1"/>
          </p:cNvSpPr>
          <p:nvPr/>
        </p:nvSpPr>
        <p:spPr bwMode="auto">
          <a:xfrm>
            <a:off x="7337425" y="3851275"/>
            <a:ext cx="4697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b="1">
                <a:ea typeface="Calibri" panose="020F0502020204030204" pitchFamily="34" charset="0"/>
                <a:cs typeface="Times New Roman" panose="02020603050405020304" pitchFamily="18" charset="0"/>
                <a:hlinkClick r:id="rId5"/>
              </a:rPr>
              <a:t>Enquête sur le transport mondial de moucherons piqueurs Culicoides, vecteurs d'arbovirus chez les bovins et les équidés, à partir d'usines d'emballage de fleurs au Kenya</a:t>
            </a:r>
            <a:endParaRPr lang="en-CA" altLang="en-US" sz="1800" b="1">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CF813E9-0B40-CDAF-75C6-533728BFB45D}"/>
              </a:ext>
            </a:extLst>
          </p:cNvPr>
          <p:cNvSpPr txBox="1"/>
          <p:nvPr/>
        </p:nvSpPr>
        <p:spPr>
          <a:xfrm>
            <a:off x="7397750" y="5008563"/>
            <a:ext cx="4541838" cy="1600438"/>
          </a:xfrm>
          <a:prstGeom prst="rect">
            <a:avLst/>
          </a:prstGeom>
          <a:noFill/>
        </p:spPr>
        <p:txBody>
          <a:bodyPr>
            <a:spAutoFit/>
          </a:bodyPr>
          <a:lstStyle/>
          <a:p>
            <a:pPr marL="285750" indent="-285750">
              <a:buFont typeface="Arial" panose="020B0604020202020204" pitchFamily="34" charset="0"/>
              <a:buChar char="•"/>
              <a:defRPr/>
            </a:pPr>
            <a:r>
              <a:rPr lang="en-CA" sz="1400" dirty="0">
                <a:solidFill>
                  <a:srgbClr val="191919"/>
                </a:solidFill>
                <a:latin typeface="+mn-lt"/>
              </a:rPr>
              <a:t>Les Culicoides sont-ils présents dans les usines d'emballage de fleurs en Afrique ? </a:t>
            </a:r>
          </a:p>
          <a:p>
            <a:pPr marL="285750" indent="-285750">
              <a:buFont typeface="Arial" panose="020B0604020202020204" pitchFamily="34" charset="0"/>
              <a:buChar char="•"/>
              <a:defRPr/>
            </a:pPr>
            <a:r>
              <a:rPr lang="en-CA" sz="1400" dirty="0">
                <a:solidFill>
                  <a:srgbClr val="191919"/>
                </a:solidFill>
                <a:latin typeface="+mn-lt"/>
              </a:rPr>
              <a:t>Présents en petit nombre à l'extérieur et à l'intérieur des serres, mais leur nombre a diminué à chaque étape de la production</a:t>
            </a:r>
          </a:p>
          <a:p>
            <a:pPr marL="285750" indent="-285750">
              <a:buFont typeface="Arial" panose="020B0604020202020204" pitchFamily="34" charset="0"/>
              <a:buChar char="•"/>
              <a:defRPr/>
            </a:pPr>
            <a:r>
              <a:rPr lang="en-CA" sz="1400" dirty="0">
                <a:solidFill>
                  <a:srgbClr val="191919"/>
                </a:solidFill>
                <a:latin typeface="+mn-lt"/>
              </a:rPr>
              <a:t>Le risque d'exportation de Culicoides avec des fleurs coupées emballées est probablement très faible</a:t>
            </a:r>
            <a:endParaRPr lang="en-CA" sz="1400" dirty="0">
              <a:latin typeface="+mn-lt"/>
            </a:endParaRPr>
          </a:p>
        </p:txBody>
      </p:sp>
      <p:pic>
        <p:nvPicPr>
          <p:cNvPr id="30728" name="Picture 4">
            <a:extLst>
              <a:ext uri="{FF2B5EF4-FFF2-40B4-BE49-F238E27FC236}">
                <a16:creationId xmlns:a16="http://schemas.microsoft.com/office/drawing/2014/main" id="{7DAA4256-9E1E-F226-76D6-C7562AC9A54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1175" y="710118"/>
            <a:ext cx="3903663" cy="269506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29" name="Picture 9">
            <a:extLst>
              <a:ext uri="{FF2B5EF4-FFF2-40B4-BE49-F238E27FC236}">
                <a16:creationId xmlns:a16="http://schemas.microsoft.com/office/drawing/2014/main" id="{8EDCD17C-E41A-3920-0656-438E866250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975" y="2476500"/>
            <a:ext cx="6805613" cy="39274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96BB1D2-14FA-3226-6D1E-782287F1406C}"/>
              </a:ext>
            </a:extLst>
          </p:cNvPr>
          <p:cNvSpPr/>
          <p:nvPr/>
        </p:nvSpPr>
        <p:spPr>
          <a:xfrm>
            <a:off x="6169025" y="4800600"/>
            <a:ext cx="1031875" cy="84613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6FC5F72-5C38-4C4B-B121-5AEE1CB8E5B1}"/>
</file>

<file path=customXml/itemProps2.xml><?xml version="1.0" encoding="utf-8"?>
<ds:datastoreItem xmlns:ds="http://schemas.openxmlformats.org/officeDocument/2006/customXml" ds:itemID="{C83805A0-933D-4C97-A816-CFA3AA30623D}"/>
</file>

<file path=customXml/itemProps3.xml><?xml version="1.0" encoding="utf-8"?>
<ds:datastoreItem xmlns:ds="http://schemas.openxmlformats.org/officeDocument/2006/customXml" ds:itemID="{3C510895-A9A4-4962-8726-E20AC91384B0}"/>
</file>

<file path=docProps/app.xml><?xml version="1.0" encoding="utf-8"?>
<Properties xmlns="http://schemas.openxmlformats.org/officeDocument/2006/extended-properties" xmlns:vt="http://schemas.openxmlformats.org/officeDocument/2006/docPropsVTypes">
  <Template/>
  <TotalTime>31843</TotalTime>
  <Words>4624</Words>
  <Application>Microsoft Office PowerPoint</Application>
  <PresentationFormat>Widescreen</PresentationFormat>
  <Paragraphs>302</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adelle</vt:lpstr>
      <vt:lpstr>-apple-system</vt:lpstr>
      <vt:lpstr>Arial</vt:lpstr>
      <vt:lpstr>Calibri</vt:lpstr>
      <vt:lpstr>Calibri Light</vt:lpstr>
      <vt:lpstr>CicleGordita</vt:lpstr>
      <vt:lpstr>Poppins</vt:lpstr>
      <vt:lpstr>Segoe Sans</vt:lpstr>
      <vt:lpstr>2_Office Theme</vt:lpstr>
      <vt:lpstr>Communauté pour les maladies émergentes et zoonotiques Identifier les risques émergents grâce à l'intelligence collective</vt:lpstr>
      <vt:lpstr>Maladie de la peau bosselée en Europe</vt:lpstr>
      <vt:lpstr>Maladie de la peau bosselée en Europe</vt:lpstr>
      <vt:lpstr>Fièvre aphteuse – Tendance des risques</vt:lpstr>
      <vt:lpstr>Cas de fièvre aphteuse en Afrique et en Asie (depuis la dernière réunion du 21 mars 2025)</vt:lpstr>
      <vt:lpstr>Fièvre aphteuse en Europe - Slovaquie</vt:lpstr>
      <vt:lpstr>Fièvre aphteuse en Europe – Hongrie et Allemagne</vt:lpstr>
      <vt:lpstr>Fièvre aphteuse SAT-1 au Moyen-Orient et en Turquie</vt:lpstr>
      <vt:lpstr>Virus de la fièvre catarrhale ovine (BTV) en Europe</vt:lpstr>
      <vt:lpstr>PowerPoint Presentation</vt:lpstr>
      <vt:lpstr>Anthrax au Canada</vt:lpstr>
      <vt:lpstr>La tique Longhorn et la theileriose aux États-Unis</vt:lpstr>
      <vt:lpstr>La lucilie bouchère en Amérique centrale et au Mexique</vt:lpstr>
      <vt:lpstr>La réapparition de la lucilie du Nouveau Monde et sa distribution potentielle en Amérique du Nord</vt:lpstr>
      <vt:lpstr>Découvertes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docId:1507AE2AD076053858DAF8F0F49A584A</cp:keywords>
  <cp:lastModifiedBy>Dukadzinac, Zana (CFIA/ACIA)</cp:lastModifiedBy>
  <cp:revision>606</cp:revision>
  <dcterms:created xsi:type="dcterms:W3CDTF">2020-02-07T23:34:08Z</dcterms:created>
  <dcterms:modified xsi:type="dcterms:W3CDTF">2025-07-31T16:09:26Z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ies>
</file>