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6"/>
  </p:notesMasterIdLst>
  <p:sldIdLst>
    <p:sldId id="497" r:id="rId5"/>
    <p:sldId id="573" r:id="rId6"/>
    <p:sldId id="574" r:id="rId7"/>
    <p:sldId id="580" r:id="rId8"/>
    <p:sldId id="557" r:id="rId9"/>
    <p:sldId id="506" r:id="rId10"/>
    <p:sldId id="577" r:id="rId11"/>
    <p:sldId id="514" r:id="rId12"/>
    <p:sldId id="558" r:id="rId13"/>
    <p:sldId id="498" r:id="rId14"/>
    <p:sldId id="512" r:id="rId15"/>
    <p:sldId id="518" r:id="rId16"/>
    <p:sldId id="468" r:id="rId17"/>
    <p:sldId id="585" r:id="rId18"/>
    <p:sldId id="583" r:id="rId19"/>
    <p:sldId id="584" r:id="rId20"/>
    <p:sldId id="587" r:id="rId21"/>
    <p:sldId id="586" r:id="rId22"/>
    <p:sldId id="578" r:id="rId23"/>
    <p:sldId id="582" r:id="rId24"/>
    <p:sldId id="511" r:id="rId25"/>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sborn, Andrea" initials="" lastIdx="8" clrIdx="0"/>
  <p:cmAuthor id="2" name="Zana Dukadzinac"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C69E0B-76F0-7C41-57C9-A9AEA9607A44}" v="19" dt="2026-04-14T13:49:08.0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20" autoAdjust="0"/>
    <p:restoredTop sz="78982" autoAdjust="0"/>
  </p:normalViewPr>
  <p:slideViewPr>
    <p:cSldViewPr snapToGrid="0">
      <p:cViewPr varScale="1">
        <p:scale>
          <a:sx n="73" d="100"/>
          <a:sy n="73" d="100"/>
        </p:scale>
        <p:origin x="990" y="4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rray Gillies" userId="S::mgillies@animalhealthcanada.ca::1cd6b1ce-44ca-4ba9-a610-e2ff726d2f20" providerId="AD" clId="Web-{02C69E0B-76F0-7C41-57C9-A9AEA9607A44}"/>
    <pc:docChg chg="modSld">
      <pc:chgData name="Murray Gillies" userId="S::mgillies@animalhealthcanada.ca::1cd6b1ce-44ca-4ba9-a610-e2ff726d2f20" providerId="AD" clId="Web-{02C69E0B-76F0-7C41-57C9-A9AEA9607A44}" dt="2026-04-14T13:48:33.665" v="12" actId="20577"/>
      <pc:docMkLst>
        <pc:docMk/>
      </pc:docMkLst>
      <pc:sldChg chg="modSp">
        <pc:chgData name="Murray Gillies" userId="S::mgillies@animalhealthcanada.ca::1cd6b1ce-44ca-4ba9-a610-e2ff726d2f20" providerId="AD" clId="Web-{02C69E0B-76F0-7C41-57C9-A9AEA9607A44}" dt="2026-04-14T13:47:06.743" v="5" actId="20577"/>
        <pc:sldMkLst>
          <pc:docMk/>
          <pc:sldMk cId="0" sldId="468"/>
        </pc:sldMkLst>
        <pc:spChg chg="mod">
          <ac:chgData name="Murray Gillies" userId="S::mgillies@animalhealthcanada.ca::1cd6b1ce-44ca-4ba9-a610-e2ff726d2f20" providerId="AD" clId="Web-{02C69E0B-76F0-7C41-57C9-A9AEA9607A44}" dt="2026-04-14T13:47:06.743" v="5" actId="20577"/>
          <ac:spMkLst>
            <pc:docMk/>
            <pc:sldMk cId="0" sldId="468"/>
            <ac:spMk id="4" creationId="{8DFFDDA6-1781-379D-DFF5-606081523FA9}"/>
          </ac:spMkLst>
        </pc:spChg>
      </pc:sldChg>
      <pc:sldChg chg="modSp">
        <pc:chgData name="Murray Gillies" userId="S::mgillies@animalhealthcanada.ca::1cd6b1ce-44ca-4ba9-a610-e2ff726d2f20" providerId="AD" clId="Web-{02C69E0B-76F0-7C41-57C9-A9AEA9607A44}" dt="2026-04-14T13:45:51.571" v="1" actId="20577"/>
        <pc:sldMkLst>
          <pc:docMk/>
          <pc:sldMk cId="0" sldId="497"/>
        </pc:sldMkLst>
        <pc:spChg chg="mod">
          <ac:chgData name="Murray Gillies" userId="S::mgillies@animalhealthcanada.ca::1cd6b1ce-44ca-4ba9-a610-e2ff726d2f20" providerId="AD" clId="Web-{02C69E0B-76F0-7C41-57C9-A9AEA9607A44}" dt="2026-04-14T13:45:51.571" v="1" actId="20577"/>
          <ac:spMkLst>
            <pc:docMk/>
            <pc:sldMk cId="0" sldId="497"/>
            <ac:spMk id="9" creationId="{D593D3FC-432F-0908-9E29-8861550759BE}"/>
          </ac:spMkLst>
        </pc:spChg>
      </pc:sldChg>
      <pc:sldChg chg="modSp">
        <pc:chgData name="Murray Gillies" userId="S::mgillies@animalhealthcanada.ca::1cd6b1ce-44ca-4ba9-a610-e2ff726d2f20" providerId="AD" clId="Web-{02C69E0B-76F0-7C41-57C9-A9AEA9607A44}" dt="2026-04-14T13:46:53.915" v="4" actId="20577"/>
        <pc:sldMkLst>
          <pc:docMk/>
          <pc:sldMk cId="0" sldId="498"/>
        </pc:sldMkLst>
        <pc:spChg chg="mod">
          <ac:chgData name="Murray Gillies" userId="S::mgillies@animalhealthcanada.ca::1cd6b1ce-44ca-4ba9-a610-e2ff726d2f20" providerId="AD" clId="Web-{02C69E0B-76F0-7C41-57C9-A9AEA9607A44}" dt="2026-04-14T13:46:53.915" v="4" actId="20577"/>
          <ac:spMkLst>
            <pc:docMk/>
            <pc:sldMk cId="0" sldId="498"/>
            <ac:spMk id="6" creationId="{E0366261-E35B-0801-5F44-42E6D8FE947A}"/>
          </ac:spMkLst>
        </pc:spChg>
      </pc:sldChg>
      <pc:sldChg chg="modSp">
        <pc:chgData name="Murray Gillies" userId="S::mgillies@animalhealthcanada.ca::1cd6b1ce-44ca-4ba9-a610-e2ff726d2f20" providerId="AD" clId="Web-{02C69E0B-76F0-7C41-57C9-A9AEA9607A44}" dt="2026-04-14T13:48:33.665" v="12" actId="20577"/>
        <pc:sldMkLst>
          <pc:docMk/>
          <pc:sldMk cId="0" sldId="514"/>
        </pc:sldMkLst>
        <pc:spChg chg="mod">
          <ac:chgData name="Murray Gillies" userId="S::mgillies@animalhealthcanada.ca::1cd6b1ce-44ca-4ba9-a610-e2ff726d2f20" providerId="AD" clId="Web-{02C69E0B-76F0-7C41-57C9-A9AEA9607A44}" dt="2026-04-14T13:48:33.665" v="12" actId="20577"/>
          <ac:spMkLst>
            <pc:docMk/>
            <pc:sldMk cId="0" sldId="514"/>
            <ac:spMk id="3" creationId="{BCE18370-00D0-235A-4A74-605D45E2530E}"/>
          </ac:spMkLst>
        </pc:spChg>
      </pc:sldChg>
      <pc:sldChg chg="modSp">
        <pc:chgData name="Murray Gillies" userId="S::mgillies@animalhealthcanada.ca::1cd6b1ce-44ca-4ba9-a610-e2ff726d2f20" providerId="AD" clId="Web-{02C69E0B-76F0-7C41-57C9-A9AEA9607A44}" dt="2026-04-14T13:46:33.009" v="2"/>
        <pc:sldMkLst>
          <pc:docMk/>
          <pc:sldMk cId="0" sldId="557"/>
        </pc:sldMkLst>
        <pc:spChg chg="mod">
          <ac:chgData name="Murray Gillies" userId="S::mgillies@animalhealthcanada.ca::1cd6b1ce-44ca-4ba9-a610-e2ff726d2f20" providerId="AD" clId="Web-{02C69E0B-76F0-7C41-57C9-A9AEA9607A44}" dt="2026-04-14T13:46:33.009" v="2"/>
          <ac:spMkLst>
            <pc:docMk/>
            <pc:sldMk cId="0" sldId="557"/>
            <ac:spMk id="3" creationId="{E647EA5A-1641-7B9B-B997-AF5EDE7DE295}"/>
          </ac:spMkLst>
        </pc:spChg>
      </pc:sldChg>
      <pc:sldChg chg="modSp">
        <pc:chgData name="Murray Gillies" userId="S::mgillies@animalhealthcanada.ca::1cd6b1ce-44ca-4ba9-a610-e2ff726d2f20" providerId="AD" clId="Web-{02C69E0B-76F0-7C41-57C9-A9AEA9607A44}" dt="2026-04-14T13:47:52.868" v="10" actId="20577"/>
        <pc:sldMkLst>
          <pc:docMk/>
          <pc:sldMk cId="0" sldId="574"/>
        </pc:sldMkLst>
        <pc:spChg chg="mod">
          <ac:chgData name="Murray Gillies" userId="S::mgillies@animalhealthcanada.ca::1cd6b1ce-44ca-4ba9-a610-e2ff726d2f20" providerId="AD" clId="Web-{02C69E0B-76F0-7C41-57C9-A9AEA9607A44}" dt="2026-04-14T13:47:52.868" v="10" actId="20577"/>
          <ac:spMkLst>
            <pc:docMk/>
            <pc:sldMk cId="0" sldId="574"/>
            <ac:spMk id="3" creationId="{B76C0BC5-FE82-DAD8-CDAD-F065119681DD}"/>
          </ac:spMkLst>
        </pc:spChg>
      </pc:sldChg>
      <pc:sldChg chg="modSp">
        <pc:chgData name="Murray Gillies" userId="S::mgillies@animalhealthcanada.ca::1cd6b1ce-44ca-4ba9-a610-e2ff726d2f20" providerId="AD" clId="Web-{02C69E0B-76F0-7C41-57C9-A9AEA9607A44}" dt="2026-04-14T13:47:19.087" v="6"/>
        <pc:sldMkLst>
          <pc:docMk/>
          <pc:sldMk cId="2944384690" sldId="583"/>
        </pc:sldMkLst>
        <pc:spChg chg="mod">
          <ac:chgData name="Murray Gillies" userId="S::mgillies@animalhealthcanada.ca::1cd6b1ce-44ca-4ba9-a610-e2ff726d2f20" providerId="AD" clId="Web-{02C69E0B-76F0-7C41-57C9-A9AEA9607A44}" dt="2026-04-14T13:46:33.009" v="2"/>
          <ac:spMkLst>
            <pc:docMk/>
            <pc:sldMk cId="2944384690" sldId="583"/>
            <ac:spMk id="3" creationId="{4344E001-75AA-3669-6BE1-F5A90AA99C5E}"/>
          </ac:spMkLst>
        </pc:spChg>
        <pc:spChg chg="mod">
          <ac:chgData name="Murray Gillies" userId="S::mgillies@animalhealthcanada.ca::1cd6b1ce-44ca-4ba9-a610-e2ff726d2f20" providerId="AD" clId="Web-{02C69E0B-76F0-7C41-57C9-A9AEA9607A44}" dt="2026-04-14T13:47:19.087" v="6"/>
          <ac:spMkLst>
            <pc:docMk/>
            <pc:sldMk cId="2944384690" sldId="583"/>
            <ac:spMk id="4" creationId="{8398430B-73A7-327E-6577-4A44F3B28AF6}"/>
          </ac:spMkLst>
        </pc:spChg>
      </pc:sldChg>
      <pc:sldChg chg="modSp">
        <pc:chgData name="Murray Gillies" userId="S::mgillies@animalhealthcanada.ca::1cd6b1ce-44ca-4ba9-a610-e2ff726d2f20" providerId="AD" clId="Web-{02C69E0B-76F0-7C41-57C9-A9AEA9607A44}" dt="2026-04-14T13:46:33.009" v="2"/>
        <pc:sldMkLst>
          <pc:docMk/>
          <pc:sldMk cId="1420583905" sldId="584"/>
        </pc:sldMkLst>
        <pc:spChg chg="mod">
          <ac:chgData name="Murray Gillies" userId="S::mgillies@animalhealthcanada.ca::1cd6b1ce-44ca-4ba9-a610-e2ff726d2f20" providerId="AD" clId="Web-{02C69E0B-76F0-7C41-57C9-A9AEA9607A44}" dt="2026-04-14T13:46:33.009" v="2"/>
          <ac:spMkLst>
            <pc:docMk/>
            <pc:sldMk cId="1420583905" sldId="584"/>
            <ac:spMk id="3" creationId="{164BD3FD-6BB2-81BF-D344-D6FAA8A4E77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7F4FEF-6598-45F1-B366-66A32AA23B0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10C98605-A7EE-EEC6-9099-23F4009F12D6}"/>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ACEB9D17-B3C9-421D-A9BB-150C33C7B9C8}" type="datetimeFigureOut">
              <a:rPr lang="en-US"/>
              <a:t>4/14/2026</a:t>
            </a:fld>
            <a:endParaRPr lang="en-US"/>
          </a:p>
        </p:txBody>
      </p:sp>
      <p:sp>
        <p:nvSpPr>
          <p:cNvPr id="4" name="Slide Image Placeholder 3">
            <a:extLst>
              <a:ext uri="{FF2B5EF4-FFF2-40B4-BE49-F238E27FC236}">
                <a16:creationId xmlns:a16="http://schemas.microsoft.com/office/drawing/2014/main" id="{88DFAF97-9690-CB0F-A105-56B8955EDAD3}"/>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C5BA5582-A922-7891-A47D-85A8D873823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Modifier les styles de texte principaux</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
        <p:nvSpPr>
          <p:cNvPr id="6" name="Footer Placeholder 5">
            <a:extLst>
              <a:ext uri="{FF2B5EF4-FFF2-40B4-BE49-F238E27FC236}">
                <a16:creationId xmlns:a16="http://schemas.microsoft.com/office/drawing/2014/main" id="{528B5E94-2263-0771-0BC5-7EE35E4765C3}"/>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5DA27BA6-5B2A-862C-30C4-40B72C67EB9D}"/>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1EB9859-D8C2-420E-9FD6-EA0F6265AE5F}" type="slidenum">
              <a:rPr lang="en-US" altLang="en-US"/>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4BD70D02-CE55-58A4-B600-0C460EC6FDF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0FE68BC4-7E96-0053-6033-C293AD7FE4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~3-4 Mise à jour de l'analyse de l'environnement concernant les signaux liés au secteur bovin</a:t>
            </a:r>
          </a:p>
        </p:txBody>
      </p:sp>
      <p:sp>
        <p:nvSpPr>
          <p:cNvPr id="15364" name="Slide Number Placeholder 3">
            <a:extLst>
              <a:ext uri="{FF2B5EF4-FFF2-40B4-BE49-F238E27FC236}">
                <a16:creationId xmlns:a16="http://schemas.microsoft.com/office/drawing/2014/main" id="{B54E549D-7AB7-71C3-5D2A-821987908CC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E43EEE6-F0E5-43C4-BB04-644D65E80357}" type="slidenum">
              <a:rPr lang="en-US" altLang="en-US" smtClean="0">
                <a:solidFill>
                  <a:srgbClr val="000000"/>
                </a:solidFill>
              </a:rPr>
              <a:t>1</a:t>
            </a:fld>
            <a:endParaRPr lang="en-US" altLang="en-US">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049330-D220-B37A-61A4-FC0BCC17E8B0}"/>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23754AD2-6FBD-CB92-15B2-D4F67DBF152A}"/>
              </a:ext>
            </a:extLst>
          </p:cNvPr>
          <p:cNvSpPr txBox="1">
            <a:spLocks noGrp="1"/>
          </p:cNvSpPr>
          <p:nvPr>
            <p:ph type="body" sz="quarter" idx="1"/>
          </p:nvPr>
        </p:nvSpPr>
        <p:spPr/>
        <p:txBody>
          <a:bodyPr/>
          <a:lstStyle/>
          <a:p>
            <a:pPr lvl="0"/>
            <a:endParaRPr lang="en-CA" dirty="0">
              <a:ea typeface="Calibri"/>
              <a:cs typeface="Calibri"/>
            </a:endParaRPr>
          </a:p>
        </p:txBody>
      </p:sp>
      <p:sp>
        <p:nvSpPr>
          <p:cNvPr id="4" name="Slide Number Placeholder 3">
            <a:extLst>
              <a:ext uri="{FF2B5EF4-FFF2-40B4-BE49-F238E27FC236}">
                <a16:creationId xmlns:a16="http://schemas.microsoft.com/office/drawing/2014/main" id="{58FBFDD7-FBA6-7A96-F1FC-0CA640F023B8}"/>
              </a:ext>
            </a:extLst>
          </p:cNvPr>
          <p:cNvSpPr txBox="1"/>
          <p:nvPr/>
        </p:nvSpPr>
        <p:spPr>
          <a:xfrm>
            <a:off x="3976689" y="8839203"/>
            <a:ext cx="3041651" cy="466728"/>
          </a:xfrm>
          <a:prstGeom prst="rect">
            <a:avLst/>
          </a:prstGeom>
          <a:noFill/>
          <a:ln cap="flat">
            <a:noFill/>
          </a:ln>
        </p:spPr>
        <p:txBody>
          <a:bodyPr vert="horz" wrap="square" lIns="93287" tIns="46643" rIns="93287" bIns="46643"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B1F26B5-431B-44AF-91CC-047793CE16DD}" type="slidenum">
              <a:t>10</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3FAEDB-26FB-A3ED-273C-EFC44EAAECB6}"/>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961DEE3F-3EEA-0D32-33F2-A94203928A83}"/>
              </a:ext>
            </a:extLst>
          </p:cNvPr>
          <p:cNvSpPr txBox="1">
            <a:spLocks noGrp="1"/>
          </p:cNvSpPr>
          <p:nvPr>
            <p:ph type="body" sz="quarter" idx="1"/>
          </p:nvPr>
        </p:nvSpPr>
        <p:spPr/>
        <p:txBody>
          <a:bodyPr/>
          <a:lstStyle/>
          <a:p>
            <a:pPr lvl="0"/>
            <a:endParaRPr lang="en-CA" dirty="0"/>
          </a:p>
        </p:txBody>
      </p:sp>
      <p:sp>
        <p:nvSpPr>
          <p:cNvPr id="4" name="Slide Number Placeholder 3">
            <a:extLst>
              <a:ext uri="{FF2B5EF4-FFF2-40B4-BE49-F238E27FC236}">
                <a16:creationId xmlns:a16="http://schemas.microsoft.com/office/drawing/2014/main" id="{40915356-0795-C827-D86D-174D2CAD067B}"/>
              </a:ext>
            </a:extLst>
          </p:cNvPr>
          <p:cNvSpPr txBox="1"/>
          <p:nvPr/>
        </p:nvSpPr>
        <p:spPr>
          <a:xfrm>
            <a:off x="3976689" y="8839203"/>
            <a:ext cx="3041651" cy="466728"/>
          </a:xfrm>
          <a:prstGeom prst="rect">
            <a:avLst/>
          </a:prstGeom>
          <a:noFill/>
          <a:ln cap="flat">
            <a:noFill/>
          </a:ln>
        </p:spPr>
        <p:txBody>
          <a:bodyPr vert="horz" wrap="square" lIns="93287" tIns="46643" rIns="93287" bIns="46643"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91535DA-DED5-4C48-83D6-D82FC9BCC1D2}" type="slidenum">
              <a:t>11</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3F5F7604-833C-7CB1-004C-78CC63EEC40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0AF462CD-9383-DD00-676A-6A19C657DD0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a:p>
        </p:txBody>
      </p:sp>
      <p:sp>
        <p:nvSpPr>
          <p:cNvPr id="39940" name="Slide Number Placeholder 3">
            <a:extLst>
              <a:ext uri="{FF2B5EF4-FFF2-40B4-BE49-F238E27FC236}">
                <a16:creationId xmlns:a16="http://schemas.microsoft.com/office/drawing/2014/main" id="{2DD144CD-093D-B31E-61FA-B2B6B2EFD2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A2F17F2-0353-4ACC-8852-EEA1677E4EEE}" type="slidenum">
              <a:rPr lang="en-US" altLang="en-US" smtClean="0"/>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CF059D2A-9F79-F394-C1F9-63003E3DBD9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7A7DBC94-F4A4-577F-19A9-5F187E72D1F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Tx/>
              <a:buNone/>
            </a:pPr>
            <a:endParaRPr lang="en-CA" altLang="en-US" dirty="0"/>
          </a:p>
        </p:txBody>
      </p:sp>
      <p:sp>
        <p:nvSpPr>
          <p:cNvPr id="41988" name="Slide Number Placeholder 3">
            <a:extLst>
              <a:ext uri="{FF2B5EF4-FFF2-40B4-BE49-F238E27FC236}">
                <a16:creationId xmlns:a16="http://schemas.microsoft.com/office/drawing/2014/main" id="{642723C5-E896-02C9-D24D-D0698361BC4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012E6AE-786C-4550-A05D-DC33EE23A5BF}" type="slidenum">
              <a:rPr lang="en-US" altLang="en-US" smtClean="0"/>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61EB9859-D8C2-420E-9FD6-EA0F6265AE5F}" type="slidenum">
              <a:rPr lang="en-US" altLang="en-US" smtClean="0"/>
              <a:t>14</a:t>
            </a:fld>
            <a:endParaRPr lang="en-US" altLang="en-US"/>
          </a:p>
        </p:txBody>
      </p:sp>
    </p:spTree>
    <p:extLst>
      <p:ext uri="{BB962C8B-B14F-4D97-AF65-F5344CB8AC3E}">
        <p14:creationId xmlns:p14="http://schemas.microsoft.com/office/powerpoint/2010/main" val="844964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61EB9859-D8C2-420E-9FD6-EA0F6265AE5F}" type="slidenum">
              <a:rPr lang="en-US" altLang="en-US" smtClean="0"/>
              <a:t>15</a:t>
            </a:fld>
            <a:endParaRPr lang="en-US" altLang="en-US"/>
          </a:p>
        </p:txBody>
      </p:sp>
    </p:spTree>
    <p:extLst>
      <p:ext uri="{BB962C8B-B14F-4D97-AF65-F5344CB8AC3E}">
        <p14:creationId xmlns:p14="http://schemas.microsoft.com/office/powerpoint/2010/main" val="1706416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61EB9859-D8C2-420E-9FD6-EA0F6265AE5F}" type="slidenum">
              <a:rPr lang="en-US" altLang="en-US" smtClean="0"/>
              <a:t>16</a:t>
            </a:fld>
            <a:endParaRPr lang="en-US" altLang="en-US"/>
          </a:p>
        </p:txBody>
      </p:sp>
    </p:spTree>
    <p:extLst>
      <p:ext uri="{BB962C8B-B14F-4D97-AF65-F5344CB8AC3E}">
        <p14:creationId xmlns:p14="http://schemas.microsoft.com/office/powerpoint/2010/main" val="4127827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61EB9859-D8C2-420E-9FD6-EA0F6265AE5F}" type="slidenum">
              <a:rPr lang="en-US" altLang="en-US" smtClean="0"/>
              <a:t>17</a:t>
            </a:fld>
            <a:endParaRPr lang="en-US" altLang="en-US"/>
          </a:p>
        </p:txBody>
      </p:sp>
    </p:spTree>
    <p:extLst>
      <p:ext uri="{BB962C8B-B14F-4D97-AF65-F5344CB8AC3E}">
        <p14:creationId xmlns:p14="http://schemas.microsoft.com/office/powerpoint/2010/main" val="4410790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61EB9859-D8C2-420E-9FD6-EA0F6265AE5F}" type="slidenum">
              <a:rPr lang="en-US" altLang="en-US" smtClean="0"/>
              <a:t>18</a:t>
            </a:fld>
            <a:endParaRPr lang="en-US" altLang="en-US"/>
          </a:p>
        </p:txBody>
      </p:sp>
    </p:spTree>
    <p:extLst>
      <p:ext uri="{BB962C8B-B14F-4D97-AF65-F5344CB8AC3E}">
        <p14:creationId xmlns:p14="http://schemas.microsoft.com/office/powerpoint/2010/main" val="10703559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1B60E76D-EFCC-059F-9CB7-F9DEA50C494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A5A58811-8B89-1CFA-B339-0FDE633BA94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b="0" i="0" kern="1200" dirty="0">
                <a:solidFill>
                  <a:schemeClr val="tx1"/>
                </a:solidFill>
                <a:effectLst/>
                <a:latin typeface="+mn-lt"/>
                <a:ea typeface="+mn-ea"/>
                <a:cs typeface="+mn-cs"/>
              </a:rPr>
              <a:t>Les projections de la FAO indiquent que la propagation du SAT1 est très probable au cours des trois prochains mois, notamment par le biais des mouvements informels de petits ruminants, qui peuvent être infectés de manière subclinique tout en étant capables de transmettre le virus.</a:t>
            </a:r>
          </a:p>
          <a:p>
            <a:endParaRPr lang="en-CA" altLang="en-US" dirty="0"/>
          </a:p>
          <a:p>
            <a:endParaRPr lang="en-CA" altLang="en-US" dirty="0"/>
          </a:p>
        </p:txBody>
      </p:sp>
      <p:sp>
        <p:nvSpPr>
          <p:cNvPr id="46084" name="Slide Number Placeholder 3">
            <a:extLst>
              <a:ext uri="{FF2B5EF4-FFF2-40B4-BE49-F238E27FC236}">
                <a16:creationId xmlns:a16="http://schemas.microsoft.com/office/drawing/2014/main" id="{75499400-39BB-C49B-7B74-3296C60292E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CCAAB3E-9080-4FDD-B736-C192BB8376E4}" type="slidenum">
              <a:rPr lang="en-US" altLang="en-US" smtClean="0"/>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1F8564-629F-7763-9C81-58DBCE44D9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0951CE-A91E-A3AF-949C-65DEBE38070D}"/>
              </a:ext>
            </a:extLst>
          </p:cNvPr>
          <p:cNvSpPr txBox="1">
            <a:spLocks noGrp="1"/>
          </p:cNvSpPr>
          <p:nvPr>
            <p:ph type="body" sz="quarter" idx="1"/>
          </p:nvPr>
        </p:nvSpPr>
        <p:spPr/>
        <p:txBody>
          <a:bodyPr/>
          <a:lstStyle/>
          <a:p>
            <a:pPr lvl="0"/>
            <a:endParaRPr lang="en-CA" dirty="0"/>
          </a:p>
        </p:txBody>
      </p:sp>
      <p:sp>
        <p:nvSpPr>
          <p:cNvPr id="4" name="Slide Number Placeholder 3">
            <a:extLst>
              <a:ext uri="{FF2B5EF4-FFF2-40B4-BE49-F238E27FC236}">
                <a16:creationId xmlns:a16="http://schemas.microsoft.com/office/drawing/2014/main" id="{45C16023-3916-2BF3-D927-F54923BEA293}"/>
              </a:ext>
            </a:extLst>
          </p:cNvPr>
          <p:cNvSpPr txBox="1"/>
          <p:nvPr/>
        </p:nvSpPr>
        <p:spPr>
          <a:xfrm>
            <a:off x="3976689" y="8839203"/>
            <a:ext cx="3041651" cy="466728"/>
          </a:xfrm>
          <a:prstGeom prst="rect">
            <a:avLst/>
          </a:prstGeom>
          <a:noFill/>
          <a:ln cap="flat">
            <a:noFill/>
          </a:ln>
        </p:spPr>
        <p:txBody>
          <a:bodyPr vert="horz" wrap="square" lIns="93287" tIns="46643" rIns="93287" bIns="46643"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982EE95-2E4D-4891-B38C-4664B1D2E4AF}" type="slidenum">
              <a:t>2</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CA"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61EB9859-D8C2-420E-9FD6-EA0F6265AE5F}" type="slidenum">
              <a:rPr lang="en-US" altLang="en-US" smtClean="0"/>
              <a:t>20</a:t>
            </a:fld>
            <a:endParaRPr lang="en-US" altLang="en-US"/>
          </a:p>
        </p:txBody>
      </p:sp>
    </p:spTree>
    <p:extLst>
      <p:ext uri="{BB962C8B-B14F-4D97-AF65-F5344CB8AC3E}">
        <p14:creationId xmlns:p14="http://schemas.microsoft.com/office/powerpoint/2010/main" val="39476090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E7CA1B32-6CE0-FDD3-2920-77FE4AF92FB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5A1D22E0-2B6A-FCAE-C6BC-2E3EFC28EA6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8132" name="Slide Number Placeholder 3">
            <a:extLst>
              <a:ext uri="{FF2B5EF4-FFF2-40B4-BE49-F238E27FC236}">
                <a16:creationId xmlns:a16="http://schemas.microsoft.com/office/drawing/2014/main" id="{6D6DBE37-123E-BAA5-631B-6A4F8FE594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544D69E-A92C-49BF-A3F7-2096E302BA23}" type="slidenum">
              <a:rPr lang="en-US" altLang="en-US" smtClean="0"/>
              <a:t>21</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00E91F-0555-0200-FD12-773D489E82C9}"/>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8F869745-6118-796A-5CDA-33E57648B440}"/>
              </a:ext>
            </a:extLst>
          </p:cNvPr>
          <p:cNvSpPr txBox="1">
            <a:spLocks noGrp="1"/>
          </p:cNvSpPr>
          <p:nvPr>
            <p:ph type="body" sz="quarter" idx="1"/>
          </p:nvPr>
        </p:nvSpPr>
        <p:spPr/>
        <p:txBody>
          <a:bodyPr/>
          <a:lstStyle/>
          <a:p>
            <a:pPr lvl="0"/>
            <a:endParaRPr lang="en-CA" dirty="0"/>
          </a:p>
          <a:p>
            <a:pPr lvl="0"/>
            <a:endParaRPr lang="en-US" dirty="0">
              <a:solidFill>
                <a:srgbClr val="363636"/>
              </a:solidFill>
            </a:endParaRPr>
          </a:p>
        </p:txBody>
      </p:sp>
      <p:sp>
        <p:nvSpPr>
          <p:cNvPr id="4" name="Slide Number Placeholder 3">
            <a:extLst>
              <a:ext uri="{FF2B5EF4-FFF2-40B4-BE49-F238E27FC236}">
                <a16:creationId xmlns:a16="http://schemas.microsoft.com/office/drawing/2014/main" id="{308260C9-03E9-DB69-C0BA-3C6E94734F59}"/>
              </a:ext>
            </a:extLst>
          </p:cNvPr>
          <p:cNvSpPr txBox="1"/>
          <p:nvPr/>
        </p:nvSpPr>
        <p:spPr>
          <a:xfrm>
            <a:off x="3976689" y="8839203"/>
            <a:ext cx="3041651" cy="466728"/>
          </a:xfrm>
          <a:prstGeom prst="rect">
            <a:avLst/>
          </a:prstGeom>
          <a:noFill/>
          <a:ln cap="flat">
            <a:noFill/>
          </a:ln>
        </p:spPr>
        <p:txBody>
          <a:bodyPr vert="horz" wrap="square" lIns="93287" tIns="46643" rIns="93287" bIns="46643"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076CD27-8428-477C-B9D1-543A015AF848}" type="slidenum">
              <a:t>3</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6FD7C-428F-C683-58BA-6BE05C90AA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39B430-1284-8F2F-D788-072B3CBDA991}"/>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8E1B69DE-9FF9-59F9-F5DA-C054FBB06627}"/>
              </a:ext>
            </a:extLst>
          </p:cNvPr>
          <p:cNvSpPr txBox="1">
            <a:spLocks noGrp="1"/>
          </p:cNvSpPr>
          <p:nvPr>
            <p:ph type="body" sz="quarter" idx="1"/>
          </p:nvPr>
        </p:nvSpPr>
        <p:spPr/>
        <p:txBody>
          <a:bodyPr/>
          <a:lstStyle/>
          <a:p>
            <a:pPr lvl="0"/>
            <a:endParaRPr lang="en-CA" dirty="0"/>
          </a:p>
          <a:p>
            <a:pPr lvl="0"/>
            <a:endParaRPr lang="en-US" dirty="0">
              <a:solidFill>
                <a:srgbClr val="363636"/>
              </a:solidFill>
            </a:endParaRPr>
          </a:p>
        </p:txBody>
      </p:sp>
      <p:sp>
        <p:nvSpPr>
          <p:cNvPr id="4" name="Slide Number Placeholder 3">
            <a:extLst>
              <a:ext uri="{FF2B5EF4-FFF2-40B4-BE49-F238E27FC236}">
                <a16:creationId xmlns:a16="http://schemas.microsoft.com/office/drawing/2014/main" id="{8645633A-FDC4-E793-1540-EB6A277CB753}"/>
              </a:ext>
            </a:extLst>
          </p:cNvPr>
          <p:cNvSpPr txBox="1"/>
          <p:nvPr/>
        </p:nvSpPr>
        <p:spPr>
          <a:xfrm>
            <a:off x="3976689" y="8839203"/>
            <a:ext cx="3041651" cy="466728"/>
          </a:xfrm>
          <a:prstGeom prst="rect">
            <a:avLst/>
          </a:prstGeom>
          <a:noFill/>
          <a:ln cap="flat">
            <a:noFill/>
          </a:ln>
        </p:spPr>
        <p:txBody>
          <a:bodyPr vert="horz" wrap="square" lIns="93287" tIns="46643" rIns="93287" bIns="46643"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076CD27-8428-477C-B9D1-543A015AF848}" type="slidenum">
              <a:t>4</a:t>
            </a:fld>
            <a:endParaRPr lang="en-US" sz="1200" b="0" i="0" u="none" strike="noStrike" kern="1200" cap="none" spc="0" baseline="0">
              <a:solidFill>
                <a:srgbClr val="000000"/>
              </a:solidFill>
              <a:uFillTx/>
              <a:latin typeface="Calibri" pitchFamily="34"/>
            </a:endParaRPr>
          </a:p>
        </p:txBody>
      </p:sp>
    </p:spTree>
    <p:extLst>
      <p:ext uri="{BB962C8B-B14F-4D97-AF65-F5344CB8AC3E}">
        <p14:creationId xmlns:p14="http://schemas.microsoft.com/office/powerpoint/2010/main" val="1420703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7631F4-BACB-0F91-9130-1ABEE2D816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D9E983-2907-B2CC-68DE-3C490485680A}"/>
              </a:ext>
            </a:extLst>
          </p:cNvPr>
          <p:cNvSpPr txBox="1">
            <a:spLocks noGrp="1"/>
          </p:cNvSpPr>
          <p:nvPr>
            <p:ph type="body" sz="quarter" idx="1"/>
          </p:nvPr>
        </p:nvSpPr>
        <p:spPr/>
        <p:txBody>
          <a:bodyPr/>
          <a:lstStyle/>
          <a:p>
            <a:pPr lvl="0"/>
            <a:endParaRPr lang="en-CA" dirty="0"/>
          </a:p>
        </p:txBody>
      </p:sp>
      <p:sp>
        <p:nvSpPr>
          <p:cNvPr id="4" name="Slide Number Placeholder 3">
            <a:extLst>
              <a:ext uri="{FF2B5EF4-FFF2-40B4-BE49-F238E27FC236}">
                <a16:creationId xmlns:a16="http://schemas.microsoft.com/office/drawing/2014/main" id="{B0DBD7BD-3C88-2B52-9538-B0F00E8286AF}"/>
              </a:ext>
            </a:extLst>
          </p:cNvPr>
          <p:cNvSpPr txBox="1"/>
          <p:nvPr/>
        </p:nvSpPr>
        <p:spPr>
          <a:xfrm>
            <a:off x="3976689" y="8839203"/>
            <a:ext cx="3041651" cy="466728"/>
          </a:xfrm>
          <a:prstGeom prst="rect">
            <a:avLst/>
          </a:prstGeom>
          <a:noFill/>
          <a:ln cap="flat">
            <a:noFill/>
          </a:ln>
        </p:spPr>
        <p:txBody>
          <a:bodyPr vert="horz" wrap="square" lIns="93287" tIns="46643" rIns="93287" bIns="46643"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5960780-B290-450B-B521-8C245208FEEA}" type="slidenum">
              <a:t>5</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F83FB6B3-E668-8EEF-BE0A-624B8F89255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FD7D7223-153B-8A2E-232C-9818B1BDF85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a:p>
        </p:txBody>
      </p:sp>
      <p:sp>
        <p:nvSpPr>
          <p:cNvPr id="23556" name="Slide Number Placeholder 3">
            <a:extLst>
              <a:ext uri="{FF2B5EF4-FFF2-40B4-BE49-F238E27FC236}">
                <a16:creationId xmlns:a16="http://schemas.microsoft.com/office/drawing/2014/main" id="{97713F6E-43A6-A66E-CBA4-958BF4B9EA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CD2DB60-FEAD-456F-8A78-43E534123CB1}" type="slidenum">
              <a:rPr lang="en-US" altLang="en-US" smtClean="0"/>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BCC84DCF-9B45-DB69-3817-665526E469E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AEA06C5E-FD46-56FC-91B7-C534FD54B70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a:p>
        </p:txBody>
      </p:sp>
      <p:sp>
        <p:nvSpPr>
          <p:cNvPr id="25604" name="Slide Number Placeholder 3">
            <a:extLst>
              <a:ext uri="{FF2B5EF4-FFF2-40B4-BE49-F238E27FC236}">
                <a16:creationId xmlns:a16="http://schemas.microsoft.com/office/drawing/2014/main" id="{444DE049-F331-E228-C005-22472CDFDC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C9891C-27F1-44AC-92EE-500BCFC26484}" type="slidenum">
              <a:rPr lang="en-US" altLang="en-US" smtClean="0"/>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110FD3-8247-0922-F560-7FF48660AD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E6E559-1BBE-692B-29CA-14C823CA1BA8}"/>
              </a:ext>
            </a:extLst>
          </p:cNvPr>
          <p:cNvSpPr txBox="1">
            <a:spLocks noGrp="1"/>
          </p:cNvSpPr>
          <p:nvPr>
            <p:ph type="body" sz="quarter" idx="1"/>
          </p:nvPr>
        </p:nvSpPr>
        <p:spPr/>
        <p:txBody>
          <a:bodyPr/>
          <a:lstStyle/>
          <a:p>
            <a:pPr lvl="0"/>
            <a:endParaRPr lang="en-CA" sz="1200" b="0" i="0" u="none" strike="noStrike" kern="1200" baseline="0" dirty="0">
              <a:solidFill>
                <a:schemeClr val="tx1"/>
              </a:solidFill>
              <a:latin typeface="+mn-lt"/>
              <a:ea typeface="+mn-ea"/>
              <a:cs typeface="+mn-cs"/>
            </a:endParaRPr>
          </a:p>
          <a:p>
            <a:pPr lvl="0"/>
            <a:endParaRPr lang="en-CA" dirty="0"/>
          </a:p>
        </p:txBody>
      </p:sp>
      <p:sp>
        <p:nvSpPr>
          <p:cNvPr id="4" name="Slide Number Placeholder 3">
            <a:extLst>
              <a:ext uri="{FF2B5EF4-FFF2-40B4-BE49-F238E27FC236}">
                <a16:creationId xmlns:a16="http://schemas.microsoft.com/office/drawing/2014/main" id="{BB70D55C-D1AC-F103-6CDB-06AE36A60C9D}"/>
              </a:ext>
            </a:extLst>
          </p:cNvPr>
          <p:cNvSpPr txBox="1"/>
          <p:nvPr/>
        </p:nvSpPr>
        <p:spPr>
          <a:xfrm>
            <a:off x="3976689" y="8839203"/>
            <a:ext cx="3041651" cy="466728"/>
          </a:xfrm>
          <a:prstGeom prst="rect">
            <a:avLst/>
          </a:prstGeom>
          <a:noFill/>
          <a:ln cap="flat">
            <a:noFill/>
          </a:ln>
        </p:spPr>
        <p:txBody>
          <a:bodyPr vert="horz" wrap="square" lIns="93287" tIns="46643" rIns="93287" bIns="46643"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057DA9E-6CC7-4F59-84DD-C3471016B002}" type="slidenum">
              <a:t>8</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77DF4A-74DB-1EF5-1DE9-D94A5DDEF3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CA14AE-A855-7F45-D1A0-EE7216A76EE3}"/>
              </a:ext>
            </a:extLst>
          </p:cNvPr>
          <p:cNvSpPr txBox="1">
            <a:spLocks noGrp="1"/>
          </p:cNvSpPr>
          <p:nvPr>
            <p:ph type="body" sz="quarter" idx="1"/>
          </p:nvPr>
        </p:nvSpPr>
        <p:spPr/>
        <p:txBody>
          <a:bodyPr/>
          <a:lstStyle/>
          <a:p>
            <a:pPr lvl="0"/>
            <a:endParaRPr lang="en-CA" b="1" dirty="0"/>
          </a:p>
        </p:txBody>
      </p:sp>
      <p:sp>
        <p:nvSpPr>
          <p:cNvPr id="4" name="Slide Number Placeholder 3">
            <a:extLst>
              <a:ext uri="{FF2B5EF4-FFF2-40B4-BE49-F238E27FC236}">
                <a16:creationId xmlns:a16="http://schemas.microsoft.com/office/drawing/2014/main" id="{EEED355A-D199-2CC5-912A-1616729FA915}"/>
              </a:ext>
            </a:extLst>
          </p:cNvPr>
          <p:cNvSpPr txBox="1"/>
          <p:nvPr/>
        </p:nvSpPr>
        <p:spPr>
          <a:xfrm>
            <a:off x="3976689" y="8839203"/>
            <a:ext cx="3041651" cy="466728"/>
          </a:xfrm>
          <a:prstGeom prst="rect">
            <a:avLst/>
          </a:prstGeom>
          <a:noFill/>
          <a:ln cap="flat">
            <a:noFill/>
          </a:ln>
        </p:spPr>
        <p:txBody>
          <a:bodyPr vert="horz" wrap="square" lIns="93287" tIns="46643" rIns="93287" bIns="46643"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D5B4968-2C7F-42C6-8B5A-66F8264C3095}" type="slidenum">
              <a:t>9</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1093788"/>
            <a:ext cx="9144000" cy="1677987"/>
          </a:xfrm>
        </p:spPr>
        <p:txBody>
          <a:bodyPr anchor="b">
            <a:normAutofit/>
          </a:bodyPr>
          <a:lstStyle>
            <a:lvl1pPr algn="r">
              <a:defRPr sz="4400" b="1">
                <a:solidFill>
                  <a:schemeClr val="bg1"/>
                </a:solidFill>
                <a:latin typeface="+mn-lt"/>
              </a:defRPr>
            </a:lvl1pPr>
          </a:lstStyle>
          <a:p>
            <a:r>
              <a:rPr lang="en-US" dirty="0"/>
              <a:t>Click to edit Master title style</a:t>
            </a:r>
          </a:p>
        </p:txBody>
      </p:sp>
      <p:sp>
        <p:nvSpPr>
          <p:cNvPr id="3" name="Subtitle 2"/>
          <p:cNvSpPr>
            <a:spLocks noGrp="1"/>
          </p:cNvSpPr>
          <p:nvPr>
            <p:ph type="subTitle" idx="1"/>
          </p:nvPr>
        </p:nvSpPr>
        <p:spPr>
          <a:xfrm>
            <a:off x="3048000" y="3101976"/>
            <a:ext cx="9144000" cy="1655762"/>
          </a:xfrm>
        </p:spPr>
        <p:txBody>
          <a:bodyPr/>
          <a:lstStyle>
            <a:lvl1pPr marL="0" indent="0" algn="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358755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F5A65676-DA68-AD24-FA5E-EDC6147B091C}"/>
              </a:ext>
            </a:extLst>
          </p:cNvPr>
          <p:cNvSpPr>
            <a:spLocks noGrp="1"/>
          </p:cNvSpPr>
          <p:nvPr>
            <p:ph type="sldNum" sz="quarter" idx="10"/>
          </p:nvPr>
        </p:nvSpPr>
        <p:spPr/>
        <p:txBody>
          <a:bodyPr/>
          <a:lstStyle>
            <a:lvl1pPr>
              <a:defRPr/>
            </a:lvl1pPr>
          </a:lstStyle>
          <a:p>
            <a:pPr>
              <a:defRPr/>
            </a:pPr>
            <a:fld id="{CD8D2F76-E242-4573-BFAE-451580DFE99F}" type="slidenum">
              <a:rPr lang="en-US" altLang="en-US"/>
              <a:pPr>
                <a:defRPr/>
              </a:pPr>
              <a:t>‹#›</a:t>
            </a:fld>
            <a:endParaRPr lang="en-US" altLang="en-US"/>
          </a:p>
        </p:txBody>
      </p:sp>
    </p:spTree>
    <p:extLst>
      <p:ext uri="{BB962C8B-B14F-4D97-AF65-F5344CB8AC3E}">
        <p14:creationId xmlns:p14="http://schemas.microsoft.com/office/powerpoint/2010/main" val="2496732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lvl1pPr>
              <a:defRPr b="1">
                <a:latin typeface="+mn-lt"/>
              </a:defRPr>
            </a:lvl1pPr>
          </a:lstStyle>
          <a:p>
            <a:r>
              <a:rPr lang="en-US" dirty="0"/>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5C661D1D-8E7A-5617-8652-BD240829B430}"/>
              </a:ext>
            </a:extLst>
          </p:cNvPr>
          <p:cNvSpPr>
            <a:spLocks noGrp="1"/>
          </p:cNvSpPr>
          <p:nvPr>
            <p:ph type="sldNum" sz="quarter" idx="10"/>
          </p:nvPr>
        </p:nvSpPr>
        <p:spPr/>
        <p:txBody>
          <a:bodyPr/>
          <a:lstStyle>
            <a:lvl1pPr>
              <a:defRPr/>
            </a:lvl1pPr>
          </a:lstStyle>
          <a:p>
            <a:pPr>
              <a:defRPr/>
            </a:pPr>
            <a:fld id="{51713627-018C-4C19-90FB-1027620DDB36}" type="slidenum">
              <a:rPr lang="en-US" altLang="en-US"/>
              <a:pPr>
                <a:defRPr/>
              </a:pPr>
              <a:t>‹#›</a:t>
            </a:fld>
            <a:endParaRPr lang="en-US" altLang="en-US"/>
          </a:p>
        </p:txBody>
      </p:sp>
    </p:spTree>
    <p:extLst>
      <p:ext uri="{BB962C8B-B14F-4D97-AF65-F5344CB8AC3E}">
        <p14:creationId xmlns:p14="http://schemas.microsoft.com/office/powerpoint/2010/main" val="348609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38"/>
            <a:ext cx="10515600" cy="2852737"/>
          </a:xfrm>
        </p:spPr>
        <p:txBody>
          <a:bodyPr anchor="b"/>
          <a:lstStyle>
            <a:lvl1pPr algn="r">
              <a:defRPr sz="6000">
                <a:latin typeface="+mn-lt"/>
              </a:defRPr>
            </a:lvl1pPr>
          </a:lstStyle>
          <a:p>
            <a:r>
              <a:rPr lang="en-US" dirty="0"/>
              <a:t>Click to edit Master title style</a:t>
            </a:r>
          </a:p>
        </p:txBody>
      </p:sp>
      <p:sp>
        <p:nvSpPr>
          <p:cNvPr id="3" name="Text Placeholder 2"/>
          <p:cNvSpPr>
            <a:spLocks noGrp="1"/>
          </p:cNvSpPr>
          <p:nvPr>
            <p:ph type="body" idx="1"/>
          </p:nvPr>
        </p:nvSpPr>
        <p:spPr>
          <a:xfrm>
            <a:off x="831849" y="4589479"/>
            <a:ext cx="10515600" cy="1500187"/>
          </a:xfrm>
        </p:spPr>
        <p:txBody>
          <a:bodyPr/>
          <a:lstStyle>
            <a:lvl1pPr marL="0" indent="0" algn="r">
              <a:buNone/>
              <a:defRPr sz="24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279190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a:extLst>
              <a:ext uri="{FF2B5EF4-FFF2-40B4-BE49-F238E27FC236}">
                <a16:creationId xmlns:a16="http://schemas.microsoft.com/office/drawing/2014/main" id="{745E075B-F563-4D8D-D39B-43F928A56B19}"/>
              </a:ext>
            </a:extLst>
          </p:cNvPr>
          <p:cNvSpPr>
            <a:spLocks noGrp="1"/>
          </p:cNvSpPr>
          <p:nvPr>
            <p:ph type="sldNum" sz="quarter" idx="10"/>
          </p:nvPr>
        </p:nvSpPr>
        <p:spPr/>
        <p:txBody>
          <a:bodyPr/>
          <a:lstStyle>
            <a:lvl1pPr>
              <a:defRPr/>
            </a:lvl1pPr>
          </a:lstStyle>
          <a:p>
            <a:pPr>
              <a:defRPr/>
            </a:pPr>
            <a:fld id="{E1876EE9-DD01-4A91-B269-162C7E0F1A1E}" type="slidenum">
              <a:rPr lang="en-US" altLang="en-US"/>
              <a:pPr>
                <a:defRPr/>
              </a:pPr>
              <a:t>‹#›</a:t>
            </a:fld>
            <a:endParaRPr lang="en-US" altLang="en-US"/>
          </a:p>
        </p:txBody>
      </p:sp>
    </p:spTree>
    <p:extLst>
      <p:ext uri="{BB962C8B-B14F-4D97-AF65-F5344CB8AC3E}">
        <p14:creationId xmlns:p14="http://schemas.microsoft.com/office/powerpoint/2010/main" val="1073794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lvl1pPr>
              <a:defRPr b="1">
                <a:latin typeface="+mn-lt"/>
              </a:defRPr>
            </a:lvl1p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8">
            <a:extLst>
              <a:ext uri="{FF2B5EF4-FFF2-40B4-BE49-F238E27FC236}">
                <a16:creationId xmlns:a16="http://schemas.microsoft.com/office/drawing/2014/main" id="{B88DD7DE-A7FF-EE89-61B0-7A7C362C80EC}"/>
              </a:ext>
            </a:extLst>
          </p:cNvPr>
          <p:cNvSpPr>
            <a:spLocks noGrp="1"/>
          </p:cNvSpPr>
          <p:nvPr>
            <p:ph type="sldNum" sz="quarter" idx="10"/>
          </p:nvPr>
        </p:nvSpPr>
        <p:spPr/>
        <p:txBody>
          <a:bodyPr/>
          <a:lstStyle>
            <a:lvl1pPr>
              <a:defRPr/>
            </a:lvl1pPr>
          </a:lstStyle>
          <a:p>
            <a:pPr>
              <a:defRPr/>
            </a:pPr>
            <a:fld id="{E7DD016F-11C2-47CE-B788-928D14BA3ACC}" type="slidenum">
              <a:rPr lang="en-US" altLang="en-US"/>
              <a:pPr>
                <a:defRPr/>
              </a:pPr>
              <a:t>‹#›</a:t>
            </a:fld>
            <a:endParaRPr lang="en-US" altLang="en-US"/>
          </a:p>
        </p:txBody>
      </p:sp>
    </p:spTree>
    <p:extLst>
      <p:ext uri="{BB962C8B-B14F-4D97-AF65-F5344CB8AC3E}">
        <p14:creationId xmlns:p14="http://schemas.microsoft.com/office/powerpoint/2010/main" val="1013912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7" name="Text Placeholder 6"/>
          <p:cNvSpPr>
            <a:spLocks noGrp="1"/>
          </p:cNvSpPr>
          <p:nvPr>
            <p:ph type="body" sz="quarter" idx="13"/>
          </p:nvPr>
        </p:nvSpPr>
        <p:spPr>
          <a:xfrm>
            <a:off x="838200" y="2057400"/>
            <a:ext cx="10515600" cy="40147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4">
            <a:extLst>
              <a:ext uri="{FF2B5EF4-FFF2-40B4-BE49-F238E27FC236}">
                <a16:creationId xmlns:a16="http://schemas.microsoft.com/office/drawing/2014/main" id="{0B4EE75A-FA79-211E-16DA-F1E818DFE730}"/>
              </a:ext>
            </a:extLst>
          </p:cNvPr>
          <p:cNvSpPr>
            <a:spLocks noGrp="1"/>
          </p:cNvSpPr>
          <p:nvPr>
            <p:ph type="sldNum" sz="quarter" idx="14"/>
          </p:nvPr>
        </p:nvSpPr>
        <p:spPr/>
        <p:txBody>
          <a:bodyPr/>
          <a:lstStyle>
            <a:lvl1pPr>
              <a:defRPr/>
            </a:lvl1pPr>
          </a:lstStyle>
          <a:p>
            <a:pPr>
              <a:defRPr/>
            </a:pPr>
            <a:fld id="{7CF84FF6-5507-4AE9-B1D7-9132A53700D7}" type="slidenum">
              <a:rPr lang="en-US" altLang="en-US"/>
              <a:pPr>
                <a:defRPr/>
              </a:pPr>
              <a:t>‹#›</a:t>
            </a:fld>
            <a:endParaRPr lang="en-US" altLang="en-US"/>
          </a:p>
        </p:txBody>
      </p:sp>
    </p:spTree>
    <p:extLst>
      <p:ext uri="{BB962C8B-B14F-4D97-AF65-F5344CB8AC3E}">
        <p14:creationId xmlns:p14="http://schemas.microsoft.com/office/powerpoint/2010/main" val="1671390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7" name="Text Placeholder 6"/>
          <p:cNvSpPr>
            <a:spLocks noGrp="1"/>
          </p:cNvSpPr>
          <p:nvPr>
            <p:ph type="body" sz="quarter" idx="13"/>
          </p:nvPr>
        </p:nvSpPr>
        <p:spPr>
          <a:xfrm>
            <a:off x="838200" y="2057400"/>
            <a:ext cx="4919663" cy="40147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4"/>
          </p:nvPr>
        </p:nvSpPr>
        <p:spPr>
          <a:xfrm>
            <a:off x="6172200" y="2057400"/>
            <a:ext cx="5181600" cy="4000500"/>
          </a:xfrm>
        </p:spPr>
        <p:txBody>
          <a:bodyPr rtlCol="0">
            <a:normAutofit/>
          </a:bodyPr>
          <a:lstStyle/>
          <a:p>
            <a:pPr lvl="0"/>
            <a:endParaRPr lang="en-US" noProof="0"/>
          </a:p>
        </p:txBody>
      </p:sp>
      <p:sp>
        <p:nvSpPr>
          <p:cNvPr id="3" name="Slide Number Placeholder 4">
            <a:extLst>
              <a:ext uri="{FF2B5EF4-FFF2-40B4-BE49-F238E27FC236}">
                <a16:creationId xmlns:a16="http://schemas.microsoft.com/office/drawing/2014/main" id="{42FA46B0-62D4-491C-7EF5-F65EF1448A86}"/>
              </a:ext>
            </a:extLst>
          </p:cNvPr>
          <p:cNvSpPr>
            <a:spLocks noGrp="1"/>
          </p:cNvSpPr>
          <p:nvPr>
            <p:ph type="sldNum" sz="quarter" idx="15"/>
          </p:nvPr>
        </p:nvSpPr>
        <p:spPr/>
        <p:txBody>
          <a:bodyPr/>
          <a:lstStyle>
            <a:lvl1pPr>
              <a:defRPr/>
            </a:lvl1pPr>
          </a:lstStyle>
          <a:p>
            <a:pPr>
              <a:defRPr/>
            </a:pPr>
            <a:fld id="{6C90AD0D-DB2F-490E-90F4-77C185DEF09C}" type="slidenum">
              <a:rPr lang="en-US" altLang="en-US"/>
              <a:pPr>
                <a:defRPr/>
              </a:pPr>
              <a:t>‹#›</a:t>
            </a:fld>
            <a:endParaRPr lang="en-US" altLang="en-US"/>
          </a:p>
        </p:txBody>
      </p:sp>
    </p:spTree>
    <p:extLst>
      <p:ext uri="{BB962C8B-B14F-4D97-AF65-F5344CB8AC3E}">
        <p14:creationId xmlns:p14="http://schemas.microsoft.com/office/powerpoint/2010/main" val="594670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DA793ACB-FC42-BAFE-8BAF-048C312A59C4}"/>
              </a:ext>
            </a:extLst>
          </p:cNvPr>
          <p:cNvSpPr>
            <a:spLocks noGrp="1"/>
          </p:cNvSpPr>
          <p:nvPr>
            <p:ph type="sldNum" sz="quarter" idx="10"/>
          </p:nvPr>
        </p:nvSpPr>
        <p:spPr/>
        <p:txBody>
          <a:bodyPr/>
          <a:lstStyle>
            <a:lvl1pPr>
              <a:defRPr/>
            </a:lvl1pPr>
          </a:lstStyle>
          <a:p>
            <a:pPr>
              <a:defRPr/>
            </a:pPr>
            <a:fld id="{35C33A97-831B-416C-9AB5-7F5BE15C57BD}" type="slidenum">
              <a:rPr lang="en-US" altLang="en-US"/>
              <a:pPr>
                <a:defRPr/>
              </a:pPr>
              <a:t>‹#›</a:t>
            </a:fld>
            <a:endParaRPr lang="en-US" altLang="en-US"/>
          </a:p>
        </p:txBody>
      </p:sp>
    </p:spTree>
    <p:extLst>
      <p:ext uri="{BB962C8B-B14F-4D97-AF65-F5344CB8AC3E}">
        <p14:creationId xmlns:p14="http://schemas.microsoft.com/office/powerpoint/2010/main" val="1965057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latin typeface="+mn-lt"/>
              </a:defRPr>
            </a:lvl1pPr>
          </a:lstStyle>
          <a:p>
            <a:r>
              <a:rPr lang="en-US" dirty="0"/>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Slide Number Placeholder 6">
            <a:extLst>
              <a:ext uri="{FF2B5EF4-FFF2-40B4-BE49-F238E27FC236}">
                <a16:creationId xmlns:a16="http://schemas.microsoft.com/office/drawing/2014/main" id="{AB238FC9-B6ED-69E6-09BF-B2E884F5678A}"/>
              </a:ext>
            </a:extLst>
          </p:cNvPr>
          <p:cNvSpPr>
            <a:spLocks noGrp="1"/>
          </p:cNvSpPr>
          <p:nvPr>
            <p:ph type="sldNum" sz="quarter" idx="10"/>
          </p:nvPr>
        </p:nvSpPr>
        <p:spPr/>
        <p:txBody>
          <a:bodyPr/>
          <a:lstStyle>
            <a:lvl1pPr>
              <a:defRPr/>
            </a:lvl1pPr>
          </a:lstStyle>
          <a:p>
            <a:pPr>
              <a:defRPr/>
            </a:pPr>
            <a:fld id="{7A894848-461D-4AFB-A69A-81130ECA2BE5}" type="slidenum">
              <a:rPr lang="en-US" altLang="en-US"/>
              <a:pPr>
                <a:defRPr/>
              </a:pPr>
              <a:t>‹#›</a:t>
            </a:fld>
            <a:endParaRPr lang="en-US" altLang="en-US"/>
          </a:p>
        </p:txBody>
      </p:sp>
    </p:spTree>
    <p:extLst>
      <p:ext uri="{BB962C8B-B14F-4D97-AF65-F5344CB8AC3E}">
        <p14:creationId xmlns:p14="http://schemas.microsoft.com/office/powerpoint/2010/main" val="735935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latin typeface="+mn-lt"/>
              </a:defRPr>
            </a:lvl1pPr>
          </a:lstStyle>
          <a:p>
            <a:r>
              <a:rPr lang="en-US" dirty="0"/>
              <a:t>Click to edit Master title style</a:t>
            </a:r>
          </a:p>
        </p:txBody>
      </p:sp>
      <p:sp>
        <p:nvSpPr>
          <p:cNvPr id="3" name="Picture Placeholder 2"/>
          <p:cNvSpPr>
            <a:spLocks noGrp="1"/>
          </p:cNvSpPr>
          <p:nvPr>
            <p:ph type="pic" idx="1"/>
          </p:nvPr>
        </p:nvSpPr>
        <p:spPr>
          <a:xfrm>
            <a:off x="5183188"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6">
            <a:extLst>
              <a:ext uri="{FF2B5EF4-FFF2-40B4-BE49-F238E27FC236}">
                <a16:creationId xmlns:a16="http://schemas.microsoft.com/office/drawing/2014/main" id="{C0F852E7-8624-97D6-C5A4-0D6CC1D9CBBB}"/>
              </a:ext>
            </a:extLst>
          </p:cNvPr>
          <p:cNvSpPr>
            <a:spLocks noGrp="1"/>
          </p:cNvSpPr>
          <p:nvPr>
            <p:ph type="sldNum" sz="quarter" idx="10"/>
          </p:nvPr>
        </p:nvSpPr>
        <p:spPr/>
        <p:txBody>
          <a:bodyPr/>
          <a:lstStyle>
            <a:lvl1pPr>
              <a:defRPr/>
            </a:lvl1pPr>
          </a:lstStyle>
          <a:p>
            <a:pPr>
              <a:defRPr/>
            </a:pPr>
            <a:fld id="{B4C9EBB1-8658-45C1-87C1-6F184A21E7E6}" type="slidenum">
              <a:rPr lang="en-US" altLang="en-US"/>
              <a:pPr>
                <a:defRPr/>
              </a:pPr>
              <a:t>‹#›</a:t>
            </a:fld>
            <a:endParaRPr lang="en-US" altLang="en-US"/>
          </a:p>
        </p:txBody>
      </p:sp>
    </p:spTree>
    <p:extLst>
      <p:ext uri="{BB962C8B-B14F-4D97-AF65-F5344CB8AC3E}">
        <p14:creationId xmlns:p14="http://schemas.microsoft.com/office/powerpoint/2010/main" val="953663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B4EA05C-C433-E48A-6D8E-1AF3FCF11C3B}"/>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Cliquez pour modifier le style de titre principal</a:t>
            </a:r>
          </a:p>
        </p:txBody>
      </p:sp>
      <p:sp>
        <p:nvSpPr>
          <p:cNvPr id="1027" name="Text Placeholder 2">
            <a:extLst>
              <a:ext uri="{FF2B5EF4-FFF2-40B4-BE49-F238E27FC236}">
                <a16:creationId xmlns:a16="http://schemas.microsoft.com/office/drawing/2014/main" id="{AB6BD094-9BDE-5D31-A593-04EF5B6B5E3C}"/>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Modifier les styles de texte principaux</a:t>
            </a:r>
          </a:p>
          <a:p>
            <a:pPr lvl="1"/>
            <a:r>
              <a:rPr lang="en-US" altLang="en-US"/>
              <a:t>Deuxième niveau</a:t>
            </a:r>
          </a:p>
          <a:p>
            <a:pPr lvl="2"/>
            <a:r>
              <a:rPr lang="en-US" altLang="en-US"/>
              <a:t>Troisième niveau</a:t>
            </a:r>
          </a:p>
          <a:p>
            <a:pPr lvl="3"/>
            <a:r>
              <a:rPr lang="en-US" altLang="en-US"/>
              <a:t>Quatrième niveau</a:t>
            </a:r>
          </a:p>
          <a:p>
            <a:pPr lvl="4"/>
            <a:r>
              <a:rPr lang="en-US" altLang="en-US"/>
              <a:t>Cinquième niveau</a:t>
            </a:r>
          </a:p>
        </p:txBody>
      </p:sp>
      <p:sp>
        <p:nvSpPr>
          <p:cNvPr id="4" name="Date Placeholder 3">
            <a:extLst>
              <a:ext uri="{FF2B5EF4-FFF2-40B4-BE49-F238E27FC236}">
                <a16:creationId xmlns:a16="http://schemas.microsoft.com/office/drawing/2014/main" id="{5C5BC922-833D-B3DF-94E3-96402B2FE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E251CB6E-BD37-4B59-8F0E-B3A64A4E52E2}" type="datetime1">
              <a:rPr lang="en-US"/>
              <a:t>4/14/2026</a:t>
            </a:fld>
            <a:endParaRPr lang="en-US"/>
          </a:p>
        </p:txBody>
      </p:sp>
      <p:sp>
        <p:nvSpPr>
          <p:cNvPr id="5" name="Footer Placeholder 4">
            <a:extLst>
              <a:ext uri="{FF2B5EF4-FFF2-40B4-BE49-F238E27FC236}">
                <a16:creationId xmlns:a16="http://schemas.microsoft.com/office/drawing/2014/main" id="{36506D79-1308-E701-1B98-FBBC7D8CFD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FCAFA228-8124-B171-00B7-E4D9E56701A0}"/>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7369BD43-2C65-4815-B6A0-2501418568E8}" type="slidenum">
              <a:rPr lang="en-US" altLang="en-US"/>
              <a:t>‹#›</a:t>
            </a:fld>
            <a:endParaRPr lang="en-US" altLang="en-US"/>
          </a:p>
        </p:txBody>
      </p:sp>
    </p:spTree>
  </p:cSld>
  <p:clrMap bg1="lt1" tx1="dk1" bg2="lt2" tx2="dk2" accent1="accent1" accent2="accent2" accent3="accent3" accent4="accent4" accent5="accent5" accent6="accent6" hlink="hlink" folHlink="folHlink"/>
  <p:sldLayoutIdLst>
    <p:sldLayoutId id="2147484839" r:id="rId1"/>
    <p:sldLayoutId id="2147484840" r:id="rId2"/>
    <p:sldLayoutId id="2147484841" r:id="rId3"/>
    <p:sldLayoutId id="2147484842" r:id="rId4"/>
    <p:sldLayoutId id="2147484843" r:id="rId5"/>
    <p:sldLayoutId id="2147484844" r:id="rId6"/>
    <p:sldLayoutId id="2147484845" r:id="rId7"/>
    <p:sldLayoutId id="2147484846" r:id="rId8"/>
    <p:sldLayoutId id="2147484847" r:id="rId9"/>
    <p:sldLayoutId id="2147484848" r:id="rId10"/>
    <p:sldLayoutId id="2147484849" r:id="rId1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ezd.ca/"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empres-i.apps.fao.org/general" TargetMode="External"/><Relationship Id="rId7" Type="http://schemas.openxmlformats.org/officeDocument/2006/relationships/hyperlink" Target="https://www.beefcentral.com/news/bali-confirms-lsd-movement-bans-imposed-as-threat-to-australia-grows/"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hyperlink" Target="https://wahis.woah.org/#/in-review/6843" TargetMode="External"/><Relationship Id="rId5" Type="http://schemas.openxmlformats.org/officeDocument/2006/relationships/hyperlink" Target="https://wahis.woah.org/#/in-event/6568/dashboard" TargetMode="External"/><Relationship Id="rId4" Type="http://schemas.openxmlformats.org/officeDocument/2006/relationships/hyperlink" Target="https://wahis.woah.org/#/in-review/6584"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empres-i.apps.fao.org/epidemiology"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s://empres-i.apps.fao.org/general"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hyperlink" Target="https://www.swinehealth.org/emergence-and-global-expansion-of-foot-and-mouth-disease-virus-serotype-sat1/?utm_source=rss&amp;utm_medium=rss&amp;utm_campaign=emergence-and-global-expansion-of-foot-and-mouth-disease-virus-serotype-sat1"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cyprus-mail.com/2026/04/09/new-fmd-cases-raise-infected-livestock-units-to-70"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hyperlink" Target="https://wahis.woah.org/#/in-review/7379"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ahis.woah.org/#/in-review/7207?reportId=181967&amp;fromPage=event-dashboard-url"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hyperlink" Target="https://wahis.woah.org/#/in-review/7422" TargetMode="External"/><Relationship Id="rId4" Type="http://schemas.openxmlformats.org/officeDocument/2006/relationships/hyperlink" Target="https://www.reuters.com/business/healthcare-pharmaceuticals/china-reports-219-cases-foot-and-mouth-cattle-disease-northwestern-region-2026-04-02/"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pigprogress.net/health-nutrition/health/russia-culls-livestock-in-siberia-on-a-massive-scale-denies-fmd-rumours/" TargetMode="External"/><Relationship Id="rId7" Type="http://schemas.openxmlformats.org/officeDocument/2006/relationships/hyperlink" Target="https://fergana.news/news/146406/?country=tm"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hyperlink" Target="https://www.usnews.com/news/world/articles/2026-03-30/russia-overhauls-vaccine-production-after-cattle-disease-triggers-mass-culling" TargetMode="External"/><Relationship Id="rId4" Type="http://schemas.openxmlformats.org/officeDocument/2006/relationships/hyperlink" Target="https://www.thecattlesite.com/news/kazakhstan-bans-russian-feed-wheat-over-disease-outbreak"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www.fao.org/animal-health/rapid-risk-assessment-fmd/en"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inspection.canada.ca/en/animal-health/terrestrial-animals/diseases/immediately-notifiable/theileriosis"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hyperlink" Target="https://wahis.woah.org/#/in-review/6913"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www.rijksoverheid.nl/ministeries/ministerie-van-landbouw-visserij-voedselzekerheid-en-natuur/nieuws/2026/01/23/antistoffen-vogelgriepvirus-gevonden-bij-melkkoe"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hyperlink" Target="https://www.nationalgeographic.com/animals/article/150725-animals-cats-science-recognition-family" TargetMode="Externa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8" Type="http://schemas.openxmlformats.org/officeDocument/2006/relationships/hyperlink" Target="https://pubmed.ncbi.nlm.nih.gov/41686700/" TargetMode="External"/><Relationship Id="rId3" Type="http://schemas.openxmlformats.org/officeDocument/2006/relationships/hyperlink" Target="https://pubmed.ncbi.nlm.nih.gov/41501323/" TargetMode="External"/><Relationship Id="rId7" Type="http://schemas.openxmlformats.org/officeDocument/2006/relationships/hyperlink" Target="https://pmc.ncbi.nlm.nih.gov/articles/PMC12917690/" TargetMode="External"/><Relationship Id="rId12" Type="http://schemas.openxmlformats.org/officeDocument/2006/relationships/hyperlink" Target="https://assets.publishing.service.gov.uk/media/69c51e5dcdfd19de13d0f6bd/FMD_in_Cyprus_and_Greece_v2.pdf"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hyperlink" Target="https://link.springer.com/article/10.1186/s12917-025-05160-6" TargetMode="External"/><Relationship Id="rId11" Type="http://schemas.openxmlformats.org/officeDocument/2006/relationships/hyperlink" Target="https://assets.publishing.service.gov.uk/media/69aec0576827004e30b8a53a/Updated_Outbreak_Assessment_-_Lumpy_Skin_Disease_in_Europe_3_March_2026.pdf" TargetMode="External"/><Relationship Id="rId5" Type="http://schemas.openxmlformats.org/officeDocument/2006/relationships/hyperlink" Target="https://pubmed.ncbi.nlm.nih.gov/41565303/" TargetMode="External"/><Relationship Id="rId10" Type="http://schemas.openxmlformats.org/officeDocument/2006/relationships/hyperlink" Target="https://www.sciencedirect.com/science/article/pii/S0167587725001825" TargetMode="External"/><Relationship Id="rId4" Type="http://schemas.openxmlformats.org/officeDocument/2006/relationships/hyperlink" Target="https://onlinelibrary.wiley.com/doi/10.1111/irv.70226" TargetMode="External"/><Relationship Id="rId9" Type="http://schemas.openxmlformats.org/officeDocument/2006/relationships/hyperlink" Target="https://academic.oup.com/jee/advance-article/doi/10.1093/jee/toag026/8497344"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sciencedirect.com/science/article/abs/pii/S0378113526000465?via%3Dihub"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hyperlink" Target="https://vectorvbdwatch.tennessee.edu/longhorned_tick_and_theileria/" TargetMode="Externa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hyperlink" Target="https://www.farmprogress.com/animal-health/emerging-cattle-disease-spreads-to-60-missouri-counties"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hyperlink" Target="https://vectorvbdwatch.tennessee.edu/longhorned_tick_and_theileria/" TargetMode="External"/><Relationship Id="rId4" Type="http://schemas.openxmlformats.org/officeDocument/2006/relationships/hyperlink" Target="https://pmc.ncbi.nlm.nih.gov/articles/PMC12999451/"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aphis.usda.gov/sites/default/files/vsv-sitrep-3-4-26.pdf"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hyperlink" Target="https://inspection.canada.ca/en/animal-health/terrestrial-animals/diseases/reportable/bovine-tuberculosis/investigations"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s://www.farmprogress.com/animal-health/bovine-herd-tests-positive-for-tuberculosis-in-charlevoix-county"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hyperlink" Target="https://www.michigan.gov/mdard/animals/diseases/bovine-tuberculosis" TargetMode="External"/><Relationship Id="rId5" Type="http://schemas.openxmlformats.org/officeDocument/2006/relationships/image" Target="../media/image8.png"/><Relationship Id="rId4" Type="http://schemas.openxmlformats.org/officeDocument/2006/relationships/hyperlink" Target="https://www.michigan.gov/mdard/about/media/pressreleases/2026/04/06/mdard-announces-detection-of-bovine-tuberculosis-positive-herds-in-alpena-and-presque-isle-counties"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www.aphis.usda.gov/livestock-poultry-disease/stop-screwworm" TargetMode="External"/><Relationship Id="rId7" Type="http://schemas.openxmlformats.org/officeDocument/2006/relationships/hyperlink" Target="https://www.nationalhogfarmer.com/livestock-management/usda-announces-completion-of-sterile-fly-dispersal-facility-in-texas"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s://www.swissinfo.ch/spa/honduras-confirma-primera-muerte-de-un-humano-en-2026-provocada-por-el-gusano-barrenador/91076397" TargetMode="External"/><Relationship Id="rId5" Type="http://schemas.openxmlformats.org/officeDocument/2006/relationships/hyperlink" Target="https://www.infobae.com/mexico/2026/02/05/gusano-barrenador-infesta-a-ciervos-rojos-en-yucatan/" TargetMode="External"/><Relationship Id="rId4" Type="http://schemas.openxmlformats.org/officeDocument/2006/relationships/hyperlink" Target="https://app.powerbi.com/view?r=eyJrIjoiMjkzMzAzMzUtZmRlNi00ZTMzLTk1NDEtNjkzZTEwNzZjZGFlIiwidCI6ImM1OWRjNTZhLTkzZWMtNGIwNy1iNzFkLTQzYzg0NDkyNTcxOCIsImMiOjR9" TargetMode="External"/><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www.fda.gov/animal-veterinary/cvm-updates/fda-conditionally-approves-drug-treat-new-world-screwworm-dogs" TargetMode="External"/><Relationship Id="rId7" Type="http://schemas.openxmlformats.org/officeDocument/2006/relationships/hyperlink" Target="https://www.fda.gov/animal-veterinary/cvm-updates/fda-issues-emergency-use-authorizations-drugs-treat-new-world-screwworm-dogs-and-cats"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s://www.fda.gov/animal-veterinary/cvm-updates/fda-issues-emergency-use-authorization-over-counter-injectable-drug-prevent-new-world-screwworm" TargetMode="External"/><Relationship Id="rId11" Type="http://schemas.openxmlformats.org/officeDocument/2006/relationships/image" Target="../media/image13.png"/><Relationship Id="rId5" Type="http://schemas.openxmlformats.org/officeDocument/2006/relationships/hyperlink" Target="https://www.fda.gov/news-events/press-announcements/fda-conditionally-approves-first-drug-prevention-and-treatment-new-world-screwworm-infestations" TargetMode="External"/><Relationship Id="rId10" Type="http://schemas.openxmlformats.org/officeDocument/2006/relationships/hyperlink" Target="https://www.fda.gov/animal-veterinary/cvm-updates/fda-issues-emergency-use-authorization-topical-spray-prevent-and-treat-new-world-screwworm-multiple" TargetMode="External"/><Relationship Id="rId4" Type="http://schemas.openxmlformats.org/officeDocument/2006/relationships/hyperlink" Target="https://www.fda.gov/news-events/press-announcements/fda-conditionally-approves-topical-drug-cattle-new-world-screwworm-and-cattle-fever-tick" TargetMode="External"/><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93D3FC-432F-0908-9E29-8861550759BE}"/>
              </a:ext>
            </a:extLst>
          </p:cNvPr>
          <p:cNvSpPr>
            <a:spLocks noGrp="1"/>
          </p:cNvSpPr>
          <p:nvPr>
            <p:ph type="ctrTitle"/>
          </p:nvPr>
        </p:nvSpPr>
        <p:spPr/>
        <p:txBody>
          <a:bodyPr rtlCol="0">
            <a:noAutofit/>
          </a:bodyPr>
          <a:lstStyle/>
          <a:p>
            <a:pPr eaLnBrk="1" fontAlgn="auto" hangingPunct="1">
              <a:spcAft>
                <a:spcPts val="0"/>
              </a:spcAft>
              <a:defRPr/>
            </a:pPr>
            <a:r>
              <a:rPr lang="fr-FR" sz="2800"/>
              <a:t>Communauté des maladies émergentes et </a:t>
            </a:r>
            <a:r>
              <a:rPr lang="fr-FR" sz="2800" err="1"/>
              <a:t>zoonotiques</a:t>
            </a:r>
            <a:br>
              <a:rPr lang="fr-FR" sz="2800" dirty="0"/>
            </a:br>
            <a:r>
              <a:rPr lang="fr-FR" sz="2000" i="1" err="1"/>
              <a:t>Identifier les risques émergents grâce à </a:t>
            </a:r>
            <a:r>
              <a:rPr lang="fr-FR" sz="2000" i="1" dirty="0"/>
              <a:t>l'intelligence collective</a:t>
            </a:r>
            <a:endParaRPr lang="en-CA" sz="2000" i="1" dirty="0"/>
          </a:p>
        </p:txBody>
      </p:sp>
      <p:sp>
        <p:nvSpPr>
          <p:cNvPr id="14339" name="Subtitle 1">
            <a:extLst>
              <a:ext uri="{FF2B5EF4-FFF2-40B4-BE49-F238E27FC236}">
                <a16:creationId xmlns:a16="http://schemas.microsoft.com/office/drawing/2014/main" id="{7D769E5E-3AAD-707B-06E8-AE7F9FC81E82}"/>
              </a:ext>
            </a:extLst>
          </p:cNvPr>
          <p:cNvSpPr>
            <a:spLocks noGrp="1"/>
          </p:cNvSpPr>
          <p:nvPr>
            <p:ph type="subTitle" idx="1"/>
          </p:nvPr>
        </p:nvSpPr>
        <p:spPr>
          <a:xfrm>
            <a:off x="3048000" y="3101975"/>
            <a:ext cx="9144000" cy="1123950"/>
          </a:xfrm>
        </p:spPr>
        <p:txBody>
          <a:bodyPr/>
          <a:lstStyle/>
          <a:p>
            <a:pPr eaLnBrk="1" hangingPunct="1"/>
            <a:r>
              <a:rPr lang="en-CA" altLang="en-US" dirty="0"/>
              <a:t>CMEZ – Mise à jour du réseau </a:t>
            </a:r>
            <a:r>
              <a:rPr lang="en-CA" altLang="en-US" dirty="0" err="1"/>
              <a:t>bovin</a:t>
            </a:r>
            <a:r>
              <a:rPr lang="en-CA" altLang="en-US" dirty="0"/>
              <a:t> SCSSA</a:t>
            </a:r>
          </a:p>
          <a:p>
            <a:pPr eaLnBrk="1" hangingPunct="1"/>
            <a:r>
              <a:rPr lang="en-CA" altLang="en-US" dirty="0"/>
              <a:t>10 avril 2026</a:t>
            </a:r>
          </a:p>
        </p:txBody>
      </p:sp>
      <p:sp>
        <p:nvSpPr>
          <p:cNvPr id="14340" name="Slide Number Placeholder 3">
            <a:extLst>
              <a:ext uri="{FF2B5EF4-FFF2-40B4-BE49-F238E27FC236}">
                <a16:creationId xmlns:a16="http://schemas.microsoft.com/office/drawing/2014/main" id="{7CC4E7FA-22E8-0A5C-1E5F-A15C423AAAEA}"/>
              </a:ext>
            </a:extLst>
          </p:cNvPr>
          <p:cNvSpPr>
            <a:spLocks noGrp="1"/>
          </p:cNvSpPr>
          <p:nvPr>
            <p:ph type="sldNum" sz="quarter" idx="4"/>
          </p:nvPr>
        </p:nvSpPr>
        <p:spPr bwMode="auto">
          <a:xfrm>
            <a:off x="94488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eaLnBrk="0" hangingPunct="0">
              <a:lnSpc>
                <a:spcPct val="100000"/>
              </a:lnSpc>
              <a:spcBef>
                <a:spcPct val="0"/>
              </a:spcBef>
              <a:buFontTx/>
              <a:buNone/>
            </a:pPr>
            <a:fld id="{0E99B4AF-B501-408F-A710-10697F5249F7}" type="slidenum">
              <a:rPr lang="en-US" altLang="en-US" sz="1200" smtClean="0">
                <a:solidFill>
                  <a:srgbClr val="898989"/>
                </a:solidFill>
              </a:rPr>
              <a:t>1</a:t>
            </a:fld>
            <a:endParaRPr lang="en-US" altLang="en-US" sz="1200">
              <a:solidFill>
                <a:srgbClr val="898989"/>
              </a:solidFill>
            </a:endParaRPr>
          </a:p>
        </p:txBody>
      </p:sp>
      <p:sp>
        <p:nvSpPr>
          <p:cNvPr id="14341" name="TextBox 4">
            <a:extLst>
              <a:ext uri="{FF2B5EF4-FFF2-40B4-BE49-F238E27FC236}">
                <a16:creationId xmlns:a16="http://schemas.microsoft.com/office/drawing/2014/main" id="{1BED2439-FD32-9798-1F94-8F0315717333}"/>
              </a:ext>
            </a:extLst>
          </p:cNvPr>
          <p:cNvSpPr txBox="1">
            <a:spLocks noChangeArrowheads="1"/>
          </p:cNvSpPr>
          <p:nvPr/>
        </p:nvSpPr>
        <p:spPr bwMode="auto">
          <a:xfrm>
            <a:off x="9380538" y="5749925"/>
            <a:ext cx="28114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CA" altLang="en-US" sz="3600" b="1">
                <a:solidFill>
                  <a:srgbClr val="FFFFFF"/>
                </a:solidFill>
                <a:hlinkClick r:id="rId3"/>
              </a:rPr>
              <a:t>www.cezd.ca</a:t>
            </a:r>
            <a:r>
              <a:rPr lang="en-CA" altLang="en-US" sz="3600">
                <a:solidFill>
                  <a:srgbClr val="FFFFFF"/>
                </a:solidFill>
              </a:rPr>
              <a:t> </a:t>
            </a:r>
            <a:endParaRPr lang="en-US" altLang="en-US" sz="3600">
              <a:solidFill>
                <a:srgbClr val="FFFFFF"/>
              </a:solidFill>
            </a:endParaRPr>
          </a:p>
        </p:txBody>
      </p:sp>
    </p:spTree>
  </p:cSld>
  <p:clrMapOvr>
    <a:masterClrMapping/>
  </p:clrMapOvr>
  <p:transition spd="slow" advTm="26445"/>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D6AE6-55B2-93F7-6D88-D808E3D98230}"/>
              </a:ext>
            </a:extLst>
          </p:cNvPr>
          <p:cNvSpPr txBox="1">
            <a:spLocks noGrp="1"/>
          </p:cNvSpPr>
          <p:nvPr>
            <p:ph type="title"/>
          </p:nvPr>
        </p:nvSpPr>
        <p:spPr>
          <a:xfrm>
            <a:off x="0" y="41102"/>
            <a:ext cx="10515600" cy="631237"/>
          </a:xfrm>
        </p:spPr>
        <p:txBody>
          <a:bodyPr/>
          <a:lstStyle/>
          <a:p>
            <a:pPr lvl="0"/>
            <a:r>
              <a:rPr lang="en-CA" sz="3200" dirty="0" err="1"/>
              <a:t>Dermatose</a:t>
            </a:r>
            <a:r>
              <a:rPr lang="en-CA" sz="3200" dirty="0"/>
              <a:t> </a:t>
            </a:r>
            <a:r>
              <a:rPr lang="en-CA" sz="3200" dirty="0" err="1"/>
              <a:t>nodulaire</a:t>
            </a:r>
            <a:r>
              <a:rPr lang="en-CA" sz="3200" dirty="0"/>
              <a:t> en Europe et en Asie</a:t>
            </a:r>
          </a:p>
        </p:txBody>
      </p:sp>
      <p:sp>
        <p:nvSpPr>
          <p:cNvPr id="3" name="Slide Number Placeholder 3">
            <a:extLst>
              <a:ext uri="{FF2B5EF4-FFF2-40B4-BE49-F238E27FC236}">
                <a16:creationId xmlns:a16="http://schemas.microsoft.com/office/drawing/2014/main" id="{6A848EC0-6A75-E278-DF99-09BD8CA58963}"/>
              </a:ext>
            </a:extLst>
          </p:cNvPr>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825E62A-86B3-42EE-91F9-411FB8FF92A9}" type="slidenum">
              <a:rPr/>
              <a:t>10</a:t>
            </a:fld>
            <a:endParaRPr lang="en-US" sz="1200" b="0" i="0" u="none" strike="noStrike" kern="1200" cap="none" spc="0" baseline="0">
              <a:solidFill>
                <a:srgbClr val="898989"/>
              </a:solidFill>
              <a:uFillTx/>
              <a:latin typeface="Calibri" pitchFamily="34"/>
            </a:endParaRPr>
          </a:p>
        </p:txBody>
      </p:sp>
      <p:sp>
        <p:nvSpPr>
          <p:cNvPr id="4" name="TextBox 8">
            <a:extLst>
              <a:ext uri="{FF2B5EF4-FFF2-40B4-BE49-F238E27FC236}">
                <a16:creationId xmlns:a16="http://schemas.microsoft.com/office/drawing/2014/main" id="{92E82545-BC77-6D6E-45E5-6709FF73E918}"/>
              </a:ext>
            </a:extLst>
          </p:cNvPr>
          <p:cNvSpPr txBox="1"/>
          <p:nvPr/>
        </p:nvSpPr>
        <p:spPr>
          <a:xfrm>
            <a:off x="10852995" y="604522"/>
            <a:ext cx="6094677"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CA" sz="1800" b="0" i="0" u="none" strike="noStrike" kern="1200" cap="none" spc="0" baseline="0" dirty="0">
                <a:solidFill>
                  <a:srgbClr val="000000"/>
                </a:solidFill>
                <a:uFillTx/>
                <a:latin typeface="Calibri" pitchFamily="34"/>
                <a:hlinkClick r:id="rId3">
                  <a:extLst>
                    <a:ext uri="{A12FA001-AC4F-418D-AE19-62706E023703}">
                      <ahyp:hlinkClr xmlns:ahyp="http://schemas.microsoft.com/office/drawing/2018/hyperlinkcolor" val="tx"/>
                    </a:ext>
                  </a:extLst>
                </a:hlinkClick>
              </a:rPr>
              <a:t>Empress +</a:t>
            </a:r>
            <a:endParaRPr lang="en-CA" sz="1800" b="0" i="0" u="none" strike="noStrike" kern="1200" cap="none" spc="0" baseline="0" dirty="0">
              <a:solidFill>
                <a:srgbClr val="000000"/>
              </a:solidFill>
              <a:uFillTx/>
              <a:latin typeface="Calibri" pitchFamily="34"/>
            </a:endParaRPr>
          </a:p>
        </p:txBody>
      </p:sp>
      <p:sp>
        <p:nvSpPr>
          <p:cNvPr id="5" name="TextBox 10">
            <a:extLst>
              <a:ext uri="{FF2B5EF4-FFF2-40B4-BE49-F238E27FC236}">
                <a16:creationId xmlns:a16="http://schemas.microsoft.com/office/drawing/2014/main" id="{2609A5E2-614B-C95C-3768-CCB5420B56D6}"/>
              </a:ext>
            </a:extLst>
          </p:cNvPr>
          <p:cNvSpPr txBox="1"/>
          <p:nvPr/>
        </p:nvSpPr>
        <p:spPr>
          <a:xfrm>
            <a:off x="6568254" y="648136"/>
            <a:ext cx="6762582" cy="33855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dirty="0">
                <a:solidFill>
                  <a:srgbClr val="000000"/>
                </a:solidFill>
                <a:uFillTx/>
                <a:latin typeface="Calibri"/>
                <a:ea typeface="Calibri"/>
                <a:cs typeface="Calibri"/>
              </a:rPr>
              <a:t>Cas de LSD : 1er janvier 2026 – 7 avril 2026</a:t>
            </a:r>
            <a:endParaRPr lang="en-CA" sz="1600" b="0" i="0" u="none" strike="noStrike" kern="1200" cap="none" spc="0" baseline="0" dirty="0">
              <a:solidFill>
                <a:srgbClr val="000000"/>
              </a:solidFill>
              <a:uFillTx/>
              <a:latin typeface="Calibri"/>
              <a:ea typeface="Calibri"/>
              <a:cs typeface="Calibri"/>
            </a:endParaRPr>
          </a:p>
        </p:txBody>
      </p:sp>
      <p:sp>
        <p:nvSpPr>
          <p:cNvPr id="6" name="TextBox 12">
            <a:extLst>
              <a:ext uri="{FF2B5EF4-FFF2-40B4-BE49-F238E27FC236}">
                <a16:creationId xmlns:a16="http://schemas.microsoft.com/office/drawing/2014/main" id="{E0366261-E35B-0801-5F44-42E6D8FE947A}"/>
              </a:ext>
            </a:extLst>
          </p:cNvPr>
          <p:cNvSpPr txBox="1"/>
          <p:nvPr/>
        </p:nvSpPr>
        <p:spPr>
          <a:xfrm>
            <a:off x="-5440" y="680706"/>
            <a:ext cx="6406240" cy="4524315"/>
          </a:xfrm>
          <a:prstGeom prst="rect">
            <a:avLst/>
          </a:prstGeom>
          <a:noFill/>
          <a:ln cap="flat">
            <a:noFill/>
          </a:ln>
        </p:spPr>
        <p:txBody>
          <a:bodyPr vert="horz" wrap="square" lIns="91440" tIns="45720" rIns="91440" bIns="45720" anchor="t" anchorCtr="0" compatLnSpc="1">
            <a:spAutoFit/>
          </a:bodyPr>
          <a:lstStyle/>
          <a:p>
            <a:pPr lvl="0" fontAlgn="auto">
              <a:spcBef>
                <a:spcPts val="0"/>
              </a:spcBef>
              <a:spcAft>
                <a:spcPts val="0"/>
              </a:spcAft>
              <a:buSzPct val="100000"/>
              <a:defRPr sz="1800" b="0" i="0" u="none" strike="noStrike" kern="0" cap="none" spc="0" baseline="0">
                <a:solidFill>
                  <a:srgbClr val="000000"/>
                </a:solidFill>
                <a:uFillTx/>
              </a:defRPr>
            </a:pPr>
            <a:r>
              <a:rPr lang="en-CA" sz="2400" b="1" dirty="0">
                <a:solidFill>
                  <a:srgbClr val="000000"/>
                </a:solidFill>
                <a:latin typeface="Calibri"/>
                <a:ea typeface="Calibri"/>
                <a:cs typeface="Calibri"/>
              </a:rPr>
              <a:t>Europe :</a:t>
            </a:r>
          </a:p>
          <a:p>
            <a:pPr marL="182245" lvl="0" indent="-182245" fontAlgn="auto">
              <a:spcBef>
                <a:spcPts val="0"/>
              </a:spcBef>
              <a:spcAft>
                <a:spcPts val="0"/>
              </a:spcAft>
              <a:buSzPct val="100000"/>
              <a:buFont typeface="Arial" pitchFamily="34"/>
              <a:buChar char="•"/>
              <a:defRPr sz="1800" b="0" i="0" u="none" strike="noStrike" kern="0" cap="none" spc="0" baseline="0">
                <a:solidFill>
                  <a:srgbClr val="000000"/>
                </a:solidFill>
                <a:uFillTx/>
              </a:defRPr>
            </a:pPr>
            <a:r>
              <a:rPr lang="en-CA" sz="2400" dirty="0">
                <a:solidFill>
                  <a:srgbClr val="000000"/>
                </a:solidFill>
                <a:latin typeface="Calibri"/>
                <a:ea typeface="Calibri"/>
                <a:cs typeface="Calibri"/>
              </a:rPr>
              <a:t>La situation </a:t>
            </a:r>
            <a:r>
              <a:rPr lang="en-CA" sz="2400" dirty="0" err="1">
                <a:solidFill>
                  <a:srgbClr val="000000"/>
                </a:solidFill>
                <a:latin typeface="Calibri"/>
                <a:ea typeface="Calibri"/>
                <a:cs typeface="Calibri"/>
              </a:rPr>
              <a:t>semble</a:t>
            </a:r>
            <a:r>
              <a:rPr lang="en-CA" sz="2400" dirty="0">
                <a:solidFill>
                  <a:srgbClr val="000000"/>
                </a:solidFill>
                <a:latin typeface="Calibri"/>
                <a:ea typeface="Calibri"/>
                <a:cs typeface="Calibri"/>
              </a:rPr>
              <a:t> </a:t>
            </a:r>
            <a:r>
              <a:rPr lang="en-CA" sz="2400" dirty="0" err="1">
                <a:solidFill>
                  <a:srgbClr val="000000"/>
                </a:solidFill>
                <a:latin typeface="Calibri"/>
                <a:ea typeface="Calibri"/>
                <a:cs typeface="Calibri"/>
              </a:rPr>
              <a:t>s'être</a:t>
            </a:r>
            <a:r>
              <a:rPr lang="en-CA" sz="2400" dirty="0">
                <a:solidFill>
                  <a:srgbClr val="000000"/>
                </a:solidFill>
                <a:latin typeface="Calibri"/>
                <a:ea typeface="Calibri"/>
                <a:cs typeface="Calibri"/>
              </a:rPr>
              <a:t> </a:t>
            </a:r>
            <a:r>
              <a:rPr lang="en-CA" sz="2400" dirty="0" err="1">
                <a:solidFill>
                  <a:srgbClr val="000000"/>
                </a:solidFill>
                <a:latin typeface="Calibri"/>
                <a:ea typeface="Calibri"/>
                <a:cs typeface="Calibri"/>
              </a:rPr>
              <a:t>stabilisée</a:t>
            </a:r>
            <a:r>
              <a:rPr lang="en-CA" sz="2400" dirty="0">
                <a:solidFill>
                  <a:srgbClr val="000000"/>
                </a:solidFill>
                <a:latin typeface="Calibri"/>
                <a:ea typeface="Calibri"/>
                <a:cs typeface="Calibri"/>
              </a:rPr>
              <a:t>, grâce à la vaccination et à un temps plus </a:t>
            </a:r>
            <a:r>
              <a:rPr lang="en-CA" sz="2400" dirty="0" err="1">
                <a:solidFill>
                  <a:srgbClr val="000000"/>
                </a:solidFill>
                <a:latin typeface="Calibri"/>
                <a:ea typeface="Calibri"/>
                <a:cs typeface="Calibri"/>
              </a:rPr>
              <a:t>froid</a:t>
            </a:r>
            <a:endParaRPr lang="en-CA" sz="2400" dirty="0">
              <a:solidFill>
                <a:srgbClr val="000000"/>
              </a:solidFill>
              <a:latin typeface="Calibri"/>
              <a:ea typeface="Calibri"/>
              <a:cs typeface="Calibri"/>
            </a:endParaRPr>
          </a:p>
          <a:p>
            <a:pPr marL="182245" lvl="0" indent="-182245" fontAlgn="auto">
              <a:spcBef>
                <a:spcPts val="0"/>
              </a:spcBef>
              <a:spcAft>
                <a:spcPts val="0"/>
              </a:spcAft>
              <a:buSzPct val="100000"/>
              <a:buFont typeface="Arial" pitchFamily="34"/>
              <a:buChar char="•"/>
              <a:defRPr sz="1800" b="0" i="0" u="none" strike="noStrike" kern="0" cap="none" spc="0" baseline="0">
                <a:solidFill>
                  <a:srgbClr val="000000"/>
                </a:solidFill>
                <a:uFillTx/>
              </a:defRPr>
            </a:pPr>
            <a:r>
              <a:rPr lang="en-CA" sz="2400" b="0" i="0" u="none" strike="noStrike" kern="1200" cap="none" spc="0" baseline="0" dirty="0">
                <a:solidFill>
                  <a:srgbClr val="0070C0"/>
                </a:solidFill>
                <a:uFillTx/>
                <a:latin typeface="Calibri"/>
                <a:ea typeface="Calibri"/>
                <a:cs typeface="Calibri"/>
                <a:hlinkClick r:id="rId4">
                  <a:extLst>
                    <a:ext uri="{A12FA001-AC4F-418D-AE19-62706E023703}">
                      <ahyp:hlinkClr xmlns:ahyp="http://schemas.microsoft.com/office/drawing/2018/hyperlinkcolor" val="tx"/>
                    </a:ext>
                  </a:extLst>
                </a:hlinkClick>
              </a:rPr>
              <a:t>France </a:t>
            </a:r>
            <a:r>
              <a:rPr lang="en-CA" sz="2400" b="0" i="0" u="none" strike="noStrike" kern="1200" cap="none" spc="0" baseline="0" dirty="0">
                <a:solidFill>
                  <a:srgbClr val="000000"/>
                </a:solidFill>
                <a:uFillTx/>
                <a:latin typeface="Calibri"/>
                <a:ea typeface="Calibri"/>
                <a:cs typeface="Calibri"/>
              </a:rPr>
              <a:t>: 117 </a:t>
            </a:r>
            <a:r>
              <a:rPr lang="en-CA" sz="2400" b="0" i="0" u="none" strike="noStrike" kern="1200" cap="none" spc="0" baseline="0" dirty="0" err="1">
                <a:solidFill>
                  <a:srgbClr val="000000"/>
                </a:solidFill>
                <a:uFillTx/>
                <a:latin typeface="Calibri"/>
                <a:ea typeface="Calibri"/>
                <a:cs typeface="Calibri"/>
              </a:rPr>
              <a:t>cas</a:t>
            </a:r>
            <a:r>
              <a:rPr lang="en-CA" sz="2400" b="0" i="0" u="none" strike="noStrike" kern="1200" cap="none" spc="0" baseline="0" dirty="0">
                <a:solidFill>
                  <a:srgbClr val="000000"/>
                </a:solidFill>
                <a:uFillTx/>
                <a:latin typeface="Calibri"/>
                <a:ea typeface="Calibri"/>
                <a:cs typeface="Calibri"/>
              </a:rPr>
              <a:t> au total </a:t>
            </a:r>
            <a:r>
              <a:rPr lang="en-CA" sz="2400" b="0" i="0" u="none" strike="noStrike" kern="1200" cap="none" spc="0" baseline="0" dirty="0" err="1">
                <a:solidFill>
                  <a:srgbClr val="000000"/>
                </a:solidFill>
                <a:uFillTx/>
                <a:latin typeface="Calibri"/>
                <a:ea typeface="Calibri"/>
                <a:cs typeface="Calibri"/>
              </a:rPr>
              <a:t>signalés</a:t>
            </a:r>
            <a:endParaRPr lang="en-CA" sz="2400" dirty="0">
              <a:solidFill>
                <a:srgbClr val="000000"/>
              </a:solidFill>
              <a:latin typeface="Calibri"/>
              <a:ea typeface="Calibri"/>
              <a:cs typeface="Calibri"/>
            </a:endParaRPr>
          </a:p>
          <a:p>
            <a:pPr marL="182245" lvl="0" indent="-182245" fontAlgn="auto">
              <a:spcBef>
                <a:spcPts val="0"/>
              </a:spcBef>
              <a:spcAft>
                <a:spcPts val="0"/>
              </a:spcAft>
              <a:buSzPct val="100000"/>
              <a:buFont typeface="Arial" pitchFamily="34"/>
              <a:buChar char="•"/>
              <a:defRPr sz="1800" b="0" i="0" u="none" strike="noStrike" kern="0" cap="none" spc="0" baseline="0">
                <a:solidFill>
                  <a:srgbClr val="000000"/>
                </a:solidFill>
                <a:uFillTx/>
              </a:defRPr>
            </a:pPr>
            <a:r>
              <a:rPr lang="en-CA" sz="2400" b="0" i="0" u="none" strike="noStrike" kern="1200" cap="none" spc="0" baseline="0" dirty="0">
                <a:solidFill>
                  <a:srgbClr val="0070C0"/>
                </a:solidFill>
                <a:uFillTx/>
                <a:latin typeface="Calibri"/>
                <a:ea typeface="Calibri"/>
                <a:cs typeface="Calibri"/>
                <a:hlinkClick r:id="rId5">
                  <a:extLst>
                    <a:ext uri="{A12FA001-AC4F-418D-AE19-62706E023703}">
                      <ahyp:hlinkClr xmlns:ahyp="http://schemas.microsoft.com/office/drawing/2018/hyperlinkcolor" val="tx"/>
                    </a:ext>
                  </a:extLst>
                </a:hlinkClick>
              </a:rPr>
              <a:t>Italie </a:t>
            </a:r>
            <a:r>
              <a:rPr lang="en-CA" sz="2400" b="0" i="0" u="none" strike="noStrike" kern="1200" cap="none" spc="0" baseline="0" dirty="0">
                <a:solidFill>
                  <a:srgbClr val="000000"/>
                </a:solidFill>
                <a:uFillTx/>
                <a:latin typeface="Calibri"/>
                <a:ea typeface="Calibri"/>
                <a:cs typeface="Calibri"/>
              </a:rPr>
              <a:t>: 80 </a:t>
            </a:r>
            <a:r>
              <a:rPr lang="en-CA" sz="2400" b="0" i="0" u="none" strike="noStrike" kern="1200" cap="none" spc="0" baseline="0" dirty="0" err="1">
                <a:solidFill>
                  <a:srgbClr val="000000"/>
                </a:solidFill>
                <a:uFillTx/>
                <a:latin typeface="Calibri"/>
                <a:ea typeface="Calibri"/>
                <a:cs typeface="Calibri"/>
              </a:rPr>
              <a:t>cas</a:t>
            </a:r>
            <a:r>
              <a:rPr lang="en-CA" sz="2400" b="0" i="0" u="none" strike="noStrike" kern="1200" cap="none" spc="0" baseline="0" dirty="0">
                <a:solidFill>
                  <a:srgbClr val="000000"/>
                </a:solidFill>
                <a:uFillTx/>
                <a:latin typeface="Calibri"/>
                <a:ea typeface="Calibri"/>
                <a:cs typeface="Calibri"/>
              </a:rPr>
              <a:t> au total, </a:t>
            </a:r>
            <a:r>
              <a:rPr lang="en-CA" sz="2400" b="0" i="0" u="none" strike="noStrike" kern="1200" cap="none" spc="0" baseline="0" dirty="0" err="1">
                <a:solidFill>
                  <a:srgbClr val="000000"/>
                </a:solidFill>
                <a:uFillTx/>
                <a:latin typeface="Calibri"/>
                <a:ea typeface="Calibri"/>
                <a:cs typeface="Calibri"/>
              </a:rPr>
              <a:t>concentrés</a:t>
            </a:r>
            <a:r>
              <a:rPr lang="en-CA" sz="2400" b="0" i="0" u="none" strike="noStrike" kern="1200" cap="none" spc="0" baseline="0" dirty="0">
                <a:solidFill>
                  <a:srgbClr val="000000"/>
                </a:solidFill>
                <a:uFillTx/>
                <a:latin typeface="Calibri"/>
                <a:ea typeface="Calibri"/>
                <a:cs typeface="Calibri"/>
              </a:rPr>
              <a:t> </a:t>
            </a:r>
            <a:r>
              <a:rPr lang="en-CA" sz="2400" b="0" i="0" u="none" strike="noStrike" kern="1200" cap="none" spc="0" baseline="0" dirty="0" err="1">
                <a:solidFill>
                  <a:srgbClr val="000000"/>
                </a:solidFill>
                <a:uFillTx/>
                <a:latin typeface="Calibri"/>
                <a:ea typeface="Calibri"/>
                <a:cs typeface="Calibri"/>
              </a:rPr>
              <a:t>en</a:t>
            </a:r>
            <a:r>
              <a:rPr lang="en-CA" sz="2400" b="0" i="0" u="none" strike="noStrike" kern="1200" cap="none" spc="0" baseline="0" dirty="0">
                <a:solidFill>
                  <a:srgbClr val="000000"/>
                </a:solidFill>
                <a:uFillTx/>
                <a:latin typeface="Calibri"/>
                <a:ea typeface="Calibri"/>
                <a:cs typeface="Calibri"/>
              </a:rPr>
              <a:t> </a:t>
            </a:r>
            <a:r>
              <a:rPr lang="en-CA" sz="2400" b="0" i="0" u="none" strike="noStrike" kern="1200" cap="none" spc="0" baseline="0" dirty="0" err="1">
                <a:solidFill>
                  <a:srgbClr val="000000"/>
                </a:solidFill>
                <a:uFillTx/>
                <a:latin typeface="Calibri"/>
                <a:ea typeface="Calibri"/>
                <a:cs typeface="Calibri"/>
              </a:rPr>
              <a:t>Sardaigne</a:t>
            </a:r>
            <a:r>
              <a:rPr lang="en-CA" sz="2400" b="0" i="0" u="none" strike="noStrike" kern="1200" cap="none" spc="0" baseline="0" dirty="0">
                <a:solidFill>
                  <a:srgbClr val="000000"/>
                </a:solidFill>
                <a:uFillTx/>
                <a:latin typeface="Calibri"/>
                <a:ea typeface="Calibri"/>
                <a:cs typeface="Calibri"/>
              </a:rPr>
              <a:t>, avec un </a:t>
            </a:r>
            <a:r>
              <a:rPr lang="en-CA" sz="2400" b="0" i="0" u="none" strike="noStrike" kern="1200" cap="none" spc="0" baseline="0" dirty="0" err="1">
                <a:solidFill>
                  <a:srgbClr val="000000"/>
                </a:solidFill>
                <a:uFillTx/>
                <a:latin typeface="Calibri"/>
                <a:ea typeface="Calibri"/>
                <a:cs typeface="Calibri"/>
              </a:rPr>
              <a:t>cas</a:t>
            </a:r>
            <a:r>
              <a:rPr lang="en-CA" sz="2400" b="0" i="0" u="none" strike="noStrike" kern="1200" cap="none" spc="0" baseline="0" dirty="0">
                <a:solidFill>
                  <a:srgbClr val="000000"/>
                </a:solidFill>
                <a:uFillTx/>
                <a:latin typeface="Calibri"/>
                <a:ea typeface="Calibri"/>
                <a:cs typeface="Calibri"/>
              </a:rPr>
              <a:t> </a:t>
            </a:r>
            <a:r>
              <a:rPr lang="en-CA" sz="2400" b="0" i="0" u="none" strike="noStrike" kern="1200" cap="none" spc="0" baseline="0" dirty="0" err="1">
                <a:solidFill>
                  <a:srgbClr val="000000"/>
                </a:solidFill>
                <a:uFillTx/>
                <a:latin typeface="Calibri"/>
                <a:ea typeface="Calibri"/>
                <a:cs typeface="Calibri"/>
              </a:rPr>
              <a:t>en</a:t>
            </a:r>
            <a:r>
              <a:rPr lang="en-CA" sz="2400" b="0" i="0" u="none" strike="noStrike" kern="1200" cap="none" spc="0" baseline="0" dirty="0">
                <a:solidFill>
                  <a:srgbClr val="000000"/>
                </a:solidFill>
                <a:uFillTx/>
                <a:latin typeface="Calibri"/>
                <a:ea typeface="Calibri"/>
                <a:cs typeface="Calibri"/>
              </a:rPr>
              <a:t> </a:t>
            </a:r>
            <a:r>
              <a:rPr lang="en-CA" sz="2400" b="0" i="0" u="none" strike="noStrike" kern="1200" cap="none" spc="0" baseline="0" dirty="0" err="1">
                <a:solidFill>
                  <a:srgbClr val="000000"/>
                </a:solidFill>
                <a:uFillTx/>
                <a:latin typeface="Calibri"/>
                <a:ea typeface="Calibri"/>
                <a:cs typeface="Calibri"/>
              </a:rPr>
              <a:t>Lombardie</a:t>
            </a:r>
            <a:r>
              <a:rPr lang="en-CA" sz="2400" b="0" i="0" u="none" strike="noStrike" kern="1200" cap="none" spc="0" baseline="0" dirty="0">
                <a:solidFill>
                  <a:srgbClr val="000000"/>
                </a:solidFill>
                <a:uFillTx/>
                <a:latin typeface="Calibri"/>
                <a:ea typeface="Calibri"/>
                <a:cs typeface="Calibri"/>
              </a:rPr>
              <a:t> (</a:t>
            </a:r>
            <a:r>
              <a:rPr lang="en-CA" sz="2400" b="0" i="0" u="none" strike="noStrike" kern="1200" cap="none" spc="0" baseline="0" dirty="0" err="1">
                <a:solidFill>
                  <a:srgbClr val="000000"/>
                </a:solidFill>
                <a:uFillTx/>
                <a:latin typeface="Calibri"/>
                <a:ea typeface="Calibri"/>
                <a:cs typeface="Calibri"/>
              </a:rPr>
              <a:t>lié</a:t>
            </a:r>
            <a:r>
              <a:rPr lang="en-CA" sz="2400" b="0" i="0" u="none" strike="noStrike" kern="1200" cap="none" spc="0" baseline="0" dirty="0">
                <a:solidFill>
                  <a:srgbClr val="000000"/>
                </a:solidFill>
                <a:uFillTx/>
                <a:latin typeface="Calibri"/>
                <a:ea typeface="Calibri"/>
                <a:cs typeface="Calibri"/>
              </a:rPr>
              <a:t> au </a:t>
            </a:r>
            <a:r>
              <a:rPr lang="en-CA" sz="2400" b="0" i="0" u="none" strike="noStrike" kern="1200" cap="none" spc="0" baseline="0" dirty="0" err="1">
                <a:solidFill>
                  <a:srgbClr val="000000"/>
                </a:solidFill>
                <a:uFillTx/>
                <a:latin typeface="Calibri"/>
                <a:ea typeface="Calibri"/>
                <a:cs typeface="Calibri"/>
              </a:rPr>
              <a:t>déplacement</a:t>
            </a:r>
            <a:r>
              <a:rPr lang="en-CA" sz="2400" b="0" i="0" u="none" strike="noStrike" kern="1200" cap="none" spc="0" baseline="0" dirty="0">
                <a:solidFill>
                  <a:srgbClr val="000000"/>
                </a:solidFill>
                <a:uFillTx/>
                <a:latin typeface="Calibri"/>
                <a:ea typeface="Calibri"/>
                <a:cs typeface="Calibri"/>
              </a:rPr>
              <a:t> </a:t>
            </a:r>
            <a:r>
              <a:rPr lang="en-CA" sz="2400" b="0" i="0" u="none" strike="noStrike" kern="1200" cap="none" spc="0" baseline="0" dirty="0" err="1">
                <a:solidFill>
                  <a:srgbClr val="000000"/>
                </a:solidFill>
                <a:uFillTx/>
                <a:latin typeface="Calibri"/>
                <a:ea typeface="Calibri"/>
                <a:cs typeface="Calibri"/>
              </a:rPr>
              <a:t>d'animaux</a:t>
            </a:r>
            <a:r>
              <a:rPr lang="en-CA" sz="2400" b="0" i="0" u="none" strike="noStrike" kern="1200" cap="none" spc="0" baseline="0" dirty="0">
                <a:solidFill>
                  <a:srgbClr val="000000"/>
                </a:solidFill>
                <a:uFillTx/>
                <a:latin typeface="Calibri"/>
                <a:ea typeface="Calibri"/>
                <a:cs typeface="Calibri"/>
              </a:rPr>
              <a:t> </a:t>
            </a:r>
            <a:r>
              <a:rPr lang="en-CA" sz="2400" b="0" i="0" u="none" strike="noStrike" kern="1200" cap="none" spc="0" baseline="0" dirty="0" err="1">
                <a:solidFill>
                  <a:srgbClr val="000000"/>
                </a:solidFill>
                <a:uFillTx/>
                <a:latin typeface="Calibri"/>
                <a:ea typeface="Calibri"/>
                <a:cs typeface="Calibri"/>
              </a:rPr>
              <a:t>depuis</a:t>
            </a:r>
            <a:r>
              <a:rPr lang="en-CA" sz="2400" b="0" i="0" u="none" strike="noStrike" kern="1200" cap="none" spc="0" baseline="0" dirty="0">
                <a:solidFill>
                  <a:srgbClr val="000000"/>
                </a:solidFill>
                <a:uFillTx/>
                <a:latin typeface="Calibri"/>
                <a:ea typeface="Calibri"/>
                <a:cs typeface="Calibri"/>
              </a:rPr>
              <a:t> la </a:t>
            </a:r>
            <a:r>
              <a:rPr lang="en-CA" sz="2400" b="0" i="0" u="none" strike="noStrike" kern="1200" cap="none" spc="0" baseline="0" dirty="0" err="1">
                <a:solidFill>
                  <a:srgbClr val="000000"/>
                </a:solidFill>
                <a:uFillTx/>
                <a:latin typeface="Calibri"/>
                <a:ea typeface="Calibri"/>
                <a:cs typeface="Calibri"/>
              </a:rPr>
              <a:t>Sardaigne</a:t>
            </a:r>
            <a:r>
              <a:rPr lang="en-CA" sz="2400" b="0" i="0" u="none" strike="noStrike" kern="1200" cap="none" spc="0" baseline="0" dirty="0">
                <a:solidFill>
                  <a:srgbClr val="000000"/>
                </a:solidFill>
                <a:uFillTx/>
                <a:latin typeface="Calibri"/>
                <a:ea typeface="Calibri"/>
                <a:cs typeface="Calibri"/>
              </a:rPr>
              <a:t>), </a:t>
            </a:r>
            <a:r>
              <a:rPr lang="en-CA" sz="2400" b="0" i="0" u="none" strike="noStrike" kern="1200" cap="none" spc="0" baseline="0" dirty="0" err="1">
                <a:solidFill>
                  <a:srgbClr val="000000"/>
                </a:solidFill>
                <a:uFillTx/>
                <a:latin typeface="Calibri"/>
                <a:ea typeface="Calibri"/>
                <a:cs typeface="Calibri"/>
              </a:rPr>
              <a:t>aucun</a:t>
            </a:r>
            <a:r>
              <a:rPr lang="en-CA" sz="2400" b="0" i="0" u="none" strike="noStrike" kern="1200" cap="none" spc="0" baseline="0" dirty="0">
                <a:solidFill>
                  <a:srgbClr val="000000"/>
                </a:solidFill>
                <a:uFillTx/>
                <a:latin typeface="Calibri"/>
                <a:ea typeface="Calibri"/>
                <a:cs typeface="Calibri"/>
              </a:rPr>
              <a:t> nouveau </a:t>
            </a:r>
            <a:r>
              <a:rPr lang="en-CA" sz="2400" dirty="0">
                <a:solidFill>
                  <a:srgbClr val="000000"/>
                </a:solidFill>
                <a:latin typeface="Calibri"/>
                <a:ea typeface="Calibri"/>
                <a:cs typeface="Calibri"/>
              </a:rPr>
              <a:t>cas</a:t>
            </a:r>
            <a:r>
              <a:rPr lang="en-CA" sz="2400" b="0" i="0" u="none" strike="noStrike" kern="1200" cap="none" spc="0" baseline="0" dirty="0">
                <a:solidFill>
                  <a:srgbClr val="000000"/>
                </a:solidFill>
                <a:uFillTx/>
                <a:latin typeface="Calibri"/>
                <a:ea typeface="Calibri"/>
                <a:cs typeface="Calibri"/>
              </a:rPr>
              <a:t> </a:t>
            </a:r>
            <a:r>
              <a:rPr lang="en-CA" sz="2400" b="0" i="0" u="none" strike="noStrike" kern="1200" cap="none" spc="0" baseline="0" dirty="0" err="1">
                <a:solidFill>
                  <a:srgbClr val="000000"/>
                </a:solidFill>
                <a:uFillTx/>
                <a:latin typeface="Calibri"/>
                <a:ea typeface="Calibri"/>
                <a:cs typeface="Calibri"/>
              </a:rPr>
              <a:t>signalé</a:t>
            </a:r>
            <a:r>
              <a:rPr lang="en-CA" sz="2400" b="0" i="0" u="none" strike="noStrike" kern="1200" cap="none" spc="0" baseline="0" dirty="0">
                <a:solidFill>
                  <a:srgbClr val="000000"/>
                </a:solidFill>
                <a:uFillTx/>
                <a:latin typeface="Calibri"/>
                <a:ea typeface="Calibri"/>
                <a:cs typeface="Calibri"/>
              </a:rPr>
              <a:t> </a:t>
            </a:r>
            <a:r>
              <a:rPr lang="en-CA" sz="2400" b="0" i="0" u="none" strike="noStrike" kern="1200" cap="none" spc="0" baseline="0" dirty="0" err="1">
                <a:solidFill>
                  <a:srgbClr val="000000"/>
                </a:solidFill>
                <a:uFillTx/>
                <a:latin typeface="Calibri"/>
                <a:ea typeface="Calibri"/>
                <a:cs typeface="Calibri"/>
              </a:rPr>
              <a:t>depuis</a:t>
            </a:r>
            <a:r>
              <a:rPr lang="en-CA" sz="2400" b="0" i="0" u="none" strike="noStrike" kern="1200" cap="none" spc="0" baseline="0" dirty="0">
                <a:solidFill>
                  <a:srgbClr val="000000"/>
                </a:solidFill>
                <a:uFillTx/>
                <a:latin typeface="Calibri"/>
                <a:ea typeface="Calibri"/>
                <a:cs typeface="Calibri"/>
              </a:rPr>
              <a:t> début </a:t>
            </a:r>
            <a:r>
              <a:rPr lang="en-CA" sz="2400" b="0" i="0" u="none" strike="noStrike" kern="1200" cap="none" spc="0" baseline="0" dirty="0" err="1">
                <a:solidFill>
                  <a:srgbClr val="000000"/>
                </a:solidFill>
                <a:uFillTx/>
                <a:latin typeface="Calibri"/>
                <a:ea typeface="Calibri"/>
                <a:cs typeface="Calibri"/>
              </a:rPr>
              <a:t>novembre</a:t>
            </a:r>
            <a:r>
              <a:rPr lang="en-CA" sz="2400" b="0" i="0" u="none" strike="noStrike" kern="1200" cap="none" spc="0" baseline="0" dirty="0">
                <a:solidFill>
                  <a:srgbClr val="000000"/>
                </a:solidFill>
                <a:uFillTx/>
                <a:latin typeface="Calibri"/>
                <a:ea typeface="Calibri"/>
                <a:cs typeface="Calibri"/>
              </a:rPr>
              <a:t> 2025</a:t>
            </a:r>
          </a:p>
          <a:p>
            <a:pPr marL="182245" marR="0" lvl="0" indent="-182245"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CA" sz="2400" b="0" i="0" u="none" strike="noStrike" kern="1200" cap="none" spc="0" baseline="0" dirty="0" err="1">
                <a:solidFill>
                  <a:srgbClr val="0070C0"/>
                </a:solidFill>
                <a:uFillTx/>
                <a:latin typeface="Calibri"/>
                <a:ea typeface="Calibri"/>
                <a:cs typeface="Calibri"/>
                <a:hlinkClick r:id="rId6">
                  <a:extLst>
                    <a:ext uri="{A12FA001-AC4F-418D-AE19-62706E023703}">
                      <ahyp:hlinkClr xmlns:ahyp="http://schemas.microsoft.com/office/drawing/2018/hyperlinkcolor" val="tx"/>
                    </a:ext>
                  </a:extLst>
                </a:hlinkClick>
              </a:rPr>
              <a:t>Espagne</a:t>
            </a:r>
            <a:r>
              <a:rPr lang="en-CA" sz="2400" b="0" i="0" u="none" strike="noStrike" kern="1200" cap="none" spc="0" baseline="0" dirty="0">
                <a:solidFill>
                  <a:srgbClr val="0070C0"/>
                </a:solidFill>
                <a:uFillTx/>
                <a:latin typeface="Calibri"/>
                <a:ea typeface="Calibri"/>
                <a:cs typeface="Calibri"/>
                <a:hlinkClick r:id="rId6">
                  <a:extLst>
                    <a:ext uri="{A12FA001-AC4F-418D-AE19-62706E023703}">
                      <ahyp:hlinkClr xmlns:ahyp="http://schemas.microsoft.com/office/drawing/2018/hyperlinkcolor" val="tx"/>
                    </a:ext>
                  </a:extLst>
                </a:hlinkClick>
              </a:rPr>
              <a:t> </a:t>
            </a:r>
            <a:r>
              <a:rPr lang="en-CA" sz="2400" b="0" i="0" u="none" strike="noStrike" kern="1200" cap="none" spc="0" baseline="0" dirty="0">
                <a:solidFill>
                  <a:srgbClr val="000000"/>
                </a:solidFill>
                <a:uFillTx/>
                <a:latin typeface="Calibri"/>
                <a:ea typeface="Calibri"/>
                <a:cs typeface="Calibri"/>
              </a:rPr>
              <a:t>: 20 </a:t>
            </a:r>
            <a:r>
              <a:rPr lang="en-CA" sz="2400" b="0" i="0" u="none" strike="noStrike" kern="1200" cap="none" spc="0" baseline="0" dirty="0" err="1">
                <a:solidFill>
                  <a:srgbClr val="000000"/>
                </a:solidFill>
                <a:uFillTx/>
                <a:latin typeface="Calibri"/>
                <a:ea typeface="Calibri"/>
                <a:cs typeface="Calibri"/>
              </a:rPr>
              <a:t>cas</a:t>
            </a:r>
            <a:r>
              <a:rPr lang="en-CA" sz="2400" b="0" i="0" u="none" strike="noStrike" kern="1200" cap="none" spc="0" baseline="0" dirty="0">
                <a:solidFill>
                  <a:srgbClr val="000000"/>
                </a:solidFill>
                <a:uFillTx/>
                <a:latin typeface="Calibri"/>
                <a:ea typeface="Calibri"/>
                <a:cs typeface="Calibri"/>
              </a:rPr>
              <a:t> au total – </a:t>
            </a:r>
            <a:r>
              <a:rPr lang="en-CA" sz="2400" b="1" i="0" u="none" strike="noStrike" kern="1200" cap="none" spc="0" baseline="0" dirty="0">
                <a:solidFill>
                  <a:srgbClr val="000000"/>
                </a:solidFill>
                <a:uFillTx/>
                <a:latin typeface="Calibri"/>
                <a:ea typeface="Calibri"/>
                <a:cs typeface="Calibri"/>
              </a:rPr>
              <a:t>deux nouveaux </a:t>
            </a:r>
            <a:r>
              <a:rPr lang="en-CA" sz="2400" b="1" dirty="0" err="1">
                <a:solidFill>
                  <a:srgbClr val="000000"/>
                </a:solidFill>
                <a:latin typeface="Calibri"/>
                <a:ea typeface="Calibri"/>
                <a:cs typeface="Calibri"/>
              </a:rPr>
              <a:t>cas</a:t>
            </a:r>
            <a:r>
              <a:rPr lang="en-CA" sz="2400" b="1" dirty="0">
                <a:solidFill>
                  <a:srgbClr val="000000"/>
                </a:solidFill>
                <a:latin typeface="Calibri"/>
                <a:ea typeface="Calibri"/>
                <a:cs typeface="Calibri"/>
              </a:rPr>
              <a:t> </a:t>
            </a:r>
            <a:r>
              <a:rPr lang="en-CA" sz="2400" b="1" dirty="0" err="1">
                <a:solidFill>
                  <a:srgbClr val="000000"/>
                </a:solidFill>
                <a:latin typeface="Calibri"/>
                <a:ea typeface="Calibri"/>
                <a:cs typeface="Calibri"/>
              </a:rPr>
              <a:t>signalés</a:t>
            </a:r>
            <a:r>
              <a:rPr lang="en-CA" sz="2400" b="1" dirty="0">
                <a:solidFill>
                  <a:srgbClr val="000000"/>
                </a:solidFill>
                <a:latin typeface="Calibri"/>
                <a:ea typeface="Calibri"/>
                <a:cs typeface="Calibri"/>
              </a:rPr>
              <a:t> </a:t>
            </a:r>
            <a:r>
              <a:rPr lang="en-CA" sz="2400" b="1" dirty="0" err="1">
                <a:solidFill>
                  <a:srgbClr val="000000"/>
                </a:solidFill>
                <a:latin typeface="Calibri"/>
                <a:ea typeface="Calibri"/>
                <a:cs typeface="Calibri"/>
              </a:rPr>
              <a:t>en</a:t>
            </a:r>
            <a:r>
              <a:rPr lang="en-CA" sz="2400" b="1" dirty="0">
                <a:solidFill>
                  <a:srgbClr val="000000"/>
                </a:solidFill>
                <a:latin typeface="Calibri"/>
                <a:ea typeface="Calibri"/>
                <a:cs typeface="Calibri"/>
              </a:rPr>
              <a:t> </a:t>
            </a:r>
            <a:r>
              <a:rPr lang="en-CA" sz="2400" b="1" dirty="0" err="1">
                <a:solidFill>
                  <a:srgbClr val="000000"/>
                </a:solidFill>
                <a:latin typeface="Calibri"/>
                <a:ea typeface="Calibri"/>
                <a:cs typeface="Calibri"/>
              </a:rPr>
              <a:t>février</a:t>
            </a:r>
            <a:r>
              <a:rPr lang="en-CA" sz="2400" b="1" dirty="0">
                <a:solidFill>
                  <a:srgbClr val="000000"/>
                </a:solidFill>
                <a:latin typeface="Calibri"/>
                <a:ea typeface="Calibri"/>
                <a:cs typeface="Calibri"/>
              </a:rPr>
              <a:t>/mars </a:t>
            </a:r>
            <a:r>
              <a:rPr lang="en-CA" sz="2400" dirty="0">
                <a:solidFill>
                  <a:srgbClr val="000000"/>
                </a:solidFill>
                <a:latin typeface="Calibri"/>
                <a:ea typeface="Calibri"/>
                <a:cs typeface="Calibri"/>
              </a:rPr>
              <a:t>– </a:t>
            </a:r>
            <a:r>
              <a:rPr lang="en-CA" sz="2400" b="0" i="0" u="none" strike="noStrike" kern="1200" cap="none" spc="0" baseline="0" dirty="0">
                <a:solidFill>
                  <a:srgbClr val="000000"/>
                </a:solidFill>
                <a:uFillTx/>
                <a:latin typeface="Calibri"/>
                <a:ea typeface="Calibri"/>
                <a:cs typeface="Calibri"/>
              </a:rPr>
              <a:t>dans la </a:t>
            </a:r>
            <a:r>
              <a:rPr lang="en-CA" sz="2400" b="0" i="0" u="none" strike="noStrike" kern="1200" cap="none" spc="0" baseline="0" dirty="0" err="1">
                <a:solidFill>
                  <a:srgbClr val="000000"/>
                </a:solidFill>
                <a:uFillTx/>
                <a:latin typeface="Calibri"/>
                <a:ea typeface="Calibri"/>
                <a:cs typeface="Calibri"/>
              </a:rPr>
              <a:t>région</a:t>
            </a:r>
            <a:r>
              <a:rPr lang="en-CA" sz="2400" b="0" i="0" u="none" strike="noStrike" kern="1200" cap="none" spc="0" baseline="0" dirty="0">
                <a:solidFill>
                  <a:srgbClr val="000000"/>
                </a:solidFill>
                <a:uFillTx/>
                <a:latin typeface="Calibri"/>
                <a:ea typeface="Calibri"/>
                <a:cs typeface="Calibri"/>
              </a:rPr>
              <a:t> de Huesca (</a:t>
            </a:r>
            <a:r>
              <a:rPr lang="en-CA" sz="2400" b="0" i="0" u="none" strike="noStrike" kern="1200" cap="none" spc="0" baseline="0" dirty="0" err="1">
                <a:solidFill>
                  <a:srgbClr val="000000"/>
                </a:solidFill>
                <a:uFillTx/>
                <a:latin typeface="Calibri"/>
                <a:ea typeface="Calibri"/>
                <a:cs typeface="Calibri"/>
              </a:rPr>
              <a:t>précédemment</a:t>
            </a:r>
            <a:r>
              <a:rPr lang="en-CA" sz="2400" b="0" i="0" u="none" strike="noStrike" kern="1200" cap="none" spc="0" baseline="0" dirty="0">
                <a:solidFill>
                  <a:srgbClr val="000000"/>
                </a:solidFill>
                <a:uFillTx/>
                <a:latin typeface="Calibri"/>
                <a:ea typeface="Calibri"/>
                <a:cs typeface="Calibri"/>
              </a:rPr>
              <a:t> </a:t>
            </a:r>
            <a:r>
              <a:rPr lang="en-CA" sz="2400" b="0" i="0" u="none" strike="noStrike" kern="1200" cap="none" spc="0" baseline="0" dirty="0" err="1">
                <a:solidFill>
                  <a:srgbClr val="000000"/>
                </a:solidFill>
                <a:uFillTx/>
                <a:latin typeface="Calibri"/>
                <a:ea typeface="Calibri"/>
                <a:cs typeface="Calibri"/>
              </a:rPr>
              <a:t>épargnée</a:t>
            </a:r>
            <a:r>
              <a:rPr lang="en-CA" sz="2400" b="0" i="0" u="none" strike="noStrike" kern="1200" cap="none" spc="0" baseline="0" dirty="0">
                <a:solidFill>
                  <a:srgbClr val="000000"/>
                </a:solidFill>
                <a:uFillTx/>
                <a:latin typeface="Calibri"/>
                <a:ea typeface="Calibri"/>
                <a:cs typeface="Calibri"/>
              </a:rPr>
              <a:t>), près de la </a:t>
            </a:r>
            <a:r>
              <a:rPr lang="en-CA" sz="2400" b="0" i="0" u="none" strike="noStrike" kern="1200" cap="none" spc="0" baseline="0" dirty="0" err="1">
                <a:solidFill>
                  <a:srgbClr val="000000"/>
                </a:solidFill>
                <a:uFillTx/>
                <a:latin typeface="Calibri"/>
                <a:ea typeface="Calibri"/>
                <a:cs typeface="Calibri"/>
              </a:rPr>
              <a:t>frontière</a:t>
            </a:r>
            <a:r>
              <a:rPr lang="en-CA" sz="2400" b="0" i="0" u="none" strike="noStrike" kern="1200" cap="none" spc="0" baseline="0" dirty="0">
                <a:solidFill>
                  <a:srgbClr val="000000"/>
                </a:solidFill>
                <a:uFillTx/>
                <a:latin typeface="Calibri"/>
                <a:ea typeface="Calibri"/>
                <a:cs typeface="Calibri"/>
              </a:rPr>
              <a:t> française</a:t>
            </a:r>
          </a:p>
        </p:txBody>
      </p:sp>
      <p:sp>
        <p:nvSpPr>
          <p:cNvPr id="8" name="TextBox 6">
            <a:extLst>
              <a:ext uri="{FF2B5EF4-FFF2-40B4-BE49-F238E27FC236}">
                <a16:creationId xmlns:a16="http://schemas.microsoft.com/office/drawing/2014/main" id="{C7366AF5-C843-062A-45A4-1168D3D67746}"/>
              </a:ext>
            </a:extLst>
          </p:cNvPr>
          <p:cNvSpPr txBox="1"/>
          <p:nvPr/>
        </p:nvSpPr>
        <p:spPr>
          <a:xfrm>
            <a:off x="117148" y="5452692"/>
            <a:ext cx="11894496" cy="1569660"/>
          </a:xfrm>
          <a:prstGeom prst="rect">
            <a:avLst/>
          </a:prstGeom>
          <a:noFill/>
          <a:ln cap="flat">
            <a:noFill/>
          </a:ln>
        </p:spPr>
        <p:txBody>
          <a:bodyPr vert="horz" wrap="square" lIns="91440" tIns="45720" rIns="91440" bIns="45720" anchor="t" anchorCtr="0" compatLnSpc="1">
            <a:spAutoFit/>
          </a:bodyPr>
          <a:lstStyle/>
          <a:p>
            <a:pPr lvl="0" fontAlgn="auto">
              <a:spcBef>
                <a:spcPts val="0"/>
              </a:spcBef>
              <a:spcAft>
                <a:spcPts val="0"/>
              </a:spcAft>
              <a:buSzPct val="100000"/>
              <a:defRPr sz="1800" b="0" i="0" u="none" strike="noStrike" kern="0" cap="none" spc="0" baseline="0">
                <a:solidFill>
                  <a:srgbClr val="000000"/>
                </a:solidFill>
                <a:uFillTx/>
              </a:defRPr>
            </a:pPr>
            <a:r>
              <a:rPr lang="en-CA" sz="2400" b="1" dirty="0">
                <a:solidFill>
                  <a:srgbClr val="000000"/>
                </a:solidFill>
                <a:latin typeface="Calibri"/>
                <a:ea typeface="Calibri"/>
                <a:cs typeface="Calibri"/>
              </a:rPr>
              <a:t>Asie :</a:t>
            </a:r>
          </a:p>
          <a:p>
            <a:pPr marL="182249" indent="-182249" fontAlgn="auto">
              <a:spcBef>
                <a:spcPts val="0"/>
              </a:spcBef>
              <a:spcAft>
                <a:spcPts val="0"/>
              </a:spcAft>
              <a:buSzPct val="100000"/>
              <a:buFont typeface="Arial" pitchFamily="34"/>
              <a:buChar char="•"/>
              <a:defRPr sz="1800" b="0" i="0" u="none" strike="noStrike" kern="0" cap="none" spc="0" baseline="0">
                <a:solidFill>
                  <a:srgbClr val="000000"/>
                </a:solidFill>
                <a:uFillTx/>
              </a:defRPr>
            </a:pPr>
            <a:r>
              <a:rPr lang="en-CA" sz="2400" dirty="0">
                <a:solidFill>
                  <a:srgbClr val="000000"/>
                </a:solidFill>
                <a:latin typeface="Calibri"/>
                <a:ea typeface="Calibri"/>
                <a:cs typeface="Calibri"/>
                <a:hlinkClick r:id="rId7"/>
              </a:rPr>
              <a:t>L'Indonésie </a:t>
            </a:r>
            <a:r>
              <a:rPr lang="en-CA" sz="2400" dirty="0">
                <a:solidFill>
                  <a:srgbClr val="000000"/>
                </a:solidFill>
                <a:latin typeface="Calibri"/>
                <a:ea typeface="Calibri"/>
                <a:cs typeface="Calibri"/>
              </a:rPr>
              <a:t>a confirmé la présence de la </a:t>
            </a:r>
            <a:r>
              <a:rPr lang="en-CA" sz="2400" dirty="0" err="1">
                <a:solidFill>
                  <a:srgbClr val="000000"/>
                </a:solidFill>
                <a:latin typeface="Calibri"/>
                <a:ea typeface="Calibri"/>
                <a:cs typeface="Calibri"/>
              </a:rPr>
              <a:t>dermatose</a:t>
            </a:r>
            <a:r>
              <a:rPr lang="en-CA" sz="2400" dirty="0">
                <a:solidFill>
                  <a:srgbClr val="000000"/>
                </a:solidFill>
                <a:latin typeface="Calibri"/>
                <a:ea typeface="Calibri"/>
                <a:cs typeface="Calibri"/>
              </a:rPr>
              <a:t> </a:t>
            </a:r>
            <a:r>
              <a:rPr lang="en-CA" sz="2400" dirty="0" err="1">
                <a:solidFill>
                  <a:srgbClr val="000000"/>
                </a:solidFill>
                <a:latin typeface="Calibri"/>
                <a:ea typeface="Calibri"/>
                <a:cs typeface="Calibri"/>
              </a:rPr>
              <a:t>nodulaire</a:t>
            </a:r>
            <a:r>
              <a:rPr lang="en-CA" sz="2400" dirty="0">
                <a:solidFill>
                  <a:srgbClr val="000000"/>
                </a:solidFill>
                <a:latin typeface="Calibri"/>
                <a:ea typeface="Calibri"/>
                <a:cs typeface="Calibri"/>
              </a:rPr>
              <a:t> à Bali après des mois de rapports non officiels</a:t>
            </a:r>
            <a:endParaRPr lang="en-US" sz="2400" dirty="0">
              <a:solidFill>
                <a:srgbClr val="000000"/>
              </a:solidFill>
              <a:latin typeface="Calibri" pitchFamily="34"/>
              <a:ea typeface="Calibri" pitchFamily="34"/>
              <a:cs typeface="Calibri" pitchFamily="34"/>
            </a:endParaRPr>
          </a:p>
          <a:p>
            <a:pPr marL="182249" lvl="0" indent="-182249" fontAlgn="auto">
              <a:spcBef>
                <a:spcPts val="0"/>
              </a:spcBef>
              <a:spcAft>
                <a:spcPts val="0"/>
              </a:spcAft>
              <a:buSzPct val="100000"/>
              <a:buFont typeface="Arial" pitchFamily="34"/>
              <a:buChar char="•"/>
              <a:defRPr sz="1800" b="0" i="0" u="none" strike="noStrike" kern="0" cap="none" spc="0" baseline="0">
                <a:solidFill>
                  <a:srgbClr val="000000"/>
                </a:solidFill>
                <a:uFillTx/>
              </a:defRPr>
            </a:pPr>
            <a:endParaRPr lang="en-US" sz="2400" i="0" u="none" strike="noStrike" kern="1200" cap="none" spc="0" baseline="0" dirty="0">
              <a:solidFill>
                <a:srgbClr val="000000"/>
              </a:solidFill>
              <a:uFillTx/>
              <a:latin typeface="Calibri" pitchFamily="34"/>
              <a:ea typeface="Calibri" pitchFamily="34"/>
              <a:cs typeface="Calibri" pitchFamily="34"/>
            </a:endParaRPr>
          </a:p>
        </p:txBody>
      </p:sp>
      <p:pic>
        <p:nvPicPr>
          <p:cNvPr id="10" name="Picture 9">
            <a:extLst>
              <a:ext uri="{FF2B5EF4-FFF2-40B4-BE49-F238E27FC236}">
                <a16:creationId xmlns:a16="http://schemas.microsoft.com/office/drawing/2014/main" id="{D4F52ED5-1FA2-66DC-CD2A-38916F9B2E01}"/>
              </a:ext>
            </a:extLst>
          </p:cNvPr>
          <p:cNvPicPr>
            <a:picLocks noChangeAspect="1"/>
          </p:cNvPicPr>
          <p:nvPr/>
        </p:nvPicPr>
        <p:blipFill>
          <a:blip r:embed="rId8"/>
          <a:stretch>
            <a:fillRect/>
          </a:stretch>
        </p:blipFill>
        <p:spPr>
          <a:xfrm>
            <a:off x="6467168" y="1003410"/>
            <a:ext cx="5543826" cy="3657062"/>
          </a:xfrm>
          <a:prstGeom prst="rect">
            <a:avLst/>
          </a:prstGeom>
          <a:ln w="19050">
            <a:solidFill>
              <a:schemeClr val="tx1"/>
            </a:solid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3B97742C-CCB5-7249-19B9-8B7C3B2B827F}"/>
              </a:ext>
            </a:extLst>
          </p:cNvPr>
          <p:cNvSpPr txBox="1">
            <a:spLocks noGrp="1"/>
          </p:cNvSpPr>
          <p:nvPr>
            <p:ph type="title"/>
          </p:nvPr>
        </p:nvSpPr>
        <p:spPr>
          <a:xfrm>
            <a:off x="130173" y="-182559"/>
            <a:ext cx="10515600" cy="1042992"/>
          </a:xfrm>
        </p:spPr>
        <p:txBody>
          <a:bodyPr/>
          <a:lstStyle/>
          <a:p>
            <a:pPr lvl="0"/>
            <a:r>
              <a:rPr lang="en-US" sz="3200" dirty="0"/>
              <a:t>Le virus de la </a:t>
            </a:r>
            <a:r>
              <a:rPr lang="en-US" sz="3200" dirty="0" err="1"/>
              <a:t>fièvre</a:t>
            </a:r>
            <a:r>
              <a:rPr lang="en-US" sz="3200" dirty="0"/>
              <a:t> </a:t>
            </a:r>
            <a:r>
              <a:rPr lang="en-US" sz="3200" dirty="0" err="1"/>
              <a:t>catarrhale</a:t>
            </a:r>
            <a:r>
              <a:rPr lang="en-US" sz="3200" dirty="0"/>
              <a:t> du mouton </a:t>
            </a:r>
            <a:r>
              <a:rPr lang="en-US" sz="3200" dirty="0" err="1"/>
              <a:t>en</a:t>
            </a:r>
            <a:r>
              <a:rPr lang="en-US" sz="3200" dirty="0"/>
              <a:t> Europe</a:t>
            </a:r>
            <a:endParaRPr lang="en-CA" sz="3200" dirty="0"/>
          </a:p>
        </p:txBody>
      </p:sp>
      <p:sp>
        <p:nvSpPr>
          <p:cNvPr id="3" name="Content Placeholder 9">
            <a:extLst>
              <a:ext uri="{FF2B5EF4-FFF2-40B4-BE49-F238E27FC236}">
                <a16:creationId xmlns:a16="http://schemas.microsoft.com/office/drawing/2014/main" id="{DC9ECEF3-5DA5-D09E-A607-6B538B31D28C}"/>
              </a:ext>
            </a:extLst>
          </p:cNvPr>
          <p:cNvSpPr txBox="1">
            <a:spLocks noGrp="1"/>
          </p:cNvSpPr>
          <p:nvPr>
            <p:ph idx="1"/>
          </p:nvPr>
        </p:nvSpPr>
        <p:spPr>
          <a:xfrm>
            <a:off x="219071" y="590546"/>
            <a:ext cx="8121645" cy="5676896"/>
          </a:xfrm>
        </p:spPr>
        <p:txBody>
          <a:bodyPr/>
          <a:lstStyle/>
          <a:p>
            <a:pPr lvl="0"/>
            <a:endParaRPr lang="en-CA"/>
          </a:p>
          <a:p>
            <a:pPr lvl="1"/>
            <a:endParaRPr lang="en-CA"/>
          </a:p>
        </p:txBody>
      </p:sp>
      <p:sp>
        <p:nvSpPr>
          <p:cNvPr id="4" name="TextBox 7">
            <a:extLst>
              <a:ext uri="{FF2B5EF4-FFF2-40B4-BE49-F238E27FC236}">
                <a16:creationId xmlns:a16="http://schemas.microsoft.com/office/drawing/2014/main" id="{4D06F113-68A9-D32E-3CBD-C875DF5632F2}"/>
              </a:ext>
            </a:extLst>
          </p:cNvPr>
          <p:cNvSpPr txBox="1"/>
          <p:nvPr/>
        </p:nvSpPr>
        <p:spPr>
          <a:xfrm>
            <a:off x="321932" y="5627683"/>
            <a:ext cx="6310310" cy="36988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70C0"/>
                </a:solidFill>
                <a:uFillTx/>
                <a:latin typeface="Calibri" pitchFamily="34"/>
                <a:hlinkClick r:id="rId3">
                  <a:extLst>
                    <a:ext uri="{A12FA001-AC4F-418D-AE19-62706E023703}">
                      <ahyp:hlinkClr xmlns:ahyp="http://schemas.microsoft.com/office/drawing/2018/hyperlinkcolor" val="tx"/>
                    </a:ext>
                  </a:extLst>
                </a:hlinkClick>
              </a:rPr>
              <a:t>Empres-Plus</a:t>
            </a:r>
            <a:endParaRPr lang="en-CA" sz="1800" b="0" i="0" u="none" strike="noStrike" kern="1200" cap="none" spc="0" baseline="0">
              <a:solidFill>
                <a:srgbClr val="0070C0"/>
              </a:solidFill>
              <a:uFillTx/>
              <a:latin typeface="Calibri" pitchFamily="34"/>
            </a:endParaRPr>
          </a:p>
        </p:txBody>
      </p:sp>
      <p:sp>
        <p:nvSpPr>
          <p:cNvPr id="5" name="TextBox 16">
            <a:extLst>
              <a:ext uri="{FF2B5EF4-FFF2-40B4-BE49-F238E27FC236}">
                <a16:creationId xmlns:a16="http://schemas.microsoft.com/office/drawing/2014/main" id="{8DF97578-1D9A-C565-13DD-72CB2313E0AC}"/>
              </a:ext>
            </a:extLst>
          </p:cNvPr>
          <p:cNvSpPr txBox="1"/>
          <p:nvPr/>
        </p:nvSpPr>
        <p:spPr>
          <a:xfrm>
            <a:off x="2775857" y="5642030"/>
            <a:ext cx="3856386" cy="52322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CA" sz="1400" b="1" i="0" u="none" strike="noStrike" kern="1200" cap="none" spc="0" baseline="0" dirty="0">
                <a:solidFill>
                  <a:srgbClr val="000000"/>
                </a:solidFill>
                <a:uFillTx/>
                <a:latin typeface="Calibri" pitchFamily="34"/>
              </a:rPr>
              <a:t>Cas de fièvre </a:t>
            </a:r>
            <a:r>
              <a:rPr lang="en-CA" sz="1400" b="1" i="0" u="none" strike="noStrike" kern="1200" cap="none" spc="0" baseline="0" dirty="0" err="1">
                <a:solidFill>
                  <a:srgbClr val="000000"/>
                </a:solidFill>
                <a:uFillTx/>
                <a:latin typeface="Calibri" pitchFamily="34"/>
              </a:rPr>
              <a:t>catarrhale</a:t>
            </a:r>
            <a:r>
              <a:rPr lang="en-CA" sz="1400" b="1" i="0" u="none" strike="noStrike" kern="1200" cap="none" spc="0" baseline="0" dirty="0">
                <a:solidFill>
                  <a:srgbClr val="000000"/>
                </a:solidFill>
                <a:uFillTx/>
                <a:latin typeface="Calibri" pitchFamily="34"/>
              </a:rPr>
              <a:t> </a:t>
            </a:r>
            <a:r>
              <a:rPr lang="en-CA" sz="1400" b="1" dirty="0">
                <a:solidFill>
                  <a:srgbClr val="000000"/>
                </a:solidFill>
                <a:latin typeface="Calibri" pitchFamily="34"/>
              </a:rPr>
              <a:t>du mouton</a:t>
            </a:r>
            <a:r>
              <a:rPr lang="en-CA" sz="1400" b="1" i="0" u="none" strike="noStrike" kern="1200" cap="none" spc="0" baseline="0" dirty="0">
                <a:solidFill>
                  <a:srgbClr val="000000"/>
                </a:solidFill>
                <a:uFillTx/>
                <a:latin typeface="Calibri" pitchFamily="34"/>
              </a:rPr>
              <a:t> du 1er janvier 2026 au 7 </a:t>
            </a:r>
            <a:r>
              <a:rPr lang="en-CA" sz="1400" b="1" dirty="0">
                <a:solidFill>
                  <a:srgbClr val="000000"/>
                </a:solidFill>
                <a:latin typeface="Calibri" pitchFamily="34"/>
              </a:rPr>
              <a:t>avril</a:t>
            </a:r>
            <a:r>
              <a:rPr lang="en-CA" sz="1400" b="1" i="0" u="none" strike="noStrike" kern="1200" cap="none" spc="0" baseline="0" dirty="0">
                <a:solidFill>
                  <a:srgbClr val="000000"/>
                </a:solidFill>
                <a:uFillTx/>
                <a:latin typeface="Calibri" pitchFamily="34"/>
              </a:rPr>
              <a:t> 2026</a:t>
            </a:r>
          </a:p>
        </p:txBody>
      </p:sp>
      <p:pic>
        <p:nvPicPr>
          <p:cNvPr id="11" name="Picture 10">
            <a:extLst>
              <a:ext uri="{FF2B5EF4-FFF2-40B4-BE49-F238E27FC236}">
                <a16:creationId xmlns:a16="http://schemas.microsoft.com/office/drawing/2014/main" id="{8E208C2E-7243-E3A9-6049-E36139505B1C}"/>
              </a:ext>
            </a:extLst>
          </p:cNvPr>
          <p:cNvPicPr>
            <a:picLocks noChangeAspect="1"/>
          </p:cNvPicPr>
          <p:nvPr/>
        </p:nvPicPr>
        <p:blipFill>
          <a:blip r:embed="rId4"/>
          <a:stretch>
            <a:fillRect/>
          </a:stretch>
        </p:blipFill>
        <p:spPr>
          <a:xfrm>
            <a:off x="422321" y="1187245"/>
            <a:ext cx="11051923" cy="4466342"/>
          </a:xfrm>
          <a:prstGeom prst="rect">
            <a:avLst/>
          </a:prstGeom>
          <a:ln w="19050">
            <a:solidFill>
              <a:schemeClr val="tx1"/>
            </a:solidFill>
          </a:ln>
        </p:spPr>
      </p:pic>
      <p:pic>
        <p:nvPicPr>
          <p:cNvPr id="9" name="Picture 8">
            <a:extLst>
              <a:ext uri="{FF2B5EF4-FFF2-40B4-BE49-F238E27FC236}">
                <a16:creationId xmlns:a16="http://schemas.microsoft.com/office/drawing/2014/main" id="{A7D76188-DE1E-CF53-4A42-C4110A3159BE}"/>
              </a:ext>
            </a:extLst>
          </p:cNvPr>
          <p:cNvPicPr>
            <a:picLocks noChangeAspect="1"/>
          </p:cNvPicPr>
          <p:nvPr/>
        </p:nvPicPr>
        <p:blipFill>
          <a:blip r:embed="rId5"/>
          <a:stretch>
            <a:fillRect/>
          </a:stretch>
        </p:blipFill>
        <p:spPr>
          <a:xfrm>
            <a:off x="6632242" y="2805057"/>
            <a:ext cx="5018224" cy="3476087"/>
          </a:xfrm>
          <a:prstGeom prst="rect">
            <a:avLst/>
          </a:prstGeom>
          <a:ln w="19050">
            <a:solidFill>
              <a:schemeClr val="tx1"/>
            </a:solid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088996-9976-48D9-828E-F47BBB01103A}"/>
              </a:ext>
            </a:extLst>
          </p:cNvPr>
          <p:cNvPicPr>
            <a:picLocks noChangeAspect="1"/>
          </p:cNvPicPr>
          <p:nvPr/>
        </p:nvPicPr>
        <p:blipFill>
          <a:blip r:embed="rId3"/>
          <a:stretch>
            <a:fillRect/>
          </a:stretch>
        </p:blipFill>
        <p:spPr>
          <a:xfrm>
            <a:off x="651902" y="828126"/>
            <a:ext cx="10881845" cy="5893349"/>
          </a:xfrm>
          <a:prstGeom prst="rect">
            <a:avLst/>
          </a:prstGeom>
        </p:spPr>
      </p:pic>
      <p:sp>
        <p:nvSpPr>
          <p:cNvPr id="2" name="Title 1">
            <a:extLst>
              <a:ext uri="{FF2B5EF4-FFF2-40B4-BE49-F238E27FC236}">
                <a16:creationId xmlns:a16="http://schemas.microsoft.com/office/drawing/2014/main" id="{5BA8380E-9DB3-F5E3-3DCC-E1949040B31A}"/>
              </a:ext>
            </a:extLst>
          </p:cNvPr>
          <p:cNvSpPr>
            <a:spLocks noGrp="1"/>
          </p:cNvSpPr>
          <p:nvPr>
            <p:ph type="title"/>
          </p:nvPr>
        </p:nvSpPr>
        <p:spPr>
          <a:xfrm>
            <a:off x="838200" y="66675"/>
            <a:ext cx="10515600" cy="820738"/>
          </a:xfrm>
        </p:spPr>
        <p:txBody>
          <a:bodyPr/>
          <a:lstStyle/>
          <a:p>
            <a:pPr algn="ctr">
              <a:defRPr/>
            </a:pPr>
            <a:r>
              <a:rPr lang="en-CA" sz="4000" dirty="0"/>
              <a:t>Fièvre aphteuse – Évolution du risque</a:t>
            </a:r>
          </a:p>
        </p:txBody>
      </p:sp>
      <p:sp>
        <p:nvSpPr>
          <p:cNvPr id="38916" name="Slide Number Placeholder 4">
            <a:extLst>
              <a:ext uri="{FF2B5EF4-FFF2-40B4-BE49-F238E27FC236}">
                <a16:creationId xmlns:a16="http://schemas.microsoft.com/office/drawing/2014/main" id="{B618457B-06C7-D88C-2615-1F67239209F7}"/>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1B625630-AF8C-4DE8-AE59-73C5448E0B0D}" type="slidenum">
              <a:rPr lang="en-US" altLang="en-US" sz="1200" smtClean="0">
                <a:solidFill>
                  <a:srgbClr val="898989"/>
                </a:solidFill>
              </a:rPr>
              <a:t>12</a:t>
            </a:fld>
            <a:endParaRPr lang="en-US" altLang="en-US" sz="1200">
              <a:solidFill>
                <a:srgbClr val="898989"/>
              </a:solidFill>
            </a:endParaRPr>
          </a:p>
        </p:txBody>
      </p:sp>
      <p:sp>
        <p:nvSpPr>
          <p:cNvPr id="14" name="Rectangle 13">
            <a:extLst>
              <a:ext uri="{FF2B5EF4-FFF2-40B4-BE49-F238E27FC236}">
                <a16:creationId xmlns:a16="http://schemas.microsoft.com/office/drawing/2014/main" id="{C9449986-B545-33AD-6F9D-6CACB1869F84}"/>
              </a:ext>
            </a:extLst>
          </p:cNvPr>
          <p:cNvSpPr/>
          <p:nvPr/>
        </p:nvSpPr>
        <p:spPr>
          <a:xfrm>
            <a:off x="5029918" y="2816266"/>
            <a:ext cx="1000125" cy="2960687"/>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8918" name="Rectangle 14">
            <a:extLst>
              <a:ext uri="{FF2B5EF4-FFF2-40B4-BE49-F238E27FC236}">
                <a16:creationId xmlns:a16="http://schemas.microsoft.com/office/drawing/2014/main" id="{2AA84318-01F0-B8CC-7648-214BC661907F}"/>
              </a:ext>
            </a:extLst>
          </p:cNvPr>
          <p:cNvSpPr>
            <a:spLocks noChangeArrowheads="1"/>
          </p:cNvSpPr>
          <p:nvPr/>
        </p:nvSpPr>
        <p:spPr bwMode="auto">
          <a:xfrm>
            <a:off x="8001743" y="2792413"/>
            <a:ext cx="601663" cy="2960687"/>
          </a:xfrm>
          <a:prstGeom prst="rect">
            <a:avLst/>
          </a:prstGeom>
          <a:noFill/>
          <a:ln w="38100" algn="ctr">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38919" name="Text Box 4">
            <a:extLst>
              <a:ext uri="{FF2B5EF4-FFF2-40B4-BE49-F238E27FC236}">
                <a16:creationId xmlns:a16="http://schemas.microsoft.com/office/drawing/2014/main" id="{F0A4BC71-D30E-9296-5129-0E4B0BE4B730}"/>
              </a:ext>
            </a:extLst>
          </p:cNvPr>
          <p:cNvSpPr txBox="1">
            <a:spLocks noChangeArrowheads="1"/>
          </p:cNvSpPr>
          <p:nvPr/>
        </p:nvSpPr>
        <p:spPr bwMode="auto">
          <a:xfrm>
            <a:off x="6919597" y="2262188"/>
            <a:ext cx="1090613"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100" dirty="0">
              <a:ea typeface="Calibri" panose="020F0502020204030204" pitchFamily="34" charset="0"/>
              <a:cs typeface="Times New Roman" panose="02020603050405020304" pitchFamily="18" charset="0"/>
            </a:endParaRPr>
          </a:p>
          <a:p>
            <a:pPr>
              <a:lnSpc>
                <a:spcPct val="100000"/>
              </a:lnSpc>
              <a:spcBef>
                <a:spcPct val="0"/>
              </a:spcBef>
              <a:buFontTx/>
              <a:buNone/>
            </a:pPr>
            <a:r>
              <a:rPr lang="en-CA" altLang="en-US" sz="1600" b="1" dirty="0">
                <a:ea typeface="Calibri" panose="020F0502020204030204" pitchFamily="34" charset="0"/>
                <a:cs typeface="Times New Roman" panose="02020603050405020304" pitchFamily="18" charset="0"/>
              </a:rPr>
              <a:t>Indonésie</a:t>
            </a:r>
            <a:endParaRPr lang="en-CA" altLang="en-US" sz="1600" b="1" dirty="0">
              <a:latin typeface="Arial" panose="020B0604020202020204" pitchFamily="34" charset="0"/>
              <a:ea typeface="Calibri" panose="020F0502020204030204" pitchFamily="34" charset="0"/>
              <a:cs typeface="Times New Roman" panose="02020603050405020304" pitchFamily="18" charset="0"/>
            </a:endParaRPr>
          </a:p>
        </p:txBody>
      </p:sp>
      <p:sp>
        <p:nvSpPr>
          <p:cNvPr id="38920" name="Text Box 3">
            <a:extLst>
              <a:ext uri="{FF2B5EF4-FFF2-40B4-BE49-F238E27FC236}">
                <a16:creationId xmlns:a16="http://schemas.microsoft.com/office/drawing/2014/main" id="{A107AFB5-BDF2-1FFD-2987-BC07D142ECB6}"/>
              </a:ext>
            </a:extLst>
          </p:cNvPr>
          <p:cNvSpPr txBox="1">
            <a:spLocks noChangeArrowheads="1"/>
          </p:cNvSpPr>
          <p:nvPr/>
        </p:nvSpPr>
        <p:spPr bwMode="auto">
          <a:xfrm>
            <a:off x="5196895" y="2217738"/>
            <a:ext cx="112395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600" b="1" dirty="0">
              <a:ea typeface="Calibri" panose="020F0502020204030204" pitchFamily="34" charset="0"/>
              <a:cs typeface="Times New Roman" panose="02020603050405020304" pitchFamily="18" charset="0"/>
            </a:endParaRPr>
          </a:p>
          <a:p>
            <a:pPr>
              <a:lnSpc>
                <a:spcPct val="100000"/>
              </a:lnSpc>
              <a:spcBef>
                <a:spcPct val="0"/>
              </a:spcBef>
              <a:buFontTx/>
              <a:buNone/>
            </a:pPr>
            <a:r>
              <a:rPr lang="en-CA" altLang="en-US" sz="1600" b="1" dirty="0">
                <a:ea typeface="Calibri" panose="020F0502020204030204" pitchFamily="34" charset="0"/>
                <a:cs typeface="Times New Roman" panose="02020603050405020304" pitchFamily="18" charset="0"/>
              </a:rPr>
              <a:t>COVID</a:t>
            </a:r>
            <a:endParaRPr lang="en-CA" altLang="en-US" sz="1600" dirty="0">
              <a:latin typeface="Arial" panose="020B0604020202020204" pitchFamily="34" charset="0"/>
              <a:ea typeface="Calibri" panose="020F0502020204030204" pitchFamily="34" charset="0"/>
              <a:cs typeface="Times New Roman" panose="02020603050405020304" pitchFamily="18" charset="0"/>
            </a:endParaRPr>
          </a:p>
        </p:txBody>
      </p:sp>
      <p:sp>
        <p:nvSpPr>
          <p:cNvPr id="38921" name="Rectangle 17">
            <a:extLst>
              <a:ext uri="{FF2B5EF4-FFF2-40B4-BE49-F238E27FC236}">
                <a16:creationId xmlns:a16="http://schemas.microsoft.com/office/drawing/2014/main" id="{F834550B-3165-2660-81BD-DC48D37F161C}"/>
              </a:ext>
            </a:extLst>
          </p:cNvPr>
          <p:cNvSpPr>
            <a:spLocks noChangeArrowheads="1"/>
          </p:cNvSpPr>
          <p:nvPr/>
        </p:nvSpPr>
        <p:spPr bwMode="auto">
          <a:xfrm>
            <a:off x="7138243" y="2792413"/>
            <a:ext cx="684212" cy="2960687"/>
          </a:xfrm>
          <a:prstGeom prst="rect">
            <a:avLst/>
          </a:prstGeom>
          <a:noFill/>
          <a:ln w="38100" algn="ctr">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38922" name="Text Box 5">
            <a:extLst>
              <a:ext uri="{FF2B5EF4-FFF2-40B4-BE49-F238E27FC236}">
                <a16:creationId xmlns:a16="http://schemas.microsoft.com/office/drawing/2014/main" id="{39D11990-8FFD-5D28-4741-2AE3A041AA72}"/>
              </a:ext>
            </a:extLst>
          </p:cNvPr>
          <p:cNvSpPr txBox="1">
            <a:spLocks noChangeArrowheads="1"/>
          </p:cNvSpPr>
          <p:nvPr/>
        </p:nvSpPr>
        <p:spPr bwMode="auto">
          <a:xfrm>
            <a:off x="7678092" y="2182813"/>
            <a:ext cx="152717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CA" altLang="en-US" sz="1600" b="1" dirty="0">
                <a:ea typeface="Calibri" panose="020F0502020204030204" pitchFamily="34" charset="0"/>
                <a:cs typeface="Times New Roman" panose="02020603050405020304" pitchFamily="18" charset="0"/>
              </a:rPr>
              <a:t>SAT-2 </a:t>
            </a:r>
          </a:p>
          <a:p>
            <a:pPr algn="ctr">
              <a:lnSpc>
                <a:spcPct val="100000"/>
              </a:lnSpc>
              <a:spcBef>
                <a:spcPct val="0"/>
              </a:spcBef>
              <a:buFontTx/>
              <a:buNone/>
            </a:pPr>
            <a:r>
              <a:rPr lang="en-CA" altLang="en-US" sz="1600" b="1" dirty="0">
                <a:ea typeface="Calibri" panose="020F0502020204030204" pitchFamily="34" charset="0"/>
                <a:cs typeface="Times New Roman" panose="02020603050405020304" pitchFamily="18" charset="0"/>
              </a:rPr>
              <a:t>Moyen-Orient</a:t>
            </a:r>
            <a:endParaRPr lang="en-CA" altLang="en-US" sz="1600" b="1" dirty="0">
              <a:latin typeface="Arial" panose="020B0604020202020204" pitchFamily="34" charset="0"/>
              <a:ea typeface="Calibri" panose="020F0502020204030204" pitchFamily="34" charset="0"/>
              <a:cs typeface="Times New Roman" panose="02020603050405020304" pitchFamily="18" charset="0"/>
            </a:endParaRPr>
          </a:p>
        </p:txBody>
      </p:sp>
      <p:sp>
        <p:nvSpPr>
          <p:cNvPr id="20" name="Arrow: Down 19">
            <a:extLst>
              <a:ext uri="{FF2B5EF4-FFF2-40B4-BE49-F238E27FC236}">
                <a16:creationId xmlns:a16="http://schemas.microsoft.com/office/drawing/2014/main" id="{920B8AFB-28FA-720D-230D-6161B00C98E4}"/>
              </a:ext>
            </a:extLst>
          </p:cNvPr>
          <p:cNvSpPr/>
          <p:nvPr/>
        </p:nvSpPr>
        <p:spPr>
          <a:xfrm>
            <a:off x="10035346" y="3459163"/>
            <a:ext cx="184150" cy="5334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8924" name="Text Box 7">
            <a:extLst>
              <a:ext uri="{FF2B5EF4-FFF2-40B4-BE49-F238E27FC236}">
                <a16:creationId xmlns:a16="http://schemas.microsoft.com/office/drawing/2014/main" id="{389294AD-141A-F358-303A-ED21D2F34955}"/>
              </a:ext>
            </a:extLst>
          </p:cNvPr>
          <p:cNvSpPr txBox="1">
            <a:spLocks noChangeArrowheads="1"/>
          </p:cNvSpPr>
          <p:nvPr/>
        </p:nvSpPr>
        <p:spPr bwMode="auto">
          <a:xfrm>
            <a:off x="9540254" y="3095625"/>
            <a:ext cx="1177819"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600" b="1" dirty="0">
                <a:ea typeface="Calibri" panose="020F0502020204030204" pitchFamily="34" charset="0"/>
                <a:cs typeface="Times New Roman" panose="02020603050405020304" pitchFamily="18" charset="0"/>
              </a:rPr>
              <a:t>Allemagne</a:t>
            </a:r>
            <a:r>
              <a:rPr lang="en-CA" altLang="en-US" sz="1100" dirty="0">
                <a:ea typeface="Calibri" panose="020F0502020204030204" pitchFamily="34" charset="0"/>
                <a:cs typeface="Times New Roman" panose="02020603050405020304" pitchFamily="18" charset="0"/>
              </a:rPr>
              <a:t> </a:t>
            </a:r>
            <a:endParaRPr lang="en-CA" altLang="en-US" sz="1800" dirty="0">
              <a:latin typeface="Arial" panose="020B0604020202020204" pitchFamily="34" charset="0"/>
              <a:ea typeface="Calibri" panose="020F0502020204030204" pitchFamily="34" charset="0"/>
              <a:cs typeface="Times New Roman" panose="02020603050405020304" pitchFamily="18" charset="0"/>
            </a:endParaRPr>
          </a:p>
        </p:txBody>
      </p:sp>
      <p:sp>
        <p:nvSpPr>
          <p:cNvPr id="25" name="Arrow: Down 24">
            <a:extLst>
              <a:ext uri="{FF2B5EF4-FFF2-40B4-BE49-F238E27FC236}">
                <a16:creationId xmlns:a16="http://schemas.microsoft.com/office/drawing/2014/main" id="{14A1F18F-592A-FCA4-6AEF-010DCE612C00}"/>
              </a:ext>
            </a:extLst>
          </p:cNvPr>
          <p:cNvSpPr/>
          <p:nvPr/>
        </p:nvSpPr>
        <p:spPr>
          <a:xfrm>
            <a:off x="10184600" y="2520950"/>
            <a:ext cx="184150" cy="5334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8926" name="Text Box 7">
            <a:extLst>
              <a:ext uri="{FF2B5EF4-FFF2-40B4-BE49-F238E27FC236}">
                <a16:creationId xmlns:a16="http://schemas.microsoft.com/office/drawing/2014/main" id="{E63F385A-C0D8-1FA1-7409-CD9C0FFEF77B}"/>
              </a:ext>
            </a:extLst>
          </p:cNvPr>
          <p:cNvSpPr txBox="1">
            <a:spLocks noChangeArrowheads="1"/>
          </p:cNvSpPr>
          <p:nvPr/>
        </p:nvSpPr>
        <p:spPr bwMode="auto">
          <a:xfrm>
            <a:off x="9565390" y="2189163"/>
            <a:ext cx="105251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600" b="1" dirty="0">
                <a:ea typeface="Calibri" panose="020F0502020204030204" pitchFamily="34" charset="0"/>
                <a:cs typeface="Times New Roman" panose="02020603050405020304" pitchFamily="18" charset="0"/>
              </a:rPr>
              <a:t>Hongrie</a:t>
            </a:r>
            <a:endParaRPr lang="en-CA" altLang="en-US" sz="1800" dirty="0">
              <a:latin typeface="Arial" panose="020B0604020202020204" pitchFamily="34" charset="0"/>
              <a:ea typeface="Calibri" panose="020F0502020204030204" pitchFamily="34" charset="0"/>
              <a:cs typeface="Times New Roman" panose="02020603050405020304" pitchFamily="18" charset="0"/>
            </a:endParaRPr>
          </a:p>
        </p:txBody>
      </p:sp>
      <p:sp>
        <p:nvSpPr>
          <p:cNvPr id="5" name="Arrow: Down 4">
            <a:extLst>
              <a:ext uri="{FF2B5EF4-FFF2-40B4-BE49-F238E27FC236}">
                <a16:creationId xmlns:a16="http://schemas.microsoft.com/office/drawing/2014/main" id="{D8F25D02-A1B4-FF70-8C95-FAF5E3ABD4AD}"/>
              </a:ext>
            </a:extLst>
          </p:cNvPr>
          <p:cNvSpPr/>
          <p:nvPr/>
        </p:nvSpPr>
        <p:spPr>
          <a:xfrm>
            <a:off x="10318031" y="1585913"/>
            <a:ext cx="184150" cy="5334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6" name="Text Box 7">
            <a:extLst>
              <a:ext uri="{FF2B5EF4-FFF2-40B4-BE49-F238E27FC236}">
                <a16:creationId xmlns:a16="http://schemas.microsoft.com/office/drawing/2014/main" id="{25E1E7E3-31F0-181D-4456-99150D691707}"/>
              </a:ext>
            </a:extLst>
          </p:cNvPr>
          <p:cNvSpPr txBox="1">
            <a:spLocks noChangeArrowheads="1"/>
          </p:cNvSpPr>
          <p:nvPr/>
        </p:nvSpPr>
        <p:spPr bwMode="auto">
          <a:xfrm>
            <a:off x="10310894" y="1322400"/>
            <a:ext cx="1052512" cy="490538"/>
          </a:xfrm>
          <a:prstGeom prst="rect">
            <a:avLst/>
          </a:prstGeom>
          <a:no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en-CA" altLang="en-US" sz="1600" b="1" dirty="0">
                <a:latin typeface="+mn-lt"/>
                <a:ea typeface="Calibri" panose="020F0502020204030204" pitchFamily="34" charset="0"/>
                <a:cs typeface="Times New Roman" panose="02020603050405020304" pitchFamily="18" charset="0"/>
              </a:rPr>
              <a:t>Slovaquie</a:t>
            </a:r>
            <a:endParaRPr lang="en-CA" altLang="en-US" sz="1800" dirty="0">
              <a:latin typeface="+mn-lt"/>
              <a:ea typeface="Calibri" panose="020F0502020204030204" pitchFamily="34" charset="0"/>
              <a:cs typeface="Times New Roman" panose="02020603050405020304" pitchFamily="18" charset="0"/>
            </a:endParaRPr>
          </a:p>
        </p:txBody>
      </p:sp>
      <p:sp>
        <p:nvSpPr>
          <p:cNvPr id="38929" name="Rectangle 17">
            <a:extLst>
              <a:ext uri="{FF2B5EF4-FFF2-40B4-BE49-F238E27FC236}">
                <a16:creationId xmlns:a16="http://schemas.microsoft.com/office/drawing/2014/main" id="{534E764B-6FEF-DAA5-D6A4-A700B9C887C9}"/>
              </a:ext>
            </a:extLst>
          </p:cNvPr>
          <p:cNvSpPr>
            <a:spLocks noChangeArrowheads="1"/>
          </p:cNvSpPr>
          <p:nvPr/>
        </p:nvSpPr>
        <p:spPr bwMode="auto">
          <a:xfrm>
            <a:off x="10219497" y="3586163"/>
            <a:ext cx="1369172" cy="2166937"/>
          </a:xfrm>
          <a:prstGeom prst="rect">
            <a:avLst/>
          </a:prstGeom>
          <a:noFill/>
          <a:ln w="38100" algn="ctr">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8" name="Text Box 5">
            <a:extLst>
              <a:ext uri="{FF2B5EF4-FFF2-40B4-BE49-F238E27FC236}">
                <a16:creationId xmlns:a16="http://schemas.microsoft.com/office/drawing/2014/main" id="{834D8231-3DAB-942E-17DE-EB34B485CAE0}"/>
              </a:ext>
            </a:extLst>
          </p:cNvPr>
          <p:cNvSpPr txBox="1">
            <a:spLocks noChangeArrowheads="1"/>
          </p:cNvSpPr>
          <p:nvPr/>
        </p:nvSpPr>
        <p:spPr bwMode="auto">
          <a:xfrm>
            <a:off x="10479344" y="2565346"/>
            <a:ext cx="1298875" cy="1173163"/>
          </a:xfrm>
          <a:prstGeom prst="rect">
            <a:avLst/>
          </a:prstGeom>
          <a:no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defRPr/>
            </a:pPr>
            <a:r>
              <a:rPr lang="en-CA" altLang="en-US" sz="1600" b="1" dirty="0">
                <a:ea typeface="Calibri" panose="020F0502020204030204" pitchFamily="34" charset="0"/>
                <a:cs typeface="Times New Roman" panose="02020603050405020304" pitchFamily="18" charset="0"/>
              </a:rPr>
              <a:t>SAT-1 </a:t>
            </a:r>
          </a:p>
          <a:p>
            <a:pPr algn="ctr">
              <a:lnSpc>
                <a:spcPct val="100000"/>
              </a:lnSpc>
              <a:spcBef>
                <a:spcPct val="0"/>
              </a:spcBef>
              <a:buFontTx/>
              <a:buNone/>
              <a:defRPr/>
            </a:pPr>
            <a:r>
              <a:rPr lang="en-CA" altLang="en-US" sz="1600" b="1" dirty="0">
                <a:ea typeface="Calibri" panose="020F0502020204030204" pitchFamily="34" charset="0"/>
                <a:cs typeface="Times New Roman" panose="02020603050405020304" pitchFamily="18" charset="0"/>
              </a:rPr>
              <a:t>Moyen-Orient, Europe, Chine</a:t>
            </a:r>
            <a:endParaRPr lang="en-CA" altLang="en-US" sz="1600" b="1" dirty="0">
              <a:latin typeface="+mn-lt"/>
              <a:ea typeface="Calibri" panose="020F0502020204030204" pitchFamily="34" charset="0"/>
              <a:cs typeface="Times New Roman" panose="02020603050405020304" pitchFamily="18" charset="0"/>
            </a:endParaRP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9F221E-60B4-9664-8359-DC0F34415A90}"/>
              </a:ext>
            </a:extLst>
          </p:cNvPr>
          <p:cNvSpPr>
            <a:spLocks noGrp="1"/>
          </p:cNvSpPr>
          <p:nvPr>
            <p:ph type="title"/>
          </p:nvPr>
        </p:nvSpPr>
        <p:spPr>
          <a:xfrm>
            <a:off x="47625" y="0"/>
            <a:ext cx="11695884" cy="1044575"/>
          </a:xfrm>
        </p:spPr>
        <p:txBody>
          <a:bodyPr/>
          <a:lstStyle/>
          <a:p>
            <a:pPr>
              <a:defRPr/>
            </a:pPr>
            <a:r>
              <a:rPr lang="en-CA" dirty="0"/>
              <a:t>Cas de fièvre aphteuse signalés par FAO </a:t>
            </a:r>
            <a:r>
              <a:rPr lang="en-CA" dirty="0" err="1"/>
              <a:t>Empres-i </a:t>
            </a:r>
            <a:r>
              <a:rPr lang="en-CA" sz="1800" dirty="0"/>
              <a:t>(depuis le 1er janvier 2026)</a:t>
            </a:r>
          </a:p>
        </p:txBody>
      </p:sp>
      <p:sp>
        <p:nvSpPr>
          <p:cNvPr id="4" name="Content Placeholder 3">
            <a:extLst>
              <a:ext uri="{FF2B5EF4-FFF2-40B4-BE49-F238E27FC236}">
                <a16:creationId xmlns:a16="http://schemas.microsoft.com/office/drawing/2014/main" id="{8DFFDDA6-1781-379D-DFF5-606081523FA9}"/>
              </a:ext>
            </a:extLst>
          </p:cNvPr>
          <p:cNvSpPr>
            <a:spLocks noGrp="1"/>
          </p:cNvSpPr>
          <p:nvPr>
            <p:ph sz="half" idx="2"/>
          </p:nvPr>
        </p:nvSpPr>
        <p:spPr>
          <a:xfrm>
            <a:off x="6792912" y="861694"/>
            <a:ext cx="5351463" cy="6087745"/>
          </a:xfrm>
        </p:spPr>
        <p:txBody>
          <a:bodyPr/>
          <a:lstStyle/>
          <a:p>
            <a:pPr marL="0" indent="0">
              <a:buFont typeface="Arial" panose="020B0604020202020204" pitchFamily="34" charset="0"/>
              <a:buNone/>
              <a:defRPr/>
            </a:pPr>
            <a:r>
              <a:rPr lang="en-CA" sz="2400" b="1" dirty="0"/>
              <a:t>Asie (</a:t>
            </a:r>
            <a:r>
              <a:rPr lang="en-CA" sz="2400" dirty="0"/>
              <a:t>estimations à la </a:t>
            </a:r>
            <a:r>
              <a:rPr lang="en-CA" sz="2400" dirty="0" err="1"/>
              <a:t>baisse</a:t>
            </a:r>
            <a:r>
              <a:rPr lang="en-CA" sz="2400" b="1" dirty="0"/>
              <a:t>)</a:t>
            </a:r>
          </a:p>
          <a:p>
            <a:pPr>
              <a:defRPr/>
            </a:pPr>
            <a:r>
              <a:rPr lang="en-CA" sz="2000" dirty="0"/>
              <a:t>Chypre (33 SAT-1)  - 66 </a:t>
            </a:r>
            <a:r>
              <a:rPr lang="en-CA" sz="2000" dirty="0" err="1"/>
              <a:t>cas</a:t>
            </a:r>
            <a:r>
              <a:rPr lang="en-CA" sz="2000" dirty="0"/>
              <a:t>*</a:t>
            </a:r>
          </a:p>
          <a:p>
            <a:pPr>
              <a:defRPr/>
            </a:pPr>
            <a:r>
              <a:rPr lang="en-CA" sz="2000" dirty="0"/>
              <a:t>Chine (SAT-1) - 2 </a:t>
            </a:r>
            <a:r>
              <a:rPr lang="en-CA" sz="2000" dirty="0" err="1"/>
              <a:t>cas</a:t>
            </a:r>
            <a:r>
              <a:rPr lang="en-CA" sz="2000" dirty="0"/>
              <a:t>*</a:t>
            </a:r>
          </a:p>
          <a:p>
            <a:pPr>
              <a:defRPr/>
            </a:pPr>
            <a:r>
              <a:rPr lang="en-CA" sz="2000" dirty="0"/>
              <a:t>Israël (5 SAT-1)</a:t>
            </a:r>
          </a:p>
          <a:p>
            <a:pPr>
              <a:defRPr/>
            </a:pPr>
            <a:r>
              <a:rPr lang="en-CA" sz="2000" dirty="0"/>
              <a:t>Palestine (SAT-1)* - 1 </a:t>
            </a:r>
            <a:r>
              <a:rPr lang="en-CA" sz="2000" dirty="0" err="1"/>
              <a:t>cas</a:t>
            </a:r>
            <a:endParaRPr lang="en-CA" sz="2000" dirty="0" err="1">
              <a:ea typeface="Calibri"/>
              <a:cs typeface="Calibri"/>
            </a:endParaRPr>
          </a:p>
          <a:p>
            <a:pPr>
              <a:defRPr/>
            </a:pPr>
            <a:r>
              <a:rPr lang="en-CA" sz="2000" dirty="0" err="1"/>
              <a:t>Corée</a:t>
            </a:r>
            <a:r>
              <a:rPr lang="en-CA" sz="2000" dirty="0"/>
              <a:t> du Sud (3 O) </a:t>
            </a:r>
          </a:p>
          <a:p>
            <a:pPr>
              <a:defRPr/>
            </a:pPr>
            <a:r>
              <a:rPr lang="en-CA" sz="2000" dirty="0" err="1"/>
              <a:t>Mongolie</a:t>
            </a:r>
            <a:r>
              <a:rPr lang="en-CA" sz="2000" dirty="0"/>
              <a:t> (1 O)</a:t>
            </a:r>
          </a:p>
          <a:p>
            <a:pPr>
              <a:defRPr/>
            </a:pPr>
            <a:r>
              <a:rPr lang="en-CA" sz="2000" dirty="0" err="1"/>
              <a:t>Irak</a:t>
            </a:r>
            <a:r>
              <a:rPr lang="en-CA" sz="2000" dirty="0"/>
              <a:t>*</a:t>
            </a:r>
          </a:p>
          <a:p>
            <a:pPr marL="0" indent="0">
              <a:buFont typeface="Arial" panose="020B0604020202020204" pitchFamily="34" charset="0"/>
              <a:buNone/>
              <a:defRPr/>
            </a:pPr>
            <a:r>
              <a:rPr lang="en-CA" sz="2400" b="1" dirty="0"/>
              <a:t>Afrique</a:t>
            </a:r>
          </a:p>
          <a:p>
            <a:pPr>
              <a:defRPr/>
            </a:pPr>
            <a:r>
              <a:rPr lang="en-CA" sz="2000" dirty="0"/>
              <a:t>Swaziland (40 SAT-1, 3 SAT-2, 4 N/A)</a:t>
            </a:r>
          </a:p>
          <a:p>
            <a:pPr>
              <a:defRPr/>
            </a:pPr>
            <a:r>
              <a:rPr lang="en-CA" sz="2000" dirty="0"/>
              <a:t>Afrique du Sud (318 SAT-2)</a:t>
            </a:r>
          </a:p>
          <a:p>
            <a:pPr>
              <a:defRPr/>
            </a:pPr>
            <a:r>
              <a:rPr lang="en-CA" sz="2000" dirty="0"/>
              <a:t>Botswana (5 SAT-1, 1 N/A)</a:t>
            </a:r>
          </a:p>
          <a:p>
            <a:pPr>
              <a:defRPr/>
            </a:pPr>
            <a:r>
              <a:rPr lang="en-CA" sz="2000" dirty="0"/>
              <a:t>Lesotho (6 N/A)</a:t>
            </a:r>
          </a:p>
          <a:p>
            <a:pPr>
              <a:defRPr/>
            </a:pPr>
            <a:r>
              <a:rPr lang="en-CA" sz="2000" dirty="0"/>
              <a:t>Zimbabwe (2 SAT-1)</a:t>
            </a:r>
          </a:p>
        </p:txBody>
      </p:sp>
      <p:sp>
        <p:nvSpPr>
          <p:cNvPr id="40964" name="Slide Number Placeholder 4">
            <a:extLst>
              <a:ext uri="{FF2B5EF4-FFF2-40B4-BE49-F238E27FC236}">
                <a16:creationId xmlns:a16="http://schemas.microsoft.com/office/drawing/2014/main" id="{10B056A7-1890-B17B-4915-EA45B68621CF}"/>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4A94C905-2096-4060-83FC-3C0D63C93587}" type="slidenum">
              <a:rPr lang="en-US" altLang="en-US" sz="1200" smtClean="0"/>
              <a:t>13</a:t>
            </a:fld>
            <a:endParaRPr lang="en-US" altLang="en-US" sz="1200" dirty="0"/>
          </a:p>
        </p:txBody>
      </p:sp>
      <p:sp>
        <p:nvSpPr>
          <p:cNvPr id="40965" name="TextBox 9">
            <a:extLst>
              <a:ext uri="{FF2B5EF4-FFF2-40B4-BE49-F238E27FC236}">
                <a16:creationId xmlns:a16="http://schemas.microsoft.com/office/drawing/2014/main" id="{9BBB9799-50F5-4512-5B1C-DBF8B6D311FC}"/>
              </a:ext>
            </a:extLst>
          </p:cNvPr>
          <p:cNvSpPr txBox="1">
            <a:spLocks noChangeArrowheads="1"/>
          </p:cNvSpPr>
          <p:nvPr/>
        </p:nvSpPr>
        <p:spPr bwMode="auto">
          <a:xfrm>
            <a:off x="233363" y="6191250"/>
            <a:ext cx="61706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A" altLang="en-US" b="1">
                <a:hlinkClick r:id="rId3"/>
              </a:rPr>
              <a:t>https://empres-i.apps.fao.org/general</a:t>
            </a:r>
            <a:r>
              <a:rPr lang="en-CA" altLang="en-US" b="1"/>
              <a:t> </a:t>
            </a:r>
          </a:p>
        </p:txBody>
      </p:sp>
      <p:graphicFrame>
        <p:nvGraphicFramePr>
          <p:cNvPr id="9" name="Content Placeholder 8">
            <a:extLst>
              <a:ext uri="{FF2B5EF4-FFF2-40B4-BE49-F238E27FC236}">
                <a16:creationId xmlns:a16="http://schemas.microsoft.com/office/drawing/2014/main" id="{58D12ACD-22EE-C564-645B-A6DDC242D4CE}"/>
              </a:ext>
            </a:extLst>
          </p:cNvPr>
          <p:cNvGraphicFramePr>
            <a:graphicFrameLocks noGrp="1"/>
          </p:cNvGraphicFramePr>
          <p:nvPr>
            <p:ph sz="half" idx="1"/>
          </p:nvPr>
        </p:nvGraphicFramePr>
        <p:xfrm>
          <a:off x="838200" y="3751263"/>
          <a:ext cx="5181600" cy="500062"/>
        </p:xfrm>
        <a:graphic>
          <a:graphicData uri="http://schemas.openxmlformats.org/drawingml/2006/table">
            <a:tbl>
              <a:tblPr/>
              <a:tblGrid>
                <a:gridCol w="5181600">
                  <a:extLst>
                    <a:ext uri="{9D8B030D-6E8A-4147-A177-3AD203B41FA5}">
                      <a16:colId xmlns:a16="http://schemas.microsoft.com/office/drawing/2014/main" val="20000"/>
                    </a:ext>
                  </a:extLst>
                </a:gridCol>
              </a:tblGrid>
              <a:tr h="500062">
                <a:tc>
                  <a:txBody>
                    <a:bodyPr/>
                    <a:lstStyle/>
                    <a:p>
                      <a:br>
                        <a:rPr lang="en-CA" sz="1400" dirty="0">
                          <a:effectLst/>
                        </a:rPr>
                      </a:br>
                      <a:r>
                        <a:rPr lang="en-CA" sz="1400" dirty="0">
                          <a:effectLst/>
                        </a:rPr>
                        <a:t>53</a:t>
                      </a:r>
                    </a:p>
                  </a:txBody>
                  <a:tcPr marL="71573" marR="71573" marT="35719" marB="35719" anchor="ctr">
                    <a:lnL>
                      <a:noFill/>
                    </a:lnL>
                    <a:lnR>
                      <a:noFill/>
                    </a:lnR>
                    <a:lnT>
                      <a:noFill/>
                    </a:lnT>
                    <a:lnB>
                      <a:noFill/>
                    </a:lnB>
                    <a:solidFill>
                      <a:srgbClr val="FFFFFF"/>
                    </a:solidFill>
                  </a:tcPr>
                </a:tc>
                <a:extLst>
                  <a:ext uri="{0D108BD9-81ED-4DB2-BD59-A6C34878D82A}">
                    <a16:rowId xmlns:a16="http://schemas.microsoft.com/office/drawing/2014/main" val="10000"/>
                  </a:ext>
                </a:extLst>
              </a:tr>
            </a:tbl>
          </a:graphicData>
        </a:graphic>
      </p:graphicFrame>
      <p:pic>
        <p:nvPicPr>
          <p:cNvPr id="3" name="Picture 2">
            <a:extLst>
              <a:ext uri="{FF2B5EF4-FFF2-40B4-BE49-F238E27FC236}">
                <a16:creationId xmlns:a16="http://schemas.microsoft.com/office/drawing/2014/main" id="{61EFF769-2507-EC5A-D3E9-D7E90E53657E}"/>
              </a:ext>
            </a:extLst>
          </p:cNvPr>
          <p:cNvPicPr>
            <a:picLocks noChangeAspect="1"/>
          </p:cNvPicPr>
          <p:nvPr/>
        </p:nvPicPr>
        <p:blipFill>
          <a:blip r:embed="rId4"/>
          <a:stretch>
            <a:fillRect/>
          </a:stretch>
        </p:blipFill>
        <p:spPr>
          <a:xfrm>
            <a:off x="303855" y="1105231"/>
            <a:ext cx="6342366" cy="4953663"/>
          </a:xfrm>
          <a:prstGeom prst="rect">
            <a:avLst/>
          </a:prstGeom>
          <a:ln w="28575">
            <a:solidFill>
              <a:schemeClr val="tx1"/>
            </a:solid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2E5C6-CA5A-BCA2-E6B4-66B4F5C2D5C9}"/>
              </a:ext>
            </a:extLst>
          </p:cNvPr>
          <p:cNvSpPr>
            <a:spLocks noGrp="1"/>
          </p:cNvSpPr>
          <p:nvPr>
            <p:ph type="title"/>
          </p:nvPr>
        </p:nvSpPr>
        <p:spPr>
          <a:xfrm>
            <a:off x="95086" y="104719"/>
            <a:ext cx="6612172" cy="1325563"/>
          </a:xfrm>
        </p:spPr>
        <p:txBody>
          <a:bodyPr/>
          <a:lstStyle/>
          <a:p>
            <a:r>
              <a:rPr lang="en-CA" sz="4000" dirty="0"/>
              <a:t>Propagation du virus de la fièvre aphteuse SAT-1</a:t>
            </a:r>
          </a:p>
        </p:txBody>
      </p:sp>
      <p:pic>
        <p:nvPicPr>
          <p:cNvPr id="7" name="Content Placeholder 6">
            <a:extLst>
              <a:ext uri="{FF2B5EF4-FFF2-40B4-BE49-F238E27FC236}">
                <a16:creationId xmlns:a16="http://schemas.microsoft.com/office/drawing/2014/main" id="{05A485D1-FDBA-DA99-0FF8-62E49DCA379E}"/>
              </a:ext>
            </a:extLst>
          </p:cNvPr>
          <p:cNvPicPr>
            <a:picLocks noGrp="1" noChangeAspect="1"/>
          </p:cNvPicPr>
          <p:nvPr>
            <p:ph sz="half" idx="1"/>
          </p:nvPr>
        </p:nvPicPr>
        <p:blipFill>
          <a:blip r:embed="rId3"/>
          <a:stretch>
            <a:fillRect/>
          </a:stretch>
        </p:blipFill>
        <p:spPr bwMode="auto">
          <a:xfrm>
            <a:off x="4858247" y="1430282"/>
            <a:ext cx="7051150" cy="4612709"/>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8301ABC3-5F91-7C28-C28E-52B25AC61169}"/>
              </a:ext>
            </a:extLst>
          </p:cNvPr>
          <p:cNvSpPr>
            <a:spLocks noGrp="1"/>
          </p:cNvSpPr>
          <p:nvPr>
            <p:ph type="sldNum" sz="quarter" idx="10"/>
          </p:nvPr>
        </p:nvSpPr>
        <p:spPr/>
        <p:txBody>
          <a:bodyPr/>
          <a:lstStyle/>
          <a:p>
            <a:pPr>
              <a:defRPr/>
            </a:pPr>
            <a:fld id="{E1876EE9-DD01-4A91-B269-162C7E0F1A1E}" type="slidenum">
              <a:rPr lang="en-US" altLang="en-US" smtClean="0"/>
              <a:t>14</a:t>
            </a:fld>
            <a:endParaRPr lang="en-US" altLang="en-US"/>
          </a:p>
        </p:txBody>
      </p:sp>
      <p:sp>
        <p:nvSpPr>
          <p:cNvPr id="9" name="TextBox 8">
            <a:extLst>
              <a:ext uri="{FF2B5EF4-FFF2-40B4-BE49-F238E27FC236}">
                <a16:creationId xmlns:a16="http://schemas.microsoft.com/office/drawing/2014/main" id="{49D4555E-EDFD-540F-E560-BC354082EEBD}"/>
              </a:ext>
            </a:extLst>
          </p:cNvPr>
          <p:cNvSpPr txBox="1"/>
          <p:nvPr/>
        </p:nvSpPr>
        <p:spPr>
          <a:xfrm>
            <a:off x="6707258" y="475146"/>
            <a:ext cx="5426433" cy="923330"/>
          </a:xfrm>
          <a:prstGeom prst="rect">
            <a:avLst/>
          </a:prstGeom>
          <a:noFill/>
        </p:spPr>
        <p:txBody>
          <a:bodyPr wrap="square">
            <a:spAutoFit/>
          </a:bodyPr>
          <a:lstStyle/>
          <a:p>
            <a:r>
              <a:rPr lang="en-CA" b="1" dirty="0">
                <a:hlinkClick r:id="rId4"/>
              </a:rPr>
              <a:t>Apparition et expansion mondiale du virus de la fièvre aphteuse de sérotype SAT-1 – Centre d'information sur la santé porcine</a:t>
            </a:r>
            <a:endParaRPr lang="en-CA" b="1" dirty="0"/>
          </a:p>
        </p:txBody>
      </p:sp>
      <p:sp>
        <p:nvSpPr>
          <p:cNvPr id="12" name="TextBox 11">
            <a:extLst>
              <a:ext uri="{FF2B5EF4-FFF2-40B4-BE49-F238E27FC236}">
                <a16:creationId xmlns:a16="http://schemas.microsoft.com/office/drawing/2014/main" id="{8277C483-1EA0-4138-7B2C-5FD87DE7DB8F}"/>
              </a:ext>
            </a:extLst>
          </p:cNvPr>
          <p:cNvSpPr txBox="1"/>
          <p:nvPr/>
        </p:nvSpPr>
        <p:spPr>
          <a:xfrm>
            <a:off x="99723" y="1306834"/>
            <a:ext cx="4758524" cy="5078313"/>
          </a:xfrm>
          <a:prstGeom prst="rect">
            <a:avLst/>
          </a:prstGeom>
          <a:noFill/>
        </p:spPr>
        <p:txBody>
          <a:bodyPr wrap="square">
            <a:spAutoFit/>
          </a:bodyPr>
          <a:lstStyle/>
          <a:p>
            <a:pPr marL="342900" indent="-342900">
              <a:buFont typeface="Arial" panose="020B0604020202020204" pitchFamily="34" charset="0"/>
              <a:buChar char="•"/>
            </a:pPr>
            <a:r>
              <a:rPr lang="en-CA" dirty="0"/>
              <a:t>Depuis 2025, le SAT-1 s'est propagé au-delà de son aire de répartition traditionnelle en Afrique subsaharienne, avec des cas confirmés en Asie occidentale, au Moyen-Orient et en Europe – un changement significatif dans l'épidémiologie mondiale de la fièvre aphteuse</a:t>
            </a:r>
          </a:p>
          <a:p>
            <a:pPr marL="342900" indent="-342900">
              <a:buFont typeface="Arial" panose="020B0604020202020204" pitchFamily="34" charset="0"/>
              <a:buChar char="•"/>
            </a:pPr>
            <a:r>
              <a:rPr lang="en-CA" dirty="0"/>
              <a:t>Deux topotypes SAT-1 co-circulants (SAT-1/I et SAT-1/III) ont été identifiés dans les régions nouvellement touchées, ce qui suggère des introductions multiples ou une propagation régionale rapide</a:t>
            </a:r>
          </a:p>
          <a:p>
            <a:pPr marL="342900" indent="-342900">
              <a:buFont typeface="Arial" panose="020B0604020202020204" pitchFamily="34" charset="0"/>
              <a:buChar char="•"/>
            </a:pPr>
            <a:r>
              <a:rPr lang="en-CA" dirty="0"/>
              <a:t>Cette expansion de l'aire de répartition géographique augmente le risque de propagation transfrontalière, y compris des incursions potentielles en Europe du Sud-Est et dans d'autres régions jusqu'alors épargnées</a:t>
            </a:r>
          </a:p>
        </p:txBody>
      </p:sp>
    </p:spTree>
    <p:extLst>
      <p:ext uri="{BB962C8B-B14F-4D97-AF65-F5344CB8AC3E}">
        <p14:creationId xmlns:p14="http://schemas.microsoft.com/office/powerpoint/2010/main" val="32106532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06AC9-A7FE-FC44-17F3-6B6270F75CDA}"/>
              </a:ext>
            </a:extLst>
          </p:cNvPr>
          <p:cNvSpPr>
            <a:spLocks noGrp="1"/>
          </p:cNvSpPr>
          <p:nvPr>
            <p:ph type="title"/>
          </p:nvPr>
        </p:nvSpPr>
        <p:spPr>
          <a:xfrm>
            <a:off x="114631" y="18255"/>
            <a:ext cx="10515600" cy="1325563"/>
          </a:xfrm>
        </p:spPr>
        <p:txBody>
          <a:bodyPr/>
          <a:lstStyle/>
          <a:p>
            <a:r>
              <a:rPr lang="en-CA" dirty="0"/>
              <a:t>FMD SAT-1 en Europe (Chypre et Grèce)</a:t>
            </a:r>
          </a:p>
        </p:txBody>
      </p:sp>
      <p:sp>
        <p:nvSpPr>
          <p:cNvPr id="3" name="Content Placeholder 2">
            <a:extLst>
              <a:ext uri="{FF2B5EF4-FFF2-40B4-BE49-F238E27FC236}">
                <a16:creationId xmlns:a16="http://schemas.microsoft.com/office/drawing/2014/main" id="{4344E001-75AA-3669-6BE1-F5A90AA99C5E}"/>
              </a:ext>
            </a:extLst>
          </p:cNvPr>
          <p:cNvSpPr>
            <a:spLocks noGrp="1"/>
          </p:cNvSpPr>
          <p:nvPr>
            <p:ph sz="half" idx="1"/>
          </p:nvPr>
        </p:nvSpPr>
        <p:spPr>
          <a:xfrm>
            <a:off x="326665" y="1118159"/>
            <a:ext cx="5970767" cy="4351338"/>
          </a:xfrm>
        </p:spPr>
        <p:txBody>
          <a:bodyPr/>
          <a:lstStyle/>
          <a:p>
            <a:pPr marL="0" indent="0">
              <a:buNone/>
            </a:pPr>
            <a:r>
              <a:rPr lang="en-CA" sz="2400" dirty="0">
                <a:hlinkClick r:id="rId3"/>
              </a:rPr>
              <a:t>Chypre</a:t>
            </a:r>
            <a:endParaRPr lang="en-CA" sz="2400" dirty="0"/>
          </a:p>
          <a:p>
            <a:pPr lvl="1"/>
            <a:r>
              <a:rPr lang="en-CA" sz="2000" dirty="0"/>
              <a:t>Le 13 décembre 2025, un cas de fièvre aphteuse SAT-1 a été signalé pour la première fois dans un élevage bovin à </a:t>
            </a:r>
            <a:r>
              <a:rPr lang="en-CA" sz="2000" dirty="0" err="1"/>
              <a:t>Lapetos</a:t>
            </a:r>
            <a:r>
              <a:rPr lang="en-CA" sz="2000" dirty="0"/>
              <a:t>, dans le nord de Chypre (région turque – aucun rapport officiel)</a:t>
            </a:r>
          </a:p>
          <a:p>
            <a:pPr lvl="1"/>
            <a:r>
              <a:rPr lang="en-CA" sz="2000" dirty="0"/>
              <a:t>Le 21 février 2026, des cas de fièvre aphteuse SAT-1 ont été signalés à </a:t>
            </a:r>
            <a:r>
              <a:rPr lang="en-CA" sz="2000" dirty="0" err="1"/>
              <a:t>Larnaca</a:t>
            </a:r>
            <a:r>
              <a:rPr lang="en-CA" sz="2000" dirty="0"/>
              <a:t>, propagés par du foin contaminé (contrôle de l'UE – rapports officiels)</a:t>
            </a:r>
          </a:p>
          <a:p>
            <a:pPr lvl="1"/>
            <a:r>
              <a:rPr lang="en-CA" sz="2000" dirty="0"/>
              <a:t>Aucune incidence sur les importations de fromage Halloumi</a:t>
            </a:r>
          </a:p>
          <a:p>
            <a:pPr lvl="1"/>
            <a:r>
              <a:rPr lang="en-CA" sz="2000" dirty="0"/>
              <a:t>UE - Le nombre total de cas s'élève désormais à 70 dans deux régions (</a:t>
            </a:r>
            <a:r>
              <a:rPr lang="en-CA" sz="2000" dirty="0" err="1"/>
              <a:t>Larnaca </a:t>
            </a:r>
            <a:r>
              <a:rPr lang="en-CA" sz="2000" dirty="0"/>
              <a:t>et Nicosie)</a:t>
            </a:r>
          </a:p>
          <a:p>
            <a:pPr lvl="1"/>
            <a:r>
              <a:rPr lang="en-CA" sz="2000" dirty="0"/>
              <a:t>Deuxième phase de vaccination : 67 % des bovins, 44 % des ovins/caprins, 84 % des porcins dans les zones infectées</a:t>
            </a:r>
          </a:p>
        </p:txBody>
      </p:sp>
      <p:sp>
        <p:nvSpPr>
          <p:cNvPr id="4" name="Content Placeholder 3">
            <a:extLst>
              <a:ext uri="{FF2B5EF4-FFF2-40B4-BE49-F238E27FC236}">
                <a16:creationId xmlns:a16="http://schemas.microsoft.com/office/drawing/2014/main" id="{8398430B-73A7-327E-6577-4A44F3B28AF6}"/>
              </a:ext>
            </a:extLst>
          </p:cNvPr>
          <p:cNvSpPr>
            <a:spLocks noGrp="1"/>
          </p:cNvSpPr>
          <p:nvPr>
            <p:ph sz="half" idx="2"/>
          </p:nvPr>
        </p:nvSpPr>
        <p:spPr>
          <a:xfrm>
            <a:off x="6194066" y="1118159"/>
            <a:ext cx="5497000" cy="4351338"/>
          </a:xfrm>
        </p:spPr>
        <p:txBody>
          <a:bodyPr/>
          <a:lstStyle/>
          <a:p>
            <a:pPr marL="0" indent="0">
              <a:buNone/>
            </a:pPr>
            <a:r>
              <a:rPr lang="en-CA" sz="2400" dirty="0">
                <a:hlinkClick r:id="rId4"/>
              </a:rPr>
              <a:t>Grèce</a:t>
            </a:r>
            <a:r>
              <a:rPr lang="en-CA" sz="2400" b="1" dirty="0">
                <a:hlinkClick r:id="rId4"/>
              </a:rPr>
              <a:t> </a:t>
            </a:r>
            <a:endParaRPr lang="en-CA" sz="2400" b="1" dirty="0"/>
          </a:p>
          <a:p>
            <a:pPr lvl="1"/>
            <a:r>
              <a:rPr lang="en-CA" sz="2000" dirty="0"/>
              <a:t>Le 16 mars 2026, un cas de fièvre aphteuse SAT-1 a été signalé sur l'île de Lesbos </a:t>
            </a:r>
          </a:p>
          <a:p>
            <a:pPr lvl="1"/>
            <a:r>
              <a:rPr lang="en-CA" sz="2000" dirty="0"/>
              <a:t>Premier cas de fièvre aphteuse depuis 1994, il y a 32 ans</a:t>
            </a:r>
          </a:p>
          <a:p>
            <a:pPr lvl="1"/>
            <a:r>
              <a:rPr lang="en-CA" sz="2000" dirty="0"/>
              <a:t>Le nombre total de cas s'élève désormais à 22</a:t>
            </a:r>
          </a:p>
          <a:p>
            <a:pPr lvl="1"/>
            <a:r>
              <a:rPr lang="en-CA" sz="2000" dirty="0"/>
              <a:t>Source d'introduction – inconnue, mais comme à Chypre, l'île de Lesbos est très proche de la Turquie</a:t>
            </a:r>
          </a:p>
          <a:p>
            <a:pPr lvl="1"/>
            <a:r>
              <a:rPr lang="en-CA" sz="2000" dirty="0"/>
              <a:t>Pas de vaccination, priorité donnée à l'abattage et aux mesures de biosécurité afin de conserver le statut « indemne de maladie » pour le commerce international</a:t>
            </a:r>
          </a:p>
        </p:txBody>
      </p:sp>
      <p:sp>
        <p:nvSpPr>
          <p:cNvPr id="5" name="Slide Number Placeholder 4">
            <a:extLst>
              <a:ext uri="{FF2B5EF4-FFF2-40B4-BE49-F238E27FC236}">
                <a16:creationId xmlns:a16="http://schemas.microsoft.com/office/drawing/2014/main" id="{0A50BEB9-A6B9-84E9-07B4-1BF6626D4241}"/>
              </a:ext>
            </a:extLst>
          </p:cNvPr>
          <p:cNvSpPr>
            <a:spLocks noGrp="1"/>
          </p:cNvSpPr>
          <p:nvPr>
            <p:ph type="sldNum" sz="quarter" idx="10"/>
          </p:nvPr>
        </p:nvSpPr>
        <p:spPr/>
        <p:txBody>
          <a:bodyPr/>
          <a:lstStyle/>
          <a:p>
            <a:pPr>
              <a:defRPr/>
            </a:pPr>
            <a:fld id="{E1876EE9-DD01-4A91-B269-162C7E0F1A1E}" type="slidenum">
              <a:rPr lang="en-US" altLang="en-US" smtClean="0"/>
              <a:t>15</a:t>
            </a:fld>
            <a:endParaRPr lang="en-US" altLang="en-US" dirty="0"/>
          </a:p>
        </p:txBody>
      </p:sp>
    </p:spTree>
    <p:extLst>
      <p:ext uri="{BB962C8B-B14F-4D97-AF65-F5344CB8AC3E}">
        <p14:creationId xmlns:p14="http://schemas.microsoft.com/office/powerpoint/2010/main" val="2944384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EC20C-8A26-9694-D27E-4D71E6F87DAD}"/>
              </a:ext>
            </a:extLst>
          </p:cNvPr>
          <p:cNvSpPr>
            <a:spLocks noGrp="1"/>
          </p:cNvSpPr>
          <p:nvPr>
            <p:ph type="title"/>
          </p:nvPr>
        </p:nvSpPr>
        <p:spPr>
          <a:xfrm>
            <a:off x="90777" y="18255"/>
            <a:ext cx="11716909" cy="1325563"/>
          </a:xfrm>
        </p:spPr>
        <p:txBody>
          <a:bodyPr/>
          <a:lstStyle/>
          <a:p>
            <a:r>
              <a:rPr lang="en-CA" dirty="0"/>
              <a:t>FMD SAT-1 en Asie (Israël, Palestine et Chine)</a:t>
            </a:r>
          </a:p>
        </p:txBody>
      </p:sp>
      <p:sp>
        <p:nvSpPr>
          <p:cNvPr id="3" name="Content Placeholder 2">
            <a:extLst>
              <a:ext uri="{FF2B5EF4-FFF2-40B4-BE49-F238E27FC236}">
                <a16:creationId xmlns:a16="http://schemas.microsoft.com/office/drawing/2014/main" id="{164BD3FD-6BB2-81BF-D344-D6FAA8A4E77A}"/>
              </a:ext>
            </a:extLst>
          </p:cNvPr>
          <p:cNvSpPr>
            <a:spLocks noGrp="1"/>
          </p:cNvSpPr>
          <p:nvPr>
            <p:ph sz="half" idx="1"/>
          </p:nvPr>
        </p:nvSpPr>
        <p:spPr>
          <a:xfrm>
            <a:off x="6191413" y="1168889"/>
            <a:ext cx="5648077" cy="4351338"/>
          </a:xfrm>
        </p:spPr>
        <p:txBody>
          <a:bodyPr/>
          <a:lstStyle/>
          <a:p>
            <a:pPr marL="0" indent="0">
              <a:buNone/>
            </a:pPr>
            <a:r>
              <a:rPr lang="en-CA" sz="2400" dirty="0">
                <a:hlinkClick r:id="rId3"/>
              </a:rPr>
              <a:t>Israël</a:t>
            </a:r>
            <a:endParaRPr lang="en-CA" sz="2400" dirty="0"/>
          </a:p>
          <a:p>
            <a:pPr lvl="1"/>
            <a:r>
              <a:rPr lang="en-CA" sz="2000" dirty="0"/>
              <a:t>Premier rapport officiel du 29 janvier 2026 </a:t>
            </a:r>
          </a:p>
          <a:p>
            <a:pPr lvl="1"/>
            <a:r>
              <a:rPr lang="en-CA" sz="2000" dirty="0"/>
              <a:t>Veaux d'engraissement issus de bovins de boucherie élevés en plein air – vaccinés contre le sérotype O</a:t>
            </a:r>
          </a:p>
          <a:p>
            <a:pPr lvl="1"/>
            <a:r>
              <a:rPr lang="en-CA" sz="2000" dirty="0"/>
              <a:t>Au 9 avril, 26 cas ont été signalés </a:t>
            </a:r>
          </a:p>
          <a:p>
            <a:pPr lvl="1"/>
            <a:r>
              <a:rPr lang="en-CA" sz="2000" dirty="0"/>
              <a:t>Une propagation de la fièvre aphteuse a également été signalée chez les animaux sauvages – chez des gazelles des montagnes dans les réserves naturelles de Nahal Tavor et Yissachar </a:t>
            </a:r>
          </a:p>
        </p:txBody>
      </p:sp>
      <p:sp>
        <p:nvSpPr>
          <p:cNvPr id="4" name="Content Placeholder 3">
            <a:extLst>
              <a:ext uri="{FF2B5EF4-FFF2-40B4-BE49-F238E27FC236}">
                <a16:creationId xmlns:a16="http://schemas.microsoft.com/office/drawing/2014/main" id="{29413A70-B5C0-C74E-3668-BDAA39284EE6}"/>
              </a:ext>
            </a:extLst>
          </p:cNvPr>
          <p:cNvSpPr>
            <a:spLocks noGrp="1"/>
          </p:cNvSpPr>
          <p:nvPr>
            <p:ph sz="half" idx="2"/>
          </p:nvPr>
        </p:nvSpPr>
        <p:spPr>
          <a:xfrm>
            <a:off x="447923" y="1168889"/>
            <a:ext cx="5648077" cy="4351338"/>
          </a:xfrm>
        </p:spPr>
        <p:txBody>
          <a:bodyPr/>
          <a:lstStyle/>
          <a:p>
            <a:pPr marL="0" indent="0">
              <a:buNone/>
            </a:pPr>
            <a:r>
              <a:rPr lang="en-CA" sz="2400" dirty="0">
                <a:hlinkClick r:id="rId4"/>
              </a:rPr>
              <a:t>Chine</a:t>
            </a:r>
            <a:r>
              <a:rPr lang="en-CA" sz="2400" b="1" dirty="0">
                <a:hlinkClick r:id="rId4"/>
              </a:rPr>
              <a:t> </a:t>
            </a:r>
            <a:endParaRPr lang="en-CA" sz="2400" b="1" dirty="0"/>
          </a:p>
          <a:p>
            <a:pPr lvl="1"/>
            <a:r>
              <a:rPr lang="en-CA" sz="2000" dirty="0"/>
              <a:t>Informations parues le 2 avril 2026</a:t>
            </a:r>
          </a:p>
          <a:p>
            <a:pPr lvl="1"/>
            <a:r>
              <a:rPr lang="en-CA" sz="2000" dirty="0"/>
              <a:t>Non signalé officiellement à l'OIE</a:t>
            </a:r>
          </a:p>
          <a:p>
            <a:pPr lvl="1"/>
            <a:r>
              <a:rPr lang="en-CA" sz="2000" dirty="0"/>
              <a:t>219 cas de fièvre aphteuse SAT-1 ont été signalés dans deux troupeaux de bovins de la province du Gansu et de la région autonome ouïghoure du Xinjiang</a:t>
            </a:r>
          </a:p>
          <a:p>
            <a:pPr lvl="1"/>
            <a:r>
              <a:rPr lang="en-CA" sz="2000" dirty="0"/>
              <a:t>Les vaccins domestiques actuels (O et A) n'offrent aucune protection croisée ; développement urgent de vaccins SAT-1</a:t>
            </a:r>
          </a:p>
          <a:p>
            <a:pPr marL="0" indent="0">
              <a:buNone/>
            </a:pPr>
            <a:r>
              <a:rPr lang="en-CA" sz="2400" dirty="0">
                <a:hlinkClick r:id="rId5"/>
              </a:rPr>
              <a:t>Palestine</a:t>
            </a:r>
            <a:endParaRPr lang="en-CA" sz="2400" dirty="0"/>
          </a:p>
          <a:p>
            <a:pPr lvl="1"/>
            <a:r>
              <a:rPr lang="en-CA" sz="2000" dirty="0"/>
              <a:t>Rapport initial de l'OIE du 5 avril 2026 – 1 cas de fièvre aphteuse SAT-1 signalé chez des bovins en Cisjordanie, date de début : 20 mars	</a:t>
            </a:r>
          </a:p>
          <a:p>
            <a:endParaRPr lang="en-CA" sz="2400" dirty="0"/>
          </a:p>
        </p:txBody>
      </p:sp>
      <p:sp>
        <p:nvSpPr>
          <p:cNvPr id="5" name="Slide Number Placeholder 4">
            <a:extLst>
              <a:ext uri="{FF2B5EF4-FFF2-40B4-BE49-F238E27FC236}">
                <a16:creationId xmlns:a16="http://schemas.microsoft.com/office/drawing/2014/main" id="{FF61C6BC-A750-025B-2945-DBB0B2595F9E}"/>
              </a:ext>
            </a:extLst>
          </p:cNvPr>
          <p:cNvSpPr>
            <a:spLocks noGrp="1"/>
          </p:cNvSpPr>
          <p:nvPr>
            <p:ph type="sldNum" sz="quarter" idx="10"/>
          </p:nvPr>
        </p:nvSpPr>
        <p:spPr/>
        <p:txBody>
          <a:bodyPr/>
          <a:lstStyle/>
          <a:p>
            <a:pPr>
              <a:defRPr/>
            </a:pPr>
            <a:fld id="{E1876EE9-DD01-4A91-B269-162C7E0F1A1E}" type="slidenum">
              <a:rPr lang="en-US" altLang="en-US" smtClean="0"/>
              <a:t>16</a:t>
            </a:fld>
            <a:endParaRPr lang="en-US" altLang="en-US" dirty="0"/>
          </a:p>
        </p:txBody>
      </p:sp>
    </p:spTree>
    <p:extLst>
      <p:ext uri="{BB962C8B-B14F-4D97-AF65-F5344CB8AC3E}">
        <p14:creationId xmlns:p14="http://schemas.microsoft.com/office/powerpoint/2010/main" val="1420583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AA022-057C-87B0-DA5D-5F9E555BB0AB}"/>
              </a:ext>
            </a:extLst>
          </p:cNvPr>
          <p:cNvSpPr>
            <a:spLocks noGrp="1"/>
          </p:cNvSpPr>
          <p:nvPr>
            <p:ph type="title"/>
          </p:nvPr>
        </p:nvSpPr>
        <p:spPr>
          <a:xfrm>
            <a:off x="82826" y="-134691"/>
            <a:ext cx="10515600" cy="1325563"/>
          </a:xfrm>
        </p:spPr>
        <p:txBody>
          <a:bodyPr/>
          <a:lstStyle/>
          <a:p>
            <a:r>
              <a:rPr lang="en-CA" sz="3600" dirty="0"/>
              <a:t>Suspicion de fièvre aphteuse en Russie et au Turkménistan</a:t>
            </a:r>
          </a:p>
        </p:txBody>
      </p:sp>
      <p:sp>
        <p:nvSpPr>
          <p:cNvPr id="3" name="Content Placeholder 2">
            <a:extLst>
              <a:ext uri="{FF2B5EF4-FFF2-40B4-BE49-F238E27FC236}">
                <a16:creationId xmlns:a16="http://schemas.microsoft.com/office/drawing/2014/main" id="{E7254E1B-DC5E-567C-8B7D-FA3EDDED4075}"/>
              </a:ext>
            </a:extLst>
          </p:cNvPr>
          <p:cNvSpPr>
            <a:spLocks noGrp="1"/>
          </p:cNvSpPr>
          <p:nvPr>
            <p:ph sz="half" idx="1"/>
          </p:nvPr>
        </p:nvSpPr>
        <p:spPr>
          <a:xfrm>
            <a:off x="41571" y="1076135"/>
            <a:ext cx="7030536" cy="5827104"/>
          </a:xfrm>
        </p:spPr>
        <p:txBody>
          <a:bodyPr/>
          <a:lstStyle/>
          <a:p>
            <a:r>
              <a:rPr lang="en-CA" sz="2000" dirty="0"/>
              <a:t>À la mi-mars, les autorités vétérinaires</a:t>
            </a:r>
            <a:r>
              <a:rPr lang="en-CA" sz="2000" dirty="0">
                <a:hlinkClick r:id="rId3"/>
              </a:rPr>
              <a:t> russes </a:t>
            </a:r>
            <a:r>
              <a:rPr lang="en-CA" sz="2000" dirty="0"/>
              <a:t>ont déclaré l'état d'urgence en réponse à une épidémie touchant le bétail (officiellement attribuée à la pasteurellose) en Sibérie, en particulier dans l'oblast de Novossibirsk</a:t>
            </a:r>
          </a:p>
          <a:p>
            <a:r>
              <a:rPr lang="en-CA" sz="2000" dirty="0"/>
              <a:t>Selon certaines informations, 15 à 18 régions du pays seraient touchées</a:t>
            </a:r>
          </a:p>
          <a:p>
            <a:r>
              <a:rPr lang="en-CA" sz="2000" dirty="0"/>
              <a:t>L'ampleur et la réponse semblent atypiques pour la pasteurellose</a:t>
            </a:r>
          </a:p>
          <a:p>
            <a:pPr lvl="1"/>
            <a:r>
              <a:rPr lang="en-CA" sz="1800" dirty="0"/>
              <a:t>Saisie et abattage massifs de bétail (bovins, petits ruminants et porcs)</a:t>
            </a:r>
          </a:p>
          <a:p>
            <a:pPr lvl="1"/>
            <a:r>
              <a:rPr lang="en-CA" sz="1800" dirty="0"/>
              <a:t>Restrictions de circulation dans plusieurs régions</a:t>
            </a:r>
          </a:p>
          <a:p>
            <a:r>
              <a:rPr lang="en-CA" sz="2000" dirty="0">
                <a:hlinkClick r:id="rId4"/>
              </a:rPr>
              <a:t>Le Kazakhstan </a:t>
            </a:r>
            <a:r>
              <a:rPr lang="en-CA" sz="2000" dirty="0"/>
              <a:t>a imposé des restrictions sur les produits d'élevage et les aliments pour animaux en provenance de Russie</a:t>
            </a:r>
          </a:p>
          <a:p>
            <a:r>
              <a:rPr lang="en-CA" sz="2000" dirty="0"/>
              <a:t>Poutine a </a:t>
            </a:r>
            <a:r>
              <a:rPr lang="en-CA" sz="2000" dirty="0">
                <a:hlinkClick r:id="rId5"/>
              </a:rPr>
              <a:t>signé un décret </a:t>
            </a:r>
            <a:r>
              <a:rPr lang="en-CA" sz="2000" dirty="0"/>
              <a:t>visant à réformer l'industrie russe des vaccins vétérinaires, en regroupant les producteurs publics au sein d'une seule entité </a:t>
            </a:r>
          </a:p>
          <a:p>
            <a:pPr marL="0" indent="0">
              <a:buNone/>
            </a:pPr>
            <a:endParaRPr lang="en-CA" sz="2000" dirty="0"/>
          </a:p>
        </p:txBody>
      </p:sp>
      <p:sp>
        <p:nvSpPr>
          <p:cNvPr id="5" name="Slide Number Placeholder 4">
            <a:extLst>
              <a:ext uri="{FF2B5EF4-FFF2-40B4-BE49-F238E27FC236}">
                <a16:creationId xmlns:a16="http://schemas.microsoft.com/office/drawing/2014/main" id="{5B1DA001-B701-E70B-6068-305B6CFC3748}"/>
              </a:ext>
            </a:extLst>
          </p:cNvPr>
          <p:cNvSpPr>
            <a:spLocks noGrp="1"/>
          </p:cNvSpPr>
          <p:nvPr>
            <p:ph type="sldNum" sz="quarter" idx="10"/>
          </p:nvPr>
        </p:nvSpPr>
        <p:spPr/>
        <p:txBody>
          <a:bodyPr/>
          <a:lstStyle/>
          <a:p>
            <a:pPr>
              <a:defRPr/>
            </a:pPr>
            <a:fld id="{E1876EE9-DD01-4A91-B269-162C7E0F1A1E}" type="slidenum">
              <a:rPr lang="en-US" altLang="en-US" smtClean="0"/>
              <a:t>17</a:t>
            </a:fld>
            <a:endParaRPr lang="en-US" altLang="en-US" dirty="0"/>
          </a:p>
        </p:txBody>
      </p:sp>
      <p:pic>
        <p:nvPicPr>
          <p:cNvPr id="6" name="Picture 5">
            <a:extLst>
              <a:ext uri="{FF2B5EF4-FFF2-40B4-BE49-F238E27FC236}">
                <a16:creationId xmlns:a16="http://schemas.microsoft.com/office/drawing/2014/main" id="{7F951722-2916-9AA3-48FB-65FCE54C43D8}"/>
              </a:ext>
            </a:extLst>
          </p:cNvPr>
          <p:cNvPicPr>
            <a:picLocks noChangeAspect="1"/>
          </p:cNvPicPr>
          <p:nvPr/>
        </p:nvPicPr>
        <p:blipFill>
          <a:blip r:embed="rId6"/>
          <a:stretch>
            <a:fillRect/>
          </a:stretch>
        </p:blipFill>
        <p:spPr>
          <a:xfrm>
            <a:off x="7138603" y="1176791"/>
            <a:ext cx="4507101" cy="3143578"/>
          </a:xfrm>
          <a:prstGeom prst="rect">
            <a:avLst/>
          </a:prstGeom>
          <a:ln w="28575">
            <a:solidFill>
              <a:schemeClr val="tx1"/>
            </a:solidFill>
          </a:ln>
        </p:spPr>
      </p:pic>
      <p:sp>
        <p:nvSpPr>
          <p:cNvPr id="7" name="Oval 6">
            <a:extLst>
              <a:ext uri="{FF2B5EF4-FFF2-40B4-BE49-F238E27FC236}">
                <a16:creationId xmlns:a16="http://schemas.microsoft.com/office/drawing/2014/main" id="{031142C3-3050-8BDE-15CC-4E789BE82C8F}"/>
              </a:ext>
            </a:extLst>
          </p:cNvPr>
          <p:cNvSpPr/>
          <p:nvPr/>
        </p:nvSpPr>
        <p:spPr>
          <a:xfrm>
            <a:off x="8254359" y="3117942"/>
            <a:ext cx="548640" cy="36512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a:extLst>
              <a:ext uri="{FF2B5EF4-FFF2-40B4-BE49-F238E27FC236}">
                <a16:creationId xmlns:a16="http://schemas.microsoft.com/office/drawing/2014/main" id="{5F8654DD-C9FA-464B-F026-FF2F19355CBF}"/>
              </a:ext>
            </a:extLst>
          </p:cNvPr>
          <p:cNvSpPr txBox="1"/>
          <p:nvPr/>
        </p:nvSpPr>
        <p:spPr>
          <a:xfrm>
            <a:off x="7060216" y="4624833"/>
            <a:ext cx="4854272" cy="1323439"/>
          </a:xfrm>
          <a:prstGeom prst="rect">
            <a:avLst/>
          </a:prstGeom>
          <a:noFill/>
        </p:spPr>
        <p:txBody>
          <a:bodyPr wrap="square">
            <a:spAutoFit/>
          </a:bodyPr>
          <a:lstStyle/>
          <a:p>
            <a:r>
              <a:rPr lang="en-CA" sz="2000" dirty="0">
                <a:hlinkClick r:id="rId7"/>
              </a:rPr>
              <a:t>Le Turkménistan </a:t>
            </a:r>
            <a:r>
              <a:rPr lang="en-CA" sz="2000" dirty="0"/>
              <a:t>a également signalé récemment des cas de mortalité chez les bovins, très probablement dus à la fièvre aphteuse</a:t>
            </a:r>
          </a:p>
        </p:txBody>
      </p:sp>
      <p:sp>
        <p:nvSpPr>
          <p:cNvPr id="15" name="Oval 14">
            <a:extLst>
              <a:ext uri="{FF2B5EF4-FFF2-40B4-BE49-F238E27FC236}">
                <a16:creationId xmlns:a16="http://schemas.microsoft.com/office/drawing/2014/main" id="{6DA9A1D2-FB24-01DB-57DD-D37AC6CC11A2}"/>
              </a:ext>
            </a:extLst>
          </p:cNvPr>
          <p:cNvSpPr/>
          <p:nvPr/>
        </p:nvSpPr>
        <p:spPr>
          <a:xfrm>
            <a:off x="8077199" y="2469888"/>
            <a:ext cx="71437" cy="58991"/>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Oval 15">
            <a:extLst>
              <a:ext uri="{FF2B5EF4-FFF2-40B4-BE49-F238E27FC236}">
                <a16:creationId xmlns:a16="http://schemas.microsoft.com/office/drawing/2014/main" id="{B11BE005-A023-5520-EDB0-4D10624370FD}"/>
              </a:ext>
            </a:extLst>
          </p:cNvPr>
          <p:cNvSpPr/>
          <p:nvPr/>
        </p:nvSpPr>
        <p:spPr>
          <a:xfrm>
            <a:off x="8201021" y="2569900"/>
            <a:ext cx="71437" cy="58991"/>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Oval 16">
            <a:extLst>
              <a:ext uri="{FF2B5EF4-FFF2-40B4-BE49-F238E27FC236}">
                <a16:creationId xmlns:a16="http://schemas.microsoft.com/office/drawing/2014/main" id="{CECB4E9A-0167-337A-EB31-B19B65678506}"/>
              </a:ext>
            </a:extLst>
          </p:cNvPr>
          <p:cNvSpPr/>
          <p:nvPr/>
        </p:nvSpPr>
        <p:spPr>
          <a:xfrm>
            <a:off x="8320090" y="2341299"/>
            <a:ext cx="71437" cy="58991"/>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Oval 17">
            <a:extLst>
              <a:ext uri="{FF2B5EF4-FFF2-40B4-BE49-F238E27FC236}">
                <a16:creationId xmlns:a16="http://schemas.microsoft.com/office/drawing/2014/main" id="{C44CD1E5-69C0-148C-CCC2-A932723DB68D}"/>
              </a:ext>
            </a:extLst>
          </p:cNvPr>
          <p:cNvSpPr/>
          <p:nvPr/>
        </p:nvSpPr>
        <p:spPr>
          <a:xfrm>
            <a:off x="9339277" y="2588955"/>
            <a:ext cx="71437" cy="58991"/>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Oval 18">
            <a:extLst>
              <a:ext uri="{FF2B5EF4-FFF2-40B4-BE49-F238E27FC236}">
                <a16:creationId xmlns:a16="http://schemas.microsoft.com/office/drawing/2014/main" id="{0CC2388F-4E34-CBC8-1A85-2DA95971045C}"/>
              </a:ext>
            </a:extLst>
          </p:cNvPr>
          <p:cNvSpPr/>
          <p:nvPr/>
        </p:nvSpPr>
        <p:spPr>
          <a:xfrm>
            <a:off x="9501202" y="2684203"/>
            <a:ext cx="71437" cy="58991"/>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0" name="Oval 19">
            <a:extLst>
              <a:ext uri="{FF2B5EF4-FFF2-40B4-BE49-F238E27FC236}">
                <a16:creationId xmlns:a16="http://schemas.microsoft.com/office/drawing/2014/main" id="{4935457B-D2C9-A253-3EBF-684A09F5E814}"/>
              </a:ext>
            </a:extLst>
          </p:cNvPr>
          <p:cNvSpPr/>
          <p:nvPr/>
        </p:nvSpPr>
        <p:spPr>
          <a:xfrm>
            <a:off x="9291648" y="2260337"/>
            <a:ext cx="71437" cy="58991"/>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 name="Oval 20">
            <a:extLst>
              <a:ext uri="{FF2B5EF4-FFF2-40B4-BE49-F238E27FC236}">
                <a16:creationId xmlns:a16="http://schemas.microsoft.com/office/drawing/2014/main" id="{67164F79-4619-CAA0-6813-570B89AB22C5}"/>
              </a:ext>
            </a:extLst>
          </p:cNvPr>
          <p:cNvSpPr/>
          <p:nvPr/>
        </p:nvSpPr>
        <p:spPr>
          <a:xfrm>
            <a:off x="8820156" y="2298433"/>
            <a:ext cx="71437" cy="58991"/>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Oval 21">
            <a:extLst>
              <a:ext uri="{FF2B5EF4-FFF2-40B4-BE49-F238E27FC236}">
                <a16:creationId xmlns:a16="http://schemas.microsoft.com/office/drawing/2014/main" id="{D953F9E6-9FC5-1BA3-8C83-DCCEE352D58D}"/>
              </a:ext>
            </a:extLst>
          </p:cNvPr>
          <p:cNvSpPr/>
          <p:nvPr/>
        </p:nvSpPr>
        <p:spPr>
          <a:xfrm>
            <a:off x="9267833" y="2431790"/>
            <a:ext cx="71437" cy="58991"/>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3" name="Oval 22">
            <a:extLst>
              <a:ext uri="{FF2B5EF4-FFF2-40B4-BE49-F238E27FC236}">
                <a16:creationId xmlns:a16="http://schemas.microsoft.com/office/drawing/2014/main" id="{A5678B1C-6830-7515-A3AD-60C6176A8A03}"/>
              </a:ext>
            </a:extLst>
          </p:cNvPr>
          <p:cNvSpPr/>
          <p:nvPr/>
        </p:nvSpPr>
        <p:spPr>
          <a:xfrm>
            <a:off x="10606120" y="2655634"/>
            <a:ext cx="71437" cy="58991"/>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4" name="Oval 23">
            <a:extLst>
              <a:ext uri="{FF2B5EF4-FFF2-40B4-BE49-F238E27FC236}">
                <a16:creationId xmlns:a16="http://schemas.microsoft.com/office/drawing/2014/main" id="{67878878-9EEC-E3F2-037C-B7169EB9524F}"/>
              </a:ext>
            </a:extLst>
          </p:cNvPr>
          <p:cNvSpPr/>
          <p:nvPr/>
        </p:nvSpPr>
        <p:spPr>
          <a:xfrm>
            <a:off x="10610893" y="2155565"/>
            <a:ext cx="71437" cy="58991"/>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Oval 24">
            <a:extLst>
              <a:ext uri="{FF2B5EF4-FFF2-40B4-BE49-F238E27FC236}">
                <a16:creationId xmlns:a16="http://schemas.microsoft.com/office/drawing/2014/main" id="{05FBC682-B68C-45A2-F2F9-42511CFFEDF8}"/>
              </a:ext>
            </a:extLst>
          </p:cNvPr>
          <p:cNvSpPr/>
          <p:nvPr/>
        </p:nvSpPr>
        <p:spPr>
          <a:xfrm>
            <a:off x="8677282" y="2274625"/>
            <a:ext cx="71437" cy="58991"/>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6" name="Oval 25">
            <a:extLst>
              <a:ext uri="{FF2B5EF4-FFF2-40B4-BE49-F238E27FC236}">
                <a16:creationId xmlns:a16="http://schemas.microsoft.com/office/drawing/2014/main" id="{27B3A346-D7E3-7EEE-5BA9-86204594682C}"/>
              </a:ext>
            </a:extLst>
          </p:cNvPr>
          <p:cNvSpPr/>
          <p:nvPr/>
        </p:nvSpPr>
        <p:spPr>
          <a:xfrm>
            <a:off x="8524870" y="2207948"/>
            <a:ext cx="71437" cy="58991"/>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13667046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9B224-910E-4327-6143-E3C238CF6421}"/>
              </a:ext>
            </a:extLst>
          </p:cNvPr>
          <p:cNvSpPr>
            <a:spLocks noGrp="1"/>
          </p:cNvSpPr>
          <p:nvPr>
            <p:ph type="title"/>
          </p:nvPr>
        </p:nvSpPr>
        <p:spPr>
          <a:xfrm>
            <a:off x="191430" y="136525"/>
            <a:ext cx="10515600" cy="1325563"/>
          </a:xfrm>
        </p:spPr>
        <p:txBody>
          <a:bodyPr/>
          <a:lstStyle/>
          <a:p>
            <a:r>
              <a:rPr lang="en-CA" sz="4000" dirty="0"/>
              <a:t>CEZD Ping : Propagation du virus SAT-1 de la fièvre aphteuse</a:t>
            </a:r>
          </a:p>
        </p:txBody>
      </p:sp>
      <p:sp>
        <p:nvSpPr>
          <p:cNvPr id="3" name="Content Placeholder 2">
            <a:extLst>
              <a:ext uri="{FF2B5EF4-FFF2-40B4-BE49-F238E27FC236}">
                <a16:creationId xmlns:a16="http://schemas.microsoft.com/office/drawing/2014/main" id="{183E4983-5443-E099-0EF7-D65DF25F9A99}"/>
              </a:ext>
            </a:extLst>
          </p:cNvPr>
          <p:cNvSpPr>
            <a:spLocks noGrp="1"/>
          </p:cNvSpPr>
          <p:nvPr>
            <p:ph sz="half" idx="1"/>
          </p:nvPr>
        </p:nvSpPr>
        <p:spPr>
          <a:xfrm>
            <a:off x="105337" y="1291171"/>
            <a:ext cx="6334654" cy="5091591"/>
          </a:xfrm>
        </p:spPr>
        <p:txBody>
          <a:bodyPr/>
          <a:lstStyle/>
          <a:p>
            <a:r>
              <a:rPr lang="en-CA" sz="2000" dirty="0"/>
              <a:t>Compte tenu de l'émergence et de la propagation du virus SAT-1 de la fièvre aphteuse au Moyen-Orient, en Asie occidentale et en Europe, dans quelle mesure la situation mondiale actuelle concernant le SAT-1 est-elle pertinente pour le Canada ?</a:t>
            </a:r>
          </a:p>
          <a:p>
            <a:r>
              <a:rPr lang="en-CA" sz="2000" dirty="0"/>
              <a:t>N = 15          Moyenne = 3,5</a:t>
            </a:r>
          </a:p>
          <a:p>
            <a:r>
              <a:rPr lang="en-CA" sz="2000" dirty="0"/>
              <a:t>Commentaires :</a:t>
            </a:r>
          </a:p>
          <a:p>
            <a:pPr lvl="1"/>
            <a:r>
              <a:rPr lang="en-CA" sz="1800" dirty="0"/>
              <a:t>L'émergence et la propagation en Chine amplifient considérablement les inquiétudes en raison de l'ampleur et de l'interconnexion</a:t>
            </a:r>
          </a:p>
          <a:p>
            <a:pPr lvl="1"/>
            <a:r>
              <a:rPr lang="en-CA" sz="1800" dirty="0"/>
              <a:t>Le schéma rappelle l'expansion mondiale de la peste porcine africaine à la fin des années 2010</a:t>
            </a:r>
          </a:p>
          <a:p>
            <a:pPr lvl="1"/>
            <a:r>
              <a:rPr lang="en-CA" sz="1800" dirty="0"/>
              <a:t>La probabilité globale d'introduction du SAT-1 au Canada reste faible</a:t>
            </a:r>
          </a:p>
          <a:p>
            <a:pPr lvl="1"/>
            <a:r>
              <a:rPr lang="en-CA" sz="1800" dirty="0"/>
              <a:t>Le risque n'est pas immédiat, mais il augmente en raison des tendances mondiales et de l'exposition cumulative</a:t>
            </a:r>
          </a:p>
          <a:p>
            <a:pPr lvl="1"/>
            <a:r>
              <a:rPr lang="en-CA" sz="1800" dirty="0"/>
              <a:t>La propagation vers les destinations touristiques accroît le risque en raison du volume élevé de voyageurs</a:t>
            </a:r>
          </a:p>
          <a:p>
            <a:endParaRPr lang="en-CA" sz="2000" dirty="0"/>
          </a:p>
          <a:p>
            <a:endParaRPr lang="en-CA" sz="2400" dirty="0"/>
          </a:p>
        </p:txBody>
      </p:sp>
      <p:sp>
        <p:nvSpPr>
          <p:cNvPr id="5" name="Slide Number Placeholder 4">
            <a:extLst>
              <a:ext uri="{FF2B5EF4-FFF2-40B4-BE49-F238E27FC236}">
                <a16:creationId xmlns:a16="http://schemas.microsoft.com/office/drawing/2014/main" id="{1A470A00-356D-EE27-C2EF-EA8BE0502179}"/>
              </a:ext>
            </a:extLst>
          </p:cNvPr>
          <p:cNvSpPr>
            <a:spLocks noGrp="1"/>
          </p:cNvSpPr>
          <p:nvPr>
            <p:ph type="sldNum" sz="quarter" idx="10"/>
          </p:nvPr>
        </p:nvSpPr>
        <p:spPr/>
        <p:txBody>
          <a:bodyPr/>
          <a:lstStyle/>
          <a:p>
            <a:pPr>
              <a:defRPr/>
            </a:pPr>
            <a:fld id="{E1876EE9-DD01-4A91-B269-162C7E0F1A1E}" type="slidenum">
              <a:rPr lang="en-US" altLang="en-US" smtClean="0"/>
              <a:t>18</a:t>
            </a:fld>
            <a:endParaRPr lang="en-US" altLang="en-US"/>
          </a:p>
        </p:txBody>
      </p:sp>
      <p:pic>
        <p:nvPicPr>
          <p:cNvPr id="10" name="Content Placeholder 9">
            <a:extLst>
              <a:ext uri="{FF2B5EF4-FFF2-40B4-BE49-F238E27FC236}">
                <a16:creationId xmlns:a16="http://schemas.microsoft.com/office/drawing/2014/main" id="{5CF04E80-9613-1930-E4F8-3E2A973CF8DB}"/>
              </a:ext>
            </a:extLst>
          </p:cNvPr>
          <p:cNvPicPr>
            <a:picLocks noGrp="1" noChangeAspect="1"/>
          </p:cNvPicPr>
          <p:nvPr>
            <p:ph sz="half" idx="2"/>
          </p:nvPr>
        </p:nvPicPr>
        <p:blipFill>
          <a:blip r:embed="rId3"/>
          <a:stretch>
            <a:fillRect/>
          </a:stretch>
        </p:blipFill>
        <p:spPr bwMode="auto">
          <a:xfrm>
            <a:off x="6488926" y="1377425"/>
            <a:ext cx="5181600" cy="4396812"/>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406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94898-6A9F-3BFE-0928-FBBD41AD1166}"/>
              </a:ext>
            </a:extLst>
          </p:cNvPr>
          <p:cNvSpPr>
            <a:spLocks noGrp="1"/>
          </p:cNvSpPr>
          <p:nvPr>
            <p:ph type="title"/>
          </p:nvPr>
        </p:nvSpPr>
        <p:spPr>
          <a:xfrm>
            <a:off x="447675" y="0"/>
            <a:ext cx="11296650" cy="1325563"/>
          </a:xfrm>
        </p:spPr>
        <p:txBody>
          <a:bodyPr/>
          <a:lstStyle/>
          <a:p>
            <a:pPr>
              <a:defRPr/>
            </a:pPr>
            <a:r>
              <a:rPr lang="en-CA" dirty="0">
                <a:hlinkClick r:id="rId3"/>
              </a:rPr>
              <a:t>FAO - Évaluation rapide des risques : FMD SAT-1</a:t>
            </a:r>
            <a:endParaRPr lang="en-CA" dirty="0"/>
          </a:p>
        </p:txBody>
      </p:sp>
      <p:graphicFrame>
        <p:nvGraphicFramePr>
          <p:cNvPr id="6" name="Content Placeholder 5">
            <a:extLst>
              <a:ext uri="{FF2B5EF4-FFF2-40B4-BE49-F238E27FC236}">
                <a16:creationId xmlns:a16="http://schemas.microsoft.com/office/drawing/2014/main" id="{2537E478-6156-B0B3-DDF6-D817CBC111EB}"/>
              </a:ext>
            </a:extLst>
          </p:cNvPr>
          <p:cNvGraphicFramePr>
            <a:graphicFrameLocks noGrp="1"/>
          </p:cNvGraphicFramePr>
          <p:nvPr>
            <p:ph sz="half" idx="1"/>
            <p:extLst>
              <p:ext uri="{D42A27DB-BD31-4B8C-83A1-F6EECF244321}">
                <p14:modId xmlns:p14="http://schemas.microsoft.com/office/powerpoint/2010/main" val="619132833"/>
              </p:ext>
            </p:extLst>
          </p:nvPr>
        </p:nvGraphicFramePr>
        <p:xfrm>
          <a:off x="447675" y="1130300"/>
          <a:ext cx="5626099" cy="4389440"/>
        </p:xfrm>
        <a:graphic>
          <a:graphicData uri="http://schemas.openxmlformats.org/drawingml/2006/table">
            <a:tbl>
              <a:tblPr firstRow="1" bandRow="1">
                <a:tableStyleId>{616DA210-FB5B-4158-B5E0-FEB733F419BA}</a:tableStyleId>
              </a:tblPr>
              <a:tblGrid>
                <a:gridCol w="1454433">
                  <a:extLst>
                    <a:ext uri="{9D8B030D-6E8A-4147-A177-3AD203B41FA5}">
                      <a16:colId xmlns:a16="http://schemas.microsoft.com/office/drawing/2014/main" val="20000"/>
                    </a:ext>
                  </a:extLst>
                </a:gridCol>
                <a:gridCol w="2192655">
                  <a:extLst>
                    <a:ext uri="{9D8B030D-6E8A-4147-A177-3AD203B41FA5}">
                      <a16:colId xmlns:a16="http://schemas.microsoft.com/office/drawing/2014/main" val="20001"/>
                    </a:ext>
                  </a:extLst>
                </a:gridCol>
                <a:gridCol w="1979011">
                  <a:extLst>
                    <a:ext uri="{9D8B030D-6E8A-4147-A177-3AD203B41FA5}">
                      <a16:colId xmlns:a16="http://schemas.microsoft.com/office/drawing/2014/main" val="20002"/>
                    </a:ext>
                  </a:extLst>
                </a:gridCol>
              </a:tblGrid>
              <a:tr h="399040">
                <a:tc>
                  <a:txBody>
                    <a:bodyPr/>
                    <a:lstStyle/>
                    <a:p>
                      <a:r>
                        <a:rPr lang="en-CA" sz="1600" dirty="0"/>
                        <a:t>Pays</a:t>
                      </a:r>
                    </a:p>
                  </a:txBody>
                  <a:tcPr marT="45733" marB="45733"/>
                </a:tc>
                <a:tc>
                  <a:txBody>
                    <a:bodyPr/>
                    <a:lstStyle/>
                    <a:p>
                      <a:r>
                        <a:rPr lang="en-CA" sz="1600" dirty="0"/>
                        <a:t>Probabilité/Incertitude</a:t>
                      </a:r>
                    </a:p>
                  </a:txBody>
                  <a:tcPr marT="45733" marB="45733"/>
                </a:tc>
                <a:tc>
                  <a:txBody>
                    <a:bodyPr/>
                    <a:lstStyle/>
                    <a:p>
                      <a:r>
                        <a:rPr lang="en-CA" sz="1600" dirty="0"/>
                        <a:t>Impact/Incertitude</a:t>
                      </a:r>
                    </a:p>
                  </a:txBody>
                  <a:tcPr marT="45733" marB="45733"/>
                </a:tc>
                <a:extLst>
                  <a:ext uri="{0D108BD9-81ED-4DB2-BD59-A6C34878D82A}">
                    <a16:rowId xmlns:a16="http://schemas.microsoft.com/office/drawing/2014/main" val="10000"/>
                  </a:ext>
                </a:extLst>
              </a:tr>
              <a:tr h="399040">
                <a:tc>
                  <a:txBody>
                    <a:bodyPr/>
                    <a:lstStyle/>
                    <a:p>
                      <a:pPr>
                        <a:lnSpc>
                          <a:spcPct val="115000"/>
                        </a:lnSpc>
                        <a:spcAft>
                          <a:spcPts val="800"/>
                        </a:spcAft>
                        <a:buNone/>
                      </a:pPr>
                      <a:r>
                        <a:rPr lang="en-CA" sz="1600" kern="100" dirty="0">
                          <a:effectLst/>
                          <a:latin typeface="+mn-lt"/>
                          <a:ea typeface="Aptos" panose="020B0004020202020204" pitchFamily="34" charset="0"/>
                          <a:cs typeface="Times New Roman" panose="02020603050405020304" pitchFamily="18" charset="0"/>
                        </a:rPr>
                        <a:t>Afghanistan</a:t>
                      </a:r>
                    </a:p>
                  </a:txBody>
                  <a:tcPr marL="9525" marR="9525" marT="9528" marB="9528" anchor="ctr"/>
                </a:tc>
                <a:tc>
                  <a:txBody>
                    <a:bodyPr/>
                    <a:lstStyle/>
                    <a:p>
                      <a:r>
                        <a:rPr lang="en-CA" sz="1600" dirty="0"/>
                        <a:t>Probable/Élevé </a:t>
                      </a:r>
                    </a:p>
                  </a:txBody>
                  <a:tcPr marT="45733" marB="45733"/>
                </a:tc>
                <a:tc>
                  <a:txBody>
                    <a:bodyPr/>
                    <a:lstStyle/>
                    <a:p>
                      <a:r>
                        <a:rPr lang="en-CA" sz="1600" dirty="0"/>
                        <a:t>Grave/Modéré</a:t>
                      </a:r>
                    </a:p>
                  </a:txBody>
                  <a:tcPr marT="45733" marB="45733"/>
                </a:tc>
                <a:extLst>
                  <a:ext uri="{0D108BD9-81ED-4DB2-BD59-A6C34878D82A}">
                    <a16:rowId xmlns:a16="http://schemas.microsoft.com/office/drawing/2014/main" val="10001"/>
                  </a:ext>
                </a:extLst>
              </a:tr>
              <a:tr h="399040">
                <a:tc>
                  <a:txBody>
                    <a:bodyPr/>
                    <a:lstStyle/>
                    <a:p>
                      <a:pPr>
                        <a:lnSpc>
                          <a:spcPct val="115000"/>
                        </a:lnSpc>
                        <a:spcAft>
                          <a:spcPts val="800"/>
                        </a:spcAft>
                        <a:buNone/>
                      </a:pPr>
                      <a:r>
                        <a:rPr lang="en-CA" sz="1600" kern="100" dirty="0">
                          <a:effectLst/>
                          <a:latin typeface="+mn-lt"/>
                          <a:ea typeface="Aptos" panose="020B0004020202020204" pitchFamily="34" charset="0"/>
                          <a:cs typeface="Times New Roman" panose="02020603050405020304" pitchFamily="18" charset="0"/>
                        </a:rPr>
                        <a:t>Arménie</a:t>
                      </a:r>
                    </a:p>
                  </a:txBody>
                  <a:tcPr marL="9525" marR="9525" marT="9528" marB="9528" anchor="ctr"/>
                </a:tc>
                <a:tc>
                  <a:txBody>
                    <a:bodyPr/>
                    <a:lstStyle/>
                    <a:p>
                      <a:r>
                        <a:rPr lang="en-CA" sz="1600" dirty="0"/>
                        <a:t>Probable/Modéré</a:t>
                      </a:r>
                    </a:p>
                  </a:txBody>
                  <a:tcPr marT="45733" marB="45733"/>
                </a:tc>
                <a:tc>
                  <a:txBody>
                    <a:bodyPr/>
                    <a:lstStyle/>
                    <a:p>
                      <a:r>
                        <a:rPr lang="en-CA" sz="1600" dirty="0"/>
                        <a:t>Faible/Modéré </a:t>
                      </a:r>
                    </a:p>
                  </a:txBody>
                  <a:tcPr marT="45733" marB="45733"/>
                </a:tc>
                <a:extLst>
                  <a:ext uri="{0D108BD9-81ED-4DB2-BD59-A6C34878D82A}">
                    <a16:rowId xmlns:a16="http://schemas.microsoft.com/office/drawing/2014/main" val="10002"/>
                  </a:ext>
                </a:extLst>
              </a:tr>
              <a:tr h="399040">
                <a:tc>
                  <a:txBody>
                    <a:bodyPr/>
                    <a:lstStyle/>
                    <a:p>
                      <a:pPr>
                        <a:lnSpc>
                          <a:spcPct val="115000"/>
                        </a:lnSpc>
                        <a:spcAft>
                          <a:spcPts val="800"/>
                        </a:spcAft>
                        <a:buNone/>
                      </a:pPr>
                      <a:r>
                        <a:rPr lang="en-CA" sz="1600" kern="100">
                          <a:effectLst/>
                          <a:latin typeface="+mn-lt"/>
                          <a:ea typeface="Aptos" panose="020B0004020202020204" pitchFamily="34" charset="0"/>
                          <a:cs typeface="Times New Roman" panose="02020603050405020304" pitchFamily="18" charset="0"/>
                        </a:rPr>
                        <a:t>Bulgarie</a:t>
                      </a:r>
                    </a:p>
                  </a:txBody>
                  <a:tcPr marL="9525" marR="9525" marT="9528" marB="9528" anchor="ctr"/>
                </a:tc>
                <a:tc>
                  <a:txBody>
                    <a:bodyPr/>
                    <a:lstStyle/>
                    <a:p>
                      <a:r>
                        <a:rPr lang="en-CA" sz="1600" dirty="0"/>
                        <a:t>Peu probable/Faible</a:t>
                      </a:r>
                    </a:p>
                  </a:txBody>
                  <a:tcPr marT="45733" marB="45733"/>
                </a:tc>
                <a:tc>
                  <a:txBody>
                    <a:bodyPr/>
                    <a:lstStyle/>
                    <a:p>
                      <a:r>
                        <a:rPr lang="en-CA" sz="1600" dirty="0"/>
                        <a:t>Faible/Faible</a:t>
                      </a:r>
                    </a:p>
                  </a:txBody>
                  <a:tcPr marT="45733" marB="45733"/>
                </a:tc>
                <a:extLst>
                  <a:ext uri="{0D108BD9-81ED-4DB2-BD59-A6C34878D82A}">
                    <a16:rowId xmlns:a16="http://schemas.microsoft.com/office/drawing/2014/main" val="10003"/>
                  </a:ext>
                </a:extLst>
              </a:tr>
              <a:tr h="399040">
                <a:tc>
                  <a:txBody>
                    <a:bodyPr/>
                    <a:lstStyle/>
                    <a:p>
                      <a:pPr>
                        <a:lnSpc>
                          <a:spcPct val="115000"/>
                        </a:lnSpc>
                        <a:spcAft>
                          <a:spcPts val="800"/>
                        </a:spcAft>
                        <a:buNone/>
                      </a:pPr>
                      <a:r>
                        <a:rPr lang="en-CA" sz="1600" b="1" kern="100" dirty="0">
                          <a:effectLst/>
                          <a:highlight>
                            <a:srgbClr val="FF0000"/>
                          </a:highlight>
                          <a:latin typeface="+mn-lt"/>
                          <a:ea typeface="Aptos" panose="020B0004020202020204" pitchFamily="34" charset="0"/>
                          <a:cs typeface="Times New Roman" panose="02020603050405020304" pitchFamily="18" charset="0"/>
                        </a:rPr>
                        <a:t>Chypre</a:t>
                      </a:r>
                    </a:p>
                  </a:txBody>
                  <a:tcPr marL="9525" marR="9525" marT="9528" marB="9528" anchor="ctr"/>
                </a:tc>
                <a:tc>
                  <a:txBody>
                    <a:bodyPr/>
                    <a:lstStyle/>
                    <a:p>
                      <a:r>
                        <a:rPr lang="en-CA" sz="1600" b="1" dirty="0">
                          <a:highlight>
                            <a:srgbClr val="FF0000"/>
                          </a:highlight>
                        </a:rPr>
                        <a:t>Probable/Modéré</a:t>
                      </a:r>
                    </a:p>
                  </a:txBody>
                  <a:tcPr marT="45733" marB="45733"/>
                </a:tc>
                <a:tc>
                  <a:txBody>
                    <a:bodyPr/>
                    <a:lstStyle/>
                    <a:p>
                      <a:r>
                        <a:rPr lang="en-CA" sz="1600" b="1" dirty="0">
                          <a:highlight>
                            <a:srgbClr val="FF0000"/>
                          </a:highlight>
                        </a:rPr>
                        <a:t>Faible/Modéré</a:t>
                      </a:r>
                    </a:p>
                  </a:txBody>
                  <a:tcPr marT="45733" marB="45733"/>
                </a:tc>
                <a:extLst>
                  <a:ext uri="{0D108BD9-81ED-4DB2-BD59-A6C34878D82A}">
                    <a16:rowId xmlns:a16="http://schemas.microsoft.com/office/drawing/2014/main" val="10004"/>
                  </a:ext>
                </a:extLst>
              </a:tr>
              <a:tr h="399040">
                <a:tc>
                  <a:txBody>
                    <a:bodyPr/>
                    <a:lstStyle/>
                    <a:p>
                      <a:pPr>
                        <a:lnSpc>
                          <a:spcPct val="115000"/>
                        </a:lnSpc>
                        <a:spcAft>
                          <a:spcPts val="800"/>
                        </a:spcAft>
                        <a:buNone/>
                      </a:pPr>
                      <a:r>
                        <a:rPr lang="en-CA" sz="1600" b="0" kern="100" dirty="0">
                          <a:effectLst/>
                          <a:latin typeface="+mn-lt"/>
                          <a:ea typeface="Aptos" panose="020B0004020202020204" pitchFamily="34" charset="0"/>
                          <a:cs typeface="Times New Roman" panose="02020603050405020304" pitchFamily="18" charset="0"/>
                        </a:rPr>
                        <a:t>Géorgie</a:t>
                      </a:r>
                    </a:p>
                  </a:txBody>
                  <a:tcPr marL="9525" marR="9525" marT="9528" marB="9528" anchor="ctr"/>
                </a:tc>
                <a:tc>
                  <a:txBody>
                    <a:bodyPr/>
                    <a:lstStyle/>
                    <a:p>
                      <a:r>
                        <a:rPr lang="en-CA" sz="1600" b="0" dirty="0"/>
                        <a:t>Très probable/Modéré</a:t>
                      </a:r>
                    </a:p>
                  </a:txBody>
                  <a:tcPr marT="45733" marB="45733"/>
                </a:tc>
                <a:tc>
                  <a:txBody>
                    <a:bodyPr/>
                    <a:lstStyle/>
                    <a:p>
                      <a:r>
                        <a:rPr lang="en-CA" sz="1600" b="0" dirty="0"/>
                        <a:t>Modéré/Modéré</a:t>
                      </a:r>
                    </a:p>
                  </a:txBody>
                  <a:tcPr marT="45733" marB="45733"/>
                </a:tc>
                <a:extLst>
                  <a:ext uri="{0D108BD9-81ED-4DB2-BD59-A6C34878D82A}">
                    <a16:rowId xmlns:a16="http://schemas.microsoft.com/office/drawing/2014/main" val="10005"/>
                  </a:ext>
                </a:extLst>
              </a:tr>
              <a:tr h="399040">
                <a:tc>
                  <a:txBody>
                    <a:bodyPr/>
                    <a:lstStyle/>
                    <a:p>
                      <a:pPr>
                        <a:lnSpc>
                          <a:spcPct val="115000"/>
                        </a:lnSpc>
                        <a:spcAft>
                          <a:spcPts val="800"/>
                        </a:spcAft>
                        <a:buNone/>
                      </a:pPr>
                      <a:r>
                        <a:rPr lang="en-CA" sz="1600" b="1" kern="100" dirty="0">
                          <a:effectLst/>
                          <a:highlight>
                            <a:srgbClr val="FF0000"/>
                          </a:highlight>
                          <a:latin typeface="+mn-lt"/>
                          <a:ea typeface="Aptos" panose="020B0004020202020204" pitchFamily="34" charset="0"/>
                          <a:cs typeface="Times New Roman" panose="02020603050405020304" pitchFamily="18" charset="0"/>
                        </a:rPr>
                        <a:t>Grèce</a:t>
                      </a:r>
                    </a:p>
                  </a:txBody>
                  <a:tcPr marL="9525" marR="9525" marT="9528" marB="9528" anchor="ctr"/>
                </a:tc>
                <a:tc>
                  <a:txBody>
                    <a:bodyPr/>
                    <a:lstStyle/>
                    <a:p>
                      <a:r>
                        <a:rPr lang="en-CA" sz="1600" b="1" dirty="0">
                          <a:highlight>
                            <a:srgbClr val="FF0000"/>
                          </a:highlight>
                        </a:rPr>
                        <a:t>Probable/Modéré</a:t>
                      </a:r>
                    </a:p>
                  </a:txBody>
                  <a:tcPr marT="45733" marB="45733"/>
                </a:tc>
                <a:tc>
                  <a:txBody>
                    <a:bodyPr/>
                    <a:lstStyle/>
                    <a:p>
                      <a:r>
                        <a:rPr lang="en-CA" sz="1600" b="1" dirty="0">
                          <a:highlight>
                            <a:srgbClr val="FF0000"/>
                          </a:highlight>
                        </a:rPr>
                        <a:t>Faible/Faible</a:t>
                      </a:r>
                    </a:p>
                  </a:txBody>
                  <a:tcPr marT="45733" marB="45733"/>
                </a:tc>
                <a:extLst>
                  <a:ext uri="{0D108BD9-81ED-4DB2-BD59-A6C34878D82A}">
                    <a16:rowId xmlns:a16="http://schemas.microsoft.com/office/drawing/2014/main" val="10006"/>
                  </a:ext>
                </a:extLst>
              </a:tr>
              <a:tr h="399040">
                <a:tc>
                  <a:txBody>
                    <a:bodyPr/>
                    <a:lstStyle/>
                    <a:p>
                      <a:pPr>
                        <a:lnSpc>
                          <a:spcPct val="115000"/>
                        </a:lnSpc>
                        <a:spcAft>
                          <a:spcPts val="800"/>
                        </a:spcAft>
                        <a:buNone/>
                      </a:pPr>
                      <a:r>
                        <a:rPr lang="en-CA" sz="1600" b="1" kern="100">
                          <a:effectLst/>
                          <a:highlight>
                            <a:srgbClr val="FF0000"/>
                          </a:highlight>
                          <a:latin typeface="+mn-lt"/>
                          <a:ea typeface="Aptos" panose="020B0004020202020204" pitchFamily="34" charset="0"/>
                          <a:cs typeface="Times New Roman" panose="02020603050405020304" pitchFamily="18" charset="0"/>
                        </a:rPr>
                        <a:t>Israël</a:t>
                      </a:r>
                    </a:p>
                  </a:txBody>
                  <a:tcPr marL="9525" marR="9525" marT="9528" marB="9528" anchor="ctr"/>
                </a:tc>
                <a:tc>
                  <a:txBody>
                    <a:bodyPr/>
                    <a:lstStyle/>
                    <a:p>
                      <a:r>
                        <a:rPr lang="en-CA" sz="1600" b="1" dirty="0">
                          <a:highlight>
                            <a:srgbClr val="FF0000"/>
                          </a:highlight>
                        </a:rPr>
                        <a:t>Probable/Modéré</a:t>
                      </a:r>
                    </a:p>
                  </a:txBody>
                  <a:tcPr marT="45733" marB="45733"/>
                </a:tc>
                <a:tc>
                  <a:txBody>
                    <a:bodyPr/>
                    <a:lstStyle/>
                    <a:p>
                      <a:r>
                        <a:rPr lang="en-CA" sz="1600" b="1" dirty="0">
                          <a:highlight>
                            <a:srgbClr val="FF0000"/>
                          </a:highlight>
                        </a:rPr>
                        <a:t>Faible/Modéré</a:t>
                      </a:r>
                    </a:p>
                  </a:txBody>
                  <a:tcPr marT="45733" marB="45733"/>
                </a:tc>
                <a:extLst>
                  <a:ext uri="{0D108BD9-81ED-4DB2-BD59-A6C34878D82A}">
                    <a16:rowId xmlns:a16="http://schemas.microsoft.com/office/drawing/2014/main" val="10007"/>
                  </a:ext>
                </a:extLst>
              </a:tr>
              <a:tr h="399040">
                <a:tc>
                  <a:txBody>
                    <a:bodyPr/>
                    <a:lstStyle/>
                    <a:p>
                      <a:pPr>
                        <a:lnSpc>
                          <a:spcPct val="115000"/>
                        </a:lnSpc>
                        <a:spcAft>
                          <a:spcPts val="800"/>
                        </a:spcAft>
                        <a:buNone/>
                      </a:pPr>
                      <a:r>
                        <a:rPr lang="en-CA" sz="1600" kern="100" dirty="0">
                          <a:effectLst/>
                          <a:latin typeface="+mn-lt"/>
                          <a:ea typeface="Aptos" panose="020B0004020202020204" pitchFamily="34" charset="0"/>
                          <a:cs typeface="Times New Roman" panose="02020603050405020304" pitchFamily="18" charset="0"/>
                        </a:rPr>
                        <a:t>Jordanie</a:t>
                      </a:r>
                    </a:p>
                  </a:txBody>
                  <a:tcPr marL="9525" marR="9525" marT="9528" marB="9528" anchor="ctr"/>
                </a:tc>
                <a:tc>
                  <a:txBody>
                    <a:bodyPr/>
                    <a:lstStyle/>
                    <a:p>
                      <a:r>
                        <a:rPr lang="en-CA" sz="1600" dirty="0"/>
                        <a:t>Probable/Élevé</a:t>
                      </a:r>
                    </a:p>
                  </a:txBody>
                  <a:tcPr marT="45733" marB="45733"/>
                </a:tc>
                <a:tc>
                  <a:txBody>
                    <a:bodyPr/>
                    <a:lstStyle/>
                    <a:p>
                      <a:r>
                        <a:rPr lang="en-CA" sz="1600" dirty="0"/>
                        <a:t>Modéré/Élevé</a:t>
                      </a:r>
                    </a:p>
                  </a:txBody>
                  <a:tcPr marT="45733" marB="45733"/>
                </a:tc>
                <a:extLst>
                  <a:ext uri="{0D108BD9-81ED-4DB2-BD59-A6C34878D82A}">
                    <a16:rowId xmlns:a16="http://schemas.microsoft.com/office/drawing/2014/main" val="10008"/>
                  </a:ext>
                </a:extLst>
              </a:tr>
              <a:tr h="399040">
                <a:tc>
                  <a:txBody>
                    <a:bodyPr/>
                    <a:lstStyle/>
                    <a:p>
                      <a:pPr>
                        <a:lnSpc>
                          <a:spcPct val="115000"/>
                        </a:lnSpc>
                        <a:spcAft>
                          <a:spcPts val="800"/>
                        </a:spcAft>
                        <a:buNone/>
                      </a:pPr>
                      <a:r>
                        <a:rPr lang="en-CA" sz="1600" kern="100">
                          <a:effectLst/>
                          <a:latin typeface="+mn-lt"/>
                          <a:ea typeface="Aptos" panose="020B0004020202020204" pitchFamily="34" charset="0"/>
                          <a:cs typeface="Times New Roman" panose="02020603050405020304" pitchFamily="18" charset="0"/>
                        </a:rPr>
                        <a:t>Liban</a:t>
                      </a:r>
                    </a:p>
                  </a:txBody>
                  <a:tcPr marL="9525" marR="9525" marT="9528" marB="9528" anchor="ctr"/>
                </a:tc>
                <a:tc>
                  <a:txBody>
                    <a:bodyPr/>
                    <a:lstStyle/>
                    <a:p>
                      <a:r>
                        <a:rPr lang="en-CA" sz="1600" dirty="0"/>
                        <a:t>Probable/Élevé</a:t>
                      </a:r>
                    </a:p>
                  </a:txBody>
                  <a:tcPr marT="45733" marB="45733"/>
                </a:tc>
                <a:tc>
                  <a:txBody>
                    <a:bodyPr/>
                    <a:lstStyle/>
                    <a:p>
                      <a:r>
                        <a:rPr lang="en-CA" sz="1600" dirty="0"/>
                        <a:t>Modéré/Élevé</a:t>
                      </a:r>
                    </a:p>
                  </a:txBody>
                  <a:tcPr marT="45733" marB="45733"/>
                </a:tc>
                <a:extLst>
                  <a:ext uri="{0D108BD9-81ED-4DB2-BD59-A6C34878D82A}">
                    <a16:rowId xmlns:a16="http://schemas.microsoft.com/office/drawing/2014/main" val="10009"/>
                  </a:ext>
                </a:extLst>
              </a:tr>
              <a:tr h="399040">
                <a:tc>
                  <a:txBody>
                    <a:bodyPr/>
                    <a:lstStyle/>
                    <a:p>
                      <a:pPr>
                        <a:lnSpc>
                          <a:spcPct val="115000"/>
                        </a:lnSpc>
                        <a:spcAft>
                          <a:spcPts val="800"/>
                        </a:spcAft>
                        <a:buNone/>
                      </a:pPr>
                      <a:r>
                        <a:rPr lang="en-CA" sz="1600" b="0" kern="100" dirty="0">
                          <a:effectLst/>
                          <a:latin typeface="+mn-lt"/>
                          <a:ea typeface="Aptos" panose="020B0004020202020204" pitchFamily="34" charset="0"/>
                          <a:cs typeface="Times New Roman" panose="02020603050405020304" pitchFamily="18" charset="0"/>
                        </a:rPr>
                        <a:t>Libye</a:t>
                      </a:r>
                    </a:p>
                  </a:txBody>
                  <a:tcPr marL="9525" marR="9525" marT="9528" marB="9528" anchor="ctr"/>
                </a:tc>
                <a:tc>
                  <a:txBody>
                    <a:bodyPr/>
                    <a:lstStyle/>
                    <a:p>
                      <a:r>
                        <a:rPr lang="en-CA" sz="1600" b="0" dirty="0"/>
                        <a:t>Très probable/Élevé</a:t>
                      </a:r>
                    </a:p>
                  </a:txBody>
                  <a:tcPr marT="45733" marB="45733"/>
                </a:tc>
                <a:tc>
                  <a:txBody>
                    <a:bodyPr/>
                    <a:lstStyle/>
                    <a:p>
                      <a:r>
                        <a:rPr lang="en-CA" sz="1600" b="0" dirty="0"/>
                        <a:t>Grave/Élevé</a:t>
                      </a:r>
                    </a:p>
                  </a:txBody>
                  <a:tcPr marT="45733" marB="45733"/>
                </a:tc>
                <a:extLst>
                  <a:ext uri="{0D108BD9-81ED-4DB2-BD59-A6C34878D82A}">
                    <a16:rowId xmlns:a16="http://schemas.microsoft.com/office/drawing/2014/main" val="10010"/>
                  </a:ext>
                </a:extLst>
              </a:tr>
            </a:tbl>
          </a:graphicData>
        </a:graphic>
      </p:graphicFrame>
      <p:sp>
        <p:nvSpPr>
          <p:cNvPr id="45109" name="Slide Number Placeholder 4">
            <a:extLst>
              <a:ext uri="{FF2B5EF4-FFF2-40B4-BE49-F238E27FC236}">
                <a16:creationId xmlns:a16="http://schemas.microsoft.com/office/drawing/2014/main" id="{2CAFD1DE-5FBA-6F66-BF31-E94DCF657188}"/>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1586B41-2C64-4C03-8C4A-3DAD6C31A23B}" type="slidenum">
              <a:rPr lang="en-US" altLang="en-US" smtClean="0">
                <a:solidFill>
                  <a:srgbClr val="898989"/>
                </a:solidFill>
              </a:rPr>
              <a:t>19</a:t>
            </a:fld>
            <a:endParaRPr lang="en-US" altLang="en-US">
              <a:solidFill>
                <a:srgbClr val="898989"/>
              </a:solidFill>
            </a:endParaRPr>
          </a:p>
        </p:txBody>
      </p:sp>
      <p:graphicFrame>
        <p:nvGraphicFramePr>
          <p:cNvPr id="7" name="Content Placeholder 5">
            <a:extLst>
              <a:ext uri="{FF2B5EF4-FFF2-40B4-BE49-F238E27FC236}">
                <a16:creationId xmlns:a16="http://schemas.microsoft.com/office/drawing/2014/main" id="{9A498E96-D5A5-B07E-CE23-1EB011D2C157}"/>
              </a:ext>
            </a:extLst>
          </p:cNvPr>
          <p:cNvGraphicFramePr>
            <a:graphicFrameLocks/>
          </p:cNvGraphicFramePr>
          <p:nvPr>
            <p:extLst>
              <p:ext uri="{D42A27DB-BD31-4B8C-83A1-F6EECF244321}">
                <p14:modId xmlns:p14="http://schemas.microsoft.com/office/powerpoint/2010/main" val="1295787962"/>
              </p:ext>
            </p:extLst>
          </p:nvPr>
        </p:nvGraphicFramePr>
        <p:xfrm>
          <a:off x="6283325" y="1387475"/>
          <a:ext cx="5626099" cy="4600575"/>
        </p:xfrm>
        <a:graphic>
          <a:graphicData uri="http://schemas.openxmlformats.org/drawingml/2006/table">
            <a:tbl>
              <a:tblPr firstRow="1" bandRow="1">
                <a:tableStyleId>{616DA210-FB5B-4158-B5E0-FEB733F419BA}</a:tableStyleId>
              </a:tblPr>
              <a:tblGrid>
                <a:gridCol w="1454433">
                  <a:extLst>
                    <a:ext uri="{9D8B030D-6E8A-4147-A177-3AD203B41FA5}">
                      <a16:colId xmlns:a16="http://schemas.microsoft.com/office/drawing/2014/main" val="20000"/>
                    </a:ext>
                  </a:extLst>
                </a:gridCol>
                <a:gridCol w="2192655">
                  <a:extLst>
                    <a:ext uri="{9D8B030D-6E8A-4147-A177-3AD203B41FA5}">
                      <a16:colId xmlns:a16="http://schemas.microsoft.com/office/drawing/2014/main" val="20001"/>
                    </a:ext>
                  </a:extLst>
                </a:gridCol>
                <a:gridCol w="1979011">
                  <a:extLst>
                    <a:ext uri="{9D8B030D-6E8A-4147-A177-3AD203B41FA5}">
                      <a16:colId xmlns:a16="http://schemas.microsoft.com/office/drawing/2014/main" val="20002"/>
                    </a:ext>
                  </a:extLst>
                </a:gridCol>
              </a:tblGrid>
              <a:tr h="335289">
                <a:tc>
                  <a:txBody>
                    <a:bodyPr/>
                    <a:lstStyle/>
                    <a:p>
                      <a:r>
                        <a:rPr lang="en-CA" sz="1600" dirty="0"/>
                        <a:t>Pays</a:t>
                      </a:r>
                    </a:p>
                  </a:txBody>
                  <a:tcPr marT="45721" marB="45721"/>
                </a:tc>
                <a:tc>
                  <a:txBody>
                    <a:bodyPr/>
                    <a:lstStyle/>
                    <a:p>
                      <a:r>
                        <a:rPr lang="en-CA" sz="1600" dirty="0"/>
                        <a:t>Probabilité/Incertitude</a:t>
                      </a:r>
                    </a:p>
                  </a:txBody>
                  <a:tcPr marT="45721" marB="45721"/>
                </a:tc>
                <a:tc>
                  <a:txBody>
                    <a:bodyPr/>
                    <a:lstStyle/>
                    <a:p>
                      <a:r>
                        <a:rPr lang="en-CA" sz="1600" dirty="0"/>
                        <a:t>Impact/Incertitude</a:t>
                      </a:r>
                    </a:p>
                  </a:txBody>
                  <a:tcPr marT="45721" marB="45721"/>
                </a:tc>
                <a:extLst>
                  <a:ext uri="{0D108BD9-81ED-4DB2-BD59-A6C34878D82A}">
                    <a16:rowId xmlns:a16="http://schemas.microsoft.com/office/drawing/2014/main" val="10000"/>
                  </a:ext>
                </a:extLst>
              </a:tr>
              <a:tr h="335289">
                <a:tc>
                  <a:txBody>
                    <a:bodyPr/>
                    <a:lstStyle/>
                    <a:p>
                      <a:pPr>
                        <a:lnSpc>
                          <a:spcPct val="115000"/>
                        </a:lnSpc>
                        <a:spcAft>
                          <a:spcPts val="800"/>
                        </a:spcAft>
                        <a:buNone/>
                      </a:pPr>
                      <a:r>
                        <a:rPr lang="en-CA" sz="1600" kern="100" dirty="0">
                          <a:effectLst/>
                          <a:latin typeface="+mn-lt"/>
                          <a:ea typeface="Aptos" panose="020B0004020202020204" pitchFamily="34" charset="0"/>
                          <a:cs typeface="Times New Roman" panose="02020603050405020304" pitchFamily="18" charset="0"/>
                        </a:rPr>
                        <a:t>Oman</a:t>
                      </a:r>
                    </a:p>
                  </a:txBody>
                  <a:tcPr marL="9525" marR="9525" marT="9525" marB="9525" anchor="ctr"/>
                </a:tc>
                <a:tc>
                  <a:txBody>
                    <a:bodyPr/>
                    <a:lstStyle/>
                    <a:p>
                      <a:r>
                        <a:rPr lang="en-CA" sz="1600" dirty="0"/>
                        <a:t>Probable/Modéré</a:t>
                      </a:r>
                    </a:p>
                  </a:txBody>
                  <a:tcPr marT="45721" marB="45721"/>
                </a:tc>
                <a:tc>
                  <a:txBody>
                    <a:bodyPr/>
                    <a:lstStyle/>
                    <a:p>
                      <a:r>
                        <a:rPr lang="en-CA" sz="1600" dirty="0"/>
                        <a:t>Faible/Modérée</a:t>
                      </a:r>
                    </a:p>
                  </a:txBody>
                  <a:tcPr marT="45721" marB="45721"/>
                </a:tc>
                <a:extLst>
                  <a:ext uri="{0D108BD9-81ED-4DB2-BD59-A6C34878D82A}">
                    <a16:rowId xmlns:a16="http://schemas.microsoft.com/office/drawing/2014/main" val="10001"/>
                  </a:ext>
                </a:extLst>
              </a:tr>
              <a:tr h="335289">
                <a:tc>
                  <a:txBody>
                    <a:bodyPr/>
                    <a:lstStyle/>
                    <a:p>
                      <a:pPr>
                        <a:lnSpc>
                          <a:spcPct val="115000"/>
                        </a:lnSpc>
                        <a:spcAft>
                          <a:spcPts val="800"/>
                        </a:spcAft>
                        <a:buNone/>
                      </a:pPr>
                      <a:r>
                        <a:rPr lang="en-CA" sz="1600" kern="100" dirty="0">
                          <a:effectLst/>
                          <a:latin typeface="+mn-lt"/>
                          <a:ea typeface="Aptos" panose="020B0004020202020204" pitchFamily="34" charset="0"/>
                          <a:cs typeface="Times New Roman" panose="02020603050405020304" pitchFamily="18" charset="0"/>
                        </a:rPr>
                        <a:t>Pakistan</a:t>
                      </a:r>
                    </a:p>
                  </a:txBody>
                  <a:tcPr marL="9525" marR="9525" marT="9525" marB="9525" anchor="ctr"/>
                </a:tc>
                <a:tc>
                  <a:txBody>
                    <a:bodyPr/>
                    <a:lstStyle/>
                    <a:p>
                      <a:r>
                        <a:rPr lang="en-CA" sz="1600" dirty="0"/>
                        <a:t>Probable/Modéré</a:t>
                      </a:r>
                    </a:p>
                  </a:txBody>
                  <a:tcPr marT="45721" marB="45721"/>
                </a:tc>
                <a:tc>
                  <a:txBody>
                    <a:bodyPr/>
                    <a:lstStyle/>
                    <a:p>
                      <a:r>
                        <a:rPr lang="en-CA" sz="1600" dirty="0"/>
                        <a:t>Élevé/Modéré</a:t>
                      </a:r>
                    </a:p>
                  </a:txBody>
                  <a:tcPr marT="45721" marB="45721"/>
                </a:tc>
                <a:extLst>
                  <a:ext uri="{0D108BD9-81ED-4DB2-BD59-A6C34878D82A}">
                    <a16:rowId xmlns:a16="http://schemas.microsoft.com/office/drawing/2014/main" val="10002"/>
                  </a:ext>
                </a:extLst>
              </a:tr>
              <a:tr h="335289">
                <a:tc>
                  <a:txBody>
                    <a:bodyPr/>
                    <a:lstStyle/>
                    <a:p>
                      <a:pPr>
                        <a:lnSpc>
                          <a:spcPct val="115000"/>
                        </a:lnSpc>
                        <a:spcAft>
                          <a:spcPts val="800"/>
                        </a:spcAft>
                        <a:buNone/>
                      </a:pPr>
                      <a:r>
                        <a:rPr lang="en-CA" sz="1600" kern="100" dirty="0">
                          <a:effectLst/>
                          <a:latin typeface="+mn-lt"/>
                          <a:ea typeface="Aptos" panose="020B0004020202020204" pitchFamily="34" charset="0"/>
                          <a:cs typeface="Times New Roman" panose="02020603050405020304" pitchFamily="18" charset="0"/>
                        </a:rPr>
                        <a:t>Qatar</a:t>
                      </a:r>
                    </a:p>
                  </a:txBody>
                  <a:tcPr marL="9525" marR="9525" marT="9525" marB="9525" anchor="ctr"/>
                </a:tc>
                <a:tc>
                  <a:txBody>
                    <a:bodyPr/>
                    <a:lstStyle/>
                    <a:p>
                      <a:r>
                        <a:rPr lang="en-CA" sz="1600" dirty="0"/>
                        <a:t>Probable/Faible</a:t>
                      </a:r>
                    </a:p>
                  </a:txBody>
                  <a:tcPr marT="45721" marB="45721"/>
                </a:tc>
                <a:tc>
                  <a:txBody>
                    <a:bodyPr/>
                    <a:lstStyle/>
                    <a:p>
                      <a:r>
                        <a:rPr lang="en-CA" sz="1600" dirty="0"/>
                        <a:t>Faible/Faible</a:t>
                      </a:r>
                    </a:p>
                  </a:txBody>
                  <a:tcPr marT="45721" marB="45721"/>
                </a:tc>
                <a:extLst>
                  <a:ext uri="{0D108BD9-81ED-4DB2-BD59-A6C34878D82A}">
                    <a16:rowId xmlns:a16="http://schemas.microsoft.com/office/drawing/2014/main" val="10003"/>
                  </a:ext>
                </a:extLst>
              </a:tr>
              <a:tr h="563388">
                <a:tc>
                  <a:txBody>
                    <a:bodyPr/>
                    <a:lstStyle/>
                    <a:p>
                      <a:pPr>
                        <a:lnSpc>
                          <a:spcPct val="115000"/>
                        </a:lnSpc>
                        <a:spcAft>
                          <a:spcPts val="800"/>
                        </a:spcAft>
                        <a:buNone/>
                      </a:pPr>
                      <a:r>
                        <a:rPr lang="en-CA" sz="1600" b="1" kern="100" dirty="0">
                          <a:effectLst/>
                          <a:highlight>
                            <a:srgbClr val="FFFF00"/>
                          </a:highlight>
                          <a:latin typeface="+mn-lt"/>
                          <a:ea typeface="Aptos" panose="020B0004020202020204" pitchFamily="34" charset="0"/>
                          <a:cs typeface="Times New Roman" panose="02020603050405020304" pitchFamily="18" charset="0"/>
                        </a:rPr>
                        <a:t>Fédération de Russie</a:t>
                      </a:r>
                    </a:p>
                  </a:txBody>
                  <a:tcPr marL="9525" marR="9525" marT="9525" marB="9525" anchor="ctr"/>
                </a:tc>
                <a:tc>
                  <a:txBody>
                    <a:bodyPr/>
                    <a:lstStyle/>
                    <a:p>
                      <a:r>
                        <a:rPr lang="en-CA" sz="1600" b="1" dirty="0">
                          <a:highlight>
                            <a:srgbClr val="FFFF00"/>
                          </a:highlight>
                        </a:rPr>
                        <a:t>Probable/Élevé</a:t>
                      </a:r>
                    </a:p>
                  </a:txBody>
                  <a:tcPr marT="45721" marB="45721"/>
                </a:tc>
                <a:tc>
                  <a:txBody>
                    <a:bodyPr/>
                    <a:lstStyle/>
                    <a:p>
                      <a:r>
                        <a:rPr lang="en-CA" sz="1600" b="1" dirty="0">
                          <a:highlight>
                            <a:srgbClr val="FFFF00"/>
                          </a:highlight>
                        </a:rPr>
                        <a:t>Modéré/Modéré</a:t>
                      </a:r>
                    </a:p>
                  </a:txBody>
                  <a:tcPr marT="45721" marB="45721"/>
                </a:tc>
                <a:extLst>
                  <a:ext uri="{0D108BD9-81ED-4DB2-BD59-A6C34878D82A}">
                    <a16:rowId xmlns:a16="http://schemas.microsoft.com/office/drawing/2014/main" val="10004"/>
                  </a:ext>
                </a:extLst>
              </a:tr>
              <a:tr h="335289">
                <a:tc>
                  <a:txBody>
                    <a:bodyPr/>
                    <a:lstStyle/>
                    <a:p>
                      <a:pPr>
                        <a:lnSpc>
                          <a:spcPct val="115000"/>
                        </a:lnSpc>
                        <a:spcAft>
                          <a:spcPts val="800"/>
                        </a:spcAft>
                        <a:buNone/>
                      </a:pPr>
                      <a:r>
                        <a:rPr lang="en-CA" sz="1600" kern="100">
                          <a:effectLst/>
                          <a:latin typeface="+mn-lt"/>
                          <a:ea typeface="Aptos" panose="020B0004020202020204" pitchFamily="34" charset="0"/>
                          <a:cs typeface="Times New Roman" panose="02020603050405020304" pitchFamily="18" charset="0"/>
                        </a:rPr>
                        <a:t>Arabie saoudite</a:t>
                      </a:r>
                    </a:p>
                  </a:txBody>
                  <a:tcPr marL="9525" marR="9525" marT="9525" marB="9525" anchor="ctr"/>
                </a:tc>
                <a:tc>
                  <a:txBody>
                    <a:bodyPr/>
                    <a:lstStyle/>
                    <a:p>
                      <a:r>
                        <a:rPr lang="en-CA" sz="1600" dirty="0"/>
                        <a:t>Probable/Élevé</a:t>
                      </a:r>
                    </a:p>
                  </a:txBody>
                  <a:tcPr marT="45721" marB="45721"/>
                </a:tc>
                <a:tc>
                  <a:txBody>
                    <a:bodyPr/>
                    <a:lstStyle/>
                    <a:p>
                      <a:r>
                        <a:rPr lang="en-CA" sz="1600" dirty="0"/>
                        <a:t>Modéré/Modéré</a:t>
                      </a:r>
                    </a:p>
                  </a:txBody>
                  <a:tcPr marT="45721" marB="45721"/>
                </a:tc>
                <a:extLst>
                  <a:ext uri="{0D108BD9-81ED-4DB2-BD59-A6C34878D82A}">
                    <a16:rowId xmlns:a16="http://schemas.microsoft.com/office/drawing/2014/main" val="10005"/>
                  </a:ext>
                </a:extLst>
              </a:tr>
              <a:tr h="563388">
                <a:tc>
                  <a:txBody>
                    <a:bodyPr/>
                    <a:lstStyle/>
                    <a:p>
                      <a:pPr>
                        <a:lnSpc>
                          <a:spcPct val="115000"/>
                        </a:lnSpc>
                        <a:spcAft>
                          <a:spcPts val="800"/>
                        </a:spcAft>
                        <a:buNone/>
                      </a:pPr>
                      <a:r>
                        <a:rPr lang="en-CA" sz="1600" b="0" kern="100" dirty="0">
                          <a:effectLst/>
                          <a:latin typeface="+mn-lt"/>
                          <a:ea typeface="Aptos" panose="020B0004020202020204" pitchFamily="34" charset="0"/>
                          <a:cs typeface="Times New Roman" panose="02020603050405020304" pitchFamily="18" charset="0"/>
                        </a:rPr>
                        <a:t>République arabe syrienne</a:t>
                      </a:r>
                    </a:p>
                  </a:txBody>
                  <a:tcPr marL="9525" marR="9525" marT="9525" marB="9525" anchor="ctr"/>
                </a:tc>
                <a:tc>
                  <a:txBody>
                    <a:bodyPr/>
                    <a:lstStyle/>
                    <a:p>
                      <a:r>
                        <a:rPr lang="en-CA" sz="1600" b="0" dirty="0"/>
                        <a:t>Très probable/Élevé</a:t>
                      </a:r>
                    </a:p>
                  </a:txBody>
                  <a:tcPr marT="45721" marB="45721"/>
                </a:tc>
                <a:tc>
                  <a:txBody>
                    <a:bodyPr/>
                    <a:lstStyle/>
                    <a:p>
                      <a:r>
                        <a:rPr lang="en-CA" sz="1600" b="0" dirty="0"/>
                        <a:t>Grave/Élevé</a:t>
                      </a:r>
                    </a:p>
                  </a:txBody>
                  <a:tcPr marT="45721" marB="45721"/>
                </a:tc>
                <a:extLst>
                  <a:ext uri="{0D108BD9-81ED-4DB2-BD59-A6C34878D82A}">
                    <a16:rowId xmlns:a16="http://schemas.microsoft.com/office/drawing/2014/main" val="10006"/>
                  </a:ext>
                </a:extLst>
              </a:tr>
              <a:tr h="335289">
                <a:tc>
                  <a:txBody>
                    <a:bodyPr/>
                    <a:lstStyle/>
                    <a:p>
                      <a:pPr>
                        <a:lnSpc>
                          <a:spcPct val="115000"/>
                        </a:lnSpc>
                        <a:spcAft>
                          <a:spcPts val="800"/>
                        </a:spcAft>
                        <a:buNone/>
                      </a:pPr>
                      <a:r>
                        <a:rPr lang="en-CA" sz="1600" b="1" kern="100" dirty="0">
                          <a:effectLst/>
                          <a:highlight>
                            <a:srgbClr val="FFFF00"/>
                          </a:highlight>
                          <a:latin typeface="+mn-lt"/>
                          <a:ea typeface="Aptos" panose="020B0004020202020204" pitchFamily="34" charset="0"/>
                          <a:cs typeface="Times New Roman" panose="02020603050405020304" pitchFamily="18" charset="0"/>
                        </a:rPr>
                        <a:t>Turkménistan</a:t>
                      </a:r>
                    </a:p>
                  </a:txBody>
                  <a:tcPr marL="9525" marR="9525" marT="9525" marB="9525" anchor="ctr"/>
                </a:tc>
                <a:tc>
                  <a:txBody>
                    <a:bodyPr/>
                    <a:lstStyle/>
                    <a:p>
                      <a:r>
                        <a:rPr lang="en-CA" sz="1600" b="1" dirty="0">
                          <a:highlight>
                            <a:srgbClr val="FFFF00"/>
                          </a:highlight>
                        </a:rPr>
                        <a:t>Probable/Élevé</a:t>
                      </a:r>
                    </a:p>
                  </a:txBody>
                  <a:tcPr marT="45721" marB="45721"/>
                </a:tc>
                <a:tc>
                  <a:txBody>
                    <a:bodyPr/>
                    <a:lstStyle/>
                    <a:p>
                      <a:r>
                        <a:rPr lang="en-CA" sz="1600" b="1" dirty="0">
                          <a:highlight>
                            <a:srgbClr val="FFFF00"/>
                          </a:highlight>
                        </a:rPr>
                        <a:t>Modéré/Élevé</a:t>
                      </a:r>
                    </a:p>
                  </a:txBody>
                  <a:tcPr marT="45721" marB="45721"/>
                </a:tc>
                <a:extLst>
                  <a:ext uri="{0D108BD9-81ED-4DB2-BD59-A6C34878D82A}">
                    <a16:rowId xmlns:a16="http://schemas.microsoft.com/office/drawing/2014/main" val="10007"/>
                  </a:ext>
                </a:extLst>
              </a:tr>
              <a:tr h="563388">
                <a:tc>
                  <a:txBody>
                    <a:bodyPr/>
                    <a:lstStyle/>
                    <a:p>
                      <a:pPr>
                        <a:lnSpc>
                          <a:spcPct val="115000"/>
                        </a:lnSpc>
                        <a:spcAft>
                          <a:spcPts val="800"/>
                        </a:spcAft>
                        <a:buNone/>
                      </a:pPr>
                      <a:r>
                        <a:rPr lang="en-CA" sz="1600" kern="100">
                          <a:effectLst/>
                          <a:latin typeface="+mn-lt"/>
                          <a:ea typeface="Aptos" panose="020B0004020202020204" pitchFamily="34" charset="0"/>
                          <a:cs typeface="Times New Roman" panose="02020603050405020304" pitchFamily="18" charset="0"/>
                        </a:rPr>
                        <a:t>Émirats arabes unis</a:t>
                      </a:r>
                    </a:p>
                  </a:txBody>
                  <a:tcPr marL="9525" marR="9525" marT="9525" marB="9525" anchor="ctr"/>
                </a:tc>
                <a:tc>
                  <a:txBody>
                    <a:bodyPr/>
                    <a:lstStyle/>
                    <a:p>
                      <a:r>
                        <a:rPr lang="en-CA" sz="1600" dirty="0"/>
                        <a:t>Faible/Modéré</a:t>
                      </a:r>
                    </a:p>
                  </a:txBody>
                  <a:tcPr marT="45721" marB="45721"/>
                </a:tc>
                <a:tc>
                  <a:txBody>
                    <a:bodyPr/>
                    <a:lstStyle/>
                    <a:p>
                      <a:r>
                        <a:rPr lang="en-CA" sz="1600" dirty="0"/>
                        <a:t>Faible/Faible</a:t>
                      </a:r>
                    </a:p>
                  </a:txBody>
                  <a:tcPr marT="45721" marB="45721"/>
                </a:tc>
                <a:extLst>
                  <a:ext uri="{0D108BD9-81ED-4DB2-BD59-A6C34878D82A}">
                    <a16:rowId xmlns:a16="http://schemas.microsoft.com/office/drawing/2014/main" val="10008"/>
                  </a:ext>
                </a:extLst>
              </a:tr>
              <a:tr h="563388">
                <a:tc>
                  <a:txBody>
                    <a:bodyPr/>
                    <a:lstStyle/>
                    <a:p>
                      <a:pPr>
                        <a:lnSpc>
                          <a:spcPct val="115000"/>
                        </a:lnSpc>
                        <a:spcAft>
                          <a:spcPts val="800"/>
                        </a:spcAft>
                        <a:buNone/>
                      </a:pPr>
                      <a:r>
                        <a:rPr lang="en-CA" sz="1600" b="1" kern="100" dirty="0">
                          <a:effectLst/>
                          <a:highlight>
                            <a:srgbClr val="FF0000"/>
                          </a:highlight>
                          <a:latin typeface="+mn-lt"/>
                          <a:ea typeface="Aptos" panose="020B0004020202020204" pitchFamily="34" charset="0"/>
                          <a:cs typeface="Times New Roman" panose="02020603050405020304" pitchFamily="18" charset="0"/>
                        </a:rPr>
                        <a:t>Cisjordanie et bande de Gaza</a:t>
                      </a:r>
                    </a:p>
                  </a:txBody>
                  <a:tcPr marL="9525" marR="9525" marT="9525" marB="9525" anchor="ctr"/>
                </a:tc>
                <a:tc>
                  <a:txBody>
                    <a:bodyPr/>
                    <a:lstStyle/>
                    <a:p>
                      <a:r>
                        <a:rPr lang="en-CA" sz="1600" b="1" dirty="0">
                          <a:highlight>
                            <a:srgbClr val="FF0000"/>
                          </a:highlight>
                        </a:rPr>
                        <a:t>Probable/Élevé</a:t>
                      </a:r>
                    </a:p>
                  </a:txBody>
                  <a:tcPr marT="45721" marB="45721"/>
                </a:tc>
                <a:tc>
                  <a:txBody>
                    <a:bodyPr/>
                    <a:lstStyle/>
                    <a:p>
                      <a:r>
                        <a:rPr lang="en-CA" sz="1600" b="1" dirty="0">
                          <a:highlight>
                            <a:srgbClr val="FF0000"/>
                          </a:highlight>
                        </a:rPr>
                        <a:t>Modéré/Élevé</a:t>
                      </a:r>
                    </a:p>
                  </a:txBody>
                  <a:tcPr marT="45721" marB="45721"/>
                </a:tc>
                <a:extLst>
                  <a:ext uri="{0D108BD9-81ED-4DB2-BD59-A6C34878D82A}">
                    <a16:rowId xmlns:a16="http://schemas.microsoft.com/office/drawing/2014/main" val="10009"/>
                  </a:ext>
                </a:extLst>
              </a:tr>
              <a:tr h="335289">
                <a:tc>
                  <a:txBody>
                    <a:bodyPr/>
                    <a:lstStyle/>
                    <a:p>
                      <a:pPr>
                        <a:lnSpc>
                          <a:spcPct val="115000"/>
                        </a:lnSpc>
                        <a:spcAft>
                          <a:spcPts val="800"/>
                        </a:spcAft>
                        <a:buNone/>
                      </a:pPr>
                      <a:r>
                        <a:rPr lang="en-CA" sz="1600" b="0" kern="100" dirty="0">
                          <a:effectLst/>
                          <a:latin typeface="+mn-lt"/>
                          <a:ea typeface="Aptos" panose="020B0004020202020204" pitchFamily="34" charset="0"/>
                          <a:cs typeface="Times New Roman" panose="02020603050405020304" pitchFamily="18" charset="0"/>
                        </a:rPr>
                        <a:t>Yémen</a:t>
                      </a:r>
                    </a:p>
                  </a:txBody>
                  <a:tcPr marL="9525" marR="9525" marT="9525" marB="9525" anchor="ctr"/>
                </a:tc>
                <a:tc>
                  <a:txBody>
                    <a:bodyPr/>
                    <a:lstStyle/>
                    <a:p>
                      <a:r>
                        <a:rPr lang="en-CA" sz="1600" b="0" dirty="0"/>
                        <a:t>Très probable/Élevé</a:t>
                      </a:r>
                    </a:p>
                  </a:txBody>
                  <a:tcPr marT="45721" marB="45721"/>
                </a:tc>
                <a:tc>
                  <a:txBody>
                    <a:bodyPr/>
                    <a:lstStyle/>
                    <a:p>
                      <a:r>
                        <a:rPr lang="en-CA" sz="1600" b="0" dirty="0"/>
                        <a:t>Grave/Élevé</a:t>
                      </a:r>
                    </a:p>
                  </a:txBody>
                  <a:tcPr marT="45721" marB="45721"/>
                </a:tc>
                <a:extLst>
                  <a:ext uri="{0D108BD9-81ED-4DB2-BD59-A6C34878D82A}">
                    <a16:rowId xmlns:a16="http://schemas.microsoft.com/office/drawing/2014/main" val="10010"/>
                  </a:ext>
                </a:extLst>
              </a:tr>
            </a:tbl>
          </a:graphicData>
        </a:graphic>
      </p:graphicFrame>
      <p:sp>
        <p:nvSpPr>
          <p:cNvPr id="45160" name="TextBox 7">
            <a:extLst>
              <a:ext uri="{FF2B5EF4-FFF2-40B4-BE49-F238E27FC236}">
                <a16:creationId xmlns:a16="http://schemas.microsoft.com/office/drawing/2014/main" id="{C00A6313-A086-8CDF-F87F-51CDCDDD661D}"/>
              </a:ext>
            </a:extLst>
          </p:cNvPr>
          <p:cNvSpPr txBox="1">
            <a:spLocks noChangeArrowheads="1"/>
          </p:cNvSpPr>
          <p:nvPr/>
        </p:nvSpPr>
        <p:spPr bwMode="auto">
          <a:xfrm>
            <a:off x="447676" y="5616575"/>
            <a:ext cx="54610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A" altLang="en-US" dirty="0"/>
              <a:t>Probabilité – Frontières communes, réseaux commerciaux, services vétérinaires, vaccination SAT-1, introduction historique de la fièvre aphteuse/d'autres maladies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F6C02-293B-521A-F8BA-B5C9F6EEF87A}"/>
              </a:ext>
            </a:extLst>
          </p:cNvPr>
          <p:cNvSpPr txBox="1">
            <a:spLocks noGrp="1"/>
          </p:cNvSpPr>
          <p:nvPr>
            <p:ph type="title"/>
          </p:nvPr>
        </p:nvSpPr>
        <p:spPr>
          <a:xfrm>
            <a:off x="45152" y="-130628"/>
            <a:ext cx="10515600" cy="1325559"/>
          </a:xfrm>
        </p:spPr>
        <p:txBody>
          <a:bodyPr/>
          <a:lstStyle/>
          <a:p>
            <a:pPr lvl="0"/>
            <a:r>
              <a:rPr lang="en-CA" dirty="0"/>
              <a:t>La </a:t>
            </a:r>
            <a:r>
              <a:rPr lang="en-CA" dirty="0" err="1"/>
              <a:t>théilériose</a:t>
            </a:r>
            <a:r>
              <a:rPr lang="en-CA" dirty="0"/>
              <a:t> bovine au Canada</a:t>
            </a:r>
          </a:p>
        </p:txBody>
      </p:sp>
      <p:sp>
        <p:nvSpPr>
          <p:cNvPr id="3" name="Text Placeholder 2">
            <a:extLst>
              <a:ext uri="{FF2B5EF4-FFF2-40B4-BE49-F238E27FC236}">
                <a16:creationId xmlns:a16="http://schemas.microsoft.com/office/drawing/2014/main" id="{1E151331-D610-40E0-F9AC-DDFDAE44BC5F}"/>
              </a:ext>
            </a:extLst>
          </p:cNvPr>
          <p:cNvSpPr txBox="1">
            <a:spLocks noGrp="1"/>
          </p:cNvSpPr>
          <p:nvPr>
            <p:ph type="body" idx="4294967295"/>
          </p:nvPr>
        </p:nvSpPr>
        <p:spPr>
          <a:xfrm>
            <a:off x="215386" y="815776"/>
            <a:ext cx="7242937" cy="3973467"/>
          </a:xfrm>
        </p:spPr>
        <p:txBody>
          <a:bodyPr/>
          <a:lstStyle/>
          <a:p>
            <a:pPr lvl="0"/>
            <a:r>
              <a:rPr lang="en-CA" sz="2400" dirty="0">
                <a:solidFill>
                  <a:srgbClr val="0070C0"/>
                </a:solidFill>
                <a:hlinkClick r:id="rId3">
                  <a:extLst>
                    <a:ext uri="{A12FA001-AC4F-418D-AE19-62706E023703}">
                      <ahyp:hlinkClr xmlns:ahyp="http://schemas.microsoft.com/office/drawing/2018/hyperlinkcolor" val="tx"/>
                    </a:ext>
                  </a:extLst>
                </a:hlinkClick>
              </a:rPr>
              <a:t>La théilériose bovine </a:t>
            </a:r>
            <a:r>
              <a:rPr lang="en-CA" sz="2400" dirty="0"/>
              <a:t>est causée par le protozoaire</a:t>
            </a:r>
            <a:r>
              <a:rPr lang="en-CA" sz="2400" i="1" dirty="0"/>
              <a:t> Theileria</a:t>
            </a:r>
            <a:r>
              <a:rPr lang="en-CA" sz="2400" dirty="0"/>
              <a:t> </a:t>
            </a:r>
            <a:endParaRPr lang="en-CA" sz="2400" i="1" dirty="0">
              <a:ea typeface="Calibri"/>
              <a:cs typeface="Calibri"/>
            </a:endParaRPr>
          </a:p>
          <a:p>
            <a:pPr lvl="0"/>
            <a:r>
              <a:rPr lang="en-CA" sz="2400" dirty="0"/>
              <a:t>Il a été démontré que </a:t>
            </a:r>
            <a:r>
              <a:rPr lang="en-CA" sz="2400" i="1" dirty="0"/>
              <a:t>T. orientalis </a:t>
            </a:r>
            <a:r>
              <a:rPr lang="en-CA" sz="2400" dirty="0"/>
              <a:t>Ikeda provoque une maladie grave aux États-Unis</a:t>
            </a:r>
          </a:p>
          <a:p>
            <a:pPr lvl="1"/>
            <a:r>
              <a:rPr lang="en-CA" sz="1800" dirty="0"/>
              <a:t>Elle se transmet principalement par la transfusion de sang, mais peut également se transmettre par la réutilisation d'aiguilles ou lors de transfusions</a:t>
            </a:r>
          </a:p>
          <a:p>
            <a:pPr marL="182559" lvl="0" indent="-182559" fontAlgn="auto">
              <a:lnSpc>
                <a:spcPct val="100000"/>
              </a:lnSpc>
              <a:spcBef>
                <a:spcPts val="0"/>
              </a:spcBef>
              <a:spcAft>
                <a:spcPts val="0"/>
              </a:spcAft>
              <a:buSzPct val="100000"/>
              <a:buFont typeface="Arial" pitchFamily="34"/>
              <a:buChar char="•"/>
              <a:defRPr sz="1800" b="0" i="0" u="none" strike="noStrike" kern="0" cap="none" spc="0" baseline="0">
                <a:solidFill>
                  <a:srgbClr val="000000"/>
                </a:solidFill>
                <a:uFillTx/>
              </a:defRPr>
            </a:pPr>
            <a:r>
              <a:rPr lang="en-CA" sz="2400" dirty="0">
                <a:solidFill>
                  <a:srgbClr val="000000"/>
                </a:solidFill>
                <a:latin typeface="Calibri" pitchFamily="34"/>
              </a:rPr>
              <a:t>L'ACIA a confirmé </a:t>
            </a:r>
            <a:r>
              <a:rPr lang="en-CA" sz="2400" dirty="0">
                <a:solidFill>
                  <a:srgbClr val="0070C0"/>
                </a:solidFill>
                <a:latin typeface="Calibri" pitchFamily="34"/>
                <a:hlinkClick r:id="rId4">
                  <a:extLst>
                    <a:ext uri="{A12FA001-AC4F-418D-AE19-62706E023703}">
                      <ahyp:hlinkClr xmlns:ahyp="http://schemas.microsoft.com/office/drawing/2018/hyperlinkcolor" val="tx"/>
                    </a:ext>
                  </a:extLst>
                </a:hlinkClick>
              </a:rPr>
              <a:t>le premier cas de </a:t>
            </a:r>
            <a:r>
              <a:rPr lang="en-CA" sz="2400" i="1" dirty="0">
                <a:solidFill>
                  <a:srgbClr val="0070C0"/>
                </a:solidFill>
                <a:latin typeface="Calibri" pitchFamily="34"/>
                <a:hlinkClick r:id="rId4">
                  <a:extLst>
                    <a:ext uri="{A12FA001-AC4F-418D-AE19-62706E023703}">
                      <ahyp:hlinkClr xmlns:ahyp="http://schemas.microsoft.com/office/drawing/2018/hyperlinkcolor" val="tx"/>
                    </a:ext>
                  </a:extLst>
                </a:hlinkClick>
              </a:rPr>
              <a:t>T. orientalis </a:t>
            </a:r>
            <a:r>
              <a:rPr lang="en-CA" sz="2400" dirty="0">
                <a:solidFill>
                  <a:srgbClr val="0070C0"/>
                </a:solidFill>
                <a:latin typeface="Calibri" pitchFamily="34"/>
                <a:hlinkClick r:id="rId4">
                  <a:extLst>
                    <a:ext uri="{A12FA001-AC4F-418D-AE19-62706E023703}">
                      <ahyp:hlinkClr xmlns:ahyp="http://schemas.microsoft.com/office/drawing/2018/hyperlinkcolor" val="tx"/>
                    </a:ext>
                  </a:extLst>
                </a:hlinkClick>
              </a:rPr>
              <a:t>Ikeda au Canada </a:t>
            </a:r>
            <a:r>
              <a:rPr lang="en-CA" sz="2400" dirty="0">
                <a:solidFill>
                  <a:srgbClr val="000000"/>
                </a:solidFill>
                <a:latin typeface="Calibri" pitchFamily="34"/>
              </a:rPr>
              <a:t>à Kawartha Lakes, en Ontario, en octobre 2025</a:t>
            </a:r>
          </a:p>
          <a:p>
            <a:pPr lvl="1"/>
            <a:r>
              <a:rPr lang="en-CA" sz="1800" dirty="0"/>
              <a:t>La vache a été importée des États-Unis le 15 juillet 2025</a:t>
            </a:r>
          </a:p>
          <a:p>
            <a:pPr lvl="1"/>
            <a:r>
              <a:rPr lang="en-CA" sz="1800" dirty="0"/>
              <a:t>Aucune mesure de lutte n'est mise en place pour contrôler la maladie</a:t>
            </a:r>
          </a:p>
          <a:p>
            <a:pPr lvl="1"/>
            <a:endParaRPr lang="en-CA" sz="2000" dirty="0"/>
          </a:p>
          <a:p>
            <a:pPr marL="0" lvl="0" indent="0">
              <a:buNone/>
            </a:pPr>
            <a:endParaRPr lang="en-CA" sz="2400" dirty="0"/>
          </a:p>
        </p:txBody>
      </p:sp>
      <p:sp>
        <p:nvSpPr>
          <p:cNvPr id="4" name="Slide Number Placeholder 3">
            <a:extLst>
              <a:ext uri="{FF2B5EF4-FFF2-40B4-BE49-F238E27FC236}">
                <a16:creationId xmlns:a16="http://schemas.microsoft.com/office/drawing/2014/main" id="{26BF3E03-4832-A02C-809B-92EFDE34F6A1}"/>
              </a:ext>
            </a:extLst>
          </p:cNvPr>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0D487F1-27E1-426C-9ECC-51084F6B656F}" type="slidenum">
              <a:rPr/>
              <a:t>2</a:t>
            </a:fld>
            <a:endParaRPr lang="en-US" sz="1200" b="0" i="0" u="none" strike="noStrike" kern="1200" cap="none" spc="0" baseline="0">
              <a:solidFill>
                <a:srgbClr val="898989"/>
              </a:solidFill>
              <a:uFillTx/>
              <a:latin typeface="Calibri" pitchFamily="34"/>
            </a:endParaRPr>
          </a:p>
        </p:txBody>
      </p:sp>
      <p:pic>
        <p:nvPicPr>
          <p:cNvPr id="5" name="Picture 5">
            <a:extLst>
              <a:ext uri="{FF2B5EF4-FFF2-40B4-BE49-F238E27FC236}">
                <a16:creationId xmlns:a16="http://schemas.microsoft.com/office/drawing/2014/main" id="{EC9370C5-E422-12A2-826C-F712EE048205}"/>
              </a:ext>
            </a:extLst>
          </p:cNvPr>
          <p:cNvPicPr>
            <a:picLocks noChangeAspect="1"/>
          </p:cNvPicPr>
          <p:nvPr/>
        </p:nvPicPr>
        <p:blipFill>
          <a:blip r:embed="rId5"/>
          <a:stretch>
            <a:fillRect/>
          </a:stretch>
        </p:blipFill>
        <p:spPr>
          <a:xfrm>
            <a:off x="7537832" y="822411"/>
            <a:ext cx="4233973" cy="3632847"/>
          </a:xfrm>
          <a:prstGeom prst="rect">
            <a:avLst/>
          </a:prstGeom>
          <a:noFill/>
          <a:ln w="28575" cap="flat">
            <a:solidFill>
              <a:srgbClr val="000000"/>
            </a:solidFill>
            <a:prstDash val="solid"/>
            <a:miter/>
          </a:ln>
        </p:spPr>
      </p:pic>
      <p:sp>
        <p:nvSpPr>
          <p:cNvPr id="6" name="TextBox 6">
            <a:extLst>
              <a:ext uri="{FF2B5EF4-FFF2-40B4-BE49-F238E27FC236}">
                <a16:creationId xmlns:a16="http://schemas.microsoft.com/office/drawing/2014/main" id="{0853252F-02A1-2EC0-9B0A-36ADA3197BF6}"/>
              </a:ext>
            </a:extLst>
          </p:cNvPr>
          <p:cNvSpPr txBox="1"/>
          <p:nvPr/>
        </p:nvSpPr>
        <p:spPr>
          <a:xfrm>
            <a:off x="208855" y="4969457"/>
            <a:ext cx="11952753" cy="2215991"/>
          </a:xfrm>
          <a:prstGeom prst="rect">
            <a:avLst/>
          </a:prstGeom>
          <a:noFill/>
          <a:ln cap="flat">
            <a:noFill/>
          </a:ln>
        </p:spPr>
        <p:txBody>
          <a:bodyPr vert="horz" wrap="square" lIns="91440" tIns="45720" rIns="91440" bIns="45720" anchor="t" anchorCtr="0" compatLnSpc="1">
            <a:spAutoFit/>
          </a:bodyPr>
          <a:lstStyle/>
          <a:p>
            <a:pPr marL="182559" marR="0" lvl="0" indent="-182559"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CA" sz="2400" b="0" i="0" u="none" strike="noStrike" kern="1200" cap="none" spc="0" baseline="0" dirty="0">
                <a:solidFill>
                  <a:srgbClr val="000000"/>
                </a:solidFill>
                <a:uFillTx/>
                <a:latin typeface="Calibri" pitchFamily="34"/>
              </a:rPr>
              <a:t>À la mi-décembre 2025, la présence de </a:t>
            </a:r>
            <a:r>
              <a:rPr lang="en-CA" sz="2400" b="0" i="1" u="none" strike="noStrike" kern="1200" cap="none" spc="0" baseline="0" dirty="0">
                <a:solidFill>
                  <a:srgbClr val="000000"/>
                </a:solidFill>
                <a:uFillTx/>
                <a:latin typeface="Calibri" pitchFamily="34"/>
              </a:rPr>
              <a:t>T. orientalis </a:t>
            </a:r>
            <a:r>
              <a:rPr lang="en-CA" sz="2400" b="0" i="0" u="none" strike="noStrike" kern="1200" cap="none" spc="0" baseline="0" dirty="0">
                <a:solidFill>
                  <a:srgbClr val="000000"/>
                </a:solidFill>
                <a:uFillTx/>
                <a:latin typeface="Calibri" pitchFamily="34"/>
              </a:rPr>
              <a:t>Ikeda a été confirmée chez une deuxième vache de la même exploitation à Kawartha Lakes</a:t>
            </a:r>
          </a:p>
          <a:p>
            <a:pPr marL="639759" lvl="1" indent="-182559" fontAlgn="auto">
              <a:spcBef>
                <a:spcPts val="0"/>
              </a:spcBef>
              <a:spcAft>
                <a:spcPts val="0"/>
              </a:spcAft>
              <a:buSzPct val="100000"/>
              <a:buFont typeface="Arial" pitchFamily="34"/>
              <a:buChar char="•"/>
              <a:defRPr sz="1800" b="0" i="0" u="none" strike="noStrike" kern="0" cap="none" spc="0" baseline="0">
                <a:solidFill>
                  <a:srgbClr val="000000"/>
                </a:solidFill>
                <a:uFillTx/>
              </a:defRPr>
            </a:pPr>
            <a:r>
              <a:rPr lang="en-CA" dirty="0"/>
              <a:t>La deuxième vache était née au Canada, n'avait aucun antécédent de voyage connu et a été identifiée grâce à des tests effectués sur le troupeau</a:t>
            </a:r>
          </a:p>
          <a:p>
            <a:pPr marL="639759" lvl="1" indent="-182559" fontAlgn="auto">
              <a:spcBef>
                <a:spcPts val="0"/>
              </a:spcBef>
              <a:spcAft>
                <a:spcPts val="0"/>
              </a:spcAft>
              <a:buSzPct val="100000"/>
              <a:buFont typeface="Arial" pitchFamily="34"/>
              <a:buChar char="•"/>
              <a:defRPr sz="1800" b="0" i="0" u="none" strike="noStrike" kern="0" cap="none" spc="0" baseline="0">
                <a:solidFill>
                  <a:srgbClr val="000000"/>
                </a:solidFill>
                <a:uFillTx/>
              </a:defRPr>
            </a:pPr>
            <a:r>
              <a:rPr lang="en-CA" dirty="0"/>
              <a:t>Elle ne présentait aucun signe clinique de maladie</a:t>
            </a:r>
          </a:p>
          <a:p>
            <a:pPr marL="639759" lvl="1" indent="-182559" fontAlgn="auto">
              <a:spcBef>
                <a:spcPts val="0"/>
              </a:spcBef>
              <a:spcAft>
                <a:spcPts val="0"/>
              </a:spcAft>
              <a:buSzPct val="100000"/>
              <a:buFont typeface="Arial" pitchFamily="34"/>
              <a:buChar char="•"/>
              <a:defRPr sz="1800" b="0" i="0" u="none" strike="noStrike" kern="0" cap="none" spc="0" baseline="0">
                <a:solidFill>
                  <a:srgbClr val="000000"/>
                </a:solidFill>
                <a:uFillTx/>
              </a:defRPr>
            </a:pPr>
            <a:r>
              <a:rPr lang="en-CA" dirty="0"/>
              <a:t>Enquête sur les mécanismes de transmission potentiels ? Les mouches ?</a:t>
            </a:r>
          </a:p>
          <a:p>
            <a:pPr marL="639759" lvl="1" indent="-182559" fontAlgn="auto">
              <a:spcBef>
                <a:spcPts val="0"/>
              </a:spcBef>
              <a:spcAft>
                <a:spcPts val="0"/>
              </a:spcAft>
              <a:buSzPct val="100000"/>
              <a:buFont typeface="Arial" pitchFamily="34"/>
              <a:buChar char="•"/>
              <a:defRPr sz="1800" b="0" i="0" u="none" strike="noStrike" kern="0" cap="none" spc="0" baseline="0">
                <a:solidFill>
                  <a:srgbClr val="000000"/>
                </a:solidFill>
                <a:uFillTx/>
              </a:defRPr>
            </a:pPr>
            <a:endParaRPr lang="en-CA" sz="1600" b="0" i="0" u="none" strike="noStrike" kern="1200" cap="none" spc="0" baseline="0" dirty="0">
              <a:solidFill>
                <a:srgbClr val="000000"/>
              </a:solidFill>
              <a:uFillTx/>
              <a:latin typeface="Calibri" pitchFamily="34"/>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893EC-015B-2EB7-F889-75EEEED9BAFF}"/>
              </a:ext>
            </a:extLst>
          </p:cNvPr>
          <p:cNvSpPr>
            <a:spLocks noGrp="1"/>
          </p:cNvSpPr>
          <p:nvPr>
            <p:ph type="title"/>
          </p:nvPr>
        </p:nvSpPr>
        <p:spPr>
          <a:xfrm>
            <a:off x="217998" y="109139"/>
            <a:ext cx="10691191" cy="1325563"/>
          </a:xfrm>
        </p:spPr>
        <p:txBody>
          <a:bodyPr/>
          <a:lstStyle/>
          <a:p>
            <a:r>
              <a:rPr lang="en-CA" sz="4000" dirty="0"/>
              <a:t>La grippe aviaire hautement pathogène chez les vaches laitières aux </a:t>
            </a:r>
            <a:r>
              <a:rPr lang="en-CA" sz="4000" dirty="0">
                <a:hlinkClick r:id="rId3"/>
              </a:rPr>
              <a:t>Pays-Bas</a:t>
            </a:r>
            <a:endParaRPr lang="en-CA" sz="4000" dirty="0"/>
          </a:p>
        </p:txBody>
      </p:sp>
      <p:sp>
        <p:nvSpPr>
          <p:cNvPr id="5" name="Slide Number Placeholder 4">
            <a:extLst>
              <a:ext uri="{FF2B5EF4-FFF2-40B4-BE49-F238E27FC236}">
                <a16:creationId xmlns:a16="http://schemas.microsoft.com/office/drawing/2014/main" id="{59FE27D1-29F7-D574-BA71-67A2EEAD29A6}"/>
              </a:ext>
            </a:extLst>
          </p:cNvPr>
          <p:cNvSpPr>
            <a:spLocks noGrp="1"/>
          </p:cNvSpPr>
          <p:nvPr>
            <p:ph type="sldNum" sz="quarter" idx="10"/>
          </p:nvPr>
        </p:nvSpPr>
        <p:spPr/>
        <p:txBody>
          <a:bodyPr/>
          <a:lstStyle/>
          <a:p>
            <a:pPr>
              <a:defRPr/>
            </a:pPr>
            <a:fld id="{E1876EE9-DD01-4A91-B269-162C7E0F1A1E}" type="slidenum">
              <a:rPr lang="en-US" altLang="en-US" smtClean="0"/>
              <a:t>20</a:t>
            </a:fld>
            <a:endParaRPr lang="en-US" altLang="en-US"/>
          </a:p>
        </p:txBody>
      </p:sp>
      <p:pic>
        <p:nvPicPr>
          <p:cNvPr id="68610" name="Picture 2">
            <a:extLst>
              <a:ext uri="{FF2B5EF4-FFF2-40B4-BE49-F238E27FC236}">
                <a16:creationId xmlns:a16="http://schemas.microsoft.com/office/drawing/2014/main" id="{2B6AA9A3-32A1-8401-D525-A0F55BE054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7419" y="1199125"/>
            <a:ext cx="3115558" cy="4641107"/>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6D758459-7846-FF93-D6DD-694EBBDC62CF}"/>
              </a:ext>
            </a:extLst>
          </p:cNvPr>
          <p:cNvSpPr>
            <a:spLocks noGrp="1"/>
          </p:cNvSpPr>
          <p:nvPr/>
        </p:nvSpPr>
        <p:spPr>
          <a:xfrm>
            <a:off x="217997" y="1368942"/>
            <a:ext cx="7575633" cy="44055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4000"/>
              </a:lnSpc>
            </a:pPr>
            <a:r>
              <a:rPr lang="en-CA" sz="1800" dirty="0">
                <a:latin typeface="+mn-lt"/>
              </a:rPr>
              <a:t>24 décembre 2025, chaton à la ferme testé positif au virus H5N1</a:t>
            </a:r>
          </a:p>
          <a:p>
            <a:pPr lvl="1">
              <a:lnSpc>
                <a:spcPct val="134000"/>
              </a:lnSpc>
            </a:pPr>
            <a:r>
              <a:rPr lang="en-CA" sz="1800" dirty="0">
                <a:latin typeface="+mn-lt"/>
              </a:rPr>
              <a:t>Infecté par le virus DI.2.1</a:t>
            </a:r>
          </a:p>
          <a:p>
            <a:pPr>
              <a:lnSpc>
                <a:spcPct val="134000"/>
              </a:lnSpc>
            </a:pPr>
            <a:r>
              <a:rPr lang="en-CA" sz="1800" dirty="0">
                <a:latin typeface="+mn-lt"/>
              </a:rPr>
              <a:t>Bovins de la ferme testés mi-janvier</a:t>
            </a:r>
          </a:p>
          <a:p>
            <a:pPr lvl="1">
              <a:lnSpc>
                <a:spcPct val="134000"/>
              </a:lnSpc>
            </a:pPr>
            <a:r>
              <a:rPr lang="en-CA" sz="1800" dirty="0">
                <a:latin typeface="+mn-lt"/>
              </a:rPr>
              <a:t>Une vache présentait des signes cliniques mi-décembre</a:t>
            </a:r>
          </a:p>
          <a:p>
            <a:pPr lvl="1">
              <a:lnSpc>
                <a:spcPct val="134000"/>
              </a:lnSpc>
            </a:pPr>
            <a:r>
              <a:rPr lang="en-CA" sz="1800" dirty="0">
                <a:latin typeface="+mn-lt"/>
              </a:rPr>
              <a:t>Au moins cinq vaches présentent des anticorps anti-H5N1</a:t>
            </a:r>
          </a:p>
          <a:p>
            <a:pPr lvl="1">
              <a:lnSpc>
                <a:spcPct val="134000"/>
              </a:lnSpc>
            </a:pPr>
            <a:r>
              <a:rPr lang="en-CA" sz="1800" dirty="0">
                <a:latin typeface="+mn-lt"/>
              </a:rPr>
              <a:t>Le chaton a été exposé au lait de la vache présentant des signes cliniques (mais aussi à des oiseaux sauvages)</a:t>
            </a:r>
          </a:p>
          <a:p>
            <a:pPr>
              <a:lnSpc>
                <a:spcPct val="134000"/>
              </a:lnSpc>
            </a:pPr>
            <a:r>
              <a:rPr lang="en-CA" sz="1800" dirty="0">
                <a:latin typeface="+mn-lt"/>
              </a:rPr>
              <a:t>Bovins au pâturage jusqu'à fin novembre 2025, l'éleveur a signalé une mortalité massive chez les oiseaux aquatiques</a:t>
            </a:r>
          </a:p>
          <a:p>
            <a:pPr>
              <a:lnSpc>
                <a:spcPct val="134000"/>
              </a:lnSpc>
            </a:pPr>
            <a:r>
              <a:rPr lang="en-CA" sz="1800" dirty="0">
                <a:latin typeface="+mn-lt"/>
              </a:rPr>
              <a:t>Étude rétrospective en cours</a:t>
            </a:r>
          </a:p>
          <a:p>
            <a:pPr>
              <a:lnSpc>
                <a:spcPct val="134000"/>
              </a:lnSpc>
              <a:buFont typeface="Wingdings" panose="05000000000000000000" pitchFamily="2" charset="2"/>
              <a:buChar char="Ø"/>
            </a:pPr>
            <a:r>
              <a:rPr lang="en-CA" sz="1800" dirty="0">
                <a:latin typeface="+mn-lt"/>
              </a:rPr>
              <a:t>Première détection d'anticorps anti-H5N1 chez des bovins en dehors des États-Unis</a:t>
            </a:r>
          </a:p>
        </p:txBody>
      </p:sp>
      <p:sp>
        <p:nvSpPr>
          <p:cNvPr id="11" name="TextBox 10">
            <a:extLst>
              <a:ext uri="{FF2B5EF4-FFF2-40B4-BE49-F238E27FC236}">
                <a16:creationId xmlns:a16="http://schemas.microsoft.com/office/drawing/2014/main" id="{4D0B23EC-6EF1-D82F-88D4-5CD1FB3049B5}"/>
              </a:ext>
            </a:extLst>
          </p:cNvPr>
          <p:cNvSpPr txBox="1"/>
          <p:nvPr/>
        </p:nvSpPr>
        <p:spPr>
          <a:xfrm>
            <a:off x="8021760" y="5840232"/>
            <a:ext cx="6110576" cy="369332"/>
          </a:xfrm>
          <a:prstGeom prst="rect">
            <a:avLst/>
          </a:prstGeom>
          <a:noFill/>
        </p:spPr>
        <p:txBody>
          <a:bodyPr wrap="square">
            <a:spAutoFit/>
          </a:bodyPr>
          <a:lstStyle/>
          <a:p>
            <a:r>
              <a:rPr lang="en-CA" sz="1800" b="0" i="0" u="sng" strike="noStrike" dirty="0">
                <a:solidFill>
                  <a:srgbClr val="0563C1"/>
                </a:solidFill>
                <a:effectLst/>
                <a:latin typeface="Calibri" panose="020F0502020204030204" pitchFamily="34" charset="0"/>
                <a:hlinkClick r:id="rId5"/>
              </a:rPr>
              <a:t>National Geographic</a:t>
            </a:r>
            <a:endParaRPr lang="en-CA" dirty="0"/>
          </a:p>
        </p:txBody>
      </p:sp>
    </p:spTree>
    <p:extLst>
      <p:ext uri="{BB962C8B-B14F-4D97-AF65-F5344CB8AC3E}">
        <p14:creationId xmlns:p14="http://schemas.microsoft.com/office/powerpoint/2010/main" val="3352389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96735-A4D8-8E40-7D76-A3F810AC3B2A}"/>
              </a:ext>
            </a:extLst>
          </p:cNvPr>
          <p:cNvSpPr>
            <a:spLocks noGrp="1"/>
          </p:cNvSpPr>
          <p:nvPr>
            <p:ph type="title"/>
          </p:nvPr>
        </p:nvSpPr>
        <p:spPr>
          <a:xfrm>
            <a:off x="206375" y="-125413"/>
            <a:ext cx="10515600" cy="1325563"/>
          </a:xfrm>
        </p:spPr>
        <p:txBody>
          <a:bodyPr/>
          <a:lstStyle/>
          <a:p>
            <a:pPr>
              <a:defRPr/>
            </a:pPr>
            <a:r>
              <a:rPr lang="en-CA" sz="4000" dirty="0"/>
              <a:t>Résultats scientifiques</a:t>
            </a:r>
          </a:p>
        </p:txBody>
      </p:sp>
      <p:sp>
        <p:nvSpPr>
          <p:cNvPr id="47107" name="Text Placeholder 5">
            <a:extLst>
              <a:ext uri="{FF2B5EF4-FFF2-40B4-BE49-F238E27FC236}">
                <a16:creationId xmlns:a16="http://schemas.microsoft.com/office/drawing/2014/main" id="{C0DE2BA4-C374-7A37-9289-706BA9855529}"/>
              </a:ext>
            </a:extLst>
          </p:cNvPr>
          <p:cNvSpPr>
            <a:spLocks noGrp="1"/>
          </p:cNvSpPr>
          <p:nvPr>
            <p:ph type="body" sz="quarter" idx="13"/>
          </p:nvPr>
        </p:nvSpPr>
        <p:spPr>
          <a:xfrm>
            <a:off x="275878" y="891828"/>
            <a:ext cx="11780837" cy="5074344"/>
          </a:xfrm>
        </p:spPr>
        <p:txBody>
          <a:bodyPr/>
          <a:lstStyle/>
          <a:p>
            <a:r>
              <a:rPr lang="en-CA" altLang="en-US" sz="1600" b="1" dirty="0">
                <a:cs typeface="Calibri" panose="020F0502020204030204" pitchFamily="34" charset="0"/>
                <a:hlinkClick r:id="rId3"/>
              </a:rPr>
              <a:t>Transmission du virus de la fièvre aphteuse chez les bovins pendant la phase d'incubation : preuves expérimentales et impacts simulés</a:t>
            </a:r>
            <a:endParaRPr lang="en-CA" altLang="en-US" sz="1600" b="1" dirty="0">
              <a:cs typeface="Calibri" panose="020F0502020204030204" pitchFamily="34" charset="0"/>
            </a:endParaRPr>
          </a:p>
          <a:p>
            <a:r>
              <a:rPr lang="en-CA" altLang="en-US" sz="1600" b="1" dirty="0">
                <a:cs typeface="Calibri" panose="020F0502020204030204" pitchFamily="34" charset="0"/>
                <a:hlinkClick r:id="rId4"/>
              </a:rPr>
              <a:t>Détection d'un nouvel astrovirus dans des prélèvements nasaux de bovins malades au Mexique</a:t>
            </a:r>
            <a:endParaRPr lang="en-CA" altLang="en-US" sz="1600" b="1" dirty="0">
              <a:cs typeface="Calibri" panose="020F0502020204030204" pitchFamily="34" charset="0"/>
            </a:endParaRPr>
          </a:p>
          <a:p>
            <a:r>
              <a:rPr lang="en-CA" altLang="en-US" sz="1600" b="1" dirty="0">
                <a:cs typeface="Calibri" panose="020F0502020204030204" pitchFamily="34" charset="0"/>
                <a:hlinkClick r:id="rId5"/>
              </a:rPr>
              <a:t>Premier rapport d'isolement de l'adénovirus bovin de type 10 au Japon : caractéristiques virologiques et pathologiques</a:t>
            </a:r>
            <a:endParaRPr lang="en-CA" altLang="en-US" sz="1600" b="1" dirty="0">
              <a:cs typeface="Calibri" panose="020F0502020204030204" pitchFamily="34" charset="0"/>
            </a:endParaRPr>
          </a:p>
          <a:p>
            <a:r>
              <a:rPr lang="en-CA" altLang="en-US" sz="1600" b="1" dirty="0">
                <a:cs typeface="Calibri" panose="020F0502020204030204" pitchFamily="34" charset="0"/>
                <a:hlinkClick r:id="rId6"/>
              </a:rPr>
              <a:t>Séroprévalence et facteurs de risque de la maladie hémorragique épizootique et de la fièvre catarrhale ovine dans le nord-ouest de la Tunisie : une étude </a:t>
            </a:r>
            <a:r>
              <a:rPr lang="en-CA" altLang="en-US" sz="1600" b="1" dirty="0" err="1">
                <a:cs typeface="Calibri" panose="020F0502020204030204" pitchFamily="34" charset="0"/>
                <a:hlinkClick r:id="rId6"/>
              </a:rPr>
              <a:t>séroépidémiologique</a:t>
            </a:r>
            <a:r>
              <a:rPr lang="en-CA" altLang="en-US" sz="1600" b="1" dirty="0">
                <a:cs typeface="Calibri" panose="020F0502020204030204" pitchFamily="34" charset="0"/>
                <a:hlinkClick r:id="rId6"/>
              </a:rPr>
              <a:t> exhaustive</a:t>
            </a:r>
            <a:endParaRPr lang="en-CA" altLang="en-US" sz="1600" b="1" dirty="0">
              <a:cs typeface="Calibri" panose="020F0502020204030204" pitchFamily="34" charset="0"/>
            </a:endParaRPr>
          </a:p>
          <a:p>
            <a:r>
              <a:rPr lang="en-CA" altLang="en-US" sz="1600" b="1" dirty="0">
                <a:cs typeface="Calibri" panose="020F0502020204030204" pitchFamily="34" charset="0"/>
                <a:hlinkClick r:id="rId7"/>
              </a:rPr>
              <a:t>La fièvre catarrhale ovine en Chine : état actuel des virus, des vecteurs, des méthodes de détection et des vaccins</a:t>
            </a:r>
            <a:endParaRPr lang="en-CA" altLang="en-US" sz="1600" b="1" dirty="0">
              <a:cs typeface="Calibri" panose="020F0502020204030204" pitchFamily="34" charset="0"/>
            </a:endParaRPr>
          </a:p>
          <a:p>
            <a:r>
              <a:rPr lang="en-CA" altLang="en-US" sz="1600" b="1" dirty="0">
                <a:cs typeface="Calibri" panose="020F0502020204030204" pitchFamily="34" charset="0"/>
                <a:hlinkClick r:id="rId8"/>
              </a:rPr>
              <a:t>Détection d'Anaplasma </a:t>
            </a:r>
            <a:r>
              <a:rPr lang="en-CA" altLang="en-US" sz="1600" b="1" dirty="0" err="1">
                <a:cs typeface="Calibri" panose="020F0502020204030204" pitchFamily="34" charset="0"/>
                <a:hlinkClick r:id="rId8"/>
              </a:rPr>
              <a:t>marginale </a:t>
            </a:r>
            <a:r>
              <a:rPr lang="en-CA" altLang="en-US" sz="1600" b="1" dirty="0">
                <a:cs typeface="Calibri" panose="020F0502020204030204" pitchFamily="34" charset="0"/>
                <a:hlinkClick r:id="rId8"/>
              </a:rPr>
              <a:t>(</a:t>
            </a:r>
            <a:r>
              <a:rPr lang="en-CA" altLang="en-US" sz="1600" b="1" dirty="0" err="1">
                <a:cs typeface="Calibri" panose="020F0502020204030204" pitchFamily="34" charset="0"/>
                <a:hlinkClick r:id="rId8"/>
              </a:rPr>
              <a:t>Rickettsiales </a:t>
            </a:r>
            <a:r>
              <a:rPr lang="en-CA" altLang="en-US" sz="1600" b="1" dirty="0">
                <a:cs typeface="Calibri" panose="020F0502020204030204" pitchFamily="34" charset="0"/>
                <a:hlinkClick r:id="rId8"/>
              </a:rPr>
              <a:t>: </a:t>
            </a:r>
            <a:r>
              <a:rPr lang="en-CA" altLang="en-US" sz="1600" b="1" dirty="0" err="1">
                <a:cs typeface="Calibri" panose="020F0502020204030204" pitchFamily="34" charset="0"/>
                <a:hlinkClick r:id="rId8"/>
              </a:rPr>
              <a:t>Anaplasmataceae</a:t>
            </a:r>
            <a:r>
              <a:rPr lang="en-CA" altLang="en-US" sz="1600" b="1" dirty="0">
                <a:cs typeface="Calibri" panose="020F0502020204030204" pitchFamily="34" charset="0"/>
                <a:hlinkClick r:id="rId8"/>
              </a:rPr>
              <a:t>) chez des Dermacentor variabilis (Acari : Ixodidae) adultes en quête d'un hôte dans des pâturages bovins, Missouri, États-Unis</a:t>
            </a:r>
            <a:endParaRPr lang="en-CA" altLang="en-US" sz="1600" b="1" dirty="0">
              <a:cs typeface="Calibri" panose="020F0502020204030204" pitchFamily="34" charset="0"/>
            </a:endParaRPr>
          </a:p>
          <a:p>
            <a:r>
              <a:rPr lang="en-CA" altLang="en-US" sz="1600" b="1" dirty="0">
                <a:cs typeface="Calibri" panose="020F0502020204030204" pitchFamily="34" charset="0"/>
                <a:hlinkClick r:id="rId9"/>
              </a:rPr>
              <a:t>La forme du piège influe sur l'efficacité des pièges collants pour la mouche à vis du Nouveau Monde, </a:t>
            </a:r>
            <a:r>
              <a:rPr lang="en-CA" altLang="en-US" sz="1600" b="1" dirty="0" err="1">
                <a:cs typeface="Calibri" panose="020F0502020204030204" pitchFamily="34" charset="0"/>
                <a:hlinkClick r:id="rId9"/>
              </a:rPr>
              <a:t>Cochliomyia hominivorax </a:t>
            </a:r>
            <a:r>
              <a:rPr lang="en-CA" altLang="en-US" sz="1600" b="1" dirty="0">
                <a:cs typeface="Calibri" panose="020F0502020204030204" pitchFamily="34" charset="0"/>
                <a:hlinkClick r:id="rId9"/>
              </a:rPr>
              <a:t>(Diptera: Calliphoridae)</a:t>
            </a:r>
            <a:endParaRPr lang="en-CA" altLang="en-US" sz="1600" b="1" dirty="0">
              <a:cs typeface="Calibri" panose="020F0502020204030204" pitchFamily="34" charset="0"/>
            </a:endParaRPr>
          </a:p>
          <a:p>
            <a:r>
              <a:rPr lang="en-CA" altLang="en-US" sz="1600" b="1" dirty="0">
                <a:cs typeface="Calibri" panose="020F0502020204030204" pitchFamily="34" charset="0"/>
                <a:hlinkClick r:id="rId10"/>
              </a:rPr>
              <a:t>Foyers de Mycoplasma bovis dans les troupeaux de bisons (Bison bison) aux États-Unis : une étude cas-témoins</a:t>
            </a:r>
            <a:endParaRPr lang="en-CA" altLang="en-US" sz="1600" b="1" dirty="0">
              <a:cs typeface="Calibri" panose="020F0502020204030204" pitchFamily="34" charset="0"/>
            </a:endParaRPr>
          </a:p>
          <a:p>
            <a:r>
              <a:rPr lang="en-CA" altLang="en-US" sz="1600" b="1" dirty="0">
                <a:cs typeface="Calibri" panose="020F0502020204030204" pitchFamily="34" charset="0"/>
                <a:hlinkClick r:id="rId11"/>
              </a:rPr>
              <a:t>DEFRA – Dermatose nodulaire contagieuse en Europe : 3 mars 2026</a:t>
            </a:r>
            <a:endParaRPr lang="en-CA" altLang="en-US" sz="1600" b="1" dirty="0">
              <a:cs typeface="Calibri" panose="020F0502020204030204" pitchFamily="34" charset="0"/>
            </a:endParaRPr>
          </a:p>
          <a:p>
            <a:r>
              <a:rPr lang="en-CA" altLang="en-US" sz="1600" b="1" dirty="0">
                <a:cs typeface="Calibri" panose="020F0502020204030204" pitchFamily="34" charset="0"/>
                <a:hlinkClick r:id="rId12"/>
              </a:rPr>
              <a:t>DEFRA – Fièvre aphteuse (FMD) en Grèce et à Chypre : 17 mars 2026</a:t>
            </a:r>
            <a:endParaRPr lang="en-CA" altLang="en-US" sz="1600" b="1" dirty="0">
              <a:cs typeface="Calibri" panose="020F0502020204030204" pitchFamily="34" charset="0"/>
            </a:endParaRPr>
          </a:p>
          <a:p>
            <a:endParaRPr lang="en-CA" altLang="en-US" sz="1800" b="1" dirty="0">
              <a:cs typeface="Calibri" panose="020F0502020204030204" pitchFamily="34" charset="0"/>
            </a:endParaRPr>
          </a:p>
        </p:txBody>
      </p:sp>
      <p:sp>
        <p:nvSpPr>
          <p:cNvPr id="47108" name="Slide Number Placeholder 4">
            <a:extLst>
              <a:ext uri="{FF2B5EF4-FFF2-40B4-BE49-F238E27FC236}">
                <a16:creationId xmlns:a16="http://schemas.microsoft.com/office/drawing/2014/main" id="{C796D312-617D-2B11-D739-FED5AA445483}"/>
              </a:ext>
            </a:extLst>
          </p:cNvPr>
          <p:cNvSpPr>
            <a:spLocks noGrp="1" noChangeArrowheads="1"/>
          </p:cNvSpPr>
          <p:nvPr>
            <p:ph type="sldNum" sz="quarter" idx="14"/>
          </p:nvPr>
        </p:nvSpPr>
        <p:spPr bwMode="auto">
          <a:xfrm>
            <a:off x="94488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FE8D390C-982B-4980-96DE-161724F7D160}" type="slidenum">
              <a:rPr lang="en-US" altLang="en-US" sz="1200" smtClean="0">
                <a:solidFill>
                  <a:srgbClr val="898989"/>
                </a:solidFill>
              </a:rPr>
              <a:t>21</a:t>
            </a:fld>
            <a:endParaRPr lang="en-US" altLang="en-US" sz="1200">
              <a:solidFill>
                <a:srgbClr val="898989"/>
              </a:solidFill>
            </a:endParaRP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DCC52-D11F-4A12-0783-5333AE11C14A}"/>
              </a:ext>
            </a:extLst>
          </p:cNvPr>
          <p:cNvSpPr txBox="1">
            <a:spLocks noGrp="1"/>
          </p:cNvSpPr>
          <p:nvPr>
            <p:ph type="title"/>
          </p:nvPr>
        </p:nvSpPr>
        <p:spPr>
          <a:xfrm>
            <a:off x="-43304" y="-168324"/>
            <a:ext cx="11323081" cy="1424620"/>
          </a:xfrm>
        </p:spPr>
        <p:txBody>
          <a:bodyPr/>
          <a:lstStyle/>
          <a:p>
            <a:pPr lvl="0"/>
            <a:r>
              <a:rPr lang="en-US" sz="3200" dirty="0"/>
              <a:t>La tique asiatique à longues cornes et la théilériose aux États-Unis</a:t>
            </a:r>
            <a:endParaRPr lang="en-CA" sz="3200" dirty="0"/>
          </a:p>
        </p:txBody>
      </p:sp>
      <p:sp>
        <p:nvSpPr>
          <p:cNvPr id="3" name="Text Placeholder 2">
            <a:extLst>
              <a:ext uri="{FF2B5EF4-FFF2-40B4-BE49-F238E27FC236}">
                <a16:creationId xmlns:a16="http://schemas.microsoft.com/office/drawing/2014/main" id="{B76C0BC5-FE82-DAD8-CDAD-F065119681DD}"/>
              </a:ext>
            </a:extLst>
          </p:cNvPr>
          <p:cNvSpPr txBox="1">
            <a:spLocks noGrp="1"/>
          </p:cNvSpPr>
          <p:nvPr>
            <p:ph type="body" idx="4294967295"/>
          </p:nvPr>
        </p:nvSpPr>
        <p:spPr>
          <a:xfrm>
            <a:off x="220499" y="910743"/>
            <a:ext cx="5646252" cy="4838050"/>
          </a:xfrm>
        </p:spPr>
        <p:txBody>
          <a:bodyPr/>
          <a:lstStyle/>
          <a:p>
            <a:pPr lvl="0"/>
            <a:r>
              <a:rPr lang="en-CA" sz="2000" dirty="0" err="1"/>
              <a:t>Depuis</a:t>
            </a:r>
            <a:r>
              <a:rPr lang="en-CA" sz="2000" dirty="0"/>
              <a:t> le dernier </a:t>
            </a:r>
            <a:r>
              <a:rPr lang="en-CA" sz="2000" dirty="0" err="1"/>
              <a:t>appel</a:t>
            </a:r>
            <a:r>
              <a:rPr lang="en-CA" sz="2000" dirty="0"/>
              <a:t> du SCSSA, le New Hampshire a </a:t>
            </a:r>
            <a:r>
              <a:rPr lang="en-CA" sz="2000" dirty="0" err="1"/>
              <a:t>signalé</a:t>
            </a:r>
            <a:r>
              <a:rPr lang="en-CA" sz="2000" dirty="0"/>
              <a:t> </a:t>
            </a:r>
            <a:r>
              <a:rPr lang="en-CA" sz="2000" dirty="0" err="1"/>
              <a:t>sa</a:t>
            </a:r>
            <a:r>
              <a:rPr lang="en-CA" sz="2000" dirty="0"/>
              <a:t> première </a:t>
            </a:r>
            <a:r>
              <a:rPr lang="en-CA" sz="2000" dirty="0" err="1"/>
              <a:t>détection</a:t>
            </a:r>
            <a:r>
              <a:rPr lang="en-CA" sz="2000" dirty="0"/>
              <a:t> de la </a:t>
            </a:r>
            <a:r>
              <a:rPr lang="en-CA" sz="2000" dirty="0" err="1"/>
              <a:t>tique</a:t>
            </a:r>
            <a:r>
              <a:rPr lang="en-CA" sz="2000" dirty="0"/>
              <a:t> </a:t>
            </a:r>
            <a:r>
              <a:rPr lang="en-CA" sz="2000" dirty="0" err="1"/>
              <a:t>asiatique</a:t>
            </a:r>
            <a:r>
              <a:rPr lang="en-CA" sz="2000" dirty="0"/>
              <a:t> à longues </a:t>
            </a:r>
            <a:r>
              <a:rPr lang="en-CA" sz="2000" dirty="0" err="1"/>
              <a:t>cornes</a:t>
            </a:r>
            <a:endParaRPr lang="en-CA" sz="2000" dirty="0" err="1">
              <a:ea typeface="Calibri"/>
              <a:cs typeface="Calibri"/>
            </a:endParaRPr>
          </a:p>
          <a:p>
            <a:pPr lvl="1"/>
            <a:r>
              <a:rPr lang="en-CA" sz="1800" dirty="0" err="1"/>
              <a:t>Prélevée</a:t>
            </a:r>
            <a:r>
              <a:rPr lang="en-CA" sz="1800" dirty="0"/>
              <a:t> </a:t>
            </a:r>
            <a:r>
              <a:rPr lang="en-CA" sz="1800" dirty="0" err="1"/>
              <a:t>en</a:t>
            </a:r>
            <a:r>
              <a:rPr lang="en-CA" sz="1800" dirty="0"/>
              <a:t> </a:t>
            </a:r>
            <a:r>
              <a:rPr lang="en-CA" sz="1800" dirty="0" err="1"/>
              <a:t>juin</a:t>
            </a:r>
            <a:r>
              <a:rPr lang="en-CA" sz="1800" dirty="0"/>
              <a:t> 2025, à la </a:t>
            </a:r>
            <a:r>
              <a:rPr lang="en-CA" sz="1800" dirty="0" err="1"/>
              <a:t>frontière</a:t>
            </a:r>
            <a:r>
              <a:rPr lang="en-CA" sz="1800" dirty="0"/>
              <a:t> est de </a:t>
            </a:r>
            <a:r>
              <a:rPr lang="en-CA" sz="1800" dirty="0" err="1"/>
              <a:t>l'État</a:t>
            </a:r>
            <a:r>
              <a:rPr lang="en-CA" sz="1800" dirty="0"/>
              <a:t> </a:t>
            </a:r>
          </a:p>
          <a:p>
            <a:pPr lvl="0"/>
            <a:r>
              <a:rPr lang="en-CA" sz="2000" dirty="0"/>
              <a:t>26 États + Washington D.C. </a:t>
            </a:r>
            <a:r>
              <a:rPr lang="en-CA" sz="2000" dirty="0" err="1"/>
              <a:t>sont</a:t>
            </a:r>
            <a:r>
              <a:rPr lang="en-CA" sz="2000" dirty="0"/>
              <a:t> </a:t>
            </a:r>
            <a:r>
              <a:rPr lang="en-CA" sz="2000" dirty="0" err="1"/>
              <a:t>désormais</a:t>
            </a:r>
            <a:r>
              <a:rPr lang="en-CA" sz="2000" dirty="0"/>
              <a:t> </a:t>
            </a:r>
            <a:r>
              <a:rPr lang="en-CA" sz="2000" dirty="0" err="1"/>
              <a:t>touchés</a:t>
            </a:r>
            <a:endParaRPr lang="en-CA" sz="2000" dirty="0"/>
          </a:p>
          <a:p>
            <a:r>
              <a:rPr lang="en-CA" sz="1800" b="1" dirty="0">
                <a:ea typeface="Calibri"/>
                <a:cs typeface="Calibri"/>
                <a:hlinkClick r:id="rId3"/>
              </a:rPr>
              <a:t>Les </a:t>
            </a:r>
            <a:r>
              <a:rPr lang="en-CA" sz="1800" b="1" dirty="0" err="1">
                <a:ea typeface="Calibri"/>
                <a:cs typeface="Calibri"/>
                <a:hlinkClick r:id="rId3"/>
              </a:rPr>
              <a:t>tiques</a:t>
            </a:r>
            <a:r>
              <a:rPr lang="en-CA" sz="1800" b="1" dirty="0">
                <a:ea typeface="Calibri"/>
                <a:cs typeface="Calibri"/>
                <a:hlinkClick r:id="rId3"/>
              </a:rPr>
              <a:t> </a:t>
            </a:r>
            <a:r>
              <a:rPr lang="en-CA" sz="1800" b="1" dirty="0" err="1">
                <a:ea typeface="Calibri"/>
                <a:cs typeface="Calibri"/>
                <a:hlinkClick r:id="rId3"/>
              </a:rPr>
              <a:t>Haemaphysalis</a:t>
            </a:r>
            <a:r>
              <a:rPr lang="en-CA" sz="1800" b="1" dirty="0">
                <a:ea typeface="Calibri"/>
                <a:cs typeface="Calibri"/>
                <a:hlinkClick r:id="rId3"/>
              </a:rPr>
              <a:t> longicornis </a:t>
            </a:r>
            <a:r>
              <a:rPr lang="en-CA" sz="1800" b="1" dirty="0" err="1">
                <a:ea typeface="Calibri"/>
                <a:cs typeface="Calibri"/>
                <a:hlinkClick r:id="rId3"/>
              </a:rPr>
              <a:t>sont</a:t>
            </a:r>
            <a:r>
              <a:rPr lang="en-CA" sz="1800" b="1" dirty="0">
                <a:ea typeface="Calibri"/>
                <a:cs typeface="Calibri"/>
                <a:hlinkClick r:id="rId3"/>
              </a:rPr>
              <a:t> un </a:t>
            </a:r>
            <a:r>
              <a:rPr lang="en-CA" sz="1800" b="1" dirty="0" err="1">
                <a:ea typeface="Calibri"/>
                <a:cs typeface="Calibri"/>
                <a:hlinkClick r:id="rId3"/>
              </a:rPr>
              <a:t>vecteur</a:t>
            </a:r>
            <a:r>
              <a:rPr lang="en-CA" sz="1800" b="1" dirty="0">
                <a:ea typeface="Calibri"/>
                <a:cs typeface="Calibri"/>
                <a:hlinkClick r:id="rId3"/>
              </a:rPr>
              <a:t> </a:t>
            </a:r>
            <a:r>
              <a:rPr lang="en-CA" sz="1800" b="1" dirty="0" err="1">
                <a:ea typeface="Calibri"/>
                <a:cs typeface="Calibri"/>
                <a:hlinkClick r:id="rId3"/>
              </a:rPr>
              <a:t>compétent</a:t>
            </a:r>
            <a:r>
              <a:rPr lang="en-CA" sz="1800" b="1" dirty="0">
                <a:ea typeface="Calibri"/>
                <a:cs typeface="Calibri"/>
                <a:hlinkClick r:id="rId3"/>
              </a:rPr>
              <a:t> pour « Candidatus Mycoplasma </a:t>
            </a:r>
            <a:r>
              <a:rPr lang="en-CA" sz="1800" b="1" dirty="0" err="1">
                <a:ea typeface="Calibri"/>
                <a:cs typeface="Calibri"/>
                <a:hlinkClick r:id="rId3"/>
              </a:rPr>
              <a:t>haemobos</a:t>
            </a:r>
            <a:r>
              <a:rPr lang="en-CA" sz="1800" b="1" dirty="0">
                <a:ea typeface="Calibri"/>
                <a:cs typeface="Calibri"/>
                <a:hlinkClick r:id="rId3"/>
              </a:rPr>
              <a:t> » dans les études de transmission </a:t>
            </a:r>
            <a:r>
              <a:rPr lang="en-CA" sz="1800" b="1" dirty="0" err="1">
                <a:ea typeface="Calibri"/>
                <a:cs typeface="Calibri"/>
                <a:hlinkClick r:id="rId3"/>
              </a:rPr>
              <a:t>expérimentales</a:t>
            </a:r>
            <a:endParaRPr lang="en-CA" sz="1800" b="1" dirty="0">
              <a:ea typeface="Calibri"/>
              <a:cs typeface="Calibri"/>
            </a:endParaRPr>
          </a:p>
          <a:p>
            <a:pPr lvl="1"/>
            <a:r>
              <a:rPr lang="en-CA" sz="1800" dirty="0"/>
              <a:t>Première </a:t>
            </a:r>
            <a:r>
              <a:rPr lang="en-CA" sz="1800" dirty="0" err="1"/>
              <a:t>preuve</a:t>
            </a:r>
            <a:r>
              <a:rPr lang="en-CA" sz="1800" dirty="0"/>
              <a:t> </a:t>
            </a:r>
            <a:r>
              <a:rPr lang="en-CA" sz="1800" dirty="0" err="1"/>
              <a:t>expérimentale</a:t>
            </a:r>
            <a:r>
              <a:rPr lang="en-CA" sz="1800" dirty="0"/>
              <a:t> </a:t>
            </a:r>
            <a:r>
              <a:rPr lang="en-CA" sz="1800" dirty="0" err="1"/>
              <a:t>que</a:t>
            </a:r>
            <a:r>
              <a:rPr lang="en-CA" sz="1800" dirty="0"/>
              <a:t> H. longicornis </a:t>
            </a:r>
            <a:r>
              <a:rPr lang="en-CA" sz="1800" dirty="0" err="1"/>
              <a:t>transmet</a:t>
            </a:r>
            <a:r>
              <a:rPr lang="en-CA" sz="1800" dirty="0"/>
              <a:t> « Ca. M. </a:t>
            </a:r>
            <a:r>
              <a:rPr lang="en-CA" sz="1800" dirty="0" err="1"/>
              <a:t>haemobos</a:t>
            </a:r>
            <a:r>
              <a:rPr lang="en-CA" sz="1800" dirty="0"/>
              <a:t> »</a:t>
            </a:r>
          </a:p>
          <a:p>
            <a:pPr lvl="1"/>
            <a:r>
              <a:rPr lang="en-CA" sz="1800" dirty="0"/>
              <a:t>« Ca. M. </a:t>
            </a:r>
            <a:r>
              <a:rPr lang="en-CA" sz="1800" dirty="0" err="1"/>
              <a:t>haemobos</a:t>
            </a:r>
            <a:r>
              <a:rPr lang="en-CA" sz="1800" dirty="0"/>
              <a:t> » se </a:t>
            </a:r>
            <a:r>
              <a:rPr lang="en-CA" sz="1800" dirty="0" err="1"/>
              <a:t>transmet</a:t>
            </a:r>
            <a:r>
              <a:rPr lang="en-CA" sz="1800" dirty="0"/>
              <a:t> par </a:t>
            </a:r>
            <a:r>
              <a:rPr lang="en-CA" sz="1800" dirty="0" err="1"/>
              <a:t>voie</a:t>
            </a:r>
            <a:r>
              <a:rPr lang="en-CA" sz="1800" dirty="0"/>
              <a:t> </a:t>
            </a:r>
            <a:r>
              <a:rPr lang="en-CA" sz="1800" dirty="0" err="1"/>
              <a:t>transovarienne</a:t>
            </a:r>
            <a:r>
              <a:rPr lang="en-CA" sz="1800" dirty="0"/>
              <a:t> et </a:t>
            </a:r>
            <a:r>
              <a:rPr lang="en-CA" sz="1800" dirty="0" err="1"/>
              <a:t>transstadiale</a:t>
            </a:r>
            <a:r>
              <a:rPr lang="en-CA" sz="1800" dirty="0"/>
              <a:t> chez les </a:t>
            </a:r>
            <a:r>
              <a:rPr lang="en-CA" sz="1800" dirty="0" err="1"/>
              <a:t>tiques</a:t>
            </a:r>
            <a:endParaRPr lang="en-CA" sz="1800" dirty="0"/>
          </a:p>
          <a:p>
            <a:pPr lvl="1"/>
            <a:r>
              <a:rPr lang="en-CA" sz="1800" dirty="0"/>
              <a:t>Le </a:t>
            </a:r>
            <a:r>
              <a:rPr lang="en-CA" sz="1800" dirty="0" err="1"/>
              <a:t>bétail</a:t>
            </a:r>
            <a:r>
              <a:rPr lang="en-CA" sz="1800" dirty="0"/>
              <a:t> </a:t>
            </a:r>
            <a:r>
              <a:rPr lang="en-CA" sz="1800" dirty="0" err="1"/>
              <a:t>peut</a:t>
            </a:r>
            <a:r>
              <a:rPr lang="en-CA" sz="1800" dirty="0"/>
              <a:t> </a:t>
            </a:r>
            <a:r>
              <a:rPr lang="en-CA" sz="1800" dirty="0" err="1"/>
              <a:t>être</a:t>
            </a:r>
            <a:r>
              <a:rPr lang="en-CA" sz="1800" dirty="0"/>
              <a:t> exposé </a:t>
            </a:r>
            <a:r>
              <a:rPr lang="en-CA" sz="1800" dirty="0" err="1"/>
              <a:t>en</a:t>
            </a:r>
            <a:r>
              <a:rPr lang="en-CA" sz="1800" dirty="0"/>
              <a:t> permanence</a:t>
            </a:r>
            <a:endParaRPr lang="en-CA" sz="2000" dirty="0">
              <a:ea typeface="Calibri"/>
              <a:cs typeface="Calibri"/>
            </a:endParaRPr>
          </a:p>
          <a:p>
            <a:pPr marL="0" lvl="0" indent="0">
              <a:buNone/>
            </a:pPr>
            <a:r>
              <a:rPr lang="en-CA" sz="2000" dirty="0">
                <a:ea typeface="Calibri"/>
                <a:cs typeface="Calibri"/>
              </a:rPr>
              <a:t>Nouveau site web </a:t>
            </a:r>
            <a:r>
              <a:rPr lang="en-CA" sz="2000" dirty="0" err="1">
                <a:ea typeface="Calibri"/>
                <a:cs typeface="Calibri"/>
              </a:rPr>
              <a:t>désormais</a:t>
            </a:r>
            <a:r>
              <a:rPr lang="en-CA" sz="2000" dirty="0">
                <a:ea typeface="Calibri"/>
                <a:cs typeface="Calibri"/>
              </a:rPr>
              <a:t> </a:t>
            </a:r>
            <a:r>
              <a:rPr lang="en-CA" sz="2000" dirty="0" err="1">
                <a:ea typeface="Calibri"/>
                <a:cs typeface="Calibri"/>
              </a:rPr>
              <a:t>en</a:t>
            </a:r>
            <a:r>
              <a:rPr lang="en-CA" sz="2000" dirty="0">
                <a:ea typeface="Calibri"/>
                <a:cs typeface="Calibri"/>
              </a:rPr>
              <a:t> </a:t>
            </a:r>
            <a:r>
              <a:rPr lang="en-CA" sz="2000" dirty="0" err="1">
                <a:ea typeface="Calibri"/>
                <a:cs typeface="Calibri"/>
              </a:rPr>
              <a:t>ligne</a:t>
            </a:r>
            <a:r>
              <a:rPr lang="en-CA" sz="2000" dirty="0">
                <a:ea typeface="Calibri"/>
                <a:cs typeface="Calibri"/>
              </a:rPr>
              <a:t> : </a:t>
            </a:r>
          </a:p>
          <a:p>
            <a:pPr marL="0" lvl="0" indent="0">
              <a:buNone/>
            </a:pPr>
            <a:endParaRPr lang="en-CA" sz="2000" dirty="0">
              <a:ea typeface="Calibri"/>
              <a:cs typeface="Calibri"/>
            </a:endParaRPr>
          </a:p>
          <a:p>
            <a:pPr lvl="0"/>
            <a:endParaRPr lang="en-CA" sz="1600" dirty="0">
              <a:ea typeface="Calibri"/>
              <a:cs typeface="Calibri"/>
            </a:endParaRPr>
          </a:p>
        </p:txBody>
      </p:sp>
      <p:sp>
        <p:nvSpPr>
          <p:cNvPr id="4" name="Rectangle 2">
            <a:extLst>
              <a:ext uri="{FF2B5EF4-FFF2-40B4-BE49-F238E27FC236}">
                <a16:creationId xmlns:a16="http://schemas.microsoft.com/office/drawing/2014/main" id="{A7342E1C-268D-8F78-7FFB-22EA48BF91FA}"/>
              </a:ext>
            </a:extLst>
          </p:cNvPr>
          <p:cNvSpPr/>
          <p:nvPr/>
        </p:nvSpPr>
        <p:spPr>
          <a:xfrm>
            <a:off x="6881810" y="3513133"/>
            <a:ext cx="12191996" cy="0"/>
          </a:xfrm>
          <a:prstGeom prst="rect">
            <a:avLst/>
          </a:prstGeom>
          <a:noFill/>
          <a:ln cap="flat">
            <a:noFill/>
            <a:prstDash val="solid"/>
          </a:ln>
        </p:spPr>
        <p:txBody>
          <a:bodyPr vert="horz" wrap="none" lIns="91440" tIns="45720" rIns="91440" bIns="45720" anchor="ctr"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000000"/>
              </a:solidFill>
              <a:uFillTx/>
              <a:latin typeface="Calibri" pitchFamily="34"/>
            </a:endParaRPr>
          </a:p>
        </p:txBody>
      </p:sp>
      <p:pic>
        <p:nvPicPr>
          <p:cNvPr id="12" name="Picture 11">
            <a:extLst>
              <a:ext uri="{FF2B5EF4-FFF2-40B4-BE49-F238E27FC236}">
                <a16:creationId xmlns:a16="http://schemas.microsoft.com/office/drawing/2014/main" id="{72488294-73D6-71DC-92FD-797068AC172E}"/>
              </a:ext>
            </a:extLst>
          </p:cNvPr>
          <p:cNvPicPr>
            <a:picLocks noChangeAspect="1"/>
          </p:cNvPicPr>
          <p:nvPr/>
        </p:nvPicPr>
        <p:blipFill>
          <a:blip r:embed="rId4"/>
          <a:stretch>
            <a:fillRect/>
          </a:stretch>
        </p:blipFill>
        <p:spPr>
          <a:xfrm>
            <a:off x="5866751" y="1602861"/>
            <a:ext cx="4397071" cy="4568815"/>
          </a:xfrm>
          <a:prstGeom prst="rect">
            <a:avLst/>
          </a:prstGeom>
        </p:spPr>
      </p:pic>
      <p:sp>
        <p:nvSpPr>
          <p:cNvPr id="15" name="TextBox 14">
            <a:extLst>
              <a:ext uri="{FF2B5EF4-FFF2-40B4-BE49-F238E27FC236}">
                <a16:creationId xmlns:a16="http://schemas.microsoft.com/office/drawing/2014/main" id="{72395911-072A-B8C0-D0EA-8A7E091FB15A}"/>
              </a:ext>
            </a:extLst>
          </p:cNvPr>
          <p:cNvSpPr txBox="1"/>
          <p:nvPr/>
        </p:nvSpPr>
        <p:spPr>
          <a:xfrm>
            <a:off x="754647" y="5476180"/>
            <a:ext cx="4577957" cy="923330"/>
          </a:xfrm>
          <a:prstGeom prst="rect">
            <a:avLst/>
          </a:prstGeom>
          <a:noFill/>
        </p:spPr>
        <p:txBody>
          <a:bodyPr wrap="square">
            <a:spAutoFit/>
          </a:bodyPr>
          <a:lstStyle/>
          <a:p>
            <a:r>
              <a:rPr lang="en-CA" b="1" dirty="0">
                <a:hlinkClick r:id="rId5"/>
              </a:rPr>
              <a:t>Haemaphysalis longicornis et Theileria | Vecteurs exotiques et envahissants et maladies à transmission vectorielle</a:t>
            </a:r>
            <a:endParaRPr lang="en-CA" b="1" dirty="0"/>
          </a:p>
        </p:txBody>
      </p:sp>
      <p:pic>
        <p:nvPicPr>
          <p:cNvPr id="10" name="Picture 9">
            <a:extLst>
              <a:ext uri="{FF2B5EF4-FFF2-40B4-BE49-F238E27FC236}">
                <a16:creationId xmlns:a16="http://schemas.microsoft.com/office/drawing/2014/main" id="{FCE5F8B7-17C5-4970-D10D-8E50D077E241}"/>
              </a:ext>
            </a:extLst>
          </p:cNvPr>
          <p:cNvPicPr>
            <a:picLocks noChangeAspect="1"/>
          </p:cNvPicPr>
          <p:nvPr/>
        </p:nvPicPr>
        <p:blipFill>
          <a:blip r:embed="rId6"/>
          <a:stretch>
            <a:fillRect/>
          </a:stretch>
        </p:blipFill>
        <p:spPr>
          <a:xfrm>
            <a:off x="7542323" y="910742"/>
            <a:ext cx="4429178" cy="3291755"/>
          </a:xfrm>
          <a:prstGeom prst="rect">
            <a:avLst/>
          </a:prstGeom>
          <a:ln w="28575">
            <a:solidFill>
              <a:schemeClr val="tx1"/>
            </a:solidFill>
          </a:ln>
        </p:spPr>
      </p:pic>
      <p:sp>
        <p:nvSpPr>
          <p:cNvPr id="13" name="TextBox 12">
            <a:extLst>
              <a:ext uri="{FF2B5EF4-FFF2-40B4-BE49-F238E27FC236}">
                <a16:creationId xmlns:a16="http://schemas.microsoft.com/office/drawing/2014/main" id="{245DE2E3-4200-221B-413D-9FC368D517E5}"/>
              </a:ext>
            </a:extLst>
          </p:cNvPr>
          <p:cNvSpPr txBox="1"/>
          <p:nvPr/>
        </p:nvSpPr>
        <p:spPr>
          <a:xfrm>
            <a:off x="9722293" y="956530"/>
            <a:ext cx="4110824" cy="646331"/>
          </a:xfrm>
          <a:prstGeom prst="rect">
            <a:avLst/>
          </a:prstGeom>
          <a:noFill/>
        </p:spPr>
        <p:txBody>
          <a:bodyPr wrap="square" rtlCol="0">
            <a:spAutoFit/>
          </a:bodyPr>
          <a:lstStyle/>
          <a:p>
            <a:r>
              <a:rPr lang="en-CA" b="1" dirty="0"/>
              <a:t>Rouge = établi</a:t>
            </a:r>
          </a:p>
          <a:p>
            <a:r>
              <a:rPr lang="en-CA" b="1" dirty="0"/>
              <a:t>Orange = signalé</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9672C-FB56-5315-0C81-A737437E67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0A69E9-DAAE-20F5-33CD-72474DE709F5}"/>
              </a:ext>
            </a:extLst>
          </p:cNvPr>
          <p:cNvSpPr txBox="1">
            <a:spLocks noGrp="1"/>
          </p:cNvSpPr>
          <p:nvPr>
            <p:ph type="title"/>
          </p:nvPr>
        </p:nvSpPr>
        <p:spPr>
          <a:xfrm>
            <a:off x="83917" y="-176275"/>
            <a:ext cx="11940443" cy="1424620"/>
          </a:xfrm>
        </p:spPr>
        <p:txBody>
          <a:bodyPr/>
          <a:lstStyle/>
          <a:p>
            <a:pPr lvl="0"/>
            <a:r>
              <a:rPr lang="en-US" sz="3200" dirty="0"/>
              <a:t>La tique asiatique à longues cornes et la théilériose aux États-Unis</a:t>
            </a:r>
            <a:endParaRPr lang="en-CA" sz="3200" dirty="0"/>
          </a:p>
        </p:txBody>
      </p:sp>
      <p:sp>
        <p:nvSpPr>
          <p:cNvPr id="3" name="Text Placeholder 2">
            <a:extLst>
              <a:ext uri="{FF2B5EF4-FFF2-40B4-BE49-F238E27FC236}">
                <a16:creationId xmlns:a16="http://schemas.microsoft.com/office/drawing/2014/main" id="{DC5C12CE-1C75-8738-32DC-E245F722A237}"/>
              </a:ext>
            </a:extLst>
          </p:cNvPr>
          <p:cNvSpPr txBox="1">
            <a:spLocks noGrp="1"/>
          </p:cNvSpPr>
          <p:nvPr>
            <p:ph type="body" idx="4294967295"/>
          </p:nvPr>
        </p:nvSpPr>
        <p:spPr>
          <a:xfrm>
            <a:off x="220498" y="910742"/>
            <a:ext cx="6475021" cy="6064373"/>
          </a:xfrm>
        </p:spPr>
        <p:txBody>
          <a:bodyPr/>
          <a:lstStyle/>
          <a:p>
            <a:pPr lvl="0"/>
            <a:r>
              <a:rPr lang="en-CA" sz="2000" dirty="0"/>
              <a:t>La carte n'est pas exhaustive, mais donne un aperçu</a:t>
            </a:r>
          </a:p>
          <a:p>
            <a:pPr lvl="1"/>
            <a:r>
              <a:rPr lang="en-CA" sz="1800" dirty="0"/>
              <a:t>D'après des données/soumissions volontaires </a:t>
            </a:r>
          </a:p>
          <a:p>
            <a:pPr lvl="1"/>
            <a:r>
              <a:rPr lang="en-CA" sz="1800" dirty="0"/>
              <a:t>Certains États fortement touchés par Theileria ne transmettent pas de données</a:t>
            </a:r>
          </a:p>
          <a:p>
            <a:r>
              <a:rPr lang="en-CA" sz="2000" dirty="0"/>
              <a:t>22 États sont positifs pour </a:t>
            </a:r>
            <a:r>
              <a:rPr lang="en-CA" sz="2000" i="1" dirty="0"/>
              <a:t>T. orientalis ; </a:t>
            </a:r>
            <a:r>
              <a:rPr lang="en-CA" sz="2000" dirty="0"/>
              <a:t>des cas de bovins atteints de theilériose ont été signalés (certains États affichent une prévalence supérieure à 75 %)</a:t>
            </a:r>
          </a:p>
          <a:p>
            <a:r>
              <a:rPr lang="en-CA" sz="2000" dirty="0"/>
              <a:t>Dans </a:t>
            </a:r>
            <a:r>
              <a:rPr lang="en-CA" sz="2000" dirty="0">
                <a:hlinkClick r:id="rId3"/>
              </a:rPr>
              <a:t>le Missouri</a:t>
            </a:r>
            <a:r>
              <a:rPr lang="en-CA" sz="2000" dirty="0"/>
              <a:t>, </a:t>
            </a:r>
            <a:r>
              <a:rPr lang="en-CA" sz="2000" i="1" dirty="0"/>
              <a:t>T. </a:t>
            </a:r>
            <a:r>
              <a:rPr lang="en-CA" sz="2000" i="1" dirty="0" err="1"/>
              <a:t>orientalis </a:t>
            </a:r>
            <a:r>
              <a:rPr lang="en-CA" sz="2000" dirty="0"/>
              <a:t>a désormais été signalé dans 60 comtés et se propage vers l'ouest à travers l'État</a:t>
            </a:r>
            <a:endParaRPr lang="en-CA" sz="1600" dirty="0">
              <a:ea typeface="Calibri"/>
              <a:cs typeface="Calibri"/>
            </a:endParaRPr>
          </a:p>
          <a:p>
            <a:pPr marL="0" lvl="0" indent="0">
              <a:buNone/>
            </a:pPr>
            <a:r>
              <a:rPr lang="en-CA" sz="1600" b="1" dirty="0">
                <a:ea typeface="Calibri"/>
                <a:cs typeface="Calibri"/>
                <a:hlinkClick r:id="rId4"/>
              </a:rPr>
              <a:t>Rapport de cas : découverte rétrospective de Theileria orientalis Ikeda chez des tiques Haemaphysalis longicornis Neumann dans une exploitation d'élevage de vaches et de veaux du Tennessee (États-Unis)</a:t>
            </a:r>
            <a:endParaRPr lang="en-CA" sz="1600" b="1" dirty="0">
              <a:ea typeface="Calibri"/>
              <a:cs typeface="Calibri"/>
            </a:endParaRPr>
          </a:p>
          <a:p>
            <a:pPr lvl="0"/>
            <a:r>
              <a:rPr lang="en-CA" sz="1800" dirty="0"/>
              <a:t>Détection de </a:t>
            </a:r>
            <a:r>
              <a:rPr lang="en-CA" sz="1800" i="1" dirty="0"/>
              <a:t>T. </a:t>
            </a:r>
            <a:r>
              <a:rPr lang="en-CA" sz="1800" i="1" dirty="0" err="1"/>
              <a:t>orientalis </a:t>
            </a:r>
            <a:r>
              <a:rPr lang="en-CA" sz="1800" dirty="0"/>
              <a:t>Ikeda dans </a:t>
            </a:r>
            <a:r>
              <a:rPr lang="en-CA" sz="1800" i="1" dirty="0"/>
              <a:t>des ALHT</a:t>
            </a:r>
            <a:r>
              <a:rPr lang="en-CA" sz="1800" dirty="0"/>
              <a:t> au stade nymphal prélevés sur des bovins, des chats domestiques, des ratons laveurs et des opossums de Virginie</a:t>
            </a:r>
          </a:p>
          <a:p>
            <a:pPr lvl="0"/>
            <a:r>
              <a:rPr lang="en-CA" sz="1800" dirty="0"/>
              <a:t>Aucun ADN protozoaire n'a été détecté dans le sang de ces hôtes</a:t>
            </a:r>
            <a:endParaRPr lang="en-CA" sz="1600" b="1" dirty="0">
              <a:ea typeface="Calibri"/>
              <a:cs typeface="Calibri"/>
            </a:endParaRPr>
          </a:p>
        </p:txBody>
      </p:sp>
      <p:sp>
        <p:nvSpPr>
          <p:cNvPr id="4" name="Rectangle 2">
            <a:extLst>
              <a:ext uri="{FF2B5EF4-FFF2-40B4-BE49-F238E27FC236}">
                <a16:creationId xmlns:a16="http://schemas.microsoft.com/office/drawing/2014/main" id="{37326F0E-48F9-ACF7-F25C-058DC0102B4A}"/>
              </a:ext>
            </a:extLst>
          </p:cNvPr>
          <p:cNvSpPr/>
          <p:nvPr/>
        </p:nvSpPr>
        <p:spPr>
          <a:xfrm>
            <a:off x="6881810" y="3513133"/>
            <a:ext cx="12191996" cy="0"/>
          </a:xfrm>
          <a:prstGeom prst="rect">
            <a:avLst/>
          </a:prstGeom>
          <a:noFill/>
          <a:ln cap="flat">
            <a:noFill/>
            <a:prstDash val="solid"/>
          </a:ln>
        </p:spPr>
        <p:txBody>
          <a:bodyPr vert="horz" wrap="none" lIns="91440" tIns="45720" rIns="91440" bIns="45720" anchor="ctr"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000000"/>
              </a:solidFill>
              <a:uFillTx/>
              <a:latin typeface="Calibri" pitchFamily="34"/>
            </a:endParaRPr>
          </a:p>
        </p:txBody>
      </p:sp>
      <p:sp>
        <p:nvSpPr>
          <p:cNvPr id="6" name="TextBox 5">
            <a:extLst>
              <a:ext uri="{FF2B5EF4-FFF2-40B4-BE49-F238E27FC236}">
                <a16:creationId xmlns:a16="http://schemas.microsoft.com/office/drawing/2014/main" id="{86899725-F146-C153-383F-D5437D30377B}"/>
              </a:ext>
            </a:extLst>
          </p:cNvPr>
          <p:cNvSpPr txBox="1"/>
          <p:nvPr/>
        </p:nvSpPr>
        <p:spPr>
          <a:xfrm rot="10800000" flipV="1">
            <a:off x="7410615" y="5534291"/>
            <a:ext cx="4029484" cy="923330"/>
          </a:xfrm>
          <a:prstGeom prst="rect">
            <a:avLst/>
          </a:prstGeom>
          <a:noFill/>
        </p:spPr>
        <p:txBody>
          <a:bodyPr wrap="square">
            <a:spAutoFit/>
          </a:bodyPr>
          <a:lstStyle/>
          <a:p>
            <a:r>
              <a:rPr lang="en-CA" b="1" dirty="0">
                <a:hlinkClick r:id="rId5"/>
              </a:rPr>
              <a:t>Haemaphysalis longicornis et Theileria | Vecteurs exotiques et envahissants et maladies à transmission vectorielle</a:t>
            </a:r>
            <a:endParaRPr lang="en-CA" b="1" dirty="0"/>
          </a:p>
        </p:txBody>
      </p:sp>
      <p:pic>
        <p:nvPicPr>
          <p:cNvPr id="8" name="Picture 7">
            <a:extLst>
              <a:ext uri="{FF2B5EF4-FFF2-40B4-BE49-F238E27FC236}">
                <a16:creationId xmlns:a16="http://schemas.microsoft.com/office/drawing/2014/main" id="{7DE51FB2-CB72-D88C-CB69-E4AA5C28CD0C}"/>
              </a:ext>
            </a:extLst>
          </p:cNvPr>
          <p:cNvPicPr>
            <a:picLocks noChangeAspect="1"/>
          </p:cNvPicPr>
          <p:nvPr/>
        </p:nvPicPr>
        <p:blipFill>
          <a:blip r:embed="rId6"/>
          <a:stretch>
            <a:fillRect/>
          </a:stretch>
        </p:blipFill>
        <p:spPr>
          <a:xfrm>
            <a:off x="7027677" y="779228"/>
            <a:ext cx="4795361" cy="4619701"/>
          </a:xfrm>
          <a:prstGeom prst="rect">
            <a:avLst/>
          </a:prstGeom>
          <a:ln w="28575">
            <a:solidFill>
              <a:schemeClr val="tx1"/>
            </a:solidFill>
          </a:ln>
        </p:spPr>
      </p:pic>
    </p:spTree>
    <p:extLst>
      <p:ext uri="{BB962C8B-B14F-4D97-AF65-F5344CB8AC3E}">
        <p14:creationId xmlns:p14="http://schemas.microsoft.com/office/powerpoint/2010/main" val="2307841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5D55F-DEFF-B31C-B618-53988B6F073A}"/>
              </a:ext>
            </a:extLst>
          </p:cNvPr>
          <p:cNvSpPr txBox="1">
            <a:spLocks noGrp="1"/>
          </p:cNvSpPr>
          <p:nvPr>
            <p:ph type="title"/>
          </p:nvPr>
        </p:nvSpPr>
        <p:spPr>
          <a:xfrm>
            <a:off x="228600" y="71213"/>
            <a:ext cx="10515600" cy="1325559"/>
          </a:xfrm>
        </p:spPr>
        <p:txBody>
          <a:bodyPr/>
          <a:lstStyle/>
          <a:p>
            <a:pPr lvl="0"/>
            <a:r>
              <a:rPr lang="en-CA"/>
              <a:t>Stomatite vésiculeuse en Arizona</a:t>
            </a:r>
          </a:p>
        </p:txBody>
      </p:sp>
      <p:sp>
        <p:nvSpPr>
          <p:cNvPr id="3" name="Content Placeholder 6">
            <a:extLst>
              <a:ext uri="{FF2B5EF4-FFF2-40B4-BE49-F238E27FC236}">
                <a16:creationId xmlns:a16="http://schemas.microsoft.com/office/drawing/2014/main" id="{E647EA5A-1641-7B9B-B997-AF5EDE7DE295}"/>
              </a:ext>
            </a:extLst>
          </p:cNvPr>
          <p:cNvSpPr txBox="1">
            <a:spLocks noGrp="1"/>
          </p:cNvSpPr>
          <p:nvPr>
            <p:ph idx="1"/>
          </p:nvPr>
        </p:nvSpPr>
        <p:spPr>
          <a:xfrm>
            <a:off x="6096003" y="1445757"/>
            <a:ext cx="6095997" cy="5134925"/>
          </a:xfrm>
        </p:spPr>
        <p:txBody>
          <a:bodyPr/>
          <a:lstStyle/>
          <a:p>
            <a:pPr lvl="0"/>
            <a:r>
              <a:rPr lang="en-CA" sz="2000" dirty="0">
                <a:solidFill>
                  <a:srgbClr val="0070C0"/>
                </a:solidFill>
                <a:ea typeface="Calibri"/>
                <a:cs typeface="Calibri"/>
                <a:hlinkClick r:id="rId3">
                  <a:extLst>
                    <a:ext uri="{A12FA001-AC4F-418D-AE19-62706E023703}">
                      <ahyp:hlinkClr xmlns:ahyp="http://schemas.microsoft.com/office/drawing/2018/hyperlinkcolor" val="tx"/>
                    </a:ext>
                  </a:extLst>
                </a:hlinkClick>
              </a:rPr>
              <a:t>Rapport de situation de l'USDA sur la VSV</a:t>
            </a:r>
            <a:endParaRPr lang="en-CA" sz="2000" dirty="0">
              <a:solidFill>
                <a:srgbClr val="0070C0"/>
              </a:solidFill>
              <a:ea typeface="Calibri"/>
              <a:cs typeface="Calibri"/>
            </a:endParaRPr>
          </a:p>
          <a:p>
            <a:pPr lvl="0"/>
            <a:r>
              <a:rPr lang="en-CA" sz="2000" dirty="0"/>
              <a:t>Apparition en Arizona en octobre 2025</a:t>
            </a:r>
            <a:endParaRPr lang="en-CA" dirty="0"/>
          </a:p>
          <a:p>
            <a:pPr lvl="0"/>
            <a:r>
              <a:rPr lang="en-CA" sz="2000" dirty="0"/>
              <a:t>Virus de souche du New Jersey</a:t>
            </a:r>
          </a:p>
          <a:p>
            <a:pPr lvl="0"/>
            <a:r>
              <a:rPr lang="en-CA" sz="2000" dirty="0"/>
              <a:t>13 exploitations touchées dans 6 comtés</a:t>
            </a:r>
          </a:p>
          <a:p>
            <a:pPr lvl="1"/>
            <a:r>
              <a:rPr lang="en-CA" sz="1800" dirty="0">
                <a:ea typeface="Calibri"/>
                <a:cs typeface="Calibri"/>
              </a:rPr>
              <a:t>Comté de Cochise (2 cas initiaux - 2 cas résolus)</a:t>
            </a:r>
            <a:endParaRPr lang="en-US" sz="1800" dirty="0">
              <a:ea typeface="Calibri"/>
              <a:cs typeface="Calibri"/>
            </a:endParaRPr>
          </a:p>
          <a:p>
            <a:pPr lvl="1"/>
            <a:r>
              <a:rPr lang="en-CA" sz="1800" dirty="0">
                <a:ea typeface="Calibri"/>
                <a:cs typeface="Calibri"/>
              </a:rPr>
              <a:t>Comté de Gila (2 cas – 1 cas résolu)</a:t>
            </a:r>
            <a:endParaRPr lang="en-US" sz="1800" dirty="0">
              <a:ea typeface="Calibri"/>
              <a:cs typeface="Calibri"/>
            </a:endParaRPr>
          </a:p>
          <a:p>
            <a:pPr lvl="1"/>
            <a:r>
              <a:rPr lang="en-CA" sz="1800" dirty="0">
                <a:ea typeface="Calibri"/>
                <a:cs typeface="Calibri"/>
              </a:rPr>
              <a:t>Comté de Santa Cruz (2 cas – 2 personnes sorties de l'hôpital)</a:t>
            </a:r>
            <a:endParaRPr lang="en-US" sz="1800" dirty="0">
              <a:ea typeface="Calibri"/>
              <a:cs typeface="Calibri"/>
            </a:endParaRPr>
          </a:p>
          <a:p>
            <a:pPr lvl="1"/>
            <a:r>
              <a:rPr lang="en-CA" sz="1800" dirty="0">
                <a:ea typeface="Calibri"/>
                <a:cs typeface="Calibri"/>
              </a:rPr>
              <a:t>Comté de Maricopa (4 cas - 3 guéris)</a:t>
            </a:r>
          </a:p>
          <a:p>
            <a:pPr lvl="1"/>
            <a:r>
              <a:rPr lang="en-CA" sz="1800" dirty="0">
                <a:ea typeface="Calibri"/>
                <a:cs typeface="Calibri"/>
              </a:rPr>
              <a:t>Comté de Pinal (1 cas – 1 personne sortie)</a:t>
            </a:r>
          </a:p>
          <a:p>
            <a:pPr lvl="1"/>
            <a:r>
              <a:rPr lang="en-CA" sz="1800" dirty="0">
                <a:ea typeface="Calibri"/>
                <a:cs typeface="Calibri"/>
              </a:rPr>
              <a:t>Comté de Yavapai (2 cas – mise en quarantaine)</a:t>
            </a:r>
            <a:endParaRPr lang="en-US" sz="1800" dirty="0">
              <a:ea typeface="Calibri"/>
              <a:cs typeface="Calibri"/>
            </a:endParaRPr>
          </a:p>
          <a:p>
            <a:pPr lvl="0"/>
            <a:r>
              <a:rPr lang="en-CA" sz="2000" dirty="0"/>
              <a:t>Aucun mouvement récent de bétail vers les exploitations index</a:t>
            </a:r>
          </a:p>
          <a:p>
            <a:pPr lvl="0"/>
            <a:r>
              <a:rPr lang="en-CA" sz="2000" dirty="0"/>
              <a:t>On soupçonne que les mouvements de vecteurs à travers la frontière sont à l'origine des cas</a:t>
            </a:r>
            <a:endParaRPr lang="en-CA" sz="2000" dirty="0">
              <a:ea typeface="Calibri"/>
              <a:cs typeface="Calibri"/>
            </a:endParaRPr>
          </a:p>
        </p:txBody>
      </p:sp>
      <p:sp>
        <p:nvSpPr>
          <p:cNvPr id="4" name="Slide Number Placeholder 3">
            <a:extLst>
              <a:ext uri="{FF2B5EF4-FFF2-40B4-BE49-F238E27FC236}">
                <a16:creationId xmlns:a16="http://schemas.microsoft.com/office/drawing/2014/main" id="{8FD3FE53-6C87-5CC0-4338-3586133E1304}"/>
              </a:ext>
            </a:extLst>
          </p:cNvPr>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6ED9E52-BB8C-48C9-AB15-FF581230F06B}" type="slidenum">
              <a:rPr/>
              <a:t>5</a:t>
            </a:fld>
            <a:endParaRPr lang="fr-FR" sz="1200" b="0" i="0" u="none" strike="noStrike" kern="1200" cap="none" spc="0" baseline="0">
              <a:solidFill>
                <a:srgbClr val="898989"/>
              </a:solidFill>
              <a:uFillTx/>
              <a:latin typeface="Calibri" pitchFamily="34"/>
            </a:endParaRPr>
          </a:p>
        </p:txBody>
      </p:sp>
      <p:pic>
        <p:nvPicPr>
          <p:cNvPr id="7" name="Picture 6">
            <a:extLst>
              <a:ext uri="{FF2B5EF4-FFF2-40B4-BE49-F238E27FC236}">
                <a16:creationId xmlns:a16="http://schemas.microsoft.com/office/drawing/2014/main" id="{70344328-21E1-A282-FA0E-68545954B7DA}"/>
              </a:ext>
            </a:extLst>
          </p:cNvPr>
          <p:cNvPicPr>
            <a:picLocks noChangeAspect="1"/>
          </p:cNvPicPr>
          <p:nvPr/>
        </p:nvPicPr>
        <p:blipFill>
          <a:blip r:embed="rId4"/>
          <a:stretch>
            <a:fillRect/>
          </a:stretch>
        </p:blipFill>
        <p:spPr>
          <a:xfrm>
            <a:off x="211709" y="1445757"/>
            <a:ext cx="5884289" cy="467772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60C8D97-08BE-AEF2-9969-0360C26201A7}"/>
              </a:ext>
            </a:extLst>
          </p:cNvPr>
          <p:cNvSpPr>
            <a:spLocks noGrp="1"/>
          </p:cNvSpPr>
          <p:nvPr>
            <p:ph type="body" sz="quarter" idx="13"/>
          </p:nvPr>
        </p:nvSpPr>
        <p:spPr>
          <a:xfrm>
            <a:off x="354013" y="762000"/>
            <a:ext cx="11595100" cy="5210175"/>
          </a:xfrm>
        </p:spPr>
        <p:txBody>
          <a:bodyPr/>
          <a:lstStyle/>
          <a:p>
            <a:pPr marL="0" indent="0">
              <a:buFont typeface="Arial" panose="020B0604020202020204" pitchFamily="34" charset="0"/>
              <a:buNone/>
              <a:defRPr/>
            </a:pPr>
            <a:r>
              <a:rPr lang="en-US" sz="1600" b="1" dirty="0">
                <a:solidFill>
                  <a:srgbClr val="333333"/>
                </a:solidFill>
              </a:rPr>
              <a:t>État d'avancement de l'enquête au 2 avril 2026</a:t>
            </a:r>
          </a:p>
          <a:p>
            <a:pPr marL="0" indent="0">
              <a:buFont typeface="Arial" panose="020B0604020202020204" pitchFamily="34" charset="0"/>
              <a:buNone/>
              <a:defRPr/>
            </a:pPr>
            <a:r>
              <a:rPr lang="en-US" sz="1600" b="1" dirty="0">
                <a:solidFill>
                  <a:srgbClr val="333333"/>
                </a:solidFill>
              </a:rPr>
              <a:t>Manitoba (9 juin 2025) :</a:t>
            </a:r>
          </a:p>
          <a:p>
            <a:pPr>
              <a:defRPr/>
            </a:pPr>
            <a:r>
              <a:rPr lang="en-CA" sz="1400" dirty="0"/>
              <a:t>L'ACIA a signalé un cas de tuberculose bovine chez une vache laitière âgée de 7 ans originaire de la région de Pembina Valley, au Manitoba</a:t>
            </a:r>
          </a:p>
          <a:p>
            <a:pPr>
              <a:defRPr/>
            </a:pPr>
            <a:r>
              <a:rPr lang="en-CA" sz="1400" dirty="0"/>
              <a:t>1 troupeau infecté – dépeuplement terminé, </a:t>
            </a:r>
          </a:p>
          <a:p>
            <a:pPr>
              <a:defRPr/>
            </a:pPr>
            <a:r>
              <a:rPr lang="en-CA" sz="1400" dirty="0"/>
              <a:t>La souche détectée dans le troupeau infecté ne correspond pas étroitement à une souche précédemment signalée chez le bétail ou la faune sauvage en Amérique du Nord</a:t>
            </a:r>
          </a:p>
          <a:p>
            <a:pPr>
              <a:defRPr/>
            </a:pPr>
            <a:r>
              <a:rPr lang="en-CA" sz="1400" b="1" dirty="0">
                <a:solidFill>
                  <a:srgbClr val="333333"/>
                </a:solidFill>
              </a:rPr>
              <a:t>66 troupeaux de traçabilité </a:t>
            </a:r>
            <a:r>
              <a:rPr lang="en-CA" sz="1400" dirty="0">
                <a:solidFill>
                  <a:srgbClr val="333333"/>
                </a:solidFill>
              </a:rPr>
              <a:t>identifiés, dont</a:t>
            </a:r>
            <a:r>
              <a:rPr lang="en-CA" sz="1400" b="1" dirty="0">
                <a:solidFill>
                  <a:srgbClr val="333333"/>
                </a:solidFill>
              </a:rPr>
              <a:t> 59 </a:t>
            </a:r>
            <a:r>
              <a:rPr lang="en-CA" sz="1400" dirty="0">
                <a:solidFill>
                  <a:srgbClr val="333333"/>
                </a:solidFill>
              </a:rPr>
              <a:t>ont été levés de quarantaine ou ne nécessitent pas de quarantaine ;</a:t>
            </a:r>
            <a:r>
              <a:rPr lang="en-CA" sz="1400" b="1" dirty="0">
                <a:solidFill>
                  <a:srgbClr val="333333"/>
                </a:solidFill>
              </a:rPr>
              <a:t> 6 troupeaux de traçabilité en amont </a:t>
            </a:r>
            <a:r>
              <a:rPr lang="en-CA" sz="1400" dirty="0">
                <a:solidFill>
                  <a:srgbClr val="333333"/>
                </a:solidFill>
              </a:rPr>
              <a:t>identifiés et levés de quarantaine ou ne nécessitant pas de quarantaine ;</a:t>
            </a:r>
            <a:r>
              <a:rPr lang="en-CA" sz="1400" b="1" dirty="0">
                <a:solidFill>
                  <a:srgbClr val="333333"/>
                </a:solidFill>
              </a:rPr>
              <a:t> 6 troupeaux de proximité </a:t>
            </a:r>
            <a:r>
              <a:rPr lang="en-CA" sz="1400" dirty="0">
                <a:solidFill>
                  <a:srgbClr val="333333"/>
                </a:solidFill>
              </a:rPr>
              <a:t>identifiés, dont</a:t>
            </a:r>
            <a:r>
              <a:rPr lang="en-CA" sz="1400" b="1" dirty="0">
                <a:solidFill>
                  <a:srgbClr val="333333"/>
                </a:solidFill>
              </a:rPr>
              <a:t> 4 </a:t>
            </a:r>
            <a:r>
              <a:rPr lang="en-CA" sz="1400" dirty="0">
                <a:solidFill>
                  <a:srgbClr val="333333"/>
                </a:solidFill>
              </a:rPr>
              <a:t>ont été levés de quarantaine ou ne nécessitent pas de quarantaine</a:t>
            </a:r>
          </a:p>
          <a:p>
            <a:pPr>
              <a:defRPr/>
            </a:pPr>
            <a:r>
              <a:rPr lang="en-CA" sz="1400" dirty="0">
                <a:solidFill>
                  <a:srgbClr val="333333"/>
                </a:solidFill>
              </a:rPr>
              <a:t>L'ACIA continue d'identifier les troupeaux de survie, les troupeaux de traçabilité et les troupeaux contacts, et se prépare à effectuer des tests</a:t>
            </a:r>
            <a:endParaRPr lang="en-US" sz="1600" dirty="0">
              <a:solidFill>
                <a:srgbClr val="333333"/>
              </a:solidFill>
            </a:endParaRPr>
          </a:p>
          <a:p>
            <a:pPr marL="0" indent="0">
              <a:buFont typeface="Arial" panose="020B0604020202020204" pitchFamily="34" charset="0"/>
              <a:buNone/>
              <a:defRPr/>
            </a:pPr>
            <a:r>
              <a:rPr lang="en-US" sz="1600" b="1" dirty="0">
                <a:solidFill>
                  <a:srgbClr val="333333"/>
                </a:solidFill>
              </a:rPr>
              <a:t>Saskatchewan (29 novembre 2024) :</a:t>
            </a:r>
          </a:p>
          <a:p>
            <a:pPr>
              <a:defRPr/>
            </a:pPr>
            <a:r>
              <a:rPr lang="en-US" sz="1400" dirty="0">
                <a:solidFill>
                  <a:srgbClr val="333333"/>
                </a:solidFill>
              </a:rPr>
              <a:t>L'ACIA a signalé un cas de tuberculose bovine chez </a:t>
            </a:r>
            <a:r>
              <a:rPr lang="en-CA" sz="1400" dirty="0">
                <a:solidFill>
                  <a:srgbClr val="333333"/>
                </a:solidFill>
              </a:rPr>
              <a:t>une vache âgée de 6 ans originaire de la Saskatchewan qui a été abattue dans un abattoir enregistré au niveau fédéral en Alberta</a:t>
            </a:r>
          </a:p>
          <a:p>
            <a:pPr>
              <a:defRPr/>
            </a:pPr>
            <a:r>
              <a:rPr lang="en-CA" sz="1400" dirty="0">
                <a:solidFill>
                  <a:srgbClr val="333333"/>
                </a:solidFill>
              </a:rPr>
              <a:t>1 troupeau infecté – abattu sans cruauté avec 27 cas de tuberculose bovine à ce jour, nettoyage/désinfection en cours</a:t>
            </a:r>
          </a:p>
          <a:p>
            <a:pPr>
              <a:defRPr/>
            </a:pPr>
            <a:r>
              <a:rPr lang="en-CA" sz="1400" dirty="0">
                <a:solidFill>
                  <a:srgbClr val="333333"/>
                </a:solidFill>
              </a:rPr>
              <a:t>La souche détectée dans le troupeau infecté ne correspond étroitement à aucune souche précédemment signalée chez le bétail ou la faune sauvage en Amérique du Nord</a:t>
            </a:r>
            <a:endParaRPr lang="en-US" sz="1400" dirty="0">
              <a:solidFill>
                <a:srgbClr val="333333"/>
              </a:solidFill>
            </a:endParaRPr>
          </a:p>
          <a:p>
            <a:pPr>
              <a:defRPr/>
            </a:pPr>
            <a:r>
              <a:rPr lang="en-CA" sz="1400" dirty="0">
                <a:solidFill>
                  <a:srgbClr val="333333"/>
                </a:solidFill>
              </a:rPr>
              <a:t>7 troupeaux de référence identifiés, dont 6 ont été levés de quarantaine ;</a:t>
            </a:r>
            <a:r>
              <a:rPr lang="en-CA" sz="1400" b="1" dirty="0">
                <a:solidFill>
                  <a:srgbClr val="333333"/>
                </a:solidFill>
              </a:rPr>
              <a:t> 128 troupeaux de traçabilité </a:t>
            </a:r>
            <a:r>
              <a:rPr lang="en-CA" sz="1400" dirty="0">
                <a:solidFill>
                  <a:srgbClr val="333333"/>
                </a:solidFill>
              </a:rPr>
              <a:t>identifiés, dont</a:t>
            </a:r>
            <a:r>
              <a:rPr lang="en-CA" sz="1400" b="1" dirty="0">
                <a:solidFill>
                  <a:srgbClr val="333333"/>
                </a:solidFill>
              </a:rPr>
              <a:t> 127 </a:t>
            </a:r>
            <a:r>
              <a:rPr lang="en-CA" sz="1400" dirty="0">
                <a:solidFill>
                  <a:srgbClr val="333333"/>
                </a:solidFill>
              </a:rPr>
              <a:t>ont été levés de quarantaine ou ne nécessitent pas de quarantaine ; </a:t>
            </a:r>
            <a:r>
              <a:rPr lang="en-CA" sz="1400" b="1" dirty="0">
                <a:solidFill>
                  <a:srgbClr val="333333"/>
                </a:solidFill>
              </a:rPr>
              <a:t>L'ACIA demande une modification de la période de traçabilité </a:t>
            </a:r>
            <a:r>
              <a:rPr lang="en-CA" sz="1400" dirty="0">
                <a:solidFill>
                  <a:srgbClr val="333333"/>
                </a:solidFill>
              </a:rPr>
              <a:t>-</a:t>
            </a:r>
            <a:r>
              <a:rPr lang="en-CA" sz="1400" b="1" dirty="0">
                <a:solidFill>
                  <a:srgbClr val="333333"/>
                </a:solidFill>
              </a:rPr>
              <a:t> 14 troupeaux de traçabilité en amont </a:t>
            </a:r>
            <a:r>
              <a:rPr lang="en-CA" sz="1400" dirty="0">
                <a:solidFill>
                  <a:srgbClr val="333333"/>
                </a:solidFill>
              </a:rPr>
              <a:t>identifiés, dont</a:t>
            </a:r>
            <a:r>
              <a:rPr lang="en-CA" sz="1400" b="1" dirty="0">
                <a:solidFill>
                  <a:srgbClr val="333333"/>
                </a:solidFill>
              </a:rPr>
              <a:t> 10 </a:t>
            </a:r>
            <a:r>
              <a:rPr lang="en-CA" sz="1400" dirty="0">
                <a:solidFill>
                  <a:srgbClr val="333333"/>
                </a:solidFill>
              </a:rPr>
              <a:t>ont été libérés de la quarantaine ou ne nécessitent pas de quarantaine ; 1 troupeau de contact identifié et libéré de la quarantaine ou ne nécessitant pas de quarantaine ; 13 troupeaux de proximité identifiés, dont</a:t>
            </a:r>
            <a:r>
              <a:rPr lang="en-CA" sz="1400" b="1" dirty="0">
                <a:solidFill>
                  <a:srgbClr val="333333"/>
                </a:solidFill>
              </a:rPr>
              <a:t> 9 </a:t>
            </a:r>
            <a:r>
              <a:rPr lang="en-CA" sz="1400" dirty="0">
                <a:solidFill>
                  <a:srgbClr val="333333"/>
                </a:solidFill>
              </a:rPr>
              <a:t>ont été libérés de la quarantaine ou ne nécessitent pas de quarantaine</a:t>
            </a:r>
          </a:p>
          <a:p>
            <a:pPr>
              <a:defRPr/>
            </a:pPr>
            <a:r>
              <a:rPr lang="en-CA" sz="1400" dirty="0">
                <a:solidFill>
                  <a:srgbClr val="333333"/>
                </a:solidFill>
              </a:rPr>
              <a:t>L'ACIA continue d'identifier les troupeaux contacts et de se préparer aux tests</a:t>
            </a:r>
          </a:p>
          <a:p>
            <a:pPr>
              <a:defRPr/>
            </a:pPr>
            <a:endParaRPr lang="en-CA" sz="1400" dirty="0">
              <a:solidFill>
                <a:srgbClr val="333333"/>
              </a:solidFill>
            </a:endParaRPr>
          </a:p>
        </p:txBody>
      </p:sp>
      <p:sp>
        <p:nvSpPr>
          <p:cNvPr id="22531" name="Slide Number Placeholder 3">
            <a:extLst>
              <a:ext uri="{FF2B5EF4-FFF2-40B4-BE49-F238E27FC236}">
                <a16:creationId xmlns:a16="http://schemas.microsoft.com/office/drawing/2014/main" id="{D2BA1C1F-E4FA-447B-0779-1C6A0D2EDE55}"/>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5FF2A5F9-08DD-41C7-B24B-4147F860A131}" type="slidenum">
              <a:rPr lang="en-US" altLang="en-US" sz="1200" smtClean="0">
                <a:solidFill>
                  <a:srgbClr val="898989"/>
                </a:solidFill>
              </a:rPr>
              <a:t>6</a:t>
            </a:fld>
            <a:endParaRPr lang="en-US" altLang="en-US" sz="1200">
              <a:solidFill>
                <a:srgbClr val="898989"/>
              </a:solidFill>
            </a:endParaRPr>
          </a:p>
        </p:txBody>
      </p:sp>
      <p:sp>
        <p:nvSpPr>
          <p:cNvPr id="22532" name="Title 1">
            <a:extLst>
              <a:ext uri="{FF2B5EF4-FFF2-40B4-BE49-F238E27FC236}">
                <a16:creationId xmlns:a16="http://schemas.microsoft.com/office/drawing/2014/main" id="{47618224-CEE3-3E47-4012-F6195AC6A968}"/>
              </a:ext>
            </a:extLst>
          </p:cNvPr>
          <p:cNvSpPr txBox="1">
            <a:spLocks/>
          </p:cNvSpPr>
          <p:nvPr/>
        </p:nvSpPr>
        <p:spPr bwMode="auto">
          <a:xfrm>
            <a:off x="171450" y="-14763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spcBef>
                <a:spcPct val="0"/>
              </a:spcBef>
              <a:buFontTx/>
              <a:buNone/>
            </a:pPr>
            <a:r>
              <a:rPr lang="en-US" altLang="en-US" sz="4000" b="1" dirty="0"/>
              <a:t>La tuberculose bovine au Canada</a:t>
            </a:r>
            <a:endParaRPr lang="en-CA" altLang="en-US" sz="4000" b="1" dirty="0"/>
          </a:p>
        </p:txBody>
      </p:sp>
      <p:sp>
        <p:nvSpPr>
          <p:cNvPr id="22533" name="TextBox 6">
            <a:extLst>
              <a:ext uri="{FF2B5EF4-FFF2-40B4-BE49-F238E27FC236}">
                <a16:creationId xmlns:a16="http://schemas.microsoft.com/office/drawing/2014/main" id="{644A5628-95DF-4175-2D31-A5656786E88D}"/>
              </a:ext>
            </a:extLst>
          </p:cNvPr>
          <p:cNvSpPr txBox="1">
            <a:spLocks noChangeArrowheads="1"/>
          </p:cNvSpPr>
          <p:nvPr/>
        </p:nvSpPr>
        <p:spPr bwMode="auto">
          <a:xfrm>
            <a:off x="6322860" y="6255026"/>
            <a:ext cx="6102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800" b="1" dirty="0">
                <a:hlinkClick r:id="rId3"/>
              </a:rPr>
              <a:t>Enquêtes sur la tuberculose bovine - inspection.canada.ca</a:t>
            </a:r>
            <a:endParaRPr lang="en-CA" altLang="en-US" sz="1800" b="1" dirty="0"/>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30F49-D55C-1D58-5D15-F775134022B8}"/>
              </a:ext>
            </a:extLst>
          </p:cNvPr>
          <p:cNvSpPr>
            <a:spLocks noGrp="1"/>
          </p:cNvSpPr>
          <p:nvPr>
            <p:ph type="title"/>
          </p:nvPr>
        </p:nvSpPr>
        <p:spPr>
          <a:xfrm>
            <a:off x="0" y="1"/>
            <a:ext cx="10515600" cy="1060450"/>
          </a:xfrm>
        </p:spPr>
        <p:txBody>
          <a:bodyPr/>
          <a:lstStyle/>
          <a:p>
            <a:pPr>
              <a:defRPr/>
            </a:pPr>
            <a:r>
              <a:rPr lang="en-CA" sz="4000" dirty="0"/>
              <a:t>La tuberculose bovine aux États-Unis</a:t>
            </a:r>
          </a:p>
        </p:txBody>
      </p:sp>
      <p:sp>
        <p:nvSpPr>
          <p:cNvPr id="24579" name="Text Placeholder 2">
            <a:extLst>
              <a:ext uri="{FF2B5EF4-FFF2-40B4-BE49-F238E27FC236}">
                <a16:creationId xmlns:a16="http://schemas.microsoft.com/office/drawing/2014/main" id="{833C5803-FAE4-918B-145B-2DBBE9A8779C}"/>
              </a:ext>
            </a:extLst>
          </p:cNvPr>
          <p:cNvSpPr>
            <a:spLocks noGrp="1"/>
          </p:cNvSpPr>
          <p:nvPr>
            <p:ph type="body" sz="quarter" idx="13"/>
          </p:nvPr>
        </p:nvSpPr>
        <p:spPr>
          <a:xfrm>
            <a:off x="156156" y="1027113"/>
            <a:ext cx="6026328" cy="4014788"/>
          </a:xfrm>
        </p:spPr>
        <p:txBody>
          <a:bodyPr/>
          <a:lstStyle/>
          <a:p>
            <a:r>
              <a:rPr lang="en-CA" altLang="en-US" sz="2400" dirty="0"/>
              <a:t>Le Michigan a signalé des cas de </a:t>
            </a:r>
            <a:r>
              <a:rPr lang="en-CA" altLang="en-US" sz="2400" dirty="0" err="1"/>
              <a:t>tuberculose bovine </a:t>
            </a:r>
            <a:r>
              <a:rPr lang="en-CA" altLang="en-US" sz="2400" dirty="0"/>
              <a:t>dans :</a:t>
            </a:r>
          </a:p>
          <a:p>
            <a:pPr lvl="1"/>
            <a:r>
              <a:rPr lang="en-CA" sz="2000" dirty="0"/>
              <a:t>un troupeau laitier du </a:t>
            </a:r>
            <a:r>
              <a:rPr lang="en-CA" sz="2000" dirty="0">
                <a:hlinkClick r:id="rId3"/>
              </a:rPr>
              <a:t>comté de Charlevoix</a:t>
            </a:r>
            <a:r>
              <a:rPr lang="en-CA" sz="2000" dirty="0"/>
              <a:t>, situé à l'ouest de la zone MAZ du Michigan</a:t>
            </a:r>
          </a:p>
          <a:p>
            <a:pPr lvl="1"/>
            <a:r>
              <a:rPr lang="en-CA" sz="2000" dirty="0"/>
              <a:t>deux troupeaux de bovins des comtés </a:t>
            </a:r>
            <a:r>
              <a:rPr lang="en-CA" sz="2000" dirty="0">
                <a:hlinkClick r:id="rId4"/>
              </a:rPr>
              <a:t>d'Alpena </a:t>
            </a:r>
            <a:r>
              <a:rPr lang="en-CA" sz="2000" dirty="0"/>
              <a:t>(MAZ) et de </a:t>
            </a:r>
            <a:r>
              <a:rPr lang="en-CA" sz="2000" dirty="0">
                <a:hlinkClick r:id="rId4"/>
              </a:rPr>
              <a:t>Presque Isle </a:t>
            </a:r>
            <a:r>
              <a:rPr lang="en-CA" sz="2000" dirty="0"/>
              <a:t>(au nord de la MAZ)</a:t>
            </a:r>
          </a:p>
          <a:p>
            <a:pPr lvl="2"/>
            <a:r>
              <a:rPr lang="en-CA" sz="1800" dirty="0"/>
              <a:t>détectés lors des tests de surveillance annuels effectués sur l'ensemble de chaque troupeau</a:t>
            </a:r>
          </a:p>
          <a:p>
            <a:pPr lvl="2"/>
            <a:r>
              <a:rPr lang="en-CA" sz="1800" dirty="0"/>
              <a:t>dans des zones où la tuberculose bovine est connue pour être présente au sein de la population de cerfs de Virginie en liberté</a:t>
            </a:r>
          </a:p>
          <a:p>
            <a:pPr lvl="1"/>
            <a:endParaRPr lang="en-CA" altLang="en-US" sz="2000" dirty="0"/>
          </a:p>
          <a:p>
            <a:pPr lvl="1"/>
            <a:endParaRPr lang="en-CA" altLang="en-US" sz="2000" dirty="0"/>
          </a:p>
          <a:p>
            <a:endParaRPr lang="en-CA" sz="2400" dirty="0"/>
          </a:p>
          <a:p>
            <a:pPr marL="457200" lvl="1" indent="0">
              <a:buNone/>
            </a:pPr>
            <a:endParaRPr lang="en-CA" altLang="en-US" sz="2000" dirty="0"/>
          </a:p>
        </p:txBody>
      </p:sp>
      <p:sp>
        <p:nvSpPr>
          <p:cNvPr id="24580" name="Slide Number Placeholder 3">
            <a:extLst>
              <a:ext uri="{FF2B5EF4-FFF2-40B4-BE49-F238E27FC236}">
                <a16:creationId xmlns:a16="http://schemas.microsoft.com/office/drawing/2014/main" id="{1513F535-68D3-2AF2-5A69-64F93C7C832C}"/>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684AF94-DAD1-4DF4-9D38-DC532D29507A}" type="slidenum">
              <a:rPr lang="en-US" altLang="en-US" smtClean="0">
                <a:solidFill>
                  <a:srgbClr val="898989"/>
                </a:solidFill>
              </a:rPr>
              <a:t>7</a:t>
            </a:fld>
            <a:endParaRPr lang="en-US" altLang="en-US">
              <a:solidFill>
                <a:srgbClr val="898989"/>
              </a:solidFill>
            </a:endParaRPr>
          </a:p>
        </p:txBody>
      </p:sp>
      <p:pic>
        <p:nvPicPr>
          <p:cNvPr id="24581" name="Picture 5">
            <a:extLst>
              <a:ext uri="{FF2B5EF4-FFF2-40B4-BE49-F238E27FC236}">
                <a16:creationId xmlns:a16="http://schemas.microsoft.com/office/drawing/2014/main" id="{4C921E7C-55E6-7660-8EC2-9B44891A47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9935" y="1027113"/>
            <a:ext cx="4492740"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Box 7">
            <a:extLst>
              <a:ext uri="{FF2B5EF4-FFF2-40B4-BE49-F238E27FC236}">
                <a16:creationId xmlns:a16="http://schemas.microsoft.com/office/drawing/2014/main" id="{91231DAA-617A-B979-BECC-0CF2CCE60607}"/>
              </a:ext>
            </a:extLst>
          </p:cNvPr>
          <p:cNvSpPr txBox="1">
            <a:spLocks noChangeArrowheads="1"/>
          </p:cNvSpPr>
          <p:nvPr/>
        </p:nvSpPr>
        <p:spPr bwMode="auto">
          <a:xfrm>
            <a:off x="6749935" y="6284913"/>
            <a:ext cx="6099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A" altLang="en-US" dirty="0">
                <a:hlinkClick r:id="rId6"/>
              </a:rPr>
              <a:t>MDARD - Tuberculose bovine</a:t>
            </a:r>
            <a:endParaRPr lang="en-CA" altLang="en-US" dirty="0"/>
          </a:p>
        </p:txBody>
      </p:sp>
      <p:sp>
        <p:nvSpPr>
          <p:cNvPr id="9" name="Oval 8">
            <a:extLst>
              <a:ext uri="{FF2B5EF4-FFF2-40B4-BE49-F238E27FC236}">
                <a16:creationId xmlns:a16="http://schemas.microsoft.com/office/drawing/2014/main" id="{82CB874D-B270-E2E7-E477-238FEC5F4CDD}"/>
              </a:ext>
            </a:extLst>
          </p:cNvPr>
          <p:cNvSpPr/>
          <p:nvPr/>
        </p:nvSpPr>
        <p:spPr>
          <a:xfrm>
            <a:off x="10107773" y="3469700"/>
            <a:ext cx="407827" cy="36988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 name="Oval 2">
            <a:extLst>
              <a:ext uri="{FF2B5EF4-FFF2-40B4-BE49-F238E27FC236}">
                <a16:creationId xmlns:a16="http://schemas.microsoft.com/office/drawing/2014/main" id="{3EFD6EF2-9B09-BD45-4736-CE53ECD7C4AE}"/>
              </a:ext>
            </a:extLst>
          </p:cNvPr>
          <p:cNvSpPr/>
          <p:nvPr/>
        </p:nvSpPr>
        <p:spPr>
          <a:xfrm>
            <a:off x="9518391" y="3585944"/>
            <a:ext cx="407827" cy="27698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4" name="Oval 3">
            <a:extLst>
              <a:ext uri="{FF2B5EF4-FFF2-40B4-BE49-F238E27FC236}">
                <a16:creationId xmlns:a16="http://schemas.microsoft.com/office/drawing/2014/main" id="{2B4D9AFB-8736-5878-0438-C17800A459E5}"/>
              </a:ext>
            </a:extLst>
          </p:cNvPr>
          <p:cNvSpPr/>
          <p:nvPr/>
        </p:nvSpPr>
        <p:spPr>
          <a:xfrm>
            <a:off x="10267397" y="3677985"/>
            <a:ext cx="407827" cy="36988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CA"/>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B6F6E-9B62-B951-1646-698BA1B0548B}"/>
              </a:ext>
            </a:extLst>
          </p:cNvPr>
          <p:cNvSpPr txBox="1">
            <a:spLocks noGrp="1"/>
          </p:cNvSpPr>
          <p:nvPr>
            <p:ph type="title"/>
          </p:nvPr>
        </p:nvSpPr>
        <p:spPr>
          <a:xfrm>
            <a:off x="132642" y="0"/>
            <a:ext cx="10515600" cy="1175653"/>
          </a:xfrm>
        </p:spPr>
        <p:txBody>
          <a:bodyPr/>
          <a:lstStyle/>
          <a:p>
            <a:pPr lvl="0"/>
            <a:r>
              <a:rPr lang="en-CA" dirty="0" err="1">
                <a:solidFill>
                  <a:srgbClr val="0070C0"/>
                </a:solidFill>
                <a:hlinkClick r:id="rId3">
                  <a:extLst>
                    <a:ext uri="{A12FA001-AC4F-418D-AE19-62706E023703}">
                      <ahyp:hlinkClr xmlns:ahyp="http://schemas.microsoft.com/office/drawing/2018/hyperlinkcolor" val="tx"/>
                    </a:ext>
                  </a:extLst>
                </a:hlinkClick>
              </a:rPr>
              <a:t>Myiase</a:t>
            </a:r>
            <a:r>
              <a:rPr lang="en-CA" dirty="0">
                <a:solidFill>
                  <a:srgbClr val="0070C0"/>
                </a:solidFill>
                <a:hlinkClick r:id="rId3">
                  <a:extLst>
                    <a:ext uri="{A12FA001-AC4F-418D-AE19-62706E023703}">
                      <ahyp:hlinkClr xmlns:ahyp="http://schemas.microsoft.com/office/drawing/2018/hyperlinkcolor" val="tx"/>
                    </a:ext>
                  </a:extLst>
                </a:hlinkClick>
              </a:rPr>
              <a:t> du Nouveau Monde</a:t>
            </a:r>
            <a:endParaRPr lang="en-CA" dirty="0">
              <a:solidFill>
                <a:srgbClr val="0070C0"/>
              </a:solidFill>
            </a:endParaRPr>
          </a:p>
        </p:txBody>
      </p:sp>
      <p:sp>
        <p:nvSpPr>
          <p:cNvPr id="3" name="Content Placeholder 4">
            <a:extLst>
              <a:ext uri="{FF2B5EF4-FFF2-40B4-BE49-F238E27FC236}">
                <a16:creationId xmlns:a16="http://schemas.microsoft.com/office/drawing/2014/main" id="{BCE18370-00D0-235A-4A74-605D45E2530E}"/>
              </a:ext>
            </a:extLst>
          </p:cNvPr>
          <p:cNvSpPr txBox="1">
            <a:spLocks noGrp="1"/>
          </p:cNvSpPr>
          <p:nvPr>
            <p:ph idx="1"/>
          </p:nvPr>
        </p:nvSpPr>
        <p:spPr>
          <a:xfrm>
            <a:off x="228843" y="1072427"/>
            <a:ext cx="7769601" cy="5649053"/>
          </a:xfrm>
        </p:spPr>
        <p:txBody>
          <a:bodyPr/>
          <a:lstStyle/>
          <a:p>
            <a:pPr lvl="0"/>
            <a:r>
              <a:rPr lang="en-US" sz="2000" dirty="0">
                <a:solidFill>
                  <a:srgbClr val="0070C0"/>
                </a:solidFill>
                <a:ea typeface="Calibri"/>
                <a:cs typeface="Calibri"/>
                <a:hlinkClick r:id="rId4">
                  <a:extLst>
                    <a:ext uri="{A12FA001-AC4F-418D-AE19-62706E023703}">
                      <ahyp:hlinkClr xmlns:ahyp="http://schemas.microsoft.com/office/drawing/2018/hyperlinkcolor" val="tx"/>
                    </a:ext>
                  </a:extLst>
                </a:hlinkClick>
              </a:rPr>
              <a:t>Le tableau de bord </a:t>
            </a:r>
            <a:r>
              <a:rPr lang="en-US" sz="2000" dirty="0" err="1">
                <a:solidFill>
                  <a:srgbClr val="0070C0"/>
                </a:solidFill>
                <a:ea typeface="Calibri"/>
                <a:cs typeface="Calibri"/>
                <a:hlinkClick r:id="rId4">
                  <a:extLst>
                    <a:ext uri="{A12FA001-AC4F-418D-AE19-62706E023703}">
                      <ahyp:hlinkClr xmlns:ahyp="http://schemas.microsoft.com/office/drawing/2018/hyperlinkcolor" val="tx"/>
                    </a:ext>
                  </a:extLst>
                </a:hlinkClick>
              </a:rPr>
              <a:t>interactif</a:t>
            </a:r>
            <a:r>
              <a:rPr lang="en-US" sz="2000" dirty="0">
                <a:ea typeface="Calibri"/>
                <a:cs typeface="Calibri"/>
              </a:rPr>
              <a:t> du </a:t>
            </a:r>
            <a:r>
              <a:rPr lang="en-US" sz="2000" dirty="0" err="1">
                <a:ea typeface="Calibri"/>
                <a:cs typeface="Calibri"/>
              </a:rPr>
              <a:t>Mexique</a:t>
            </a:r>
            <a:r>
              <a:rPr lang="en-US" sz="2000" dirty="0">
                <a:ea typeface="Calibri"/>
                <a:cs typeface="Calibri"/>
              </a:rPr>
              <a:t> affiche 1236 </a:t>
            </a:r>
            <a:r>
              <a:rPr lang="en-US" sz="2000" dirty="0" err="1">
                <a:ea typeface="Calibri"/>
                <a:cs typeface="Calibri"/>
              </a:rPr>
              <a:t>cas</a:t>
            </a:r>
            <a:r>
              <a:rPr lang="en-US" sz="2000" dirty="0">
                <a:ea typeface="Calibri"/>
                <a:cs typeface="Calibri"/>
              </a:rPr>
              <a:t> </a:t>
            </a:r>
            <a:r>
              <a:rPr lang="en-US" sz="2000" dirty="0" err="1">
                <a:ea typeface="Calibri"/>
                <a:cs typeface="Calibri"/>
              </a:rPr>
              <a:t>actifs</a:t>
            </a:r>
            <a:r>
              <a:rPr lang="en-US" sz="2000" dirty="0">
                <a:ea typeface="Calibri"/>
                <a:cs typeface="Calibri"/>
              </a:rPr>
              <a:t> de </a:t>
            </a:r>
            <a:r>
              <a:rPr lang="en-US" sz="2000" dirty="0" err="1">
                <a:ea typeface="Calibri"/>
                <a:cs typeface="Calibri"/>
              </a:rPr>
              <a:t>ver</a:t>
            </a:r>
            <a:r>
              <a:rPr lang="en-US" sz="2000" dirty="0">
                <a:ea typeface="Calibri"/>
                <a:cs typeface="Calibri"/>
              </a:rPr>
              <a:t> de la </a:t>
            </a:r>
            <a:r>
              <a:rPr lang="en-US" sz="2000" dirty="0" err="1">
                <a:ea typeface="Calibri"/>
                <a:cs typeface="Calibri"/>
              </a:rPr>
              <a:t>viande</a:t>
            </a:r>
            <a:r>
              <a:rPr lang="en-US" sz="2000" dirty="0">
                <a:ea typeface="Calibri"/>
                <a:cs typeface="Calibri"/>
              </a:rPr>
              <a:t> chez les </a:t>
            </a:r>
            <a:r>
              <a:rPr lang="en-US" sz="2000" dirty="0" err="1">
                <a:ea typeface="Calibri"/>
                <a:cs typeface="Calibri"/>
              </a:rPr>
              <a:t>animaux</a:t>
            </a:r>
            <a:r>
              <a:rPr lang="en-US" sz="2000" dirty="0">
                <a:ea typeface="Calibri"/>
                <a:cs typeface="Calibri"/>
              </a:rPr>
              <a:t> (19 744 au total)</a:t>
            </a:r>
          </a:p>
          <a:p>
            <a:pPr lvl="0"/>
            <a:r>
              <a:rPr lang="en-US" sz="2000" dirty="0">
                <a:ea typeface="Calibri"/>
                <a:cs typeface="Calibri"/>
              </a:rPr>
              <a:t>La MNM continue de se </a:t>
            </a:r>
            <a:r>
              <a:rPr lang="en-US" sz="2000" dirty="0" err="1">
                <a:ea typeface="Calibri"/>
                <a:cs typeface="Calibri"/>
              </a:rPr>
              <a:t>propager</a:t>
            </a:r>
            <a:r>
              <a:rPr lang="en-US" sz="2000" dirty="0">
                <a:ea typeface="Calibri"/>
                <a:cs typeface="Calibri"/>
              </a:rPr>
              <a:t> vers le </a:t>
            </a:r>
            <a:r>
              <a:rPr lang="en-US" sz="2000" dirty="0" err="1">
                <a:ea typeface="Calibri"/>
                <a:cs typeface="Calibri"/>
              </a:rPr>
              <a:t>nord-ouest</a:t>
            </a:r>
            <a:r>
              <a:rPr lang="en-US" sz="2000" dirty="0">
                <a:ea typeface="Calibri"/>
                <a:cs typeface="Calibri"/>
              </a:rPr>
              <a:t> à travers le pays</a:t>
            </a:r>
          </a:p>
          <a:p>
            <a:pPr lvl="0"/>
            <a:r>
              <a:rPr lang="en-US" sz="2000" dirty="0" err="1">
                <a:ea typeface="Calibri"/>
                <a:cs typeface="Calibri"/>
              </a:rPr>
              <a:t>Mexique</a:t>
            </a:r>
            <a:r>
              <a:rPr lang="en-US" sz="2000" dirty="0">
                <a:ea typeface="Calibri"/>
                <a:cs typeface="Calibri"/>
              </a:rPr>
              <a:t> – 3 234 </a:t>
            </a:r>
            <a:r>
              <a:rPr lang="en-US" sz="2000" dirty="0" err="1">
                <a:ea typeface="Calibri"/>
                <a:cs typeface="Calibri"/>
              </a:rPr>
              <a:t>cas</a:t>
            </a:r>
            <a:r>
              <a:rPr lang="en-US" sz="2000" dirty="0">
                <a:ea typeface="Calibri"/>
                <a:cs typeface="Calibri"/>
              </a:rPr>
              <a:t> (~16,4 %) chez les </a:t>
            </a:r>
            <a:r>
              <a:rPr lang="en-US" sz="2000" dirty="0" err="1">
                <a:ea typeface="Calibri"/>
                <a:cs typeface="Calibri"/>
              </a:rPr>
              <a:t>chiens</a:t>
            </a:r>
            <a:r>
              <a:rPr lang="en-US" sz="2000" dirty="0">
                <a:ea typeface="Calibri"/>
                <a:cs typeface="Calibri"/>
              </a:rPr>
              <a:t>, 86 </a:t>
            </a:r>
            <a:r>
              <a:rPr lang="en-US" sz="2000" dirty="0" err="1">
                <a:ea typeface="Calibri"/>
                <a:cs typeface="Calibri"/>
              </a:rPr>
              <a:t>cas</a:t>
            </a:r>
            <a:r>
              <a:rPr lang="en-US" sz="2000" dirty="0">
                <a:ea typeface="Calibri"/>
                <a:cs typeface="Calibri"/>
              </a:rPr>
              <a:t> chez les chats,</a:t>
            </a:r>
          </a:p>
          <a:p>
            <a:pPr lvl="1"/>
            <a:r>
              <a:rPr lang="en-US" sz="1800" dirty="0">
                <a:ea typeface="Calibri"/>
                <a:cs typeface="Calibri"/>
              </a:rPr>
              <a:t>Des </a:t>
            </a:r>
            <a:r>
              <a:rPr lang="en-US" sz="1800" dirty="0" err="1">
                <a:ea typeface="Calibri"/>
                <a:cs typeface="Calibri"/>
              </a:rPr>
              <a:t>cas</a:t>
            </a:r>
            <a:r>
              <a:rPr lang="en-US" sz="1800" dirty="0">
                <a:ea typeface="Calibri"/>
                <a:cs typeface="Calibri"/>
              </a:rPr>
              <a:t> </a:t>
            </a:r>
            <a:r>
              <a:rPr lang="en-US" sz="1800" dirty="0" err="1">
                <a:ea typeface="Calibri"/>
                <a:cs typeface="Calibri"/>
              </a:rPr>
              <a:t>ont</a:t>
            </a:r>
            <a:r>
              <a:rPr lang="en-US" sz="1800" dirty="0">
                <a:ea typeface="Calibri"/>
                <a:cs typeface="Calibri"/>
              </a:rPr>
              <a:t> </a:t>
            </a:r>
            <a:r>
              <a:rPr lang="en-US" sz="1800" dirty="0" err="1">
                <a:ea typeface="Calibri"/>
                <a:cs typeface="Calibri"/>
              </a:rPr>
              <a:t>également</a:t>
            </a:r>
            <a:r>
              <a:rPr lang="en-US" sz="1800" dirty="0">
                <a:ea typeface="Calibri"/>
                <a:cs typeface="Calibri"/>
              </a:rPr>
              <a:t> </a:t>
            </a:r>
            <a:r>
              <a:rPr lang="en-US" sz="1800" dirty="0" err="1">
                <a:ea typeface="Calibri"/>
                <a:cs typeface="Calibri"/>
              </a:rPr>
              <a:t>été</a:t>
            </a:r>
            <a:r>
              <a:rPr lang="en-US" sz="1800" dirty="0">
                <a:ea typeface="Calibri"/>
                <a:cs typeface="Calibri"/>
              </a:rPr>
              <a:t> </a:t>
            </a:r>
            <a:r>
              <a:rPr lang="en-US" sz="1800" dirty="0" err="1">
                <a:ea typeface="Calibri"/>
                <a:cs typeface="Calibri"/>
              </a:rPr>
              <a:t>signalés</a:t>
            </a:r>
            <a:r>
              <a:rPr lang="en-US" sz="1800" dirty="0">
                <a:ea typeface="Calibri"/>
                <a:cs typeface="Calibri"/>
              </a:rPr>
              <a:t> chez des </a:t>
            </a:r>
            <a:r>
              <a:rPr lang="en-US" sz="1800" dirty="0" err="1">
                <a:ea typeface="Calibri"/>
                <a:cs typeface="Calibri"/>
              </a:rPr>
              <a:t>animaux</a:t>
            </a:r>
            <a:r>
              <a:rPr lang="en-US" sz="1800" dirty="0">
                <a:ea typeface="Calibri"/>
                <a:cs typeface="Calibri"/>
              </a:rPr>
              <a:t> </a:t>
            </a:r>
            <a:r>
              <a:rPr lang="en-US" sz="1800" dirty="0" err="1">
                <a:ea typeface="Calibri"/>
                <a:cs typeface="Calibri"/>
              </a:rPr>
              <a:t>sauvages</a:t>
            </a:r>
            <a:r>
              <a:rPr lang="en-US" sz="1800" dirty="0">
                <a:ea typeface="Calibri"/>
                <a:cs typeface="Calibri"/>
              </a:rPr>
              <a:t> (</a:t>
            </a:r>
            <a:r>
              <a:rPr lang="en-US" sz="1800" dirty="0" err="1">
                <a:ea typeface="Calibri"/>
                <a:cs typeface="Calibri"/>
                <a:hlinkClick r:id="rId5"/>
              </a:rPr>
              <a:t>cerf</a:t>
            </a:r>
            <a:r>
              <a:rPr lang="en-US" sz="1800" dirty="0">
                <a:ea typeface="Calibri"/>
                <a:cs typeface="Calibri"/>
                <a:hlinkClick r:id="rId5"/>
              </a:rPr>
              <a:t> </a:t>
            </a:r>
            <a:r>
              <a:rPr lang="en-US" sz="1800" dirty="0" err="1">
                <a:ea typeface="Calibri"/>
                <a:cs typeface="Calibri"/>
                <a:hlinkClick r:id="rId5"/>
              </a:rPr>
              <a:t>élaphe</a:t>
            </a:r>
            <a:r>
              <a:rPr lang="en-US" sz="1800" dirty="0">
                <a:ea typeface="Calibri"/>
                <a:cs typeface="Calibri"/>
              </a:rPr>
              <a:t>, singe </a:t>
            </a:r>
            <a:r>
              <a:rPr lang="en-US" sz="1800" dirty="0" err="1">
                <a:ea typeface="Calibri"/>
                <a:cs typeface="Calibri"/>
              </a:rPr>
              <a:t>hurleur</a:t>
            </a:r>
            <a:r>
              <a:rPr lang="en-US" sz="1800" dirty="0">
                <a:ea typeface="Calibri"/>
                <a:cs typeface="Calibri"/>
              </a:rPr>
              <a:t>)</a:t>
            </a:r>
          </a:p>
          <a:p>
            <a:pPr lvl="0"/>
            <a:r>
              <a:rPr lang="en-US" sz="2000" dirty="0"/>
              <a:t>Le </a:t>
            </a:r>
            <a:r>
              <a:rPr lang="en-US" sz="2000" dirty="0" err="1"/>
              <a:t>nombre</a:t>
            </a:r>
            <a:r>
              <a:rPr lang="en-US" sz="2000" dirty="0"/>
              <a:t> de </a:t>
            </a:r>
            <a:r>
              <a:rPr lang="en-US" sz="2000" dirty="0" err="1"/>
              <a:t>cas</a:t>
            </a:r>
            <a:r>
              <a:rPr lang="en-US" sz="2000" dirty="0"/>
              <a:t> </a:t>
            </a:r>
            <a:r>
              <a:rPr lang="en-US" sz="2000" dirty="0" err="1"/>
              <a:t>humains</a:t>
            </a:r>
            <a:r>
              <a:rPr lang="en-US" sz="2000" dirty="0"/>
              <a:t> au </a:t>
            </a:r>
            <a:r>
              <a:rPr lang="en-US" sz="2000" dirty="0" err="1"/>
              <a:t>Mexique</a:t>
            </a:r>
            <a:r>
              <a:rPr lang="en-US" sz="2000" dirty="0"/>
              <a:t> </a:t>
            </a:r>
            <a:r>
              <a:rPr lang="en-US" sz="2000" dirty="0" err="1"/>
              <a:t>s'élève</a:t>
            </a:r>
            <a:r>
              <a:rPr lang="en-US" sz="2000" dirty="0"/>
              <a:t> </a:t>
            </a:r>
            <a:r>
              <a:rPr lang="en-US" sz="2000" dirty="0" err="1"/>
              <a:t>désormais</a:t>
            </a:r>
            <a:r>
              <a:rPr lang="en-US" sz="2000" dirty="0"/>
              <a:t> à 204 (</a:t>
            </a:r>
            <a:r>
              <a:rPr lang="en-US" sz="2000" dirty="0" err="1"/>
              <a:t>principalement</a:t>
            </a:r>
            <a:r>
              <a:rPr lang="en-US" sz="2000" dirty="0"/>
              <a:t> au Chiapas)</a:t>
            </a:r>
          </a:p>
          <a:p>
            <a:pPr lvl="0"/>
            <a:r>
              <a:rPr lang="en-US" sz="2000" dirty="0">
                <a:hlinkClick r:id="rId6"/>
              </a:rPr>
              <a:t>Le Honduras </a:t>
            </a:r>
            <a:r>
              <a:rPr lang="en-US" sz="2000" dirty="0"/>
              <a:t>a </a:t>
            </a:r>
            <a:r>
              <a:rPr lang="en-US" sz="2000" dirty="0" err="1"/>
              <a:t>signalé</a:t>
            </a:r>
            <a:r>
              <a:rPr lang="en-US" sz="2000" dirty="0"/>
              <a:t> 76 </a:t>
            </a:r>
            <a:r>
              <a:rPr lang="en-US" sz="2000" dirty="0" err="1"/>
              <a:t>cas</a:t>
            </a:r>
            <a:r>
              <a:rPr lang="en-US" sz="2000" dirty="0"/>
              <a:t> </a:t>
            </a:r>
            <a:r>
              <a:rPr lang="en-US" sz="2000" dirty="0" err="1"/>
              <a:t>humains</a:t>
            </a:r>
            <a:r>
              <a:rPr lang="en-US" sz="2000" dirty="0"/>
              <a:t> de MNM pour 2026 </a:t>
            </a:r>
          </a:p>
          <a:p>
            <a:pPr lvl="0"/>
            <a:r>
              <a:rPr lang="en-US" sz="2000" dirty="0"/>
              <a:t>États-Unis – La Floride a </a:t>
            </a:r>
            <a:r>
              <a:rPr lang="en-US" sz="2000" dirty="0" err="1"/>
              <a:t>signalé</a:t>
            </a:r>
            <a:r>
              <a:rPr lang="en-US" sz="2000" dirty="0"/>
              <a:t> un </a:t>
            </a:r>
            <a:r>
              <a:rPr lang="en-US" sz="2000" dirty="0" err="1"/>
              <a:t>cas</a:t>
            </a:r>
            <a:r>
              <a:rPr lang="en-US" sz="2000" dirty="0"/>
              <a:t> de MNM chez un cheval </a:t>
            </a:r>
            <a:r>
              <a:rPr lang="en-US" sz="2000" dirty="0" err="1"/>
              <a:t>importé</a:t>
            </a:r>
            <a:r>
              <a:rPr lang="en-US" sz="2000" dirty="0"/>
              <a:t> </a:t>
            </a:r>
            <a:r>
              <a:rPr lang="en-US" sz="2000" dirty="0" err="1"/>
              <a:t>d'Argentine</a:t>
            </a:r>
          </a:p>
          <a:p>
            <a:pPr lvl="0"/>
            <a:r>
              <a:rPr lang="en-US" sz="2000" dirty="0"/>
              <a:t>Février – </a:t>
            </a:r>
            <a:r>
              <a:rPr lang="en-US" sz="2000" dirty="0" err="1"/>
              <a:t>Achèvement</a:t>
            </a:r>
            <a:r>
              <a:rPr lang="en-US" sz="2000" dirty="0"/>
              <a:t> </a:t>
            </a:r>
            <a:r>
              <a:rPr lang="en-US" sz="2000" dirty="0" err="1"/>
              <a:t>d’une</a:t>
            </a:r>
            <a:r>
              <a:rPr lang="en-US" sz="2000" dirty="0"/>
              <a:t> installation de </a:t>
            </a:r>
            <a:r>
              <a:rPr lang="en-US" sz="2000" dirty="0" err="1"/>
              <a:t>dissémination</a:t>
            </a:r>
            <a:r>
              <a:rPr lang="en-US" sz="2000" dirty="0"/>
              <a:t> de mouches </a:t>
            </a:r>
            <a:r>
              <a:rPr lang="en-US" sz="2000" dirty="0" err="1"/>
              <a:t>stériles</a:t>
            </a:r>
            <a:r>
              <a:rPr lang="en-US" sz="2000" dirty="0"/>
              <a:t> au </a:t>
            </a:r>
            <a:r>
              <a:rPr lang="en-US" sz="2000" dirty="0">
                <a:hlinkClick r:id="rId7"/>
              </a:rPr>
              <a:t>Texas</a:t>
            </a:r>
            <a:r>
              <a:rPr lang="en-US" sz="2000" dirty="0"/>
              <a:t>, la </a:t>
            </a:r>
            <a:r>
              <a:rPr lang="en-US" sz="2000" dirty="0" err="1"/>
              <a:t>dissémination</a:t>
            </a:r>
            <a:r>
              <a:rPr lang="en-US" sz="2000" dirty="0"/>
              <a:t> </a:t>
            </a:r>
            <a:r>
              <a:rPr lang="en-US" sz="2000" dirty="0" err="1"/>
              <a:t>s’est</a:t>
            </a:r>
            <a:r>
              <a:rPr lang="en-US" sz="2000" dirty="0"/>
              <a:t> </a:t>
            </a:r>
            <a:r>
              <a:rPr lang="en-US" sz="2000" dirty="0" err="1"/>
              <a:t>déplacée</a:t>
            </a:r>
            <a:r>
              <a:rPr lang="en-US" sz="2000" dirty="0"/>
              <a:t> vers le </a:t>
            </a:r>
            <a:r>
              <a:rPr lang="en-US" sz="2000" dirty="0" err="1"/>
              <a:t>nord</a:t>
            </a:r>
          </a:p>
          <a:p>
            <a:pPr lvl="0"/>
            <a:r>
              <a:rPr lang="en-US" sz="2000" dirty="0"/>
              <a:t>La </a:t>
            </a:r>
            <a:r>
              <a:rPr lang="en-US" sz="2000" dirty="0" err="1"/>
              <a:t>frontière</a:t>
            </a:r>
            <a:r>
              <a:rPr lang="en-US" sz="2000" dirty="0"/>
              <a:t> entre les États-Unis et le </a:t>
            </a:r>
            <a:r>
              <a:rPr lang="en-US" sz="2000" dirty="0" err="1"/>
              <a:t>Mexique</a:t>
            </a:r>
            <a:r>
              <a:rPr lang="en-US" sz="2000" dirty="0"/>
              <a:t> </a:t>
            </a:r>
            <a:r>
              <a:rPr lang="en-US" sz="2000" dirty="0" err="1"/>
              <a:t>reste</a:t>
            </a:r>
            <a:r>
              <a:rPr lang="en-US" sz="2000" dirty="0"/>
              <a:t> fermée – discussions </a:t>
            </a:r>
            <a:r>
              <a:rPr lang="en-US" sz="2000" dirty="0" err="1"/>
              <a:t>récentes</a:t>
            </a:r>
            <a:r>
              <a:rPr lang="en-US" sz="2000" dirty="0"/>
              <a:t> </a:t>
            </a:r>
            <a:r>
              <a:rPr lang="en-US" sz="2000" dirty="0" err="1"/>
              <a:t>concernant</a:t>
            </a:r>
            <a:r>
              <a:rPr lang="en-US" sz="2000" dirty="0"/>
              <a:t> </a:t>
            </a:r>
            <a:r>
              <a:rPr lang="en-US" sz="2000" dirty="0" err="1"/>
              <a:t>une</a:t>
            </a:r>
            <a:r>
              <a:rPr lang="en-US" sz="2000" dirty="0"/>
              <a:t> « </a:t>
            </a:r>
            <a:r>
              <a:rPr lang="en-US" sz="2000" dirty="0" err="1"/>
              <a:t>stratégie</a:t>
            </a:r>
            <a:r>
              <a:rPr lang="en-US" sz="2000" dirty="0"/>
              <a:t> de </a:t>
            </a:r>
            <a:r>
              <a:rPr lang="en-US" sz="2000" dirty="0" err="1"/>
              <a:t>réouverture</a:t>
            </a:r>
            <a:r>
              <a:rPr lang="en-US" sz="2000" dirty="0"/>
              <a:t> » </a:t>
            </a:r>
            <a:r>
              <a:rPr lang="en-US" sz="2000" dirty="0" err="1"/>
              <a:t>limitée</a:t>
            </a:r>
          </a:p>
          <a:p>
            <a:pPr marL="0" lvl="0" indent="0">
              <a:buNone/>
            </a:pPr>
            <a:endParaRPr lang="en-US" sz="2000" dirty="0"/>
          </a:p>
          <a:p>
            <a:pPr lvl="1"/>
            <a:endParaRPr lang="en-US" sz="1800" dirty="0"/>
          </a:p>
        </p:txBody>
      </p:sp>
      <p:sp>
        <p:nvSpPr>
          <p:cNvPr id="5" name="Slide Number Placeholder 3">
            <a:extLst>
              <a:ext uri="{FF2B5EF4-FFF2-40B4-BE49-F238E27FC236}">
                <a16:creationId xmlns:a16="http://schemas.microsoft.com/office/drawing/2014/main" id="{034B620E-9522-ADC8-7FF8-65848EB893BD}"/>
              </a:ext>
            </a:extLst>
          </p:cNvPr>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8791080-2F6E-4F23-A132-60978EA6C5F6}" type="slidenum">
              <a:rPr/>
              <a:t>8</a:t>
            </a:fld>
            <a:endParaRPr lang="en-US" sz="1200" b="0" i="0" u="none" strike="noStrike" kern="1200" cap="none" spc="0" baseline="0">
              <a:solidFill>
                <a:srgbClr val="898989"/>
              </a:solidFill>
              <a:uFillTx/>
              <a:latin typeface="Calibri" pitchFamily="34"/>
            </a:endParaRPr>
          </a:p>
        </p:txBody>
      </p:sp>
      <p:pic>
        <p:nvPicPr>
          <p:cNvPr id="9" name="Picture 8">
            <a:extLst>
              <a:ext uri="{FF2B5EF4-FFF2-40B4-BE49-F238E27FC236}">
                <a16:creationId xmlns:a16="http://schemas.microsoft.com/office/drawing/2014/main" id="{58AF098B-4F03-BEE2-840D-890B4DADE7D0}"/>
              </a:ext>
            </a:extLst>
          </p:cNvPr>
          <p:cNvPicPr>
            <a:picLocks noChangeAspect="1"/>
          </p:cNvPicPr>
          <p:nvPr/>
        </p:nvPicPr>
        <p:blipFill>
          <a:blip r:embed="rId8"/>
          <a:stretch>
            <a:fillRect/>
          </a:stretch>
        </p:blipFill>
        <p:spPr>
          <a:xfrm>
            <a:off x="8094644" y="0"/>
            <a:ext cx="4097352" cy="3377757"/>
          </a:xfrm>
          <a:prstGeom prst="rect">
            <a:avLst/>
          </a:prstGeom>
        </p:spPr>
      </p:pic>
      <p:pic>
        <p:nvPicPr>
          <p:cNvPr id="11" name="Picture 10">
            <a:extLst>
              <a:ext uri="{FF2B5EF4-FFF2-40B4-BE49-F238E27FC236}">
                <a16:creationId xmlns:a16="http://schemas.microsoft.com/office/drawing/2014/main" id="{2DF303E7-8E22-802B-385D-47A962F6BD99}"/>
              </a:ext>
            </a:extLst>
          </p:cNvPr>
          <p:cNvPicPr>
            <a:picLocks noChangeAspect="1"/>
          </p:cNvPicPr>
          <p:nvPr/>
        </p:nvPicPr>
        <p:blipFill>
          <a:blip r:embed="rId9"/>
          <a:stretch>
            <a:fillRect/>
          </a:stretch>
        </p:blipFill>
        <p:spPr>
          <a:xfrm>
            <a:off x="8094644" y="3429000"/>
            <a:ext cx="4097356" cy="340009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E5439D1-AB74-71E6-56C8-89DC00200B16}"/>
              </a:ext>
            </a:extLst>
          </p:cNvPr>
          <p:cNvSpPr txBox="1">
            <a:spLocks noGrp="1"/>
          </p:cNvSpPr>
          <p:nvPr>
            <p:ph type="title"/>
          </p:nvPr>
        </p:nvSpPr>
        <p:spPr>
          <a:xfrm>
            <a:off x="223479" y="199139"/>
            <a:ext cx="3179395" cy="1325559"/>
          </a:xfrm>
        </p:spPr>
        <p:txBody>
          <a:bodyPr/>
          <a:lstStyle/>
          <a:p>
            <a:pPr lvl="0"/>
            <a:r>
              <a:rPr lang="en-CA" sz="4000" dirty="0" err="1"/>
              <a:t>Myiase</a:t>
            </a:r>
            <a:r>
              <a:rPr lang="en-CA" sz="4000" dirty="0"/>
              <a:t> du Nouveau Monde</a:t>
            </a:r>
          </a:p>
        </p:txBody>
      </p:sp>
      <p:sp>
        <p:nvSpPr>
          <p:cNvPr id="6" name="Slide Number Placeholder 4">
            <a:extLst>
              <a:ext uri="{FF2B5EF4-FFF2-40B4-BE49-F238E27FC236}">
                <a16:creationId xmlns:a16="http://schemas.microsoft.com/office/drawing/2014/main" id="{2C9DED08-27BE-2AD8-9C4E-C59F28A3FAC8}"/>
              </a:ext>
            </a:extLst>
          </p:cNvPr>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AE46BD-6D88-4349-AA5B-D5BF2A09BC96}" type="slidenum">
              <a:rPr/>
              <a:t>9</a:t>
            </a:fld>
            <a:endParaRPr lang="en-US" sz="1200" b="0" i="0" u="none" strike="noStrike" kern="1200" cap="none" spc="0" baseline="0">
              <a:solidFill>
                <a:srgbClr val="898989"/>
              </a:solidFill>
              <a:uFillTx/>
              <a:latin typeface="Calibri" pitchFamily="34"/>
            </a:endParaRPr>
          </a:p>
        </p:txBody>
      </p:sp>
      <p:sp>
        <p:nvSpPr>
          <p:cNvPr id="7" name="Content Placeholder 7">
            <a:extLst>
              <a:ext uri="{FF2B5EF4-FFF2-40B4-BE49-F238E27FC236}">
                <a16:creationId xmlns:a16="http://schemas.microsoft.com/office/drawing/2014/main" id="{EEECF039-5725-9B57-7233-5C662E3ECB4C}"/>
              </a:ext>
            </a:extLst>
          </p:cNvPr>
          <p:cNvSpPr txBox="1">
            <a:spLocks noGrp="1"/>
          </p:cNvSpPr>
          <p:nvPr>
            <p:ph idx="2"/>
          </p:nvPr>
        </p:nvSpPr>
        <p:spPr>
          <a:xfrm>
            <a:off x="3162925" y="136520"/>
            <a:ext cx="9241436" cy="2059539"/>
          </a:xfrm>
        </p:spPr>
        <p:txBody>
          <a:bodyPr/>
          <a:lstStyle/>
          <a:p>
            <a:pPr marL="0" lvl="0" indent="0">
              <a:buNone/>
            </a:pPr>
            <a:r>
              <a:rPr lang="en-CA" sz="2400" b="1" dirty="0"/>
              <a:t>Précédemment - Traitements approuvés sous condition par la FDA</a:t>
            </a:r>
          </a:p>
          <a:p>
            <a:pPr lvl="1"/>
            <a:r>
              <a:rPr lang="en-CA" sz="2000" dirty="0" err="1">
                <a:solidFill>
                  <a:srgbClr val="0070C0"/>
                </a:solidFill>
                <a:hlinkClick r:id="rId3">
                  <a:extLst>
                    <a:ext uri="{A12FA001-AC4F-418D-AE19-62706E023703}">
                      <ahyp:hlinkClr xmlns:ahyp="http://schemas.microsoft.com/office/drawing/2018/hyperlinkcolor" val="tx"/>
                    </a:ext>
                  </a:extLst>
                </a:hlinkClick>
              </a:rPr>
              <a:t>Credelio </a:t>
            </a:r>
            <a:r>
              <a:rPr lang="en-CA" sz="2000" dirty="0">
                <a:solidFill>
                  <a:srgbClr val="0070C0"/>
                </a:solidFill>
                <a:hlinkClick r:id="rId3">
                  <a:extLst>
                    <a:ext uri="{A12FA001-AC4F-418D-AE19-62706E023703}">
                      <ahyp:hlinkClr xmlns:ahyp="http://schemas.microsoft.com/office/drawing/2018/hyperlinkcolor" val="tx"/>
                    </a:ext>
                  </a:extLst>
                </a:hlinkClick>
              </a:rPr>
              <a:t>Quattro-CA1 </a:t>
            </a:r>
            <a:r>
              <a:rPr lang="en-CA" sz="2000" dirty="0"/>
              <a:t>(Elanco) comprimés à croquer pour chiens</a:t>
            </a:r>
          </a:p>
          <a:p>
            <a:pPr lvl="1"/>
            <a:r>
              <a:rPr lang="en-CA" sz="2000" dirty="0" err="1">
                <a:solidFill>
                  <a:srgbClr val="0070C0"/>
                </a:solidFill>
                <a:hlinkClick r:id="rId4">
                  <a:extLst>
                    <a:ext uri="{A12FA001-AC4F-418D-AE19-62706E023703}">
                      <ahyp:hlinkClr xmlns:ahyp="http://schemas.microsoft.com/office/drawing/2018/hyperlinkcolor" val="tx"/>
                    </a:ext>
                  </a:extLst>
                </a:hlinkClick>
              </a:rPr>
              <a:t>Exzolt </a:t>
            </a:r>
            <a:r>
              <a:rPr lang="en-CA" sz="2000" dirty="0">
                <a:solidFill>
                  <a:srgbClr val="0070C0"/>
                </a:solidFill>
                <a:hlinkClick r:id="rId4">
                  <a:extLst>
                    <a:ext uri="{A12FA001-AC4F-418D-AE19-62706E023703}">
                      <ahyp:hlinkClr xmlns:ahyp="http://schemas.microsoft.com/office/drawing/2018/hyperlinkcolor" val="tx"/>
                    </a:ext>
                  </a:extLst>
                </a:hlinkClick>
              </a:rPr>
              <a:t>Cattle-CA1 </a:t>
            </a:r>
            <a:r>
              <a:rPr lang="en-CA" sz="2000" dirty="0"/>
              <a:t>(Merck) : solution topique à base de fluralanère pour les bovins de boucherie </a:t>
            </a:r>
          </a:p>
          <a:p>
            <a:pPr lvl="1"/>
            <a:r>
              <a:rPr lang="en-CA" sz="2000" dirty="0">
                <a:solidFill>
                  <a:srgbClr val="0070C0"/>
                </a:solidFill>
                <a:hlinkClick r:id="rId5">
                  <a:extLst>
                    <a:ext uri="{A12FA001-AC4F-418D-AE19-62706E023703}">
                      <ahyp:hlinkClr xmlns:ahyp="http://schemas.microsoft.com/office/drawing/2018/hyperlinkcolor" val="tx"/>
                    </a:ext>
                  </a:extLst>
                </a:hlinkClick>
              </a:rPr>
              <a:t>Dectomax-CA1 </a:t>
            </a:r>
            <a:r>
              <a:rPr lang="en-CA" sz="2000" dirty="0"/>
              <a:t>(Zoetis) injectable pour bovins</a:t>
            </a:r>
          </a:p>
        </p:txBody>
      </p:sp>
      <p:sp>
        <p:nvSpPr>
          <p:cNvPr id="11" name="Content Placeholder 7">
            <a:extLst>
              <a:ext uri="{FF2B5EF4-FFF2-40B4-BE49-F238E27FC236}">
                <a16:creationId xmlns:a16="http://schemas.microsoft.com/office/drawing/2014/main" id="{17D17F21-2F3C-2D11-C8C0-2B76D7BEB295}"/>
              </a:ext>
            </a:extLst>
          </p:cNvPr>
          <p:cNvSpPr txBox="1">
            <a:spLocks/>
          </p:cNvSpPr>
          <p:nvPr/>
        </p:nvSpPr>
        <p:spPr bwMode="auto">
          <a:xfrm>
            <a:off x="533787" y="2013636"/>
            <a:ext cx="9531353" cy="2198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CA" sz="2400" b="1" dirty="0"/>
              <a:t>Récemment - Autorisations d'utilisation d'urgence de la FDA</a:t>
            </a:r>
          </a:p>
          <a:p>
            <a:r>
              <a:rPr lang="en-CA" sz="2400" dirty="0" err="1">
                <a:hlinkClick r:id="rId6"/>
              </a:rPr>
              <a:t>Ivomec </a:t>
            </a:r>
            <a:r>
              <a:rPr lang="en-CA" sz="2400" dirty="0"/>
              <a:t>(10 mg/mL d'ivermectine), solution injectable pour bovins (à l'exception des vaches laitières)</a:t>
            </a:r>
          </a:p>
          <a:p>
            <a:r>
              <a:rPr lang="en-CA" sz="2400" dirty="0">
                <a:hlinkClick r:id="rId7"/>
              </a:rPr>
              <a:t>NexGard </a:t>
            </a:r>
            <a:r>
              <a:rPr lang="en-CA" sz="2400" dirty="0"/>
              <a:t>(afoxolaner) comprimés à croquer pour le traitement du syndrome de la tique du chien (NWS) chez les chiens et NexGard COMBO (</a:t>
            </a:r>
            <a:r>
              <a:rPr lang="en-CA" sz="2400" dirty="0" err="1"/>
              <a:t>esafoxolaner</a:t>
            </a:r>
            <a:r>
              <a:rPr lang="en-CA" sz="2400" dirty="0"/>
              <a:t>, eprinomectine et praziquantel, solution topique) pour le NWS chez les chats</a:t>
            </a:r>
          </a:p>
        </p:txBody>
      </p:sp>
      <p:pic>
        <p:nvPicPr>
          <p:cNvPr id="13" name="Picture 12">
            <a:extLst>
              <a:ext uri="{FF2B5EF4-FFF2-40B4-BE49-F238E27FC236}">
                <a16:creationId xmlns:a16="http://schemas.microsoft.com/office/drawing/2014/main" id="{45A20B34-F342-5434-7CA7-86CB2AD7C2AC}"/>
              </a:ext>
            </a:extLst>
          </p:cNvPr>
          <p:cNvPicPr>
            <a:picLocks noChangeAspect="1"/>
          </p:cNvPicPr>
          <p:nvPr/>
        </p:nvPicPr>
        <p:blipFill>
          <a:blip r:embed="rId8"/>
          <a:stretch>
            <a:fillRect/>
          </a:stretch>
        </p:blipFill>
        <p:spPr>
          <a:xfrm>
            <a:off x="10140953" y="1458694"/>
            <a:ext cx="1678791" cy="2555660"/>
          </a:xfrm>
          <a:prstGeom prst="rect">
            <a:avLst/>
          </a:prstGeom>
        </p:spPr>
      </p:pic>
      <p:pic>
        <p:nvPicPr>
          <p:cNvPr id="15" name="Picture 14">
            <a:extLst>
              <a:ext uri="{FF2B5EF4-FFF2-40B4-BE49-F238E27FC236}">
                <a16:creationId xmlns:a16="http://schemas.microsoft.com/office/drawing/2014/main" id="{84089C7B-1CF6-FCF5-7EFD-E83A3618EEE5}"/>
              </a:ext>
            </a:extLst>
          </p:cNvPr>
          <p:cNvPicPr>
            <a:picLocks noChangeAspect="1"/>
          </p:cNvPicPr>
          <p:nvPr/>
        </p:nvPicPr>
        <p:blipFill>
          <a:blip r:embed="rId9"/>
          <a:stretch>
            <a:fillRect/>
          </a:stretch>
        </p:blipFill>
        <p:spPr>
          <a:xfrm>
            <a:off x="9693574" y="4157568"/>
            <a:ext cx="2498426" cy="2198783"/>
          </a:xfrm>
          <a:prstGeom prst="rect">
            <a:avLst/>
          </a:prstGeom>
        </p:spPr>
      </p:pic>
      <p:sp>
        <p:nvSpPr>
          <p:cNvPr id="17" name="TextBox 16">
            <a:extLst>
              <a:ext uri="{FF2B5EF4-FFF2-40B4-BE49-F238E27FC236}">
                <a16:creationId xmlns:a16="http://schemas.microsoft.com/office/drawing/2014/main" id="{C21B6652-CD62-A130-5F36-FD40AF51AD7C}"/>
              </a:ext>
            </a:extLst>
          </p:cNvPr>
          <p:cNvSpPr txBox="1"/>
          <p:nvPr/>
        </p:nvSpPr>
        <p:spPr>
          <a:xfrm>
            <a:off x="533788" y="4601481"/>
            <a:ext cx="6916324" cy="1938992"/>
          </a:xfrm>
          <a:prstGeom prst="rect">
            <a:avLst/>
          </a:prstGeom>
          <a:noFill/>
        </p:spPr>
        <p:txBody>
          <a:bodyPr wrap="square">
            <a:spAutoFit/>
          </a:bodyPr>
          <a:lstStyle/>
          <a:p>
            <a:pPr marL="285750" indent="-285750">
              <a:buFont typeface="Arial" panose="020B0604020202020204" pitchFamily="34" charset="0"/>
              <a:buChar char="•"/>
            </a:pPr>
            <a:r>
              <a:rPr lang="en-CA" sz="2400" dirty="0">
                <a:hlinkClick r:id="rId10"/>
              </a:rPr>
              <a:t>F10 Spray antiseptique pour plaies </a:t>
            </a:r>
            <a:r>
              <a:rPr lang="en-CA" sz="2400" dirty="0"/>
              <a:t>avec insecticide (solution topique à base de chlorure de benzalkonium, de polyhexanide et de cyperméthrine) pour la prévention et le traitement du syndrome de la tique du chien (NWS)</a:t>
            </a:r>
            <a:endParaRPr lang="en-CA" sz="2400" b="1" dirty="0"/>
          </a:p>
        </p:txBody>
      </p:sp>
      <p:pic>
        <p:nvPicPr>
          <p:cNvPr id="19" name="Picture 18">
            <a:extLst>
              <a:ext uri="{FF2B5EF4-FFF2-40B4-BE49-F238E27FC236}">
                <a16:creationId xmlns:a16="http://schemas.microsoft.com/office/drawing/2014/main" id="{43BB2FFC-EA8C-76A3-C753-CD039D11120B}"/>
              </a:ext>
            </a:extLst>
          </p:cNvPr>
          <p:cNvPicPr>
            <a:picLocks noChangeAspect="1"/>
          </p:cNvPicPr>
          <p:nvPr/>
        </p:nvPicPr>
        <p:blipFill>
          <a:blip r:embed="rId11"/>
          <a:stretch>
            <a:fillRect/>
          </a:stretch>
        </p:blipFill>
        <p:spPr>
          <a:xfrm>
            <a:off x="7341259" y="4522697"/>
            <a:ext cx="1991677" cy="2198783"/>
          </a:xfrm>
          <a:prstGeom prst="rect">
            <a:avLst/>
          </a:prstGeom>
        </p:spPr>
      </p:pic>
    </p:spTree>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EA13D8C747CE42B210262EB423AC51" ma:contentTypeVersion="15" ma:contentTypeDescription="Create a new document." ma:contentTypeScope="" ma:versionID="89a99309f50619cd2cb2bd943af489cc">
  <xsd:schema xmlns:xsd="http://www.w3.org/2001/XMLSchema" xmlns:xs="http://www.w3.org/2001/XMLSchema" xmlns:p="http://schemas.microsoft.com/office/2006/metadata/properties" xmlns:ns2="15b7ed99-b5df-4a34-ab63-5ec2159bb241" xmlns:ns3="894e992d-1f5f-43c5-970b-dde96d23e5c3" targetNamespace="http://schemas.microsoft.com/office/2006/metadata/properties" ma:root="true" ma:fieldsID="284bab10ff48d553330a69ccda6115c4" ns2:_="" ns3:_="">
    <xsd:import namespace="15b7ed99-b5df-4a34-ab63-5ec2159bb241"/>
    <xsd:import namespace="894e992d-1f5f-43c5-970b-dde96d23e5c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b7ed99-b5df-4a34-ab63-5ec2159bb2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62aa733-2270-4351-8ca3-f9ded615cea7"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4e992d-1f5f-43c5-970b-dde96d23e5c3"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38ed09ac-2159-45a7-87e0-5ac8721ea325}" ma:internalName="TaxCatchAll" ma:showField="CatchAllData" ma:web="894e992d-1f5f-43c5-970b-dde96d23e5c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94e992d-1f5f-43c5-970b-dde96d23e5c3" xsi:nil="true"/>
    <lcf76f155ced4ddcb4097134ff3c332f xmlns="15b7ed99-b5df-4a34-ab63-5ec2159bb24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9E97E00-3788-4C98-9313-3662293949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5b7ed99-b5df-4a34-ab63-5ec2159bb241"/>
    <ds:schemaRef ds:uri="894e992d-1f5f-43c5-970b-dde96d23e5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282D5D5-74B0-4D36-A876-216244D27F09}">
  <ds:schemaRefs>
    <ds:schemaRef ds:uri="http://schemas.microsoft.com/office/2006/metadata/properties"/>
    <ds:schemaRef ds:uri="http://schemas.microsoft.com/office/infopath/2007/PartnerControls"/>
    <ds:schemaRef ds:uri="894e992d-1f5f-43c5-970b-dde96d23e5c3"/>
    <ds:schemaRef ds:uri="15b7ed99-b5df-4a34-ab63-5ec2159bb241"/>
  </ds:schemaRefs>
</ds:datastoreItem>
</file>

<file path=customXml/itemProps3.xml><?xml version="1.0" encoding="utf-8"?>
<ds:datastoreItem xmlns:ds="http://schemas.openxmlformats.org/officeDocument/2006/customXml" ds:itemID="{3F6489A2-E82E-4A95-B115-4D158A5AB4A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37014</TotalTime>
  <Words>3133</Words>
  <Application>Microsoft Office PowerPoint</Application>
  <PresentationFormat>Widescreen</PresentationFormat>
  <Paragraphs>315</Paragraphs>
  <Slides>21</Slides>
  <Notes>21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2_Office Theme</vt:lpstr>
      <vt:lpstr>Communauté des maladies émergentes et zoonotiques Identifier les risques émergents grâce à l'intelligence collective</vt:lpstr>
      <vt:lpstr>La théilériose bovine au Canada</vt:lpstr>
      <vt:lpstr>La tique asiatique à longues cornes et la théilériose aux États-Unis</vt:lpstr>
      <vt:lpstr>La tique asiatique à longues cornes et la théilériose aux États-Unis</vt:lpstr>
      <vt:lpstr>Stomatite vésiculeuse en Arizona</vt:lpstr>
      <vt:lpstr>PowerPoint Presentation</vt:lpstr>
      <vt:lpstr>La tuberculose bovine aux États-Unis</vt:lpstr>
      <vt:lpstr>Myiase du Nouveau Monde</vt:lpstr>
      <vt:lpstr>Myiase du Nouveau Monde</vt:lpstr>
      <vt:lpstr>Dermatose nodulaire en Europe et en Asie</vt:lpstr>
      <vt:lpstr>Le virus de la fièvre catarrhale du mouton en Europe</vt:lpstr>
      <vt:lpstr>Fièvre aphteuse – Évolution du risque</vt:lpstr>
      <vt:lpstr>Cas de fièvre aphteuse signalés par FAO Empres-i (depuis le 1er janvier 2026)</vt:lpstr>
      <vt:lpstr>Propagation du virus de la fièvre aphteuse SAT-1</vt:lpstr>
      <vt:lpstr>FMD SAT-1 en Europe (Chypre et Grèce)</vt:lpstr>
      <vt:lpstr>FMD SAT-1 en Asie (Israël, Palestine et Chine)</vt:lpstr>
      <vt:lpstr>Suspicion de fièvre aphteuse en Russie et au Turkménistan</vt:lpstr>
      <vt:lpstr>CEZD Ping : Propagation du virus SAT-1 de la fièvre aphteuse</vt:lpstr>
      <vt:lpstr>FAO - Évaluation rapide des risques : FMD SAT-1</vt:lpstr>
      <vt:lpstr>La grippe aviaire hautement pathogène chez les vaches laitières aux Pays-Bas</vt:lpstr>
      <vt:lpstr>Résultats scientifiques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CEZD Provincial Engagement Meetings</dc:title>
  <dc:creator>Osborn, Andrea</dc:creator>
  <cp:keywords>, docId:E5D901DFB5375AC087B0EBD98E7C7501</cp:keywords>
  <cp:lastModifiedBy>Dukadzinac, Zana (CFIA/ACIA)</cp:lastModifiedBy>
  <cp:revision>705</cp:revision>
  <dcterms:created xsi:type="dcterms:W3CDTF">2020-02-07T23:34:08Z</dcterms:created>
  <dcterms:modified xsi:type="dcterms:W3CDTF">2026-04-14T13:49:08Z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0x0101001BEA13D8C747CE42B210262EB423AC51</vt:lpwstr>
  </property>
  <property fmtid="{D5CDD505-2E9C-101B-9397-08002B2CF9AE}" pid="3" name="MediaServiceImageTags">
    <vt:lpwstr/>
  </property>
</Properties>
</file>