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389" r:id="rId3"/>
    <p:sldId id="265" r:id="rId4"/>
    <p:sldId id="391" r:id="rId5"/>
    <p:sldId id="368" r:id="rId6"/>
    <p:sldId id="380" r:id="rId7"/>
    <p:sldId id="352" r:id="rId8"/>
    <p:sldId id="392" r:id="rId9"/>
    <p:sldId id="393" r:id="rId10"/>
    <p:sldId id="394" r:id="rId11"/>
    <p:sldId id="386" r:id="rId12"/>
    <p:sldId id="379" r:id="rId13"/>
    <p:sldId id="390"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25" autoAdjust="0"/>
    <p:restoredTop sz="77160" autoAdjust="0"/>
  </p:normalViewPr>
  <p:slideViewPr>
    <p:cSldViewPr snapToGrid="0">
      <p:cViewPr varScale="1">
        <p:scale>
          <a:sx n="57" d="100"/>
          <a:sy n="57" d="100"/>
        </p:scale>
        <p:origin x="432"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Corée du Sud, </a:t>
            </a:r>
            <a:r>
              <a:rPr lang="en-US" baseline="0" dirty="0"/>
              <a:t>et plus récemment au Japon, la détection du H5N6 a augmenté.  Étant donné que ces pays se trouvent le long de la voie de migration Asie orientale-Australasie, qui chevauche la voie de migration Pacifique dans l'Arctique, il existe une possibilité d'introduction intercontinentale du H5N6, mais l'avenir nous dira si cette introduction est significative. </a:t>
            </a:r>
            <a:endParaRPr lang="en-US" dirty="0"/>
          </a:p>
          <a:p>
            <a:endParaRPr lang="en-US" dirty="0"/>
          </a:p>
          <a:p>
            <a:r>
              <a:rPr lang="en-US" dirty="0"/>
              <a:t>La carte de droite montre l'évolution de la localisation du virus H5N5 en </a:t>
            </a:r>
            <a:r>
              <a:rPr lang="en-US" baseline="0" dirty="0"/>
              <a:t>Europe du </a:t>
            </a:r>
            <a:r>
              <a:rPr lang="en-US" dirty="0"/>
              <a:t>Nord. Les étoiles bleu foncé représentent les détections de H5N5 jusqu'à la mi-janvier.</a:t>
            </a:r>
          </a:p>
          <a:p>
            <a:endParaRPr lang="en-US" dirty="0"/>
          </a:p>
          <a:p>
            <a:r>
              <a:rPr lang="en-US" dirty="0"/>
              <a:t>Les années précédentes, le virus H5N5 n'était apparu en grande partie qu'en Norvège. Il s'est maintenant propagé vers l'ouest, au Royaume-Uni et en Islande, vers l'est, en Suède et en Finlande, et vers le sud, en Allemagne.  Certains de ces cas ne sont pas représentés sur la carte car ils sont très récents.</a:t>
            </a:r>
          </a:p>
          <a:p>
            <a:endParaRPr lang="en-CA" dirty="0"/>
          </a:p>
          <a:p>
            <a:r>
              <a:rPr lang="en-CA" dirty="0"/>
              <a:t>Le virus H5N5 </a:t>
            </a:r>
            <a:r>
              <a:rPr lang="en-CA" baseline="0" dirty="0"/>
              <a:t>en Europe n'a pas provoqué d'épidémies dans les exploitations agricoles, il s'agit uniquement d'oiseaux sauvages, mais ces derniers se trouvent sur la voie de migration des oiseaux de mer et des virus H5N5 entièrement eurasiens ont été identifiés au Canada atlantique chez des oiseaux sauvages, là encore sans qu'il y ait eu d'introductions domestiques.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120538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virus H5N1 a atteint la partie continentale de l'</a:t>
            </a:r>
            <a:r>
              <a:rPr lang="en-CA" baseline="0" dirty="0"/>
              <a:t>Antarctique. Il a été découvert sur deux cadavres de </a:t>
            </a:r>
            <a:r>
              <a:rPr lang="en-CA" baseline="0" dirty="0" err="1"/>
              <a:t>skuas à la </a:t>
            </a:r>
            <a:r>
              <a:rPr lang="en-CA" baseline="0" dirty="0"/>
              <a:t>base antarctique de Primavera (le marqueur bleu sur la carte), pas très loin de la pointe de l'Amérique du Sud et des détections précédentes dans les îles subantarctiques.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552912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Quelques articles pertinents </a:t>
            </a:r>
            <a:r>
              <a:rPr lang="en-CA" baseline="0" dirty="0"/>
              <a:t>susceptibles d'intéresser les lecteurs.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165202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Nous demandons à tous les groupes de notre réseau de </a:t>
            </a:r>
            <a:r>
              <a:rPr lang="en-CA" baseline="0" dirty="0"/>
              <a:t>nous indiquer si ce qui est fait pour le réseau apporte une valeur ajoutée. Il s'agit donc d'une enquête de type "pouce en l'air" ou "pouce en bas".</a:t>
            </a:r>
          </a:p>
          <a:p>
            <a:endParaRPr lang="en-CA" baseline="0" dirty="0"/>
          </a:p>
          <a:p>
            <a:r>
              <a:rPr lang="en-CA" baseline="0" dirty="0"/>
              <a:t>Si vous avez des commentaires sur ce que nous pourrions améliorer ou sur ce que nous devrions cesser de faire, nous vous en serions reconnaissants - maintenant ou plus tard.  Compte tenu de nos ressources limitées, nous ne voulons pas consacrer d'efforts à des choses qui n'ont pas de valeur. </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88325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Pour les oiseaux domestiques au Canada, nous avons enregistré une baisse de plus de 50 % des cas </a:t>
            </a:r>
            <a:r>
              <a:rPr lang="en-CA" baseline="0" dirty="0"/>
              <a:t>en 2023 par rapport à 2022. La majeure partie de cette différence s'est produite au printemps et en été, avec une forte augmentation des cas à la fin de l'année 2023.</a:t>
            </a:r>
          </a:p>
          <a:p>
            <a:endParaRPr lang="en-CA" baseline="0" dirty="0"/>
          </a:p>
          <a:p>
            <a:r>
              <a:rPr lang="en-CA" baseline="0" dirty="0"/>
              <a:t>Au printemps 2023, le Québec (en barres brunes sur le graphique) a été le plus touché, tandis qu'à l'automne 2023, la Colombie-Britannique, l'Alberta et la Saskatchewan ont été les plus touchées et le pic de l'automne est tout aussi élevé que les deux années précédentes.</a:t>
            </a:r>
          </a:p>
          <a:p>
            <a:endParaRPr lang="en-CA" baseline="0" dirty="0"/>
          </a:p>
          <a:p>
            <a:r>
              <a:rPr lang="en-CA" baseline="0" dirty="0"/>
              <a:t>Jusqu'à présent, huit cas d'IAHP ont été recensés en 2024. La maladie circule donc toujours activement, même si le pic de migration n'est pas atteint.</a:t>
            </a:r>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Il s'agit des </a:t>
            </a:r>
            <a:r>
              <a:rPr lang="en-CA" altLang="en-US" baseline="0" dirty="0"/>
              <a:t>détections d'animaux sauvages depuis notre dernière réunion. Il n'y a pas de nouvelles espèces concernées, mais les détections se poursuivent, </a:t>
            </a:r>
          </a:p>
          <a:p>
            <a:r>
              <a:rPr lang="en-CA" altLang="en-US" baseline="0" dirty="0"/>
              <a:t>Le nombre total de détections chez les animaux sauvages a considérablement diminué en 2023 par rapport à 2022.</a:t>
            </a:r>
          </a:p>
          <a:p>
            <a:endParaRPr lang="en-CA" altLang="en-US" baseline="0" dirty="0"/>
          </a:p>
          <a:p>
            <a:endParaRPr lang="en-CA" altLang="en-US" baseline="0" dirty="0"/>
          </a:p>
          <a:p>
            <a:endParaRPr lang="en-CA" altLang="en-US" baseline="0" dirty="0"/>
          </a:p>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t>3</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Voici un </a:t>
            </a:r>
            <a:r>
              <a:rPr lang="en-CA" baseline="0" dirty="0"/>
              <a:t>graphique du nombre de détections de l'IAHP aux États-Unis au fil du temps. Tout comme nous, ils ont connu une forte augmentation du nombre de cas à la fin de l'année 2023 et continuent d'enregistrer des cas (3 nouveaux cas de volailles de basse-cour ont été signalés hier).</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272265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Le nombre de cas a augmenté </a:t>
            </a:r>
            <a:r>
              <a:rPr lang="en-CA" dirty="0"/>
              <a:t>lentement et régulièrement </a:t>
            </a:r>
            <a:r>
              <a:rPr lang="en-CA" baseline="0" dirty="0"/>
              <a:t>au cours du mois dernier. </a:t>
            </a:r>
          </a:p>
          <a:p>
            <a:r>
              <a:rPr lang="en-CA" baseline="0" dirty="0"/>
              <a:t>La situation est relativement calme car la migration de printemps n'a pas encore eu d'impact important.  Les cas en cours montrent que le virus est présent dans tout le pays, dans toutes les voies de migration.</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Il s'agit d'une image de l'USDA concernant les détections d'oiseaux sauvages au cours des 30 derniers jours environ.</a:t>
            </a:r>
            <a:r>
              <a:rPr lang="en-US" baseline="0" dirty="0"/>
              <a:t> Elle montre à nouveau que le virus est présent dans toutes les voies de migration.</a:t>
            </a:r>
            <a:endParaRPr lang="en-CA" baseline="0" dirty="0"/>
          </a:p>
          <a:p>
            <a:endParaRPr lang="en-CA" baseline="0" dirty="0"/>
          </a:p>
          <a:p>
            <a:r>
              <a:rPr lang="en-CA" baseline="0" dirty="0"/>
              <a:t>Les détections proviennent de plusieurs sources d'échantillonnage - morbidité/mortalité, prélèvement par les chasseurs et échantillonnage d'oiseaux vivants.  </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nombre d'oiseaux en vol de nuit est actuellement faible, mais la </a:t>
            </a:r>
            <a:r>
              <a:rPr lang="en-CA" baseline="0" dirty="0"/>
              <a:t>migration de printemps devrait devenir plus visible au cours des prochaines semaines. </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baseline="0" dirty="0">
                <a:solidFill>
                  <a:schemeClr val="tx1"/>
                </a:solidFill>
                <a:effectLst/>
                <a:latin typeface="+mn-lt"/>
                <a:ea typeface="+mn-ea"/>
                <a:cs typeface="+mn-cs"/>
              </a:rPr>
              <a:t>La dernière fois, nous avions parlé de la vaccination des canards en France.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La France a mis en œuvre un programme de vaccination à grande échelle pour les canards en 2023. Le plan de vaccination prévoyait que 64 millions de canards soient vaccinés deux fois, mais les médias ont rapporté qu'en s'adaptant aux résultats observés, les oiseaux à foie gras ont reçu une dose de 3</a:t>
            </a:r>
            <a:r>
              <a:rPr lang="en-CA" sz="1200" kern="1200" baseline="30000" dirty="0">
                <a:solidFill>
                  <a:schemeClr val="tx1"/>
                </a:solidFill>
                <a:effectLst/>
                <a:latin typeface="+mn-lt"/>
                <a:ea typeface="+mn-ea"/>
                <a:cs typeface="+mn-cs"/>
              </a:rPr>
              <a:t>rd</a:t>
            </a:r>
            <a:r>
              <a:rPr lang="en-CA" sz="1200" kern="1200" dirty="0">
                <a:solidFill>
                  <a:schemeClr val="tx1"/>
                </a:solidFill>
                <a:effectLst/>
                <a:latin typeface="+mn-lt"/>
                <a:ea typeface="+mn-ea"/>
                <a:cs typeface="+mn-cs"/>
              </a:rPr>
              <a:t> . 12 millions d'oiseaux avaient été vaccinés au 8 janvier</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 2024, ce qui est </a:t>
            </a:r>
            <a:r>
              <a:rPr lang="en-CA" sz="1200" kern="1200" baseline="0" dirty="0">
                <a:solidFill>
                  <a:schemeClr val="tx1"/>
                </a:solidFill>
                <a:effectLst/>
                <a:latin typeface="+mn-lt"/>
                <a:ea typeface="+mn-ea"/>
                <a:cs typeface="+mn-cs"/>
              </a:rPr>
              <a:t>beaucoup moins que prévu.</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Malgré une </a:t>
            </a:r>
            <a:r>
              <a:rPr lang="en-CA" sz="1200" kern="1200" baseline="0" dirty="0">
                <a:solidFill>
                  <a:schemeClr val="tx1"/>
                </a:solidFill>
                <a:effectLst/>
                <a:latin typeface="+mn-lt"/>
                <a:ea typeface="+mn-ea"/>
                <a:cs typeface="+mn-cs"/>
              </a:rPr>
              <a:t>infrastructure incroyable en France pour entreprendre cet effort, ils n'ont pas été en mesure d'atteindre leurs objectifs.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Au début de l'année 2024, l'IAHP a été détectée dans deux poulaillers vaccinés d'une même exploitation, qui ont fait l'objet d'un dépeuplement et d'autres mesures de contrôle. Cette situation n'est pas surprenante, car le vaccin n'était pas </a:t>
            </a:r>
            <a:r>
              <a:rPr lang="en-CA" sz="1200" kern="1200" baseline="0" dirty="0">
                <a:solidFill>
                  <a:schemeClr val="tx1"/>
                </a:solidFill>
                <a:effectLst/>
                <a:latin typeface="+mn-lt"/>
                <a:ea typeface="+mn-ea"/>
                <a:cs typeface="+mn-cs"/>
              </a:rPr>
              <a:t>censé fournir une </a:t>
            </a:r>
            <a:r>
              <a:rPr lang="en-CA" sz="1200" kern="1200" dirty="0">
                <a:solidFill>
                  <a:schemeClr val="tx1"/>
                </a:solidFill>
                <a:effectLst/>
                <a:latin typeface="+mn-lt"/>
                <a:ea typeface="+mn-ea"/>
                <a:cs typeface="+mn-cs"/>
              </a:rPr>
              <a:t>immunité stérile.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L'analyse épidémiologique des exploitations touchées étant toujours en cours, </a:t>
            </a:r>
            <a:r>
              <a:rPr lang="en-CA" sz="1200" kern="1200" baseline="0" dirty="0">
                <a:solidFill>
                  <a:schemeClr val="tx1"/>
                </a:solidFill>
                <a:effectLst/>
                <a:latin typeface="+mn-lt"/>
                <a:ea typeface="+mn-ea"/>
                <a:cs typeface="+mn-cs"/>
              </a:rPr>
              <a:t>nous n'en savons pas plus pour l'instant.</a:t>
            </a:r>
          </a:p>
          <a:p>
            <a:endParaRPr lang="en-CA" sz="1200" kern="1200" baseline="0" dirty="0">
              <a:solidFill>
                <a:schemeClr val="tx1"/>
              </a:solidFill>
              <a:effectLst/>
              <a:latin typeface="+mn-lt"/>
              <a:ea typeface="+mn-ea"/>
              <a:cs typeface="+mn-cs"/>
            </a:endParaRPr>
          </a:p>
          <a:p>
            <a:r>
              <a:rPr lang="en-CA" sz="1200" kern="1200" baseline="0" dirty="0">
                <a:solidFill>
                  <a:schemeClr val="tx1"/>
                </a:solidFill>
                <a:effectLst/>
                <a:latin typeface="+mn-lt"/>
                <a:ea typeface="+mn-ea"/>
                <a:cs typeface="+mn-cs"/>
              </a:rPr>
              <a:t>Le nombre d'oiseaux domestiques et sauvages a considérablement diminué en France à l'automne 2023 par rapport aux années précédentes. Nous ne pouvons donc pas savoir si le faible nombre de cas est dû à une diminution de la pression d'infection ou à l'efficacité du vaccin.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62094C-1496-489D-B497-1131CF2A6BE1}" type="slidenum">
              <a:rPr lang="en-CA" smtClean="0"/>
              <a:t>8</a:t>
            </a:fld>
            <a:endParaRPr lang="en-CA"/>
          </a:p>
        </p:txBody>
      </p:sp>
    </p:spTree>
    <p:extLst>
      <p:ext uri="{BB962C8B-B14F-4D97-AF65-F5344CB8AC3E}">
        <p14:creationId xmlns:p14="http://schemas.microsoft.com/office/powerpoint/2010/main" val="110021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L'augmentation des cas humains de </a:t>
            </a:r>
            <a:r>
              <a:rPr lang="en-CA" baseline="0" dirty="0"/>
              <a:t>H5N1 2.3.2.1c au cours des dernières semaines au Cambodge doit être surveillée. </a:t>
            </a:r>
          </a:p>
          <a:p>
            <a:r>
              <a:rPr lang="en-CA" baseline="0" dirty="0"/>
              <a:t>Onze cas humains ont été recensés au cours des 12 derniers mois, tous appartenant au clade 2.3.2.1c jusqu'à présent (les deux derniers n'ont pas encore été génotypés).  Tous les cas ont été en contact direct et étroit avec des volailles.</a:t>
            </a:r>
          </a:p>
          <a:p>
            <a:endParaRPr lang="en-CA" baseline="0" dirty="0"/>
          </a:p>
          <a:p>
            <a:r>
              <a:rPr lang="en-CA" baseline="0" dirty="0"/>
              <a:t>L'exposition à la volaille est beaucoup plus courante dans la culture cambodgienne et probablement dans une grande partie de l'Asie du Sud-Est que ce qui se passe au Canada. ~Environ 23 % des personnes interrogées dans les zones rurales du Cambodge ont déclaré avoir préparé de la nourriture pour leur famille avec des volailles malades ou mortes. D'autres réponses incluent le fait de donner les carcasses au voisin, de les vendre, de les jeter dans l'eau ou de les donner à d'autres animaux.</a:t>
            </a:r>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2415835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4915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sic.es/en/node/12597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hyperlink" Target="https://journals.asm.org/doi/10.1128/aem.00842-23" TargetMode="External"/><Relationship Id="rId3" Type="http://schemas.openxmlformats.org/officeDocument/2006/relationships/hyperlink" Target="https://www.sciencedirect.com/science/article/pii/S0264410X23014226?via%3Dihub" TargetMode="External"/><Relationship Id="rId7" Type="http://schemas.openxmlformats.org/officeDocument/2006/relationships/hyperlink" Target="https://pubmed.ncbi.nlm.nih.gov/3823407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sciencedirect.com/science/article/pii/S0167587724000035?via%3Dihub" TargetMode="External"/><Relationship Id="rId5" Type="http://schemas.openxmlformats.org/officeDocument/2006/relationships/hyperlink" Target="https://www.sciencedirect.com/science/article/pii/S2589914723000464" TargetMode="External"/><Relationship Id="rId4" Type="http://schemas.openxmlformats.org/officeDocument/2006/relationships/hyperlink" Target="https://wwwnc.cdc.gov/eid/article/30/3/23-1098_article" TargetMode="External"/><Relationship Id="rId9" Type="http://schemas.openxmlformats.org/officeDocument/2006/relationships/hyperlink" Target="https://www.nature.com/articles/s41467-024-4546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lobalnews.ca/news/10269227/avian-flu-likely-behind-influx-of-sick-dead-canadian-geese-in-kingston-expert/" TargetMode="External"/><Relationship Id="rId5" Type="http://schemas.openxmlformats.org/officeDocument/2006/relationships/image" Target="../media/image5.png"/><Relationship Id="rId4" Type="http://schemas.openxmlformats.org/officeDocument/2006/relationships/hyperlink" Target="http://www.cwhc-rcsf.ca/avian_influenza_testing_result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emergencies/disease-outbreak-news/item/2024-DON50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medrxiv.org/content/10.1101/2023.09.25.23296059v1"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CAHSS sur la volaille</a:t>
            </a:r>
          </a:p>
          <a:p>
            <a:pPr eaLnBrk="1" hangingPunct="1"/>
            <a:r>
              <a:rPr lang="en-CA" altLang="en-US" dirty="0"/>
              <a:t>01 mars 2024</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181600" cy="1325563"/>
          </a:xfrm>
        </p:spPr>
        <p:txBody>
          <a:bodyPr/>
          <a:lstStyle/>
          <a:p>
            <a:r>
              <a:rPr lang="en-CA" sz="3600" dirty="0"/>
              <a:t>Autres IAHP à surveiller</a:t>
            </a:r>
          </a:p>
        </p:txBody>
      </p:sp>
      <p:sp>
        <p:nvSpPr>
          <p:cNvPr id="3" name="Content Placeholder 2"/>
          <p:cNvSpPr>
            <a:spLocks noGrp="1"/>
          </p:cNvSpPr>
          <p:nvPr>
            <p:ph sz="half" idx="1"/>
          </p:nvPr>
        </p:nvSpPr>
        <p:spPr>
          <a:xfrm>
            <a:off x="650358" y="1332111"/>
            <a:ext cx="5445642" cy="4598093"/>
          </a:xfrm>
        </p:spPr>
        <p:txBody>
          <a:bodyPr/>
          <a:lstStyle/>
          <a:p>
            <a:r>
              <a:rPr lang="en-CA" dirty="0"/>
              <a:t>Augmentation du nombre de détections du </a:t>
            </a:r>
            <a:r>
              <a:rPr lang="en-CA" b="1" dirty="0"/>
              <a:t>virus H5N6 </a:t>
            </a:r>
            <a:r>
              <a:rPr lang="en-CA" dirty="0"/>
              <a:t>en Asie</a:t>
            </a:r>
          </a:p>
          <a:p>
            <a:pPr marL="0" indent="0">
              <a:buNone/>
            </a:pPr>
            <a:endParaRPr lang="en-CA" dirty="0"/>
          </a:p>
          <a:p>
            <a:r>
              <a:rPr lang="en-CA" dirty="0"/>
              <a:t>En Corée du Sud notamment, 38 cas ont été recensés depuis octobre 2023.</a:t>
            </a:r>
          </a:p>
          <a:p>
            <a:pPr lvl="1"/>
            <a:r>
              <a:rPr lang="en-CA" dirty="0"/>
              <a:t>1 cas d'infection mixte par le H5N1 et le H5N6 dans un élevage de canards</a:t>
            </a:r>
          </a:p>
          <a:p>
            <a:pPr lvl="1"/>
            <a:endParaRPr lang="en-CA" dirty="0"/>
          </a:p>
          <a:p>
            <a:r>
              <a:rPr lang="en-CA" dirty="0"/>
              <a:t>Le Japon signale la présence du virus H5N6 pour la première fois depuis 6 ans</a:t>
            </a:r>
          </a:p>
        </p:txBody>
      </p:sp>
      <p:pic>
        <p:nvPicPr>
          <p:cNvPr id="5" name="Content Placeholder 3"/>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617970" y="1578870"/>
            <a:ext cx="5311140" cy="478751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535973" y="524986"/>
            <a:ext cx="5794512" cy="954107"/>
          </a:xfrm>
          <a:prstGeom prst="rect">
            <a:avLst/>
          </a:prstGeom>
          <a:noFill/>
        </p:spPr>
        <p:txBody>
          <a:bodyPr wrap="square" rtlCol="0">
            <a:spAutoFit/>
          </a:bodyPr>
          <a:lstStyle/>
          <a:p>
            <a:r>
              <a:rPr lang="en-US" sz="2800" b="1" dirty="0"/>
              <a:t>Le virus H5N5 en Europe du Nord a changé de répartition</a:t>
            </a:r>
          </a:p>
        </p:txBody>
      </p:sp>
    </p:spTree>
    <p:extLst>
      <p:ext uri="{BB962C8B-B14F-4D97-AF65-F5344CB8AC3E}">
        <p14:creationId xmlns:p14="http://schemas.microsoft.com/office/powerpoint/2010/main" val="112577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36" y="430764"/>
            <a:ext cx="4762072" cy="1325563"/>
          </a:xfrm>
        </p:spPr>
        <p:txBody>
          <a:bodyPr/>
          <a:lstStyle/>
          <a:p>
            <a:r>
              <a:rPr lang="en-US" sz="2000" dirty="0">
                <a:hlinkClick r:id="rId3"/>
              </a:rPr>
              <a:t>Des scientifiques du Centre de biologie moléculaire </a:t>
            </a:r>
            <a:r>
              <a:rPr lang="en-US" sz="2000" dirty="0" err="1">
                <a:hlinkClick r:id="rId3"/>
              </a:rPr>
              <a:t>Severo </a:t>
            </a:r>
            <a:r>
              <a:rPr lang="en-US" sz="2000" dirty="0">
                <a:hlinkClick r:id="rId3"/>
              </a:rPr>
              <a:t>Ochoa du CSIC confirment la présence du virus de la grippe aviaire hautement pathogène pour la première fois dans l'Antarctique | Conseil national de la recherche espagnol (CSIC)</a:t>
            </a:r>
            <a:endParaRPr lang="en-CA" sz="2000" dirty="0"/>
          </a:p>
        </p:txBody>
      </p:sp>
      <p:sp>
        <p:nvSpPr>
          <p:cNvPr id="4" name="Content Placeholder 3"/>
          <p:cNvSpPr>
            <a:spLocks noGrp="1"/>
          </p:cNvSpPr>
          <p:nvPr>
            <p:ph sz="half" idx="1"/>
          </p:nvPr>
        </p:nvSpPr>
        <p:spPr>
          <a:xfrm>
            <a:off x="458056" y="2140449"/>
            <a:ext cx="4709845" cy="2445250"/>
          </a:xfrm>
        </p:spPr>
        <p:txBody>
          <a:bodyPr/>
          <a:lstStyle/>
          <a:p>
            <a:r>
              <a:rPr lang="en-US" sz="2400" dirty="0"/>
              <a:t>L'influenza aviaire hautement pathogène a été détectée dans deux échantillons de </a:t>
            </a:r>
            <a:r>
              <a:rPr lang="en-US" sz="2400" dirty="0" err="1"/>
              <a:t>skuas </a:t>
            </a:r>
            <a:r>
              <a:rPr lang="en-US" sz="2400" dirty="0"/>
              <a:t>morts</a:t>
            </a:r>
          </a:p>
          <a:p>
            <a:r>
              <a:rPr lang="en-US" sz="2400" dirty="0"/>
              <a:t>Trouvé par des scientifiques argentins près de la base antarctique argentine Primavera</a:t>
            </a:r>
          </a:p>
          <a:p>
            <a:endParaRPr lang="en-US" dirty="0"/>
          </a:p>
          <a:p>
            <a:endParaRPr lang="en-CA" dirty="0"/>
          </a:p>
        </p:txBody>
      </p:sp>
      <p:pic>
        <p:nvPicPr>
          <p:cNvPr id="8" name="Content Placeholder 7"/>
          <p:cNvPicPr>
            <a:picLocks noGrp="1" noChangeAspect="1"/>
          </p:cNvPicPr>
          <p:nvPr>
            <p:ph sz="half" idx="2"/>
          </p:nvPr>
        </p:nvPicPr>
        <p:blipFill>
          <a:blip r:embed="rId4"/>
          <a:stretch>
            <a:fillRect/>
          </a:stretch>
        </p:blipFill>
        <p:spPr>
          <a:xfrm>
            <a:off x="5250094" y="-38771"/>
            <a:ext cx="6941907" cy="6896771"/>
          </a:xfrm>
          <a:prstGeom prst="rect">
            <a:avLst/>
          </a:prstGeom>
        </p:spPr>
      </p:pic>
      <p:pic>
        <p:nvPicPr>
          <p:cNvPr id="9"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008152" y="4585699"/>
            <a:ext cx="3393040" cy="226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74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Résultats scientifiques</a:t>
            </a:r>
          </a:p>
        </p:txBody>
      </p:sp>
      <p:sp>
        <p:nvSpPr>
          <p:cNvPr id="5" name="Text Placeholder 4"/>
          <p:cNvSpPr>
            <a:spLocks noGrp="1"/>
          </p:cNvSpPr>
          <p:nvPr>
            <p:ph type="body" sz="quarter" idx="13"/>
          </p:nvPr>
        </p:nvSpPr>
        <p:spPr>
          <a:xfrm>
            <a:off x="838200" y="1690688"/>
            <a:ext cx="10515600" cy="4014788"/>
          </a:xfrm>
        </p:spPr>
        <p:txBody>
          <a:bodyPr/>
          <a:lstStyle/>
          <a:p>
            <a:r>
              <a:rPr lang="en-US" sz="1800" dirty="0">
                <a:hlinkClick r:id="rId3"/>
              </a:rPr>
              <a:t>Protection conférée par un vaccin ADN H5 contre l'influenza aviaire hautement pathogène chez les poulets : L'effet des calendriers de vaccination - </a:t>
            </a:r>
            <a:r>
              <a:rPr lang="en-US" sz="1800" dirty="0" err="1">
                <a:hlinkClick r:id="rId3"/>
              </a:rPr>
              <a:t>ScienceDirect</a:t>
            </a:r>
            <a:endParaRPr lang="en-US" sz="1800" dirty="0"/>
          </a:p>
          <a:p>
            <a:r>
              <a:rPr lang="en-US" sz="1800" dirty="0">
                <a:hlinkClick r:id="rId4"/>
              </a:rPr>
              <a:t>Changements récents dans les schémas d'infection des mammifères par le virus de la grippe aviaire hautement pathogène A(H5N1) dans le monde - Volume 30, Numéro 3-Mars 2024 - Revue Emerging Infectious Diseases - CDC</a:t>
            </a:r>
            <a:endParaRPr lang="en-US" sz="1800" dirty="0"/>
          </a:p>
          <a:p>
            <a:r>
              <a:rPr lang="en-US" sz="1800" dirty="0">
                <a:hlinkClick r:id="rId5"/>
              </a:rPr>
              <a:t>Examen systématique du virus de l'influenza dans les milieux aquatiques chez l'homme, la volaille et les oiseaux sauvages - </a:t>
            </a:r>
            <a:r>
              <a:rPr lang="en-US" sz="1800" dirty="0" err="1">
                <a:hlinkClick r:id="rId5"/>
              </a:rPr>
              <a:t>ScienceDirect</a:t>
            </a:r>
            <a:endParaRPr lang="en-US" sz="1800" dirty="0"/>
          </a:p>
          <a:p>
            <a:r>
              <a:rPr lang="en-US" sz="1800" dirty="0" err="1">
                <a:hlinkClick r:id="rId6"/>
              </a:rPr>
              <a:t>L'abattage au </a:t>
            </a:r>
            <a:r>
              <a:rPr lang="en-US" sz="1800" dirty="0">
                <a:hlinkClick r:id="rId6"/>
              </a:rPr>
              <a:t>Royaume-Uni : Une enquête auprès des </a:t>
            </a:r>
            <a:r>
              <a:rPr lang="en-US" sz="1800" dirty="0" err="1">
                <a:hlinkClick r:id="rId6"/>
              </a:rPr>
              <a:t>petits </a:t>
            </a:r>
            <a:r>
              <a:rPr lang="en-US" sz="1800" dirty="0">
                <a:hlinkClick r:id="rId6"/>
              </a:rPr>
              <a:t>éleveurs de volailles et leur compréhension des directives gouvernementales sur l'influenza aviaire hautement pathogène (IAHP) - </a:t>
            </a:r>
            <a:r>
              <a:rPr lang="en-US" sz="1800" dirty="0" err="1">
                <a:hlinkClick r:id="rId6"/>
              </a:rPr>
              <a:t>ScienceDirect</a:t>
            </a:r>
            <a:endParaRPr lang="en-US" sz="1800" dirty="0"/>
          </a:p>
          <a:p>
            <a:r>
              <a:rPr lang="en-US" sz="1800" dirty="0">
                <a:hlinkClick r:id="rId7"/>
              </a:rPr>
              <a:t>Connaissance et expérience des vétérinaires en matière d'influenza aviaire et perspectives sur les mesures de contrôle au Royaume-Uni - PubMed (nih.gov)</a:t>
            </a:r>
            <a:endParaRPr lang="en-US" sz="1800" dirty="0"/>
          </a:p>
          <a:p>
            <a:r>
              <a:rPr lang="en-US" sz="1800" dirty="0">
                <a:hlinkClick r:id="rId8"/>
              </a:rPr>
              <a:t>Séquençage génomique ciblé des virus de la grippe aviaire dans les sédiments de zones humides provenant d'habitats d'oiseaux sauvages | Applied and Environmental Microbiology (asm.org)</a:t>
            </a:r>
            <a:endParaRPr lang="en-US" sz="1800" dirty="0"/>
          </a:p>
          <a:p>
            <a:r>
              <a:rPr lang="en-US" sz="1800" dirty="0">
                <a:hlinkClick r:id="rId9"/>
              </a:rPr>
              <a:t>La synchronisation de la migration des oiseaux avec la dispersion mondiale de la grippe aviaire révèle des ordres d'oiseaux exposés | Nature Communications</a:t>
            </a:r>
            <a:endParaRPr lang="en-US" sz="1800" dirty="0"/>
          </a:p>
          <a:p>
            <a:endParaRPr lang="en-CA" sz="1800" dirty="0"/>
          </a:p>
        </p:txBody>
      </p:sp>
    </p:spTree>
    <p:extLst>
      <p:ext uri="{BB962C8B-B14F-4D97-AF65-F5344CB8AC3E}">
        <p14:creationId xmlns:p14="http://schemas.microsoft.com/office/powerpoint/2010/main" val="216693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rPr>
              <a:t>Enquête sur les groupes du réseau</a:t>
            </a:r>
          </a:p>
        </p:txBody>
      </p:sp>
      <p:sp>
        <p:nvSpPr>
          <p:cNvPr id="5" name="Content Placeholder 4"/>
          <p:cNvSpPr>
            <a:spLocks noGrp="1"/>
          </p:cNvSpPr>
          <p:nvPr>
            <p:ph sz="half" idx="1"/>
          </p:nvPr>
        </p:nvSpPr>
        <p:spPr/>
        <p:txBody>
          <a:bodyPr>
            <a:normAutofit/>
          </a:bodyPr>
          <a:lstStyle/>
          <a:p>
            <a:r>
              <a:rPr lang="en-CA" dirty="0"/>
              <a:t>Les rapports trimestriels de la CEZD sont-ils utiles ?</a:t>
            </a:r>
          </a:p>
          <a:p>
            <a:endParaRPr lang="en-CA" dirty="0"/>
          </a:p>
          <a:p>
            <a:endParaRPr lang="en-CA" dirty="0"/>
          </a:p>
          <a:p>
            <a:endParaRPr lang="en-CA" dirty="0"/>
          </a:p>
          <a:p>
            <a:endParaRPr lang="en-CA" dirty="0"/>
          </a:p>
          <a:p>
            <a:endParaRPr lang="en-CA" dirty="0"/>
          </a:p>
          <a:p>
            <a:endParaRPr lang="en-CA" dirty="0"/>
          </a:p>
          <a:p>
            <a:endParaRPr lang="en-CA" dirty="0"/>
          </a:p>
        </p:txBody>
      </p:sp>
      <p:sp>
        <p:nvSpPr>
          <p:cNvPr id="6" name="Content Placeholder 5"/>
          <p:cNvSpPr>
            <a:spLocks noGrp="1"/>
          </p:cNvSpPr>
          <p:nvPr>
            <p:ph sz="half" idx="2"/>
          </p:nvPr>
        </p:nvSpPr>
        <p:spPr/>
        <p:txBody>
          <a:bodyPr>
            <a:normAutofit/>
          </a:bodyPr>
          <a:lstStyle/>
          <a:p>
            <a:r>
              <a:rPr lang="en-CA" dirty="0"/>
              <a:t>Y a-t-il quelque chose que nous pourrions améliorer ?</a:t>
            </a:r>
          </a:p>
          <a:p>
            <a:r>
              <a:rPr lang="en-CA" dirty="0"/>
              <a:t>Y a-t-il des choses que nous devrions cesser de faire ?</a:t>
            </a:r>
          </a:p>
          <a:p>
            <a:endParaRPr lang="en-CA" dirty="0"/>
          </a:p>
          <a:p>
            <a:endParaRPr lang="en-CA" dirty="0"/>
          </a:p>
          <a:p>
            <a:endParaRPr lang="en-CA" dirty="0"/>
          </a:p>
          <a:p>
            <a:endParaRPr lang="en-CA" dirty="0"/>
          </a:p>
          <a:p>
            <a:endParaRPr lang="en-CA"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93636" y="3521925"/>
            <a:ext cx="1369198" cy="136919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75038" y="3010186"/>
            <a:ext cx="1447801" cy="144780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535446" y="3663569"/>
            <a:ext cx="2455108" cy="2455108"/>
          </a:xfrm>
          <a:prstGeom prst="rect">
            <a:avLst/>
          </a:prstGeom>
        </p:spPr>
      </p:pic>
    </p:spTree>
    <p:extLst>
      <p:ext uri="{BB962C8B-B14F-4D97-AF65-F5344CB8AC3E}">
        <p14:creationId xmlns:p14="http://schemas.microsoft.com/office/powerpoint/2010/main" val="311882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stretch>
            <a:fillRect/>
          </a:stretch>
        </p:blipFill>
        <p:spPr>
          <a:xfrm>
            <a:off x="265749" y="576072"/>
            <a:ext cx="11268614" cy="6281928"/>
          </a:xfrm>
          <a:prstGeom prst="rect">
            <a:avLst/>
          </a:prstGeom>
        </p:spPr>
      </p:pic>
      <p:sp>
        <p:nvSpPr>
          <p:cNvPr id="4" name="Titre 1"/>
          <p:cNvSpPr>
            <a:spLocks noGrp="1"/>
          </p:cNvSpPr>
          <p:nvPr>
            <p:ph type="title"/>
          </p:nvPr>
        </p:nvSpPr>
        <p:spPr>
          <a:xfrm>
            <a:off x="0" y="0"/>
            <a:ext cx="12191999" cy="576072"/>
          </a:xfrm>
          <a:noFill/>
        </p:spPr>
        <p:txBody>
          <a:bodyPr>
            <a:normAutofit fontScale="90000"/>
          </a:bodyPr>
          <a:lstStyle/>
          <a:p>
            <a:r>
              <a:rPr lang="en-CA" sz="4000" b="1" dirty="0">
                <a:solidFill>
                  <a:srgbClr val="05486C"/>
                </a:solidFill>
                <a:latin typeface="Arial" panose="020B0604020202020204" pitchFamily="34" charset="0"/>
                <a:cs typeface="Arial" panose="020B0604020202020204" pitchFamily="34" charset="0"/>
              </a:rPr>
              <a:t>L'IAHP chez les oiseaux domestiques au Canada</a:t>
            </a:r>
            <a:endParaRPr lang="en-CA" sz="4000" b="1" dirty="0">
              <a:solidFill>
                <a:schemeClr val="accent2"/>
              </a:solidFill>
            </a:endParaRPr>
          </a:p>
        </p:txBody>
      </p:sp>
      <p:sp>
        <p:nvSpPr>
          <p:cNvPr id="3" name="ZoneTexte 2"/>
          <p:cNvSpPr txBox="1"/>
          <p:nvPr/>
        </p:nvSpPr>
        <p:spPr>
          <a:xfrm>
            <a:off x="137897" y="2422605"/>
            <a:ext cx="1128068" cy="369332"/>
          </a:xfrm>
          <a:prstGeom prst="rect">
            <a:avLst/>
          </a:prstGeom>
          <a:noFill/>
        </p:spPr>
        <p:txBody>
          <a:bodyPr wrap="square" rtlCol="0">
            <a:spAutoFit/>
          </a:bodyPr>
          <a:lstStyle/>
          <a:p>
            <a:pPr algn="ctr"/>
            <a:r>
              <a:rPr lang="fr-CA" b="1" dirty="0"/>
              <a:t>2021 : 2 IP</a:t>
            </a:r>
          </a:p>
        </p:txBody>
      </p:sp>
      <p:sp>
        <p:nvSpPr>
          <p:cNvPr id="6" name="ZoneTexte 5"/>
          <p:cNvSpPr txBox="1"/>
          <p:nvPr/>
        </p:nvSpPr>
        <p:spPr>
          <a:xfrm>
            <a:off x="2865945" y="2422605"/>
            <a:ext cx="1402080" cy="369332"/>
          </a:xfrm>
          <a:prstGeom prst="rect">
            <a:avLst/>
          </a:prstGeom>
          <a:noFill/>
        </p:spPr>
        <p:txBody>
          <a:bodyPr wrap="square" rtlCol="0">
            <a:spAutoFit/>
          </a:bodyPr>
          <a:lstStyle/>
          <a:p>
            <a:pPr algn="ctr"/>
            <a:r>
              <a:rPr lang="fr-CA" b="1" dirty="0"/>
              <a:t>2022 : 281 IP</a:t>
            </a:r>
          </a:p>
        </p:txBody>
      </p:sp>
      <p:sp>
        <p:nvSpPr>
          <p:cNvPr id="7" name="ZoneTexte 6"/>
          <p:cNvSpPr txBox="1"/>
          <p:nvPr/>
        </p:nvSpPr>
        <p:spPr>
          <a:xfrm>
            <a:off x="7411220" y="2425504"/>
            <a:ext cx="1402080" cy="369332"/>
          </a:xfrm>
          <a:prstGeom prst="rect">
            <a:avLst/>
          </a:prstGeom>
          <a:noFill/>
        </p:spPr>
        <p:txBody>
          <a:bodyPr wrap="square" rtlCol="0">
            <a:spAutoFit/>
          </a:bodyPr>
          <a:lstStyle/>
          <a:p>
            <a:pPr algn="ctr"/>
            <a:r>
              <a:rPr lang="fr-CA" b="1" dirty="0"/>
              <a:t>2023 : 131 PE</a:t>
            </a:r>
          </a:p>
        </p:txBody>
      </p:sp>
      <p:sp>
        <p:nvSpPr>
          <p:cNvPr id="9" name="ZoneTexte 8"/>
          <p:cNvSpPr txBox="1"/>
          <p:nvPr/>
        </p:nvSpPr>
        <p:spPr>
          <a:xfrm>
            <a:off x="10554415" y="2422605"/>
            <a:ext cx="1402080" cy="369332"/>
          </a:xfrm>
          <a:prstGeom prst="rect">
            <a:avLst/>
          </a:prstGeom>
          <a:noFill/>
        </p:spPr>
        <p:txBody>
          <a:bodyPr wrap="square" rtlCol="0">
            <a:spAutoFit/>
          </a:bodyPr>
          <a:lstStyle/>
          <a:p>
            <a:pPr algn="ctr"/>
            <a:r>
              <a:rPr lang="fr-CA" b="1" dirty="0"/>
              <a:t>2024 : 8 PE</a:t>
            </a:r>
          </a:p>
        </p:txBody>
      </p:sp>
      <p:sp>
        <p:nvSpPr>
          <p:cNvPr id="11" name="Rectangle 10"/>
          <p:cNvSpPr/>
          <p:nvPr/>
        </p:nvSpPr>
        <p:spPr>
          <a:xfrm>
            <a:off x="5900056" y="2015067"/>
            <a:ext cx="4771158" cy="3736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301607" y="2015068"/>
            <a:ext cx="4598449" cy="3736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82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a:t>Faune et flore sauvages Grippe aviaire H5N1</a:t>
            </a:r>
            <a:endParaRPr lang="en-US" dirty="0"/>
          </a:p>
        </p:txBody>
      </p:sp>
      <p:sp>
        <p:nvSpPr>
          <p:cNvPr id="8" name="Content Placeholder 7"/>
          <p:cNvSpPr>
            <a:spLocks noGrp="1"/>
          </p:cNvSpPr>
          <p:nvPr>
            <p:ph sz="half" idx="2"/>
          </p:nvPr>
        </p:nvSpPr>
        <p:spPr>
          <a:xfrm>
            <a:off x="8154786" y="933908"/>
            <a:ext cx="3874918" cy="3917946"/>
          </a:xfrm>
        </p:spPr>
        <p:txBody>
          <a:bodyPr/>
          <a:lstStyle/>
          <a:p>
            <a:r>
              <a:rPr lang="en-CA" sz="2400" dirty="0"/>
              <a:t>Tableau de bord filtré du 8 décembre 2023 au 27 février 2024</a:t>
            </a:r>
          </a:p>
          <a:p>
            <a:r>
              <a:rPr lang="en-CA" sz="2400" dirty="0"/>
              <a:t>45 cas (11 confirmés)</a:t>
            </a:r>
          </a:p>
          <a:p>
            <a:r>
              <a:rPr lang="en-CA" sz="2400" dirty="0"/>
              <a:t>Parmi les personnes confirmées :</a:t>
            </a:r>
          </a:p>
          <a:p>
            <a:pPr lvl="1"/>
            <a:r>
              <a:rPr lang="en-CA" sz="2000" dirty="0"/>
              <a:t>Mouffette rayée</a:t>
            </a:r>
          </a:p>
          <a:p>
            <a:pPr lvl="1"/>
            <a:r>
              <a:rPr lang="en-CA" sz="2000" dirty="0"/>
              <a:t>Bernache du Canada</a:t>
            </a:r>
          </a:p>
          <a:p>
            <a:pPr lvl="1"/>
            <a:r>
              <a:rPr lang="en-CA" sz="2000" dirty="0"/>
              <a:t>Autour des palombes</a:t>
            </a:r>
          </a:p>
          <a:p>
            <a:pPr lvl="1"/>
            <a:r>
              <a:rPr lang="en-CA" sz="2000" dirty="0"/>
              <a:t>Grand-duc d'Europe</a:t>
            </a:r>
          </a:p>
          <a:p>
            <a:pPr lvl="1"/>
            <a:r>
              <a:rPr lang="en-CA" sz="2000" dirty="0"/>
              <a:t>Corneille </a:t>
            </a:r>
            <a:r>
              <a:rPr lang="en-CA" sz="2000" dirty="0" err="1"/>
              <a:t>d'Amérique</a:t>
            </a:r>
            <a:endParaRPr lang="en-CA" sz="2000" dirty="0"/>
          </a:p>
          <a:p>
            <a:r>
              <a:rPr lang="en-CA" sz="2400" dirty="0"/>
              <a:t>H5N1</a:t>
            </a:r>
          </a:p>
          <a:p>
            <a:pPr lvl="1"/>
            <a:r>
              <a:rPr lang="en-CA" sz="2000" dirty="0"/>
              <a:t>Entièrement eurasienne (2)</a:t>
            </a:r>
          </a:p>
          <a:p>
            <a:pPr lvl="1"/>
            <a:r>
              <a:rPr lang="en-CA" sz="2000" dirty="0"/>
              <a:t>Réassortir EA/NM (9)</a:t>
            </a:r>
          </a:p>
          <a:p>
            <a:pPr lvl="1"/>
            <a:endParaRPr lang="en-CA" sz="2000" dirty="0"/>
          </a:p>
        </p:txBody>
      </p:sp>
      <p:sp>
        <p:nvSpPr>
          <p:cNvPr id="2" name="TextBox 1"/>
          <p:cNvSpPr txBox="1"/>
          <p:nvPr/>
        </p:nvSpPr>
        <p:spPr>
          <a:xfrm>
            <a:off x="714169" y="6158128"/>
            <a:ext cx="3364214" cy="400110"/>
          </a:xfrm>
          <a:prstGeom prst="rect">
            <a:avLst/>
          </a:prstGeom>
          <a:noFill/>
        </p:spPr>
        <p:txBody>
          <a:bodyPr wrap="square" rtlCol="0">
            <a:spAutoFit/>
          </a:bodyPr>
          <a:lstStyle/>
          <a:p>
            <a:r>
              <a:rPr lang="en-CA" sz="2000" dirty="0">
                <a:hlinkClick r:id="rId3"/>
              </a:rPr>
              <a:t>Tableau de bord des oiseaux sauvages </a:t>
            </a:r>
            <a:endParaRPr lang="en-US" sz="2000" dirty="0"/>
          </a:p>
        </p:txBody>
      </p:sp>
      <p:sp>
        <p:nvSpPr>
          <p:cNvPr id="7" name="TextBox 6"/>
          <p:cNvSpPr txBox="1"/>
          <p:nvPr/>
        </p:nvSpPr>
        <p:spPr>
          <a:xfrm>
            <a:off x="0"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5" name="Content Placeholder 4"/>
          <p:cNvPicPr>
            <a:picLocks noGrp="1" noChangeAspect="1"/>
          </p:cNvPicPr>
          <p:nvPr>
            <p:ph sz="half" idx="1"/>
          </p:nvPr>
        </p:nvPicPr>
        <p:blipFill>
          <a:blip r:embed="rId5"/>
          <a:stretch>
            <a:fillRect/>
          </a:stretch>
        </p:blipFill>
        <p:spPr>
          <a:xfrm>
            <a:off x="-1951810" y="1364795"/>
            <a:ext cx="10106596" cy="4393580"/>
          </a:xfrm>
          <a:prstGeom prst="rect">
            <a:avLst/>
          </a:prstGeom>
        </p:spPr>
      </p:pic>
      <p:sp>
        <p:nvSpPr>
          <p:cNvPr id="3" name="Rectangle 2"/>
          <p:cNvSpPr/>
          <p:nvPr/>
        </p:nvSpPr>
        <p:spPr>
          <a:xfrm>
            <a:off x="3996245" y="5990533"/>
            <a:ext cx="6096000" cy="646331"/>
          </a:xfrm>
          <a:prstGeom prst="rect">
            <a:avLst/>
          </a:prstGeom>
        </p:spPr>
        <p:txBody>
          <a:bodyPr>
            <a:spAutoFit/>
          </a:bodyPr>
          <a:lstStyle/>
          <a:p>
            <a:r>
              <a:rPr lang="en-US" dirty="0">
                <a:hlinkClick r:id="rId6"/>
              </a:rPr>
              <a:t>La grippe aviaire est probablement à l'origine de l'afflux d'oies canadiennes malades et mortes à Kingston, selon un expert - Kingston | Globalnews.ca</a:t>
            </a:r>
            <a:endParaRPr lang="en-CA" dirty="0"/>
          </a:p>
        </p:txBody>
      </p:sp>
    </p:spTree>
    <p:extLst>
      <p:ext uri="{BB962C8B-B14F-4D97-AF65-F5344CB8AC3E}">
        <p14:creationId xmlns:p14="http://schemas.microsoft.com/office/powerpoint/2010/main" val="161103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Détections nationales de H5N1 aux États-Unis au fil du temps</a:t>
            </a:r>
          </a:p>
        </p:txBody>
      </p:sp>
      <p:pic>
        <p:nvPicPr>
          <p:cNvPr id="2" name="Picture 1"/>
          <p:cNvPicPr>
            <a:picLocks noChangeAspect="1"/>
          </p:cNvPicPr>
          <p:nvPr/>
        </p:nvPicPr>
        <p:blipFill>
          <a:blip r:embed="rId3"/>
          <a:stretch>
            <a:fillRect/>
          </a:stretch>
        </p:blipFill>
        <p:spPr>
          <a:xfrm>
            <a:off x="270767" y="1426972"/>
            <a:ext cx="11650466" cy="5261304"/>
          </a:xfrm>
          <a:prstGeom prst="rect">
            <a:avLst/>
          </a:prstGeom>
        </p:spPr>
      </p:pic>
    </p:spTree>
    <p:extLst>
      <p:ext uri="{BB962C8B-B14F-4D97-AF65-F5344CB8AC3E}">
        <p14:creationId xmlns:p14="http://schemas.microsoft.com/office/powerpoint/2010/main" val="11803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05"/>
            <a:ext cx="10960100" cy="1325563"/>
          </a:xfrm>
        </p:spPr>
        <p:txBody>
          <a:bodyPr/>
          <a:lstStyle/>
          <a:p>
            <a:r>
              <a:rPr lang="en-CA" dirty="0"/>
              <a:t>États-Unis - Détections d'oiseaux domestiques atteints d'IAHP</a:t>
            </a:r>
            <a:br>
              <a:rPr lang="en-CA" dirty="0"/>
            </a:br>
            <a:r>
              <a:rPr lang="en-CA" dirty="0"/>
              <a:t>30 derniers jours</a:t>
            </a:r>
          </a:p>
        </p:txBody>
      </p:sp>
      <p:sp>
        <p:nvSpPr>
          <p:cNvPr id="3" name="Content Placeholder 2"/>
          <p:cNvSpPr>
            <a:spLocks noGrp="1"/>
          </p:cNvSpPr>
          <p:nvPr>
            <p:ph sz="half" idx="1"/>
          </p:nvPr>
        </p:nvSpPr>
        <p:spPr>
          <a:xfrm>
            <a:off x="838201" y="2045969"/>
            <a:ext cx="4225290" cy="3486151"/>
          </a:xfrm>
        </p:spPr>
        <p:txBody>
          <a:bodyPr>
            <a:normAutofit/>
          </a:bodyPr>
          <a:lstStyle/>
          <a:p>
            <a:r>
              <a:rPr lang="fr-CA" dirty="0"/>
              <a:t>16 États </a:t>
            </a:r>
            <a:r>
              <a:rPr lang="fr-CA" dirty="0" err="1"/>
              <a:t>ont connu des épidémies </a:t>
            </a:r>
            <a:r>
              <a:rPr lang="fr-CA" dirty="0"/>
              <a:t>au cours des 30 derniers </a:t>
            </a:r>
            <a:r>
              <a:rPr lang="fr-CA" dirty="0" err="1"/>
              <a:t>jours</a:t>
            </a:r>
            <a:endParaRPr lang="fr-CA" dirty="0"/>
          </a:p>
          <a:p>
            <a:pPr lvl="1"/>
            <a:endParaRPr lang="fr-CA" dirty="0"/>
          </a:p>
          <a:p>
            <a:r>
              <a:rPr lang="fr-CA" dirty="0"/>
              <a:t>23 </a:t>
            </a:r>
            <a:r>
              <a:rPr lang="fr-CA" dirty="0" err="1"/>
              <a:t>troupeaux</a:t>
            </a:r>
            <a:endParaRPr lang="fr-CA" dirty="0"/>
          </a:p>
          <a:p>
            <a:pPr lvl="1"/>
            <a:r>
              <a:rPr lang="fr-CA" dirty="0"/>
              <a:t>7 commerciaux</a:t>
            </a:r>
          </a:p>
          <a:p>
            <a:pPr lvl="1"/>
            <a:r>
              <a:rPr lang="fr-CA" dirty="0"/>
              <a:t>16 </a:t>
            </a:r>
            <a:r>
              <a:rPr lang="fr-CA" dirty="0" err="1"/>
              <a:t>cour de récréation</a:t>
            </a:r>
            <a:endParaRPr lang="fr-CA" dirty="0"/>
          </a:p>
        </p:txBody>
      </p:sp>
      <p:pic>
        <p:nvPicPr>
          <p:cNvPr id="5" name="Content Placeholder 4"/>
          <p:cNvPicPr>
            <a:picLocks noGrp="1" noChangeAspect="1"/>
          </p:cNvPicPr>
          <p:nvPr>
            <p:ph sz="half" idx="2"/>
          </p:nvPr>
        </p:nvPicPr>
        <p:blipFill>
          <a:blip r:embed="rId3"/>
          <a:stretch>
            <a:fillRect/>
          </a:stretch>
        </p:blipFill>
        <p:spPr>
          <a:xfrm>
            <a:off x="5747134" y="1534468"/>
            <a:ext cx="6051166" cy="43137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920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1325563"/>
          </a:xfrm>
        </p:spPr>
        <p:txBody>
          <a:bodyPr/>
          <a:lstStyle/>
          <a:p>
            <a:r>
              <a:rPr lang="en-CA" dirty="0"/>
              <a:t>Détections d'oiseaux sauvages aux États-Unis 29 janvier - 23 février 2024</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8275" y="1394222"/>
            <a:ext cx="6502606" cy="5023262"/>
          </a:xfrm>
        </p:spPr>
      </p:pic>
      <p:pic>
        <p:nvPicPr>
          <p:cNvPr id="3" name="Picture 2"/>
          <p:cNvPicPr>
            <a:picLocks noChangeAspect="1"/>
          </p:cNvPicPr>
          <p:nvPr/>
        </p:nvPicPr>
        <p:blipFill>
          <a:blip r:embed="rId4"/>
          <a:stretch>
            <a:fillRect/>
          </a:stretch>
        </p:blipFill>
        <p:spPr>
          <a:xfrm>
            <a:off x="6620024" y="2402102"/>
            <a:ext cx="5352752" cy="2749534"/>
          </a:xfrm>
          <a:prstGeom prst="rect">
            <a:avLst/>
          </a:prstGeom>
        </p:spPr>
      </p:pic>
    </p:spTree>
    <p:extLst>
      <p:ext uri="{BB962C8B-B14F-4D97-AF65-F5344CB8AC3E}">
        <p14:creationId xmlns:p14="http://schemas.microsoft.com/office/powerpoint/2010/main" val="99900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Migration des oiseaux sauvages</a:t>
            </a:r>
          </a:p>
        </p:txBody>
      </p:sp>
      <p:pic>
        <p:nvPicPr>
          <p:cNvPr id="3" name="Picture 2"/>
          <p:cNvPicPr>
            <a:picLocks noChangeAspect="1"/>
          </p:cNvPicPr>
          <p:nvPr/>
        </p:nvPicPr>
        <p:blipFill>
          <a:blip r:embed="rId3"/>
          <a:stretch>
            <a:fillRect/>
          </a:stretch>
        </p:blipFill>
        <p:spPr>
          <a:xfrm>
            <a:off x="1538869" y="1478725"/>
            <a:ext cx="8686064" cy="4977831"/>
          </a:xfrm>
          <a:prstGeom prst="rect">
            <a:avLst/>
          </a:prstGeom>
        </p:spPr>
      </p:pic>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02957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lstStyle/>
          <a:p>
            <a:r>
              <a:rPr lang="en-CA" dirty="0"/>
              <a:t>La vaccination en France</a:t>
            </a:r>
          </a:p>
        </p:txBody>
      </p:sp>
      <p:sp>
        <p:nvSpPr>
          <p:cNvPr id="3" name="Content Placeholder 2"/>
          <p:cNvSpPr>
            <a:spLocks noGrp="1"/>
          </p:cNvSpPr>
          <p:nvPr>
            <p:ph sz="half" idx="1"/>
          </p:nvPr>
        </p:nvSpPr>
        <p:spPr>
          <a:xfrm>
            <a:off x="838200" y="1320800"/>
            <a:ext cx="5181600" cy="4856163"/>
          </a:xfrm>
        </p:spPr>
        <p:txBody>
          <a:bodyPr>
            <a:normAutofit/>
          </a:bodyPr>
          <a:lstStyle/>
          <a:p>
            <a:r>
              <a:rPr lang="en-CA" dirty="0"/>
              <a:t>Programme de vaccination à grande échelle des canards en 2023</a:t>
            </a:r>
          </a:p>
          <a:p>
            <a:r>
              <a:rPr lang="en-CA" dirty="0"/>
              <a:t>64 millions d'oiseaux à vacciner deux fois</a:t>
            </a:r>
          </a:p>
          <a:p>
            <a:r>
              <a:rPr lang="en-CA" dirty="0"/>
              <a:t>12 millions d'oiseaux vaccinés d'ici au 8 janvier 2024</a:t>
            </a:r>
          </a:p>
          <a:p>
            <a:r>
              <a:rPr lang="en-CA" dirty="0"/>
              <a:t>Les médias indiquent qu'une troisième dose est administrée aux oiseaux à foie gras.</a:t>
            </a:r>
          </a:p>
          <a:p>
            <a:endParaRPr lang="en-CA" dirty="0"/>
          </a:p>
        </p:txBody>
      </p:sp>
      <p:sp>
        <p:nvSpPr>
          <p:cNvPr id="4" name="Content Placeholder 3"/>
          <p:cNvSpPr>
            <a:spLocks noGrp="1"/>
          </p:cNvSpPr>
          <p:nvPr>
            <p:ph sz="half" idx="2"/>
          </p:nvPr>
        </p:nvSpPr>
        <p:spPr>
          <a:xfrm>
            <a:off x="6172200" y="1320800"/>
            <a:ext cx="5181600" cy="4856163"/>
          </a:xfrm>
        </p:spPr>
        <p:txBody>
          <a:bodyPr>
            <a:normAutofit/>
          </a:bodyPr>
          <a:lstStyle/>
          <a:p>
            <a:r>
              <a:rPr lang="en-CA" dirty="0"/>
              <a:t>Deux poulaillers vaccinés d'une même exploitation atteints d'IAHP au début de l'année 2024</a:t>
            </a:r>
          </a:p>
          <a:p>
            <a:r>
              <a:rPr lang="en-CA" dirty="0"/>
              <a:t>Efficacité des vaccins ? Ou réduction de la pression infectieuse ?</a:t>
            </a:r>
          </a:p>
          <a:p>
            <a:r>
              <a:rPr lang="en-CA" dirty="0"/>
              <a:t>Baisse spectaculaire du nombre de cas en France à l'automne 2023</a:t>
            </a:r>
          </a:p>
        </p:txBody>
      </p:sp>
      <p:sp>
        <p:nvSpPr>
          <p:cNvPr id="5" name="TextBox 4"/>
          <p:cNvSpPr txBox="1"/>
          <p:nvPr/>
        </p:nvSpPr>
        <p:spPr>
          <a:xfrm>
            <a:off x="4357688" y="5946130"/>
            <a:ext cx="7556428" cy="461665"/>
          </a:xfrm>
          <a:prstGeom prst="rect">
            <a:avLst/>
          </a:prstGeom>
          <a:noFill/>
        </p:spPr>
        <p:txBody>
          <a:bodyPr wrap="none" rtlCol="0">
            <a:spAutoFit/>
          </a:bodyPr>
          <a:lstStyle/>
          <a:p>
            <a:r>
              <a:rPr lang="en-CA" sz="2400" b="1" dirty="0"/>
              <a:t>Question : </a:t>
            </a:r>
            <a:r>
              <a:rPr lang="en-CA" sz="2400" dirty="0"/>
              <a:t>Quelqu'un a-t-il des nouvelles de cette situation ?</a:t>
            </a:r>
          </a:p>
        </p:txBody>
      </p:sp>
    </p:spTree>
    <p:extLst>
      <p:ext uri="{BB962C8B-B14F-4D97-AF65-F5344CB8AC3E}">
        <p14:creationId xmlns:p14="http://schemas.microsoft.com/office/powerpoint/2010/main" val="371041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hlinkClick r:id="rId3"/>
              </a:rPr>
              <a:t>Cas humains de H5N1 du clade 2.3.2.1c au Cambodge</a:t>
            </a:r>
            <a:endParaRPr lang="en-CA" sz="3600" dirty="0"/>
          </a:p>
        </p:txBody>
      </p:sp>
      <p:sp>
        <p:nvSpPr>
          <p:cNvPr id="3" name="Content Placeholder 2"/>
          <p:cNvSpPr>
            <a:spLocks noGrp="1"/>
          </p:cNvSpPr>
          <p:nvPr>
            <p:ph sz="half" idx="1"/>
          </p:nvPr>
        </p:nvSpPr>
        <p:spPr>
          <a:xfrm>
            <a:off x="436375" y="1956959"/>
            <a:ext cx="5181600" cy="2928394"/>
          </a:xfrm>
        </p:spPr>
        <p:txBody>
          <a:bodyPr/>
          <a:lstStyle/>
          <a:p>
            <a:r>
              <a:rPr lang="en-CA" dirty="0"/>
              <a:t>Augmentation du nombre de cas au cours des dernières semaines</a:t>
            </a:r>
          </a:p>
          <a:p>
            <a:r>
              <a:rPr lang="en-CA" dirty="0"/>
              <a:t>11 cas au cours des 12 derniers mois</a:t>
            </a:r>
          </a:p>
          <a:p>
            <a:r>
              <a:rPr lang="en-CA" dirty="0"/>
              <a:t>Jusqu'à présent, les personnes génotypées ont été le Clade 2.3.2.1c.</a:t>
            </a:r>
          </a:p>
          <a:p>
            <a:r>
              <a:rPr lang="en-CA" dirty="0"/>
              <a:t>Tous les cas ont été en contact direct avec des volailles</a:t>
            </a:r>
          </a:p>
          <a:p>
            <a:r>
              <a:rPr lang="en-CA" dirty="0"/>
              <a:t>Aucune indication de transmission interhumaine</a:t>
            </a:r>
          </a:p>
          <a:p>
            <a:endParaRPr lang="en-CA" dirty="0"/>
          </a:p>
        </p:txBody>
      </p:sp>
      <p:pic>
        <p:nvPicPr>
          <p:cNvPr id="6" name="Content Placeholder 5"/>
          <p:cNvPicPr>
            <a:picLocks noGrp="1" noChangeAspect="1"/>
          </p:cNvPicPr>
          <p:nvPr>
            <p:ph sz="half" idx="2"/>
          </p:nvPr>
        </p:nvPicPr>
        <p:blipFill>
          <a:blip r:embed="rId4"/>
          <a:stretch>
            <a:fillRect/>
          </a:stretch>
        </p:blipFill>
        <p:spPr>
          <a:xfrm>
            <a:off x="5853782" y="3429000"/>
            <a:ext cx="5846697" cy="312438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729131" y="1784353"/>
            <a:ext cx="6096000" cy="1200329"/>
          </a:xfrm>
          <a:prstGeom prst="rect">
            <a:avLst/>
          </a:prstGeom>
        </p:spPr>
        <p:txBody>
          <a:bodyPr>
            <a:spAutoFit/>
          </a:bodyPr>
          <a:lstStyle/>
          <a:p>
            <a:r>
              <a:rPr lang="en-US" sz="2400" dirty="0">
                <a:hlinkClick r:id="rId5"/>
              </a:rPr>
              <a:t>Connaissances, attitudes et pratiques liées à la grippe aviaire (H5N1) après l'apparition de l'épidémie dans les zones rurales du Cambodge | </a:t>
            </a:r>
            <a:r>
              <a:rPr lang="en-US" sz="2400" dirty="0" err="1">
                <a:hlinkClick r:id="rId5"/>
              </a:rPr>
              <a:t>medRxiv</a:t>
            </a:r>
            <a:endParaRPr lang="en-US" sz="2400" dirty="0"/>
          </a:p>
        </p:txBody>
      </p:sp>
    </p:spTree>
    <p:extLst>
      <p:ext uri="{BB962C8B-B14F-4D97-AF65-F5344CB8AC3E}">
        <p14:creationId xmlns:p14="http://schemas.microsoft.com/office/powerpoint/2010/main" val="268368180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21794</TotalTime>
  <Words>1859</Words>
  <Application>Microsoft Office PowerPoint</Application>
  <PresentationFormat>Widescreen</PresentationFormat>
  <Paragraphs>137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2_Office Theme</vt:lpstr>
      <vt:lpstr>Communauté des maladies émergentes et zoonotiques Identifier les risques émergents grâce à l'intelligence collective</vt:lpstr>
      <vt:lpstr>L'IAHP chez les oiseaux domestiques au Canada</vt:lpstr>
      <vt:lpstr>Faune et flore sauvages Grippe aviaire H5N1</vt:lpstr>
      <vt:lpstr>Détections nationales de H5N1 aux États-Unis au fil du temps</vt:lpstr>
      <vt:lpstr>États-Unis - Détections d'oiseaux domestiques atteints d'IAHP 30 derniers jours</vt:lpstr>
      <vt:lpstr>Détections d'oiseaux sauvages aux États-Unis 29 janvier - 23 février 2024</vt:lpstr>
      <vt:lpstr>Migration des oiseaux sauvages</vt:lpstr>
      <vt:lpstr>La vaccination en France</vt:lpstr>
      <vt:lpstr>Cas humains de H5N1 du clade 2.3.2.1c au Cambodge</vt:lpstr>
      <vt:lpstr>Autres IAHP à surveiller</vt:lpstr>
      <vt:lpstr>Des scientifiques du Centre de biologie moléculaire Severo Ochoa du CSIC confirment la présence du virus de la grippe aviaire hautement pathogène pour la première fois dans l'Antarctique | Conseil national de la recherche espagnol (CSIC)</vt:lpstr>
      <vt:lpstr>Résultats scientifiques</vt:lpstr>
      <vt:lpstr>Enquête sur les groupes du réseau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docId:34D76744904CB46946FC3D9DB8E14D7C</cp:keywords>
  <cp:lastModifiedBy>Murray Gillies</cp:lastModifiedBy>
  <cp:revision>459</cp:revision>
  <dcterms:created xsi:type="dcterms:W3CDTF">2020-02-07T23:34:08Z</dcterms:created>
  <dcterms:modified xsi:type="dcterms:W3CDTF">2024-03-05T20:19:17Z</dcterms:modified>
</cp:coreProperties>
</file>