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257" r:id="rId6"/>
    <p:sldId id="341" r:id="rId7"/>
    <p:sldId id="494" r:id="rId8"/>
    <p:sldId id="340" r:id="rId9"/>
    <p:sldId id="493" r:id="rId10"/>
    <p:sldId id="492" r:id="rId11"/>
    <p:sldId id="491" r:id="rId12"/>
    <p:sldId id="466" r:id="rId13"/>
    <p:sldId id="490" r:id="rId14"/>
    <p:sldId id="309" r:id="rId15"/>
    <p:sldId id="267" r:id="rId16"/>
    <p:sldId id="268" r:id="rId17"/>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7951" autoAdjust="0"/>
  </p:normalViewPr>
  <p:slideViewPr>
    <p:cSldViewPr snapToGrid="0">
      <p:cViewPr varScale="1">
        <p:scale>
          <a:sx n="50" d="100"/>
          <a:sy n="50" d="100"/>
        </p:scale>
        <p:origin x="432"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1cd6b1ce-44ca-4ba9-a610-e2ff726d2f20" providerId="ADAL" clId="{06C94E3F-F129-4144-AD4C-55B5291ECED5}"/>
    <pc:docChg chg="modSld">
      <pc:chgData name="Murray Gillies" userId="1cd6b1ce-44ca-4ba9-a610-e2ff726d2f20" providerId="ADAL" clId="{06C94E3F-F129-4144-AD4C-55B5291ECED5}" dt="2025-06-20T12:20:50.945" v="6" actId="20577"/>
      <pc:docMkLst>
        <pc:docMk/>
      </pc:docMkLst>
      <pc:sldChg chg="modSp mod">
        <pc:chgData name="Murray Gillies" userId="1cd6b1ce-44ca-4ba9-a610-e2ff726d2f20" providerId="ADAL" clId="{06C94E3F-F129-4144-AD4C-55B5291ECED5}" dt="2025-06-20T12:20:50.945" v="6" actId="20577"/>
        <pc:sldMkLst>
          <pc:docMk/>
          <pc:sldMk cId="0" sldId="256"/>
        </pc:sldMkLst>
        <pc:spChg chg="mod">
          <ac:chgData name="Murray Gillies" userId="1cd6b1ce-44ca-4ba9-a610-e2ff726d2f20" providerId="ADAL" clId="{06C94E3F-F129-4144-AD4C-55B5291ECED5}" dt="2025-06-20T12:20:50.945" v="6" actId="20577"/>
          <ac:spMkLst>
            <pc:docMk/>
            <pc:sldMk cId="0" sldId="256"/>
            <ac:spMk id="9" creationId="{4F5602AF-0A7B-CA13-6225-BABC351E87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81050-B584-F6F5-841C-9310A76684C1}"/>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1916327-DE34-DFDF-3FB5-A716ABE8423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FD299287-FE16-4DA4-9428-2FBD0A3E7973}" type="datetimeFigureOut">
              <a:rPr lang="en-US"/>
              <a:t>6/20/2025</a:t>
            </a:fld>
            <a:endParaRPr lang="en-US"/>
          </a:p>
        </p:txBody>
      </p:sp>
      <p:sp>
        <p:nvSpPr>
          <p:cNvPr id="4" name="Slide Image Placeholder 3">
            <a:extLst>
              <a:ext uri="{FF2B5EF4-FFF2-40B4-BE49-F238E27FC236}">
                <a16:creationId xmlns:a16="http://schemas.microsoft.com/office/drawing/2014/main" id="{768A893F-CC54-8DB5-DE64-C947402C48AE}"/>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3ACF666B-E000-B2A4-334B-FAB72D2ADE48}"/>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78659D8E-0D21-41F2-9D96-A7B78CE00061}"/>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E8A9AB-105D-9959-65BC-E3606D14A7D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pPr>
              <a:defRPr/>
            </a:pPr>
            <a:fld id="{E4F56EEE-78B0-4BAA-A8D3-D12602D40C66}"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blauwtong/publicaties/blauwtong-positief-202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12CD00-5E08-44AC-14CD-C9DCBD6BC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3C5C017-86A7-6C8D-41A5-B94352DDB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8BC49DF4-42CA-C837-BB4D-2D260D39D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7D4DF809-8F2F-4E94-9FBF-55A899DE3268}"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4E2072-7CC1-3459-6C32-995FD6929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0557068-17FB-B680-6564-CF62301D8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virus de l'encéphalite japonaise (JEV) est un flavivirus qui provoque des encéphalites chez l'homme, principalement en Asie et dans le Pacifique occidental. Le virus provoque également des maladies neurologiques chez les porcs et les chevaux, ainsi que des troubles de la reproduction chez les porcs. </a:t>
            </a:r>
          </a:p>
          <a:p>
            <a:endParaRPr lang="en-CA" altLang="en-US" dirty="0"/>
          </a:p>
          <a:p>
            <a:r>
              <a:rPr lang="en-CA" altLang="en-US" dirty="0">
                <a:solidFill>
                  <a:srgbClr val="1C1D1F"/>
                </a:solidFill>
                <a:latin typeface="Nunito" pitchFamily="2" charset="0"/>
              </a:rPr>
              <a:t>Le virus JE est transmis à l'homme par les piqûres de moustiques infectés de l'espèce </a:t>
            </a:r>
            <a:r>
              <a:rPr lang="en-CA" altLang="en-US" i="1" dirty="0">
                <a:solidFill>
                  <a:srgbClr val="1C1D1F"/>
                </a:solidFill>
                <a:latin typeface="Nunito" pitchFamily="2" charset="0"/>
              </a:rPr>
              <a:t>Culex</a:t>
            </a:r>
            <a:r>
              <a:rPr lang="en-CA" altLang="en-US" dirty="0">
                <a:solidFill>
                  <a:srgbClr val="1C1D1F"/>
                </a:solidFill>
                <a:latin typeface="Nunito" pitchFamily="2" charset="0"/>
              </a:rPr>
              <a:t>, en particulier </a:t>
            </a:r>
            <a:r>
              <a:rPr lang="en-CA" altLang="en-US" i="1" dirty="0">
                <a:solidFill>
                  <a:srgbClr val="1C1D1F"/>
                </a:solidFill>
                <a:latin typeface="Nunito" pitchFamily="2" charset="0"/>
              </a:rPr>
              <a:t>Culex </a:t>
            </a:r>
            <a:r>
              <a:rPr lang="en-CA" altLang="en-US" i="1" dirty="0" err="1">
                <a:solidFill>
                  <a:srgbClr val="1C1D1F"/>
                </a:solidFill>
                <a:latin typeface="Nunito" pitchFamily="2" charset="0"/>
              </a:rPr>
              <a:t>tritaeniorhynchus</a:t>
            </a:r>
            <a:r>
              <a:rPr lang="en-CA" altLang="en-US" dirty="0">
                <a:solidFill>
                  <a:srgbClr val="1C1D1F"/>
                </a:solidFill>
                <a:latin typeface="Nunito" pitchFamily="2" charset="0"/>
              </a:rPr>
              <a:t>.</a:t>
            </a:r>
          </a:p>
          <a:p>
            <a:endParaRPr lang="en-CA" altLang="en-US" dirty="0">
              <a:solidFill>
                <a:srgbClr val="1C1D1F"/>
              </a:solidFill>
              <a:latin typeface="Nunito" pitchFamily="2" charset="0"/>
            </a:endParaRPr>
          </a:p>
          <a:p>
            <a:r>
              <a:rPr lang="en-CA" altLang="en-US" dirty="0">
                <a:solidFill>
                  <a:srgbClr val="1C1D1F"/>
                </a:solidFill>
                <a:latin typeface="Nunito" pitchFamily="2" charset="0"/>
              </a:rPr>
              <a:t>Dans certaines régions d'Asie, la transmission du virus de l'encéphalopathie spongiforme européenne est saisonnière. La maladie humaine atteint généralement son apogée en été et en automne. </a:t>
            </a:r>
          </a:p>
          <a:p>
            <a:endParaRPr lang="en-CA" altLang="en-US" dirty="0"/>
          </a:p>
          <a:p>
            <a:r>
              <a:rPr lang="en-CA" altLang="en-US" dirty="0"/>
              <a:t>L'émergence du JEV aux États-Unis (et dans d'autres régions en dehors de l'Asie) est préoccupante en raison de la présence de moustiques vecteurs compétents et d'hôtes sensibles. </a:t>
            </a:r>
          </a:p>
          <a:p>
            <a:endParaRPr lang="en-CA" altLang="en-US" dirty="0"/>
          </a:p>
          <a:p>
            <a:r>
              <a:rPr lang="en-CA" altLang="en-US" dirty="0"/>
              <a:t>Premiers cas chez les porcs depuis 2022... Des rapports font état de cas d'encéphalopathie spongiforme chez des porcs sauvages, et l'on craint qu'ils n'amplifient et ne propagent le virus.</a:t>
            </a:r>
          </a:p>
          <a:p>
            <a:endParaRPr lang="en-CA" altLang="en-US" dirty="0"/>
          </a:p>
          <a:p>
            <a:r>
              <a:rPr lang="en-CA" altLang="en-US" dirty="0"/>
              <a:t>Une étude récente menée en </a:t>
            </a:r>
            <a:r>
              <a:rPr lang="en-CA" altLang="en-US" dirty="0" err="1"/>
              <a:t>Chine </a:t>
            </a:r>
            <a:r>
              <a:rPr lang="en-CA" altLang="en-US" dirty="0"/>
              <a:t>a examiné le rôle des moutons dans la transmission du JEV :</a:t>
            </a:r>
          </a:p>
          <a:p>
            <a:pPr marL="285750" indent="-285750">
              <a:buFontTx/>
              <a:buChar char="-"/>
            </a:pPr>
            <a:r>
              <a:rPr lang="en-CA" sz="1800" dirty="0">
                <a:effectLst/>
                <a:latin typeface="Aptos" panose="020B0004020202020204" pitchFamily="34" charset="0"/>
                <a:ea typeface="Aptos" panose="020B0004020202020204" pitchFamily="34" charset="0"/>
                <a:cs typeface="Times New Roman" panose="02020603050405020304" pitchFamily="18" charset="0"/>
              </a:rPr>
              <a:t>Les moutons infectés par le SH2201 ont développé des niveaux élevés de virémie et la plupart d'entre eux présentent des signes cliniques légers et non spécifiques (par exemple, fièvre, diminution de l'appétit et de l'activité), similaires aux signes présents chez les porcs infectés de manière expérimentale.</a:t>
            </a:r>
          </a:p>
          <a:p>
            <a:pPr marL="285750" indent="-285750">
              <a:buFontTx/>
              <a:buChar char="-"/>
            </a:pPr>
            <a:r>
              <a:rPr lang="en-CA" sz="1800" dirty="0">
                <a:effectLst/>
                <a:latin typeface="Aptos" panose="020B0004020202020204" pitchFamily="34" charset="0"/>
                <a:ea typeface="Aptos" panose="020B0004020202020204" pitchFamily="34" charset="0"/>
                <a:cs typeface="Times New Roman" panose="02020603050405020304" pitchFamily="18" charset="0"/>
              </a:rPr>
              <a:t>Les échantillons de cerveau ont également montré des lésions d'encéphalite induites par le JEV</a:t>
            </a:r>
          </a:p>
          <a:p>
            <a:pPr marL="171450" indent="-171450">
              <a:buFontTx/>
              <a:buChar char="-"/>
            </a:pPr>
            <a:r>
              <a:rPr lang="en-CA" sz="1800" dirty="0">
                <a:effectLst/>
                <a:latin typeface="Aptos" panose="020B0004020202020204" pitchFamily="34" charset="0"/>
                <a:ea typeface="Aptos" panose="020B0004020202020204" pitchFamily="34" charset="0"/>
                <a:cs typeface="Times New Roman" panose="02020603050405020304" pitchFamily="18" charset="0"/>
              </a:rPr>
              <a:t>L'analyse de l'excrétion du virus dans les sécrétions nasales et anales des moutons infectés par le SH2201 a révélé des niveaux élevés d'excrétion du JEV dans les deux types d'échantillons, ce qui suggère que les moutons peuvent excréter le virus dans leur environnement, ce qui pourrait constituer une source importante de transmission du JEV.</a:t>
            </a:r>
            <a:endParaRPr lang="en-CA" altLang="en-US" dirty="0"/>
          </a:p>
        </p:txBody>
      </p:sp>
      <p:sp>
        <p:nvSpPr>
          <p:cNvPr id="35844" name="Slide Number Placeholder 3">
            <a:extLst>
              <a:ext uri="{FF2B5EF4-FFF2-40B4-BE49-F238E27FC236}">
                <a16:creationId xmlns:a16="http://schemas.microsoft.com/office/drawing/2014/main" id="{A99AECEA-4708-89AB-5FCF-AC221E72B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53B20-0BBF-4780-AA71-445487742EA8}" type="slidenum">
              <a:rPr lang="en-US" altLang="en-US" smtClean="0"/>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6764DB9-0A79-F5AE-7622-6EA539F555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ACB6531-4CA0-3C18-59C3-647F1DB19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7892" name="Slide Number Placeholder 3">
            <a:extLst>
              <a:ext uri="{FF2B5EF4-FFF2-40B4-BE49-F238E27FC236}">
                <a16:creationId xmlns:a16="http://schemas.microsoft.com/office/drawing/2014/main" id="{EF303325-D788-BAB1-DEBC-9E4237DD8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EFB7DF-080C-4FEA-B389-DBFF26552584}"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0EC5A7-73EF-F155-2EF9-FEF7A9B70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5788AB9-92A3-6F4C-DC0D-0C3AB1618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9940" name="Slide Number Placeholder 3">
            <a:extLst>
              <a:ext uri="{FF2B5EF4-FFF2-40B4-BE49-F238E27FC236}">
                <a16:creationId xmlns:a16="http://schemas.microsoft.com/office/drawing/2014/main" id="{F5DC6174-4B62-B4EC-12B9-1DBCBC9FC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6A60B-BDCE-4335-B86E-5E199513AA5D}" type="slidenum">
              <a:rPr lang="en-US" altLang="en-US" smtClean="0"/>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764ADE6-B2CC-8867-CC2D-DDED577AC8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065B6B4-32E6-7634-1A85-928A312E9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1988" name="Slide Number Placeholder 3">
            <a:extLst>
              <a:ext uri="{FF2B5EF4-FFF2-40B4-BE49-F238E27FC236}">
                <a16:creationId xmlns:a16="http://schemas.microsoft.com/office/drawing/2014/main" id="{A0E2B440-A259-F455-7374-DE5CBAA85C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0A93C7-00C1-4353-ABB4-9C787A6A3154}" type="slidenum">
              <a:rPr lang="en-US" altLang="en-US" smtClean="0"/>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D75CD53-40A7-2C84-AFE1-2140632D9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F9467C0-C7BC-F82A-1798-6D1544ABA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CA" altLang="en-US" dirty="0"/>
              <a:t>Très peu de rapports au cours des deux derniers mois. Treize cas de BTV ont été signalés dans EMPRES-I (tous BTV-3), six en Norvège, six au Royaume-Uni et un en Afrique (Botswana).</a:t>
            </a:r>
          </a:p>
          <a:p>
            <a:endParaRPr lang="en-CA" altLang="en-US" dirty="0"/>
          </a:p>
          <a:p>
            <a:r>
              <a:rPr lang="en-CA" altLang="en-US" dirty="0"/>
              <a:t>Toutefois, les rapports ont tendance à augmenter à la fin du mois de juillet.</a:t>
            </a:r>
          </a:p>
          <a:p>
            <a:endParaRPr lang="en-CA" altLang="en-US" dirty="0"/>
          </a:p>
          <a:p>
            <a:r>
              <a:rPr lang="en-CA" altLang="en-US" dirty="0"/>
              <a:t>Les Pays-Bas n'ont pas mis à jour leur nombre de cas depuis avril 10 : </a:t>
            </a:r>
            <a:r>
              <a:rPr lang="en-CA" dirty="0">
                <a:hlinkClick r:id="rId3"/>
              </a:rPr>
              <a:t>Fièvre catarrhale ovine positive par municipalité 2024 | Carte | NVWA</a:t>
            </a:r>
            <a:endParaRPr lang="en-CA" dirty="0"/>
          </a:p>
          <a:p>
            <a:endParaRPr lang="en-CA" altLang="en-US" dirty="0"/>
          </a:p>
          <a:p>
            <a:endParaRPr lang="en-CA" altLang="en-US" dirty="0"/>
          </a:p>
        </p:txBody>
      </p:sp>
      <p:sp>
        <p:nvSpPr>
          <p:cNvPr id="17412" name="Slide Number Placeholder 3">
            <a:extLst>
              <a:ext uri="{FF2B5EF4-FFF2-40B4-BE49-F238E27FC236}">
                <a16:creationId xmlns:a16="http://schemas.microsoft.com/office/drawing/2014/main" id="{B2C7FA14-631B-65D1-E0D5-633579EDC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76C257-B166-44D5-BB7B-9AE5BBE00DC0}"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76364E-A09C-F04B-17E6-BDD391494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963307-2573-9F44-BEEE-F805C490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Il n'y a pas eu beaucoup de changements, pas de nouveaux États, quelques nouveaux comtés dans des États déjà touchés ont été signalés. ~59% des comtés touchés sont classés comme établis.</a:t>
            </a:r>
          </a:p>
          <a:p>
            <a:endParaRPr lang="en-US" altLang="en-US" dirty="0"/>
          </a:p>
          <a:p>
            <a:r>
              <a:rPr lang="en-US" altLang="en-US" dirty="0"/>
              <a:t>Définition établie : au moins six tiques individuelles ou deux des trois stades de développement collectés au cours d'une seule période de collecte (un an).</a:t>
            </a:r>
          </a:p>
        </p:txBody>
      </p:sp>
      <p:sp>
        <p:nvSpPr>
          <p:cNvPr id="25604" name="Slide Number Placeholder 3">
            <a:extLst>
              <a:ext uri="{FF2B5EF4-FFF2-40B4-BE49-F238E27FC236}">
                <a16:creationId xmlns:a16="http://schemas.microsoft.com/office/drawing/2014/main" id="{069AD61D-3EA9-87C2-FAFF-0721D1EFE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76364E-A09C-F04B-17E6-BDD391494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963307-2573-9F44-BEEE-F805C490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b="0" i="1" dirty="0" err="1">
                <a:solidFill>
                  <a:srgbClr val="000000"/>
                </a:solidFill>
                <a:effectLst/>
                <a:latin typeface="Nunito" pitchFamily="2" charset="0"/>
              </a:rPr>
              <a:t>Ehrlichia chaffeensis </a:t>
            </a:r>
            <a:r>
              <a:rPr lang="en-CA" b="0" i="0" dirty="0">
                <a:solidFill>
                  <a:srgbClr val="000000"/>
                </a:solidFill>
                <a:effectLst/>
                <a:latin typeface="Nunito" pitchFamily="2" charset="0"/>
              </a:rPr>
              <a:t>est l'agent causal le plus courant de l'ehrlichiose monocytaire humaine (EMC) et est principalement transmise par la tique solitaire.</a:t>
            </a:r>
          </a:p>
          <a:p>
            <a:endParaRPr lang="en-CA" altLang="en-US" b="0" i="0" dirty="0">
              <a:solidFill>
                <a:srgbClr val="000000"/>
              </a:solidFill>
              <a:effectLst/>
              <a:latin typeface="Nunito" pitchFamily="2" charset="0"/>
            </a:endParaRPr>
          </a:p>
          <a:p>
            <a:endParaRPr lang="en-US" altLang="en-US" dirty="0"/>
          </a:p>
          <a:p>
            <a:endParaRPr lang="en-US" altLang="en-US" dirty="0"/>
          </a:p>
          <a:p>
            <a:r>
              <a:rPr lang="en-CA" b="0" i="0" dirty="0">
                <a:solidFill>
                  <a:srgbClr val="000000"/>
                </a:solidFill>
                <a:effectLst/>
                <a:latin typeface="Nunito" pitchFamily="2" charset="0"/>
              </a:rPr>
              <a:t>Collecte de 8 700 larves (n = 8 120), nymphes (n = 412) et tiques femelles adultes (n = 168) de </a:t>
            </a:r>
            <a:r>
              <a:rPr lang="en-CA" b="0" i="1" dirty="0">
                <a:solidFill>
                  <a:srgbClr val="000000"/>
                </a:solidFill>
                <a:effectLst/>
                <a:latin typeface="Nunito" pitchFamily="2" charset="0"/>
              </a:rPr>
              <a:t>H. longicornis</a:t>
            </a:r>
            <a:r>
              <a:rPr lang="en-CA" b="0" i="0" dirty="0">
                <a:solidFill>
                  <a:srgbClr val="000000"/>
                </a:solidFill>
                <a:effectLst/>
                <a:latin typeface="Nunito" pitchFamily="2" charset="0"/>
              </a:rPr>
              <a:t>, collectées dans 4 villes du sud-ouest du Connecticut en 2021-2023. </a:t>
            </a:r>
          </a:p>
          <a:p>
            <a:r>
              <a:rPr lang="en-CA" b="0" i="0" dirty="0">
                <a:solidFill>
                  <a:srgbClr val="000000"/>
                </a:solidFill>
                <a:effectLst/>
                <a:latin typeface="Nunito" pitchFamily="2" charset="0"/>
              </a:rPr>
              <a:t>88 femelles et 357 nymphes ont été testées pour des preuves d'infection. Parmi ces tiques, 2 (0,6 %) nymphes ont été testées positives pour </a:t>
            </a:r>
            <a:r>
              <a:rPr lang="en-CA" b="0" i="1" dirty="0">
                <a:solidFill>
                  <a:srgbClr val="000000"/>
                </a:solidFill>
                <a:effectLst/>
                <a:latin typeface="Nunito" pitchFamily="2" charset="0"/>
              </a:rPr>
              <a:t>B. burgdorferi</a:t>
            </a:r>
            <a:r>
              <a:rPr lang="en-CA" b="0" i="0" dirty="0">
                <a:solidFill>
                  <a:srgbClr val="000000"/>
                </a:solidFill>
                <a:effectLst/>
                <a:latin typeface="Nunito" pitchFamily="2" charset="0"/>
              </a:rPr>
              <a:t>, et 1 (0,8 %) nymphe collectée en mai 2021 à Stratford (41,1526°N, 73,1471°W) a été testée positive pour </a:t>
            </a:r>
            <a:r>
              <a:rPr lang="en-CA" b="0" i="1" dirty="0">
                <a:solidFill>
                  <a:srgbClr val="000000"/>
                </a:solidFill>
                <a:effectLst/>
                <a:latin typeface="Nunito" pitchFamily="2" charset="0"/>
              </a:rPr>
              <a:t>E. </a:t>
            </a:r>
            <a:r>
              <a:rPr lang="en-CA" b="0" i="0" dirty="0">
                <a:solidFill>
                  <a:srgbClr val="000000"/>
                </a:solidFill>
                <a:effectLst/>
                <a:latin typeface="Nunito" pitchFamily="2" charset="0"/>
              </a:rPr>
              <a:t>chaffeensis</a:t>
            </a:r>
            <a:r>
              <a:rPr lang="en-CA" b="0" i="1" dirty="0" err="1">
                <a:solidFill>
                  <a:srgbClr val="000000"/>
                </a:solidFill>
                <a:effectLst/>
                <a:latin typeface="Nunito" pitchFamily="2" charset="0"/>
              </a:rPr>
              <a:t>.  </a:t>
            </a:r>
          </a:p>
          <a:p>
            <a:endParaRPr lang="en-CA" altLang="en-US" b="0" i="0" dirty="0">
              <a:solidFill>
                <a:srgbClr val="000000"/>
              </a:solidFill>
              <a:effectLst/>
              <a:latin typeface="Nunito" pitchFamily="2" charset="0"/>
            </a:endParaRPr>
          </a:p>
          <a:p>
            <a:r>
              <a:rPr lang="en-CA" b="0" i="0" dirty="0">
                <a:solidFill>
                  <a:srgbClr val="000000"/>
                </a:solidFill>
                <a:effectLst/>
                <a:latin typeface="Nunito" pitchFamily="2" charset="0"/>
              </a:rPr>
              <a:t>Le site de Stratford où le spécimen </a:t>
            </a:r>
            <a:r>
              <a:rPr lang="en-CA" b="0" i="1" dirty="0" err="1">
                <a:solidFill>
                  <a:srgbClr val="000000"/>
                </a:solidFill>
                <a:effectLst/>
                <a:latin typeface="Nunito" pitchFamily="2" charset="0"/>
              </a:rPr>
              <a:t>positif à </a:t>
            </a:r>
            <a:r>
              <a:rPr lang="en-CA" b="0" i="1" dirty="0">
                <a:solidFill>
                  <a:srgbClr val="000000"/>
                </a:solidFill>
                <a:effectLst/>
                <a:latin typeface="Nunito" pitchFamily="2" charset="0"/>
              </a:rPr>
              <a:t>E. </a:t>
            </a:r>
            <a:r>
              <a:rPr lang="en-CA" b="0" i="1" dirty="0" err="1">
                <a:solidFill>
                  <a:srgbClr val="000000"/>
                </a:solidFill>
                <a:effectLst/>
                <a:latin typeface="Nunito" pitchFamily="2" charset="0"/>
              </a:rPr>
              <a:t>chaffeensis </a:t>
            </a:r>
            <a:r>
              <a:rPr lang="en-CA" b="0" i="0" dirty="0">
                <a:solidFill>
                  <a:srgbClr val="000000"/>
                </a:solidFill>
                <a:effectLst/>
                <a:latin typeface="Nunito" pitchFamily="2" charset="0"/>
              </a:rPr>
              <a:t>a été collecté est fréquenté par des cerfs de Virginie, et des enquêtes répétées ont révélé que la zone est fortement infestée par </a:t>
            </a:r>
            <a:r>
              <a:rPr lang="en-CA" b="0" i="1" dirty="0">
                <a:solidFill>
                  <a:srgbClr val="000000"/>
                </a:solidFill>
                <a:effectLst/>
                <a:latin typeface="Nunito" pitchFamily="2" charset="0"/>
              </a:rPr>
              <a:t>H. longicornis </a:t>
            </a:r>
            <a:r>
              <a:rPr lang="en-CA" b="0" i="0" dirty="0">
                <a:solidFill>
                  <a:srgbClr val="000000"/>
                </a:solidFill>
                <a:effectLst/>
                <a:latin typeface="Nunito" pitchFamily="2" charset="0"/>
              </a:rPr>
              <a:t>et </a:t>
            </a:r>
            <a:r>
              <a:rPr lang="en-CA" b="0" i="1" dirty="0">
                <a:solidFill>
                  <a:srgbClr val="000000"/>
                </a:solidFill>
                <a:effectLst/>
                <a:latin typeface="Nunito" pitchFamily="2" charset="0"/>
              </a:rPr>
              <a:t>A. americanum</a:t>
            </a:r>
            <a:r>
              <a:rPr lang="en-CA" b="0" i="0" dirty="0">
                <a:solidFill>
                  <a:srgbClr val="000000"/>
                </a:solidFill>
                <a:effectLst/>
                <a:latin typeface="Nunito" pitchFamily="2" charset="0"/>
              </a:rPr>
              <a:t>. Les cerfs de Virginie sont des hôtes réservoirs connus pour </a:t>
            </a:r>
            <a:r>
              <a:rPr lang="en-CA" b="0" i="1" dirty="0">
                <a:solidFill>
                  <a:srgbClr val="000000"/>
                </a:solidFill>
                <a:effectLst/>
                <a:latin typeface="Nunito" pitchFamily="2" charset="0"/>
              </a:rPr>
              <a:t>E. </a:t>
            </a:r>
            <a:r>
              <a:rPr lang="en-CA" b="0" i="0" dirty="0">
                <a:solidFill>
                  <a:srgbClr val="000000"/>
                </a:solidFill>
                <a:effectLst/>
                <a:latin typeface="Nunito" pitchFamily="2" charset="0"/>
              </a:rPr>
              <a:t>chaffeensis </a:t>
            </a:r>
          </a:p>
          <a:p>
            <a:endParaRPr lang="en-CA" altLang="en-US" b="0" i="0" dirty="0">
              <a:solidFill>
                <a:srgbClr val="000000"/>
              </a:solidFill>
              <a:effectLst/>
              <a:latin typeface="Nunito" pitchFamily="2" charset="0"/>
            </a:endParaRPr>
          </a:p>
          <a:p>
            <a:r>
              <a:rPr lang="en-CA" b="0" i="0" dirty="0">
                <a:solidFill>
                  <a:srgbClr val="000000"/>
                </a:solidFill>
                <a:effectLst/>
                <a:latin typeface="Nunito" pitchFamily="2" charset="0"/>
              </a:rPr>
              <a:t>Étant donné que l'ALHT mord </a:t>
            </a:r>
            <a:r>
              <a:rPr lang="en-CA" b="0" i="0" dirty="0" err="1">
                <a:solidFill>
                  <a:srgbClr val="000000"/>
                </a:solidFill>
                <a:effectLst/>
                <a:latin typeface="Nunito" pitchFamily="2" charset="0"/>
              </a:rPr>
              <a:t>ocassiaonalement </a:t>
            </a:r>
            <a:r>
              <a:rPr lang="en-CA" b="0" i="0" dirty="0">
                <a:solidFill>
                  <a:srgbClr val="000000"/>
                </a:solidFill>
                <a:effectLst/>
                <a:latin typeface="Nunito" pitchFamily="2" charset="0"/>
              </a:rPr>
              <a:t>l'homme et qu'il a été rapporté qu'elle se nourrit partiellement dans l'hôte, la recherche de l'hôte peut conduire à la transmission de pathogènes à l'homme, car la tique pourrait essayer de compléter un repas sanguin après s'être partiellement nourrie sur un hôte infecté.</a:t>
            </a:r>
          </a:p>
          <a:p>
            <a:endParaRPr lang="en-CA" b="0" i="0" dirty="0">
              <a:solidFill>
                <a:srgbClr val="000000"/>
              </a:solidFill>
              <a:effectLst/>
              <a:latin typeface="Nunito" pitchFamily="2" charset="0"/>
            </a:endParaRPr>
          </a:p>
        </p:txBody>
      </p:sp>
      <p:sp>
        <p:nvSpPr>
          <p:cNvPr id="25604" name="Slide Number Placeholder 3">
            <a:extLst>
              <a:ext uri="{FF2B5EF4-FFF2-40B4-BE49-F238E27FC236}">
                <a16:creationId xmlns:a16="http://schemas.microsoft.com/office/drawing/2014/main" id="{069AD61D-3EA9-87C2-FAFF-0721D1EFE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4</a:t>
            </a:fld>
            <a:endParaRPr lang="en-US" altLang="en-US"/>
          </a:p>
        </p:txBody>
      </p:sp>
    </p:spTree>
    <p:extLst>
      <p:ext uri="{BB962C8B-B14F-4D97-AF65-F5344CB8AC3E}">
        <p14:creationId xmlns:p14="http://schemas.microsoft.com/office/powerpoint/2010/main" val="159039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b="0" i="0" dirty="0">
                <a:solidFill>
                  <a:srgbClr val="000000"/>
                </a:solidFill>
                <a:effectLst/>
                <a:latin typeface="Montserrat" panose="00000500000000000000" pitchFamily="2" charset="0"/>
              </a:rPr>
              <a:t>La mouche peut parcourir </a:t>
            </a:r>
            <a:r>
              <a:rPr lang="en-CA" b="1" i="0" dirty="0">
                <a:solidFill>
                  <a:srgbClr val="000000"/>
                </a:solidFill>
                <a:effectLst/>
                <a:latin typeface="Montserrat" panose="00000500000000000000" pitchFamily="2" charset="0"/>
              </a:rPr>
              <a:t>quatre kilomètres par jour en volant </a:t>
            </a:r>
            <a:r>
              <a:rPr lang="en-CA" b="0" i="0" dirty="0">
                <a:solidFill>
                  <a:srgbClr val="000000"/>
                </a:solidFill>
                <a:effectLst/>
                <a:latin typeface="Montserrat" panose="00000500000000000000" pitchFamily="2" charset="0"/>
              </a:rPr>
              <a:t>et si elle est mobilisée dans des animaux transportés dans des camions, elle peut être transportée jusqu'à </a:t>
            </a:r>
            <a:r>
              <a:rPr lang="en-CA" b="1" i="0" dirty="0">
                <a:solidFill>
                  <a:srgbClr val="000000"/>
                </a:solidFill>
                <a:effectLst/>
                <a:latin typeface="Montserrat" panose="00000500000000000000" pitchFamily="2" charset="0"/>
              </a:rPr>
              <a:t>400 kilomètres. </a:t>
            </a:r>
          </a:p>
          <a:p>
            <a:endParaRPr lang="en-CA" altLang="en-US" b="1" i="0" dirty="0">
              <a:solidFill>
                <a:srgbClr val="000000"/>
              </a:solidFill>
              <a:effectLst/>
              <a:latin typeface="Montserrat" panose="00000500000000000000" pitchFamily="2" charset="0"/>
            </a:endParaRPr>
          </a:p>
          <a:p>
            <a:r>
              <a:rPr lang="en-CA" altLang="en-US" b="1" i="0" dirty="0">
                <a:solidFill>
                  <a:srgbClr val="000000"/>
                </a:solidFill>
                <a:effectLst/>
                <a:latin typeface="Montserrat" panose="00000500000000000000" pitchFamily="2" charset="0"/>
              </a:rPr>
              <a:t>Certaines prévisions de modélisation indiquent que </a:t>
            </a:r>
            <a:r>
              <a:rPr lang="en-CA" b="1" i="0" dirty="0">
                <a:solidFill>
                  <a:srgbClr val="000000"/>
                </a:solidFill>
                <a:effectLst/>
                <a:latin typeface="Montserrat" panose="00000500000000000000" pitchFamily="2" charset="0"/>
              </a:rPr>
              <a:t>le ver de la vis pourrait arriver à Sonora </a:t>
            </a:r>
            <a:r>
              <a:rPr lang="en-CA" b="0" i="0" dirty="0">
                <a:solidFill>
                  <a:srgbClr val="000000"/>
                </a:solidFill>
                <a:effectLst/>
                <a:latin typeface="Montserrat" panose="00000500000000000000" pitchFamily="2" charset="0"/>
              </a:rPr>
              <a:t>en septembre, mais cela pourrait aussi être plus tôt</a:t>
            </a:r>
            <a:endParaRPr lang="en-CA" altLang="en-US" b="1"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Tree>
    <p:extLst>
      <p:ext uri="{BB962C8B-B14F-4D97-AF65-F5344CB8AC3E}">
        <p14:creationId xmlns:p14="http://schemas.microsoft.com/office/powerpoint/2010/main" val="342787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Seulement deux signaux EEE au cours des 2,5 </a:t>
            </a:r>
            <a:r>
              <a:rPr lang="en-CA" altLang="en-US" dirty="0" err="1"/>
              <a:t>derniers </a:t>
            </a:r>
            <a:r>
              <a:rPr lang="en-CA" altLang="en-US" dirty="0"/>
              <a:t>mois</a:t>
            </a:r>
          </a:p>
          <a:p>
            <a:endParaRPr lang="en-CA" altLang="en-US" dirty="0"/>
          </a:p>
          <a:p>
            <a:r>
              <a:rPr lang="en-CA" b="0" i="0" dirty="0">
                <a:solidFill>
                  <a:srgbClr val="000000"/>
                </a:solidFill>
                <a:effectLst/>
                <a:latin typeface="Montserrat" panose="00000500000000000000" pitchFamily="2" charset="0"/>
              </a:rPr>
              <a:t>Le 17 avril, un âne d'un an du comté de Lake, en Floride, a été testé positif à l'encéphalite équine de l'Est (EEE) après avoir développé des signes cliniques le 3 avril. L'âne est maintenant décédé. </a:t>
            </a:r>
            <a:r>
              <a:rPr lang="en-CA" b="1" i="0" dirty="0">
                <a:solidFill>
                  <a:srgbClr val="000000"/>
                </a:solidFill>
                <a:effectLst/>
                <a:latin typeface="Montserrat" panose="00000500000000000000" pitchFamily="2" charset="0"/>
              </a:rPr>
              <a:t>L'année dernière, nous avons commencé à observer des signaux d'EEE à la mi-avril.</a:t>
            </a:r>
          </a:p>
          <a:p>
            <a:endParaRPr lang="en-CA" altLang="en-US" b="1" i="0" dirty="0">
              <a:solidFill>
                <a:srgbClr val="000000"/>
              </a:solidFill>
              <a:effectLst/>
              <a:latin typeface="Montserrat" panose="00000500000000000000" pitchFamily="2" charset="0"/>
            </a:endParaRPr>
          </a:p>
          <a:p>
            <a:r>
              <a:rPr lang="en-CA" b="0" i="0" dirty="0">
                <a:solidFill>
                  <a:srgbClr val="000000"/>
                </a:solidFill>
                <a:effectLst/>
                <a:latin typeface="Montserrat" panose="00000500000000000000" pitchFamily="2" charset="0"/>
              </a:rPr>
              <a:t>Le cas de la dinde dans le comté de Luzerne est apparu lorsque la commission de la chasse de Pennsylvanie a été contactée après que l'oiseau a été repéré agissant de manière erratique et tournant en rond. George a déclaré que le virus se transmet principalement entre les oiseaux. Outre les dindes sauvages, la maladie peut toucher les faisans, les cailles et les cerfs. Comme le virus se propage par les moustiques, les cas chez les animaux sauvages ont tendance à se multiplier à la fin de l'été</a:t>
            </a:r>
          </a:p>
          <a:p>
            <a:endParaRPr lang="en-CA" altLang="en-US" b="0" i="0" dirty="0">
              <a:solidFill>
                <a:srgbClr val="000000"/>
              </a:solidFill>
              <a:effectLst/>
              <a:latin typeface="Montserrat" panose="00000500000000000000" pitchFamily="2" charset="0"/>
            </a:endParaRPr>
          </a:p>
          <a:p>
            <a:r>
              <a:rPr lang="en-CA" altLang="en-US" b="0" i="0" dirty="0">
                <a:solidFill>
                  <a:srgbClr val="000000"/>
                </a:solidFill>
                <a:effectLst/>
                <a:latin typeface="Montserrat" panose="00000500000000000000" pitchFamily="2" charset="0"/>
              </a:rPr>
              <a:t>Le comté de Luzerne avait déjà signalé un cas chez un cheval et un cerf sauvage.</a:t>
            </a:r>
            <a:endParaRPr lang="en-CA" altLang="en-US" dirty="0"/>
          </a:p>
        </p:txBody>
      </p:sp>
    </p:spTree>
    <p:extLst>
      <p:ext uri="{BB962C8B-B14F-4D97-AF65-F5344CB8AC3E}">
        <p14:creationId xmlns:p14="http://schemas.microsoft.com/office/powerpoint/2010/main" val="171077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En 2025, entre la semaine épidémiologique (SE) 1 et la SE 19, 10 639 cas confirmés d'Oropouche ont été signalés dans la région des Amériques. Des cas confirmés ont été signalés dans neuf pays de la région des Amériques : Brésil (n= 10 076 cas), Canada et États-Unis (1 cas importé chacun), Cuba (n= 16 cas confirmés 2452 cas suspects), Guyane (n= 1 cas), Panama2 (n= 287 cas), et Pérou (n= 233 cas), Venezuela 5 cas, Colombie 21 cas.</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t> Pour le Brésil, il s'agit d'une augmentation de 56% des cas par rapport à la même période de l'année dernière (6440). Je n'ai pas vu beaucoup plus d'informations sur la situation à Cuba.</a:t>
            </a:r>
          </a:p>
          <a:p>
            <a:endParaRPr lang="en-CA" altLang="en-US" dirty="0"/>
          </a:p>
          <a:p>
            <a:endParaRPr lang="en-CA" altLang="en-US" dirty="0"/>
          </a:p>
          <a:p>
            <a:r>
              <a:rPr lang="en-CA" altLang="en-US" dirty="0"/>
              <a:t>2024 au Brésil, cinq cas de transmission verticale ont été confirmés (quatre morts fœtales et un cas d'anomalie congénitale) et des enquêtes complémentaires ont été menées sur les morts fœtales, les fausses couches et les anomalies congénitales.</a:t>
            </a:r>
          </a:p>
          <a:p>
            <a:endParaRPr lang="en-CA" altLang="en-US" dirty="0"/>
          </a:p>
          <a:p>
            <a:r>
              <a:rPr lang="en-CA" altLang="en-US" dirty="0"/>
              <a:t>L'OPS a récemment publié un programme de recherche OROV : </a:t>
            </a:r>
            <a:r>
              <a:rPr lang="en-CA" b="0" i="0" dirty="0">
                <a:solidFill>
                  <a:srgbClr val="3C4245"/>
                </a:solidFill>
                <a:effectLst/>
                <a:latin typeface="Noto Sans" panose="020B0502040504020204" pitchFamily="34" charset="0"/>
              </a:rPr>
              <a:t> Il se concentre sur cinq domaines critiques - transmission verticale, vecteurs et réservoirs, épidémiologie et surveillance, progrès en matière de laboratoire et aspects cliniques - et met en évidence les lacunes urgentes et les actions stratégiques. </a:t>
            </a:r>
            <a:endParaRPr lang="en-CA" altLang="en-US" dirty="0"/>
          </a:p>
          <a:p>
            <a:endParaRPr lang="en-CA" altLang="en-US" dirty="0"/>
          </a:p>
        </p:txBody>
      </p:sp>
    </p:spTree>
    <p:extLst>
      <p:ext uri="{BB962C8B-B14F-4D97-AF65-F5344CB8AC3E}">
        <p14:creationId xmlns:p14="http://schemas.microsoft.com/office/powerpoint/2010/main" val="307763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2E51104-B0D4-547B-FEBC-1A79D23A9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DF1E55F-1D32-490B-FCB6-C23E75A6E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Au cours des 19 premières semaines de 2025, un total de 2 755 110 cas suspects de dengue ont été signalés. 1 096 668 (40%) ont été confirmés en laboratoire et 3 490 (0,1%) ont été classés comme dengue sévère. Au total, 1 160 décès ont été enregistrés (CFR 0,042%). Cela représente une diminution de 71% par rapport à la même période en 2024 et de 13% par rapport à la moyenne des 5 dernières années. La figure 1 illustre ces tendances</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Bien que les tendances soient nettement inférieures à celles de l'année dernière, le </a:t>
            </a:r>
            <a:r>
              <a:rPr lang="en-CA" altLang="en-US" dirty="0"/>
              <a:t>nombre de cas au Mexique a augmenté au cours des quatre dernières semaines.</a:t>
            </a:r>
          </a:p>
          <a:p>
            <a:endParaRPr lang="en-CA" altLang="en-US" dirty="0"/>
          </a:p>
          <a:p>
            <a:r>
              <a:rPr lang="en-CA" b="0" i="0" dirty="0">
                <a:solidFill>
                  <a:srgbClr val="000000"/>
                </a:solidFill>
                <a:effectLst/>
                <a:latin typeface="abcsans"/>
              </a:rPr>
              <a:t>Cairns (dans le nord du Queensland) a enregistré son premier cas de transmission locale de la maladie transmise par les moustiques depuis sept ans (2018).</a:t>
            </a:r>
          </a:p>
          <a:p>
            <a:pPr algn="l"/>
            <a:r>
              <a:rPr lang="en-CA" b="0" i="0" dirty="0">
                <a:solidFill>
                  <a:srgbClr val="000000"/>
                </a:solidFill>
                <a:effectLst/>
                <a:latin typeface="abcsans"/>
              </a:rPr>
              <a:t>elle connaissait des épidémies annuelles de dengue, dont une en 2008-09 qui a infecté près de 1 000 personnes.</a:t>
            </a:r>
          </a:p>
          <a:p>
            <a:pPr algn="l"/>
            <a:r>
              <a:rPr lang="en-CA" b="0" i="0" dirty="0">
                <a:solidFill>
                  <a:srgbClr val="000000"/>
                </a:solidFill>
                <a:effectLst/>
                <a:latin typeface="abcsans"/>
              </a:rPr>
              <a:t>Puis, en 2011, ils ont commencé à lâcher un grand nombre de moustiques résistants à la dengue dans la ville, ce qui les a empêchés de transmettre le virus à l'homme.</a:t>
            </a:r>
          </a:p>
          <a:p>
            <a:pPr algn="l"/>
            <a:endParaRPr lang="en-CA" b="0" i="0" dirty="0">
              <a:solidFill>
                <a:srgbClr val="000000"/>
              </a:solidFill>
              <a:effectLst/>
              <a:latin typeface="abcsans"/>
            </a:endParaRPr>
          </a:p>
          <a:p>
            <a:pPr algn="l"/>
            <a:r>
              <a:rPr lang="en-CA" b="0" i="0" dirty="0">
                <a:solidFill>
                  <a:srgbClr val="000000"/>
                </a:solidFill>
                <a:effectLst/>
                <a:latin typeface="abcsans"/>
              </a:rPr>
              <a:t>Bangladesh - Le </a:t>
            </a:r>
            <a:r>
              <a:rPr lang="en-CA" b="0" i="0" dirty="0">
                <a:solidFill>
                  <a:srgbClr val="212529"/>
                </a:solidFill>
                <a:effectLst/>
                <a:latin typeface="roboto" panose="02000000000000000000" pitchFamily="2" charset="0"/>
              </a:rPr>
              <a:t>nombre total de cas de dengue signalés cette année s'élève à 4 492. Jusqu'à présent, 23 personnes sont mortes de cette maladie transmise par les moustiques en 2025.</a:t>
            </a:r>
          </a:p>
          <a:p>
            <a:pPr algn="l"/>
            <a:endParaRPr lang="en-CA" b="0" i="0" dirty="0">
              <a:solidFill>
                <a:srgbClr val="212529"/>
              </a:solidFill>
              <a:effectLst/>
              <a:latin typeface="roboto" panose="02000000000000000000" pitchFamily="2" charset="0"/>
            </a:endParaRPr>
          </a:p>
          <a:p>
            <a:pPr algn="l"/>
            <a:r>
              <a:rPr lang="en-CA" b="0" i="0" dirty="0">
                <a:solidFill>
                  <a:srgbClr val="212529"/>
                </a:solidFill>
                <a:effectLst/>
                <a:latin typeface="roboto" panose="02000000000000000000" pitchFamily="2" charset="0"/>
              </a:rPr>
              <a:t>Aux Philippines, les cas se sont multipliés : </a:t>
            </a:r>
            <a:r>
              <a:rPr lang="en-CA" b="0" i="0" dirty="0">
                <a:solidFill>
                  <a:srgbClr val="333333"/>
                </a:solidFill>
                <a:effectLst/>
                <a:latin typeface="Noto Serif" panose="02020600060500020200" pitchFamily="18" charset="0"/>
              </a:rPr>
              <a:t>Le bureau provincial de la santé de Negros Occidental a signalé 1 897 cas de dengue et sept décès entre le 1er janvier et le 10 mai 2025, contre 449 cas au cours de la même période l'année dernière.</a:t>
            </a:r>
          </a:p>
          <a:p>
            <a:pPr algn="l"/>
            <a:endParaRPr lang="en-CA" b="0" i="0" dirty="0">
              <a:solidFill>
                <a:srgbClr val="333333"/>
              </a:solidFill>
              <a:effectLst/>
              <a:latin typeface="Noto Serif" panose="02020600060500020200" pitchFamily="18" charset="0"/>
            </a:endParaRPr>
          </a:p>
          <a:p>
            <a:pPr algn="l"/>
            <a:r>
              <a:rPr lang="en-CA" b="0" i="0" dirty="0">
                <a:solidFill>
                  <a:srgbClr val="000000"/>
                </a:solidFill>
                <a:effectLst/>
                <a:latin typeface="selane-text"/>
              </a:rPr>
              <a:t>Singapour - Le nombre de cas de dengue pour la période de janvier à mai 2025 a chuté d'environ 74 % par rapport à la même période en 2024, avec près de 2 000 cas enregistrés pour l'année à ce jour, selon les chiffres de l'Agence nationale de l'environnement (NEA).</a:t>
            </a:r>
          </a:p>
          <a:p>
            <a:pPr algn="l"/>
            <a:r>
              <a:rPr lang="en-CA" b="0" i="0" dirty="0">
                <a:solidFill>
                  <a:srgbClr val="000000"/>
                </a:solidFill>
                <a:effectLst/>
                <a:latin typeface="selane-text"/>
              </a:rPr>
              <a:t>Ce chiffre est également "nettement inférieur" au nombre de cas enregistrés au cours de la même période en 2023, où plus de 3 000 cas avaient été signalés au cours du premier semestre de l'année. Environ 10 000 cas de dengue ont été enregistrés au cours du premier semestre 2024.</a:t>
            </a:r>
          </a:p>
          <a:p>
            <a:pPr algn="l"/>
            <a:endParaRPr lang="en-CA" b="0" i="0" dirty="0">
              <a:solidFill>
                <a:srgbClr val="212529"/>
              </a:solidFill>
              <a:effectLst/>
              <a:latin typeface="roboto" panose="02000000000000000000" pitchFamily="2" charset="0"/>
            </a:endParaRPr>
          </a:p>
          <a:p>
            <a:pPr algn="l"/>
            <a:endParaRPr lang="en-CA" b="0" i="0" dirty="0">
              <a:solidFill>
                <a:srgbClr val="212529"/>
              </a:solidFill>
              <a:effectLst/>
              <a:latin typeface="roboto" panose="02000000000000000000" pitchFamily="2" charset="0"/>
            </a:endParaRPr>
          </a:p>
          <a:p>
            <a:pPr algn="l"/>
            <a:endParaRPr lang="en-CA" b="0" i="0" dirty="0">
              <a:solidFill>
                <a:srgbClr val="000000"/>
              </a:solidFill>
              <a:effectLst/>
              <a:latin typeface="abcsans"/>
            </a:endParaRPr>
          </a:p>
          <a:p>
            <a:endParaRPr lang="en-CA" altLang="en-US" dirty="0"/>
          </a:p>
        </p:txBody>
      </p:sp>
      <p:sp>
        <p:nvSpPr>
          <p:cNvPr id="33796" name="Slide Number Placeholder 3">
            <a:extLst>
              <a:ext uri="{FF2B5EF4-FFF2-40B4-BE49-F238E27FC236}">
                <a16:creationId xmlns:a16="http://schemas.microsoft.com/office/drawing/2014/main" id="{85EF2F75-A6F0-E003-185C-BB808A57F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E169B3-34B7-4C52-95D0-43E49D91793C}"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577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4E30416-03C7-D6F8-C9B6-AEA9A49BFC7E}"/>
              </a:ext>
            </a:extLst>
          </p:cNvPr>
          <p:cNvSpPr>
            <a:spLocks noGrp="1"/>
          </p:cNvSpPr>
          <p:nvPr>
            <p:ph type="sldNum" sz="quarter" idx="10"/>
          </p:nvPr>
        </p:nvSpPr>
        <p:spPr/>
        <p:txBody>
          <a:bodyPr/>
          <a:lstStyle>
            <a:lvl1pPr>
              <a:defRPr/>
            </a:lvl1pPr>
          </a:lstStyle>
          <a:p>
            <a:pPr>
              <a:defRPr/>
            </a:pPr>
            <a:fld id="{651CF349-32BC-4255-BFF5-0464A9CC9AF1}" type="slidenum">
              <a:rPr lang="en-US" altLang="en-US"/>
              <a:pPr>
                <a:defRPr/>
              </a:pPr>
              <a:t>‹#›</a:t>
            </a:fld>
            <a:endParaRPr lang="en-US" altLang="en-US"/>
          </a:p>
        </p:txBody>
      </p:sp>
    </p:spTree>
    <p:extLst>
      <p:ext uri="{BB962C8B-B14F-4D97-AF65-F5344CB8AC3E}">
        <p14:creationId xmlns:p14="http://schemas.microsoft.com/office/powerpoint/2010/main" val="283146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0CABE26-7E79-E55D-69CB-FB8365AFE95A}"/>
              </a:ext>
            </a:extLst>
          </p:cNvPr>
          <p:cNvSpPr>
            <a:spLocks noGrp="1"/>
          </p:cNvSpPr>
          <p:nvPr>
            <p:ph type="sldNum" sz="quarter" idx="10"/>
          </p:nvPr>
        </p:nvSpPr>
        <p:spPr/>
        <p:txBody>
          <a:bodyPr/>
          <a:lstStyle>
            <a:lvl1pPr>
              <a:defRPr/>
            </a:lvl1pPr>
          </a:lstStyle>
          <a:p>
            <a:pPr>
              <a:defRPr/>
            </a:pPr>
            <a:fld id="{9CE63F1E-888D-468B-B838-F378B527AD85}" type="slidenum">
              <a:rPr lang="en-US" altLang="en-US"/>
              <a:pPr>
                <a:defRPr/>
              </a:pPr>
              <a:t>‹#›</a:t>
            </a:fld>
            <a:endParaRPr lang="en-US" altLang="en-US"/>
          </a:p>
        </p:txBody>
      </p:sp>
    </p:spTree>
    <p:extLst>
      <p:ext uri="{BB962C8B-B14F-4D97-AF65-F5344CB8AC3E}">
        <p14:creationId xmlns:p14="http://schemas.microsoft.com/office/powerpoint/2010/main" val="1784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1655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480E5EAA-5E1F-1317-0820-F49BB243684F}"/>
              </a:ext>
            </a:extLst>
          </p:cNvPr>
          <p:cNvSpPr>
            <a:spLocks noGrp="1"/>
          </p:cNvSpPr>
          <p:nvPr>
            <p:ph type="sldNum" sz="quarter" idx="10"/>
          </p:nvPr>
        </p:nvSpPr>
        <p:spPr/>
        <p:txBody>
          <a:bodyPr/>
          <a:lstStyle>
            <a:lvl1pPr>
              <a:defRPr/>
            </a:lvl1pPr>
          </a:lstStyle>
          <a:p>
            <a:pPr>
              <a:defRPr/>
            </a:pPr>
            <a:fld id="{589C40C2-7A94-424C-9771-F39272A79DD9}" type="slidenum">
              <a:rPr lang="en-US" altLang="en-US"/>
              <a:pPr>
                <a:defRPr/>
              </a:pPr>
              <a:t>‹#›</a:t>
            </a:fld>
            <a:endParaRPr lang="en-US" altLang="en-US"/>
          </a:p>
        </p:txBody>
      </p:sp>
    </p:spTree>
    <p:extLst>
      <p:ext uri="{BB962C8B-B14F-4D97-AF65-F5344CB8AC3E}">
        <p14:creationId xmlns:p14="http://schemas.microsoft.com/office/powerpoint/2010/main" val="315341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50E7BEAD-F7E2-A27C-354C-8B5B529C5F3A}"/>
              </a:ext>
            </a:extLst>
          </p:cNvPr>
          <p:cNvSpPr>
            <a:spLocks noGrp="1"/>
          </p:cNvSpPr>
          <p:nvPr>
            <p:ph type="sldNum" sz="quarter" idx="10"/>
          </p:nvPr>
        </p:nvSpPr>
        <p:spPr/>
        <p:txBody>
          <a:bodyPr/>
          <a:lstStyle>
            <a:lvl1pPr>
              <a:defRPr/>
            </a:lvl1pPr>
          </a:lstStyle>
          <a:p>
            <a:pPr>
              <a:defRPr/>
            </a:pPr>
            <a:fld id="{CD98E67A-15DF-4A5C-B8C0-CCB6B02C4A64}" type="slidenum">
              <a:rPr lang="en-US" altLang="en-US"/>
              <a:pPr>
                <a:defRPr/>
              </a:pPr>
              <a:t>‹#›</a:t>
            </a:fld>
            <a:endParaRPr lang="en-US" altLang="en-US"/>
          </a:p>
        </p:txBody>
      </p:sp>
    </p:spTree>
    <p:extLst>
      <p:ext uri="{BB962C8B-B14F-4D97-AF65-F5344CB8AC3E}">
        <p14:creationId xmlns:p14="http://schemas.microsoft.com/office/powerpoint/2010/main" val="9682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5C7426B1-A5DE-C567-3243-DE2284668F9A}"/>
              </a:ext>
            </a:extLst>
          </p:cNvPr>
          <p:cNvSpPr>
            <a:spLocks noGrp="1"/>
          </p:cNvSpPr>
          <p:nvPr>
            <p:ph type="sldNum" sz="quarter" idx="14"/>
          </p:nvPr>
        </p:nvSpPr>
        <p:spPr/>
        <p:txBody>
          <a:bodyPr/>
          <a:lstStyle>
            <a:lvl1pPr>
              <a:defRPr/>
            </a:lvl1pPr>
          </a:lstStyle>
          <a:p>
            <a:pPr>
              <a:defRPr/>
            </a:pPr>
            <a:fld id="{590668F6-C837-436A-91CA-1BA1567FCE7A}" type="slidenum">
              <a:rPr lang="en-US" altLang="en-US"/>
              <a:pPr>
                <a:defRPr/>
              </a:pPr>
              <a:t>‹#›</a:t>
            </a:fld>
            <a:endParaRPr lang="en-US" altLang="en-US"/>
          </a:p>
        </p:txBody>
      </p:sp>
    </p:spTree>
    <p:extLst>
      <p:ext uri="{BB962C8B-B14F-4D97-AF65-F5344CB8AC3E}">
        <p14:creationId xmlns:p14="http://schemas.microsoft.com/office/powerpoint/2010/main" val="35220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EFDAED9-62E0-6868-77C2-9F01C34E6A08}"/>
              </a:ext>
            </a:extLst>
          </p:cNvPr>
          <p:cNvSpPr>
            <a:spLocks noGrp="1"/>
          </p:cNvSpPr>
          <p:nvPr>
            <p:ph type="sldNum" sz="quarter" idx="15"/>
          </p:nvPr>
        </p:nvSpPr>
        <p:spPr/>
        <p:txBody>
          <a:bodyPr/>
          <a:lstStyle>
            <a:lvl1pPr>
              <a:defRPr/>
            </a:lvl1pPr>
          </a:lstStyle>
          <a:p>
            <a:pPr>
              <a:defRPr/>
            </a:pPr>
            <a:fld id="{3CEC82CE-925C-4987-A85C-5163FB01F0F0}" type="slidenum">
              <a:rPr lang="en-US" altLang="en-US"/>
              <a:pPr>
                <a:defRPr/>
              </a:pPr>
              <a:t>‹#›</a:t>
            </a:fld>
            <a:endParaRPr lang="en-US" altLang="en-US"/>
          </a:p>
        </p:txBody>
      </p:sp>
    </p:spTree>
    <p:extLst>
      <p:ext uri="{BB962C8B-B14F-4D97-AF65-F5344CB8AC3E}">
        <p14:creationId xmlns:p14="http://schemas.microsoft.com/office/powerpoint/2010/main" val="69178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8C46048-7651-9F16-8FAC-8EFE5B139A3D}"/>
              </a:ext>
            </a:extLst>
          </p:cNvPr>
          <p:cNvSpPr>
            <a:spLocks noGrp="1"/>
          </p:cNvSpPr>
          <p:nvPr>
            <p:ph type="sldNum" sz="quarter" idx="10"/>
          </p:nvPr>
        </p:nvSpPr>
        <p:spPr/>
        <p:txBody>
          <a:bodyPr/>
          <a:lstStyle>
            <a:lvl1pPr>
              <a:defRPr/>
            </a:lvl1pPr>
          </a:lstStyle>
          <a:p>
            <a:pPr>
              <a:defRPr/>
            </a:pPr>
            <a:fld id="{8E88BEFF-8846-4AAD-96B0-62C7819C1D93}" type="slidenum">
              <a:rPr lang="en-US" altLang="en-US"/>
              <a:pPr>
                <a:defRPr/>
              </a:pPr>
              <a:t>‹#›</a:t>
            </a:fld>
            <a:endParaRPr lang="en-US" altLang="en-US"/>
          </a:p>
        </p:txBody>
      </p:sp>
    </p:spTree>
    <p:extLst>
      <p:ext uri="{BB962C8B-B14F-4D97-AF65-F5344CB8AC3E}">
        <p14:creationId xmlns:p14="http://schemas.microsoft.com/office/powerpoint/2010/main" val="161799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B4C3CFAD-F0D2-E0AA-37CD-64AF5F3A3CA3}"/>
              </a:ext>
            </a:extLst>
          </p:cNvPr>
          <p:cNvSpPr>
            <a:spLocks noGrp="1"/>
          </p:cNvSpPr>
          <p:nvPr>
            <p:ph type="sldNum" sz="quarter" idx="10"/>
          </p:nvPr>
        </p:nvSpPr>
        <p:spPr/>
        <p:txBody>
          <a:bodyPr/>
          <a:lstStyle>
            <a:lvl1pPr>
              <a:defRPr/>
            </a:lvl1pPr>
          </a:lstStyle>
          <a:p>
            <a:pPr>
              <a:defRPr/>
            </a:pPr>
            <a:fld id="{C94B8F49-8641-4B51-A733-C826119B25E3}" type="slidenum">
              <a:rPr lang="en-US" altLang="en-US"/>
              <a:pPr>
                <a:defRPr/>
              </a:pPr>
              <a:t>‹#›</a:t>
            </a:fld>
            <a:endParaRPr lang="en-US" altLang="en-US"/>
          </a:p>
        </p:txBody>
      </p:sp>
    </p:spTree>
    <p:extLst>
      <p:ext uri="{BB962C8B-B14F-4D97-AF65-F5344CB8AC3E}">
        <p14:creationId xmlns:p14="http://schemas.microsoft.com/office/powerpoint/2010/main" val="230284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DBFF31A4-A42A-103D-D7E9-C35E4F903CDE}"/>
              </a:ext>
            </a:extLst>
          </p:cNvPr>
          <p:cNvSpPr>
            <a:spLocks noGrp="1"/>
          </p:cNvSpPr>
          <p:nvPr>
            <p:ph type="sldNum" sz="quarter" idx="10"/>
          </p:nvPr>
        </p:nvSpPr>
        <p:spPr/>
        <p:txBody>
          <a:bodyPr/>
          <a:lstStyle>
            <a:lvl1pPr>
              <a:defRPr/>
            </a:lvl1pPr>
          </a:lstStyle>
          <a:p>
            <a:pPr>
              <a:defRPr/>
            </a:pPr>
            <a:fld id="{26437CB6-981D-4A66-A251-1EC6E5FFD298}" type="slidenum">
              <a:rPr lang="en-US" altLang="en-US"/>
              <a:pPr>
                <a:defRPr/>
              </a:pPr>
              <a:t>‹#›</a:t>
            </a:fld>
            <a:endParaRPr lang="en-US" altLang="en-US"/>
          </a:p>
        </p:txBody>
      </p:sp>
    </p:spTree>
    <p:extLst>
      <p:ext uri="{BB962C8B-B14F-4D97-AF65-F5344CB8AC3E}">
        <p14:creationId xmlns:p14="http://schemas.microsoft.com/office/powerpoint/2010/main" val="62694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7191DC-108B-F062-3ABD-9A138BF35BA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356BB6B8-5CF4-C4DF-E2FA-4FF9A2E01C3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B43D0AC4-8157-0EDD-48EE-2B832153D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41981C-33DC-4F67-AE3F-890F8ABB2090}" type="datetime1">
              <a:rPr lang="en-US"/>
              <a:t>6/20/2025</a:t>
            </a:fld>
            <a:endParaRPr lang="en-US"/>
          </a:p>
        </p:txBody>
      </p:sp>
      <p:sp>
        <p:nvSpPr>
          <p:cNvPr id="5" name="Footer Placeholder 4">
            <a:extLst>
              <a:ext uri="{FF2B5EF4-FFF2-40B4-BE49-F238E27FC236}">
                <a16:creationId xmlns:a16="http://schemas.microsoft.com/office/drawing/2014/main" id="{294DF336-0E54-C037-15A1-FE2472E3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A90421A-8018-52B4-2417-11A20638457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0A2D6E4-30EF-4252-83BD-D670973BC10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health.nsw.gov.au/news/Pages/20250314_01.aspx" TargetMode="External"/><Relationship Id="rId7" Type="http://schemas.openxmlformats.org/officeDocument/2006/relationships/hyperlink" Target="https://www.swinehealth.org/wp-content/uploads/2024/09/shic-factsheet-JEV-June2024.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timesofindia.indiatimes.com/city/chennai/japanese-encephalitis-cases-rise-in-urban-and-periurban-areas-of-tamil-nadu/articleshow/121323292.cms" TargetMode="External"/><Relationship Id="rId5" Type="http://schemas.openxmlformats.org/officeDocument/2006/relationships/hyperlink" Target="https://www.daf.qld.gov.au/news-media/news/japanese-encephalitis-pigs#:~:text=JEV%20is%20a%20zoonotic%20disease,in%20Queensland%20since%20July%202022." TargetMode="External"/><Relationship Id="rId4" Type="http://schemas.openxmlformats.org/officeDocument/2006/relationships/hyperlink" Target="https://www.abc.net.au/news/2025-04-01/queenslander-likely-died-from-japanese-encephalitis-virus/105123982" TargetMode="External"/><Relationship Id="rId9" Type="http://schemas.openxmlformats.org/officeDocument/2006/relationships/hyperlink" Target="https://pmc.ncbi.nlm.nih.gov/articles/PMC1208351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henews.com.pk/print/1296199-lumpy-skin-disease-resurfaces-in-si"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jawharafm.net/ar/article/%D8%A7%D9%84%D9%85%D9%87%D8%AF%D9%8A%D8%A9-%D9%86%D9%81%D9%88%D9%82-%D8%AD%D9%88%D8%A7%D9%84%D9%8A-8-%D8%A3%D8%A8%D9%82%D8%A7%D8%B1-%D8%A8%D8%B3%D8%A8%D8%A8-%D9%85%D8%B1%D8%B6-%D8%A7%D9%84%D8%AC%D9%84%D8%AF-%D8%A7%D9%84%D8%B9%D9%82%D8%AF%D9%8A/105/275367?fbclid=IwY2xjawKIu5VleHRuA2FlbQIxMQBicmlkETFzamNZRUttcU1yNHlkYlNCAR4VSdf7kDXUwG2cnAvGLCJm-yn6qFm8RluTXO2zfWxYmROJsFO4blUchDYlSA_aem_jYUtEPMtEpuDRcZpMsi_O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dpi.com/2076-2607/13/3/650" TargetMode="External"/><Relationship Id="rId13" Type="http://schemas.openxmlformats.org/officeDocument/2006/relationships/hyperlink" Target="https://pubmed.ncbi.nlm.nih.gov/40257377/" TargetMode="External"/><Relationship Id="rId3" Type="http://schemas.openxmlformats.org/officeDocument/2006/relationships/hyperlink" Target="https://www.nature.com/articles/s41598-025-94527-8" TargetMode="External"/><Relationship Id="rId7" Type="http://schemas.openxmlformats.org/officeDocument/2006/relationships/hyperlink" Target="https://pubmed.ncbi.nlm.nih.gov/40121037/" TargetMode="External"/><Relationship Id="rId12" Type="http://schemas.openxmlformats.org/officeDocument/2006/relationships/hyperlink" Target="https://journal.paho.org/en/articles/mayaro-virus-latin-america-and-caribbean?ut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nature.com/articles/s41598-025-93477-5" TargetMode="External"/><Relationship Id="rId11" Type="http://schemas.openxmlformats.org/officeDocument/2006/relationships/hyperlink" Target="https://www.cell.com/cell/fulltext/S0092-8674(25)00347-2?_returnURL=https%3A%2F%2Flinkinghub.elsevier.com%2Fretrieve%2Fpii%2FS0092867425003472%3Fshowall%3Dtrue" TargetMode="External"/><Relationship Id="rId5" Type="http://schemas.openxmlformats.org/officeDocument/2006/relationships/hyperlink" Target="https://tropmedhealth.biomedcentral.com/articles/10.1186/s41182-025-00691-y" TargetMode="External"/><Relationship Id="rId15" Type="http://schemas.openxmlformats.org/officeDocument/2006/relationships/hyperlink" Target="https://pubmed.ncbi.nlm.nih.gov/40276246/" TargetMode="External"/><Relationship Id="rId10" Type="http://schemas.openxmlformats.org/officeDocument/2006/relationships/hyperlink" Target="https://www.nature.com/articles/s43247-025-02199-z" TargetMode="External"/><Relationship Id="rId4" Type="http://schemas.openxmlformats.org/officeDocument/2006/relationships/hyperlink" Target="https://bmcinfectdis.biomedcentral.com/articles/10.1186/s12879-025-10544-y" TargetMode="External"/><Relationship Id="rId9" Type="http://schemas.openxmlformats.org/officeDocument/2006/relationships/hyperlink" Target="https://www.frontiersin.org/journals/microbiology/articles/10.3389/fmicb.2025.1583023/full" TargetMode="External"/><Relationship Id="rId14" Type="http://schemas.openxmlformats.org/officeDocument/2006/relationships/hyperlink" Target="https://pubmed.ncbi.nlm.nih.gov/4024180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journals.plos.org/climate/article?id=10.1371/journal.pclm.0000528" TargetMode="External"/><Relationship Id="rId13" Type="http://schemas.openxmlformats.org/officeDocument/2006/relationships/hyperlink" Target="https://pubmed.ncbi.nlm.nih.gov/40355881/" TargetMode="External"/><Relationship Id="rId3" Type="http://schemas.openxmlformats.org/officeDocument/2006/relationships/hyperlink" Target="https://www.sciencedirect.com/science/article/pii/S1877959X25000299" TargetMode="External"/><Relationship Id="rId7" Type="http://schemas.openxmlformats.org/officeDocument/2006/relationships/hyperlink" Target="https://www.biorxiv.org/content/10.1101/2025.04.01.646514v1" TargetMode="External"/><Relationship Id="rId12" Type="http://schemas.openxmlformats.org/officeDocument/2006/relationships/hyperlink" Target="https://pubmed.ncbi.nlm.nih.gov/40333126/"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pubmed.ncbi.nlm.nih.gov/40253342/" TargetMode="External"/><Relationship Id="rId11" Type="http://schemas.openxmlformats.org/officeDocument/2006/relationships/hyperlink" Target="https://www.researchsquare.com/article/rs-6405356/v1" TargetMode="External"/><Relationship Id="rId5" Type="http://schemas.openxmlformats.org/officeDocument/2006/relationships/hyperlink" Target="https://pubmed.ncbi.nlm.nih.gov/40284964/" TargetMode="External"/><Relationship Id="rId10" Type="http://schemas.openxmlformats.org/officeDocument/2006/relationships/hyperlink" Target="https://www.medrxiv.org/content/10.1101/2025.04.10.25325467v1" TargetMode="External"/><Relationship Id="rId4" Type="http://schemas.openxmlformats.org/officeDocument/2006/relationships/hyperlink" Target="https://www.thelancet.com/journals/laninf/article/PIIS1473-3099(25)00110-0/fulltext" TargetMode="External"/><Relationship Id="rId9" Type="http://schemas.openxmlformats.org/officeDocument/2006/relationships/hyperlink" Target="https://academic.oup.com/jme/advance-article-abstract/doi/10.1093/jme/tjaf054/8117626?redirectedFrom=fulltex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biorxiv.org/content/10.1101/2025.04.01.646514v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393642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scwds.shinyapps.io/haemaphysali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cdc.gov/eid/article/31/6/25-0034_articl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copeg.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pynews.ro/actualitate/stiri-interne/virusul-west-nile-loveste-din-nou-un-barbat-din-timisoara-in-varsta-de-57-de-ani-in-stare-critica-dupa-infectare-349870.html" TargetMode="External"/><Relationship Id="rId3" Type="http://schemas.openxmlformats.org/officeDocument/2006/relationships/hyperlink" Target="https://www.newschannel20.com/news/local/idph-reports-first-mosquito-pool-in-illinois-to-test-positive-for-west-nile-virus-in-2025" TargetMode="External"/><Relationship Id="rId7" Type="http://schemas.openxmlformats.org/officeDocument/2006/relationships/hyperlink" Target="https://www.novaratoday.it/attualita/morto-gaudenzio-grassi-vespolate-west-nile-virus-zanzara.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gov.uk/government/news/first-detection-of-west-nile-virus-in-uk-mosquitoes" TargetMode="External"/><Relationship Id="rId5" Type="http://schemas.openxmlformats.org/officeDocument/2006/relationships/hyperlink" Target="https://www.wsfa.com/video/2025/05/05/mchd-human-west-nile-virus-case-confirmed-mobile-county/" TargetMode="External"/><Relationship Id="rId4" Type="http://schemas.openxmlformats.org/officeDocument/2006/relationships/hyperlink" Target="https://www.msn.com/en-us/health/other/west-nile-virus-found-in-coachella-valley-mosquito-sample/ar-AA1EqnKR"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thehorse.com/1136390/florida-donkey-dies-after-contracting-ee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www.lancasterfarming.com/country-life/outdoors/horse-disease-eastern-equine-encephalitis-discovered-in-wild-turkey/article_6512b027-b3da-481f-832e-c0a61043bdec.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paho.org/en/arbo-portal/arbo-portal-oropouche" TargetMode="External"/><Relationship Id="rId3" Type="http://schemas.openxmlformats.org/officeDocument/2006/relationships/hyperlink" Target="https://www.paho.org/en/documents/oropouche-virus-research-agenda-january-2025-development-research-agenda-characterization"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ncbi.nlm.nih.gov/pmc/articles/PMC5417190/" TargetMode="External"/><Relationship Id="rId5" Type="http://schemas.openxmlformats.org/officeDocument/2006/relationships/image" Target="../media/image11.png"/><Relationship Id="rId4" Type="http://schemas.openxmlformats.org/officeDocument/2006/relationships/hyperlink" Target="https://www.sciencedirect.com/science/article/pii/S2666517425000689"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orldhealthorg.shinyapps.io/dengue_global/" TargetMode="External"/><Relationship Id="rId3" Type="http://schemas.openxmlformats.org/officeDocument/2006/relationships/hyperlink" Target="https://www.paho.org/en/documents/dengue-epidemiological-situation-region-americas-epidemiological-week-19-2025" TargetMode="External"/><Relationship Id="rId7" Type="http://schemas.openxmlformats.org/officeDocument/2006/relationships/hyperlink" Target="https://www.straitstimes.com/singapore/health/almost-2000-dengue-cases-in-singapore-so-far-in-2025-74-drop-from-2024" TargetMode="External"/><Relationship Id="rId12" Type="http://schemas.openxmlformats.org/officeDocument/2006/relationships/hyperlink" Target="https://www.paho.org/en/arbo-portal/dengue-data-and-analysis/dengue-analysis-countr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newsinfo.inquirer.net/2063791/dengue-cases-rise-in-negros-occidental" TargetMode="External"/><Relationship Id="rId11" Type="http://schemas.openxmlformats.org/officeDocument/2006/relationships/image" Target="../media/image14.png"/><Relationship Id="rId5" Type="http://schemas.openxmlformats.org/officeDocument/2006/relationships/hyperlink" Target="https://www.bssnews.net/news/279006" TargetMode="External"/><Relationship Id="rId10" Type="http://schemas.openxmlformats.org/officeDocument/2006/relationships/image" Target="../media/image13.png"/><Relationship Id="rId4" Type="http://schemas.openxmlformats.org/officeDocument/2006/relationships/hyperlink" Target="https://www.abc.net.au/news/2025-05-12/cairns-first-locally-acquired-dengue-fever-case-seven-years/105279964" TargetMode="External"/><Relationship Id="rId9" Type="http://schemas.openxmlformats.org/officeDocument/2006/relationships/hyperlink" Target="https://www.ctvnews.ca/montreal/health/article/quebec-man-catches-dengue-fever-during-trip-to-martiniq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602AF-0A7B-CA13-6225-BABC351E877B}"/>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F023E3B3-24B5-6F1B-987A-4D98938A9BBC}"/>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vectoriel</a:t>
            </a:r>
            <a:r>
              <a:rPr lang="en-CA" altLang="en-US" dirty="0"/>
              <a:t> SCSSA</a:t>
            </a:r>
          </a:p>
          <a:p>
            <a:pPr eaLnBrk="1" hangingPunct="1"/>
            <a:r>
              <a:rPr lang="en-CA" altLang="en-US" dirty="0"/>
              <a:t>2 juin 2025</a:t>
            </a:r>
          </a:p>
        </p:txBody>
      </p:sp>
      <p:sp>
        <p:nvSpPr>
          <p:cNvPr id="14340" name="Slide Number Placeholder 3">
            <a:extLst>
              <a:ext uri="{FF2B5EF4-FFF2-40B4-BE49-F238E27FC236}">
                <a16:creationId xmlns:a16="http://schemas.microsoft.com/office/drawing/2014/main" id="{715D1162-4BD3-522E-45E5-0E351373283E}"/>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998BFED1-E066-41AD-9751-14329390B388}"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E1BF6C6-D202-9B7D-7E41-8B58A4EDEB26}"/>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97F-35AD-B205-4F16-1BE77415FBE7}"/>
              </a:ext>
            </a:extLst>
          </p:cNvPr>
          <p:cNvSpPr>
            <a:spLocks noGrp="1"/>
          </p:cNvSpPr>
          <p:nvPr>
            <p:ph type="title"/>
          </p:nvPr>
        </p:nvSpPr>
        <p:spPr>
          <a:xfrm>
            <a:off x="115888" y="-68263"/>
            <a:ext cx="10515600" cy="1325563"/>
          </a:xfrm>
        </p:spPr>
        <p:txBody>
          <a:bodyPr/>
          <a:lstStyle/>
          <a:p>
            <a:pPr>
              <a:defRPr/>
            </a:pPr>
            <a:r>
              <a:rPr lang="en-CA" sz="3200" dirty="0"/>
              <a:t>L'encéphalite japonaise en Australie</a:t>
            </a:r>
          </a:p>
        </p:txBody>
      </p:sp>
      <p:sp>
        <p:nvSpPr>
          <p:cNvPr id="34819" name="Text Placeholder 2">
            <a:extLst>
              <a:ext uri="{FF2B5EF4-FFF2-40B4-BE49-F238E27FC236}">
                <a16:creationId xmlns:a16="http://schemas.microsoft.com/office/drawing/2014/main" id="{91076C13-0033-0D5E-29F4-F7E72FA719A1}"/>
              </a:ext>
            </a:extLst>
          </p:cNvPr>
          <p:cNvSpPr>
            <a:spLocks noGrp="1"/>
          </p:cNvSpPr>
          <p:nvPr>
            <p:ph type="body" sz="quarter" idx="13"/>
          </p:nvPr>
        </p:nvSpPr>
        <p:spPr>
          <a:xfrm>
            <a:off x="223839" y="840881"/>
            <a:ext cx="5872161" cy="4505325"/>
          </a:xfrm>
        </p:spPr>
        <p:txBody>
          <a:bodyPr/>
          <a:lstStyle/>
          <a:p>
            <a:r>
              <a:rPr lang="en-CA" altLang="en-US" sz="2400" dirty="0"/>
              <a:t>Flavivirus </a:t>
            </a:r>
          </a:p>
          <a:p>
            <a:r>
              <a:rPr lang="en-CA" altLang="en-US" sz="2400" dirty="0"/>
              <a:t>Propagation par les moustiques de l'espèce </a:t>
            </a:r>
            <a:r>
              <a:rPr lang="en-CA" altLang="en-US" sz="2400" i="1" dirty="0"/>
              <a:t>Culex</a:t>
            </a:r>
          </a:p>
          <a:p>
            <a:r>
              <a:rPr lang="en-CA" altLang="en-US" sz="2400" dirty="0"/>
              <a:t>Les porcs (et les moutons) peuvent servir </a:t>
            </a:r>
            <a:r>
              <a:rPr lang="en-CA" altLang="en-US" sz="2400" dirty="0" err="1"/>
              <a:t>d'hôtes</a:t>
            </a:r>
            <a:r>
              <a:rPr lang="en-CA" altLang="en-US" sz="2400" dirty="0"/>
              <a:t> </a:t>
            </a:r>
            <a:r>
              <a:rPr lang="en-CA" altLang="en-US" sz="2400" dirty="0" err="1"/>
              <a:t>amplificateurs</a:t>
            </a:r>
            <a:endParaRPr lang="en-CA" altLang="en-US" sz="2400" dirty="0"/>
          </a:p>
          <a:p>
            <a:r>
              <a:rPr lang="en-CA" altLang="en-US" sz="2400" dirty="0"/>
              <a:t>Apparu en Australie en 2022, affectant les humains et les </a:t>
            </a:r>
            <a:r>
              <a:rPr lang="en-CA" altLang="en-US" sz="2400" dirty="0" err="1"/>
              <a:t>porcs</a:t>
            </a:r>
            <a:endParaRPr lang="en-CA" altLang="en-US" sz="2400" dirty="0"/>
          </a:p>
          <a:p>
            <a:r>
              <a:rPr lang="en-CA" altLang="en-US" sz="2400" dirty="0"/>
              <a:t>Australie 2025 : Deux décès humains en </a:t>
            </a:r>
            <a:r>
              <a:rPr lang="en-CA" altLang="en-US" sz="2400" dirty="0">
                <a:hlinkClick r:id="rId3"/>
              </a:rPr>
              <a:t>Nouvelle-Galles du Sud</a:t>
            </a:r>
            <a:r>
              <a:rPr lang="en-CA" altLang="en-US" sz="2400" dirty="0"/>
              <a:t>, un dans le </a:t>
            </a:r>
            <a:r>
              <a:rPr lang="en-CA" altLang="en-US" sz="2400" dirty="0">
                <a:hlinkClick r:id="rId4"/>
              </a:rPr>
              <a:t>Queensland </a:t>
            </a:r>
            <a:endParaRPr lang="en-CA" altLang="en-US" sz="2400" dirty="0"/>
          </a:p>
          <a:p>
            <a:r>
              <a:rPr lang="en-CA" altLang="en-US" sz="2400" dirty="0"/>
              <a:t>2025 - </a:t>
            </a:r>
            <a:r>
              <a:rPr lang="en-CA" altLang="en-US" sz="2400" dirty="0">
                <a:hlinkClick r:id="rId5"/>
              </a:rPr>
              <a:t>Deux porcheries </a:t>
            </a:r>
            <a:r>
              <a:rPr lang="en-CA" altLang="en-US" sz="2400" dirty="0"/>
              <a:t>dans le Queensland, porcs sauvages</a:t>
            </a:r>
          </a:p>
          <a:p>
            <a:r>
              <a:rPr lang="en-CA" altLang="en-US" sz="2400" dirty="0"/>
              <a:t>Augmentation du nombre de cas en </a:t>
            </a:r>
            <a:r>
              <a:rPr lang="en-CA" altLang="en-US" sz="2400" dirty="0">
                <a:hlinkClick r:id="rId6"/>
              </a:rPr>
              <a:t>Inde </a:t>
            </a:r>
            <a:r>
              <a:rPr lang="en-CA" altLang="en-US" sz="2400" dirty="0"/>
              <a:t>dans les zones urbaines</a:t>
            </a:r>
          </a:p>
          <a:p>
            <a:r>
              <a:rPr lang="en-CA" altLang="en-US" sz="2400" dirty="0">
                <a:hlinkClick r:id="rId7"/>
              </a:rPr>
              <a:t>Fiche d'information SHIC JE </a:t>
            </a:r>
            <a:r>
              <a:rPr lang="en-CA" altLang="en-US" sz="2400" dirty="0"/>
              <a:t>- juin 2024</a:t>
            </a:r>
          </a:p>
        </p:txBody>
      </p:sp>
      <p:sp>
        <p:nvSpPr>
          <p:cNvPr id="34820" name="Slide Number Placeholder 3">
            <a:extLst>
              <a:ext uri="{FF2B5EF4-FFF2-40B4-BE49-F238E27FC236}">
                <a16:creationId xmlns:a16="http://schemas.microsoft.com/office/drawing/2014/main" id="{1C94867D-FB1E-72D0-081A-AFBAC306207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E6476-BA6E-4093-ADFF-3007E570F803}" type="slidenum">
              <a:rPr lang="en-US" altLang="en-US" smtClean="0">
                <a:solidFill>
                  <a:srgbClr val="898989"/>
                </a:solidFill>
              </a:rPr>
              <a:t>10</a:t>
            </a:fld>
            <a:endParaRPr lang="en-US" altLang="en-US">
              <a:solidFill>
                <a:srgbClr val="898989"/>
              </a:solidFill>
            </a:endParaRPr>
          </a:p>
        </p:txBody>
      </p:sp>
      <p:pic>
        <p:nvPicPr>
          <p:cNvPr id="34821" name="Picture 5">
            <a:extLst>
              <a:ext uri="{FF2B5EF4-FFF2-40B4-BE49-F238E27FC236}">
                <a16:creationId xmlns:a16="http://schemas.microsoft.com/office/drawing/2014/main" id="{4DB8B787-A9AC-6E8C-CC23-EDDD865CB0E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96038" y="185560"/>
            <a:ext cx="5680074"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ECEA6C-F783-DC78-93D6-9BE4C14D3B1F}"/>
              </a:ext>
            </a:extLst>
          </p:cNvPr>
          <p:cNvSpPr txBox="1"/>
          <p:nvPr/>
        </p:nvSpPr>
        <p:spPr>
          <a:xfrm>
            <a:off x="6061338" y="3541890"/>
            <a:ext cx="6175815" cy="3416320"/>
          </a:xfrm>
          <a:prstGeom prst="rect">
            <a:avLst/>
          </a:prstGeom>
          <a:noFill/>
        </p:spPr>
        <p:txBody>
          <a:bodyPr wrap="square" rtlCol="0">
            <a:spAutoFit/>
          </a:bodyPr>
          <a:lstStyle/>
          <a:p>
            <a:r>
              <a:rPr lang="en-CA" b="1" i="0" dirty="0">
                <a:solidFill>
                  <a:srgbClr val="1B1B1B"/>
                </a:solidFill>
                <a:effectLst/>
                <a:latin typeface="+mn-lt"/>
                <a:hlinkClick r:id="rId9"/>
              </a:rPr>
              <a:t>Les ovins sont des hôtes amplificateurs du virus de l'encéphalite japonaise, ce qui accroît le risque d'infection humaine</a:t>
            </a:r>
            <a:endParaRPr lang="en-CA" b="1" i="0" dirty="0">
              <a:solidFill>
                <a:srgbClr val="1B1B1B"/>
              </a:solidFill>
              <a:effectLst/>
              <a:latin typeface="+mn-lt"/>
            </a:endParaRPr>
          </a:p>
          <a:p>
            <a:pPr marL="285750" indent="-285750">
              <a:buFont typeface="Arial" panose="020B0604020202020204" pitchFamily="34" charset="0"/>
              <a:buChar char="•"/>
            </a:pPr>
            <a:r>
              <a:rPr lang="en-CA" dirty="0">
                <a:solidFill>
                  <a:srgbClr val="1B1B1B"/>
                </a:solidFill>
                <a:latin typeface="+mn-lt"/>
              </a:rPr>
              <a:t>Les ovins développent des niveaux élevés de virémie et présentent des signes cliniques légers et non spécifiques.</a:t>
            </a:r>
          </a:p>
          <a:p>
            <a:pPr marL="285750" indent="-285750">
              <a:buFont typeface="Arial" panose="020B0604020202020204" pitchFamily="34" charset="0"/>
              <a:buChar char="•"/>
            </a:pPr>
            <a:r>
              <a:rPr lang="en-CA" dirty="0">
                <a:solidFill>
                  <a:srgbClr val="1B1B1B"/>
                </a:solidFill>
                <a:latin typeface="+mn-lt"/>
              </a:rPr>
              <a:t>Taux élevés de JEV dans les sécrétions nasales et anales</a:t>
            </a:r>
          </a:p>
          <a:p>
            <a:pPr marL="285750" indent="-285750">
              <a:buFont typeface="Arial" panose="020B0604020202020204" pitchFamily="34" charset="0"/>
              <a:buChar char="•"/>
            </a:pPr>
            <a:r>
              <a:rPr lang="en-CA" i="0" dirty="0">
                <a:solidFill>
                  <a:srgbClr val="1B1B1B"/>
                </a:solidFill>
                <a:effectLst/>
                <a:latin typeface="+mn-lt"/>
              </a:rPr>
              <a:t>Moustiques (</a:t>
            </a:r>
            <a:r>
              <a:rPr lang="en-CA" i="1" dirty="0">
                <a:solidFill>
                  <a:srgbClr val="1B1B1B"/>
                </a:solidFill>
                <a:effectLst/>
                <a:latin typeface="+mn-lt"/>
              </a:rPr>
              <a:t>Ae. Albopictus</a:t>
            </a:r>
            <a:r>
              <a:rPr lang="en-CA" i="0" dirty="0">
                <a:solidFill>
                  <a:srgbClr val="1B1B1B"/>
                </a:solidFill>
                <a:effectLst/>
                <a:latin typeface="+mn-lt"/>
              </a:rPr>
              <a:t>, </a:t>
            </a:r>
            <a:r>
              <a:rPr lang="en-CA" i="1" dirty="0" err="1">
                <a:solidFill>
                  <a:srgbClr val="1B1B1B"/>
                </a:solidFill>
                <a:effectLst/>
                <a:latin typeface="+mn-lt"/>
              </a:rPr>
              <a:t>Cx</a:t>
            </a:r>
            <a:r>
              <a:rPr lang="en-CA" i="1" dirty="0">
                <a:solidFill>
                  <a:srgbClr val="1B1B1B"/>
                </a:solidFill>
                <a:effectLst/>
                <a:latin typeface="+mn-lt"/>
              </a:rPr>
              <a:t>. pipiens </a:t>
            </a:r>
            <a:r>
              <a:rPr lang="en-CA" i="1" dirty="0" err="1">
                <a:solidFill>
                  <a:srgbClr val="1B1B1B"/>
                </a:solidFill>
                <a:effectLst/>
                <a:latin typeface="+mn-lt"/>
              </a:rPr>
              <a:t>pallens</a:t>
            </a:r>
            <a:r>
              <a:rPr lang="en-CA" i="0" dirty="0">
                <a:solidFill>
                  <a:srgbClr val="1B1B1B"/>
                </a:solidFill>
                <a:effectLst/>
                <a:latin typeface="+mn-lt"/>
              </a:rPr>
              <a:t>, et </a:t>
            </a:r>
            <a:r>
              <a:rPr lang="en-CA" i="1" dirty="0" err="1">
                <a:solidFill>
                  <a:srgbClr val="1B1B1B"/>
                </a:solidFill>
                <a:effectLst/>
                <a:latin typeface="+mn-lt"/>
              </a:rPr>
              <a:t>Cx</a:t>
            </a:r>
            <a:r>
              <a:rPr lang="en-CA" i="1" dirty="0">
                <a:solidFill>
                  <a:srgbClr val="1B1B1B"/>
                </a:solidFill>
                <a:effectLst/>
                <a:latin typeface="+mn-lt"/>
              </a:rPr>
              <a:t>. pipiens </a:t>
            </a:r>
            <a:r>
              <a:rPr lang="en-CA" i="1" dirty="0" err="1">
                <a:solidFill>
                  <a:srgbClr val="1B1B1B"/>
                </a:solidFill>
                <a:effectLst/>
                <a:latin typeface="+mn-lt"/>
              </a:rPr>
              <a:t>quinquefasciatus</a:t>
            </a:r>
            <a:r>
              <a:rPr lang="en-CA" i="0" dirty="0">
                <a:solidFill>
                  <a:srgbClr val="1B1B1B"/>
                </a:solidFill>
                <a:effectLst/>
                <a:latin typeface="+mn-lt"/>
              </a:rPr>
              <a:t>) nourris de farine de sang virémique avec des taux d'infection positive de 40-50% (14 dpi)</a:t>
            </a:r>
          </a:p>
          <a:p>
            <a:pPr marL="285750" indent="-285750">
              <a:buFont typeface="Arial" panose="020B0604020202020204" pitchFamily="34" charset="0"/>
              <a:buChar char="•"/>
            </a:pPr>
            <a:r>
              <a:rPr lang="en-CA" i="0" dirty="0">
                <a:solidFill>
                  <a:srgbClr val="1B1B1B"/>
                </a:solidFill>
                <a:effectLst/>
                <a:latin typeface="+mn-lt"/>
              </a:rPr>
              <a:t>Charges virales dans les glandes salivaires des moustiques 39-60% (14 dpi)</a:t>
            </a:r>
          </a:p>
          <a:p>
            <a:endParaRPr lang="en-CA"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2E13-8004-F197-81EC-43EBD91A755A}"/>
              </a:ext>
            </a:extLst>
          </p:cNvPr>
          <p:cNvSpPr>
            <a:spLocks noGrp="1"/>
          </p:cNvSpPr>
          <p:nvPr>
            <p:ph type="title"/>
          </p:nvPr>
        </p:nvSpPr>
        <p:spPr>
          <a:xfrm>
            <a:off x="198438" y="-15875"/>
            <a:ext cx="10515600" cy="1325563"/>
          </a:xfrm>
        </p:spPr>
        <p:txBody>
          <a:bodyPr/>
          <a:lstStyle/>
          <a:p>
            <a:pPr>
              <a:defRPr/>
            </a:pPr>
            <a:r>
              <a:rPr lang="en-CA" sz="3200" dirty="0"/>
              <a:t>Maladie de la peau grumeleuse</a:t>
            </a:r>
          </a:p>
        </p:txBody>
      </p:sp>
      <p:sp>
        <p:nvSpPr>
          <p:cNvPr id="36867" name="Text Placeholder 2">
            <a:extLst>
              <a:ext uri="{FF2B5EF4-FFF2-40B4-BE49-F238E27FC236}">
                <a16:creationId xmlns:a16="http://schemas.microsoft.com/office/drawing/2014/main" id="{531B28C1-687C-5AA6-6555-0D519374D115}"/>
              </a:ext>
            </a:extLst>
          </p:cNvPr>
          <p:cNvSpPr>
            <a:spLocks noGrp="1"/>
          </p:cNvSpPr>
          <p:nvPr>
            <p:ph type="body" sz="quarter" idx="13"/>
          </p:nvPr>
        </p:nvSpPr>
        <p:spPr>
          <a:xfrm>
            <a:off x="558800" y="946150"/>
            <a:ext cx="10922000" cy="2959806"/>
          </a:xfrm>
        </p:spPr>
        <p:txBody>
          <a:bodyPr/>
          <a:lstStyle/>
          <a:p>
            <a:r>
              <a:rPr lang="en-CA" altLang="en-US" dirty="0"/>
              <a:t>Très peu de rapports au cours des deux derniers mois</a:t>
            </a:r>
          </a:p>
          <a:p>
            <a:pPr lvl="1"/>
            <a:r>
              <a:rPr lang="en-CA" altLang="en-US" dirty="0"/>
              <a:t>Cas signalés </a:t>
            </a:r>
            <a:r>
              <a:rPr lang="en-CA" altLang="en-US" dirty="0">
                <a:hlinkClick r:id="rId3"/>
              </a:rPr>
              <a:t>au Pakistan et en Inde</a:t>
            </a:r>
            <a:r>
              <a:rPr lang="en-CA" altLang="en-US" dirty="0"/>
              <a:t>, </a:t>
            </a:r>
            <a:r>
              <a:rPr lang="en-CA" altLang="en-US" dirty="0">
                <a:hlinkClick r:id="rId4"/>
              </a:rPr>
              <a:t>Tunisie</a:t>
            </a:r>
            <a:endParaRPr lang="en-CA" altLang="en-US" dirty="0"/>
          </a:p>
          <a:p>
            <a:endParaRPr lang="en-CA" altLang="en-US" dirty="0"/>
          </a:p>
          <a:p>
            <a:endParaRPr lang="en-CA" altLang="en-US" dirty="0"/>
          </a:p>
        </p:txBody>
      </p:sp>
      <p:sp>
        <p:nvSpPr>
          <p:cNvPr id="36868" name="Slide Number Placeholder 3">
            <a:extLst>
              <a:ext uri="{FF2B5EF4-FFF2-40B4-BE49-F238E27FC236}">
                <a16:creationId xmlns:a16="http://schemas.microsoft.com/office/drawing/2014/main" id="{5F559B40-73AF-494E-BACE-B3533DBE496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C159292-10BC-4D48-BFB1-D0F01C1E32BB}" type="slidenum">
              <a:rPr lang="en-US" altLang="en-US" sz="1200" smtClean="0">
                <a:solidFill>
                  <a:srgbClr val="898989"/>
                </a:solidFill>
              </a:rPr>
              <a:t>11</a:t>
            </a:fld>
            <a:endParaRPr lang="en-US" altLang="en-US" sz="1200">
              <a:solidFill>
                <a:srgbClr val="898989"/>
              </a:solidFill>
            </a:endParaRPr>
          </a:p>
        </p:txBody>
      </p:sp>
      <p:sp>
        <p:nvSpPr>
          <p:cNvPr id="36869" name="TextBox 7">
            <a:extLst>
              <a:ext uri="{FF2B5EF4-FFF2-40B4-BE49-F238E27FC236}">
                <a16:creationId xmlns:a16="http://schemas.microsoft.com/office/drawing/2014/main" id="{7041BE64-BBB1-3E74-7828-D443AB01AEBE}"/>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Signaux LSD : Mai 2015 - Mai 2025</a:t>
            </a:r>
            <a:endParaRPr lang="en-CA" altLang="en-US" sz="1400" dirty="0"/>
          </a:p>
        </p:txBody>
      </p:sp>
      <p:pic>
        <p:nvPicPr>
          <p:cNvPr id="4" name="Picture 3">
            <a:extLst>
              <a:ext uri="{FF2B5EF4-FFF2-40B4-BE49-F238E27FC236}">
                <a16:creationId xmlns:a16="http://schemas.microsoft.com/office/drawing/2014/main" id="{39B75C5A-4138-3C0C-E4FB-C1B3C0DAE050}"/>
              </a:ext>
            </a:extLst>
          </p:cNvPr>
          <p:cNvPicPr>
            <a:picLocks noChangeAspect="1"/>
          </p:cNvPicPr>
          <p:nvPr/>
        </p:nvPicPr>
        <p:blipFill>
          <a:blip r:embed="rId5"/>
          <a:stretch>
            <a:fillRect/>
          </a:stretch>
        </p:blipFill>
        <p:spPr>
          <a:xfrm>
            <a:off x="558800" y="2935112"/>
            <a:ext cx="11074400" cy="3242192"/>
          </a:xfrm>
          <a:prstGeom prst="rect">
            <a:avLst/>
          </a:prstGeom>
          <a:ln w="28575">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6A4F-942E-F441-F002-1AF2D205FF43}"/>
              </a:ext>
            </a:extLst>
          </p:cNvPr>
          <p:cNvSpPr>
            <a:spLocks noGrp="1"/>
          </p:cNvSpPr>
          <p:nvPr>
            <p:ph type="title"/>
          </p:nvPr>
        </p:nvSpPr>
        <p:spPr>
          <a:xfrm>
            <a:off x="114300" y="-155210"/>
            <a:ext cx="10515600" cy="1325563"/>
          </a:xfrm>
        </p:spPr>
        <p:txBody>
          <a:bodyPr/>
          <a:lstStyle/>
          <a:p>
            <a:pPr>
              <a:defRPr/>
            </a:pPr>
            <a:r>
              <a:rPr lang="en-CA" sz="3200" dirty="0"/>
              <a:t>Résultats scientifiques</a:t>
            </a:r>
          </a:p>
        </p:txBody>
      </p:sp>
      <p:sp>
        <p:nvSpPr>
          <p:cNvPr id="38915" name="Text Placeholder 5">
            <a:extLst>
              <a:ext uri="{FF2B5EF4-FFF2-40B4-BE49-F238E27FC236}">
                <a16:creationId xmlns:a16="http://schemas.microsoft.com/office/drawing/2014/main" id="{DF567D95-51A0-E986-A989-51A897EF12E8}"/>
              </a:ext>
            </a:extLst>
          </p:cNvPr>
          <p:cNvSpPr>
            <a:spLocks noGrp="1"/>
          </p:cNvSpPr>
          <p:nvPr>
            <p:ph type="body" sz="quarter" idx="13"/>
          </p:nvPr>
        </p:nvSpPr>
        <p:spPr>
          <a:xfrm>
            <a:off x="225424" y="756900"/>
            <a:ext cx="11966575" cy="5768975"/>
          </a:xfrm>
        </p:spPr>
        <p:txBody>
          <a:bodyPr/>
          <a:lstStyle/>
          <a:p>
            <a:r>
              <a:rPr lang="en-CA" altLang="en-US" sz="1800" b="1" dirty="0">
                <a:hlinkClick r:id="rId3"/>
              </a:rPr>
              <a:t>Modélisation mathématique et analyse dynamique de la dengue : examen des impacts économiques et psychologiques et prévision des tendances de la maladie jusqu'en 2030 - une étude de cas au Népal</a:t>
            </a:r>
            <a:endParaRPr lang="en-CA" altLang="en-US" sz="1800" b="1" dirty="0"/>
          </a:p>
          <a:p>
            <a:r>
              <a:rPr lang="en-CA" altLang="en-US" sz="1800" b="1" dirty="0">
                <a:hlinkClick r:id="rId4"/>
              </a:rPr>
              <a:t>Facteurs de risque de la mortalité due à la dengue : une cohorte rétrospective de 7 ans au Honduras</a:t>
            </a:r>
            <a:endParaRPr lang="en-CA" altLang="en-US" sz="1800" b="1" dirty="0"/>
          </a:p>
          <a:p>
            <a:r>
              <a:rPr lang="en-CA" altLang="en-US" sz="1800" b="1" dirty="0">
                <a:hlinkClick r:id="rId5"/>
              </a:rPr>
              <a:t>Caractéristiques cliniques et épidémiologiques de l'épidémie de dengue de 2024 : une observation multicentrique au Bangladesh</a:t>
            </a:r>
            <a:endParaRPr lang="en-CA" altLang="en-US" sz="1800" b="1" dirty="0"/>
          </a:p>
          <a:p>
            <a:r>
              <a:rPr lang="en-CA" altLang="en-US" sz="1800" b="1" dirty="0">
                <a:hlinkClick r:id="rId6"/>
              </a:rPr>
              <a:t>Infection naturelle mortelle par le virus </a:t>
            </a:r>
            <a:r>
              <a:rPr lang="en-CA" altLang="en-US" sz="1800" b="1" dirty="0" err="1">
                <a:hlinkClick r:id="rId6"/>
              </a:rPr>
              <a:t>Tembusu </a:t>
            </a:r>
            <a:r>
              <a:rPr lang="en-CA" altLang="en-US" sz="1800" b="1" dirty="0">
                <a:hlinkClick r:id="rId6"/>
              </a:rPr>
              <a:t>chez les grands dauphins en Thaïlande</a:t>
            </a:r>
            <a:endParaRPr lang="en-CA" altLang="en-US" sz="1800" b="1" dirty="0"/>
          </a:p>
          <a:p>
            <a:r>
              <a:rPr lang="en-CA" altLang="en-US" sz="1800" b="1" dirty="0">
                <a:hlinkClick r:id="rId7"/>
              </a:rPr>
              <a:t>Estimation de la réinvasion de la tordeuse du Nouveau Monde (</a:t>
            </a:r>
            <a:r>
              <a:rPr lang="en-CA" altLang="en-US" sz="1800" b="1" i="1" dirty="0" err="1">
                <a:hlinkClick r:id="rId7"/>
              </a:rPr>
              <a:t>Cochliomyia hominivorax</a:t>
            </a:r>
            <a:r>
              <a:rPr lang="en-CA" altLang="en-US" sz="1800" b="1" dirty="0">
                <a:hlinkClick r:id="rId7"/>
              </a:rPr>
              <a:t>) en Amérique centrale : Le rôle des mouvements d'animaux dans la dispersion de la maladie et les mesures de contrôle</a:t>
            </a:r>
            <a:endParaRPr lang="en-CA" altLang="en-US" sz="1800" b="1" dirty="0"/>
          </a:p>
          <a:p>
            <a:r>
              <a:rPr lang="en-CA" altLang="en-US" sz="1800" b="1" dirty="0">
                <a:hlinkClick r:id="rId8"/>
              </a:rPr>
              <a:t>Arbovirus (ré)émergents d'importance pour la santé publique en Amazonie brésilienne</a:t>
            </a:r>
            <a:endParaRPr lang="en-CA" altLang="en-US" sz="1800" b="1" dirty="0"/>
          </a:p>
          <a:p>
            <a:r>
              <a:rPr lang="en-CA" altLang="en-US" sz="1800" b="1" dirty="0">
                <a:hlinkClick r:id="rId9"/>
              </a:rPr>
              <a:t>Premier rapport sur l'identification et la caractérisation génétique du virus </a:t>
            </a:r>
            <a:r>
              <a:rPr lang="en-CA" altLang="en-US" sz="1800" b="1" dirty="0" err="1">
                <a:hlinkClick r:id="rId9"/>
              </a:rPr>
              <a:t>Getah </a:t>
            </a:r>
            <a:r>
              <a:rPr lang="en-CA" altLang="en-US" sz="1800" b="1" dirty="0">
                <a:hlinkClick r:id="rId9"/>
              </a:rPr>
              <a:t>chez le sanglier en Chine</a:t>
            </a:r>
            <a:endParaRPr lang="en-CA" altLang="en-US" sz="1800" b="1" dirty="0"/>
          </a:p>
          <a:p>
            <a:r>
              <a:rPr lang="en-CA" altLang="en-US" sz="1800" b="1" dirty="0">
                <a:hlinkClick r:id="rId10"/>
              </a:rPr>
              <a:t>Un modèle de diffusion dépendant du climat et de la population prévoit la propagation des moustiques </a:t>
            </a:r>
            <a:r>
              <a:rPr lang="en-CA" altLang="en-US" sz="1800" b="1" i="1" dirty="0">
                <a:hlinkClick r:id="rId10"/>
              </a:rPr>
              <a:t>Aedes Albopictus </a:t>
            </a:r>
            <a:r>
              <a:rPr lang="en-CA" altLang="en-US" sz="1800" b="1" dirty="0">
                <a:hlinkClick r:id="rId10"/>
              </a:rPr>
              <a:t>en Europe</a:t>
            </a:r>
            <a:endParaRPr lang="en-CA" altLang="en-US" sz="1800" b="1" dirty="0"/>
          </a:p>
          <a:p>
            <a:r>
              <a:rPr lang="en-CA" altLang="en-US" sz="1800" b="1" dirty="0">
                <a:hlinkClick r:id="rId11"/>
              </a:rPr>
              <a:t>Base moléculaire de la reconnaissance des récepteurs décalés par un arbovirus encéphalitique</a:t>
            </a:r>
            <a:endParaRPr lang="en-CA" altLang="en-US" sz="1800" b="1" dirty="0"/>
          </a:p>
          <a:p>
            <a:r>
              <a:rPr lang="en-CA" altLang="en-US" sz="1800" b="1" dirty="0">
                <a:hlinkClick r:id="rId12"/>
              </a:rPr>
              <a:t>Le virus Mayaro en Amérique latine et dans les Caraïbes</a:t>
            </a:r>
            <a:endParaRPr lang="en-CA" altLang="en-US" sz="1800" b="1" dirty="0"/>
          </a:p>
          <a:p>
            <a:r>
              <a:rPr lang="en-CA" altLang="en-US" sz="1800" b="1" dirty="0">
                <a:hlinkClick r:id="rId13"/>
              </a:rPr>
              <a:t>Prévalence et épidémiologie moléculaire du nouveau parasite équin Theileria </a:t>
            </a:r>
            <a:r>
              <a:rPr lang="en-CA" altLang="en-US" sz="1800" b="1" dirty="0" err="1">
                <a:hlinkClick r:id="rId13"/>
              </a:rPr>
              <a:t>haneyi </a:t>
            </a:r>
            <a:r>
              <a:rPr lang="en-CA" altLang="en-US" sz="1800" b="1" dirty="0">
                <a:hlinkClick r:id="rId13"/>
              </a:rPr>
              <a:t>en Chine</a:t>
            </a:r>
            <a:endParaRPr lang="en-CA" altLang="en-US" sz="1800" b="1" dirty="0"/>
          </a:p>
          <a:p>
            <a:r>
              <a:rPr lang="en-CA" altLang="en-US" sz="1800" b="1" dirty="0">
                <a:hlinkClick r:id="rId14"/>
              </a:rPr>
              <a:t>Les tiques </a:t>
            </a:r>
            <a:r>
              <a:rPr lang="en-CA" altLang="en-US" sz="1800" b="1" i="1" dirty="0">
                <a:hlinkClick r:id="rId14"/>
              </a:rPr>
              <a:t>Haemaphysalis longicornis </a:t>
            </a:r>
            <a:r>
              <a:rPr lang="en-CA" altLang="en-US" sz="1800" b="1" dirty="0">
                <a:hlinkClick r:id="rId14"/>
              </a:rPr>
              <a:t>sont incapables de transmettre </a:t>
            </a:r>
            <a:r>
              <a:rPr lang="en-CA" altLang="en-US" sz="1800" b="1" i="1" dirty="0">
                <a:hlinkClick r:id="rId14"/>
              </a:rPr>
              <a:t>Theileria </a:t>
            </a:r>
            <a:r>
              <a:rPr lang="en-CA" altLang="en-US" sz="1800" b="1" i="1" dirty="0" err="1">
                <a:hlinkClick r:id="rId14"/>
              </a:rPr>
              <a:t>haneyi </a:t>
            </a:r>
            <a:r>
              <a:rPr lang="en-CA" altLang="en-US" sz="1800" b="1" dirty="0">
                <a:hlinkClick r:id="rId14"/>
              </a:rPr>
              <a:t>aux chevaux par</a:t>
            </a:r>
            <a:r>
              <a:rPr lang="en-CA" altLang="en-US" sz="1800" b="1" dirty="0" err="1">
                <a:hlinkClick r:id="rId14"/>
              </a:rPr>
              <a:t> voie transstadielle</a:t>
            </a:r>
            <a:endParaRPr lang="en-CA" altLang="en-US" sz="1800" b="1" dirty="0"/>
          </a:p>
          <a:p>
            <a:r>
              <a:rPr lang="en-CA" altLang="en-US" sz="1800" b="1" dirty="0">
                <a:hlinkClick r:id="rId15"/>
              </a:rPr>
              <a:t>Les multiples introductions de la tique </a:t>
            </a:r>
            <a:r>
              <a:rPr lang="en-CA" altLang="en-US" sz="1800" b="1" dirty="0" err="1">
                <a:hlinkClick r:id="rId15"/>
              </a:rPr>
              <a:t>longicorne </a:t>
            </a:r>
            <a:r>
              <a:rPr lang="en-CA" altLang="en-US" sz="1800" b="1" dirty="0">
                <a:hlinkClick r:id="rId15"/>
              </a:rPr>
              <a:t>asiatique (</a:t>
            </a:r>
            <a:r>
              <a:rPr lang="en-CA" altLang="en-US" sz="1800" b="1" i="1" dirty="0">
                <a:hlinkClick r:id="rId15"/>
              </a:rPr>
              <a:t>Haemaphysalis longicornis</a:t>
            </a:r>
            <a:r>
              <a:rPr lang="en-CA" altLang="en-US" sz="1800" b="1" dirty="0">
                <a:hlinkClick r:id="rId15"/>
              </a:rPr>
              <a:t>) aux États-Unis révélées par la </a:t>
            </a:r>
            <a:r>
              <a:rPr lang="en-CA" altLang="en-US" sz="1800" b="1" dirty="0" err="1">
                <a:hlinkClick r:id="rId15"/>
              </a:rPr>
              <a:t>mitogénomique</a:t>
            </a:r>
            <a:endParaRPr lang="en-CA" altLang="en-US" sz="1800" b="1" dirty="0"/>
          </a:p>
        </p:txBody>
      </p:sp>
      <p:sp>
        <p:nvSpPr>
          <p:cNvPr id="38916" name="Slide Number Placeholder 4">
            <a:extLst>
              <a:ext uri="{FF2B5EF4-FFF2-40B4-BE49-F238E27FC236}">
                <a16:creationId xmlns:a16="http://schemas.microsoft.com/office/drawing/2014/main" id="{27818374-E87C-C1BB-0F1A-7DE053C34504}"/>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1200B8-ACEB-476E-9BB3-4C49D8CCD618}" type="slidenum">
              <a:rPr lang="en-US" altLang="en-US" sz="1200" smtClean="0">
                <a:solidFill>
                  <a:srgbClr val="898989"/>
                </a:solidFill>
              </a:rPr>
              <a:t>12</a:t>
            </a:fld>
            <a:endParaRPr lang="en-US" altLang="en-US" sz="1200"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599C-1FFB-5AF3-1661-D5F7675FA7B6}"/>
              </a:ext>
            </a:extLst>
          </p:cNvPr>
          <p:cNvSpPr>
            <a:spLocks noGrp="1"/>
          </p:cNvSpPr>
          <p:nvPr>
            <p:ph type="title"/>
          </p:nvPr>
        </p:nvSpPr>
        <p:spPr>
          <a:xfrm>
            <a:off x="92075" y="-113050"/>
            <a:ext cx="10515600" cy="1325563"/>
          </a:xfrm>
        </p:spPr>
        <p:txBody>
          <a:bodyPr/>
          <a:lstStyle/>
          <a:p>
            <a:pPr>
              <a:defRPr/>
            </a:pPr>
            <a:r>
              <a:rPr lang="en-CA" sz="3200" dirty="0"/>
              <a:t>Résultats scientifiques</a:t>
            </a:r>
          </a:p>
        </p:txBody>
      </p:sp>
      <p:sp>
        <p:nvSpPr>
          <p:cNvPr id="40963" name="Text Placeholder 5">
            <a:extLst>
              <a:ext uri="{FF2B5EF4-FFF2-40B4-BE49-F238E27FC236}">
                <a16:creationId xmlns:a16="http://schemas.microsoft.com/office/drawing/2014/main" id="{3ED42CA1-25C8-76F2-9B17-193A48390452}"/>
              </a:ext>
            </a:extLst>
          </p:cNvPr>
          <p:cNvSpPr>
            <a:spLocks noGrp="1"/>
          </p:cNvSpPr>
          <p:nvPr>
            <p:ph type="body" sz="quarter" idx="13"/>
          </p:nvPr>
        </p:nvSpPr>
        <p:spPr>
          <a:xfrm>
            <a:off x="253298" y="806478"/>
            <a:ext cx="11923712" cy="5761037"/>
          </a:xfrm>
        </p:spPr>
        <p:txBody>
          <a:bodyPr/>
          <a:lstStyle/>
          <a:p>
            <a:r>
              <a:rPr lang="en-CA" altLang="en-US" sz="1800" b="1" dirty="0">
                <a:hlinkClick r:id="rId3"/>
              </a:rPr>
              <a:t>Un nouveau génotype de Rickettsia du groupe de la fièvre boutonneuse chez Haemaphysalis </a:t>
            </a:r>
            <a:r>
              <a:rPr lang="en-CA" altLang="en-US" sz="1800" b="1" dirty="0" err="1">
                <a:hlinkClick r:id="rId3"/>
              </a:rPr>
              <a:t>leporispalustris </a:t>
            </a:r>
            <a:r>
              <a:rPr lang="en-CA" altLang="en-US" sz="1800" b="1" dirty="0">
                <a:hlinkClick r:id="rId3"/>
              </a:rPr>
              <a:t>du Maine, USA</a:t>
            </a:r>
            <a:endParaRPr lang="en-CA" altLang="en-US" sz="1800" b="1" dirty="0"/>
          </a:p>
          <a:p>
            <a:r>
              <a:rPr lang="en-CA" altLang="en-US" sz="1800" b="1" dirty="0">
                <a:hlinkClick r:id="rId4"/>
              </a:rPr>
              <a:t>L'écologie spatio-temporelle du virus de l'Oropouche en Amérique latine : une étude multidisciplinaire de modélisation en laboratoire</a:t>
            </a:r>
            <a:endParaRPr lang="en-CA" altLang="en-US" sz="1800" b="1" dirty="0"/>
          </a:p>
          <a:p>
            <a:r>
              <a:rPr lang="en-CA" altLang="en-US" sz="1800" b="1" dirty="0">
                <a:hlinkClick r:id="rId5"/>
              </a:rPr>
              <a:t>Impact de la circulation du BTV-3 en Belgique en 2024 et lacunes dans les connaissances actuelles entravant un programme de lutte fondé sur des données probantes</a:t>
            </a:r>
            <a:endParaRPr lang="en-CA" altLang="en-US" sz="1800" b="1" dirty="0"/>
          </a:p>
          <a:p>
            <a:r>
              <a:rPr lang="en-CA" altLang="en-US" sz="1800" b="1" dirty="0">
                <a:ea typeface="Calibri" panose="020F0502020204030204" pitchFamily="34" charset="0"/>
                <a:cs typeface="Times New Roman" panose="02020603050405020304" pitchFamily="18" charset="0"/>
                <a:hlinkClick r:id="rId6"/>
              </a:rPr>
              <a:t>Mise en évidence des relations entre l'abondance et l'incidence des moucherons, les communautés microbiennes et les propriétés du sol et de l'eau dans une prairie naturelle protégée à herbes hautes</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rPr>
              <a:t>Pré-impression : </a:t>
            </a:r>
            <a:r>
              <a:rPr lang="en-CA" altLang="en-US" sz="1800" b="1" dirty="0">
                <a:ea typeface="Calibri" panose="020F0502020204030204" pitchFamily="34" charset="0"/>
                <a:cs typeface="Times New Roman" panose="02020603050405020304" pitchFamily="18" charset="0"/>
                <a:hlinkClick r:id="rId7"/>
              </a:rPr>
              <a:t>Enquête sur le transport mondial des moucherons piqueurs Culicoides, vecteurs d'arbovirus du bétail et des équidés, à partir d'usines d'emballage de fleurs au Kenya</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8"/>
              </a:rPr>
              <a:t>Risque environnemental et syndrome alpha-gal (AGS) dans les États du centre du littoral atlantique des États-Unis</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9"/>
              </a:rPr>
              <a:t>Émergence de la babésiose dans le centre du littoral atlantique : cas de babésiose humaine autochtone et </a:t>
            </a:r>
            <a:r>
              <a:rPr lang="en-CA" altLang="en-US" sz="1800" b="1" i="1" dirty="0">
                <a:ea typeface="Calibri" panose="020F0502020204030204" pitchFamily="34" charset="0"/>
                <a:cs typeface="Times New Roman" panose="02020603050405020304" pitchFamily="18" charset="0"/>
                <a:hlinkClick r:id="rId9"/>
              </a:rPr>
              <a:t>Babesia microti </a:t>
            </a:r>
            <a:r>
              <a:rPr lang="en-CA" altLang="en-US" sz="1800" b="1" dirty="0">
                <a:ea typeface="Calibri" panose="020F0502020204030204" pitchFamily="34" charset="0"/>
                <a:cs typeface="Times New Roman" panose="02020603050405020304" pitchFamily="18" charset="0"/>
                <a:hlinkClick r:id="rId9"/>
              </a:rPr>
              <a:t>dans les tiques </a:t>
            </a:r>
            <a:r>
              <a:rPr lang="en-CA" altLang="en-US" sz="1800" b="1" i="1" dirty="0">
                <a:ea typeface="Calibri" panose="020F0502020204030204" pitchFamily="34" charset="0"/>
                <a:cs typeface="Times New Roman" panose="02020603050405020304" pitchFamily="18" charset="0"/>
                <a:hlinkClick r:id="rId9"/>
              </a:rPr>
              <a:t>Ixodes scapularis </a:t>
            </a:r>
            <a:r>
              <a:rPr lang="en-CA" altLang="en-US" sz="1800" b="1" dirty="0">
                <a:ea typeface="Calibri" panose="020F0502020204030204" pitchFamily="34" charset="0"/>
                <a:cs typeface="Times New Roman" panose="02020603050405020304" pitchFamily="18" charset="0"/>
                <a:hlinkClick r:id="rId9"/>
              </a:rPr>
              <a:t>et </a:t>
            </a:r>
            <a:r>
              <a:rPr lang="en-CA" altLang="en-US" sz="1800" b="1" i="1" dirty="0">
                <a:ea typeface="Calibri" panose="020F0502020204030204" pitchFamily="34" charset="0"/>
                <a:cs typeface="Times New Roman" panose="02020603050405020304" pitchFamily="18" charset="0"/>
                <a:hlinkClick r:id="rId9"/>
              </a:rPr>
              <a:t>Ixodes </a:t>
            </a:r>
            <a:r>
              <a:rPr lang="en-CA" altLang="en-US" sz="1800" b="1" i="1" dirty="0" err="1">
                <a:ea typeface="Calibri" panose="020F0502020204030204" pitchFamily="34" charset="0"/>
                <a:cs typeface="Times New Roman" panose="02020603050405020304" pitchFamily="18" charset="0"/>
                <a:hlinkClick r:id="rId9"/>
              </a:rPr>
              <a:t>keiransi </a:t>
            </a:r>
            <a:r>
              <a:rPr lang="en-CA" altLang="en-US" sz="1800" b="1" dirty="0">
                <a:ea typeface="Calibri" panose="020F0502020204030204" pitchFamily="34" charset="0"/>
                <a:cs typeface="Times New Roman" panose="02020603050405020304" pitchFamily="18" charset="0"/>
                <a:hlinkClick r:id="rId9"/>
              </a:rPr>
              <a:t>du Delaware, du Maryland, de la Virginie, de la Virginie-Occidentale et du district de Columbia, de 2009 à 2024</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rPr>
              <a:t>Pré-impression : </a:t>
            </a:r>
            <a:r>
              <a:rPr lang="en-CA" altLang="en-US" sz="1800" b="1" dirty="0">
                <a:ea typeface="Calibri" panose="020F0502020204030204" pitchFamily="34" charset="0"/>
                <a:cs typeface="Times New Roman" panose="02020603050405020304" pitchFamily="18" charset="0"/>
                <a:hlinkClick r:id="rId10"/>
              </a:rPr>
              <a:t>Réémergence du virus de la fièvre jaune au Brésil : Données sur les forêts et les zones périurbaines</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1"/>
              </a:rPr>
              <a:t>Virus de la fièvre hémorragique de Crimée-Congo dans l'est du Portugal : données sur les bovins et les cerfs rouges</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2"/>
              </a:rPr>
              <a:t>Évaluation de la maladie à virus de Schmallenberg en Sardaigne (Italie) après le premier épisode épidémique de 2012</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3"/>
              </a:rPr>
              <a:t>Contact entre les tiques molles vectrices du virus de la peste porcine africaine et les porcs sauvages envahissants dans le sud-est des Etats-Unis</a:t>
            </a:r>
            <a:endParaRPr lang="en-CA" altLang="en-US" sz="1800" b="1" dirty="0">
              <a:ea typeface="Calibri" panose="020F0502020204030204" pitchFamily="34" charset="0"/>
              <a:cs typeface="Times New Roman" panose="02020603050405020304" pitchFamily="18" charset="0"/>
            </a:endParaRPr>
          </a:p>
        </p:txBody>
      </p:sp>
      <p:sp>
        <p:nvSpPr>
          <p:cNvPr id="40964" name="Slide Number Placeholder 4">
            <a:extLst>
              <a:ext uri="{FF2B5EF4-FFF2-40B4-BE49-F238E27FC236}">
                <a16:creationId xmlns:a16="http://schemas.microsoft.com/office/drawing/2014/main" id="{6C68308C-5135-23DD-A5CA-C710056B0853}"/>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06B1453-9A26-4F77-8264-2B13D5637F65}" type="slidenum">
              <a:rPr lang="en-US" altLang="en-US" sz="1200" smtClean="0">
                <a:solidFill>
                  <a:srgbClr val="898989"/>
                </a:solidFill>
              </a:rPr>
              <a:t>13</a:t>
            </a:fld>
            <a:endParaRPr lang="en-US" altLang="en-US" sz="1200"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F4F1D-DF4B-4FB5-BBD3-4F6ECEC6C539}"/>
              </a:ext>
            </a:extLst>
          </p:cNvPr>
          <p:cNvSpPr>
            <a:spLocks noGrp="1"/>
          </p:cNvSpPr>
          <p:nvPr>
            <p:ph type="title"/>
          </p:nvPr>
        </p:nvSpPr>
        <p:spPr>
          <a:xfrm>
            <a:off x="32643" y="33346"/>
            <a:ext cx="8384238" cy="1042988"/>
          </a:xfrm>
        </p:spPr>
        <p:txBody>
          <a:bodyPr/>
          <a:lstStyle/>
          <a:p>
            <a:pPr>
              <a:defRPr/>
            </a:pPr>
            <a:r>
              <a:rPr lang="en-US" sz="3200" dirty="0"/>
              <a:t>Virus de la fièvre catarrhale du mouton (serotype 3) en Europe</a:t>
            </a:r>
            <a:endParaRPr lang="en-CA" sz="3200" dirty="0"/>
          </a:p>
        </p:txBody>
      </p:sp>
      <p:sp>
        <p:nvSpPr>
          <p:cNvPr id="16387" name="Content Placeholder 9">
            <a:extLst>
              <a:ext uri="{FF2B5EF4-FFF2-40B4-BE49-F238E27FC236}">
                <a16:creationId xmlns:a16="http://schemas.microsoft.com/office/drawing/2014/main" id="{441BEBE4-6481-E4F7-4993-AB21AC074901}"/>
              </a:ext>
            </a:extLst>
          </p:cNvPr>
          <p:cNvSpPr>
            <a:spLocks noGrp="1"/>
          </p:cNvSpPr>
          <p:nvPr>
            <p:ph sz="half" idx="1"/>
          </p:nvPr>
        </p:nvSpPr>
        <p:spPr>
          <a:xfrm>
            <a:off x="220340" y="1167305"/>
            <a:ext cx="7928577" cy="5236669"/>
          </a:xfrm>
        </p:spPr>
        <p:txBody>
          <a:bodyPr/>
          <a:lstStyle/>
          <a:p>
            <a:r>
              <a:rPr lang="en-CA" altLang="en-US" sz="2400" dirty="0"/>
              <a:t>Première déclaration le 5 septembre 2023 aux Pays-Bas</a:t>
            </a:r>
          </a:p>
          <a:p>
            <a:r>
              <a:rPr lang="en-CA" altLang="en-US" sz="2400" dirty="0"/>
              <a:t>La source de l'infection n'a jamais été identifiée</a:t>
            </a:r>
          </a:p>
          <a:p>
            <a:r>
              <a:rPr lang="en-CA" altLang="en-US" sz="2400" dirty="0"/>
              <a:t>Quelques rapports sporadiques en provenance de Norvège et du Royaume-Uni</a:t>
            </a:r>
          </a:p>
          <a:p>
            <a:endParaRPr lang="en-CA" altLang="en-US" sz="2400" dirty="0"/>
          </a:p>
          <a:p>
            <a:pPr lvl="1"/>
            <a:endParaRPr lang="en-CA" altLang="en-US" sz="2000" dirty="0"/>
          </a:p>
        </p:txBody>
      </p:sp>
      <p:sp>
        <p:nvSpPr>
          <p:cNvPr id="16388" name="TextBox 7">
            <a:extLst>
              <a:ext uri="{FF2B5EF4-FFF2-40B4-BE49-F238E27FC236}">
                <a16:creationId xmlns:a16="http://schemas.microsoft.com/office/drawing/2014/main" id="{F96FEEDE-4858-4CF2-1F4A-B217D3B785C9}"/>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sp>
        <p:nvSpPr>
          <p:cNvPr id="16393" name="TextBox 16">
            <a:extLst>
              <a:ext uri="{FF2B5EF4-FFF2-40B4-BE49-F238E27FC236}">
                <a16:creationId xmlns:a16="http://schemas.microsoft.com/office/drawing/2014/main" id="{01B225AF-9CC3-1049-D7BD-F8A993EBCA1E}"/>
              </a:ext>
            </a:extLst>
          </p:cNvPr>
          <p:cNvSpPr txBox="1">
            <a:spLocks noChangeArrowheads="1"/>
          </p:cNvSpPr>
          <p:nvPr/>
        </p:nvSpPr>
        <p:spPr bwMode="auto">
          <a:xfrm>
            <a:off x="8245454" y="3453269"/>
            <a:ext cx="3790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dirty="0"/>
              <a:t>BTV-3 24 mars 2025 - 28 mai 2025</a:t>
            </a:r>
          </a:p>
        </p:txBody>
      </p:sp>
      <p:pic>
        <p:nvPicPr>
          <p:cNvPr id="3" name="Picture 2">
            <a:extLst>
              <a:ext uri="{FF2B5EF4-FFF2-40B4-BE49-F238E27FC236}">
                <a16:creationId xmlns:a16="http://schemas.microsoft.com/office/drawing/2014/main" id="{8661B0B4-B7C0-B824-8FD4-F6A968A35F77}"/>
              </a:ext>
            </a:extLst>
          </p:cNvPr>
          <p:cNvPicPr>
            <a:picLocks noChangeAspect="1"/>
          </p:cNvPicPr>
          <p:nvPr/>
        </p:nvPicPr>
        <p:blipFill>
          <a:blip r:embed="rId4"/>
          <a:stretch>
            <a:fillRect/>
          </a:stretch>
        </p:blipFill>
        <p:spPr>
          <a:xfrm>
            <a:off x="8148918" y="124318"/>
            <a:ext cx="3790139" cy="3331920"/>
          </a:xfrm>
          <a:prstGeom prst="rect">
            <a:avLst/>
          </a:prstGeom>
        </p:spPr>
      </p:pic>
      <p:pic>
        <p:nvPicPr>
          <p:cNvPr id="6" name="Picture 5">
            <a:extLst>
              <a:ext uri="{FF2B5EF4-FFF2-40B4-BE49-F238E27FC236}">
                <a16:creationId xmlns:a16="http://schemas.microsoft.com/office/drawing/2014/main" id="{5813AC01-3C2E-158D-CCF6-68903388498F}"/>
              </a:ext>
            </a:extLst>
          </p:cNvPr>
          <p:cNvPicPr>
            <a:picLocks noChangeAspect="1"/>
          </p:cNvPicPr>
          <p:nvPr/>
        </p:nvPicPr>
        <p:blipFill>
          <a:blip r:embed="rId5"/>
          <a:stretch>
            <a:fillRect/>
          </a:stretch>
        </p:blipFill>
        <p:spPr>
          <a:xfrm>
            <a:off x="349956" y="2935530"/>
            <a:ext cx="6841066" cy="3331920"/>
          </a:xfrm>
          <a:prstGeom prst="rect">
            <a:avLst/>
          </a:prstGeom>
          <a:ln w="28575">
            <a:solidFill>
              <a:schemeClr val="tx1"/>
            </a:solidFill>
          </a:ln>
        </p:spPr>
      </p:pic>
      <p:sp>
        <p:nvSpPr>
          <p:cNvPr id="7" name="Rectangle 6">
            <a:extLst>
              <a:ext uri="{FF2B5EF4-FFF2-40B4-BE49-F238E27FC236}">
                <a16:creationId xmlns:a16="http://schemas.microsoft.com/office/drawing/2014/main" id="{0FF814E0-0799-ECB3-5A01-BA022E8E423F}"/>
              </a:ext>
            </a:extLst>
          </p:cNvPr>
          <p:cNvSpPr/>
          <p:nvPr/>
        </p:nvSpPr>
        <p:spPr>
          <a:xfrm>
            <a:off x="6213703" y="4779329"/>
            <a:ext cx="977319" cy="8466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ECFCE9BF-6801-6F31-B5A5-C4FA293E88AB}"/>
              </a:ext>
            </a:extLst>
          </p:cNvPr>
          <p:cNvSpPr txBox="1"/>
          <p:nvPr/>
        </p:nvSpPr>
        <p:spPr>
          <a:xfrm>
            <a:off x="7337880" y="3851403"/>
            <a:ext cx="4697714" cy="1200329"/>
          </a:xfrm>
          <a:prstGeom prst="rect">
            <a:avLst/>
          </a:prstGeom>
          <a:noFill/>
        </p:spPr>
        <p:txBody>
          <a:bodyPr wrap="square">
            <a:spAutoFit/>
          </a:bodyPr>
          <a:lstStyle/>
          <a:p>
            <a:r>
              <a:rPr lang="en-CA" altLang="en-US" sz="1800" b="1" dirty="0">
                <a:ea typeface="Calibri" panose="020F0502020204030204" pitchFamily="34" charset="0"/>
                <a:cs typeface="Times New Roman" panose="02020603050405020304" pitchFamily="18" charset="0"/>
                <a:hlinkClick r:id="rId6"/>
              </a:rPr>
              <a:t>Enquête sur le transport mondial des moucherons piqueurs Culicoides, vecteurs d'arbovirus du bétail et des équidés, à partir d'usines d'emballage de fleurs au Kenya</a:t>
            </a:r>
            <a:endParaRPr lang="en-CA" altLang="en-US" sz="1800" b="1" dirty="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14D9840-A86D-4775-F18A-382A566D00A6}"/>
              </a:ext>
            </a:extLst>
          </p:cNvPr>
          <p:cNvSpPr txBox="1"/>
          <p:nvPr/>
        </p:nvSpPr>
        <p:spPr>
          <a:xfrm>
            <a:off x="7397748" y="5008772"/>
            <a:ext cx="4794252" cy="1815882"/>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rgbClr val="191919"/>
                </a:solidFill>
                <a:effectLst/>
                <a:latin typeface="+mn-lt"/>
              </a:rPr>
              <a:t>Les culicoïdes sont-ils </a:t>
            </a:r>
            <a:r>
              <a:rPr lang="en-CA" sz="1600" b="0" i="0" dirty="0">
                <a:solidFill>
                  <a:srgbClr val="191919"/>
                </a:solidFill>
                <a:effectLst/>
                <a:latin typeface="+mn-lt"/>
              </a:rPr>
              <a:t>présents dans les plantes d'emballage floral en Afrique ? </a:t>
            </a:r>
          </a:p>
          <a:p>
            <a:pPr marL="285750" indent="-285750">
              <a:buFont typeface="Arial" panose="020B0604020202020204" pitchFamily="34" charset="0"/>
              <a:buChar char="•"/>
            </a:pPr>
            <a:r>
              <a:rPr lang="en-CA" sz="1600" b="0" i="0" dirty="0">
                <a:solidFill>
                  <a:srgbClr val="191919"/>
                </a:solidFill>
                <a:effectLst/>
                <a:latin typeface="+mn-lt"/>
              </a:rPr>
              <a:t>Présente en petit nombre à l'extérieur et à l'intérieur des serres, mais en diminution à chaque étape de la production</a:t>
            </a:r>
          </a:p>
          <a:p>
            <a:pPr marL="285750" indent="-285750">
              <a:buFont typeface="Arial" panose="020B0604020202020204" pitchFamily="34" charset="0"/>
              <a:buChar char="•"/>
            </a:pPr>
            <a:r>
              <a:rPr lang="en-CA" sz="1600" b="0" i="0" dirty="0">
                <a:solidFill>
                  <a:srgbClr val="191919"/>
                </a:solidFill>
                <a:effectLst/>
                <a:latin typeface="+mn-lt"/>
              </a:rPr>
              <a:t>Le risque d'exportation de </a:t>
            </a:r>
            <a:r>
              <a:rPr lang="en-CA" sz="1600" b="0" dirty="0">
                <a:solidFill>
                  <a:srgbClr val="191919"/>
                </a:solidFill>
                <a:effectLst/>
                <a:latin typeface="+mn-lt"/>
              </a:rPr>
              <a:t>Culicoides </a:t>
            </a:r>
            <a:r>
              <a:rPr lang="en-CA" sz="1600" b="0" i="0" dirty="0">
                <a:solidFill>
                  <a:srgbClr val="191919"/>
                </a:solidFill>
                <a:effectLst/>
                <a:latin typeface="+mn-lt"/>
              </a:rPr>
              <a:t>avec des fleurs coupées emballées est probablement très </a:t>
            </a:r>
            <a:r>
              <a:rPr lang="en-CA" sz="1600" b="0" i="0" dirty="0" err="1">
                <a:solidFill>
                  <a:srgbClr val="191919"/>
                </a:solidFill>
                <a:effectLst/>
                <a:latin typeface="+mn-lt"/>
              </a:rPr>
              <a:t>faible</a:t>
            </a:r>
            <a:endParaRPr lang="en-CA" sz="16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BDD-15C8-5F99-6F45-200F6263AD9E}"/>
              </a:ext>
            </a:extLst>
          </p:cNvPr>
          <p:cNvSpPr>
            <a:spLocks noGrp="1"/>
          </p:cNvSpPr>
          <p:nvPr>
            <p:ph type="title"/>
          </p:nvPr>
        </p:nvSpPr>
        <p:spPr>
          <a:xfrm>
            <a:off x="25224" y="-47622"/>
            <a:ext cx="10515600" cy="1325562"/>
          </a:xfrm>
        </p:spPr>
        <p:txBody>
          <a:bodyPr/>
          <a:lstStyle/>
          <a:p>
            <a:pPr>
              <a:defRPr/>
            </a:pPr>
            <a:r>
              <a:rPr lang="en-US" sz="3200" dirty="0"/>
              <a:t>Tique Longhorn et Theileriosis aux Etats-Unis</a:t>
            </a:r>
            <a:endParaRPr lang="en-CA" sz="3200" dirty="0"/>
          </a:p>
        </p:txBody>
      </p:sp>
      <p:sp>
        <p:nvSpPr>
          <p:cNvPr id="24579" name="Text Placeholder 2">
            <a:extLst>
              <a:ext uri="{FF2B5EF4-FFF2-40B4-BE49-F238E27FC236}">
                <a16:creationId xmlns:a16="http://schemas.microsoft.com/office/drawing/2014/main" id="{69F07824-1A60-F632-9AAA-0B13710D160B}"/>
              </a:ext>
            </a:extLst>
          </p:cNvPr>
          <p:cNvSpPr>
            <a:spLocks noGrp="1"/>
          </p:cNvSpPr>
          <p:nvPr>
            <p:ph type="body" sz="quarter" idx="13"/>
          </p:nvPr>
        </p:nvSpPr>
        <p:spPr>
          <a:xfrm>
            <a:off x="303857" y="1171629"/>
            <a:ext cx="6272160" cy="3729037"/>
          </a:xfrm>
        </p:spPr>
        <p:txBody>
          <a:bodyPr/>
          <a:lstStyle/>
          <a:p>
            <a:r>
              <a:rPr lang="en-CA" altLang="en-US" sz="2400" dirty="0"/>
              <a:t>Manque de ressources, priorités concurrentes, annulation de l'appel de juin </a:t>
            </a:r>
          </a:p>
          <a:p>
            <a:r>
              <a:rPr lang="en-CA" altLang="en-US" sz="2400" dirty="0"/>
              <a:t>État - réduction des activités de surveillance (ressources, conditions météorologiques)</a:t>
            </a:r>
          </a:p>
          <a:p>
            <a:r>
              <a:rPr lang="en-CA" altLang="en-US" sz="2400" dirty="0"/>
              <a:t>~59% des comtés touchés sont établis</a:t>
            </a:r>
          </a:p>
          <a:p>
            <a:r>
              <a:rPr lang="en-CA" altLang="en-US" sz="2400" dirty="0"/>
              <a:t>La majorité des découvertes récentes sont des nymphes</a:t>
            </a:r>
          </a:p>
          <a:p>
            <a:r>
              <a:rPr lang="en-CA" altLang="en-US" sz="2400" dirty="0"/>
              <a:t>Des nymphes se sont réveillées après avoir passé deux semaines à -20 degrés.</a:t>
            </a:r>
          </a:p>
          <a:p>
            <a:r>
              <a:rPr lang="en-CA" altLang="en-US" sz="2400" dirty="0"/>
              <a:t>Preuve de la présence d'agents pathogènes hivernant dans les tiques (Japon, 1985) : </a:t>
            </a:r>
            <a:r>
              <a:rPr lang="en-CA" altLang="en-US" sz="2400" dirty="0">
                <a:hlinkClick r:id="rId3"/>
              </a:rPr>
              <a:t>Présence de </a:t>
            </a:r>
            <a:r>
              <a:rPr lang="en-CA" altLang="en-US" sz="2400" i="1" dirty="0">
                <a:hlinkClick r:id="rId3"/>
              </a:rPr>
              <a:t>Theileria </a:t>
            </a:r>
            <a:r>
              <a:rPr lang="en-CA" altLang="en-US" sz="2400" i="1" dirty="0" err="1">
                <a:hlinkClick r:id="rId3"/>
              </a:rPr>
              <a:t>sergenti </a:t>
            </a:r>
            <a:r>
              <a:rPr lang="en-CA" altLang="en-US" sz="2400" dirty="0">
                <a:hlinkClick r:id="rId3"/>
              </a:rPr>
              <a:t>chez Haemaphysalis longicornis hivernant dans des pâturages au Japon.</a:t>
            </a:r>
            <a:endParaRPr lang="en-CA" altLang="en-US" sz="2400" dirty="0"/>
          </a:p>
        </p:txBody>
      </p:sp>
      <p:sp>
        <p:nvSpPr>
          <p:cNvPr id="24580" name="Rectangle 2">
            <a:extLst>
              <a:ext uri="{FF2B5EF4-FFF2-40B4-BE49-F238E27FC236}">
                <a16:creationId xmlns:a16="http://schemas.microsoft.com/office/drawing/2014/main" id="{00305A09-BD02-F57E-B6F7-BFF113CF2AE3}"/>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1" name="TextBox 6">
            <a:extLst>
              <a:ext uri="{FF2B5EF4-FFF2-40B4-BE49-F238E27FC236}">
                <a16:creationId xmlns:a16="http://schemas.microsoft.com/office/drawing/2014/main" id="{C7A35BD6-D01A-79FE-970D-A8DCDCF5BD68}"/>
              </a:ext>
            </a:extLst>
          </p:cNvPr>
          <p:cNvSpPr txBox="1">
            <a:spLocks noChangeArrowheads="1"/>
          </p:cNvSpPr>
          <p:nvPr/>
        </p:nvSpPr>
        <p:spPr bwMode="auto">
          <a:xfrm>
            <a:off x="6795911" y="574833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Rapport de situation de l'USDA sur </a:t>
            </a:r>
            <a:r>
              <a:rPr lang="en-CA" altLang="en-US" sz="1400" b="1" i="1" dirty="0"/>
              <a:t>Haemaphysalis </a:t>
            </a:r>
            <a:r>
              <a:rPr lang="en-CA" altLang="en-US" sz="1400" b="1" dirty="0" err="1"/>
              <a:t>longicornis </a:t>
            </a:r>
            <a:r>
              <a:rPr lang="en-CA" altLang="en-US" sz="1400" b="1" dirty="0"/>
              <a:t>(tique asiatique </a:t>
            </a:r>
            <a:r>
              <a:rPr lang="en-CA" altLang="en-US" sz="1400" b="1" dirty="0" err="1"/>
              <a:t>à longues cornes</a:t>
            </a:r>
            <a:r>
              <a:rPr lang="en-CA" altLang="en-US" sz="1400" b="1" dirty="0"/>
              <a:t>) - mai 2025</a:t>
            </a:r>
          </a:p>
        </p:txBody>
      </p:sp>
      <p:sp>
        <p:nvSpPr>
          <p:cNvPr id="24583" name="TextBox 3">
            <a:extLst>
              <a:ext uri="{FF2B5EF4-FFF2-40B4-BE49-F238E27FC236}">
                <a16:creationId xmlns:a16="http://schemas.microsoft.com/office/drawing/2014/main" id="{4C90BA08-B825-DC84-8398-99AC779038A8}"/>
              </a:ext>
            </a:extLst>
          </p:cNvPr>
          <p:cNvSpPr txBox="1">
            <a:spLocks noChangeArrowheads="1"/>
          </p:cNvSpPr>
          <p:nvPr/>
        </p:nvSpPr>
        <p:spPr bwMode="auto">
          <a:xfrm>
            <a:off x="6795911" y="633924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https://scwds.shinyapps.io/haemaphysalis/ </a:t>
            </a:r>
          </a:p>
        </p:txBody>
      </p:sp>
      <p:pic>
        <p:nvPicPr>
          <p:cNvPr id="4" name="Picture 3">
            <a:extLst>
              <a:ext uri="{FF2B5EF4-FFF2-40B4-BE49-F238E27FC236}">
                <a16:creationId xmlns:a16="http://schemas.microsoft.com/office/drawing/2014/main" id="{88018A9C-22BF-7C0A-67AF-00A25DA6FE38}"/>
              </a:ext>
            </a:extLst>
          </p:cNvPr>
          <p:cNvPicPr>
            <a:picLocks noChangeAspect="1"/>
          </p:cNvPicPr>
          <p:nvPr/>
        </p:nvPicPr>
        <p:blipFill>
          <a:blip r:embed="rId5"/>
          <a:stretch>
            <a:fillRect/>
          </a:stretch>
        </p:blipFill>
        <p:spPr>
          <a:xfrm>
            <a:off x="6908977" y="1166813"/>
            <a:ext cx="4967111" cy="4547452"/>
          </a:xfrm>
          <a:prstGeom prst="rect">
            <a:avLst/>
          </a:prstGeom>
          <a:ln w="1905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BDD-15C8-5F99-6F45-200F6263AD9E}"/>
              </a:ext>
            </a:extLst>
          </p:cNvPr>
          <p:cNvSpPr>
            <a:spLocks noGrp="1"/>
          </p:cNvSpPr>
          <p:nvPr>
            <p:ph type="title"/>
          </p:nvPr>
        </p:nvSpPr>
        <p:spPr>
          <a:xfrm>
            <a:off x="211138" y="144463"/>
            <a:ext cx="10515600" cy="1325562"/>
          </a:xfrm>
        </p:spPr>
        <p:txBody>
          <a:bodyPr/>
          <a:lstStyle/>
          <a:p>
            <a:pPr>
              <a:defRPr/>
            </a:pPr>
            <a:r>
              <a:rPr lang="en-US" sz="3200" dirty="0">
                <a:hlinkClick r:id="rId3"/>
              </a:rPr>
              <a:t>ADN d'</a:t>
            </a:r>
            <a:r>
              <a:rPr lang="en-US" sz="3200" dirty="0" err="1">
                <a:hlinkClick r:id="rId3"/>
              </a:rPr>
              <a:t>Ehrlichia chaffeensis </a:t>
            </a:r>
            <a:r>
              <a:rPr lang="en-US" sz="3200" dirty="0">
                <a:hlinkClick r:id="rId3"/>
              </a:rPr>
              <a:t>dans les tiques Haemaphysalis longicornis, Connecticut, USA</a:t>
            </a:r>
            <a:endParaRPr lang="en-CA" sz="3200" dirty="0"/>
          </a:p>
        </p:txBody>
      </p:sp>
      <p:sp>
        <p:nvSpPr>
          <p:cNvPr id="24579" name="Text Placeholder 2">
            <a:extLst>
              <a:ext uri="{FF2B5EF4-FFF2-40B4-BE49-F238E27FC236}">
                <a16:creationId xmlns:a16="http://schemas.microsoft.com/office/drawing/2014/main" id="{69F07824-1A60-F632-9AAA-0B13710D160B}"/>
              </a:ext>
            </a:extLst>
          </p:cNvPr>
          <p:cNvSpPr>
            <a:spLocks noGrp="1"/>
          </p:cNvSpPr>
          <p:nvPr>
            <p:ph type="body" sz="quarter" idx="13"/>
          </p:nvPr>
        </p:nvSpPr>
        <p:spPr>
          <a:xfrm>
            <a:off x="387174" y="1564481"/>
            <a:ext cx="11071048" cy="3729037"/>
          </a:xfrm>
        </p:spPr>
        <p:txBody>
          <a:bodyPr/>
          <a:lstStyle/>
          <a:p>
            <a:r>
              <a:rPr lang="en-CA" sz="2400" i="0" dirty="0">
                <a:solidFill>
                  <a:srgbClr val="000000"/>
                </a:solidFill>
                <a:effectLst/>
              </a:rPr>
              <a:t>Dépistage des tiques collectées dans le Connecticut 2021-2023 pour évaluer les agents pathogènes potentiels pour l'homme</a:t>
            </a:r>
          </a:p>
          <a:p>
            <a:r>
              <a:rPr lang="en-CA" sz="2400" b="0" i="0" dirty="0">
                <a:solidFill>
                  <a:srgbClr val="000000"/>
                </a:solidFill>
                <a:effectLst/>
              </a:rPr>
              <a:t>3 nymphes positives pour les pathogènes : </a:t>
            </a:r>
          </a:p>
          <a:p>
            <a:pPr lvl="1"/>
            <a:r>
              <a:rPr lang="en-CA" sz="2000" b="0" i="0" dirty="0">
                <a:solidFill>
                  <a:srgbClr val="000000"/>
                </a:solidFill>
                <a:effectLst/>
              </a:rPr>
              <a:t>1 pour </a:t>
            </a:r>
            <a:r>
              <a:rPr lang="en-CA" sz="2000" b="0" i="1" dirty="0" err="1">
                <a:solidFill>
                  <a:srgbClr val="000000"/>
                </a:solidFill>
                <a:effectLst/>
              </a:rPr>
              <a:t>Ehrlichia chaffeensis </a:t>
            </a:r>
            <a:r>
              <a:rPr lang="en-CA" sz="2000" b="0" i="0" dirty="0">
                <a:solidFill>
                  <a:srgbClr val="000000"/>
                </a:solidFill>
                <a:effectLst/>
              </a:rPr>
              <a:t>(en se nourrissant de cerfs à queue blanche ?)</a:t>
            </a:r>
          </a:p>
          <a:p>
            <a:pPr lvl="1"/>
            <a:r>
              <a:rPr lang="en-CA" sz="2000" b="0" i="0" dirty="0">
                <a:solidFill>
                  <a:srgbClr val="000000"/>
                </a:solidFill>
                <a:effectLst/>
              </a:rPr>
              <a:t>2 pour </a:t>
            </a:r>
            <a:r>
              <a:rPr lang="en-CA" sz="2000" b="0" i="1" dirty="0">
                <a:solidFill>
                  <a:srgbClr val="000000"/>
                </a:solidFill>
                <a:effectLst/>
              </a:rPr>
              <a:t>Borrelia burgdorferi</a:t>
            </a:r>
            <a:endParaRPr lang="en-CA" altLang="en-US" sz="3200" dirty="0"/>
          </a:p>
        </p:txBody>
      </p:sp>
      <p:sp>
        <p:nvSpPr>
          <p:cNvPr id="24580" name="Rectangle 2">
            <a:extLst>
              <a:ext uri="{FF2B5EF4-FFF2-40B4-BE49-F238E27FC236}">
                <a16:creationId xmlns:a16="http://schemas.microsoft.com/office/drawing/2014/main" id="{00305A09-BD02-F57E-B6F7-BFF113CF2AE3}"/>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 name="Picture 3">
            <a:extLst>
              <a:ext uri="{FF2B5EF4-FFF2-40B4-BE49-F238E27FC236}">
                <a16:creationId xmlns:a16="http://schemas.microsoft.com/office/drawing/2014/main" id="{B2FA8889-3B41-1078-FD97-43CC99850047}"/>
              </a:ext>
            </a:extLst>
          </p:cNvPr>
          <p:cNvPicPr>
            <a:picLocks noChangeAspect="1"/>
          </p:cNvPicPr>
          <p:nvPr/>
        </p:nvPicPr>
        <p:blipFill>
          <a:blip r:embed="rId4"/>
          <a:stretch>
            <a:fillRect/>
          </a:stretch>
        </p:blipFill>
        <p:spPr>
          <a:xfrm>
            <a:off x="1219200" y="3772784"/>
            <a:ext cx="9507538" cy="2495898"/>
          </a:xfrm>
          <a:prstGeom prst="rect">
            <a:avLst/>
          </a:prstGeom>
          <a:ln w="19050">
            <a:solidFill>
              <a:schemeClr val="tx1"/>
            </a:solidFill>
          </a:ln>
        </p:spPr>
      </p:pic>
    </p:spTree>
    <p:extLst>
      <p:ext uri="{BB962C8B-B14F-4D97-AF65-F5344CB8AC3E}">
        <p14:creationId xmlns:p14="http://schemas.microsoft.com/office/powerpoint/2010/main" val="74270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253066" y="244475"/>
            <a:ext cx="6206824" cy="1179844"/>
          </a:xfrm>
        </p:spPr>
        <p:txBody>
          <a:bodyPr/>
          <a:lstStyle/>
          <a:p>
            <a:pPr>
              <a:defRPr/>
            </a:pPr>
            <a:r>
              <a:rPr lang="en-US" sz="3200" dirty="0">
                <a:hlinkClick r:id="rId3"/>
              </a:rPr>
              <a:t>Ver du Nouveau Monde en Amérique centrale et au Mexique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532964"/>
            <a:ext cx="6057883" cy="5080561"/>
          </a:xfrm>
        </p:spPr>
        <p:txBody>
          <a:bodyPr>
            <a:normAutofit fontScale="92500" lnSpcReduction="20000"/>
          </a:bodyPr>
          <a:lstStyle/>
          <a:p>
            <a:r>
              <a:rPr lang="en-US" altLang="en-US" sz="2400" dirty="0"/>
              <a:t>Le NWS a été trouvé jusqu'à la péninsule du Yucatan, Oaxaca et Veracruz (942 cas depuis le 1er janvier 2025).</a:t>
            </a:r>
          </a:p>
          <a:p>
            <a:r>
              <a:rPr lang="en-US" altLang="en-US" sz="2400" dirty="0"/>
              <a:t>Le lâcher de mouches stériles a été déplacé au Mexique pour tenter d'empêcher la poursuite de la migration vers le nord.</a:t>
            </a:r>
          </a:p>
          <a:p>
            <a:r>
              <a:rPr lang="en-US" altLang="en-US" sz="2400" dirty="0"/>
              <a:t>Mais les mouches ont récemment dépassé cet emplacement</a:t>
            </a:r>
          </a:p>
          <a:p>
            <a:r>
              <a:rPr lang="en-US" altLang="en-US" sz="2400" dirty="0"/>
              <a:t>L'USDA déclare que l'éradication des NWS en Amérique centrale et le rétablissement des contrôles à la brèche de Darian constituent l'objectif du programme.</a:t>
            </a:r>
          </a:p>
          <a:p>
            <a:r>
              <a:rPr lang="en-US" altLang="en-US" sz="2400" dirty="0"/>
              <a:t>11 mai - L'USDA a fermé la frontière aux importations d'animaux en provenance du Mexique.</a:t>
            </a:r>
          </a:p>
          <a:p>
            <a:r>
              <a:rPr lang="en-US" altLang="en-US" sz="2400" dirty="0"/>
              <a:t>D'autres cas humains ont été signalés au Mexique, au Honduras et au Costa Rica. </a:t>
            </a:r>
          </a:p>
        </p:txBody>
      </p:sp>
      <p:sp>
        <p:nvSpPr>
          <p:cNvPr id="26631" name="TextBox 5">
            <a:hlinkClick r:id="rId4"/>
            <a:extLst>
              <a:ext uri="{FF2B5EF4-FFF2-40B4-BE49-F238E27FC236}">
                <a16:creationId xmlns:a16="http://schemas.microsoft.com/office/drawing/2014/main" id="{54391E66-79FB-F558-5445-F0D51D124019}"/>
              </a:ext>
            </a:extLst>
          </p:cNvPr>
          <p:cNvSpPr txBox="1">
            <a:spLocks noChangeArrowheads="1"/>
          </p:cNvSpPr>
          <p:nvPr/>
        </p:nvSpPr>
        <p:spPr bwMode="auto">
          <a:xfrm>
            <a:off x="10402253"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COPEG</a:t>
            </a:r>
            <a:endParaRPr lang="en-CA" altLang="en-US" sz="1800" dirty="0"/>
          </a:p>
        </p:txBody>
      </p:sp>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5"/>
          <a:stretch>
            <a:fillRect/>
          </a:stretch>
        </p:blipFill>
        <p:spPr>
          <a:xfrm>
            <a:off x="7921256" y="0"/>
            <a:ext cx="4323903" cy="3338014"/>
          </a:xfrm>
          <a:prstGeom prst="rect">
            <a:avLst/>
          </a:prstGeom>
        </p:spPr>
      </p:pic>
      <p:pic>
        <p:nvPicPr>
          <p:cNvPr id="6" name="Picture 5">
            <a:extLst>
              <a:ext uri="{FF2B5EF4-FFF2-40B4-BE49-F238E27FC236}">
                <a16:creationId xmlns:a16="http://schemas.microsoft.com/office/drawing/2014/main" id="{969209B5-6463-CE1E-0995-783AB1BB12C4}"/>
              </a:ext>
            </a:extLst>
          </p:cNvPr>
          <p:cNvPicPr>
            <a:picLocks noChangeAspect="1"/>
          </p:cNvPicPr>
          <p:nvPr/>
        </p:nvPicPr>
        <p:blipFill>
          <a:blip r:embed="rId6"/>
          <a:stretch>
            <a:fillRect/>
          </a:stretch>
        </p:blipFill>
        <p:spPr>
          <a:xfrm>
            <a:off x="6260659" y="3290637"/>
            <a:ext cx="5984500" cy="3567363"/>
          </a:xfrm>
          <a:prstGeom prst="rect">
            <a:avLst/>
          </a:prstGeom>
        </p:spPr>
      </p:pic>
      <p:sp>
        <p:nvSpPr>
          <p:cNvPr id="7" name="TextBox 6">
            <a:extLst>
              <a:ext uri="{FF2B5EF4-FFF2-40B4-BE49-F238E27FC236}">
                <a16:creationId xmlns:a16="http://schemas.microsoft.com/office/drawing/2014/main" id="{0716ACA1-CCE4-3BA1-BF5F-1B11F76602D9}"/>
              </a:ext>
            </a:extLst>
          </p:cNvPr>
          <p:cNvSpPr txBox="1"/>
          <p:nvPr/>
        </p:nvSpPr>
        <p:spPr>
          <a:xfrm>
            <a:off x="6592186" y="6428581"/>
            <a:ext cx="2398477" cy="369332"/>
          </a:xfrm>
          <a:prstGeom prst="rect">
            <a:avLst/>
          </a:prstGeom>
          <a:solidFill>
            <a:schemeClr val="bg1">
              <a:lumMod val="85000"/>
            </a:schemeClr>
          </a:solidFill>
        </p:spPr>
        <p:txBody>
          <a:bodyPr wrap="none" rtlCol="0">
            <a:spAutoFit/>
          </a:bodyPr>
          <a:lstStyle/>
          <a:p>
            <a:r>
              <a:rPr lang="en-CA" dirty="0"/>
              <a:t>1er janvier - 9 mai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0162" y="-183551"/>
            <a:ext cx="10515600" cy="1325563"/>
          </a:xfrm>
        </p:spPr>
        <p:txBody>
          <a:bodyPr/>
          <a:lstStyle/>
          <a:p>
            <a:pPr>
              <a:defRPr/>
            </a:pPr>
            <a:r>
              <a:rPr lang="en-US" sz="3200" dirty="0"/>
              <a:t>Virus du Nil occidental</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265476" y="759100"/>
            <a:ext cx="11661047" cy="2694721"/>
          </a:xfrm>
        </p:spPr>
        <p:txBody>
          <a:bodyPr/>
          <a:lstStyle/>
          <a:p>
            <a:pPr>
              <a:defRPr/>
            </a:pPr>
            <a:r>
              <a:rPr lang="en-CA" altLang="en-US" dirty="0"/>
              <a:t>Des signaux en provenance des États-Unis ont commencé à apparaître au cours des deux dernières semaines : </a:t>
            </a:r>
            <a:r>
              <a:rPr lang="en-CA" altLang="en-US" dirty="0">
                <a:hlinkClick r:id="rId3"/>
              </a:rPr>
              <a:t>Illinois </a:t>
            </a:r>
            <a:r>
              <a:rPr lang="en-CA" altLang="en-US" dirty="0"/>
              <a:t>(moustiques), </a:t>
            </a:r>
            <a:r>
              <a:rPr lang="en-CA" altLang="en-US" dirty="0">
                <a:hlinkClick r:id="rId4"/>
              </a:rPr>
              <a:t>Californie </a:t>
            </a:r>
            <a:r>
              <a:rPr lang="en-CA" altLang="en-US" dirty="0"/>
              <a:t>(moustique), </a:t>
            </a:r>
            <a:r>
              <a:rPr lang="en-CA" altLang="en-US" dirty="0">
                <a:hlinkClick r:id="rId5"/>
              </a:rPr>
              <a:t>Alabama </a:t>
            </a:r>
            <a:r>
              <a:rPr lang="en-CA" altLang="en-US" dirty="0"/>
              <a:t>(</a:t>
            </a:r>
            <a:r>
              <a:rPr lang="en-CA" altLang="en-US" dirty="0" err="1"/>
              <a:t>humain</a:t>
            </a:r>
            <a:r>
              <a:rPr lang="en-CA" altLang="en-US" dirty="0"/>
              <a:t>)</a:t>
            </a:r>
          </a:p>
          <a:p>
            <a:pPr>
              <a:defRPr/>
            </a:pPr>
            <a:r>
              <a:rPr lang="en-CA" altLang="en-US" dirty="0">
                <a:hlinkClick r:id="rId6"/>
              </a:rPr>
              <a:t>Le Royaume-Uni </a:t>
            </a:r>
            <a:r>
              <a:rPr lang="en-CA" altLang="en-US" dirty="0"/>
              <a:t>a signalé sa première découverte de fragments génétiques du VNO chez des moustiques (</a:t>
            </a:r>
            <a:r>
              <a:rPr lang="en-CA" altLang="en-US" i="1" dirty="0"/>
              <a:t>Aedes </a:t>
            </a:r>
            <a:r>
              <a:rPr lang="en-CA" altLang="en-US" i="1" dirty="0" err="1"/>
              <a:t>vexans</a:t>
            </a:r>
            <a:r>
              <a:rPr lang="en-CA" altLang="en-US" dirty="0"/>
              <a:t>) dans le Nottinghamshire, collectés en </a:t>
            </a:r>
            <a:r>
              <a:rPr lang="en-CA" altLang="en-US" dirty="0" err="1"/>
              <a:t>juillet</a:t>
            </a:r>
            <a:r>
              <a:rPr lang="en-CA" altLang="en-US" dirty="0"/>
              <a:t> 2023</a:t>
            </a:r>
          </a:p>
          <a:p>
            <a:pPr>
              <a:defRPr/>
            </a:pPr>
            <a:r>
              <a:rPr lang="en-CA" altLang="en-US" dirty="0">
                <a:hlinkClick r:id="rId7"/>
              </a:rPr>
              <a:t>L'Italie </a:t>
            </a:r>
            <a:r>
              <a:rPr lang="en-CA" altLang="en-US" dirty="0"/>
              <a:t>et la </a:t>
            </a:r>
            <a:r>
              <a:rPr lang="en-CA" altLang="en-US" dirty="0">
                <a:hlinkClick r:id="rId8"/>
              </a:rPr>
              <a:t>Roumanie </a:t>
            </a:r>
            <a:r>
              <a:rPr lang="en-CA" altLang="en-US" dirty="0"/>
              <a:t>ont également signalé des cas humains </a:t>
            </a:r>
            <a:r>
              <a:rPr lang="en-CA" altLang="en-US" dirty="0" err="1"/>
              <a:t>en</a:t>
            </a:r>
            <a:r>
              <a:rPr lang="en-CA" altLang="en-US" dirty="0"/>
              <a:t> 2025</a:t>
            </a:r>
          </a:p>
          <a:p>
            <a:pPr>
              <a:defRPr/>
            </a:pPr>
            <a:endParaRPr lang="en-CA" altLang="en-US" dirty="0"/>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t>6</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 name="Picture 3">
            <a:extLst>
              <a:ext uri="{FF2B5EF4-FFF2-40B4-BE49-F238E27FC236}">
                <a16:creationId xmlns:a16="http://schemas.microsoft.com/office/drawing/2014/main" id="{EA905EFB-D113-BD1D-0C0C-9F06D65CD4D7}"/>
              </a:ext>
            </a:extLst>
          </p:cNvPr>
          <p:cNvPicPr>
            <a:picLocks noChangeAspect="1"/>
          </p:cNvPicPr>
          <p:nvPr/>
        </p:nvPicPr>
        <p:blipFill>
          <a:blip r:embed="rId9"/>
          <a:stretch>
            <a:fillRect/>
          </a:stretch>
        </p:blipFill>
        <p:spPr>
          <a:xfrm>
            <a:off x="1099439" y="3955561"/>
            <a:ext cx="9993120" cy="2332376"/>
          </a:xfrm>
          <a:prstGeom prst="rect">
            <a:avLst/>
          </a:prstGeom>
          <a:ln w="19050">
            <a:solidFill>
              <a:schemeClr val="tx1"/>
            </a:solidFill>
          </a:ln>
        </p:spPr>
      </p:pic>
      <p:sp>
        <p:nvSpPr>
          <p:cNvPr id="10" name="Rectangle 9">
            <a:extLst>
              <a:ext uri="{FF2B5EF4-FFF2-40B4-BE49-F238E27FC236}">
                <a16:creationId xmlns:a16="http://schemas.microsoft.com/office/drawing/2014/main" id="{AD32E38C-F47F-D344-EC6D-34B8FA368B99}"/>
              </a:ext>
            </a:extLst>
          </p:cNvPr>
          <p:cNvSpPr/>
          <p:nvPr/>
        </p:nvSpPr>
        <p:spPr>
          <a:xfrm>
            <a:off x="10917133" y="4093969"/>
            <a:ext cx="127689" cy="18049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extBox 7">
            <a:extLst>
              <a:ext uri="{FF2B5EF4-FFF2-40B4-BE49-F238E27FC236}">
                <a16:creationId xmlns:a16="http://schemas.microsoft.com/office/drawing/2014/main" id="{9FFC359B-D5E7-3FDA-A9B4-22E8165B2E24}"/>
              </a:ext>
            </a:extLst>
          </p:cNvPr>
          <p:cNvSpPr txBox="1">
            <a:spLocks noChangeArrowheads="1"/>
          </p:cNvSpPr>
          <p:nvPr/>
        </p:nvSpPr>
        <p:spPr bwMode="auto">
          <a:xfrm>
            <a:off x="994634" y="6283850"/>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Signaux du VNO : avril 2015 - mai 2025</a:t>
            </a:r>
            <a:endParaRPr lang="en-CA" altLang="en-US" sz="1400" dirty="0"/>
          </a:p>
        </p:txBody>
      </p:sp>
    </p:spTree>
    <p:extLst>
      <p:ext uri="{BB962C8B-B14F-4D97-AF65-F5344CB8AC3E}">
        <p14:creationId xmlns:p14="http://schemas.microsoft.com/office/powerpoint/2010/main" val="382041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a:t>Encéphalite équine de l'Est</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346075" y="1206500"/>
            <a:ext cx="9262620" cy="1143000"/>
          </a:xfrm>
        </p:spPr>
        <p:txBody>
          <a:bodyPr/>
          <a:lstStyle/>
          <a:p>
            <a:pPr>
              <a:defRPr/>
            </a:pPr>
            <a:r>
              <a:rPr lang="en-CA" altLang="en-US" dirty="0"/>
              <a:t>EEE chez un </a:t>
            </a:r>
            <a:r>
              <a:rPr lang="en-CA" altLang="en-US" dirty="0">
                <a:hlinkClick r:id="rId3"/>
              </a:rPr>
              <a:t>âne de Floride </a:t>
            </a:r>
            <a:r>
              <a:rPr lang="en-CA" altLang="en-US" dirty="0"/>
              <a:t>(mi-avril)</a:t>
            </a:r>
          </a:p>
          <a:p>
            <a:pPr>
              <a:defRPr/>
            </a:pPr>
            <a:r>
              <a:rPr lang="en-CA" altLang="en-US" dirty="0"/>
              <a:t>EEE chez la </a:t>
            </a:r>
            <a:r>
              <a:rPr lang="en-CA" altLang="en-US" dirty="0">
                <a:hlinkClick r:id="rId4"/>
              </a:rPr>
              <a:t>dinde sauvage de Pennsylvanie </a:t>
            </a:r>
            <a:r>
              <a:rPr lang="en-CA" altLang="en-US" dirty="0"/>
              <a:t>(fin 2024)</a:t>
            </a:r>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t>7</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 name="Picture 3">
            <a:extLst>
              <a:ext uri="{FF2B5EF4-FFF2-40B4-BE49-F238E27FC236}">
                <a16:creationId xmlns:a16="http://schemas.microsoft.com/office/drawing/2014/main" id="{4DFA9262-ADE6-279A-B859-C128A02C9C44}"/>
              </a:ext>
            </a:extLst>
          </p:cNvPr>
          <p:cNvPicPr>
            <a:picLocks noChangeAspect="1"/>
          </p:cNvPicPr>
          <p:nvPr/>
        </p:nvPicPr>
        <p:blipFill>
          <a:blip r:embed="rId5"/>
          <a:stretch>
            <a:fillRect/>
          </a:stretch>
        </p:blipFill>
        <p:spPr>
          <a:xfrm>
            <a:off x="820924" y="3476456"/>
            <a:ext cx="10198768" cy="2700677"/>
          </a:xfrm>
          <a:prstGeom prst="rect">
            <a:avLst/>
          </a:prstGeom>
          <a:ln w="19050">
            <a:solidFill>
              <a:schemeClr val="tx1"/>
            </a:solidFill>
          </a:ln>
        </p:spPr>
      </p:pic>
      <p:sp>
        <p:nvSpPr>
          <p:cNvPr id="5" name="TextBox 7">
            <a:extLst>
              <a:ext uri="{FF2B5EF4-FFF2-40B4-BE49-F238E27FC236}">
                <a16:creationId xmlns:a16="http://schemas.microsoft.com/office/drawing/2014/main" id="{65A21895-3436-0F04-3C1E-E66EB7B9144A}"/>
              </a:ext>
            </a:extLst>
          </p:cNvPr>
          <p:cNvSpPr txBox="1">
            <a:spLocks noChangeArrowheads="1"/>
          </p:cNvSpPr>
          <p:nvPr/>
        </p:nvSpPr>
        <p:spPr bwMode="auto">
          <a:xfrm>
            <a:off x="736600" y="6202362"/>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Signaux EEE : juillet 2015 - mai 2025</a:t>
            </a:r>
            <a:endParaRPr lang="en-CA" altLang="en-US" sz="1400" dirty="0"/>
          </a:p>
        </p:txBody>
      </p:sp>
      <p:sp>
        <p:nvSpPr>
          <p:cNvPr id="10" name="Rectangle 9">
            <a:extLst>
              <a:ext uri="{FF2B5EF4-FFF2-40B4-BE49-F238E27FC236}">
                <a16:creationId xmlns:a16="http://schemas.microsoft.com/office/drawing/2014/main" id="{AD32E38C-F47F-D344-EC6D-34B8FA368B99}"/>
              </a:ext>
            </a:extLst>
          </p:cNvPr>
          <p:cNvSpPr/>
          <p:nvPr/>
        </p:nvSpPr>
        <p:spPr>
          <a:xfrm>
            <a:off x="10714892" y="3924301"/>
            <a:ext cx="135060" cy="18049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67961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a:t>Virus de l</a:t>
            </a:r>
            <a:r>
              <a:rPr lang="en-US" sz="3200" dirty="0" err="1"/>
              <a:t>'Oropouche</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171627" y="1067594"/>
            <a:ext cx="7161036" cy="1143000"/>
          </a:xfrm>
        </p:spPr>
        <p:txBody>
          <a:bodyPr/>
          <a:lstStyle/>
          <a:p>
            <a:pPr>
              <a:defRPr/>
            </a:pPr>
            <a:r>
              <a:rPr lang="en-CA" altLang="en-US" dirty="0"/>
              <a:t>L'OPS a signalé des cas d'OROV dans 9 pays :</a:t>
            </a:r>
          </a:p>
          <a:p>
            <a:pPr lvl="1">
              <a:defRPr/>
            </a:pPr>
            <a:r>
              <a:rPr lang="en-CA" altLang="en-US" dirty="0"/>
              <a:t>Brésil - 10 076 confirmés</a:t>
            </a:r>
          </a:p>
          <a:p>
            <a:pPr lvl="1">
              <a:defRPr/>
            </a:pPr>
            <a:r>
              <a:rPr lang="en-CA" altLang="en-US" dirty="0"/>
              <a:t>Cuba - 2 452 cas suspects (16 confirmés)</a:t>
            </a:r>
          </a:p>
          <a:p>
            <a:pPr lvl="1">
              <a:defRPr/>
            </a:pPr>
            <a:r>
              <a:rPr lang="en-CA" altLang="en-US" dirty="0"/>
              <a:t>Panama - 287 confirmés</a:t>
            </a:r>
          </a:p>
          <a:p>
            <a:pPr lvl="1">
              <a:defRPr/>
            </a:pPr>
            <a:r>
              <a:rPr lang="en-CA" altLang="en-US" dirty="0"/>
              <a:t>Pérou - 233 confirmés</a:t>
            </a:r>
          </a:p>
          <a:p>
            <a:pPr>
              <a:defRPr/>
            </a:pPr>
            <a:r>
              <a:rPr lang="en-CA" altLang="en-US" dirty="0"/>
              <a:t>Enquêtes sur la transmission verticale au Brésil</a:t>
            </a:r>
          </a:p>
          <a:p>
            <a:pPr>
              <a:defRPr/>
            </a:pPr>
            <a:r>
              <a:rPr lang="en-CA" altLang="en-US" dirty="0">
                <a:hlinkClick r:id="rId3"/>
              </a:rPr>
              <a:t>Programme de recherche OROV de l'OPS</a:t>
            </a:r>
            <a:endParaRPr lang="en-CA" altLang="en-US" dirty="0"/>
          </a:p>
          <a:p>
            <a:pPr>
              <a:defRPr/>
            </a:pPr>
            <a:r>
              <a:rPr lang="en-CA" b="0" i="0" dirty="0">
                <a:solidFill>
                  <a:srgbClr val="1F1F1F"/>
                </a:solidFill>
                <a:effectLst/>
                <a:latin typeface="ElsevierGulliver"/>
                <a:hlinkClick r:id="rId4"/>
              </a:rPr>
              <a:t>Réapparition </a:t>
            </a:r>
            <a:r>
              <a:rPr lang="en-CA" b="0" i="0" dirty="0" err="1">
                <a:solidFill>
                  <a:srgbClr val="1F1F1F"/>
                </a:solidFill>
                <a:effectLst/>
                <a:latin typeface="ElsevierGulliver"/>
                <a:hlinkClick r:id="rId4"/>
              </a:rPr>
              <a:t>d'Oropouche</a:t>
            </a:r>
            <a:r>
              <a:rPr lang="en-CA" b="0" i="0" dirty="0">
                <a:solidFill>
                  <a:srgbClr val="1F1F1F"/>
                </a:solidFill>
                <a:effectLst/>
                <a:latin typeface="ElsevierGulliver"/>
                <a:hlinkClick r:id="rId4"/>
              </a:rPr>
              <a:t> le virus de la   grippe aviaire comme nouvelle menace mondiale</a:t>
            </a:r>
            <a:endParaRPr lang="en-CA" b="0" i="0" dirty="0">
              <a:solidFill>
                <a:srgbClr val="1F1F1F"/>
              </a:solidFill>
              <a:effectLst/>
              <a:latin typeface="ElsevierGulliver"/>
            </a:endParaRPr>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t>8</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0728" name="Picture 2">
            <a:extLst>
              <a:ext uri="{FF2B5EF4-FFF2-40B4-BE49-F238E27FC236}">
                <a16:creationId xmlns:a16="http://schemas.microsoft.com/office/drawing/2014/main" id="{54001A23-151B-3B6D-371A-A845A7668F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471488"/>
            <a:ext cx="455295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831125-6CEE-6AD7-6442-A9B8E21F875C}"/>
              </a:ext>
            </a:extLst>
          </p:cNvPr>
          <p:cNvSpPr/>
          <p:nvPr/>
        </p:nvSpPr>
        <p:spPr>
          <a:xfrm>
            <a:off x="7332663" y="3208338"/>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6"/>
              </a:rPr>
              <a:t>Virus de l'Oropouche : Aspects cliniques, épidémiologiques et moléculaires d'un </a:t>
            </a:r>
            <a:r>
              <a:rPr lang="en-US" sz="1200" dirty="0" err="1">
                <a:solidFill>
                  <a:srgbClr val="000000"/>
                </a:solidFill>
                <a:latin typeface="+mn-lt"/>
                <a:hlinkClick r:id="rId6"/>
              </a:rPr>
              <a:t>orthobunyavirus </a:t>
            </a:r>
            <a:r>
              <a:rPr lang="en-US" sz="1200" dirty="0">
                <a:solidFill>
                  <a:srgbClr val="000000"/>
                </a:solidFill>
                <a:latin typeface="+mn-lt"/>
                <a:hlinkClick r:id="rId6"/>
              </a:rPr>
              <a:t>négligé</a:t>
            </a:r>
            <a:endParaRPr lang="en-US" sz="1200" dirty="0">
              <a:solidFill>
                <a:srgbClr val="000000"/>
              </a:solidFill>
              <a:latin typeface="+mn-lt"/>
            </a:endParaRPr>
          </a:p>
        </p:txBody>
      </p:sp>
      <p:pic>
        <p:nvPicPr>
          <p:cNvPr id="4" name="Picture 3">
            <a:extLst>
              <a:ext uri="{FF2B5EF4-FFF2-40B4-BE49-F238E27FC236}">
                <a16:creationId xmlns:a16="http://schemas.microsoft.com/office/drawing/2014/main" id="{B205AF51-89D3-6AAC-9516-DF04D2582CFA}"/>
              </a:ext>
            </a:extLst>
          </p:cNvPr>
          <p:cNvPicPr>
            <a:picLocks noChangeAspect="1"/>
          </p:cNvPicPr>
          <p:nvPr/>
        </p:nvPicPr>
        <p:blipFill>
          <a:blip r:embed="rId7"/>
          <a:stretch>
            <a:fillRect/>
          </a:stretch>
        </p:blipFill>
        <p:spPr>
          <a:xfrm>
            <a:off x="6490741" y="3757613"/>
            <a:ext cx="5474247" cy="2408412"/>
          </a:xfrm>
          <a:prstGeom prst="rect">
            <a:avLst/>
          </a:prstGeom>
        </p:spPr>
      </p:pic>
      <p:sp>
        <p:nvSpPr>
          <p:cNvPr id="6" name="TextBox 5">
            <a:extLst>
              <a:ext uri="{FF2B5EF4-FFF2-40B4-BE49-F238E27FC236}">
                <a16:creationId xmlns:a16="http://schemas.microsoft.com/office/drawing/2014/main" id="{D4E70727-8F29-8532-3850-1FD0990BF2FD}"/>
              </a:ext>
            </a:extLst>
          </p:cNvPr>
          <p:cNvSpPr txBox="1"/>
          <p:nvPr/>
        </p:nvSpPr>
        <p:spPr>
          <a:xfrm>
            <a:off x="6475751" y="6171093"/>
            <a:ext cx="5308925" cy="646331"/>
          </a:xfrm>
          <a:prstGeom prst="rect">
            <a:avLst/>
          </a:prstGeom>
          <a:noFill/>
        </p:spPr>
        <p:txBody>
          <a:bodyPr wrap="square" rtlCol="0">
            <a:spAutoFit/>
          </a:bodyPr>
          <a:lstStyle/>
          <a:p>
            <a:r>
              <a:rPr lang="en-CA" dirty="0">
                <a:hlinkClick r:id="rId8"/>
              </a:rPr>
              <a:t>PAHO Oropouche </a:t>
            </a:r>
            <a:r>
              <a:rPr lang="en-CA" dirty="0" err="1">
                <a:hlinkClick r:id="rId8"/>
              </a:rPr>
              <a:t>ARBOportal </a:t>
            </a:r>
            <a:r>
              <a:rPr lang="en-CA" dirty="0"/>
              <a:t>- cas hebdomadaires d'OROV pour 2025</a:t>
            </a:r>
          </a:p>
        </p:txBody>
      </p:sp>
    </p:spTree>
    <p:extLst>
      <p:ext uri="{BB962C8B-B14F-4D97-AF65-F5344CB8AC3E}">
        <p14:creationId xmlns:p14="http://schemas.microsoft.com/office/powerpoint/2010/main" val="305862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0B7F-3FED-2E7E-9C22-AD9267B745F0}"/>
              </a:ext>
            </a:extLst>
          </p:cNvPr>
          <p:cNvSpPr>
            <a:spLocks noGrp="1"/>
          </p:cNvSpPr>
          <p:nvPr>
            <p:ph type="title"/>
          </p:nvPr>
        </p:nvSpPr>
        <p:spPr>
          <a:xfrm>
            <a:off x="127000" y="-57150"/>
            <a:ext cx="10515600" cy="1325563"/>
          </a:xfrm>
        </p:spPr>
        <p:txBody>
          <a:bodyPr/>
          <a:lstStyle/>
          <a:p>
            <a:pPr>
              <a:defRPr/>
            </a:pPr>
            <a:r>
              <a:rPr lang="en-CA" sz="3200" dirty="0"/>
              <a:t>Dengue</a:t>
            </a:r>
          </a:p>
        </p:txBody>
      </p:sp>
      <p:sp>
        <p:nvSpPr>
          <p:cNvPr id="32771" name="Text Placeholder 2">
            <a:extLst>
              <a:ext uri="{FF2B5EF4-FFF2-40B4-BE49-F238E27FC236}">
                <a16:creationId xmlns:a16="http://schemas.microsoft.com/office/drawing/2014/main" id="{B8AA0EC8-E7D4-138E-27D6-A04B25799C75}"/>
              </a:ext>
            </a:extLst>
          </p:cNvPr>
          <p:cNvSpPr>
            <a:spLocks noGrp="1"/>
          </p:cNvSpPr>
          <p:nvPr>
            <p:ph type="body" sz="quarter" idx="13"/>
          </p:nvPr>
        </p:nvSpPr>
        <p:spPr>
          <a:xfrm>
            <a:off x="431800" y="903111"/>
            <a:ext cx="5671983" cy="5362752"/>
          </a:xfrm>
        </p:spPr>
        <p:txBody>
          <a:bodyPr/>
          <a:lstStyle/>
          <a:p>
            <a:r>
              <a:rPr lang="en-CA" altLang="en-US" sz="2400" dirty="0"/>
              <a:t>L'OPS a publié une </a:t>
            </a:r>
            <a:r>
              <a:rPr lang="en-CA" altLang="en-US" sz="2400" dirty="0">
                <a:hlinkClick r:id="rId3"/>
              </a:rPr>
              <a:t>mise à jour épidémiologique </a:t>
            </a:r>
            <a:r>
              <a:rPr lang="en-CA" altLang="en-US" sz="2400" dirty="0"/>
              <a:t>sur la </a:t>
            </a:r>
            <a:r>
              <a:rPr lang="en-CA" altLang="en-US" sz="2400" b="1" dirty="0"/>
              <a:t>dengue </a:t>
            </a:r>
            <a:r>
              <a:rPr lang="en-CA" altLang="en-US" sz="2400" dirty="0"/>
              <a:t>dans les Amériques le 29 </a:t>
            </a:r>
            <a:r>
              <a:rPr lang="en-CA" altLang="en-US" sz="2400" dirty="0" err="1"/>
              <a:t>mai</a:t>
            </a:r>
            <a:r>
              <a:rPr lang="en-CA" altLang="en-US" sz="2400" dirty="0"/>
              <a:t> 2025</a:t>
            </a:r>
          </a:p>
          <a:p>
            <a:r>
              <a:rPr lang="en-CA" altLang="en-US" sz="2400" dirty="0">
                <a:hlinkClick r:id="rId4"/>
              </a:rPr>
              <a:t>L'Australie </a:t>
            </a:r>
            <a:r>
              <a:rPr lang="en-CA" altLang="en-US" sz="2400" dirty="0"/>
              <a:t>a signalé un cas localement acquis dans le Queensland.</a:t>
            </a:r>
          </a:p>
          <a:p>
            <a:r>
              <a:rPr lang="en-CA" altLang="en-US" sz="2400" dirty="0">
                <a:hlinkClick r:id="rId5"/>
              </a:rPr>
              <a:t>Bangladesh </a:t>
            </a:r>
            <a:r>
              <a:rPr lang="en-CA" altLang="en-US" sz="2400" dirty="0"/>
              <a:t>nombre total de cas 4492</a:t>
            </a:r>
          </a:p>
          <a:p>
            <a:r>
              <a:rPr lang="en-CA" altLang="en-US" sz="2400" dirty="0">
                <a:hlinkClick r:id="rId6"/>
              </a:rPr>
              <a:t>Les Philippines </a:t>
            </a:r>
            <a:r>
              <a:rPr lang="en-CA" altLang="en-US" sz="2400" dirty="0"/>
              <a:t>signalent une augmentation du nombre de cas</a:t>
            </a:r>
          </a:p>
          <a:p>
            <a:r>
              <a:rPr lang="en-CA" altLang="en-US" sz="2400" dirty="0">
                <a:hlinkClick r:id="rId7"/>
              </a:rPr>
              <a:t>Singapour </a:t>
            </a:r>
            <a:r>
              <a:rPr lang="en-CA" altLang="en-US" sz="2400" dirty="0"/>
              <a:t>signale une diminution du nombre de cas</a:t>
            </a:r>
            <a:endParaRPr lang="en-CA" altLang="en-US" sz="2400" dirty="0">
              <a:hlinkClick r:id="rId8"/>
            </a:endParaRPr>
          </a:p>
          <a:p>
            <a:r>
              <a:rPr lang="en-CA" altLang="en-US" sz="2400" dirty="0">
                <a:hlinkClick r:id="rId8"/>
              </a:rPr>
              <a:t>Tableau de bord de l'OMS sur la dengue </a:t>
            </a:r>
            <a:r>
              <a:rPr lang="en-CA" altLang="en-US" sz="2400" dirty="0"/>
              <a:t>- Données jusqu'en avril 2025</a:t>
            </a:r>
          </a:p>
          <a:p>
            <a:r>
              <a:rPr lang="en-CA" altLang="en-US" sz="2400" dirty="0"/>
              <a:t>Cas récent de voyageur au </a:t>
            </a:r>
            <a:r>
              <a:rPr lang="en-CA" altLang="en-US" sz="2400" dirty="0">
                <a:hlinkClick r:id="rId9"/>
              </a:rPr>
              <a:t>Québec </a:t>
            </a:r>
            <a:r>
              <a:rPr lang="en-CA" altLang="en-US" sz="2400" dirty="0"/>
              <a:t>- de la Martinique</a:t>
            </a:r>
          </a:p>
        </p:txBody>
      </p:sp>
      <p:sp>
        <p:nvSpPr>
          <p:cNvPr id="32772" name="Slide Number Placeholder 3">
            <a:extLst>
              <a:ext uri="{FF2B5EF4-FFF2-40B4-BE49-F238E27FC236}">
                <a16:creationId xmlns:a16="http://schemas.microsoft.com/office/drawing/2014/main" id="{587A5BC4-405E-9FD2-3E68-746E9F36E9C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B69430-8D0A-4755-9593-0CEB70B215A4}" type="slidenum">
              <a:rPr lang="en-US" altLang="en-US" smtClean="0">
                <a:solidFill>
                  <a:srgbClr val="898989"/>
                </a:solidFill>
              </a:rPr>
              <a:t>9</a:t>
            </a:fld>
            <a:endParaRPr lang="en-US" altLang="en-US">
              <a:solidFill>
                <a:srgbClr val="898989"/>
              </a:solidFill>
            </a:endParaRPr>
          </a:p>
        </p:txBody>
      </p:sp>
      <p:cxnSp>
        <p:nvCxnSpPr>
          <p:cNvPr id="8" name="Straight Arrow Connector 7">
            <a:extLst>
              <a:ext uri="{FF2B5EF4-FFF2-40B4-BE49-F238E27FC236}">
                <a16:creationId xmlns:a16="http://schemas.microsoft.com/office/drawing/2014/main" id="{69C8262F-A43A-D825-E9F7-7550D67532C6}"/>
              </a:ext>
            </a:extLst>
          </p:cNvPr>
          <p:cNvCxnSpPr>
            <a:cxnSpLocks/>
          </p:cNvCxnSpPr>
          <p:nvPr/>
        </p:nvCxnSpPr>
        <p:spPr>
          <a:xfrm>
            <a:off x="4062334" y="1757206"/>
            <a:ext cx="20336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776" name="TextBox 7">
            <a:extLst>
              <a:ext uri="{FF2B5EF4-FFF2-40B4-BE49-F238E27FC236}">
                <a16:creationId xmlns:a16="http://schemas.microsoft.com/office/drawing/2014/main" id="{37FC09FC-E205-DF40-29C0-178950A1CBDC}"/>
              </a:ext>
            </a:extLst>
          </p:cNvPr>
          <p:cNvSpPr txBox="1">
            <a:spLocks noChangeArrowheads="1"/>
          </p:cNvSpPr>
          <p:nvPr/>
        </p:nvSpPr>
        <p:spPr bwMode="auto">
          <a:xfrm>
            <a:off x="6032501" y="6384924"/>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Signaux de la dengue : mai 2019 - mai 2025</a:t>
            </a:r>
            <a:endParaRPr lang="en-CA" altLang="en-US" sz="1400" dirty="0"/>
          </a:p>
        </p:txBody>
      </p:sp>
      <p:pic>
        <p:nvPicPr>
          <p:cNvPr id="4" name="Picture 3">
            <a:extLst>
              <a:ext uri="{FF2B5EF4-FFF2-40B4-BE49-F238E27FC236}">
                <a16:creationId xmlns:a16="http://schemas.microsoft.com/office/drawing/2014/main" id="{D5B547A7-6DDF-AE71-314B-FC0859A131E3}"/>
              </a:ext>
            </a:extLst>
          </p:cNvPr>
          <p:cNvPicPr>
            <a:picLocks noChangeAspect="1"/>
          </p:cNvPicPr>
          <p:nvPr/>
        </p:nvPicPr>
        <p:blipFill>
          <a:blip r:embed="rId10"/>
          <a:stretch>
            <a:fillRect/>
          </a:stretch>
        </p:blipFill>
        <p:spPr>
          <a:xfrm>
            <a:off x="6159500" y="3633788"/>
            <a:ext cx="5776913" cy="2766389"/>
          </a:xfrm>
          <a:prstGeom prst="rect">
            <a:avLst/>
          </a:prstGeom>
          <a:ln w="28575">
            <a:solidFill>
              <a:schemeClr val="tx1"/>
            </a:solidFill>
          </a:ln>
        </p:spPr>
      </p:pic>
      <p:pic>
        <p:nvPicPr>
          <p:cNvPr id="5" name="Picture 4">
            <a:extLst>
              <a:ext uri="{FF2B5EF4-FFF2-40B4-BE49-F238E27FC236}">
                <a16:creationId xmlns:a16="http://schemas.microsoft.com/office/drawing/2014/main" id="{80F7CE15-FB6F-E4DA-28AF-F7307DC99735}"/>
              </a:ext>
            </a:extLst>
          </p:cNvPr>
          <p:cNvPicPr>
            <a:picLocks noChangeAspect="1"/>
          </p:cNvPicPr>
          <p:nvPr/>
        </p:nvPicPr>
        <p:blipFill>
          <a:blip r:embed="rId11"/>
          <a:stretch>
            <a:fillRect/>
          </a:stretch>
        </p:blipFill>
        <p:spPr>
          <a:xfrm>
            <a:off x="6148211" y="448847"/>
            <a:ext cx="5776913" cy="2789300"/>
          </a:xfrm>
          <a:prstGeom prst="rect">
            <a:avLst/>
          </a:prstGeom>
          <a:ln w="28575">
            <a:solidFill>
              <a:schemeClr val="tx1"/>
            </a:solidFill>
          </a:ln>
        </p:spPr>
      </p:pic>
      <p:sp>
        <p:nvSpPr>
          <p:cNvPr id="7" name="TextBox 6">
            <a:hlinkClick r:id="rId12"/>
            <a:extLst>
              <a:ext uri="{FF2B5EF4-FFF2-40B4-BE49-F238E27FC236}">
                <a16:creationId xmlns:a16="http://schemas.microsoft.com/office/drawing/2014/main" id="{483BBCD9-FA53-AE73-CA53-E68E59DCB9DC}"/>
              </a:ext>
            </a:extLst>
          </p:cNvPr>
          <p:cNvSpPr txBox="1"/>
          <p:nvPr/>
        </p:nvSpPr>
        <p:spPr>
          <a:xfrm>
            <a:off x="6103783" y="3172542"/>
            <a:ext cx="3446072" cy="369332"/>
          </a:xfrm>
          <a:prstGeom prst="rect">
            <a:avLst/>
          </a:prstGeom>
          <a:noFill/>
        </p:spPr>
        <p:txBody>
          <a:bodyPr wrap="none" rtlCol="0">
            <a:spAutoFit/>
          </a:bodyPr>
          <a:lstStyle/>
          <a:p>
            <a:r>
              <a:rPr lang="en-CA" dirty="0">
                <a:hlinkClick r:id="rId12"/>
              </a:rPr>
              <a:t>OPS Dengue : analyse par pays</a:t>
            </a:r>
            <a:endParaRPr lang="en-CA" dirty="0"/>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3AD4C-AE1C-4341-8E05-FD6C27DE1B91}">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2.xml><?xml version="1.0" encoding="utf-8"?>
<ds:datastoreItem xmlns:ds="http://schemas.openxmlformats.org/officeDocument/2006/customXml" ds:itemID="{BB262DB1-C26C-4966-8A00-0835CE55416C}">
  <ds:schemaRefs>
    <ds:schemaRef ds:uri="http://schemas.microsoft.com/sharepoint/v3/contenttype/forms"/>
  </ds:schemaRefs>
</ds:datastoreItem>
</file>

<file path=customXml/itemProps3.xml><?xml version="1.0" encoding="utf-8"?>
<ds:datastoreItem xmlns:ds="http://schemas.openxmlformats.org/officeDocument/2006/customXml" ds:itemID="{FABA59F0-5224-438B-938D-6E4E70BA3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48249</TotalTime>
  <Words>3024</Words>
  <Application>Microsoft Office PowerPoint</Application>
  <PresentationFormat>Widescreen</PresentationFormat>
  <Paragraphs>198</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abcsans</vt:lpstr>
      <vt:lpstr>Aptos</vt:lpstr>
      <vt:lpstr>Arial</vt:lpstr>
      <vt:lpstr>Calibri</vt:lpstr>
      <vt:lpstr>Calibri Light</vt:lpstr>
      <vt:lpstr>ElsevierGulliver</vt:lpstr>
      <vt:lpstr>Montserrat</vt:lpstr>
      <vt:lpstr>Noto Sans</vt:lpstr>
      <vt:lpstr>Noto Serif</vt:lpstr>
      <vt:lpstr>Nunito</vt:lpstr>
      <vt:lpstr>roboto</vt:lpstr>
      <vt:lpstr>selane-text</vt:lpstr>
      <vt:lpstr>2_Office Theme</vt:lpstr>
      <vt:lpstr>Communauté des maladies émergentes et zoonotiques Identifier les risques émergents grâce à l'intelligence collective</vt:lpstr>
      <vt:lpstr>Virus de la fièvre catarrhale du mouton (serotype 3) en Europe</vt:lpstr>
      <vt:lpstr>Tique Longhorn et Theileriosis aux Etats-Unis</vt:lpstr>
      <vt:lpstr>ADN d'Ehrlichia chaffeensis dans les tiques Haemaphysalis longicornis, Connecticut, USA</vt:lpstr>
      <vt:lpstr>Ver du Nouveau Monde en Amérique centrale et au Mexique</vt:lpstr>
      <vt:lpstr>Virus du Nil occidental</vt:lpstr>
      <vt:lpstr>Encéphalite équine de l'Est</vt:lpstr>
      <vt:lpstr>Virus de l'Oropouche</vt:lpstr>
      <vt:lpstr>Dengue</vt:lpstr>
      <vt:lpstr>L'encéphalite japonaise en Australie</vt:lpstr>
      <vt:lpstr>Maladie de la peau grumeleuse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docId:BFE6E8FAB65599CF1A20BE0F832D0D36</cp:keywords>
  <cp:lastModifiedBy>Murray Gillies</cp:lastModifiedBy>
  <cp:revision>621</cp:revision>
  <cp:lastPrinted>2024-03-11T14:03:21Z</cp:lastPrinted>
  <dcterms:created xsi:type="dcterms:W3CDTF">2020-02-07T23:34:08Z</dcterms:created>
  <dcterms:modified xsi:type="dcterms:W3CDTF">2025-06-20T12:20:58Z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