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7" r:id="rId2"/>
    <p:sldId id="573" r:id="rId3"/>
    <p:sldId id="574" r:id="rId4"/>
    <p:sldId id="580" r:id="rId5"/>
    <p:sldId id="557" r:id="rId6"/>
    <p:sldId id="514" r:id="rId7"/>
    <p:sldId id="558" r:id="rId8"/>
    <p:sldId id="576" r:id="rId9"/>
    <p:sldId id="577" r:id="rId10"/>
    <p:sldId id="498" r:id="rId11"/>
    <p:sldId id="512" r:id="rId12"/>
    <p:sldId id="578" r:id="rId13"/>
    <p:sldId id="504" r:id="rId14"/>
    <p:sldId id="466" r:id="rId15"/>
    <p:sldId id="268" r:id="rId16"/>
    <p:sldId id="575" r:id="rId17"/>
    <p:sldId id="579" r:id="rId18"/>
  </p:sldIdLst>
  <p:sldSz cx="12192000" cy="6858000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rn, Andrea" initials="" lastIdx="8" clrIdx="0"/>
  <p:cmAuthor id="2" name="Zana Dukadzina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74401" autoAdjust="0"/>
  </p:normalViewPr>
  <p:slideViewPr>
    <p:cSldViewPr snapToGrid="0">
      <p:cViewPr varScale="1">
        <p:scale>
          <a:sx n="69" d="100"/>
          <a:sy n="69" d="100"/>
        </p:scale>
        <p:origin x="63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081050-B584-F6F5-841C-9310A76684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16327-DE34-DFDF-3FB5-A716ABE842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299287-FE16-4DA4-9428-2FBD0A3E7973}" type="datetimeFigureOut">
              <a:rPr lang="en-US"/>
              <a:t>4/13/2026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8A893F-CC54-8DB5-DE64-C947402C48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CF666B-E000-B2A4-334B-FAB72D2AD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noProof="0"/>
              <a:t>Modifier les styles de texte principaux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9D8E-0D21-41F2-9D96-A7B78CE000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8A9AB-105D-9959-65BC-E3606D14A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F56EEE-78B0-4BAA-A8D3-D12602D40C6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36FC9-3B04-5F1B-F3B4-437C5663E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FBB42-FF5E-171A-921B-654B666D0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4A15F-C815-4326-4344-F67588FDDE92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70D449-6C1E-4F23-9FBE-6FC73AED11FF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9330-D220-B37A-61A4-FC0BCC17E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54AD2-6FBD-CB92-15B2-D4F67DBF15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FDD7-FBA6-7A96-F1FC-0CA640F023B8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1F26B5-431B-44AF-91CC-047793CE16DD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FAEDB-26FB-A3ED-273C-EFC44EAAE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DEE3F-3EEA-0D32-33F2-A94203928A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15356-0795-C827-D86D-174D2CAD067B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1535DA-DED5-4C48-83D6-D82FC9BCC1D2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63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7AB16-5BA4-DC36-1482-12A901FBC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837DE-F5BA-A307-E18C-108879D13A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89EE2-A14A-D837-DBC2-D75AE3E16061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AE86E7-1BA1-4453-A157-179339D1C91D}" type="slidenum"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28231-B6D0-9C03-0328-1FC1D9F7A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4D83B-4EA0-D96A-ADC0-DC602F6682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>
              <a:latin typeface="abc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3F4CB-02F9-8F0B-7D1D-AD58AD75542E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95DF80-A9EB-4AE8-9E06-1F6D97A3B682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5D946-2A33-3F39-953D-571AA9742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AF9F0-88C2-947A-B985-BDD732F461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C59E-FC9E-2C22-BC09-624259DCFA95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AC67B-9A26-61CF-5E62-51F6C0D7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471E8-65B6-AEC9-4D9A-E852CFE13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3EC12-95DF-805C-3B43-B715DB539B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E1814-0B80-A341-C526-71773D8A487D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87466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3644-A989-7662-8E68-C64D5FB25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3F539-8448-8A52-17B8-04D869AA0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AB2D6-C083-365E-F364-27DBC1274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1380D-299F-1175-5F6C-D13A9977DEE9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4358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F8564-629F-7763-9C81-58DBCE44D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951CE-A91E-A3AF-949C-65DEBE3807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16023-3916-2BF3-D927-F54923BEA29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82EE95-2E4D-4891-B38C-4664B1D2E4AF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0E91F-0555-0200-FD12-773D489E8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69745-6118-796A-5CDA-33E57648B4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260C9-03E9-DB69-C0BA-3C6E94734F59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6FD7C-428F-C683-58BA-6BE05C90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9B430-1284-8F2F-D788-072B3CBDA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B69DE-9FF9-59F9-F5DA-C054FBB066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5633A-FDC4-E793-1540-EB6A277CB75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42070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631F4-BACB-0F91-9130-1ABEE2D81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9E983-2907-B2CC-68DE-3C4904856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BD7BD-3C88-2B52-9538-B0F00E8286AF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960780-B290-450B-B521-8C245208FEEA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10FD3-8247-0922-F560-7FF48660A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6E559-1BBE-692B-29CA-14C823CA1B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D55C-D1AC-F103-6CDB-06AE36A60C9D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57DA9E-6CC7-4F59-84DD-C3471016B002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7DF4A-74DB-1EF5-1DE9-D94A5DDEF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A14AE-A855-7F45-D1A0-EE7216A76E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C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D355A-D199-2CC5-912A-1616729FA915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5B4968-2C7F-42C6-8B5A-66F8264C3095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63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42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093788"/>
            <a:ext cx="9144000" cy="1677987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101976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4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E30416-03C7-D6F8-C9B6-AEA9A49BF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CF349-32BC-4255-BFF5-0464A9CC9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6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CABE26-7E79-E55D-69CB-FB8365AFE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63F1E-888D-468B-B838-F378B527A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3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5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80E5EAA-5E1F-1317-0820-F49BB2436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40C2-7A94-424C-9771-F39272A79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41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0E7BEAD-F7E2-A27C-354C-8B5B529C5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8E67A-15DF-4A5C-B8C0-CCB6B02C4A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10515600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C7426B1-A5DE-C567-3243-DE2284668F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68F6-C837-436A-91CA-1BA1567FCE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01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4919663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72200" y="2057400"/>
            <a:ext cx="5181600" cy="4000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EFDAED9-62E0-6868-77C2-9F01C34E6A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82CE-925C-4987-A85C-5163FB01F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78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8C46048-7651-9F16-8FAC-8EFE5B139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BEFF-8846-4AAD-96B0-62C7819C1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99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4C3CFAD-F0D2-E0AA-37CD-64AF5F3A3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8F49-8641-4B51-A733-C826119B2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84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BFF31A4-A42A-103D-D7E9-C35E4F903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7CB6-981D-4A66-A251-1EC6E5FF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94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7191DC-108B-F062-3ABD-9A138BF35B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 style de titre principal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6BB6B8-5CF4-C4DF-E2FA-4FF9A2E01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Modifier les styles de texte principaux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D0AC4-8157-0EDD-48EE-2B832153D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41981C-33DC-4F67-AE3F-890F8ABB2090}" type="datetime1">
              <a:rPr lang="en-US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F336-0E54-C037-15A1-FE2472E3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421A-8018-52B4-2417-11A206384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0A2D6E4-30EF-4252-83BD-D670973BC10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d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empres-i.apps.fao.org/general" TargetMode="External"/><Relationship Id="rId7" Type="http://schemas.openxmlformats.org/officeDocument/2006/relationships/hyperlink" Target="https://www.beefcentral.com/news/bali-confirms-lsd-movement-bans-imposed-as-threat-to-australia-grow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ahis.woah.org/#/in-review/6843" TargetMode="External"/><Relationship Id="rId5" Type="http://schemas.openxmlformats.org/officeDocument/2006/relationships/hyperlink" Target="https://wahis.woah.org/#/in-event/6568/dashboard" TargetMode="External"/><Relationship Id="rId4" Type="http://schemas.openxmlformats.org/officeDocument/2006/relationships/hyperlink" Target="https://wahis.woah.org/#/in-review/65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pres-i.apps.fao.org/epidemiolog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tbreaknewstoday.substack.com/p/cdc-issues-travel-notice-for-venezuel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paho.org/en/documents/epidemiological-alert-yellow-fever-americas-region-13-march-202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outbreaknewstoday.substack.com/p/chikungunya-continues-in-cuba-in" TargetMode="External"/><Relationship Id="rId3" Type="http://schemas.openxmlformats.org/officeDocument/2006/relationships/hyperlink" Target="https://www.ecdc.europa.eu/en/chikungunya-monthly#:~:text=Other%20countries%20reporting%20CHIKV%20disease,Map" TargetMode="External"/><Relationship Id="rId7" Type="http://schemas.openxmlformats.org/officeDocument/2006/relationships/hyperlink" Target="https://outbreaknewstoday.substack.com/p/chikungunya-in-argentina-2026" TargetMode="External"/><Relationship Id="rId12" Type="http://schemas.openxmlformats.org/officeDocument/2006/relationships/hyperlink" Target="https://www.paho.org/en/documents/epidemiological-alert-chikungunya-10-february-202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utbreaknewstoday.substack.com/p/bolivia-nearly-1000-chikungunya-cases" TargetMode="External"/><Relationship Id="rId11" Type="http://schemas.openxmlformats.org/officeDocument/2006/relationships/hyperlink" Target="https://outbreaknewstoday.substack.com/p/florida-reports-1st-local-chikungunya" TargetMode="External"/><Relationship Id="rId5" Type="http://schemas.openxmlformats.org/officeDocument/2006/relationships/hyperlink" Target="https://www.paho.org/es/arbo-portal/chikunguna-datos-analisis/chikunguna-analisis-por-pais" TargetMode="External"/><Relationship Id="rId10" Type="http://schemas.openxmlformats.org/officeDocument/2006/relationships/hyperlink" Target="https://outbreaknewstoday.substack.com/p/st-lucia-reports-1st-chikungunya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outbreaknewstoday.substack.com/p/chikungunya-in-suriname-signican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ho.org/en/arbo-portal/dengue-data-and-analysis/dengue-analysis-country" TargetMode="External"/><Relationship Id="rId3" Type="http://schemas.openxmlformats.org/officeDocument/2006/relationships/hyperlink" Target="https://www.paho.org/en/documents/dengue-epidemiological-situation-region-americas-epidemiological-week-07-2026" TargetMode="External"/><Relationship Id="rId7" Type="http://schemas.openxmlformats.org/officeDocument/2006/relationships/hyperlink" Target="https://outbreaknewstoday.substack.com/p/samoa-dengue-outbreak-continues-int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udantribune.com/article/311466" TargetMode="External"/><Relationship Id="rId5" Type="http://schemas.openxmlformats.org/officeDocument/2006/relationships/hyperlink" Target="https://www.bssnews.net/others/375058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orldhealthorg.shinyapps.io/dengue_global/" TargetMode="Externa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cijournals.onlinelibrary.wiley.com/doi/10.1002/ps.70460?af=R" TargetMode="External"/><Relationship Id="rId13" Type="http://schemas.openxmlformats.org/officeDocument/2006/relationships/hyperlink" Target="https://www.frontiersin.org/journals/veterinary-science/articles/10.3389/fvets.2025.1704403/full" TargetMode="External"/><Relationship Id="rId3" Type="http://schemas.openxmlformats.org/officeDocument/2006/relationships/hyperlink" Target="https://pubmed.ncbi.nlm.nih.gov/41504767/" TargetMode="External"/><Relationship Id="rId7" Type="http://schemas.openxmlformats.org/officeDocument/2006/relationships/hyperlink" Target="https://wwwnc.cdc.gov/eid/article/32/1/25-1224_article" TargetMode="External"/><Relationship Id="rId12" Type="http://schemas.openxmlformats.org/officeDocument/2006/relationships/hyperlink" Target="https://pubmed.ncbi.nlm.nih.gov/41582166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direct.com/science/article/pii/S1879625725000574" TargetMode="External"/><Relationship Id="rId11" Type="http://schemas.openxmlformats.org/officeDocument/2006/relationships/hyperlink" Target="https://www.scienceopen.com/hosted-document?doi=10.15212/ZOONOSES-2025-0041" TargetMode="External"/><Relationship Id="rId5" Type="http://schemas.openxmlformats.org/officeDocument/2006/relationships/hyperlink" Target="https://www.frontiersin.org/journals/ecology-and-evolution/articles/10.3389/fevo.2025.1721533/full" TargetMode="External"/><Relationship Id="rId10" Type="http://schemas.openxmlformats.org/officeDocument/2006/relationships/hyperlink" Target="https://www.biorxiv.org/content/10.64898/2025.12.16.694562v1" TargetMode="External"/><Relationship Id="rId4" Type="http://schemas.openxmlformats.org/officeDocument/2006/relationships/hyperlink" Target="https://www.cambridge.org/core/journals/epidemiology-and-infection/article/endemic-potential-of-chagas-disease-in-the-us-southwest-updated-surveillance-of-infected-triatomines-from-the-usmexico-border-region/0FED22EE81FB6EBEF7B80657FE93FF9D" TargetMode="External"/><Relationship Id="rId9" Type="http://schemas.openxmlformats.org/officeDocument/2006/relationships/hyperlink" Target="https://wwwnc.cdc.gov/eid/article/32/1/25-1261_articl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86/s12879-026-12759-z" TargetMode="External"/><Relationship Id="rId13" Type="http://schemas.openxmlformats.org/officeDocument/2006/relationships/hyperlink" Target="https://pmc.ncbi.nlm.nih.gov/articles/PMC12887081/" TargetMode="External"/><Relationship Id="rId3" Type="http://schemas.openxmlformats.org/officeDocument/2006/relationships/hyperlink" Target="https://wwwnc.cdc.gov/eid/article/32/1/25-0854_article" TargetMode="External"/><Relationship Id="rId7" Type="http://schemas.openxmlformats.org/officeDocument/2006/relationships/hyperlink" Target="https://pubmed.ncbi.nlm.nih.gov/41749273/" TargetMode="External"/><Relationship Id="rId12" Type="http://schemas.openxmlformats.org/officeDocument/2006/relationships/hyperlink" Target="https://www.sciencedirect.com/science/article/pii/S120197122600059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direct.com/science/article/abs/pii/S0147957126000019" TargetMode="External"/><Relationship Id="rId11" Type="http://schemas.openxmlformats.org/officeDocument/2006/relationships/hyperlink" Target="https://royalsocietypublishing.org/rsif/article/23/235/20250707/480389/Temperature-sensitive-incubation-transmissibility" TargetMode="External"/><Relationship Id="rId5" Type="http://schemas.openxmlformats.org/officeDocument/2006/relationships/hyperlink" Target="https://www.eurosurveillance.org/content/10.2807/1560-7917.ES.2026.31.4.2600049#html_fulltext" TargetMode="External"/><Relationship Id="rId10" Type="http://schemas.openxmlformats.org/officeDocument/2006/relationships/hyperlink" Target="https://link.springer.com/article/10.1186/s12917-025-05160-6" TargetMode="External"/><Relationship Id="rId4" Type="http://schemas.openxmlformats.org/officeDocument/2006/relationships/hyperlink" Target="https://pubmed.ncbi.nlm.nih.gov/41505002/" TargetMode="External"/><Relationship Id="rId9" Type="http://schemas.openxmlformats.org/officeDocument/2006/relationships/hyperlink" Target="https://link.springer.com/article/10.1186/s12917-026-05332-y" TargetMode="External"/><Relationship Id="rId14" Type="http://schemas.openxmlformats.org/officeDocument/2006/relationships/hyperlink" Target="https://wwwnc.cdc.gov/eid/article/32/2/25-1508_articl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library.wiley.com/doi/10.1155/crdi/5597862" TargetMode="External"/><Relationship Id="rId3" Type="http://schemas.openxmlformats.org/officeDocument/2006/relationships/hyperlink" Target="https://pmc.ncbi.nlm.nih.gov/articles/PMC12917690/" TargetMode="External"/><Relationship Id="rId7" Type="http://schemas.openxmlformats.org/officeDocument/2006/relationships/hyperlink" Target="https://www.nature.com/articles/s41598-026-37422-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nc.cdc.gov/eid/article/32/4/25-1962_article" TargetMode="External"/><Relationship Id="rId5" Type="http://schemas.openxmlformats.org/officeDocument/2006/relationships/hyperlink" Target="https://pubmed.ncbi.nlm.nih.gov/41686700/" TargetMode="External"/><Relationship Id="rId4" Type="http://schemas.openxmlformats.org/officeDocument/2006/relationships/hyperlink" Target="https://link.springer.com/article/10.1007/s11250-026-04865-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animal-health/terrestrial-animals/diseases/immediately-notifiable/theileriosi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hyperlink" Target="https://wahis.woah.org/#/in-review/691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378113526000465?via%3Dihu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progress.com/animal-health/emerging-cattle-disease-spreads-to-60-missouri-count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hyperlink" Target="https://pmc.ncbi.nlm.nih.gov/articles/PMC1299945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is.usda.gov/sites/default/files/vsv-sitrep-3-4-26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phis.usda.gov/livestock-poultry-disease/stop-screwworm" TargetMode="External"/><Relationship Id="rId7" Type="http://schemas.openxmlformats.org/officeDocument/2006/relationships/hyperlink" Target="https://www.nationalhogfarmer.com/livestock-management/usda-announces-completion-of-sterile-fly-dispersal-facility-in-texa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wissinfo.ch/spa/honduras-confirma-primera-muerte-de-un-humano-en-2026-provocada-por-el-gusano-barrenador/91076397" TargetMode="External"/><Relationship Id="rId5" Type="http://schemas.openxmlformats.org/officeDocument/2006/relationships/hyperlink" Target="https://www.infobae.com/mexico/2026/02/05/gusano-barrenador-infesta-a-ciervos-rojos-en-yucatan/" TargetMode="External"/><Relationship Id="rId4" Type="http://schemas.openxmlformats.org/officeDocument/2006/relationships/hyperlink" Target="https://app.powerbi.com/view?r=eyJrIjoiMjkzMzAzMzUtZmRlNi00ZTMzLTk1NDEtNjkzZTEwNzZjZGFlIiwidCI6ImM1OWRjNTZhLTkzZWMtNGIwNy1iNzFkLTQzYzg0NDkyNTcxOCIsImMiOjR9" TargetMode="Externa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fda.gov/animal-veterinary/cvm-updates/fda-conditionally-approves-drug-treat-new-world-screwworm-dogs" TargetMode="External"/><Relationship Id="rId7" Type="http://schemas.openxmlformats.org/officeDocument/2006/relationships/hyperlink" Target="https://www.fda.gov/animal-veterinary/cvm-updates/fda-issues-emergency-use-authorizations-drugs-treat-new-world-screwworm-dogs-and-ca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da.gov/animal-veterinary/cvm-updates/fda-issues-emergency-use-authorization-over-counter-injectable-drug-prevent-new-world-screwworm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www.fda.gov/news-events/press-announcements/fda-conditionally-approves-first-drug-prevention-and-treatment-new-world-screwworm-infestations" TargetMode="External"/><Relationship Id="rId10" Type="http://schemas.openxmlformats.org/officeDocument/2006/relationships/hyperlink" Target="https://www.fda.gov/animal-veterinary/cvm-updates/fda-issues-emergency-use-authorization-topical-spray-prevent-and-treat-new-world-screwworm-multiple" TargetMode="External"/><Relationship Id="rId4" Type="http://schemas.openxmlformats.org/officeDocument/2006/relationships/hyperlink" Target="https://www.fda.gov/news-events/press-announcements/fda-conditionally-approves-topical-drug-cattle-new-world-screwworm-and-cattle-fever-tick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dc.gov/ticks/data-research/facts-stats/lone-star-tick-surveillance.html" TargetMode="External"/><Relationship Id="rId5" Type="http://schemas.openxmlformats.org/officeDocument/2006/relationships/hyperlink" Target="https://www.abc.net.au/news/2026-02-26/jeremy-webb-first-confirmed-red-meat-tick-allergy-death/106390088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ca.news.yahoo.com/virus-links-yellow-fever-discovered-110329668.html?guccounter=1&amp;guce_referrer=aHR0cHM6Ly93d3cuZ29vZ2xlLmNvbS8&amp;guce_referrer_sig=AQAAAGhfOLcoodKnC7-p7vfRkBVdzb4kNXQ53Dy0-WPneu4ZUfG-Q21U5AkmpnxFXuCkfM2xkwnmM0IcpCwOgNsmTa-cFPQCjkw9gdWtOjZTH6UMLOiuxrvl-XpXBUw7HHWezNVDJRWikV7Na2" TargetMode="External"/><Relationship Id="rId7" Type="http://schemas.openxmlformats.org/officeDocument/2006/relationships/hyperlink" Target="https://pubmed.ncbi.nlm.nih.gov/41037322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ajorcadailybulletin.com/news/local/2025/11/19/138189/spain-reports-first-case-usutu-virus-blood-donor-the-balearics.html" TargetMode="External"/><Relationship Id="rId5" Type="http://schemas.openxmlformats.org/officeDocument/2006/relationships/hyperlink" Target="https://pubmed.ncbi.nlm.nih.gov/41508892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pubmed.ncbi.nlm.nih.gov/41851880/" TargetMode="External"/><Relationship Id="rId9" Type="http://schemas.openxmlformats.org/officeDocument/2006/relationships/hyperlink" Target="https://www.mdpi.com/2076-0817/9/9/6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05BF8971-30ED-F912-3627-06CF7E6C353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 hangingPunct="1"/>
            <a:r>
              <a:rPr lang="fr-FR" sz="2800"/>
              <a:t>Communauté sur les maladies émergentes et zoonotiques</a:t>
            </a:r>
            <a:br>
              <a:rPr lang="fr-FR" sz="2800"/>
            </a:br>
            <a:r>
              <a:rPr lang="fr-FR" sz="2000" i="1"/>
              <a:t>Identifier les risques émergents grâce à l'intelligence collective</a:t>
            </a:r>
            <a:endParaRPr lang="en-CA" sz="2000" i="1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3780FA95-5AEE-61D3-5171-5CC73A8E631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47996" y="3101973"/>
            <a:ext cx="9144000" cy="1123953"/>
          </a:xfrm>
        </p:spPr>
        <p:txBody>
          <a:bodyPr/>
          <a:lstStyle/>
          <a:p>
            <a:pPr lvl="0" hangingPunct="1"/>
            <a:r>
              <a:rPr lang="en-CA" dirty="0"/>
              <a:t>CEZD – Mise à jour du réseau Vector de la SCSSA</a:t>
            </a:r>
          </a:p>
          <a:p>
            <a:pPr lvl="0" hangingPunct="1"/>
            <a:r>
              <a:rPr lang="en-CA" dirty="0"/>
              <a:t>7 avril 2026</a:t>
            </a:r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31874-0C7C-05F0-4421-67195298AD1B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51EB32-665D-43BB-A62F-746C3F9B9A86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34"/>
              </a:rPr>
              <a:t>1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61B57-0ECD-4B08-4C3D-6E12053A5699}"/>
              </a:ext>
            </a:extLst>
          </p:cNvPr>
          <p:cNvSpPr txBox="1"/>
          <p:nvPr/>
        </p:nvSpPr>
        <p:spPr>
          <a:xfrm>
            <a:off x="9380536" y="5749920"/>
            <a:ext cx="2811459" cy="6461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www.cezd.ca</a:t>
            </a:r>
            <a:r>
              <a:rPr lang="en-CA" sz="3600" b="0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</a:rPr>
              <a:t> </a:t>
            </a:r>
            <a:endParaRPr lang="en-US" sz="36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:ahyp="http://schemas.microsoft.com/office/drawing/2018/hyperlinkcolor" xmlns:a16="http://schemas.microsoft.com/office/drawing/2014/main" xmlns="">
      <p:transition spd="slow" advTm="264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6AE6-55B2-93F7-6D88-D808E3D98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1102"/>
            <a:ext cx="10515600" cy="631237"/>
          </a:xfrm>
        </p:spPr>
        <p:txBody>
          <a:bodyPr/>
          <a:lstStyle/>
          <a:p>
            <a:pPr lvl="0"/>
            <a:r>
              <a:rPr lang="en-CA" sz="3200" dirty="0"/>
              <a:t>La maladie de la peau nodulaire en Europe et en Asie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A848EC0-6A75-E278-DF99-09BD8CA58963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25E62A-86B3-42EE-91F9-411FB8FF92A9}" type="slidenum">
              <a:rPr/>
              <a:t>10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2E82545-BC77-6D6E-45E5-6709FF73E918}"/>
              </a:ext>
            </a:extLst>
          </p:cNvPr>
          <p:cNvSpPr txBox="1"/>
          <p:nvPr/>
        </p:nvSpPr>
        <p:spPr>
          <a:xfrm>
            <a:off x="11005395" y="537410"/>
            <a:ext cx="609467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Empress +</a:t>
            </a:r>
            <a:endParaRPr lang="en-CA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609A5E2-614B-C95C-3768-CCB5420B56D6}"/>
              </a:ext>
            </a:extLst>
          </p:cNvPr>
          <p:cNvSpPr txBox="1"/>
          <p:nvPr/>
        </p:nvSpPr>
        <p:spPr>
          <a:xfrm>
            <a:off x="6400800" y="590303"/>
            <a:ext cx="676258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Cas de LSD : 1er janvier 2026 – 7 avril 2026</a:t>
            </a:r>
            <a:endParaRPr lang="en-CA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0366261-E35B-0801-5F44-42E6D8FE947A}"/>
              </a:ext>
            </a:extLst>
          </p:cNvPr>
          <p:cNvSpPr txBox="1"/>
          <p:nvPr/>
        </p:nvSpPr>
        <p:spPr>
          <a:xfrm>
            <a:off x="-5440" y="680706"/>
            <a:ext cx="6406240" cy="4524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Europe :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 situation semble s'être stabilisée, grâce à la vaccination et à un temps plus froid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117 foyers au total signalés</a:t>
            </a:r>
            <a:endParaRPr lang="en-CA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Italie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80 foyers au total, concentrés en Sardaigne, avec un cas en Lombardie (lié au déplacement d'animaux depuis la Sardaigne), aucun nouveau foyer signalé depuis début novembre 2025</a:t>
            </a:r>
          </a:p>
          <a:p>
            <a:pPr marL="182249" marR="0" lvl="0" indent="-18224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Espagne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20 foyers au total – </a:t>
            </a:r>
            <a:r>
              <a:rPr lang="en-CA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deux nouveaux </a:t>
            </a: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foyers signalés en février/mars 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–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dans la région de Huesca (précédemment épargnée), près de la frontière française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7366AF5-C843-062A-45A4-1168D3D67746}"/>
              </a:ext>
            </a:extLst>
          </p:cNvPr>
          <p:cNvSpPr txBox="1"/>
          <p:nvPr/>
        </p:nvSpPr>
        <p:spPr>
          <a:xfrm>
            <a:off x="116498" y="5521151"/>
            <a:ext cx="11894496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Asie :</a:t>
            </a:r>
          </a:p>
          <a:p>
            <a:pPr marL="182249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L'Indonésie 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 confirmé la présence de la LSD à Bali après des mois de rapports non officiels</a:t>
            </a:r>
            <a:endParaRPr lang="en-US" sz="240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52ED5-1FA2-66DC-CD2A-38916F9B2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168" y="880142"/>
            <a:ext cx="5543826" cy="36570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B97742C-CCB5-7249-19B9-8B7C3B2B8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887" y="38192"/>
            <a:ext cx="10515600" cy="1042992"/>
          </a:xfrm>
        </p:spPr>
        <p:txBody>
          <a:bodyPr/>
          <a:lstStyle/>
          <a:p>
            <a:pPr lvl="0"/>
            <a:r>
              <a:rPr lang="en-US" sz="3200" dirty="0"/>
              <a:t>Le virus de la </a:t>
            </a:r>
            <a:r>
              <a:rPr lang="en-US" sz="3200" dirty="0" err="1"/>
              <a:t>fièvre</a:t>
            </a:r>
            <a:r>
              <a:rPr lang="en-US" sz="3200" dirty="0"/>
              <a:t> </a:t>
            </a:r>
            <a:r>
              <a:rPr lang="en-US" sz="3200" dirty="0" err="1"/>
              <a:t>catarrhale</a:t>
            </a:r>
            <a:r>
              <a:rPr lang="en-US" sz="3200" dirty="0"/>
              <a:t> du mouton </a:t>
            </a:r>
            <a:r>
              <a:rPr lang="en-US" sz="3200" dirty="0" err="1"/>
              <a:t>en</a:t>
            </a:r>
            <a:r>
              <a:rPr lang="en-US" sz="3200" dirty="0"/>
              <a:t> Europe</a:t>
            </a:r>
            <a:endParaRPr lang="en-CA" sz="3200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DC9ECEF3-5DA5-D09E-A607-6B538B31D2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9071" y="590546"/>
            <a:ext cx="8121645" cy="5676896"/>
          </a:xfrm>
        </p:spPr>
        <p:txBody>
          <a:bodyPr/>
          <a:lstStyle/>
          <a:p>
            <a:pPr lvl="0"/>
            <a:endParaRPr lang="en-CA"/>
          </a:p>
          <a:p>
            <a:pPr lvl="1"/>
            <a:endParaRPr lang="en-CA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D06F113-68A9-D32E-3CBD-C875DF5632F2}"/>
              </a:ext>
            </a:extLst>
          </p:cNvPr>
          <p:cNvSpPr txBox="1"/>
          <p:nvPr/>
        </p:nvSpPr>
        <p:spPr>
          <a:xfrm>
            <a:off x="321932" y="5627683"/>
            <a:ext cx="6310310" cy="369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Empres-Plus</a:t>
            </a:r>
            <a:endParaRPr lang="en-CA" sz="1800" b="0" i="0" u="none" strike="noStrike" kern="1200" cap="none" spc="0" baseline="0">
              <a:solidFill>
                <a:srgbClr val="0070C0"/>
              </a:solidFill>
              <a:uFillTx/>
              <a:latin typeface="Calibri" pitchFamily="34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DF97578-1D9A-C565-13DD-72CB2313E0AC}"/>
              </a:ext>
            </a:extLst>
          </p:cNvPr>
          <p:cNvSpPr txBox="1"/>
          <p:nvPr/>
        </p:nvSpPr>
        <p:spPr>
          <a:xfrm>
            <a:off x="2837197" y="5642029"/>
            <a:ext cx="390547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Cas de fièvre </a:t>
            </a:r>
            <a:r>
              <a:rPr lang="en-CA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</a:rPr>
              <a:t>catarrhale</a:t>
            </a:r>
            <a:r>
              <a:rPr lang="en-CA" sz="1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 du mouton 1er janvier 2026 au 7 </a:t>
            </a:r>
            <a:r>
              <a:rPr lang="en-CA" sz="1400" b="1" dirty="0">
                <a:solidFill>
                  <a:srgbClr val="000000"/>
                </a:solidFill>
                <a:latin typeface="Calibri" pitchFamily="34"/>
              </a:rPr>
              <a:t>avril</a:t>
            </a:r>
            <a:r>
              <a:rPr lang="en-CA" sz="1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08C2E-7243-E3A9-6049-E36139505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21" y="1187245"/>
            <a:ext cx="11051923" cy="4466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76188-DE1E-CF53-4A42-C4110A31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42" y="2805057"/>
            <a:ext cx="5018224" cy="3476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6D22-99EB-E455-DA1F-75A2205C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0" y="198340"/>
            <a:ext cx="6308463" cy="1325563"/>
          </a:xfrm>
        </p:spPr>
        <p:txBody>
          <a:bodyPr/>
          <a:lstStyle/>
          <a:p>
            <a:r>
              <a:rPr lang="en-CA" dirty="0"/>
              <a:t>La fièvre jaune en Amérique du Sud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6F47-3655-8B91-0D43-50C6044A6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t>12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7B602-6BDA-E39C-C41E-9DF841E58AF5}"/>
              </a:ext>
            </a:extLst>
          </p:cNvPr>
          <p:cNvSpPr txBox="1"/>
          <p:nvPr/>
        </p:nvSpPr>
        <p:spPr>
          <a:xfrm>
            <a:off x="57845" y="1552932"/>
            <a:ext cx="619785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Flavivirus transmis par les moustiques, étroitement apparenté à la dengue, au virus du Nil occidental et au virus Zika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Transmission par vecteur : principalement </a:t>
            </a:r>
            <a:r>
              <a:rPr lang="en-CA" sz="2000" b="0" i="1" dirty="0">
                <a:solidFill>
                  <a:srgbClr val="363737"/>
                </a:solidFill>
                <a:effectLst/>
                <a:latin typeface="+mn-lt"/>
              </a:rPr>
              <a:t>Aedes aegypti </a:t>
            </a: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en milieu urbain et les espèces </a:t>
            </a:r>
            <a:r>
              <a:rPr lang="en-CA" sz="2000" b="0" i="1" dirty="0" err="1">
                <a:solidFill>
                  <a:srgbClr val="363737"/>
                </a:solidFill>
                <a:effectLst/>
                <a:latin typeface="+mn-lt"/>
              </a:rPr>
              <a:t>Haemagogus </a:t>
            </a: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ou </a:t>
            </a:r>
            <a:r>
              <a:rPr lang="en-CA" sz="2000" b="0" i="1" dirty="0" err="1">
                <a:solidFill>
                  <a:srgbClr val="363737"/>
                </a:solidFill>
                <a:effectLst/>
                <a:latin typeface="+mn-lt"/>
              </a:rPr>
              <a:t>Sabethes </a:t>
            </a: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en milieu forestier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Trois cycles de transmission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363737"/>
                </a:solidFill>
                <a:effectLst/>
                <a:latin typeface="+mn-lt"/>
              </a:rPr>
              <a:t>Sylvatique, intermédiaire, urbain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63737"/>
                </a:solidFill>
                <a:latin typeface="+mn-lt"/>
              </a:rPr>
              <a:t>Vaccin vivant atténué disponible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63737"/>
                </a:solidFill>
                <a:latin typeface="+mn-lt"/>
              </a:rPr>
              <a:t>2026 – Colombie (25), Pérou (1), Bolivie (2) et Venezuela (6) </a:t>
            </a:r>
            <a:endParaRPr lang="en-CA" sz="2000" b="0" i="0" dirty="0">
              <a:solidFill>
                <a:srgbClr val="363737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Mars – Le CDC a publié un avis aux voyageurs (niveau 2 – Prendre des précautions accrues) pour </a:t>
            </a: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  <a:hlinkClick r:id="rId3"/>
              </a:rPr>
              <a:t>le Venezuela</a:t>
            </a:r>
            <a:endParaRPr lang="en-CA" sz="2000" dirty="0">
              <a:solidFill>
                <a:srgbClr val="363737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OPS – </a:t>
            </a:r>
            <a:r>
              <a:rPr lang="en-CA" sz="2000" b="1" dirty="0">
                <a:hlinkClick r:id="rId4"/>
              </a:rPr>
              <a:t>Alerte épidémiologique : fièvre jaune dans la région des Amériques – 13 mars 2026</a:t>
            </a:r>
            <a:endParaRPr lang="en-CA" sz="2000" b="1" dirty="0"/>
          </a:p>
          <a:p>
            <a:r>
              <a:rPr lang="en-CA" sz="2000" dirty="0">
                <a:solidFill>
                  <a:srgbClr val="363737"/>
                </a:solidFill>
                <a:latin typeface="Spectral"/>
              </a:rPr>
              <a:t>	</a:t>
            </a:r>
            <a:endParaRPr lang="en-CA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95166E-0A60-5A9F-B455-5BDB5B401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932" y="95416"/>
            <a:ext cx="5593326" cy="31375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F85F75-7FA6-320D-8D1E-5F2AED488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34" y="3232999"/>
            <a:ext cx="5625121" cy="36250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9" name="Straight Arrow Connector 7">
            <a:extLst>
              <a:ext uri="{FF2B5EF4-FFF2-40B4-BE49-F238E27FC236}">
                <a16:creationId xmlns:a16="http://schemas.microsoft.com/office/drawing/2014/main" id="{F245FBBF-2590-13B3-1F44-EEB5E79F4D32}"/>
              </a:ext>
            </a:extLst>
          </p:cNvPr>
          <p:cNvCxnSpPr>
            <a:cxnSpLocks/>
          </p:cNvCxnSpPr>
          <p:nvPr/>
        </p:nvCxnSpPr>
        <p:spPr>
          <a:xfrm>
            <a:off x="5353665" y="6023361"/>
            <a:ext cx="961595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85322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662D-E173-2A6F-F223-6946E7C6B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826" y="136520"/>
            <a:ext cx="10515600" cy="1325559"/>
          </a:xfrm>
        </p:spPr>
        <p:txBody>
          <a:bodyPr/>
          <a:lstStyle/>
          <a:p>
            <a:pPr lvl="0"/>
            <a:r>
              <a:rPr lang="en-CA" sz="3600" dirty="0"/>
              <a:t>Le chikungunya dans le monde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CA0F3-91BC-74F2-2933-50BA6BAB91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826" y="1264303"/>
            <a:ext cx="6084735" cy="5487981"/>
          </a:xfrm>
        </p:spPr>
        <p:txBody>
          <a:bodyPr/>
          <a:lstStyle/>
          <a:p>
            <a:pPr lvl="0"/>
            <a:r>
              <a:rPr lang="en-CA" sz="2400" dirty="0"/>
              <a:t>En 2026, 18 pays sont touchés par des épidémies de CHIKV</a:t>
            </a:r>
          </a:p>
          <a:p>
            <a:pPr lvl="0"/>
            <a:r>
              <a:rPr lang="en-CA" sz="2400" dirty="0"/>
              <a:t>32 729 cas de CHIKV et neuf décès associés ont été signalés dans le monde</a:t>
            </a:r>
          </a:p>
          <a:p>
            <a:pPr lvl="0"/>
            <a:r>
              <a:rPr lang="en-CA" sz="2400" dirty="0"/>
              <a:t>Le nombre de cas a diminué par rapport à la même période en 2025</a:t>
            </a:r>
          </a:p>
          <a:p>
            <a:pPr lvl="0"/>
            <a:endParaRPr lang="en-CA" sz="2400" dirty="0">
              <a:ea typeface="Calibri"/>
              <a:cs typeface="Calibri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862AC64-13FF-8914-DA2E-5B468325E0C5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334D72-0601-48BA-940F-B3B69F1B8E58}" type="slidenum">
              <a:rPr/>
              <a:t>13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AF7EF06-BBF6-4052-0303-BFADA53B3A5F}"/>
              </a:ext>
            </a:extLst>
          </p:cNvPr>
          <p:cNvSpPr txBox="1"/>
          <p:nvPr/>
        </p:nvSpPr>
        <p:spPr>
          <a:xfrm>
            <a:off x="7025226" y="88433"/>
            <a:ext cx="609600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Aperçu mondial de la maladie à virus Chikungunya</a:t>
            </a:r>
            <a:endParaRPr lang="en-US" sz="1800" b="1" i="0" u="none" strike="noStrike" kern="1200" cap="none" spc="0" baseline="0" dirty="0">
              <a:solidFill>
                <a:srgbClr val="0070C0"/>
              </a:solidFill>
              <a:uFillTx/>
              <a:latin typeface="Calibri" pitchFamily="34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C62CD-797C-ED92-581F-C1499346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590" y="498379"/>
            <a:ext cx="5428784" cy="34944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987A4D-70B1-9ED0-3A89-C946217C0E79}"/>
              </a:ext>
            </a:extLst>
          </p:cNvPr>
          <p:cNvSpPr txBox="1"/>
          <p:nvPr/>
        </p:nvSpPr>
        <p:spPr>
          <a:xfrm>
            <a:off x="82826" y="3561668"/>
            <a:ext cx="11883888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400" dirty="0"/>
              <a:t>Asie : Pakistan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Afrique : Madagascar, Maurice, Seychelles (cas importés par des voyageurs vers l'UE)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Amérique du Sud : </a:t>
            </a:r>
            <a:r>
              <a:rPr lang="en-CA" sz="2400" dirty="0">
                <a:hlinkClick r:id="rId5"/>
              </a:rPr>
              <a:t>Brésil</a:t>
            </a:r>
            <a:r>
              <a:rPr lang="en-CA" sz="2400" dirty="0"/>
              <a:t>, </a:t>
            </a:r>
            <a:r>
              <a:rPr lang="en-CA" sz="2400" dirty="0">
                <a:hlinkClick r:id="rId6"/>
              </a:rPr>
              <a:t>Bolivie</a:t>
            </a:r>
            <a:r>
              <a:rPr lang="en-CA" sz="2400" dirty="0"/>
              <a:t>, </a:t>
            </a:r>
            <a:r>
              <a:rPr lang="en-CA" sz="2400" dirty="0">
                <a:hlinkClick r:id="rId7"/>
              </a:rPr>
              <a:t>Argentine</a:t>
            </a:r>
            <a:r>
              <a:rPr lang="en-CA" sz="2400" dirty="0"/>
              <a:t>, </a:t>
            </a:r>
            <a:r>
              <a:rPr lang="en-CA" sz="2400" dirty="0">
                <a:hlinkClick r:id="rId8"/>
              </a:rPr>
              <a:t>Cuba</a:t>
            </a:r>
            <a:r>
              <a:rPr lang="en-CA" sz="2400" dirty="0"/>
              <a:t>, </a:t>
            </a:r>
            <a:r>
              <a:rPr lang="en-CA" sz="2400" dirty="0">
                <a:hlinkClick r:id="rId9"/>
              </a:rPr>
              <a:t>Suriname</a:t>
            </a:r>
            <a:r>
              <a:rPr lang="en-CA" sz="2400" dirty="0"/>
              <a:t>, </a:t>
            </a:r>
            <a:r>
              <a:rPr lang="en-CA" sz="2400" dirty="0">
                <a:hlinkClick r:id="rId10"/>
              </a:rPr>
              <a:t>Sainte-Lucie</a:t>
            </a:r>
            <a:r>
              <a:rPr lang="en-CA" sz="2400" dirty="0"/>
              <a:t>, Guyane française, Costa Rica… et plus encore 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Amérique du Nord : </a:t>
            </a:r>
            <a:r>
              <a:rPr lang="en-CA" sz="2400" dirty="0">
                <a:hlinkClick r:id="rId11"/>
              </a:rPr>
              <a:t>États-Unis </a:t>
            </a:r>
            <a:r>
              <a:rPr lang="en-CA" sz="2400" dirty="0"/>
              <a:t>(Floride – apparition en décembre 2025)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b="1" dirty="0">
                <a:ea typeface="Calibri" pitchFamily="34"/>
                <a:cs typeface="Times New Roman" pitchFamily="18"/>
              </a:rPr>
              <a:t>OPS - </a:t>
            </a:r>
            <a:r>
              <a:rPr lang="en-CA" sz="2400" b="1" dirty="0">
                <a:ea typeface="Calibri" pitchFamily="34"/>
                <a:cs typeface="Times New Roman" pitchFamily="18"/>
                <a:hlinkClick r:id="rId12"/>
              </a:rPr>
              <a:t>Alerte épidémiologique Chikungunya - 10 février 2026</a:t>
            </a:r>
            <a:endParaRPr lang="en-CA" sz="2400" b="1" dirty="0"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C476-B54C-3A54-9677-A6EECA4AE1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1" y="-57150"/>
            <a:ext cx="10515600" cy="1325559"/>
          </a:xfrm>
        </p:spPr>
        <p:txBody>
          <a:bodyPr/>
          <a:lstStyle/>
          <a:p>
            <a:pPr lvl="0"/>
            <a:r>
              <a:rPr lang="en-CA" sz="3200" dirty="0"/>
              <a:t>Dengue </a:t>
            </a:r>
            <a:endParaRPr lang="en-CA" sz="32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662E2-0EAC-1B77-1D82-4C8AD47495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797" y="903107"/>
            <a:ext cx="5483967" cy="5362754"/>
          </a:xfrm>
        </p:spPr>
        <p:txBody>
          <a:bodyPr/>
          <a:lstStyle/>
          <a:p>
            <a:pPr lvl="0"/>
            <a:r>
              <a:rPr lang="en-CA" sz="2400" dirty="0"/>
              <a:t>L'OPS a publié une </a:t>
            </a:r>
            <a:r>
              <a:rPr lang="en-CA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mise à jour épidémiologique </a:t>
            </a:r>
            <a:r>
              <a:rPr lang="en-CA" sz="2400" dirty="0"/>
              <a:t>sur </a:t>
            </a:r>
            <a:r>
              <a:rPr lang="en-CA" sz="2400" b="1" dirty="0"/>
              <a:t>la dengue </a:t>
            </a:r>
            <a:r>
              <a:rPr lang="en-CA" sz="2400" dirty="0"/>
              <a:t>dans les Amériques le 16 mars 2026</a:t>
            </a:r>
          </a:p>
          <a:p>
            <a:pPr lvl="0"/>
            <a:r>
              <a:rPr lang="en-CA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Tableau de bord de l'OMS sur la dengue </a:t>
            </a:r>
            <a:r>
              <a:rPr lang="en-CA" sz="2400" dirty="0"/>
              <a:t>– Données au 18 mars 2026</a:t>
            </a:r>
          </a:p>
          <a:p>
            <a:pPr lvl="0"/>
            <a:r>
              <a:rPr lang="en-CA" sz="2400" dirty="0">
                <a:hlinkClick r:id="rId5"/>
              </a:rPr>
              <a:t>Le Bangladesh </a:t>
            </a:r>
            <a:r>
              <a:rPr lang="en-CA" sz="2400" dirty="0"/>
              <a:t>a signalé 1 983 cas et 4 décès à ce jour en 2026</a:t>
            </a:r>
          </a:p>
          <a:p>
            <a:pPr lvl="0"/>
            <a:r>
              <a:rPr lang="en-CA" sz="2400" dirty="0">
                <a:ea typeface="Calibri"/>
                <a:cs typeface="Calibri"/>
              </a:rPr>
              <a:t>En Afrique, </a:t>
            </a:r>
            <a:r>
              <a:rPr lang="en-CA" sz="2400" dirty="0">
                <a:ea typeface="Calibri"/>
                <a:cs typeface="Calibri"/>
                <a:hlinkClick r:id="rId6"/>
              </a:rPr>
              <a:t>le Soudan </a:t>
            </a:r>
            <a:r>
              <a:rPr lang="en-CA" sz="2400" dirty="0">
                <a:ea typeface="Calibri"/>
                <a:cs typeface="Calibri"/>
              </a:rPr>
              <a:t>signale une aggravation de l'épidémie de dengue dans un contexte de pénurie de médicaments et de conflit en cours</a:t>
            </a:r>
          </a:p>
          <a:p>
            <a:pPr lvl="0"/>
            <a:r>
              <a:rPr lang="en-CA" sz="2400" dirty="0">
                <a:ea typeface="Calibri"/>
                <a:cs typeface="Calibri"/>
              </a:rPr>
              <a:t>En Océanie, </a:t>
            </a:r>
            <a:r>
              <a:rPr lang="en-CA" sz="2400" dirty="0">
                <a:ea typeface="Calibri"/>
                <a:cs typeface="Calibri"/>
                <a:hlinkClick r:id="rId7"/>
              </a:rPr>
              <a:t>le Samoa </a:t>
            </a:r>
            <a:r>
              <a:rPr lang="en-CA" sz="2400" dirty="0">
                <a:ea typeface="Calibri"/>
                <a:cs typeface="Calibri"/>
              </a:rPr>
              <a:t>signale une épidémie de dengue en cours, qui semble ralentir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306D8-DE59-8FC9-351D-44471CE165D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61041E-0A1D-47BB-ABAC-52C1AB1A3648}" type="slidenum">
              <a:rPr/>
              <a:t>14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cxnSp>
        <p:nvCxnSpPr>
          <p:cNvPr id="5" name="Straight Arrow Connector 7">
            <a:extLst>
              <a:ext uri="{FF2B5EF4-FFF2-40B4-BE49-F238E27FC236}">
                <a16:creationId xmlns:a16="http://schemas.microsoft.com/office/drawing/2014/main" id="{EC5F5EF4-2A3C-4AB1-0752-5DEE25EE1F7C}"/>
              </a:ext>
            </a:extLst>
          </p:cNvPr>
          <p:cNvCxnSpPr/>
          <p:nvPr/>
        </p:nvCxnSpPr>
        <p:spPr>
          <a:xfrm>
            <a:off x="5242556" y="1842397"/>
            <a:ext cx="1706884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6" name="TextBox 6">
            <a:hlinkClick r:id="rId8"/>
            <a:extLst>
              <a:ext uri="{FF2B5EF4-FFF2-40B4-BE49-F238E27FC236}">
                <a16:creationId xmlns:a16="http://schemas.microsoft.com/office/drawing/2014/main" id="{098B4760-665C-F837-EE7A-FD1102CE0127}"/>
              </a:ext>
            </a:extLst>
          </p:cNvPr>
          <p:cNvSpPr txBox="1"/>
          <p:nvPr/>
        </p:nvSpPr>
        <p:spPr>
          <a:xfrm>
            <a:off x="8610603" y="136117"/>
            <a:ext cx="344607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0" i="0" u="none" strike="noStrike" kern="1200" cap="none" spc="0" baseline="0" dirty="0">
                <a:solidFill>
                  <a:srgbClr val="0070C0"/>
                </a:solidFill>
                <a:uFillTx/>
                <a:latin typeface="Calibri" pitchFamily="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Dengue selon l'OPS : analyse par pays</a:t>
            </a:r>
            <a:endParaRPr lang="en-CA" sz="1800" b="0" i="0" u="none" strike="noStrike" kern="1200" cap="none" spc="0" baseline="0" dirty="0">
              <a:solidFill>
                <a:srgbClr val="0070C0"/>
              </a:solidFill>
              <a:uFillTx/>
              <a:latin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0CEFD-D3E1-C65C-DA90-95E0CD73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834" y="792839"/>
            <a:ext cx="4579365" cy="25103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96DF6-8BF0-7F12-428C-46D8D39E9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0834" y="3438060"/>
            <a:ext cx="6206869" cy="29182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6B8E8-CFA3-3E32-31A0-BF0259277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Résultats scientifiques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7E27FA6-00F4-3F5A-E2EF-8A9E1E2E35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r>
              <a:rPr lang="en-CA" sz="1600" b="1" dirty="0">
                <a:ea typeface="Calibri" pitchFamily="34"/>
                <a:cs typeface="Times New Roman" pitchFamily="18"/>
                <a:hlinkClick r:id="rId3"/>
              </a:rPr>
              <a:t>Décryptage du paysage génomique de Borrelia burgdorferi au Canada : une comparaison entre les souches mondiales</a:t>
            </a:r>
            <a:endParaRPr lang="en-CA" sz="1600" b="1" dirty="0">
              <a:solidFill>
                <a:srgbClr val="0070C0"/>
              </a:solidFill>
              <a:ea typeface="Calibri"/>
              <a:cs typeface="Times New Roman"/>
              <a:hlinkClick r:id="rId4"/>
            </a:endParaRPr>
          </a:p>
          <a:p>
            <a:pPr lvl="0"/>
            <a:r>
              <a:rPr lang="en-CA" sz="1600" b="1" dirty="0">
                <a:solidFill>
                  <a:srgbClr val="0070C0"/>
                </a:solidFill>
                <a:ea typeface="Calibri"/>
                <a:cs typeface="Times New Roman"/>
                <a:hlinkClick r:id="rId4"/>
              </a:rPr>
              <a:t>Potentiel d'endémie de la maladie de Chagas dans le sud-ouest des États-Unis : surveillance actualisée des triatomes infectés dans la région frontalière entre les États-Unis et le Mexique</a:t>
            </a:r>
            <a:endParaRPr lang="en-CA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/>
            <a:r>
              <a:rPr lang="en-CA" sz="1600" b="1" dirty="0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Aspects de l'alimentation sanguine des moustiques (Diptera: </a:t>
            </a:r>
            <a:r>
              <a:rPr lang="en-CA" sz="1600" b="1" dirty="0" err="1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culicidae</a:t>
            </a:r>
            <a:r>
              <a:rPr lang="en-CA" sz="1600" b="1" dirty="0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) pendant la période crépusculaire dans les vestiges de la forêt atlantique de l'État de Rio de Janeiro, au Brésil</a:t>
            </a:r>
            <a:endParaRPr lang="en-CA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6"/>
              </a:rPr>
              <a:t>Réémergence des infections par le virus Oropouche : aperçu des interactions mère-fœtus, des co-infections et des menaces croissantes pour la santé publique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r>
              <a:rPr lang="en-CA" sz="1600" b="1" dirty="0">
                <a:ea typeface="Calibri" pitchFamily="34"/>
                <a:cs typeface="Times New Roman" pitchFamily="18"/>
                <a:hlinkClick r:id="rId7"/>
              </a:rPr>
              <a:t>Détection des infections par les virus Oropouche et Punta Toro grâce à une surveillance renforcée, Panama, 2023-2024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8"/>
              </a:rPr>
              <a:t>Quelles sont les espèces vectrices du virus Oropouche ?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9"/>
              </a:rPr>
              <a:t>Les tiques Dermacentor occidentalis et leur lien avec les infections à Rickettsia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9"/>
              </a:rPr>
              <a:t>lanei</a:t>
            </a:r>
            <a:r>
              <a:rPr lang="en-CA" sz="1600" b="1" dirty="0">
                <a:ea typeface="Calibri" pitchFamily="34"/>
                <a:cs typeface="Times New Roman" pitchFamily="18"/>
                <a:hlinkClick r:id="rId9"/>
              </a:rPr>
              <a:t>, Californie, États-Unis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</a:rPr>
              <a:t>Prépublication : </a:t>
            </a:r>
            <a:r>
              <a:rPr lang="en-CA" sz="1600" b="1" dirty="0">
                <a:ea typeface="Calibri" pitchFamily="34"/>
                <a:cs typeface="Times New Roman" pitchFamily="18"/>
                <a:hlinkClick r:id="rId10"/>
              </a:rPr>
              <a:t>Compétence vectorielle comparative du virus de l'encéphalite de Saint-Louis post-2015 chez les moustiques Culex tarsalis et Culex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0"/>
              </a:rPr>
              <a:t>quinquefasciatus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1"/>
              </a:rPr>
              <a:t>Un virus Zika de lignée africaine infectant des primates néotropicaux vivant en liberté dans le sud du Brésil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Détection de Bartonella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2"/>
              </a:rPr>
              <a:t>schoenbuchensis </a:t>
            </a:r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et d'un nouveau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2"/>
              </a:rPr>
              <a:t>sigmavirus </a:t>
            </a:r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dans le microbiome des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2"/>
              </a:rPr>
              <a:t>poux</a:t>
            </a:r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 du cerf (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2"/>
              </a:rPr>
              <a:t>Lipoptena cervi</a:t>
            </a:r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) du Royaume-Uni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3"/>
              </a:rPr>
              <a:t>Émergence d'une infection autochtone à Leishmania infantum chez des chiens du Costa Rica confirmée par des diagnostics multimodaux : une série de cas</a:t>
            </a:r>
            <a:endParaRPr lang="en-CA" sz="16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B8CC915-6E15-C4BD-4E8A-74DFDB5DEF7D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15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BB82-3396-9991-DDEF-7D631A92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F610-FD8B-2A97-E171-8D6B1E768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Conclusions scientifiques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C1BFC92-288D-E753-1393-61E58C3A0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pPr lvl="0"/>
            <a:r>
              <a:rPr lang="en-CA" sz="1600" b="1" dirty="0">
                <a:ea typeface="Calibri"/>
                <a:cs typeface="Times New Roman"/>
                <a:hlinkClick r:id="rId3"/>
              </a:rPr>
              <a:t>Tularémie à New York, États-Unis, 1993-2023</a:t>
            </a:r>
            <a:endParaRPr lang="en-CA" sz="1600" b="1" dirty="0">
              <a:ea typeface="Calibri"/>
              <a:cs typeface="Times New Roman"/>
            </a:endParaRPr>
          </a:p>
          <a:p>
            <a:pPr lvl="0"/>
            <a:r>
              <a:rPr lang="en-CA" sz="1600" b="1" dirty="0">
                <a:ea typeface="Calibri"/>
                <a:cs typeface="Times New Roman"/>
                <a:hlinkClick r:id="rId4"/>
              </a:rPr>
              <a:t>Caractéristiques cliniques de deux chiens de compagnie atteints du syndrome de fièvre sévère avec thrombocytopénie (virus </a:t>
            </a:r>
            <a:r>
              <a:rPr lang="en-CA" sz="1600" b="1" dirty="0" err="1">
                <a:ea typeface="Calibri"/>
                <a:cs typeface="Times New Roman"/>
                <a:hlinkClick r:id="rId4"/>
              </a:rPr>
              <a:t>Bandavirus dabieense</a:t>
            </a:r>
            <a:r>
              <a:rPr lang="en-CA" sz="1600" b="1" dirty="0">
                <a:ea typeface="Calibri"/>
                <a:cs typeface="Times New Roman"/>
                <a:hlinkClick r:id="rId4"/>
              </a:rPr>
              <a:t>) à Séoul, République de Corée</a:t>
            </a:r>
            <a:endParaRPr lang="en-CA" sz="1600" b="1" dirty="0">
              <a:ea typeface="Calibri"/>
              <a:cs typeface="Times New Roman"/>
            </a:endParaRPr>
          </a:p>
          <a:p>
            <a:pPr lvl="0"/>
            <a:r>
              <a:rPr lang="en-CA" sz="1600" b="1" dirty="0">
                <a:ea typeface="Calibri"/>
                <a:cs typeface="Times New Roman"/>
                <a:hlinkClick r:id="rId5"/>
              </a:rPr>
              <a:t>Première détection du virus du Nil occidental en Belgique grâce à la surveillance des oiseaux sauvages, Belgique, 2025</a:t>
            </a:r>
            <a:endParaRPr lang="en-CA" sz="1600" b="1" dirty="0">
              <a:ea typeface="Calibri"/>
              <a:cs typeface="Times New Roman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6"/>
              </a:rPr>
              <a:t>Expansion du virus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6"/>
              </a:rPr>
              <a:t>Tembusu</a:t>
            </a:r>
            <a:r>
              <a:rPr lang="en-CA" sz="1600" b="1" dirty="0">
                <a:ea typeface="Calibri" pitchFamily="34"/>
                <a:cs typeface="Times New Roman" pitchFamily="18"/>
                <a:hlinkClick r:id="rId6"/>
              </a:rPr>
              <a:t> du cluster 3 chez des oies du Guangdong atteintes du syndrome d'hépatite-splénomégalie et preuves de recombinaison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7"/>
              </a:rPr>
              <a:t>Une analyse comparative de la compétence vectorielle révèle une efficacité de transmission différente du virus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7"/>
              </a:rPr>
              <a:t>Tembusu </a:t>
            </a:r>
            <a:r>
              <a:rPr lang="en-CA" sz="1600" b="1" dirty="0">
                <a:ea typeface="Calibri" pitchFamily="34"/>
                <a:cs typeface="Times New Roman" pitchFamily="18"/>
                <a:hlinkClick r:id="rId7"/>
              </a:rPr>
              <a:t>entre Aedes albopictus et Culex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7"/>
              </a:rPr>
              <a:t>quinquefasciatus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8"/>
              </a:rPr>
              <a:t>Fièvre hémorragique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8"/>
              </a:rPr>
              <a:t>de Crimée-Congo </a:t>
            </a:r>
            <a:r>
              <a:rPr lang="en-CA" sz="1600" b="1" dirty="0">
                <a:ea typeface="Calibri" pitchFamily="34"/>
                <a:cs typeface="Times New Roman" pitchFamily="18"/>
                <a:hlinkClick r:id="rId8"/>
              </a:rPr>
              <a:t>en Irak, 2021-2024 : analyse des données épidémiologiques et cliniques avec proposition d'indicateurs de gravité pour les contextes aux ressources limitées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9"/>
              </a:rPr>
              <a:t>Séroprévalence du virus de la fièvre de la vallée du Rift et facteurs de risque associés chez les petits ruminants à l'interface entre l'homme, le bétail et la faune sauvage dans les zones de conservation de l'Ouganda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0"/>
              </a:rPr>
              <a:t>Séroprévalence et facteurs de risque de la maladie hémorragique épizootique et de la fièvre catarrhale ovine dans le nord-ouest de la Tunisie : une étude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0"/>
              </a:rPr>
              <a:t>séroépidémiologique</a:t>
            </a:r>
            <a:r>
              <a:rPr lang="en-CA" sz="1600" b="1" dirty="0">
                <a:ea typeface="Calibri" pitchFamily="34"/>
                <a:cs typeface="Times New Roman" pitchFamily="18"/>
                <a:hlinkClick r:id="rId10"/>
              </a:rPr>
              <a:t> exhaustive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1"/>
              </a:rPr>
              <a:t>Incubation sensible à la température, transmissibilité et risque du virus du chikungunya transmis par Aedes albopictus en Europe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Preuve sérologique de la présence du virus de l'encéphalite à tiques dans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2"/>
              </a:rPr>
              <a:t>le Limousin</a:t>
            </a:r>
            <a:r>
              <a:rPr lang="en-CA" sz="1600" b="1" dirty="0">
                <a:ea typeface="Calibri" pitchFamily="34"/>
                <a:cs typeface="Times New Roman" pitchFamily="18"/>
                <a:hlinkClick r:id="rId12"/>
              </a:rPr>
              <a:t>, en France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3"/>
              </a:rPr>
              <a:t>Pathogénicité d'un nouvel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3"/>
              </a:rPr>
              <a:t>orthonairovirus</a:t>
            </a:r>
            <a:r>
              <a:rPr lang="en-CA" sz="1600" b="1" dirty="0">
                <a:ea typeface="Calibri" pitchFamily="34"/>
                <a:cs typeface="Times New Roman" pitchFamily="18"/>
                <a:hlinkClick r:id="rId13"/>
              </a:rPr>
              <a:t>, le virus de la vallée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13"/>
              </a:rPr>
              <a:t>d'Iwanai</a:t>
            </a:r>
            <a:r>
              <a:rPr lang="en-CA" sz="1600" b="1" dirty="0">
                <a:ea typeface="Calibri" pitchFamily="34"/>
                <a:cs typeface="Times New Roman" pitchFamily="18"/>
                <a:hlinkClick r:id="rId13"/>
              </a:rPr>
              <a:t>, chez la souris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14"/>
              </a:rPr>
              <a:t>Foyer de paludisme dans un aéroport d'un pays certifié exempt de paludisme, la Libye, 2024</a:t>
            </a:r>
            <a:endParaRPr lang="en-CA" sz="16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0928986-43A2-5349-7300-0A42863EBA33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16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039645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3F53-609C-D6F0-AADF-AFF28ACA1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24E0-3F0D-EDA3-61D9-CE9E55E94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Conclusions scientifiques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722A82F-56BA-4F86-375B-3F99B330FA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r>
              <a:rPr lang="en-CA" sz="1600" b="1" dirty="0">
                <a:ea typeface="Calibri" pitchFamily="34"/>
                <a:cs typeface="Times New Roman" pitchFamily="18"/>
                <a:hlinkClick r:id="rId3"/>
              </a:rPr>
              <a:t>La fièvre catarrhale ovine en Chine : état des lieux concernant les virus, les vecteurs, les méthodes de détection et les vaccins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4"/>
              </a:rPr>
              <a:t>Prévalence sérologique mondiale du virus de la fièvre catarrhale ovine chez les chameaux : première revue systématique et méta-analyse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5"/>
              </a:rPr>
              <a:t>Détection d'Anaplasma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5"/>
              </a:rPr>
              <a:t>marginale </a:t>
            </a:r>
            <a:r>
              <a:rPr lang="en-CA" sz="1600" b="1" dirty="0">
                <a:ea typeface="Calibri" pitchFamily="34"/>
                <a:cs typeface="Times New Roman" pitchFamily="18"/>
                <a:hlinkClick r:id="rId5"/>
              </a:rPr>
              <a:t>(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5"/>
              </a:rPr>
              <a:t>Rickettsiales </a:t>
            </a:r>
            <a:r>
              <a:rPr lang="en-CA" sz="1600" b="1" dirty="0">
                <a:ea typeface="Calibri" pitchFamily="34"/>
                <a:cs typeface="Times New Roman" pitchFamily="18"/>
                <a:hlinkClick r:id="rId5"/>
              </a:rPr>
              <a:t>: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5"/>
              </a:rPr>
              <a:t>Anaplasmataceae</a:t>
            </a:r>
            <a:r>
              <a:rPr lang="en-CA" sz="1600" b="1" dirty="0">
                <a:ea typeface="Calibri" pitchFamily="34"/>
                <a:cs typeface="Times New Roman" pitchFamily="18"/>
                <a:hlinkClick r:id="rId5"/>
              </a:rPr>
              <a:t>) chez des Dermacentor variabilis (Acari : Ixodidae) adultes en quête d'un hôte dans des pâturages à bovins, Missouri, États-Unis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6"/>
              </a:rPr>
              <a:t>Rickettsiose à Rickettsia </a:t>
            </a:r>
            <a:r>
              <a:rPr lang="en-CA" sz="1600" b="1" dirty="0" err="1">
                <a:ea typeface="Calibri" pitchFamily="34"/>
                <a:cs typeface="Times New Roman" pitchFamily="18"/>
                <a:hlinkClick r:id="rId6"/>
              </a:rPr>
              <a:t>lanei</a:t>
            </a:r>
            <a:r>
              <a:rPr lang="en-CA" sz="1600" b="1" dirty="0">
                <a:ea typeface="Calibri" pitchFamily="34"/>
                <a:cs typeface="Times New Roman" pitchFamily="18"/>
                <a:hlinkClick r:id="rId6"/>
              </a:rPr>
              <a:t>, Oregon, États-Unis, 2025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7"/>
              </a:rPr>
              <a:t>Surveillance au niveau des comtés de la tique américaine du chien (Dermacentor variabilis) et des espèces de Rickettsia dans le Kentucky</a:t>
            </a:r>
            <a:endParaRPr lang="en-CA" sz="16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600" b="1" dirty="0">
                <a:ea typeface="Calibri" pitchFamily="34"/>
                <a:cs typeface="Times New Roman" pitchFamily="18"/>
                <a:hlinkClick r:id="rId8"/>
              </a:rPr>
              <a:t>Transmission interhumaine du syndrome de fièvre sévère avec thrombocytopénie entraînant des cas mortels : une série de cas</a:t>
            </a:r>
            <a:endParaRPr lang="en-CA" sz="16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AFB6E1D-B607-5389-3537-2C027A35AAC5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17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153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6C02-293B-521A-F8BA-B5C9F6EEF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38546"/>
            <a:ext cx="10515600" cy="1325559"/>
          </a:xfrm>
        </p:spPr>
        <p:txBody>
          <a:bodyPr/>
          <a:lstStyle/>
          <a:p>
            <a:pPr lvl="0"/>
            <a:r>
              <a:rPr lang="en-CA" dirty="0"/>
              <a:t>La </a:t>
            </a:r>
            <a:r>
              <a:rPr lang="en-CA" dirty="0" err="1"/>
              <a:t>théilériose</a:t>
            </a:r>
            <a:r>
              <a:rPr lang="en-CA" dirty="0"/>
              <a:t> bovine au Canada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51331-D610-40E0-F9AC-DDFDAE44BC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5386" y="721670"/>
            <a:ext cx="7242937" cy="3973467"/>
          </a:xfrm>
        </p:spPr>
        <p:txBody>
          <a:bodyPr/>
          <a:lstStyle/>
          <a:p>
            <a:pPr lvl="0"/>
            <a:r>
              <a:rPr lang="en-CA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théilériose bovine </a:t>
            </a:r>
            <a:r>
              <a:rPr lang="en-CA" sz="2400" dirty="0"/>
              <a:t>est causée par le protozoaire</a:t>
            </a:r>
            <a:r>
              <a:rPr lang="en-CA" sz="2400" i="1" dirty="0"/>
              <a:t> Theileria</a:t>
            </a:r>
            <a:r>
              <a:rPr lang="en-CA" sz="2400" dirty="0"/>
              <a:t> </a:t>
            </a:r>
            <a:endParaRPr lang="en-CA" sz="2400" i="1" dirty="0">
              <a:ea typeface="Calibri"/>
              <a:cs typeface="Calibri"/>
            </a:endParaRPr>
          </a:p>
          <a:p>
            <a:pPr lvl="0"/>
            <a:r>
              <a:rPr lang="en-CA" sz="2400" dirty="0"/>
              <a:t>Il a été démontré que </a:t>
            </a:r>
            <a:r>
              <a:rPr lang="en-CA" sz="2400" i="1" dirty="0"/>
              <a:t>T. orientalis </a:t>
            </a:r>
            <a:r>
              <a:rPr lang="en-CA" sz="2400" dirty="0"/>
              <a:t>Ikeda provoque une maladie grave aux États-Unis</a:t>
            </a:r>
          </a:p>
          <a:p>
            <a:pPr lvl="1"/>
            <a:r>
              <a:rPr lang="en-CA" sz="1800" dirty="0"/>
              <a:t>Elle se transmet principalement par la transfusion de sang, mais peut également se propager par la réutilisation d'aiguilles ou lors de transfusions</a:t>
            </a:r>
          </a:p>
          <a:p>
            <a:pPr marL="182559" lvl="0" indent="-18255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 pitchFamily="34"/>
              </a:rPr>
              <a:t>L'ACIA a confirmé </a:t>
            </a:r>
            <a:r>
              <a:rPr lang="en-CA" sz="24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premier cas de </a:t>
            </a:r>
            <a:r>
              <a:rPr lang="en-CA" sz="2400" i="1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orientalis </a:t>
            </a:r>
            <a:r>
              <a:rPr lang="en-CA" sz="24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Ikeda au Canada </a:t>
            </a:r>
            <a:r>
              <a:rPr lang="en-CA" sz="2400" dirty="0">
                <a:solidFill>
                  <a:srgbClr val="000000"/>
                </a:solidFill>
                <a:latin typeface="Calibri" pitchFamily="34"/>
              </a:rPr>
              <a:t>à Kawartha Lakes, en Ontario, en octobre 2025</a:t>
            </a:r>
          </a:p>
          <a:p>
            <a:pPr lvl="1"/>
            <a:r>
              <a:rPr lang="en-CA" sz="1800" dirty="0"/>
              <a:t>La vache a été importée des États-Unis le 15 juillet 2025</a:t>
            </a:r>
          </a:p>
          <a:p>
            <a:pPr lvl="1"/>
            <a:r>
              <a:rPr lang="en-CA" sz="1800" dirty="0"/>
              <a:t>Aucune mesure de lutte n'est mise en place pour contrôler la maladie</a:t>
            </a:r>
          </a:p>
          <a:p>
            <a:pPr lvl="1"/>
            <a:endParaRPr lang="en-CA" sz="2000" dirty="0"/>
          </a:p>
          <a:p>
            <a:pPr marL="0" lvl="0" indent="0">
              <a:buNone/>
            </a:pPr>
            <a:endParaRPr lang="en-CA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F3E03-4832-A02C-809B-92EFDE34F6A1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D487F1-27E1-426C-9ECC-51084F6B656F}" type="slidenum">
              <a:rPr/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C9370C5-E422-12A2-826C-F712EE048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760" y="872642"/>
            <a:ext cx="4233973" cy="3632847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853252F-02A1-2EC0-9B0A-36ADA3197BF6}"/>
              </a:ext>
            </a:extLst>
          </p:cNvPr>
          <p:cNvSpPr txBox="1"/>
          <p:nvPr/>
        </p:nvSpPr>
        <p:spPr>
          <a:xfrm>
            <a:off x="215386" y="4889101"/>
            <a:ext cx="11952753" cy="22159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82559" marR="0" lvl="0" indent="-18255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À la mi-décembre 2025, la présence de </a:t>
            </a:r>
            <a:r>
              <a:rPr lang="en-CA" sz="2400" b="0" i="1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T. orientalis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Ikeda a été confirmée chez une deuxième vache de la même exploitation à Kawartha Lakes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/>
              <a:t>La deuxième vache était née au Canada, n'avait aucun antécédent de voyage connu et a été identifiée lors d'un dépistage du troupeau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/>
              <a:t>Elle ne présentait aucun signe clinique de maladie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dirty="0"/>
              <a:t>Enquête sur les mécanismes de transmission potentiels ? Les mouches ?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6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CC52-D11F-4A12-0783-5333AE11C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3304" y="-168324"/>
            <a:ext cx="11560390" cy="1424620"/>
          </a:xfrm>
        </p:spPr>
        <p:txBody>
          <a:bodyPr/>
          <a:lstStyle/>
          <a:p>
            <a:pPr lvl="0"/>
            <a:r>
              <a:rPr lang="en-US" sz="3200" dirty="0"/>
              <a:t>La tique asiatique à longues cornes et la théilériose aux États-Unis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C0BC5-FE82-DAD8-CDAD-F065119681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2930" y="830914"/>
            <a:ext cx="5646252" cy="4838050"/>
          </a:xfrm>
        </p:spPr>
        <p:txBody>
          <a:bodyPr/>
          <a:lstStyle/>
          <a:p>
            <a:pPr lvl="0"/>
            <a:r>
              <a:rPr lang="en-CA" sz="2000" dirty="0"/>
              <a:t>Depuis le dernier appel du CAHSS, le New Hampshire a signalé sa première détection de la tique asiatique à longues cornes</a:t>
            </a:r>
          </a:p>
          <a:p>
            <a:pPr lvl="1"/>
            <a:r>
              <a:rPr lang="en-CA" sz="1800" dirty="0"/>
              <a:t>Prélevée en juin 2025, à la frontière est de l'État </a:t>
            </a:r>
          </a:p>
          <a:p>
            <a:pPr lvl="0"/>
            <a:r>
              <a:rPr lang="en-CA" sz="2000" dirty="0"/>
              <a:t>26 États + Washington D.C. sont désormais touchés</a:t>
            </a:r>
          </a:p>
          <a:p>
            <a:r>
              <a:rPr lang="en-CA" sz="1800" b="1" dirty="0">
                <a:ea typeface="Calibri"/>
                <a:cs typeface="Calibri"/>
                <a:hlinkClick r:id="rId3"/>
              </a:rPr>
              <a:t>Les tiques Haemaphysalis longicornis sont un vecteur compétent pour « Candidatus Mycoplasma haemobos » dans les études de transmission expérimentales</a:t>
            </a:r>
            <a:endParaRPr lang="en-CA" sz="1800" b="1" dirty="0">
              <a:ea typeface="Calibri"/>
              <a:cs typeface="Calibri"/>
            </a:endParaRPr>
          </a:p>
          <a:p>
            <a:pPr lvl="1"/>
            <a:r>
              <a:rPr lang="en-CA" sz="1800" dirty="0"/>
              <a:t>Première preuve expérimentale que H. longicornis transmet « Ca. M. haemobos »</a:t>
            </a:r>
          </a:p>
          <a:p>
            <a:pPr lvl="1"/>
            <a:r>
              <a:rPr lang="en-CA" sz="1800" dirty="0"/>
              <a:t>« Ca. M. haemobos » se transmet </a:t>
            </a:r>
            <a:r>
              <a:rPr lang="en-CA" sz="1800" dirty="0" err="1"/>
              <a:t>par voie transovarienne </a:t>
            </a:r>
            <a:r>
              <a:rPr lang="en-CA" sz="1800" dirty="0"/>
              <a:t>et </a:t>
            </a:r>
            <a:r>
              <a:rPr lang="en-CA" sz="1800" dirty="0" err="1"/>
              <a:t>transstadiale </a:t>
            </a:r>
            <a:r>
              <a:rPr lang="en-CA" sz="1800" dirty="0"/>
              <a:t>chez les tiques</a:t>
            </a:r>
          </a:p>
          <a:p>
            <a:pPr lvl="1"/>
            <a:r>
              <a:rPr lang="en-CA" sz="1800" dirty="0"/>
              <a:t>Le bétail peut être exposé en permanence</a:t>
            </a:r>
            <a:endParaRPr lang="en-CA" sz="20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2000" dirty="0">
                <a:ea typeface="Calibri"/>
                <a:cs typeface="Calibri"/>
              </a:rPr>
              <a:t>Nouveau site web désormais en ligne : </a:t>
            </a:r>
          </a:p>
          <a:p>
            <a:pPr marL="0" lvl="0" indent="0">
              <a:buNone/>
            </a:pPr>
            <a:endParaRPr lang="en-CA" sz="2000" dirty="0">
              <a:ea typeface="Calibri"/>
              <a:cs typeface="Calibri"/>
            </a:endParaRPr>
          </a:p>
          <a:p>
            <a:pPr lvl="0"/>
            <a:endParaRPr lang="en-CA" sz="1600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342E1C-268D-8F78-7FFB-22EA48BF91F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488294-73D6-71DC-92FD-797068AC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51" y="1602861"/>
            <a:ext cx="4397071" cy="45688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95911-072A-B8C0-D0EA-8A7E091FB15A}"/>
              </a:ext>
            </a:extLst>
          </p:cNvPr>
          <p:cNvSpPr txBox="1"/>
          <p:nvPr/>
        </p:nvSpPr>
        <p:spPr>
          <a:xfrm>
            <a:off x="754647" y="5476180"/>
            <a:ext cx="4577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et Theileria | Vecteurs exotiques et envahissants et maladies à transmission vectorielle</a:t>
            </a:r>
            <a:endParaRPr lang="en-CA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5F8B7-17C5-4970-D10D-8E50D077E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323" y="910742"/>
            <a:ext cx="4429178" cy="3291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DE2E3-4200-221B-413D-9FC368D517E5}"/>
              </a:ext>
            </a:extLst>
          </p:cNvPr>
          <p:cNvSpPr txBox="1"/>
          <p:nvPr/>
        </p:nvSpPr>
        <p:spPr>
          <a:xfrm>
            <a:off x="9722293" y="956530"/>
            <a:ext cx="41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Rouge = établi</a:t>
            </a:r>
          </a:p>
          <a:p>
            <a:r>
              <a:rPr lang="en-CA" b="1" dirty="0"/>
              <a:t>Orange = signalé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672C-FB56-5315-0C81-A737437E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69E9-DAAE-20F5-33CD-72474DE709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17" y="-176275"/>
            <a:ext cx="11665397" cy="1424620"/>
          </a:xfrm>
        </p:spPr>
        <p:txBody>
          <a:bodyPr/>
          <a:lstStyle/>
          <a:p>
            <a:pPr lvl="0"/>
            <a:r>
              <a:rPr lang="en-US" sz="3200" dirty="0"/>
              <a:t>La tique asiatique à longues cornes et la théilériose aux États-Unis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C12CE-1C75-8738-32DC-E245F722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0498" y="910742"/>
            <a:ext cx="6475021" cy="6064373"/>
          </a:xfrm>
        </p:spPr>
        <p:txBody>
          <a:bodyPr/>
          <a:lstStyle/>
          <a:p>
            <a:pPr lvl="0"/>
            <a:r>
              <a:rPr lang="en-CA" sz="2000" dirty="0"/>
              <a:t>La carte n'est pas exhaustive, mais donne un aperçu</a:t>
            </a:r>
          </a:p>
          <a:p>
            <a:pPr lvl="1"/>
            <a:r>
              <a:rPr lang="en-CA" sz="1800" dirty="0"/>
              <a:t>D'après des données/soumissions volontaires </a:t>
            </a:r>
          </a:p>
          <a:p>
            <a:pPr lvl="1"/>
            <a:r>
              <a:rPr lang="en-CA" sz="1800" dirty="0"/>
              <a:t>Certains États fortement touchés par Theileria ne transmettent pas de données</a:t>
            </a:r>
          </a:p>
          <a:p>
            <a:r>
              <a:rPr lang="en-CA" sz="2000" dirty="0"/>
              <a:t>22 États sont positifs pour </a:t>
            </a:r>
            <a:r>
              <a:rPr lang="en-CA" sz="2000" i="1" dirty="0"/>
              <a:t>T. orientalis ; </a:t>
            </a:r>
            <a:r>
              <a:rPr lang="en-CA" sz="2000" dirty="0"/>
              <a:t>des cas de bovins atteints de theilériose ont été signalés (certains États affichent une prévalence supérieure à 75 %)</a:t>
            </a:r>
          </a:p>
          <a:p>
            <a:r>
              <a:rPr lang="en-CA" sz="2000" dirty="0"/>
              <a:t>Dans </a:t>
            </a:r>
            <a:r>
              <a:rPr lang="en-CA" sz="2000" dirty="0">
                <a:hlinkClick r:id="rId3"/>
              </a:rPr>
              <a:t>le Missouri</a:t>
            </a:r>
            <a:r>
              <a:rPr lang="en-CA" sz="2000" dirty="0"/>
              <a:t>, </a:t>
            </a:r>
            <a:r>
              <a:rPr lang="en-CA" sz="2000" i="1" dirty="0"/>
              <a:t>T. </a:t>
            </a:r>
            <a:r>
              <a:rPr lang="en-CA" sz="2000" i="1" dirty="0" err="1"/>
              <a:t>orientalis </a:t>
            </a:r>
            <a:r>
              <a:rPr lang="en-CA" sz="2000" dirty="0"/>
              <a:t>a désormais été signalé dans 60 comtés et se propage vers l'ouest à travers l'État</a:t>
            </a:r>
            <a:endParaRPr lang="en-CA" sz="16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1600" b="1" dirty="0">
                <a:ea typeface="Calibri"/>
                <a:cs typeface="Calibri"/>
                <a:hlinkClick r:id="rId4"/>
              </a:rPr>
              <a:t>Rapport de cas : découverte rétrospective de Theileria orientalis Ikeda chez des tiques Haemaphysalis longicornis Neumann dans une exploitation d'élevage de vaches et de veaux du Tennessee (États-Unis)</a:t>
            </a:r>
            <a:endParaRPr lang="en-CA" sz="1600" b="1" dirty="0">
              <a:ea typeface="Calibri"/>
              <a:cs typeface="Calibri"/>
            </a:endParaRPr>
          </a:p>
          <a:p>
            <a:pPr lvl="0"/>
            <a:r>
              <a:rPr lang="en-CA" sz="1800" dirty="0"/>
              <a:t>Détection de </a:t>
            </a:r>
            <a:r>
              <a:rPr lang="en-CA" sz="1800" i="1" dirty="0"/>
              <a:t>T. </a:t>
            </a:r>
            <a:r>
              <a:rPr lang="en-CA" sz="1800" i="1" dirty="0" err="1"/>
              <a:t>orientalis </a:t>
            </a:r>
            <a:r>
              <a:rPr lang="en-CA" sz="1800" dirty="0"/>
              <a:t>Ikeda dans </a:t>
            </a:r>
            <a:r>
              <a:rPr lang="en-CA" sz="1800" i="1" dirty="0"/>
              <a:t>des ALHT</a:t>
            </a:r>
            <a:r>
              <a:rPr lang="en-CA" sz="1800" dirty="0"/>
              <a:t> au stade nymphal prélevés sur des bovins, des chats domestiques, des ratons laveurs et des opossums de Virginie</a:t>
            </a:r>
          </a:p>
          <a:p>
            <a:pPr lvl="0"/>
            <a:r>
              <a:rPr lang="en-CA" sz="1800" dirty="0"/>
              <a:t>Aucun ADN protozoaire n'a été détecté dans le sang de ces hôtes</a:t>
            </a:r>
            <a:endParaRPr lang="en-CA" sz="1600" b="1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326F0E-48F9-ACF7-F25C-058DC0102B4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9725-F146-C153-383F-D5437D30377B}"/>
              </a:ext>
            </a:extLst>
          </p:cNvPr>
          <p:cNvSpPr txBox="1"/>
          <p:nvPr/>
        </p:nvSpPr>
        <p:spPr>
          <a:xfrm rot="10800000" flipV="1">
            <a:off x="7410615" y="5534291"/>
            <a:ext cx="4029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et Theileria | Vecteurs exotiques et envahissants et maladies à transmission vectorielle</a:t>
            </a:r>
            <a:endParaRPr lang="en-CA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51FB2-CB72-D88C-CB69-E4AA5C28C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677" y="779228"/>
            <a:ext cx="4795361" cy="461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84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D55F-DEFF-B31C-B618-53988B6F07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71213"/>
            <a:ext cx="10515600" cy="1325559"/>
          </a:xfrm>
        </p:spPr>
        <p:txBody>
          <a:bodyPr/>
          <a:lstStyle/>
          <a:p>
            <a:pPr lvl="0"/>
            <a:r>
              <a:rPr lang="en-CA"/>
              <a:t>Stomatite vésiculeuse en Arizona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647EA5A-1641-7B9B-B997-AF5EDE7DE2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3" y="1445757"/>
            <a:ext cx="6095997" cy="5134925"/>
          </a:xfrm>
        </p:spPr>
        <p:txBody>
          <a:bodyPr/>
          <a:lstStyle/>
          <a:p>
            <a:pPr lvl="0"/>
            <a:r>
              <a:rPr lang="en-CA" sz="2000" dirty="0">
                <a:solidFill>
                  <a:srgbClr val="0070C0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Rapport de situation de l'USDA sur la VSV</a:t>
            </a:r>
            <a:endParaRPr lang="en-CA" sz="2000" dirty="0">
              <a:solidFill>
                <a:srgbClr val="0070C0"/>
              </a:solidFill>
              <a:ea typeface="Calibri"/>
              <a:cs typeface="Calibri"/>
            </a:endParaRPr>
          </a:p>
          <a:p>
            <a:pPr lvl="0"/>
            <a:r>
              <a:rPr lang="en-CA" sz="2000" dirty="0"/>
              <a:t>Apparition en Arizona en octobre 2025</a:t>
            </a:r>
            <a:endParaRPr lang="en-CA" dirty="0"/>
          </a:p>
          <a:p>
            <a:pPr lvl="0"/>
            <a:r>
              <a:rPr lang="en-CA" sz="2000" dirty="0"/>
              <a:t>Virus de souche du New Jersey</a:t>
            </a:r>
          </a:p>
          <a:p>
            <a:pPr lvl="0"/>
            <a:r>
              <a:rPr lang="en-CA" sz="2000" dirty="0"/>
              <a:t>13 exploitations touchées dans 6 comtés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Comté de Cochise (2 cas initiaux - 2 cas résolus)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Comté de Gila (2 cas – 1 cas résolu)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Comté de Santa Cruz (2 cas – 2 personnes sorties de l'hôpital)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Comté de Maricopa (4 cas - 3 guéris)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Comté de Pinal (1 cas – 1 personne sortie)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Comté de Yavapai (2 cas – mise en quarantaine)</a:t>
            </a:r>
            <a:endParaRPr lang="en-US" sz="1800" dirty="0">
              <a:ea typeface="Calibri"/>
              <a:cs typeface="Calibri"/>
            </a:endParaRPr>
          </a:p>
          <a:p>
            <a:pPr lvl="0"/>
            <a:r>
              <a:rPr lang="en-CA" sz="2000" dirty="0"/>
              <a:t>Aucun mouvement récent de bétail vers les exploitations index</a:t>
            </a:r>
          </a:p>
          <a:p>
            <a:pPr lvl="0"/>
            <a:r>
              <a:rPr lang="en-CA" sz="2000" dirty="0"/>
              <a:t>On soupçonne que les mouvements de vecteurs à travers la frontière sont à l'origine des foyers</a:t>
            </a:r>
            <a:endParaRPr lang="en-CA" sz="20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FE53-6C87-5CC0-4338-3586133E130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D9E52-BB8C-48C9-AB15-FF581230F06B}" type="slidenum">
              <a:rPr/>
              <a:t>5</a:t>
            </a:fld>
            <a:endParaRPr lang="fr-FR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44328-21E1-A282-FA0E-68545954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9" y="1445757"/>
            <a:ext cx="5884289" cy="4677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6F6E-9B62-B951-1646-698BA1B05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642" y="0"/>
            <a:ext cx="10515600" cy="1175653"/>
          </a:xfrm>
        </p:spPr>
        <p:txBody>
          <a:bodyPr/>
          <a:lstStyle/>
          <a:p>
            <a:pPr lvl="0"/>
            <a:r>
              <a:rPr lang="en-CA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Myiase</a:t>
            </a:r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du Nouveau Monde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CE18370-00D0-235A-4A74-605D45E253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843" y="1072427"/>
            <a:ext cx="7769601" cy="5649053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0070C0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tableau de bord interactif</a:t>
            </a:r>
            <a:r>
              <a:rPr lang="en-US" sz="2000" dirty="0">
                <a:ea typeface="Calibri"/>
                <a:cs typeface="Calibri"/>
              </a:rPr>
              <a:t> du Mexique affiche 1 236 cas actifs de ver de la viande chez les animaux (19 744 au total)</a:t>
            </a:r>
          </a:p>
          <a:p>
            <a:pPr lvl="0"/>
            <a:r>
              <a:rPr lang="en-US" sz="2000" dirty="0">
                <a:ea typeface="Calibri"/>
                <a:cs typeface="Calibri"/>
              </a:rPr>
              <a:t>La MNM continue de se propager vers le nord-ouest à travers le pays</a:t>
            </a:r>
          </a:p>
          <a:p>
            <a:pPr lvl="0"/>
            <a:r>
              <a:rPr lang="en-US" sz="2000" dirty="0">
                <a:ea typeface="Calibri"/>
                <a:cs typeface="Calibri"/>
              </a:rPr>
              <a:t>Mexique – 3 234 cas (~16,4 %) chez les chiens, 86 cas chez les chats,</a:t>
            </a:r>
          </a:p>
          <a:p>
            <a:pPr lvl="1"/>
            <a:r>
              <a:rPr lang="en-US" sz="1800" dirty="0">
                <a:ea typeface="Calibri"/>
                <a:cs typeface="Calibri"/>
              </a:rPr>
              <a:t>Des cas ont également été signalés chez des animaux sauvages (</a:t>
            </a:r>
            <a:r>
              <a:rPr lang="en-US" sz="1800" dirty="0">
                <a:ea typeface="Calibri"/>
                <a:cs typeface="Calibri"/>
                <a:hlinkClick r:id="rId5"/>
              </a:rPr>
              <a:t>cerf élaphe</a:t>
            </a:r>
            <a:r>
              <a:rPr lang="en-US" sz="1800" dirty="0">
                <a:ea typeface="Calibri"/>
                <a:cs typeface="Calibri"/>
              </a:rPr>
              <a:t>, singe hurleur)</a:t>
            </a:r>
          </a:p>
          <a:p>
            <a:pPr lvl="0"/>
            <a:r>
              <a:rPr lang="en-US" sz="2000" dirty="0"/>
              <a:t>Le nombre de cas humains au Mexique s'élève désormais à 204 (principalement au Chiapas)</a:t>
            </a:r>
          </a:p>
          <a:p>
            <a:pPr lvl="0"/>
            <a:r>
              <a:rPr lang="en-US" sz="2000" dirty="0">
                <a:hlinkClick r:id="rId6"/>
              </a:rPr>
              <a:t>Le Honduras </a:t>
            </a:r>
            <a:r>
              <a:rPr lang="en-US" sz="2000" dirty="0"/>
              <a:t>a signalé 76 cas humains de MNM pour 2026 </a:t>
            </a:r>
          </a:p>
          <a:p>
            <a:pPr lvl="0"/>
            <a:r>
              <a:rPr lang="en-US" sz="2000" dirty="0"/>
              <a:t>États-Unis – La Floride a signalé un cas de MNM chez un cheval importé d'Argentine</a:t>
            </a:r>
          </a:p>
          <a:p>
            <a:pPr lvl="0"/>
            <a:r>
              <a:rPr lang="en-US" sz="2000" dirty="0"/>
              <a:t>Février – Achèvement d’une installation de dissémination de mouches stériles au </a:t>
            </a:r>
            <a:r>
              <a:rPr lang="en-US" sz="2000" dirty="0">
                <a:hlinkClick r:id="rId7"/>
              </a:rPr>
              <a:t>Texas</a:t>
            </a:r>
            <a:r>
              <a:rPr lang="en-US" sz="2000" dirty="0"/>
              <a:t>, la dissémination s’est déplacée vers le nord</a:t>
            </a:r>
          </a:p>
          <a:p>
            <a:pPr lvl="0"/>
            <a:r>
              <a:rPr lang="en-US" sz="2000" dirty="0"/>
              <a:t>La frontière entre les États-Unis et le Mexique reste fermée – discussions récentes concernant une « stratégie de réouverture » limitée</a:t>
            </a:r>
          </a:p>
          <a:p>
            <a:pPr marL="0" lvl="0" indent="0">
              <a:buNone/>
            </a:pPr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34B620E-9522-ADC8-7FF8-65848EB893B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791080-2F6E-4F23-A132-60978EA6C5F6}" type="slidenum">
              <a:rPr/>
              <a:t>6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AF098B-4F03-BEE2-840D-890B4DADE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644" y="0"/>
            <a:ext cx="4097352" cy="3377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303E7-8E22-802B-385D-47A962F6B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644" y="3429000"/>
            <a:ext cx="4097356" cy="34000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5439D1-AB74-71E6-56C8-89DC00200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450" y="307403"/>
            <a:ext cx="3933584" cy="1325559"/>
          </a:xfrm>
        </p:spPr>
        <p:txBody>
          <a:bodyPr/>
          <a:lstStyle/>
          <a:p>
            <a:pPr lvl="0"/>
            <a:r>
              <a:rPr lang="en-CA" dirty="0" err="1"/>
              <a:t>Myiase</a:t>
            </a:r>
            <a:r>
              <a:rPr lang="en-CA" dirty="0"/>
              <a:t> du Nouveau Monde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9DED08-27BE-2AD8-9C4E-C59F28A3FAC8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AE46BD-6D88-4349-AA5B-D5BF2A09BC96}" type="slidenum">
              <a:rPr/>
              <a:t>7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EECF039-5725-9B57-7233-5C662E3ECB4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162925" y="136520"/>
            <a:ext cx="9241436" cy="2059539"/>
          </a:xfrm>
        </p:spPr>
        <p:txBody>
          <a:bodyPr/>
          <a:lstStyle/>
          <a:p>
            <a:pPr marL="0" lvl="0" indent="0">
              <a:buNone/>
            </a:pPr>
            <a:r>
              <a:rPr lang="en-CA" sz="2400" b="1" dirty="0"/>
              <a:t>Précédemment - Traitements approuvés sous condition par la FDA</a:t>
            </a:r>
          </a:p>
          <a:p>
            <a:pPr lvl="1"/>
            <a:r>
              <a:rPr lang="en-CA" sz="200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Credelio </a:t>
            </a:r>
            <a:r>
              <a:rPr lang="en-CA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Quattro-CA1 </a:t>
            </a:r>
            <a:r>
              <a:rPr lang="en-CA" sz="2000" dirty="0"/>
              <a:t>(Elanco) comprimés à croquer pour chiens</a:t>
            </a:r>
          </a:p>
          <a:p>
            <a:pPr lvl="1"/>
            <a:r>
              <a:rPr lang="en-CA" sz="20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Exzolt </a:t>
            </a:r>
            <a:r>
              <a:rPr lang="en-CA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Cattle-CA1 </a:t>
            </a:r>
            <a:r>
              <a:rPr lang="en-CA" sz="2000" dirty="0"/>
              <a:t>(Merck) : solution topique à base de fluralanère pour bovins de boucherie </a:t>
            </a:r>
          </a:p>
          <a:p>
            <a:pPr lvl="1"/>
            <a:r>
              <a:rPr lang="en-CA" sz="20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Dectomax-CA1 </a:t>
            </a:r>
            <a:r>
              <a:rPr lang="en-CA" sz="2000" dirty="0"/>
              <a:t>(Zoetis) injectable pour bovins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7D17F21-2F3C-2D11-C8C0-2B76D7BEB295}"/>
              </a:ext>
            </a:extLst>
          </p:cNvPr>
          <p:cNvSpPr txBox="1">
            <a:spLocks/>
          </p:cNvSpPr>
          <p:nvPr/>
        </p:nvSpPr>
        <p:spPr bwMode="auto">
          <a:xfrm>
            <a:off x="533788" y="2017830"/>
            <a:ext cx="9531353" cy="21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CA" sz="2400" b="1" dirty="0"/>
              <a:t>Récemment - Traitements approuvés sous condition par la FDA</a:t>
            </a:r>
          </a:p>
          <a:p>
            <a:r>
              <a:rPr lang="en-CA" sz="2400" dirty="0" err="1">
                <a:hlinkClick r:id="rId6"/>
              </a:rPr>
              <a:t>Ivomec </a:t>
            </a:r>
            <a:r>
              <a:rPr lang="en-CA" sz="2400" dirty="0"/>
              <a:t>(10 mg/mL d'ivermectine), solution injectable pour bovins (à l'exception des vaches laitières)</a:t>
            </a:r>
          </a:p>
          <a:p>
            <a:r>
              <a:rPr lang="en-CA" sz="2400" dirty="0">
                <a:hlinkClick r:id="rId7"/>
              </a:rPr>
              <a:t>NexGard </a:t>
            </a:r>
            <a:r>
              <a:rPr lang="en-CA" sz="2400" dirty="0"/>
              <a:t>(afoxolaner) comprimés à croquer pour le traitement du syndrome de la tique du chien (NWS) chez les chiens et NexGard COMBO (</a:t>
            </a:r>
            <a:r>
              <a:rPr lang="en-CA" sz="2400" dirty="0" err="1"/>
              <a:t>esafoxolaner</a:t>
            </a:r>
            <a:r>
              <a:rPr lang="en-CA" sz="2400" dirty="0"/>
              <a:t>, eprinomectine et praziquantel, solution topique) pour le NWS chez les chats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20B34-F342-5434-7CA7-86CB2AD7C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953" y="1458694"/>
            <a:ext cx="1678791" cy="2555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89C7B-1CF6-FCF5-7EFD-E83A3618E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574" y="4157568"/>
            <a:ext cx="2498426" cy="2198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1B6652-CD62-A130-5F36-FD40AF51AD7C}"/>
              </a:ext>
            </a:extLst>
          </p:cNvPr>
          <p:cNvSpPr txBox="1"/>
          <p:nvPr/>
        </p:nvSpPr>
        <p:spPr>
          <a:xfrm>
            <a:off x="533788" y="4601481"/>
            <a:ext cx="6916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hlinkClick r:id="rId10"/>
              </a:rPr>
              <a:t>F10 Spray antiseptique pour plaies </a:t>
            </a:r>
            <a:r>
              <a:rPr lang="en-CA" sz="2400" dirty="0"/>
              <a:t>avec insecticide (solution topique à base de chlorure de benzalkonium, de polyhexanide et de cyperméthrine) pour la prévention et le traitement du syndrome de la tique du nord (NWS)</a:t>
            </a:r>
            <a:endParaRPr lang="en-CA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B2FFC-EA8C-76A3-C753-CD039D1112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259" y="4522697"/>
            <a:ext cx="1991677" cy="21987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508D-8299-602D-5421-C609DF0FD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9" y="-40995"/>
            <a:ext cx="10515600" cy="1325563"/>
          </a:xfrm>
        </p:spPr>
        <p:txBody>
          <a:bodyPr/>
          <a:lstStyle/>
          <a:p>
            <a:r>
              <a:rPr lang="en-CA" dirty="0"/>
              <a:t>Syndrome d'alpha-gal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6EECC-E843-5F68-7974-18A166DE4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t>8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C66688-DB90-912D-9FF9-E306D18D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41" y="715282"/>
            <a:ext cx="4134571" cy="237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AEF84-E7D5-9645-A2AC-78D3BC76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694" y="3256672"/>
            <a:ext cx="4694289" cy="2686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38FC2-6716-86A6-CFBB-E86899F5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409" y="970723"/>
            <a:ext cx="7321720" cy="4115693"/>
          </a:xfrm>
        </p:spPr>
        <p:txBody>
          <a:bodyPr/>
          <a:lstStyle/>
          <a:p>
            <a:r>
              <a:rPr lang="en-CA" sz="2400" dirty="0"/>
              <a:t>L'AGS est une allergie alimentaire transmise par les tiques, causée par une réaction immunitaire à l'alpha-gal (galactose-α-1,3-galactose), un sucre présent chez la plupart des mammifères </a:t>
            </a:r>
          </a:p>
          <a:p>
            <a:r>
              <a:rPr lang="en-CA" sz="2400" dirty="0"/>
              <a:t>Les personnes atteintes du syndrome AGS peuvent présenter des réactions allergiques après avoir consommé de la viande rouge (par exemple, du bœuf, du porc ou de l'agneau)</a:t>
            </a:r>
          </a:p>
          <a:p>
            <a:r>
              <a:rPr lang="en-CA" sz="2400" dirty="0"/>
              <a:t>L'AGS se développe souvent après une piqûre de tique, en particulier celle de la tique étoilée en Amérique du Nord</a:t>
            </a:r>
          </a:p>
          <a:p>
            <a:r>
              <a:rPr lang="en-CA" sz="2400" dirty="0"/>
              <a:t>La prévalence de l'AGS semble augmenter, parallèlement à l'expansion de la tique étoilée </a:t>
            </a:r>
          </a:p>
          <a:p>
            <a:r>
              <a:rPr lang="en-CA" sz="2400" dirty="0">
                <a:hlinkClick r:id="rId5"/>
              </a:rPr>
              <a:t>L'Australie </a:t>
            </a:r>
            <a:r>
              <a:rPr lang="en-CA" sz="2400" dirty="0"/>
              <a:t>a récemment signalé un décès rétrospectif lié à l'AGS remontant à juin 2022 en Nouvelle-Galles du Sud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C2BB2A-AE31-DD24-68D7-CD2580DFECEF}"/>
              </a:ext>
            </a:extLst>
          </p:cNvPr>
          <p:cNvSpPr txBox="1"/>
          <p:nvPr/>
        </p:nvSpPr>
        <p:spPr>
          <a:xfrm>
            <a:off x="7306917" y="6171684"/>
            <a:ext cx="615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6"/>
              </a:rPr>
              <a:t>Surveillance de la tique étoilée | Tiques | CDC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20978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064F-778A-A74D-12B0-36BE261F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0"/>
            <a:ext cx="10515600" cy="1325563"/>
          </a:xfrm>
        </p:spPr>
        <p:txBody>
          <a:bodyPr/>
          <a:lstStyle/>
          <a:p>
            <a:r>
              <a:rPr lang="en-CA" dirty="0"/>
              <a:t>Le virus Usutu en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A08B-3AFE-4983-69C5-C7B6BD6EC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364" y="1098723"/>
            <a:ext cx="6787714" cy="4351338"/>
          </a:xfrm>
        </p:spPr>
        <p:txBody>
          <a:bodyPr/>
          <a:lstStyle/>
          <a:p>
            <a:r>
              <a:rPr lang="en-CA" sz="2400" dirty="0"/>
              <a:t>Le virus Usutu est un flavivirus transmis par les moustiques</a:t>
            </a:r>
          </a:p>
          <a:p>
            <a:pPr lvl="1"/>
            <a:r>
              <a:rPr lang="en-CA" sz="2000" dirty="0"/>
              <a:t>Il est étroitement apparenté au virus du Nil occidental</a:t>
            </a:r>
          </a:p>
          <a:p>
            <a:r>
              <a:rPr lang="en-CA" sz="2400" dirty="0"/>
              <a:t>Le cycle de transmission naturel implique les moustiques Culex comme vecteurs et les oiseaux comme hôtes amplificateurs</a:t>
            </a:r>
          </a:p>
          <a:p>
            <a:r>
              <a:rPr lang="en-CA" sz="2400" dirty="0"/>
              <a:t>Les merles et autres passereaux sont particulièrement sensibles</a:t>
            </a:r>
          </a:p>
          <a:p>
            <a:r>
              <a:rPr lang="en-CA" sz="2400" dirty="0"/>
              <a:t>Premiers cas signalés d'USUV en </a:t>
            </a:r>
            <a:r>
              <a:rPr lang="en-CA" sz="2400" dirty="0">
                <a:hlinkClick r:id="rId3"/>
              </a:rPr>
              <a:t>Écosse </a:t>
            </a:r>
            <a:r>
              <a:rPr lang="en-CA" sz="2400" dirty="0"/>
              <a:t>(merles) et à </a:t>
            </a:r>
            <a:r>
              <a:rPr lang="en-CA" sz="2400" dirty="0">
                <a:hlinkClick r:id="rId4"/>
              </a:rPr>
              <a:t>Chypre </a:t>
            </a:r>
            <a:r>
              <a:rPr lang="en-CA" sz="2400" dirty="0"/>
              <a:t>(moustiques)</a:t>
            </a:r>
          </a:p>
          <a:p>
            <a:r>
              <a:rPr lang="en-CA" sz="2400" dirty="0"/>
              <a:t>Augmentation de l'incidence des infections humaines en </a:t>
            </a:r>
            <a:r>
              <a:rPr lang="en-CA" sz="2400" dirty="0">
                <a:hlinkClick r:id="rId5"/>
              </a:rPr>
              <a:t>Autriche</a:t>
            </a:r>
            <a:r>
              <a:rPr lang="en-CA" sz="2400" dirty="0"/>
              <a:t>, chez les donneurs de sang en </a:t>
            </a:r>
            <a:r>
              <a:rPr lang="en-CA" sz="2400" dirty="0">
                <a:hlinkClick r:id="rId6"/>
              </a:rPr>
              <a:t>Espagne </a:t>
            </a:r>
            <a:r>
              <a:rPr lang="en-CA" sz="2400" dirty="0"/>
              <a:t>et en </a:t>
            </a:r>
            <a:r>
              <a:rPr lang="en-CA" sz="2400" dirty="0">
                <a:hlinkClick r:id="rId7"/>
              </a:rPr>
              <a:t>Italie</a:t>
            </a:r>
            <a:endParaRPr lang="en-CA" sz="2400" dirty="0"/>
          </a:p>
          <a:p>
            <a:endParaRPr lang="en-CA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C855F-CA0C-B129-052F-0ECBC6D42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t>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2E622-0C24-5E53-9297-0CB526B53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3598" y="441922"/>
            <a:ext cx="4526854" cy="2596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5F75E-ADAA-F0AD-40BC-D963FF58F2BF}"/>
              </a:ext>
            </a:extLst>
          </p:cNvPr>
          <p:cNvSpPr txBox="1"/>
          <p:nvPr/>
        </p:nvSpPr>
        <p:spPr>
          <a:xfrm>
            <a:off x="7248227" y="6435800"/>
            <a:ext cx="5607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>
                <a:hlinkClick r:id="rId9"/>
              </a:rPr>
              <a:t>Épidémiologie du virus Usutu : le scénario européen</a:t>
            </a:r>
            <a:endParaRPr lang="en-CA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C30CAB-8D38-4C1A-A396-4508D08B7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589" y="3078415"/>
            <a:ext cx="4632872" cy="33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35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A13D8C747CE42B210262EB423AC51" ma:contentTypeVersion="15" ma:contentTypeDescription="Create a new document." ma:contentTypeScope="" ma:versionID="89a99309f50619cd2cb2bd943af489cc">
  <xsd:schema xmlns:xsd="http://www.w3.org/2001/XMLSchema" xmlns:xs="http://www.w3.org/2001/XMLSchema" xmlns:p="http://schemas.microsoft.com/office/2006/metadata/properties" xmlns:ns2="15b7ed99-b5df-4a34-ab63-5ec2159bb241" xmlns:ns3="894e992d-1f5f-43c5-970b-dde96d23e5c3" targetNamespace="http://schemas.microsoft.com/office/2006/metadata/properties" ma:root="true" ma:fieldsID="284bab10ff48d553330a69ccda6115c4" ns2:_="" ns3:_="">
    <xsd:import namespace="15b7ed99-b5df-4a34-ab63-5ec2159bb241"/>
    <xsd:import namespace="894e992d-1f5f-43c5-970b-dde96d23e5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7ed99-b5df-4a34-ab63-5ec2159bb2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2aa733-2270-4351-8ca3-f9ded615c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e992d-1f5f-43c5-970b-dde96d23e5c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8ed09ac-2159-45a7-87e0-5ac8721ea325}" ma:internalName="TaxCatchAll" ma:showField="CatchAllData" ma:web="894e992d-1f5f-43c5-970b-dde96d23e5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4e992d-1f5f-43c5-970b-dde96d23e5c3" xsi:nil="true"/>
    <lcf76f155ced4ddcb4097134ff3c332f xmlns="15b7ed99-b5df-4a34-ab63-5ec2159bb2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A8AE3-5BCE-4980-84C5-22B01EF9D2A0}"/>
</file>

<file path=customXml/itemProps2.xml><?xml version="1.0" encoding="utf-8"?>
<ds:datastoreItem xmlns:ds="http://schemas.openxmlformats.org/officeDocument/2006/customXml" ds:itemID="{7EC2D58D-4BAD-45D2-8DBE-DBA165A68DA2}"/>
</file>

<file path=customXml/itemProps3.xml><?xml version="1.0" encoding="utf-8"?>
<ds:datastoreItem xmlns:ds="http://schemas.openxmlformats.org/officeDocument/2006/customXml" ds:itemID="{31A9AEC2-4DFF-45FA-8DA7-A2F194BB6E4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55174</TotalTime>
  <Words>2300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abcsans</vt:lpstr>
      <vt:lpstr>Arial</vt:lpstr>
      <vt:lpstr>Calibri</vt:lpstr>
      <vt:lpstr>Calibri Light</vt:lpstr>
      <vt:lpstr>Spectral</vt:lpstr>
      <vt:lpstr>2_Office Theme</vt:lpstr>
      <vt:lpstr>Communauté sur les maladies émergentes et zoonotiques Identifier les risques émergents grâce à l'intelligence collective</vt:lpstr>
      <vt:lpstr>La théilériose bovine au Canada</vt:lpstr>
      <vt:lpstr>La tique asiatique à longues cornes et la théilériose aux États-Unis</vt:lpstr>
      <vt:lpstr>La tique asiatique à longues cornes et la théilériose aux États-Unis</vt:lpstr>
      <vt:lpstr>Stomatite vésiculeuse en Arizona</vt:lpstr>
      <vt:lpstr>Myiase du Nouveau Monde</vt:lpstr>
      <vt:lpstr>Myiase du Nouveau Monde</vt:lpstr>
      <vt:lpstr>Syndrome d'alpha-gal</vt:lpstr>
      <vt:lpstr>Le virus Usutu en Europe</vt:lpstr>
      <vt:lpstr>La maladie de la peau nodulaire en Europe et en Asie</vt:lpstr>
      <vt:lpstr>Le virus de la fièvre catarrhale du mouton en Europe</vt:lpstr>
      <vt:lpstr>La fièvre jaune en Amérique du Sud</vt:lpstr>
      <vt:lpstr>Le chikungunya dans le monde</vt:lpstr>
      <vt:lpstr>Dengue </vt:lpstr>
      <vt:lpstr>Résultats scientifiques</vt:lpstr>
      <vt:lpstr>Conclusions scientifiques</vt:lpstr>
      <vt:lpstr>Conclusions scientifiques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CEZD Provincial Engagement Meetings</dc:title>
  <dc:creator>Osborn, Andrea</dc:creator>
  <cp:keywords>, docId:AAED03DE22D89AFAE61ACDB63F38530C</cp:keywords>
  <cp:lastModifiedBy>Dukadzinac, Zana (CFIA/ACIA)</cp:lastModifiedBy>
  <cp:revision>663</cp:revision>
  <cp:lastPrinted>2024-03-11T14:03:21Z</cp:lastPrinted>
  <dcterms:created xsi:type="dcterms:W3CDTF">2020-02-07T23:34:08Z</dcterms:created>
  <dcterms:modified xsi:type="dcterms:W3CDTF">2026-04-13T14:39:31Z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0x0101001BEA13D8C747CE42B210262EB423AC51</vt:lpwstr>
  </property>
</Properties>
</file>